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comments/modernComment_1191_CCC79850.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sldIdLst>
    <p:sldId id="4286" r:id="rId5"/>
    <p:sldId id="4497" r:id="rId6"/>
    <p:sldId id="4387" r:id="rId7"/>
    <p:sldId id="4593" r:id="rId8"/>
    <p:sldId id="4502" r:id="rId9"/>
    <p:sldId id="4575" r:id="rId10"/>
    <p:sldId id="4594" r:id="rId11"/>
    <p:sldId id="4515" r:id="rId12"/>
    <p:sldId id="4516" r:id="rId13"/>
    <p:sldId id="4517" r:id="rId14"/>
    <p:sldId id="4591" r:id="rId15"/>
    <p:sldId id="4518" r:id="rId16"/>
    <p:sldId id="4519" r:id="rId17"/>
    <p:sldId id="4521" r:id="rId18"/>
    <p:sldId id="4522" r:id="rId19"/>
    <p:sldId id="4523" r:id="rId20"/>
    <p:sldId id="4576" r:id="rId21"/>
    <p:sldId id="4552" r:id="rId22"/>
    <p:sldId id="4390" r:id="rId23"/>
    <p:sldId id="4553" r:id="rId24"/>
    <p:sldId id="4554" r:id="rId25"/>
    <p:sldId id="4595" r:id="rId26"/>
    <p:sldId id="4596" r:id="rId27"/>
    <p:sldId id="4597" r:id="rId28"/>
    <p:sldId id="4598" r:id="rId29"/>
    <p:sldId id="4599" r:id="rId30"/>
    <p:sldId id="4555" r:id="rId31"/>
    <p:sldId id="4556" r:id="rId32"/>
    <p:sldId id="4500" r:id="rId33"/>
    <p:sldId id="4501" r:id="rId34"/>
    <p:sldId id="4509" r:id="rId35"/>
    <p:sldId id="4510" r:id="rId36"/>
    <p:sldId id="4511" r:id="rId37"/>
    <p:sldId id="4512" r:id="rId38"/>
    <p:sldId id="4513" r:id="rId39"/>
    <p:sldId id="4514" r:id="rId40"/>
    <p:sldId id="4506" r:id="rId41"/>
    <p:sldId id="4505" r:id="rId42"/>
    <p:sldId id="4499" r:id="rId43"/>
    <p:sldId id="4600" r:id="rId44"/>
    <p:sldId id="4391" r:id="rId45"/>
    <p:sldId id="4561" r:id="rId46"/>
    <p:sldId id="4560" r:id="rId47"/>
    <p:sldId id="4574" r:id="rId48"/>
    <p:sldId id="4557" r:id="rId49"/>
    <p:sldId id="4566" r:id="rId50"/>
    <p:sldId id="4565" r:id="rId51"/>
    <p:sldId id="4573" r:id="rId52"/>
    <p:sldId id="4572" r:id="rId53"/>
    <p:sldId id="4569" r:id="rId54"/>
    <p:sldId id="4496" r:id="rId55"/>
    <p:sldId id="4570" r:id="rId56"/>
    <p:sldId id="4562" r:id="rId57"/>
    <p:sldId id="4571" r:id="rId58"/>
    <p:sldId id="4558" r:id="rId59"/>
    <p:sldId id="4577" r:id="rId60"/>
    <p:sldId id="4580" r:id="rId61"/>
    <p:sldId id="4601" r:id="rId62"/>
    <p:sldId id="4602" r:id="rId63"/>
    <p:sldId id="4579" r:id="rId64"/>
    <p:sldId id="4581" r:id="rId65"/>
    <p:sldId id="4604" r:id="rId66"/>
    <p:sldId id="4603" r:id="rId67"/>
    <p:sldId id="4578" r:id="rId68"/>
    <p:sldId id="4584" r:id="rId69"/>
    <p:sldId id="4585" r:id="rId70"/>
    <p:sldId id="4586" r:id="rId71"/>
    <p:sldId id="4592" r:id="rId72"/>
    <p:sldId id="4587" r:id="rId73"/>
    <p:sldId id="4590" r:id="rId74"/>
    <p:sldId id="4392" r:id="rId75"/>
    <p:sldId id="4498" r:id="rId76"/>
    <p:sldId id="4263"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 id="{3A646A2A-5463-31BB-24B8-887E45DDAF69}" name="Orla Casey" initials="OC" userId="S::orla@momentumconsulting.ie::ee9f56f0-43a2-47ae-a5b8-d4a7d2f5cec3" providerId="AD"/>
  <p188:author id="{8FAFDFEB-FD77-9450-5FF2-745CF7472800}" name="Choiwai Maggie Chak" initials="CC" userId="S::cc310225@fh-muenster.de::08e8c75d-bfd7-417f-aa1e-397742fdee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188A3"/>
    <a:srgbClr val="BAD9E3"/>
    <a:srgbClr val="FFD100"/>
    <a:srgbClr val="85D2E1"/>
    <a:srgbClr val="472480"/>
    <a:srgbClr val="1D372F"/>
    <a:srgbClr val="A2CAD5"/>
    <a:srgbClr val="02BBE3"/>
    <a:srgbClr val="FB4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7909A1-DAD6-4789-A8F1-3BB176C9BEAE}" v="1" dt="2022-06-14T12:13:31.750"/>
    <p1510:client id="{D84C47D4-4BCE-47CE-B1A6-6F447BCDD810}" v="156" dt="2022-07-21T15:50:21.7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1001" autoAdjust="0"/>
    <p:restoredTop sz="94660"/>
  </p:normalViewPr>
  <p:slideViewPr>
    <p:cSldViewPr snapToGrid="0">
      <p:cViewPr varScale="1">
        <p:scale>
          <a:sx n="60" d="100"/>
          <a:sy n="60" d="100"/>
        </p:scale>
        <p:origin x="121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microsoft.com/office/2018/10/relationships/authors" Target="author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82"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userId="S::paula_momentumconsulting.ie#ext#@fhmuenster183.onmicrosoft.com::fc69c271-b269-4cfc-b647-ef8bba578a68" providerId="AD" clId="Web-{600D9E68-870A-43A0-B5DD-F9AB732B3B2C}"/>
    <pc:docChg chg="modSld">
      <pc:chgData name="paula" userId="S::paula_momentumconsulting.ie#ext#@fhmuenster183.onmicrosoft.com::fc69c271-b269-4cfc-b647-ef8bba578a68" providerId="AD" clId="Web-{600D9E68-870A-43A0-B5DD-F9AB732B3B2C}" dt="2022-06-09T13:12:29.354" v="1" actId="1076"/>
      <pc:docMkLst>
        <pc:docMk/>
      </pc:docMkLst>
      <pc:sldChg chg="addSp modSp">
        <pc:chgData name="paula" userId="S::paula_momentumconsulting.ie#ext#@fhmuenster183.onmicrosoft.com::fc69c271-b269-4cfc-b647-ef8bba578a68" providerId="AD" clId="Web-{600D9E68-870A-43A0-B5DD-F9AB732B3B2C}" dt="2022-06-09T13:12:29.354" v="1" actId="1076"/>
        <pc:sldMkLst>
          <pc:docMk/>
          <pc:sldMk cId="2288239601" sldId="4286"/>
        </pc:sldMkLst>
        <pc:picChg chg="add mod">
          <ac:chgData name="paula" userId="S::paula_momentumconsulting.ie#ext#@fhmuenster183.onmicrosoft.com::fc69c271-b269-4cfc-b647-ef8bba578a68" providerId="AD" clId="Web-{600D9E68-870A-43A0-B5DD-F9AB732B3B2C}" dt="2022-06-09T13:12:29.354" v="1" actId="1076"/>
          <ac:picMkLst>
            <pc:docMk/>
            <pc:sldMk cId="2288239601" sldId="4286"/>
            <ac:picMk id="2" creationId="{9EC87B92-463D-6F89-263B-BB55F6BF9D1C}"/>
          </ac:picMkLst>
        </pc:picChg>
      </pc:sldChg>
    </pc:docChg>
  </pc:docChgLst>
  <pc:docChgLst>
    <pc:chgData name="Paula Whyte ( Momentum Consulting )" userId="a1b8e930-d272-4933-b1a2-fcb29f5bf117" providerId="ADAL" clId="{CC7909A1-DAD6-4789-A8F1-3BB176C9BEAE}"/>
    <pc:docChg chg="modSld">
      <pc:chgData name="Paula Whyte ( Momentum Consulting )" userId="a1b8e930-d272-4933-b1a2-fcb29f5bf117" providerId="ADAL" clId="{CC7909A1-DAD6-4789-A8F1-3BB176C9BEAE}" dt="2022-06-14T12:13:21.592" v="0" actId="1076"/>
      <pc:docMkLst>
        <pc:docMk/>
      </pc:docMkLst>
      <pc:sldChg chg="modSp mod">
        <pc:chgData name="Paula Whyte ( Momentum Consulting )" userId="a1b8e930-d272-4933-b1a2-fcb29f5bf117" providerId="ADAL" clId="{CC7909A1-DAD6-4789-A8F1-3BB176C9BEAE}" dt="2022-06-14T12:13:21.592" v="0" actId="1076"/>
        <pc:sldMkLst>
          <pc:docMk/>
          <pc:sldMk cId="1419363991" sldId="4593"/>
        </pc:sldMkLst>
        <pc:picChg chg="mod">
          <ac:chgData name="Paula Whyte ( Momentum Consulting )" userId="a1b8e930-d272-4933-b1a2-fcb29f5bf117" providerId="ADAL" clId="{CC7909A1-DAD6-4789-A8F1-3BB176C9BEAE}" dt="2022-06-14T12:13:21.592" v="0" actId="1076"/>
          <ac:picMkLst>
            <pc:docMk/>
            <pc:sldMk cId="1419363991" sldId="4593"/>
            <ac:picMk id="11" creationId="{9F4CD2AF-953E-4C89-A455-797FA037E8F9}"/>
          </ac:picMkLst>
        </pc:picChg>
      </pc:sldChg>
    </pc:docChg>
  </pc:docChgLst>
  <pc:docChgLst>
    <pc:chgData name="jose.gimenez" userId="S::jose.gimenez_ageinglab.org#ext#@fhmuenster183.onmicrosoft.com::3b48b8cc-5da6-4cc1-aa1d-9ccff84f653f" providerId="AD" clId="Web-{D5B437CB-62D7-4CF5-9DAE-A2B30790ED0B}"/>
    <pc:docChg chg="modSld">
      <pc:chgData name="jose.gimenez" userId="S::jose.gimenez_ageinglab.org#ext#@fhmuenster183.onmicrosoft.com::3b48b8cc-5da6-4cc1-aa1d-9ccff84f653f" providerId="AD" clId="Web-{D5B437CB-62D7-4CF5-9DAE-A2B30790ED0B}" dt="2022-05-09T10:16:44.349" v="4" actId="1076"/>
      <pc:docMkLst>
        <pc:docMk/>
      </pc:docMkLst>
      <pc:sldChg chg="modSp">
        <pc:chgData name="jose.gimenez" userId="S::jose.gimenez_ageinglab.org#ext#@fhmuenster183.onmicrosoft.com::3b48b8cc-5da6-4cc1-aa1d-9ccff84f653f" providerId="AD" clId="Web-{D5B437CB-62D7-4CF5-9DAE-A2B30790ED0B}" dt="2022-05-09T10:15:18.347" v="0" actId="20577"/>
        <pc:sldMkLst>
          <pc:docMk/>
          <pc:sldMk cId="2288239601" sldId="4286"/>
        </pc:sldMkLst>
        <pc:spChg chg="mod">
          <ac:chgData name="jose.gimenez" userId="S::jose.gimenez_ageinglab.org#ext#@fhmuenster183.onmicrosoft.com::3b48b8cc-5da6-4cc1-aa1d-9ccff84f653f" providerId="AD" clId="Web-{D5B437CB-62D7-4CF5-9DAE-A2B30790ED0B}" dt="2022-05-09T10:15:18.347" v="0" actId="20577"/>
          <ac:spMkLst>
            <pc:docMk/>
            <pc:sldMk cId="2288239601" sldId="4286"/>
            <ac:spMk id="7" creationId="{C7A02EA4-4CBF-804E-84A7-7223E815E249}"/>
          </ac:spMkLst>
        </pc:spChg>
      </pc:sldChg>
      <pc:sldChg chg="modSp">
        <pc:chgData name="jose.gimenez" userId="S::jose.gimenez_ageinglab.org#ext#@fhmuenster183.onmicrosoft.com::3b48b8cc-5da6-4cc1-aa1d-9ccff84f653f" providerId="AD" clId="Web-{D5B437CB-62D7-4CF5-9DAE-A2B30790ED0B}" dt="2022-05-09T10:16:44.349" v="4" actId="1076"/>
        <pc:sldMkLst>
          <pc:docMk/>
          <pc:sldMk cId="1419363991" sldId="4593"/>
        </pc:sldMkLst>
        <pc:spChg chg="mod">
          <ac:chgData name="jose.gimenez" userId="S::jose.gimenez_ageinglab.org#ext#@fhmuenster183.onmicrosoft.com::3b48b8cc-5da6-4cc1-aa1d-9ccff84f653f" providerId="AD" clId="Web-{D5B437CB-62D7-4CF5-9DAE-A2B30790ED0B}" dt="2022-05-09T10:16:44.349" v="4" actId="1076"/>
          <ac:spMkLst>
            <pc:docMk/>
            <pc:sldMk cId="1419363991" sldId="4593"/>
            <ac:spMk id="12" creationId="{1568C839-9173-49D5-AC77-918FCD2CC6F2}"/>
          </ac:spMkLst>
        </pc:spChg>
      </pc:sldChg>
    </pc:docChg>
  </pc:docChgLst>
  <pc:docChgLst>
    <pc:chgData name="jose.gimenez" userId="S::jose.gimenez_ageinglab.org#ext#@fhmuenster183.onmicrosoft.com::3b48b8cc-5da6-4cc1-aa1d-9ccff84f653f" providerId="AD" clId="Web-{D84C47D4-4BCE-47CE-B1A6-6F447BCDD810}"/>
    <pc:docChg chg="modSld">
      <pc:chgData name="jose.gimenez" userId="S::jose.gimenez_ageinglab.org#ext#@fhmuenster183.onmicrosoft.com::3b48b8cc-5da6-4cc1-aa1d-9ccff84f653f" providerId="AD" clId="Web-{D84C47D4-4BCE-47CE-B1A6-6F447BCDD810}" dt="2022-07-21T15:50:21.715" v="140" actId="20577"/>
      <pc:docMkLst>
        <pc:docMk/>
      </pc:docMkLst>
      <pc:sldChg chg="modSp">
        <pc:chgData name="jose.gimenez" userId="S::jose.gimenez_ageinglab.org#ext#@fhmuenster183.onmicrosoft.com::3b48b8cc-5da6-4cc1-aa1d-9ccff84f653f" providerId="AD" clId="Web-{D84C47D4-4BCE-47CE-B1A6-6F447BCDD810}" dt="2022-07-21T15:45:42.737" v="67" actId="20577"/>
        <pc:sldMkLst>
          <pc:docMk/>
          <pc:sldMk cId="3839469126" sldId="4496"/>
        </pc:sldMkLst>
        <pc:spChg chg="mod">
          <ac:chgData name="jose.gimenez" userId="S::jose.gimenez_ageinglab.org#ext#@fhmuenster183.onmicrosoft.com::3b48b8cc-5da6-4cc1-aa1d-9ccff84f653f" providerId="AD" clId="Web-{D84C47D4-4BCE-47CE-B1A6-6F447BCDD810}" dt="2022-07-21T15:45:42.737" v="67" actId="20577"/>
          <ac:spMkLst>
            <pc:docMk/>
            <pc:sldMk cId="3839469126" sldId="4496"/>
            <ac:spMk id="2" creationId="{5FBB29FA-C66F-4603-AE3F-60C07640BB85}"/>
          </ac:spMkLst>
        </pc:spChg>
      </pc:sldChg>
      <pc:sldChg chg="modSp">
        <pc:chgData name="jose.gimenez" userId="S::jose.gimenez_ageinglab.org#ext#@fhmuenster183.onmicrosoft.com::3b48b8cc-5da6-4cc1-aa1d-9ccff84f653f" providerId="AD" clId="Web-{D84C47D4-4BCE-47CE-B1A6-6F447BCDD810}" dt="2022-07-21T15:50:21.715" v="140" actId="20577"/>
        <pc:sldMkLst>
          <pc:docMk/>
          <pc:sldMk cId="1524999823" sldId="4498"/>
        </pc:sldMkLst>
        <pc:spChg chg="mod">
          <ac:chgData name="jose.gimenez" userId="S::jose.gimenez_ageinglab.org#ext#@fhmuenster183.onmicrosoft.com::3b48b8cc-5da6-4cc1-aa1d-9ccff84f653f" providerId="AD" clId="Web-{D84C47D4-4BCE-47CE-B1A6-6F447BCDD810}" dt="2022-07-21T15:50:21.715" v="140" actId="20577"/>
          <ac:spMkLst>
            <pc:docMk/>
            <pc:sldMk cId="1524999823" sldId="4498"/>
            <ac:spMk id="2" creationId="{E7AC2629-BEBA-42D3-84A4-773A77F4B963}"/>
          </ac:spMkLst>
        </pc:spChg>
      </pc:sldChg>
      <pc:sldChg chg="modSp">
        <pc:chgData name="jose.gimenez" userId="S::jose.gimenez_ageinglab.org#ext#@fhmuenster183.onmicrosoft.com::3b48b8cc-5da6-4cc1-aa1d-9ccff84f653f" providerId="AD" clId="Web-{D84C47D4-4BCE-47CE-B1A6-6F447BCDD810}" dt="2022-07-21T15:43:36.468" v="26" actId="20577"/>
        <pc:sldMkLst>
          <pc:docMk/>
          <pc:sldMk cId="1608628889" sldId="4499"/>
        </pc:sldMkLst>
        <pc:spChg chg="mod">
          <ac:chgData name="jose.gimenez" userId="S::jose.gimenez_ageinglab.org#ext#@fhmuenster183.onmicrosoft.com::3b48b8cc-5da6-4cc1-aa1d-9ccff84f653f" providerId="AD" clId="Web-{D84C47D4-4BCE-47CE-B1A6-6F447BCDD810}" dt="2022-07-21T15:43:36.468" v="26" actId="20577"/>
          <ac:spMkLst>
            <pc:docMk/>
            <pc:sldMk cId="1608628889" sldId="4499"/>
            <ac:spMk id="2" creationId="{BA01BC53-78C9-404B-A11D-B2A31FCA8B11}"/>
          </ac:spMkLst>
        </pc:spChg>
      </pc:sldChg>
      <pc:sldChg chg="modSp">
        <pc:chgData name="jose.gimenez" userId="S::jose.gimenez_ageinglab.org#ext#@fhmuenster183.onmicrosoft.com::3b48b8cc-5da6-4cc1-aa1d-9ccff84f653f" providerId="AD" clId="Web-{D84C47D4-4BCE-47CE-B1A6-6F447BCDD810}" dt="2022-07-21T15:42:31.638" v="18" actId="20577"/>
        <pc:sldMkLst>
          <pc:docMk/>
          <pc:sldMk cId="1341005244" sldId="4501"/>
        </pc:sldMkLst>
        <pc:spChg chg="mod">
          <ac:chgData name="jose.gimenez" userId="S::jose.gimenez_ageinglab.org#ext#@fhmuenster183.onmicrosoft.com::3b48b8cc-5da6-4cc1-aa1d-9ccff84f653f" providerId="AD" clId="Web-{D84C47D4-4BCE-47CE-B1A6-6F447BCDD810}" dt="2022-07-21T15:42:31.638" v="18" actId="20577"/>
          <ac:spMkLst>
            <pc:docMk/>
            <pc:sldMk cId="1341005244" sldId="4501"/>
            <ac:spMk id="2" creationId="{2ECA2F0E-C05B-4DC6-A032-EEADBB7E96B6}"/>
          </ac:spMkLst>
        </pc:spChg>
      </pc:sldChg>
      <pc:sldChg chg="modSp">
        <pc:chgData name="jose.gimenez" userId="S::jose.gimenez_ageinglab.org#ext#@fhmuenster183.onmicrosoft.com::3b48b8cc-5da6-4cc1-aa1d-9ccff84f653f" providerId="AD" clId="Web-{D84C47D4-4BCE-47CE-B1A6-6F447BCDD810}" dt="2022-07-21T15:40:09.603" v="0" actId="20577"/>
        <pc:sldMkLst>
          <pc:docMk/>
          <pc:sldMk cId="3531201883" sldId="4502"/>
        </pc:sldMkLst>
        <pc:spChg chg="mod">
          <ac:chgData name="jose.gimenez" userId="S::jose.gimenez_ageinglab.org#ext#@fhmuenster183.onmicrosoft.com::3b48b8cc-5da6-4cc1-aa1d-9ccff84f653f" providerId="AD" clId="Web-{D84C47D4-4BCE-47CE-B1A6-6F447BCDD810}" dt="2022-07-21T15:40:09.603" v="0" actId="20577"/>
          <ac:spMkLst>
            <pc:docMk/>
            <pc:sldMk cId="3531201883" sldId="4502"/>
            <ac:spMk id="3" creationId="{04162449-B136-401B-8215-2B0BAB580210}"/>
          </ac:spMkLst>
        </pc:spChg>
      </pc:sldChg>
      <pc:sldChg chg="modSp">
        <pc:chgData name="jose.gimenez" userId="S::jose.gimenez_ageinglab.org#ext#@fhmuenster183.onmicrosoft.com::3b48b8cc-5da6-4cc1-aa1d-9ccff84f653f" providerId="AD" clId="Web-{D84C47D4-4BCE-47CE-B1A6-6F447BCDD810}" dt="2022-07-21T15:43:27.843" v="24" actId="20577"/>
        <pc:sldMkLst>
          <pc:docMk/>
          <pc:sldMk cId="1877968814" sldId="4505"/>
        </pc:sldMkLst>
        <pc:spChg chg="mod">
          <ac:chgData name="jose.gimenez" userId="S::jose.gimenez_ageinglab.org#ext#@fhmuenster183.onmicrosoft.com::3b48b8cc-5da6-4cc1-aa1d-9ccff84f653f" providerId="AD" clId="Web-{D84C47D4-4BCE-47CE-B1A6-6F447BCDD810}" dt="2022-07-21T15:43:27.843" v="24" actId="20577"/>
          <ac:spMkLst>
            <pc:docMk/>
            <pc:sldMk cId="1877968814" sldId="4505"/>
            <ac:spMk id="2" creationId="{122BB053-E21F-4FA6-A790-E1ECEB4EB6B8}"/>
          </ac:spMkLst>
        </pc:spChg>
      </pc:sldChg>
      <pc:sldChg chg="modSp">
        <pc:chgData name="jose.gimenez" userId="S::jose.gimenez_ageinglab.org#ext#@fhmuenster183.onmicrosoft.com::3b48b8cc-5da6-4cc1-aa1d-9ccff84f653f" providerId="AD" clId="Web-{D84C47D4-4BCE-47CE-B1A6-6F447BCDD810}" dt="2022-07-21T15:43:20.436" v="23" actId="20577"/>
        <pc:sldMkLst>
          <pc:docMk/>
          <pc:sldMk cId="1181090169" sldId="4506"/>
        </pc:sldMkLst>
        <pc:spChg chg="mod">
          <ac:chgData name="jose.gimenez" userId="S::jose.gimenez_ageinglab.org#ext#@fhmuenster183.onmicrosoft.com::3b48b8cc-5da6-4cc1-aa1d-9ccff84f653f" providerId="AD" clId="Web-{D84C47D4-4BCE-47CE-B1A6-6F447BCDD810}" dt="2022-07-21T15:43:20.436" v="23" actId="20577"/>
          <ac:spMkLst>
            <pc:docMk/>
            <pc:sldMk cId="1181090169" sldId="4506"/>
            <ac:spMk id="2" creationId="{2ECA2F0E-C05B-4DC6-A032-EEADBB7E96B6}"/>
          </ac:spMkLst>
        </pc:spChg>
      </pc:sldChg>
      <pc:sldChg chg="modSp">
        <pc:chgData name="jose.gimenez" userId="S::jose.gimenez_ageinglab.org#ext#@fhmuenster183.onmicrosoft.com::3b48b8cc-5da6-4cc1-aa1d-9ccff84f653f" providerId="AD" clId="Web-{D84C47D4-4BCE-47CE-B1A6-6F447BCDD810}" dt="2022-07-21T15:42:39.482" v="19" actId="20577"/>
        <pc:sldMkLst>
          <pc:docMk/>
          <pc:sldMk cId="1361869557" sldId="4509"/>
        </pc:sldMkLst>
        <pc:spChg chg="mod">
          <ac:chgData name="jose.gimenez" userId="S::jose.gimenez_ageinglab.org#ext#@fhmuenster183.onmicrosoft.com::3b48b8cc-5da6-4cc1-aa1d-9ccff84f653f" providerId="AD" clId="Web-{D84C47D4-4BCE-47CE-B1A6-6F447BCDD810}" dt="2022-07-21T15:42:39.482" v="19" actId="20577"/>
          <ac:spMkLst>
            <pc:docMk/>
            <pc:sldMk cId="1361869557" sldId="4509"/>
            <ac:spMk id="2" creationId="{A928714C-4EDF-4FB0-9551-43EC907D165D}"/>
          </ac:spMkLst>
        </pc:spChg>
      </pc:sldChg>
      <pc:sldChg chg="modSp">
        <pc:chgData name="jose.gimenez" userId="S::jose.gimenez_ageinglab.org#ext#@fhmuenster183.onmicrosoft.com::3b48b8cc-5da6-4cc1-aa1d-9ccff84f653f" providerId="AD" clId="Web-{D84C47D4-4BCE-47CE-B1A6-6F447BCDD810}" dt="2022-07-21T15:42:49.029" v="20" actId="20577"/>
        <pc:sldMkLst>
          <pc:docMk/>
          <pc:sldMk cId="1538637013" sldId="4511"/>
        </pc:sldMkLst>
        <pc:spChg chg="mod">
          <ac:chgData name="jose.gimenez" userId="S::jose.gimenez_ageinglab.org#ext#@fhmuenster183.onmicrosoft.com::3b48b8cc-5da6-4cc1-aa1d-9ccff84f653f" providerId="AD" clId="Web-{D84C47D4-4BCE-47CE-B1A6-6F447BCDD810}" dt="2022-07-21T15:42:49.029" v="20" actId="20577"/>
          <ac:spMkLst>
            <pc:docMk/>
            <pc:sldMk cId="1538637013" sldId="4511"/>
            <ac:spMk id="3" creationId="{C0E880FA-AC98-4194-9B9B-1727D792AF7B}"/>
          </ac:spMkLst>
        </pc:spChg>
      </pc:sldChg>
      <pc:sldChg chg="modSp">
        <pc:chgData name="jose.gimenez" userId="S::jose.gimenez_ageinglab.org#ext#@fhmuenster183.onmicrosoft.com::3b48b8cc-5da6-4cc1-aa1d-9ccff84f653f" providerId="AD" clId="Web-{D84C47D4-4BCE-47CE-B1A6-6F447BCDD810}" dt="2022-07-21T15:43:05.139" v="21" actId="20577"/>
        <pc:sldMkLst>
          <pc:docMk/>
          <pc:sldMk cId="3188981998" sldId="4513"/>
        </pc:sldMkLst>
        <pc:spChg chg="mod">
          <ac:chgData name="jose.gimenez" userId="S::jose.gimenez_ageinglab.org#ext#@fhmuenster183.onmicrosoft.com::3b48b8cc-5da6-4cc1-aa1d-9ccff84f653f" providerId="AD" clId="Web-{D84C47D4-4BCE-47CE-B1A6-6F447BCDD810}" dt="2022-07-21T15:43:05.139" v="21" actId="20577"/>
          <ac:spMkLst>
            <pc:docMk/>
            <pc:sldMk cId="3188981998" sldId="4513"/>
            <ac:spMk id="3" creationId="{93F312DE-1476-4EA2-B23A-713114B55D01}"/>
          </ac:spMkLst>
        </pc:spChg>
      </pc:sldChg>
      <pc:sldChg chg="modSp">
        <pc:chgData name="jose.gimenez" userId="S::jose.gimenez_ageinglab.org#ext#@fhmuenster183.onmicrosoft.com::3b48b8cc-5da6-4cc1-aa1d-9ccff84f653f" providerId="AD" clId="Web-{D84C47D4-4BCE-47CE-B1A6-6F447BCDD810}" dt="2022-07-21T15:43:13.483" v="22" actId="20577"/>
        <pc:sldMkLst>
          <pc:docMk/>
          <pc:sldMk cId="954538776" sldId="4514"/>
        </pc:sldMkLst>
        <pc:spChg chg="mod">
          <ac:chgData name="jose.gimenez" userId="S::jose.gimenez_ageinglab.org#ext#@fhmuenster183.onmicrosoft.com::3b48b8cc-5da6-4cc1-aa1d-9ccff84f653f" providerId="AD" clId="Web-{D84C47D4-4BCE-47CE-B1A6-6F447BCDD810}" dt="2022-07-21T15:43:13.483" v="22" actId="20577"/>
          <ac:spMkLst>
            <pc:docMk/>
            <pc:sldMk cId="954538776" sldId="4514"/>
            <ac:spMk id="3" creationId="{667043B3-254B-44F4-A757-DB1CCF1DF445}"/>
          </ac:spMkLst>
        </pc:spChg>
      </pc:sldChg>
      <pc:sldChg chg="modSp">
        <pc:chgData name="jose.gimenez" userId="S::jose.gimenez_ageinglab.org#ext#@fhmuenster183.onmicrosoft.com::3b48b8cc-5da6-4cc1-aa1d-9ccff84f653f" providerId="AD" clId="Web-{D84C47D4-4BCE-47CE-B1A6-6F447BCDD810}" dt="2022-07-21T15:40:23.119" v="1" actId="20577"/>
        <pc:sldMkLst>
          <pc:docMk/>
          <pc:sldMk cId="3930260895" sldId="4515"/>
        </pc:sldMkLst>
        <pc:spChg chg="mod">
          <ac:chgData name="jose.gimenez" userId="S::jose.gimenez_ageinglab.org#ext#@fhmuenster183.onmicrosoft.com::3b48b8cc-5da6-4cc1-aa1d-9ccff84f653f" providerId="AD" clId="Web-{D84C47D4-4BCE-47CE-B1A6-6F447BCDD810}" dt="2022-07-21T15:40:23.119" v="1" actId="20577"/>
          <ac:spMkLst>
            <pc:docMk/>
            <pc:sldMk cId="3930260895" sldId="4515"/>
            <ac:spMk id="3" creationId="{DEF0A0EC-2224-4030-8200-8024A39D5120}"/>
          </ac:spMkLst>
        </pc:spChg>
      </pc:sldChg>
      <pc:sldChg chg="modSp">
        <pc:chgData name="jose.gimenez" userId="S::jose.gimenez_ageinglab.org#ext#@fhmuenster183.onmicrosoft.com::3b48b8cc-5da6-4cc1-aa1d-9ccff84f653f" providerId="AD" clId="Web-{D84C47D4-4BCE-47CE-B1A6-6F447BCDD810}" dt="2022-07-21T15:40:30.681" v="2" actId="20577"/>
        <pc:sldMkLst>
          <pc:docMk/>
          <pc:sldMk cId="1464976452" sldId="4516"/>
        </pc:sldMkLst>
        <pc:spChg chg="mod">
          <ac:chgData name="jose.gimenez" userId="S::jose.gimenez_ageinglab.org#ext#@fhmuenster183.onmicrosoft.com::3b48b8cc-5da6-4cc1-aa1d-9ccff84f653f" providerId="AD" clId="Web-{D84C47D4-4BCE-47CE-B1A6-6F447BCDD810}" dt="2022-07-21T15:40:30.681" v="2" actId="20577"/>
          <ac:spMkLst>
            <pc:docMk/>
            <pc:sldMk cId="1464976452" sldId="4516"/>
            <ac:spMk id="4" creationId="{D758F926-AB39-481A-B91E-184EDFF13126}"/>
          </ac:spMkLst>
        </pc:spChg>
      </pc:sldChg>
      <pc:sldChg chg="modSp">
        <pc:chgData name="jose.gimenez" userId="S::jose.gimenez_ageinglab.org#ext#@fhmuenster183.onmicrosoft.com::3b48b8cc-5da6-4cc1-aa1d-9ccff84f653f" providerId="AD" clId="Web-{D84C47D4-4BCE-47CE-B1A6-6F447BCDD810}" dt="2022-07-21T15:40:38.494" v="3" actId="20577"/>
        <pc:sldMkLst>
          <pc:docMk/>
          <pc:sldMk cId="969228774" sldId="4517"/>
        </pc:sldMkLst>
        <pc:spChg chg="mod">
          <ac:chgData name="jose.gimenez" userId="S::jose.gimenez_ageinglab.org#ext#@fhmuenster183.onmicrosoft.com::3b48b8cc-5da6-4cc1-aa1d-9ccff84f653f" providerId="AD" clId="Web-{D84C47D4-4BCE-47CE-B1A6-6F447BCDD810}" dt="2022-07-21T15:40:38.494" v="3" actId="20577"/>
          <ac:spMkLst>
            <pc:docMk/>
            <pc:sldMk cId="969228774" sldId="4517"/>
            <ac:spMk id="3" creationId="{71E3964D-2664-41BB-B034-7326E76EFEA2}"/>
          </ac:spMkLst>
        </pc:spChg>
      </pc:sldChg>
      <pc:sldChg chg="modSp">
        <pc:chgData name="jose.gimenez" userId="S::jose.gimenez_ageinglab.org#ext#@fhmuenster183.onmicrosoft.com::3b48b8cc-5da6-4cc1-aa1d-9ccff84f653f" providerId="AD" clId="Web-{D84C47D4-4BCE-47CE-B1A6-6F447BCDD810}" dt="2022-07-21T15:40:45.666" v="4" actId="20577"/>
        <pc:sldMkLst>
          <pc:docMk/>
          <pc:sldMk cId="2380849225" sldId="4518"/>
        </pc:sldMkLst>
        <pc:spChg chg="mod">
          <ac:chgData name="jose.gimenez" userId="S::jose.gimenez_ageinglab.org#ext#@fhmuenster183.onmicrosoft.com::3b48b8cc-5da6-4cc1-aa1d-9ccff84f653f" providerId="AD" clId="Web-{D84C47D4-4BCE-47CE-B1A6-6F447BCDD810}" dt="2022-07-21T15:40:45.666" v="4" actId="20577"/>
          <ac:spMkLst>
            <pc:docMk/>
            <pc:sldMk cId="2380849225" sldId="4518"/>
            <ac:spMk id="20" creationId="{54C7EE42-3277-4E36-9186-7BE2505E7E32}"/>
          </ac:spMkLst>
        </pc:spChg>
      </pc:sldChg>
      <pc:sldChg chg="modSp">
        <pc:chgData name="jose.gimenez" userId="S::jose.gimenez_ageinglab.org#ext#@fhmuenster183.onmicrosoft.com::3b48b8cc-5da6-4cc1-aa1d-9ccff84f653f" providerId="AD" clId="Web-{D84C47D4-4BCE-47CE-B1A6-6F447BCDD810}" dt="2022-07-21T15:40:52.213" v="5" actId="20577"/>
        <pc:sldMkLst>
          <pc:docMk/>
          <pc:sldMk cId="2580729003" sldId="4519"/>
        </pc:sldMkLst>
        <pc:spChg chg="mod">
          <ac:chgData name="jose.gimenez" userId="S::jose.gimenez_ageinglab.org#ext#@fhmuenster183.onmicrosoft.com::3b48b8cc-5da6-4cc1-aa1d-9ccff84f653f" providerId="AD" clId="Web-{D84C47D4-4BCE-47CE-B1A6-6F447BCDD810}" dt="2022-07-21T15:40:52.213" v="5" actId="20577"/>
          <ac:spMkLst>
            <pc:docMk/>
            <pc:sldMk cId="2580729003" sldId="4519"/>
            <ac:spMk id="3" creationId="{2DF1B8E5-CED0-4F67-8132-E60AEA485E46}"/>
          </ac:spMkLst>
        </pc:spChg>
      </pc:sldChg>
      <pc:sldChg chg="modSp">
        <pc:chgData name="jose.gimenez" userId="S::jose.gimenez_ageinglab.org#ext#@fhmuenster183.onmicrosoft.com::3b48b8cc-5da6-4cc1-aa1d-9ccff84f653f" providerId="AD" clId="Web-{D84C47D4-4BCE-47CE-B1A6-6F447BCDD810}" dt="2022-07-21T15:41:12.229" v="6" actId="20577"/>
        <pc:sldMkLst>
          <pc:docMk/>
          <pc:sldMk cId="1712141231" sldId="4552"/>
        </pc:sldMkLst>
        <pc:spChg chg="mod">
          <ac:chgData name="jose.gimenez" userId="S::jose.gimenez_ageinglab.org#ext#@fhmuenster183.onmicrosoft.com::3b48b8cc-5da6-4cc1-aa1d-9ccff84f653f" providerId="AD" clId="Web-{D84C47D4-4BCE-47CE-B1A6-6F447BCDD810}" dt="2022-07-21T15:41:12.229" v="6" actId="20577"/>
          <ac:spMkLst>
            <pc:docMk/>
            <pc:sldMk cId="1712141231" sldId="4552"/>
            <ac:spMk id="6" creationId="{CB93DC98-4C6F-4A6F-966C-38D50A89B364}"/>
          </ac:spMkLst>
        </pc:spChg>
      </pc:sldChg>
      <pc:sldChg chg="modSp">
        <pc:chgData name="jose.gimenez" userId="S::jose.gimenez_ageinglab.org#ext#@fhmuenster183.onmicrosoft.com::3b48b8cc-5da6-4cc1-aa1d-9ccff84f653f" providerId="AD" clId="Web-{D84C47D4-4BCE-47CE-B1A6-6F447BCDD810}" dt="2022-07-21T15:41:19.308" v="7" actId="20577"/>
        <pc:sldMkLst>
          <pc:docMk/>
          <pc:sldMk cId="232093059" sldId="4553"/>
        </pc:sldMkLst>
        <pc:spChg chg="mod">
          <ac:chgData name="jose.gimenez" userId="S::jose.gimenez_ageinglab.org#ext#@fhmuenster183.onmicrosoft.com::3b48b8cc-5da6-4cc1-aa1d-9ccff84f653f" providerId="AD" clId="Web-{D84C47D4-4BCE-47CE-B1A6-6F447BCDD810}" dt="2022-07-21T15:41:19.308" v="7" actId="20577"/>
          <ac:spMkLst>
            <pc:docMk/>
            <pc:sldMk cId="232093059" sldId="4553"/>
            <ac:spMk id="3" creationId="{54B1CB42-7F11-4F97-AF04-C8275D07E375}"/>
          </ac:spMkLst>
        </pc:spChg>
      </pc:sldChg>
      <pc:sldChg chg="modSp">
        <pc:chgData name="jose.gimenez" userId="S::jose.gimenez_ageinglab.org#ext#@fhmuenster183.onmicrosoft.com::3b48b8cc-5da6-4cc1-aa1d-9ccff84f653f" providerId="AD" clId="Web-{D84C47D4-4BCE-47CE-B1A6-6F447BCDD810}" dt="2022-07-21T15:41:30.668" v="9" actId="20577"/>
        <pc:sldMkLst>
          <pc:docMk/>
          <pc:sldMk cId="1562409225" sldId="4554"/>
        </pc:sldMkLst>
        <pc:spChg chg="mod">
          <ac:chgData name="jose.gimenez" userId="S::jose.gimenez_ageinglab.org#ext#@fhmuenster183.onmicrosoft.com::3b48b8cc-5da6-4cc1-aa1d-9ccff84f653f" providerId="AD" clId="Web-{D84C47D4-4BCE-47CE-B1A6-6F447BCDD810}" dt="2022-07-21T15:41:30.668" v="9" actId="20577"/>
          <ac:spMkLst>
            <pc:docMk/>
            <pc:sldMk cId="1562409225" sldId="4554"/>
            <ac:spMk id="3" creationId="{64B2123A-CC34-4CFE-92F3-1B9D55669BB6}"/>
          </ac:spMkLst>
        </pc:spChg>
      </pc:sldChg>
      <pc:sldChg chg="modSp">
        <pc:chgData name="jose.gimenez" userId="S::jose.gimenez_ageinglab.org#ext#@fhmuenster183.onmicrosoft.com::3b48b8cc-5da6-4cc1-aa1d-9ccff84f653f" providerId="AD" clId="Web-{D84C47D4-4BCE-47CE-B1A6-6F447BCDD810}" dt="2022-07-21T15:42:21.966" v="17" actId="20577"/>
        <pc:sldMkLst>
          <pc:docMk/>
          <pc:sldMk cId="142728875" sldId="4556"/>
        </pc:sldMkLst>
        <pc:spChg chg="mod">
          <ac:chgData name="jose.gimenez" userId="S::jose.gimenez_ageinglab.org#ext#@fhmuenster183.onmicrosoft.com::3b48b8cc-5da6-4cc1-aa1d-9ccff84f653f" providerId="AD" clId="Web-{D84C47D4-4BCE-47CE-B1A6-6F447BCDD810}" dt="2022-07-21T15:42:21.966" v="17" actId="20577"/>
          <ac:spMkLst>
            <pc:docMk/>
            <pc:sldMk cId="142728875" sldId="4556"/>
            <ac:spMk id="3" creationId="{420EDAE6-5A54-4AD8-BA0C-EE6BD35BAA52}"/>
          </ac:spMkLst>
        </pc:spChg>
      </pc:sldChg>
      <pc:sldChg chg="modSp">
        <pc:chgData name="jose.gimenez" userId="S::jose.gimenez_ageinglab.org#ext#@fhmuenster183.onmicrosoft.com::3b48b8cc-5da6-4cc1-aa1d-9ccff84f653f" providerId="AD" clId="Web-{D84C47D4-4BCE-47CE-B1A6-6F447BCDD810}" dt="2022-07-21T15:44:53.189" v="61" actId="20577"/>
        <pc:sldMkLst>
          <pc:docMk/>
          <pc:sldMk cId="2580673950" sldId="4557"/>
        </pc:sldMkLst>
        <pc:spChg chg="mod">
          <ac:chgData name="jose.gimenez" userId="S::jose.gimenez_ageinglab.org#ext#@fhmuenster183.onmicrosoft.com::3b48b8cc-5da6-4cc1-aa1d-9ccff84f653f" providerId="AD" clId="Web-{D84C47D4-4BCE-47CE-B1A6-6F447BCDD810}" dt="2022-07-21T15:44:21.219" v="32" actId="20577"/>
          <ac:spMkLst>
            <pc:docMk/>
            <pc:sldMk cId="2580673950" sldId="4557"/>
            <ac:spMk id="3" creationId="{3370CC1D-08EF-49BD-A986-C8B52B177507}"/>
          </ac:spMkLst>
        </pc:spChg>
        <pc:spChg chg="mod">
          <ac:chgData name="jose.gimenez" userId="S::jose.gimenez_ageinglab.org#ext#@fhmuenster183.onmicrosoft.com::3b48b8cc-5da6-4cc1-aa1d-9ccff84f653f" providerId="AD" clId="Web-{D84C47D4-4BCE-47CE-B1A6-6F447BCDD810}" dt="2022-07-21T15:44:53.189" v="61" actId="20577"/>
          <ac:spMkLst>
            <pc:docMk/>
            <pc:sldMk cId="2580673950" sldId="4557"/>
            <ac:spMk id="5" creationId="{0835D291-F2CA-4BB7-884E-DB11043C443F}"/>
          </ac:spMkLst>
        </pc:spChg>
      </pc:sldChg>
      <pc:sldChg chg="modSp">
        <pc:chgData name="jose.gimenez" userId="S::jose.gimenez_ageinglab.org#ext#@fhmuenster183.onmicrosoft.com::3b48b8cc-5da6-4cc1-aa1d-9ccff84f653f" providerId="AD" clId="Web-{D84C47D4-4BCE-47CE-B1A6-6F447BCDD810}" dt="2022-07-21T15:43:59.328" v="30" actId="20577"/>
        <pc:sldMkLst>
          <pc:docMk/>
          <pc:sldMk cId="4107427806" sldId="4560"/>
        </pc:sldMkLst>
        <pc:spChg chg="mod">
          <ac:chgData name="jose.gimenez" userId="S::jose.gimenez_ageinglab.org#ext#@fhmuenster183.onmicrosoft.com::3b48b8cc-5da6-4cc1-aa1d-9ccff84f653f" providerId="AD" clId="Web-{D84C47D4-4BCE-47CE-B1A6-6F447BCDD810}" dt="2022-07-21T15:43:59.328" v="30" actId="20577"/>
          <ac:spMkLst>
            <pc:docMk/>
            <pc:sldMk cId="4107427806" sldId="4560"/>
            <ac:spMk id="4" creationId="{640C1EC6-144B-4CCC-8ED4-2FF1478676BF}"/>
          </ac:spMkLst>
        </pc:spChg>
      </pc:sldChg>
      <pc:sldChg chg="modSp">
        <pc:chgData name="jose.gimenez" userId="S::jose.gimenez_ageinglab.org#ext#@fhmuenster183.onmicrosoft.com::3b48b8cc-5da6-4cc1-aa1d-9ccff84f653f" providerId="AD" clId="Web-{D84C47D4-4BCE-47CE-B1A6-6F447BCDD810}" dt="2022-07-21T15:43:52.953" v="29" actId="20577"/>
        <pc:sldMkLst>
          <pc:docMk/>
          <pc:sldMk cId="4266585033" sldId="4561"/>
        </pc:sldMkLst>
        <pc:spChg chg="mod">
          <ac:chgData name="jose.gimenez" userId="S::jose.gimenez_ageinglab.org#ext#@fhmuenster183.onmicrosoft.com::3b48b8cc-5da6-4cc1-aa1d-9ccff84f653f" providerId="AD" clId="Web-{D84C47D4-4BCE-47CE-B1A6-6F447BCDD810}" dt="2022-07-21T15:43:52.953" v="29" actId="20577"/>
          <ac:spMkLst>
            <pc:docMk/>
            <pc:sldMk cId="4266585033" sldId="4561"/>
            <ac:spMk id="3" creationId="{C156E35D-9A22-4989-948E-54BB6FD10E3A}"/>
          </ac:spMkLst>
        </pc:spChg>
      </pc:sldChg>
      <pc:sldChg chg="modSp">
        <pc:chgData name="jose.gimenez" userId="S::jose.gimenez_ageinglab.org#ext#@fhmuenster183.onmicrosoft.com::3b48b8cc-5da6-4cc1-aa1d-9ccff84f653f" providerId="AD" clId="Web-{D84C47D4-4BCE-47CE-B1A6-6F447BCDD810}" dt="2022-07-21T15:45:15.424" v="64" actId="20577"/>
        <pc:sldMkLst>
          <pc:docMk/>
          <pc:sldMk cId="1124281227" sldId="4565"/>
        </pc:sldMkLst>
        <pc:spChg chg="mod">
          <ac:chgData name="jose.gimenez" userId="S::jose.gimenez_ageinglab.org#ext#@fhmuenster183.onmicrosoft.com::3b48b8cc-5da6-4cc1-aa1d-9ccff84f653f" providerId="AD" clId="Web-{D84C47D4-4BCE-47CE-B1A6-6F447BCDD810}" dt="2022-07-21T15:45:15.424" v="64" actId="20577"/>
          <ac:spMkLst>
            <pc:docMk/>
            <pc:sldMk cId="1124281227" sldId="4565"/>
            <ac:spMk id="4" creationId="{41B532ED-6626-4126-873D-D89182457A86}"/>
          </ac:spMkLst>
        </pc:spChg>
      </pc:sldChg>
      <pc:sldChg chg="modSp">
        <pc:chgData name="jose.gimenez" userId="S::jose.gimenez_ageinglab.org#ext#@fhmuenster183.onmicrosoft.com::3b48b8cc-5da6-4cc1-aa1d-9ccff84f653f" providerId="AD" clId="Web-{D84C47D4-4BCE-47CE-B1A6-6F447BCDD810}" dt="2022-07-21T15:45:07.955" v="63" actId="20577"/>
        <pc:sldMkLst>
          <pc:docMk/>
          <pc:sldMk cId="3768073013" sldId="4566"/>
        </pc:sldMkLst>
        <pc:spChg chg="mod">
          <ac:chgData name="jose.gimenez" userId="S::jose.gimenez_ageinglab.org#ext#@fhmuenster183.onmicrosoft.com::3b48b8cc-5da6-4cc1-aa1d-9ccff84f653f" providerId="AD" clId="Web-{D84C47D4-4BCE-47CE-B1A6-6F447BCDD810}" dt="2022-07-21T15:45:02.580" v="62" actId="20577"/>
          <ac:spMkLst>
            <pc:docMk/>
            <pc:sldMk cId="3768073013" sldId="4566"/>
            <ac:spMk id="5" creationId="{6CA19869-CFA1-416E-BE2C-5A5DD9281647}"/>
          </ac:spMkLst>
        </pc:spChg>
        <pc:spChg chg="mod">
          <ac:chgData name="jose.gimenez" userId="S::jose.gimenez_ageinglab.org#ext#@fhmuenster183.onmicrosoft.com::3b48b8cc-5da6-4cc1-aa1d-9ccff84f653f" providerId="AD" clId="Web-{D84C47D4-4BCE-47CE-B1A6-6F447BCDD810}" dt="2022-07-21T15:45:07.955" v="63" actId="20577"/>
          <ac:spMkLst>
            <pc:docMk/>
            <pc:sldMk cId="3768073013" sldId="4566"/>
            <ac:spMk id="8" creationId="{0B9A443C-8F62-4007-B1D5-F965D8AD2D2D}"/>
          </ac:spMkLst>
        </pc:spChg>
      </pc:sldChg>
      <pc:sldChg chg="modSp">
        <pc:chgData name="jose.gimenez" userId="S::jose.gimenez_ageinglab.org#ext#@fhmuenster183.onmicrosoft.com::3b48b8cc-5da6-4cc1-aa1d-9ccff84f653f" providerId="AD" clId="Web-{D84C47D4-4BCE-47CE-B1A6-6F447BCDD810}" dt="2022-07-21T15:45:30.690" v="66" actId="20577"/>
        <pc:sldMkLst>
          <pc:docMk/>
          <pc:sldMk cId="3473247380" sldId="4572"/>
        </pc:sldMkLst>
        <pc:spChg chg="mod">
          <ac:chgData name="jose.gimenez" userId="S::jose.gimenez_ageinglab.org#ext#@fhmuenster183.onmicrosoft.com::3b48b8cc-5da6-4cc1-aa1d-9ccff84f653f" providerId="AD" clId="Web-{D84C47D4-4BCE-47CE-B1A6-6F447BCDD810}" dt="2022-07-21T15:45:30.690" v="66" actId="20577"/>
          <ac:spMkLst>
            <pc:docMk/>
            <pc:sldMk cId="3473247380" sldId="4572"/>
            <ac:spMk id="5" creationId="{41898611-B002-4357-A824-DE6090314B5E}"/>
          </ac:spMkLst>
        </pc:spChg>
      </pc:sldChg>
      <pc:sldChg chg="modSp">
        <pc:chgData name="jose.gimenez" userId="S::jose.gimenez_ageinglab.org#ext#@fhmuenster183.onmicrosoft.com::3b48b8cc-5da6-4cc1-aa1d-9ccff84f653f" providerId="AD" clId="Web-{D84C47D4-4BCE-47CE-B1A6-6F447BCDD810}" dt="2022-07-21T15:45:22.409" v="65" actId="20577"/>
        <pc:sldMkLst>
          <pc:docMk/>
          <pc:sldMk cId="1192425144" sldId="4573"/>
        </pc:sldMkLst>
        <pc:spChg chg="mod">
          <ac:chgData name="jose.gimenez" userId="S::jose.gimenez_ageinglab.org#ext#@fhmuenster183.onmicrosoft.com::3b48b8cc-5da6-4cc1-aa1d-9ccff84f653f" providerId="AD" clId="Web-{D84C47D4-4BCE-47CE-B1A6-6F447BCDD810}" dt="2022-07-21T15:45:22.409" v="65" actId="20577"/>
          <ac:spMkLst>
            <pc:docMk/>
            <pc:sldMk cId="1192425144" sldId="4573"/>
            <ac:spMk id="4" creationId="{640C1EC6-144B-4CCC-8ED4-2FF1478676BF}"/>
          </ac:spMkLst>
        </pc:spChg>
      </pc:sldChg>
      <pc:sldChg chg="modSp">
        <pc:chgData name="jose.gimenez" userId="S::jose.gimenez_ageinglab.org#ext#@fhmuenster183.onmicrosoft.com::3b48b8cc-5da6-4cc1-aa1d-9ccff84f653f" providerId="AD" clId="Web-{D84C47D4-4BCE-47CE-B1A6-6F447BCDD810}" dt="2022-07-21T15:44:10.985" v="31" actId="20577"/>
        <pc:sldMkLst>
          <pc:docMk/>
          <pc:sldMk cId="3851334342" sldId="4574"/>
        </pc:sldMkLst>
        <pc:spChg chg="mod">
          <ac:chgData name="jose.gimenez" userId="S::jose.gimenez_ageinglab.org#ext#@fhmuenster183.onmicrosoft.com::3b48b8cc-5da6-4cc1-aa1d-9ccff84f653f" providerId="AD" clId="Web-{D84C47D4-4BCE-47CE-B1A6-6F447BCDD810}" dt="2022-07-21T15:44:10.985" v="31" actId="20577"/>
          <ac:spMkLst>
            <pc:docMk/>
            <pc:sldMk cId="3851334342" sldId="4574"/>
            <ac:spMk id="2" creationId="{5FBB29FA-C66F-4603-AE3F-60C07640BB85}"/>
          </ac:spMkLst>
        </pc:spChg>
      </pc:sldChg>
      <pc:sldChg chg="modSp">
        <pc:chgData name="jose.gimenez" userId="S::jose.gimenez_ageinglab.org#ext#@fhmuenster183.onmicrosoft.com::3b48b8cc-5da6-4cc1-aa1d-9ccff84f653f" providerId="AD" clId="Web-{D84C47D4-4BCE-47CE-B1A6-6F447BCDD810}" dt="2022-07-21T15:46:01.660" v="68" actId="20577"/>
        <pc:sldMkLst>
          <pc:docMk/>
          <pc:sldMk cId="3189308574" sldId="4577"/>
        </pc:sldMkLst>
        <pc:spChg chg="mod">
          <ac:chgData name="jose.gimenez" userId="S::jose.gimenez_ageinglab.org#ext#@fhmuenster183.onmicrosoft.com::3b48b8cc-5da6-4cc1-aa1d-9ccff84f653f" providerId="AD" clId="Web-{D84C47D4-4BCE-47CE-B1A6-6F447BCDD810}" dt="2022-07-21T15:46:01.660" v="68" actId="20577"/>
          <ac:spMkLst>
            <pc:docMk/>
            <pc:sldMk cId="3189308574" sldId="4577"/>
            <ac:spMk id="3" creationId="{5EDAC0D4-769B-4C55-9AA6-1F91D4660F4A}"/>
          </ac:spMkLst>
        </pc:spChg>
      </pc:sldChg>
      <pc:sldChg chg="modSp">
        <pc:chgData name="jose.gimenez" userId="S::jose.gimenez_ageinglab.org#ext#@fhmuenster183.onmicrosoft.com::3b48b8cc-5da6-4cc1-aa1d-9ccff84f653f" providerId="AD" clId="Web-{D84C47D4-4BCE-47CE-B1A6-6F447BCDD810}" dt="2022-07-21T15:46:45.552" v="72" actId="20577"/>
        <pc:sldMkLst>
          <pc:docMk/>
          <pc:sldMk cId="1810915583" sldId="4581"/>
        </pc:sldMkLst>
        <pc:spChg chg="mod">
          <ac:chgData name="jose.gimenez" userId="S::jose.gimenez_ageinglab.org#ext#@fhmuenster183.onmicrosoft.com::3b48b8cc-5da6-4cc1-aa1d-9ccff84f653f" providerId="AD" clId="Web-{D84C47D4-4BCE-47CE-B1A6-6F447BCDD810}" dt="2022-07-21T15:46:45.552" v="72" actId="20577"/>
          <ac:spMkLst>
            <pc:docMk/>
            <pc:sldMk cId="1810915583" sldId="4581"/>
            <ac:spMk id="3" creationId="{5DC2B463-24FF-48D6-B2AD-DAA6B1F8FA87}"/>
          </ac:spMkLst>
        </pc:spChg>
      </pc:sldChg>
      <pc:sldChg chg="modSp">
        <pc:chgData name="jose.gimenez" userId="S::jose.gimenez_ageinglab.org#ext#@fhmuenster183.onmicrosoft.com::3b48b8cc-5da6-4cc1-aa1d-9ccff84f653f" providerId="AD" clId="Web-{D84C47D4-4BCE-47CE-B1A6-6F447BCDD810}" dt="2022-07-21T15:47:06.912" v="73" actId="20577"/>
        <pc:sldMkLst>
          <pc:docMk/>
          <pc:sldMk cId="1593101430" sldId="4585"/>
        </pc:sldMkLst>
        <pc:spChg chg="mod">
          <ac:chgData name="jose.gimenez" userId="S::jose.gimenez_ageinglab.org#ext#@fhmuenster183.onmicrosoft.com::3b48b8cc-5da6-4cc1-aa1d-9ccff84f653f" providerId="AD" clId="Web-{D84C47D4-4BCE-47CE-B1A6-6F447BCDD810}" dt="2022-07-21T15:47:06.912" v="73" actId="20577"/>
          <ac:spMkLst>
            <pc:docMk/>
            <pc:sldMk cId="1593101430" sldId="4585"/>
            <ac:spMk id="2" creationId="{EFA3B4DB-F477-4F23-84A9-0C0A867EB429}"/>
          </ac:spMkLst>
        </pc:spChg>
      </pc:sldChg>
      <pc:sldChg chg="modSp">
        <pc:chgData name="jose.gimenez" userId="S::jose.gimenez_ageinglab.org#ext#@fhmuenster183.onmicrosoft.com::3b48b8cc-5da6-4cc1-aa1d-9ccff84f653f" providerId="AD" clId="Web-{D84C47D4-4BCE-47CE-B1A6-6F447BCDD810}" dt="2022-07-21T15:49:30.166" v="134" actId="20577"/>
        <pc:sldMkLst>
          <pc:docMk/>
          <pc:sldMk cId="2546975059" sldId="4586"/>
        </pc:sldMkLst>
        <pc:spChg chg="mod">
          <ac:chgData name="jose.gimenez" userId="S::jose.gimenez_ageinglab.org#ext#@fhmuenster183.onmicrosoft.com::3b48b8cc-5da6-4cc1-aa1d-9ccff84f653f" providerId="AD" clId="Web-{D84C47D4-4BCE-47CE-B1A6-6F447BCDD810}" dt="2022-07-21T15:47:51.929" v="78" actId="20577"/>
          <ac:spMkLst>
            <pc:docMk/>
            <pc:sldMk cId="2546975059" sldId="4586"/>
            <ac:spMk id="2" creationId="{805712E1-AB34-4715-A53A-C71E337B9681}"/>
          </ac:spMkLst>
        </pc:spChg>
        <pc:spChg chg="mod">
          <ac:chgData name="jose.gimenez" userId="S::jose.gimenez_ageinglab.org#ext#@fhmuenster183.onmicrosoft.com::3b48b8cc-5da6-4cc1-aa1d-9ccff84f653f" providerId="AD" clId="Web-{D84C47D4-4BCE-47CE-B1A6-6F447BCDD810}" dt="2022-07-21T15:47:26.865" v="74" actId="20577"/>
          <ac:spMkLst>
            <pc:docMk/>
            <pc:sldMk cId="2546975059" sldId="4586"/>
            <ac:spMk id="3" creationId="{061600AC-92C9-409A-88E3-B99EA38C52B9}"/>
          </ac:spMkLst>
        </pc:spChg>
        <pc:spChg chg="mod">
          <ac:chgData name="jose.gimenez" userId="S::jose.gimenez_ageinglab.org#ext#@fhmuenster183.onmicrosoft.com::3b48b8cc-5da6-4cc1-aa1d-9ccff84f653f" providerId="AD" clId="Web-{D84C47D4-4BCE-47CE-B1A6-6F447BCDD810}" dt="2022-07-21T15:48:09.382" v="81" actId="20577"/>
          <ac:spMkLst>
            <pc:docMk/>
            <pc:sldMk cId="2546975059" sldId="4586"/>
            <ac:spMk id="19" creationId="{6AB9D8C5-AEC7-469E-9068-5B30477E717B}"/>
          </ac:spMkLst>
        </pc:spChg>
        <pc:spChg chg="mod">
          <ac:chgData name="jose.gimenez" userId="S::jose.gimenez_ageinglab.org#ext#@fhmuenster183.onmicrosoft.com::3b48b8cc-5da6-4cc1-aa1d-9ccff84f653f" providerId="AD" clId="Web-{D84C47D4-4BCE-47CE-B1A6-6F447BCDD810}" dt="2022-07-21T15:49:30.166" v="134" actId="20577"/>
          <ac:spMkLst>
            <pc:docMk/>
            <pc:sldMk cId="2546975059" sldId="4586"/>
            <ac:spMk id="20" creationId="{8017D5A8-7FA9-4051-9A91-72192E53EBDA}"/>
          </ac:spMkLst>
        </pc:spChg>
        <pc:spChg chg="mod">
          <ac:chgData name="jose.gimenez" userId="S::jose.gimenez_ageinglab.org#ext#@fhmuenster183.onmicrosoft.com::3b48b8cc-5da6-4cc1-aa1d-9ccff84f653f" providerId="AD" clId="Web-{D84C47D4-4BCE-47CE-B1A6-6F447BCDD810}" dt="2022-07-21T15:48:48.540" v="100" actId="20577"/>
          <ac:spMkLst>
            <pc:docMk/>
            <pc:sldMk cId="2546975059" sldId="4586"/>
            <ac:spMk id="21" creationId="{23B5BA65-2AE5-4196-B060-E32B7A153B4D}"/>
          </ac:spMkLst>
        </pc:spChg>
        <pc:spChg chg="mod">
          <ac:chgData name="jose.gimenez" userId="S::jose.gimenez_ageinglab.org#ext#@fhmuenster183.onmicrosoft.com::3b48b8cc-5da6-4cc1-aa1d-9ccff84f653f" providerId="AD" clId="Web-{D84C47D4-4BCE-47CE-B1A6-6F447BCDD810}" dt="2022-07-21T15:49:27.041" v="133" actId="20577"/>
          <ac:spMkLst>
            <pc:docMk/>
            <pc:sldMk cId="2546975059" sldId="4586"/>
            <ac:spMk id="22" creationId="{177BCAC6-6B26-4650-93C0-6E4C191542FF}"/>
          </ac:spMkLst>
        </pc:spChg>
        <pc:spChg chg="mod">
          <ac:chgData name="jose.gimenez" userId="S::jose.gimenez_ageinglab.org#ext#@fhmuenster183.onmicrosoft.com::3b48b8cc-5da6-4cc1-aa1d-9ccff84f653f" providerId="AD" clId="Web-{D84C47D4-4BCE-47CE-B1A6-6F447BCDD810}" dt="2022-07-21T15:49:08.338" v="129" actId="20577"/>
          <ac:spMkLst>
            <pc:docMk/>
            <pc:sldMk cId="2546975059" sldId="4586"/>
            <ac:spMk id="23" creationId="{568B12AC-8837-4FB2-B097-DAC4BF4B43E1}"/>
          </ac:spMkLst>
        </pc:spChg>
        <pc:spChg chg="mod">
          <ac:chgData name="jose.gimenez" userId="S::jose.gimenez_ageinglab.org#ext#@fhmuenster183.onmicrosoft.com::3b48b8cc-5da6-4cc1-aa1d-9ccff84f653f" providerId="AD" clId="Web-{D84C47D4-4BCE-47CE-B1A6-6F447BCDD810}" dt="2022-07-21T15:48:55.275" v="112" actId="20577"/>
          <ac:spMkLst>
            <pc:docMk/>
            <pc:sldMk cId="2546975059" sldId="4586"/>
            <ac:spMk id="24" creationId="{EBFC0A62-D227-4509-B5EC-88F299B3C08C}"/>
          </ac:spMkLst>
        </pc:spChg>
      </pc:sldChg>
      <pc:sldChg chg="modSp">
        <pc:chgData name="jose.gimenez" userId="S::jose.gimenez_ageinglab.org#ext#@fhmuenster183.onmicrosoft.com::3b48b8cc-5da6-4cc1-aa1d-9ccff84f653f" providerId="AD" clId="Web-{D84C47D4-4BCE-47CE-B1A6-6F447BCDD810}" dt="2022-07-21T15:49:58.292" v="137" actId="14100"/>
        <pc:sldMkLst>
          <pc:docMk/>
          <pc:sldMk cId="2881644394" sldId="4587"/>
        </pc:sldMkLst>
        <pc:spChg chg="mod">
          <ac:chgData name="jose.gimenez" userId="S::jose.gimenez_ageinglab.org#ext#@fhmuenster183.onmicrosoft.com::3b48b8cc-5da6-4cc1-aa1d-9ccff84f653f" providerId="AD" clId="Web-{D84C47D4-4BCE-47CE-B1A6-6F447BCDD810}" dt="2022-07-21T15:49:58.292" v="137" actId="14100"/>
          <ac:spMkLst>
            <pc:docMk/>
            <pc:sldMk cId="2881644394" sldId="4587"/>
            <ac:spMk id="8" creationId="{8FCE55AC-55D0-4641-8788-BA7F8ED1BADC}"/>
          </ac:spMkLst>
        </pc:spChg>
      </pc:sldChg>
      <pc:sldChg chg="modSp">
        <pc:chgData name="jose.gimenez" userId="S::jose.gimenez_ageinglab.org#ext#@fhmuenster183.onmicrosoft.com::3b48b8cc-5da6-4cc1-aa1d-9ccff84f653f" providerId="AD" clId="Web-{D84C47D4-4BCE-47CE-B1A6-6F447BCDD810}" dt="2022-07-21T15:50:10.746" v="138" actId="20577"/>
        <pc:sldMkLst>
          <pc:docMk/>
          <pc:sldMk cId="2734093329" sldId="4590"/>
        </pc:sldMkLst>
        <pc:spChg chg="mod">
          <ac:chgData name="jose.gimenez" userId="S::jose.gimenez_ageinglab.org#ext#@fhmuenster183.onmicrosoft.com::3b48b8cc-5da6-4cc1-aa1d-9ccff84f653f" providerId="AD" clId="Web-{D84C47D4-4BCE-47CE-B1A6-6F447BCDD810}" dt="2022-07-21T15:50:10.746" v="138" actId="20577"/>
          <ac:spMkLst>
            <pc:docMk/>
            <pc:sldMk cId="2734093329" sldId="4590"/>
            <ac:spMk id="5" creationId="{5915EF31-8EDB-4C34-A7E6-E1206DE2269A}"/>
          </ac:spMkLst>
        </pc:spChg>
      </pc:sldChg>
      <pc:sldChg chg="modSp">
        <pc:chgData name="jose.gimenez" userId="S::jose.gimenez_ageinglab.org#ext#@fhmuenster183.onmicrosoft.com::3b48b8cc-5da6-4cc1-aa1d-9ccff84f653f" providerId="AD" clId="Web-{D84C47D4-4BCE-47CE-B1A6-6F447BCDD810}" dt="2022-07-21T15:49:50.183" v="136" actId="20577"/>
        <pc:sldMkLst>
          <pc:docMk/>
          <pc:sldMk cId="181541771" sldId="4592"/>
        </pc:sldMkLst>
        <pc:spChg chg="mod">
          <ac:chgData name="jose.gimenez" userId="S::jose.gimenez_ageinglab.org#ext#@fhmuenster183.onmicrosoft.com::3b48b8cc-5da6-4cc1-aa1d-9ccff84f653f" providerId="AD" clId="Web-{D84C47D4-4BCE-47CE-B1A6-6F447BCDD810}" dt="2022-07-21T15:49:42.276" v="135" actId="20577"/>
          <ac:spMkLst>
            <pc:docMk/>
            <pc:sldMk cId="181541771" sldId="4592"/>
            <ac:spMk id="2" creationId="{BB9E4792-AA27-412B-95CE-AB65E17D8B84}"/>
          </ac:spMkLst>
        </pc:spChg>
        <pc:spChg chg="mod">
          <ac:chgData name="jose.gimenez" userId="S::jose.gimenez_ageinglab.org#ext#@fhmuenster183.onmicrosoft.com::3b48b8cc-5da6-4cc1-aa1d-9ccff84f653f" providerId="AD" clId="Web-{D84C47D4-4BCE-47CE-B1A6-6F447BCDD810}" dt="2022-07-21T15:49:50.183" v="136" actId="20577"/>
          <ac:spMkLst>
            <pc:docMk/>
            <pc:sldMk cId="181541771" sldId="4592"/>
            <ac:spMk id="10" creationId="{15736C48-7E7A-4B8B-BF04-90A9D88D2E81}"/>
          </ac:spMkLst>
        </pc:spChg>
      </pc:sldChg>
      <pc:sldChg chg="modSp">
        <pc:chgData name="jose.gimenez" userId="S::jose.gimenez_ageinglab.org#ext#@fhmuenster183.onmicrosoft.com::3b48b8cc-5da6-4cc1-aa1d-9ccff84f653f" providerId="AD" clId="Web-{D84C47D4-4BCE-47CE-B1A6-6F447BCDD810}" dt="2022-07-21T15:41:36.793" v="10" actId="20577"/>
        <pc:sldMkLst>
          <pc:docMk/>
          <pc:sldMk cId="174044134" sldId="4595"/>
        </pc:sldMkLst>
        <pc:spChg chg="mod">
          <ac:chgData name="jose.gimenez" userId="S::jose.gimenez_ageinglab.org#ext#@fhmuenster183.onmicrosoft.com::3b48b8cc-5da6-4cc1-aa1d-9ccff84f653f" providerId="AD" clId="Web-{D84C47D4-4BCE-47CE-B1A6-6F447BCDD810}" dt="2022-07-21T15:41:36.793" v="10" actId="20577"/>
          <ac:spMkLst>
            <pc:docMk/>
            <pc:sldMk cId="174044134" sldId="4595"/>
            <ac:spMk id="3" creationId="{BF9961DE-D1A5-41EF-8AA9-51D0ED4BC43D}"/>
          </ac:spMkLst>
        </pc:spChg>
      </pc:sldChg>
      <pc:sldChg chg="modSp">
        <pc:chgData name="jose.gimenez" userId="S::jose.gimenez_ageinglab.org#ext#@fhmuenster183.onmicrosoft.com::3b48b8cc-5da6-4cc1-aa1d-9ccff84f653f" providerId="AD" clId="Web-{D84C47D4-4BCE-47CE-B1A6-6F447BCDD810}" dt="2022-07-21T15:41:44.746" v="11" actId="20577"/>
        <pc:sldMkLst>
          <pc:docMk/>
          <pc:sldMk cId="614979911" sldId="4596"/>
        </pc:sldMkLst>
        <pc:spChg chg="mod">
          <ac:chgData name="jose.gimenez" userId="S::jose.gimenez_ageinglab.org#ext#@fhmuenster183.onmicrosoft.com::3b48b8cc-5da6-4cc1-aa1d-9ccff84f653f" providerId="AD" clId="Web-{D84C47D4-4BCE-47CE-B1A6-6F447BCDD810}" dt="2022-07-21T15:41:44.746" v="11" actId="20577"/>
          <ac:spMkLst>
            <pc:docMk/>
            <pc:sldMk cId="614979911" sldId="4596"/>
            <ac:spMk id="3" creationId="{3DDA2169-4C58-459F-BF08-AC9E6A51E0D4}"/>
          </ac:spMkLst>
        </pc:spChg>
      </pc:sldChg>
      <pc:sldChg chg="modSp">
        <pc:chgData name="jose.gimenez" userId="S::jose.gimenez_ageinglab.org#ext#@fhmuenster183.onmicrosoft.com::3b48b8cc-5da6-4cc1-aa1d-9ccff84f653f" providerId="AD" clId="Web-{D84C47D4-4BCE-47CE-B1A6-6F447BCDD810}" dt="2022-07-21T15:41:52.934" v="12" actId="20577"/>
        <pc:sldMkLst>
          <pc:docMk/>
          <pc:sldMk cId="692258090" sldId="4597"/>
        </pc:sldMkLst>
        <pc:spChg chg="mod">
          <ac:chgData name="jose.gimenez" userId="S::jose.gimenez_ageinglab.org#ext#@fhmuenster183.onmicrosoft.com::3b48b8cc-5da6-4cc1-aa1d-9ccff84f653f" providerId="AD" clId="Web-{D84C47D4-4BCE-47CE-B1A6-6F447BCDD810}" dt="2022-07-21T15:41:52.934" v="12" actId="20577"/>
          <ac:spMkLst>
            <pc:docMk/>
            <pc:sldMk cId="692258090" sldId="4597"/>
            <ac:spMk id="3" creationId="{346C7E97-609A-44B2-A5B4-20C6675B0A6B}"/>
          </ac:spMkLst>
        </pc:spChg>
      </pc:sldChg>
      <pc:sldChg chg="modSp">
        <pc:chgData name="jose.gimenez" userId="S::jose.gimenez_ageinglab.org#ext#@fhmuenster183.onmicrosoft.com::3b48b8cc-5da6-4cc1-aa1d-9ccff84f653f" providerId="AD" clId="Web-{D84C47D4-4BCE-47CE-B1A6-6F447BCDD810}" dt="2022-07-21T15:41:58.153" v="13" actId="20577"/>
        <pc:sldMkLst>
          <pc:docMk/>
          <pc:sldMk cId="4040425384" sldId="4598"/>
        </pc:sldMkLst>
        <pc:spChg chg="mod">
          <ac:chgData name="jose.gimenez" userId="S::jose.gimenez_ageinglab.org#ext#@fhmuenster183.onmicrosoft.com::3b48b8cc-5da6-4cc1-aa1d-9ccff84f653f" providerId="AD" clId="Web-{D84C47D4-4BCE-47CE-B1A6-6F447BCDD810}" dt="2022-07-21T15:41:58.153" v="13" actId="20577"/>
          <ac:spMkLst>
            <pc:docMk/>
            <pc:sldMk cId="4040425384" sldId="4598"/>
            <ac:spMk id="3" creationId="{7F8471B5-BD48-4072-872E-36B5E9E4081D}"/>
          </ac:spMkLst>
        </pc:spChg>
      </pc:sldChg>
      <pc:sldChg chg="modSp">
        <pc:chgData name="jose.gimenez" userId="S::jose.gimenez_ageinglab.org#ext#@fhmuenster183.onmicrosoft.com::3b48b8cc-5da6-4cc1-aa1d-9ccff84f653f" providerId="AD" clId="Web-{D84C47D4-4BCE-47CE-B1A6-6F447BCDD810}" dt="2022-07-21T15:42:05.512" v="14" actId="20577"/>
        <pc:sldMkLst>
          <pc:docMk/>
          <pc:sldMk cId="1891247420" sldId="4599"/>
        </pc:sldMkLst>
        <pc:spChg chg="mod">
          <ac:chgData name="jose.gimenez" userId="S::jose.gimenez_ageinglab.org#ext#@fhmuenster183.onmicrosoft.com::3b48b8cc-5da6-4cc1-aa1d-9ccff84f653f" providerId="AD" clId="Web-{D84C47D4-4BCE-47CE-B1A6-6F447BCDD810}" dt="2022-07-21T15:42:05.512" v="14" actId="20577"/>
          <ac:spMkLst>
            <pc:docMk/>
            <pc:sldMk cId="1891247420" sldId="4599"/>
            <ac:spMk id="3" creationId="{903D2D9C-81A4-4652-8C70-CFDA3729B029}"/>
          </ac:spMkLst>
        </pc:spChg>
      </pc:sldChg>
      <pc:sldChg chg="modSp">
        <pc:chgData name="jose.gimenez" userId="S::jose.gimenez_ageinglab.org#ext#@fhmuenster183.onmicrosoft.com::3b48b8cc-5da6-4cc1-aa1d-9ccff84f653f" providerId="AD" clId="Web-{D84C47D4-4BCE-47CE-B1A6-6F447BCDD810}" dt="2022-07-21T15:43:45.125" v="28" actId="20577"/>
        <pc:sldMkLst>
          <pc:docMk/>
          <pc:sldMk cId="1519735933" sldId="4600"/>
        </pc:sldMkLst>
        <pc:spChg chg="mod">
          <ac:chgData name="jose.gimenez" userId="S::jose.gimenez_ageinglab.org#ext#@fhmuenster183.onmicrosoft.com::3b48b8cc-5da6-4cc1-aa1d-9ccff84f653f" providerId="AD" clId="Web-{D84C47D4-4BCE-47CE-B1A6-6F447BCDD810}" dt="2022-07-21T15:43:45.125" v="28" actId="20577"/>
          <ac:spMkLst>
            <pc:docMk/>
            <pc:sldMk cId="1519735933" sldId="4600"/>
            <ac:spMk id="2" creationId="{2D86A1FB-9DF1-45A3-BC2D-F46F61AEF876}"/>
          </ac:spMkLst>
        </pc:spChg>
      </pc:sldChg>
      <pc:sldChg chg="modSp">
        <pc:chgData name="jose.gimenez" userId="S::jose.gimenez_ageinglab.org#ext#@fhmuenster183.onmicrosoft.com::3b48b8cc-5da6-4cc1-aa1d-9ccff84f653f" providerId="AD" clId="Web-{D84C47D4-4BCE-47CE-B1A6-6F447BCDD810}" dt="2022-07-21T15:46:25.567" v="70" actId="20577"/>
        <pc:sldMkLst>
          <pc:docMk/>
          <pc:sldMk cId="2251567565" sldId="4602"/>
        </pc:sldMkLst>
        <pc:spChg chg="mod">
          <ac:chgData name="jose.gimenez" userId="S::jose.gimenez_ageinglab.org#ext#@fhmuenster183.onmicrosoft.com::3b48b8cc-5da6-4cc1-aa1d-9ccff84f653f" providerId="AD" clId="Web-{D84C47D4-4BCE-47CE-B1A6-6F447BCDD810}" dt="2022-07-21T15:46:20.051" v="69" actId="20577"/>
          <ac:spMkLst>
            <pc:docMk/>
            <pc:sldMk cId="2251567565" sldId="4602"/>
            <ac:spMk id="2" creationId="{5B42DD96-0552-4B94-8D1B-7EE4E5D72E23}"/>
          </ac:spMkLst>
        </pc:spChg>
        <pc:spChg chg="mod">
          <ac:chgData name="jose.gimenez" userId="S::jose.gimenez_ageinglab.org#ext#@fhmuenster183.onmicrosoft.com::3b48b8cc-5da6-4cc1-aa1d-9ccff84f653f" providerId="AD" clId="Web-{D84C47D4-4BCE-47CE-B1A6-6F447BCDD810}" dt="2022-07-21T15:46:25.567" v="70" actId="20577"/>
          <ac:spMkLst>
            <pc:docMk/>
            <pc:sldMk cId="2251567565" sldId="4602"/>
            <ac:spMk id="15" creationId="{D88608EB-EFEB-45E0-8EB3-24BC14C5A2D0}"/>
          </ac:spMkLst>
        </pc:spChg>
      </pc:sldChg>
    </pc:docChg>
  </pc:docChgLst>
</pc:chgInfo>
</file>

<file path=ppt/comments/modernComment_1191_CCC79850.xml><?xml version="1.0" encoding="utf-8"?>
<p188:cmLst xmlns:a="http://schemas.openxmlformats.org/drawingml/2006/main" xmlns:r="http://schemas.openxmlformats.org/officeDocument/2006/relationships" xmlns:p188="http://schemas.microsoft.com/office/powerpoint/2018/8/main">
  <p188:cm id="{C6B6A73E-F3DA-4144-A601-271EA79C1D88}" authorId="{892B030D-011A-8B4F-9112-49A488042403}" created="2022-03-01T14:38:08.397">
    <ac:deMkLst xmlns:ac="http://schemas.microsoft.com/office/drawing/2013/main/command">
      <pc:docMk xmlns:pc="http://schemas.microsoft.com/office/powerpoint/2013/main/command"/>
      <pc:sldMk xmlns:pc="http://schemas.microsoft.com/office/powerpoint/2013/main/command" cId="3435632720" sldId="4497"/>
      <ac:spMk id="7" creationId="{A7A8525F-18D7-4837-99E4-9EF4F9D3FF75}"/>
    </ac:deMkLst>
    <p188:replyLst>
      <p188:reply id="{9B85AEE3-9A16-4FB9-85B8-A028788C616D}" authorId="{8FAFDFEB-FD77-9450-5FF2-745CF7472800}" created="2022-03-16T10:28:20.035">
        <p188:txBody>
          <a:bodyPr/>
          <a:lstStyle/>
          <a:p>
            <a:r>
              <a:rPr lang="en-US"/>
              <a:t>OK! :D</a:t>
            </a:r>
          </a:p>
        </p188:txBody>
      </p188:reply>
    </p188:replyLst>
    <p188:txBody>
      <a:bodyPr/>
      <a:lstStyle/>
      <a:p>
        <a:r>
          <a:rPr lang="en-IE"/>
          <a:t>Thanks for reviewing this PIFS Friends...while you are going thru' it if any suitable case studies come to mind esp for section2 and or some company exercises that you think might be suitable I would really appreciate your help  THANKS ☺️</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a:solidFill>
                  <a:srgbClr val="000000"/>
                </a:solidFill>
                <a:effectLst/>
                <a:latin typeface="+mn-lt"/>
                <a:ea typeface="+mn-ea"/>
                <a:cs typeface="+mn-cs"/>
                <a:sym typeface="Quattrocento Sans"/>
              </a:rPr>
              <a:t>INNOVATING FOOD </a:t>
            </a:r>
          </a:p>
          <a:p>
            <a:pPr fontAlgn="base"/>
            <a:r>
              <a:rPr lang="en-IE" sz="4400" b="1" i="0" u="none" strike="noStrike" kern="1200" baseline="0">
                <a:solidFill>
                  <a:srgbClr val="000000"/>
                </a:solidFill>
                <a:effectLst/>
                <a:latin typeface="+mn-lt"/>
                <a:ea typeface="+mn-ea"/>
                <a:cs typeface="+mn-cs"/>
                <a:sym typeface="Quattrocento Sans"/>
              </a:rPr>
              <a:t>FOR SENIORS </a:t>
            </a:r>
          </a:p>
          <a:p>
            <a:pPr fontAlgn="base"/>
            <a:r>
              <a:rPr lang="en-IE" sz="4400" b="0" i="0" u="none" strike="noStrike" kern="1200" baseline="0">
                <a:solidFill>
                  <a:srgbClr val="000000"/>
                </a:solidFill>
                <a:effectLst/>
                <a:latin typeface="+mn-lt"/>
                <a:ea typeface="+mn-ea"/>
                <a:cs typeface="+mn-cs"/>
                <a:sym typeface="Quattrocento Sans"/>
              </a:rPr>
              <a:t>FONT TYPEFACE &amp; SIZE</a:t>
            </a:r>
            <a:endParaRPr lang="en-IE" sz="3600" baseline="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000000"/>
                </a:solidFill>
                <a:effectLst/>
                <a:latin typeface="+mn-lt"/>
                <a:ea typeface="+mn-ea"/>
                <a:cs typeface="+mn-cs"/>
              </a:rPr>
              <a:t>PLEASE</a:t>
            </a:r>
            <a:r>
              <a:rPr lang="en-IE" sz="3000" b="0" i="0" u="none" strike="noStrike" kern="1200" baseline="0">
                <a:solidFill>
                  <a:srgbClr val="000000"/>
                </a:solidFill>
                <a:effectLst/>
                <a:latin typeface="+mn-lt"/>
                <a:ea typeface="+mn-ea"/>
                <a:cs typeface="+mn-cs"/>
              </a:rPr>
              <a:t> ENSURE TO KEEP FONTS AS PER THE LAYOUT</a:t>
            </a:r>
            <a:endParaRPr lang="en-IE" sz="3000" b="0" i="0" u="none" strike="noStrike" kern="1200">
              <a:solidFill>
                <a:srgbClr val="000000"/>
              </a:solidFill>
              <a:effectLst/>
              <a:latin typeface="+mn-lt"/>
              <a:ea typeface="+mn-ea"/>
              <a:cs typeface="+mn-cs"/>
            </a:endParaRPr>
          </a:p>
          <a:p>
            <a:pPr fontAlgn="base"/>
            <a:endParaRPr lang="en-IE" sz="3000" b="0" i="0" u="none" strike="noStrike" kern="120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000000"/>
                </a:solidFill>
                <a:effectLst/>
                <a:latin typeface="+mn-lt"/>
                <a:ea typeface="+mn-ea"/>
                <a:cs typeface="+mn-cs"/>
              </a:rPr>
              <a:t>48 point </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Divider</a:t>
            </a:r>
            <a:r>
              <a:rPr lang="en-IE" sz="3000" b="0" i="0" u="none" strike="noStrike" kern="1200" baseline="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36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30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	</a:t>
            </a:r>
            <a:r>
              <a:rPr lang="en-IE" sz="3000" b="0" i="0" u="none" strike="noStrike" kern="1200" baseline="0">
                <a:solidFill>
                  <a:srgbClr val="000000"/>
                </a:solidFill>
                <a:effectLst/>
                <a:latin typeface="+mn-lt"/>
                <a:ea typeface="+mn-ea"/>
                <a:cs typeface="+mn-cs"/>
              </a:rPr>
              <a:t>       </a:t>
            </a:r>
            <a:r>
              <a:rPr lang="en-IE" sz="3000" b="0" i="0" u="none" strike="noStrike" kern="120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24 point</a:t>
            </a:r>
            <a:r>
              <a:rPr lang="en-IE" sz="3000" b="0" i="0" u="none" strike="noStrike" kern="1200" baseline="0">
                <a:solidFill>
                  <a:srgbClr val="000000"/>
                </a:solidFill>
                <a:effectLst/>
                <a:latin typeface="+mn-lt"/>
                <a:ea typeface="+mn-ea"/>
                <a:cs typeface="+mn-cs"/>
              </a:rPr>
              <a:t>  -  </a:t>
            </a:r>
            <a:r>
              <a:rPr lang="en-IE" sz="3000" b="0" i="0" u="none" strike="noStrike" kern="1200" baseline="0">
                <a:solidFill>
                  <a:srgbClr val="000000"/>
                </a:solidFill>
                <a:effectLst/>
                <a:latin typeface="+mn-lt"/>
                <a:ea typeface="Quattrocento Sans"/>
                <a:cs typeface="Quattrocento Sans"/>
                <a:sym typeface="Quattrocento Sans"/>
              </a:rPr>
              <a:t>Main </a:t>
            </a:r>
            <a:r>
              <a:rPr lang="en-IE" sz="3000" b="0" i="0" u="none" strike="noStrike" kern="1200">
                <a:solidFill>
                  <a:srgbClr val="000000"/>
                </a:solidFill>
                <a:effectLst/>
                <a:latin typeface="+mn-lt"/>
                <a:ea typeface="+mn-ea"/>
                <a:cs typeface="+mn-cs"/>
              </a:rPr>
              <a:t>Text Body </a:t>
            </a:r>
            <a:endParaRPr lang="en-US" sz="3000">
              <a:solidFill>
                <a:srgbClr val="000000"/>
              </a:solidFill>
            </a:endParaRPr>
          </a:p>
          <a:p>
            <a:pPr fontAlgn="base"/>
            <a:endParaRPr lang="en-IE" sz="3000" b="0" i="0" u="none" strike="noStrike" kern="120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000000"/>
                </a:solidFill>
                <a:effectLst/>
                <a:latin typeface="+mn-lt"/>
                <a:ea typeface="+mn-ea"/>
                <a:cs typeface="+mn-cs"/>
                <a:sym typeface="Quattrocento Sans"/>
              </a:rPr>
              <a:t>INNOVATING FOOD FOR SENIORS </a:t>
            </a:r>
            <a:r>
              <a:rPr lang="en-IE" sz="2400" b="0" i="0" u="none" strike="noStrike" kern="1200" baseline="0">
                <a:solidFill>
                  <a:srgbClr val="000000"/>
                </a:solidFill>
                <a:effectLst/>
                <a:latin typeface="+mn-lt"/>
                <a:ea typeface="+mn-ea"/>
                <a:cs typeface="+mn-cs"/>
                <a:sym typeface="Quattrocento Sans"/>
              </a:rPr>
              <a:t>PowerPoint is</a:t>
            </a:r>
            <a:r>
              <a:rPr lang="is-IS" sz="2400" b="0" i="0" u="none" strike="noStrike" kern="1200" baseline="0">
                <a:solidFill>
                  <a:srgbClr val="000000"/>
                </a:solidFill>
                <a:effectLst/>
                <a:latin typeface="+mn-lt"/>
                <a:ea typeface="+mn-ea"/>
                <a:cs typeface="+mn-cs"/>
                <a:sym typeface="Quattrocento Sans"/>
              </a:rPr>
              <a:t>….</a:t>
            </a:r>
            <a:endParaRPr lang="en-IE" sz="2400" b="0" i="0" u="none" strike="noStrike" kern="1200" baseline="0">
              <a:solidFill>
                <a:srgbClr val="000000"/>
              </a:solidFill>
              <a:effectLst/>
              <a:latin typeface="+mn-lt"/>
              <a:ea typeface="+mn-ea"/>
              <a:cs typeface="+mn-cs"/>
              <a:sym typeface="Quattrocento Sans"/>
            </a:endParaRPr>
          </a:p>
          <a:p>
            <a:pPr fontAlgn="base"/>
            <a:endParaRPr lang="en-IE" sz="2400" b="0" i="0" u="none" strike="noStrike" kern="1200" baseline="0">
              <a:solidFill>
                <a:srgbClr val="000000"/>
              </a:solidFill>
              <a:effectLst/>
              <a:latin typeface="+mn-lt"/>
              <a:ea typeface="+mn-ea"/>
              <a:cs typeface="+mn-cs"/>
              <a:sym typeface="Quattrocento Sans"/>
            </a:endParaRPr>
          </a:p>
          <a:p>
            <a:pPr fontAlgn="base"/>
            <a:r>
              <a:rPr lang="en-IE" sz="3600" b="1" i="1" baseline="0">
                <a:solidFill>
                  <a:srgbClr val="000000"/>
                </a:solidFill>
                <a:latin typeface="+mn-lt"/>
                <a:ea typeface="Quattrocento Sans"/>
                <a:cs typeface="Quattrocento Sans"/>
                <a:sym typeface="Quattrocento Sans"/>
              </a:rPr>
              <a:t>Calibri</a:t>
            </a:r>
            <a:endParaRPr lang="en-IE" sz="3600" baseline="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996481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marL="0"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400"/>
          <a:stretch/>
        </p:blipFill>
        <p:spPr>
          <a:xfrm>
            <a:off x="1517604" y="898217"/>
            <a:ext cx="10674396" cy="5865112"/>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000000"/>
                </a:solidFill>
                <a:latin typeface="+mn-lt"/>
                <a:ea typeface="Quattrocento Sans"/>
                <a:cs typeface="Quattrocento Sans"/>
                <a:sym typeface="Quattrocento Sans"/>
              </a:rPr>
              <a:t>ICONS</a:t>
            </a:r>
            <a:r>
              <a:rPr lang="en-IE" sz="3600" baseline="0">
                <a:solidFill>
                  <a:srgbClr val="000000"/>
                </a:solidFill>
                <a:latin typeface="+mn-lt"/>
                <a:ea typeface="Quattrocento Sans"/>
                <a:cs typeface="Quattrocento Sans"/>
                <a:sym typeface="Quattrocento Sans"/>
              </a:rPr>
              <a:t> WHICH CAN BE USED WITHIN THE </a:t>
            </a:r>
            <a:r>
              <a:rPr lang="en-IE" sz="3600" b="1" baseline="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000000"/>
                </a:solidFill>
                <a:latin typeface="+mn-lt"/>
                <a:ea typeface="Quattrocento Sans"/>
                <a:cs typeface="Quattrocento Sans"/>
                <a:sym typeface="Quattrocento Sans"/>
              </a:rPr>
              <a:t>Resize them without losing quality.</a:t>
            </a:r>
            <a:r>
              <a:rPr lang="en-IE" sz="2400" i="1" baseline="0">
                <a:solidFill>
                  <a:srgbClr val="000000"/>
                </a:solidFill>
                <a:latin typeface="+mn-lt"/>
                <a:ea typeface="Quattrocento Sans"/>
                <a:cs typeface="Quattrocento Sans"/>
                <a:sym typeface="Quattrocento Sans"/>
              </a:rPr>
              <a:t> </a:t>
            </a:r>
            <a:r>
              <a:rPr lang="en-IE" sz="2400" i="1">
                <a:solidFill>
                  <a:srgbClr val="000000"/>
                </a:solidFill>
                <a:latin typeface="+mn-lt"/>
                <a:ea typeface="Quattrocento Sans"/>
                <a:cs typeface="Quattrocento Sans"/>
                <a:sym typeface="Quattrocento Sans"/>
              </a:rPr>
              <a:t> Change line colour, width and style.</a:t>
            </a:r>
            <a:r>
              <a:rPr lang="en-IE" sz="2400" i="1" baseline="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20332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6350962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35077142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4471065" y="2715097"/>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16772" y="1310485"/>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4874066" y="4432683"/>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rot="4827660">
            <a:off x="2316192" y="2234017"/>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690811" y="2834220"/>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589187" y="3360822"/>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2771967" y="4285642"/>
            <a:ext cx="770268"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5470775" y="13693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28" name="Freeform 169">
            <a:extLst>
              <a:ext uri="{FF2B5EF4-FFF2-40B4-BE49-F238E27FC236}">
                <a16:creationId xmlns:a16="http://schemas.microsoft.com/office/drawing/2014/main" id="{3021683C-B8E7-4727-BAD9-4FDFC713D4DB}"/>
              </a:ext>
            </a:extLst>
          </p:cNvPr>
          <p:cNvSpPr>
            <a:spLocks noChangeArrowheads="1"/>
          </p:cNvSpPr>
          <p:nvPr userDrawn="1"/>
        </p:nvSpPr>
        <p:spPr bwMode="auto">
          <a:xfrm>
            <a:off x="554980" y="2147210"/>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0" name="Freeform 169">
            <a:extLst>
              <a:ext uri="{FF2B5EF4-FFF2-40B4-BE49-F238E27FC236}">
                <a16:creationId xmlns:a16="http://schemas.microsoft.com/office/drawing/2014/main" id="{5AF37512-FE41-44CB-BFDC-37BD297BD492}"/>
              </a:ext>
            </a:extLst>
          </p:cNvPr>
          <p:cNvSpPr>
            <a:spLocks noChangeArrowheads="1"/>
          </p:cNvSpPr>
          <p:nvPr userDrawn="1"/>
        </p:nvSpPr>
        <p:spPr bwMode="auto">
          <a:xfrm>
            <a:off x="7050589" y="2605191"/>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2" name="Freeform 169">
            <a:extLst>
              <a:ext uri="{FF2B5EF4-FFF2-40B4-BE49-F238E27FC236}">
                <a16:creationId xmlns:a16="http://schemas.microsoft.com/office/drawing/2014/main" id="{018A14A2-F6AF-4680-A3E7-ABEF7AF7DC83}"/>
              </a:ext>
            </a:extLst>
          </p:cNvPr>
          <p:cNvSpPr>
            <a:spLocks noChangeArrowheads="1"/>
          </p:cNvSpPr>
          <p:nvPr userDrawn="1"/>
        </p:nvSpPr>
        <p:spPr bwMode="auto">
          <a:xfrm>
            <a:off x="8952806" y="1940272"/>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4" name="Freeform 174">
            <a:extLst>
              <a:ext uri="{FF2B5EF4-FFF2-40B4-BE49-F238E27FC236}">
                <a16:creationId xmlns:a16="http://schemas.microsoft.com/office/drawing/2014/main" id="{71B14BF1-D38E-4163-A3A1-27456EDB553E}"/>
              </a:ext>
            </a:extLst>
          </p:cNvPr>
          <p:cNvSpPr>
            <a:spLocks noChangeArrowheads="1"/>
          </p:cNvSpPr>
          <p:nvPr userDrawn="1"/>
        </p:nvSpPr>
        <p:spPr bwMode="auto">
          <a:xfrm>
            <a:off x="8201643" y="4154223"/>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44" name="Freeform 174">
            <a:extLst>
              <a:ext uri="{FF2B5EF4-FFF2-40B4-BE49-F238E27FC236}">
                <a16:creationId xmlns:a16="http://schemas.microsoft.com/office/drawing/2014/main" id="{F185904C-58E9-4717-8D75-A3887010F624}"/>
              </a:ext>
            </a:extLst>
          </p:cNvPr>
          <p:cNvSpPr>
            <a:spLocks noChangeArrowheads="1"/>
          </p:cNvSpPr>
          <p:nvPr userDrawn="1"/>
        </p:nvSpPr>
        <p:spPr bwMode="auto">
          <a:xfrm>
            <a:off x="10072593" y="157534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46" name="Text Placeholder 17">
            <a:extLst>
              <a:ext uri="{FF2B5EF4-FFF2-40B4-BE49-F238E27FC236}">
                <a16:creationId xmlns:a16="http://schemas.microsoft.com/office/drawing/2014/main" id="{940F9EC5-0582-4B7A-B3DF-7F81CD97051C}"/>
              </a:ext>
            </a:extLst>
          </p:cNvPr>
          <p:cNvSpPr>
            <a:spLocks noGrp="1"/>
          </p:cNvSpPr>
          <p:nvPr>
            <p:ph type="body" sz="quarter" idx="38" hasCustomPrompt="1"/>
          </p:nvPr>
        </p:nvSpPr>
        <p:spPr>
          <a:xfrm>
            <a:off x="659652" y="2756331"/>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7" name="Text Placeholder 17">
            <a:extLst>
              <a:ext uri="{FF2B5EF4-FFF2-40B4-BE49-F238E27FC236}">
                <a16:creationId xmlns:a16="http://schemas.microsoft.com/office/drawing/2014/main" id="{2247D7EE-CAA9-4528-86CF-3DDFA4FF1E92}"/>
              </a:ext>
            </a:extLst>
          </p:cNvPr>
          <p:cNvSpPr>
            <a:spLocks noGrp="1"/>
          </p:cNvSpPr>
          <p:nvPr>
            <p:ph type="body" sz="quarter" idx="39" hasCustomPrompt="1"/>
          </p:nvPr>
        </p:nvSpPr>
        <p:spPr>
          <a:xfrm>
            <a:off x="7225120" y="3222071"/>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8" name="Text Placeholder 17">
            <a:extLst>
              <a:ext uri="{FF2B5EF4-FFF2-40B4-BE49-F238E27FC236}">
                <a16:creationId xmlns:a16="http://schemas.microsoft.com/office/drawing/2014/main" id="{8443E128-2C95-44AE-8F63-C06624EAAB55}"/>
              </a:ext>
            </a:extLst>
          </p:cNvPr>
          <p:cNvSpPr>
            <a:spLocks noGrp="1"/>
          </p:cNvSpPr>
          <p:nvPr>
            <p:ph type="body" sz="quarter" idx="40" hasCustomPrompt="1"/>
          </p:nvPr>
        </p:nvSpPr>
        <p:spPr>
          <a:xfrm>
            <a:off x="8968557" y="2235616"/>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9" name="Freeform 174">
            <a:extLst>
              <a:ext uri="{FF2B5EF4-FFF2-40B4-BE49-F238E27FC236}">
                <a16:creationId xmlns:a16="http://schemas.microsoft.com/office/drawing/2014/main" id="{C05EFB9E-3648-4515-B73D-8F53F88B94BC}"/>
              </a:ext>
            </a:extLst>
          </p:cNvPr>
          <p:cNvSpPr>
            <a:spLocks noChangeArrowheads="1"/>
          </p:cNvSpPr>
          <p:nvPr userDrawn="1"/>
        </p:nvSpPr>
        <p:spPr bwMode="auto">
          <a:xfrm>
            <a:off x="438679" y="3562108"/>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459742" y="3662323"/>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50" name="Text Placeholder 17">
            <a:extLst>
              <a:ext uri="{FF2B5EF4-FFF2-40B4-BE49-F238E27FC236}">
                <a16:creationId xmlns:a16="http://schemas.microsoft.com/office/drawing/2014/main" id="{A46587F6-C09B-46ED-96AF-197E9D410596}"/>
              </a:ext>
            </a:extLst>
          </p:cNvPr>
          <p:cNvSpPr>
            <a:spLocks noGrp="1"/>
          </p:cNvSpPr>
          <p:nvPr>
            <p:ph type="body" sz="quarter" idx="42" hasCustomPrompt="1"/>
          </p:nvPr>
        </p:nvSpPr>
        <p:spPr>
          <a:xfrm>
            <a:off x="8298095" y="431335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
        <p:nvSpPr>
          <p:cNvPr id="38" name="Freeform 169">
            <a:extLst>
              <a:ext uri="{FF2B5EF4-FFF2-40B4-BE49-F238E27FC236}">
                <a16:creationId xmlns:a16="http://schemas.microsoft.com/office/drawing/2014/main" id="{D38E9616-8EF1-4687-BC95-1EA8F823D080}"/>
              </a:ext>
            </a:extLst>
          </p:cNvPr>
          <p:cNvSpPr>
            <a:spLocks noChangeArrowheads="1"/>
          </p:cNvSpPr>
          <p:nvPr userDrawn="1"/>
        </p:nvSpPr>
        <p:spPr bwMode="auto">
          <a:xfrm>
            <a:off x="10116965" y="3182784"/>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174">
            <a:extLst>
              <a:ext uri="{FF2B5EF4-FFF2-40B4-BE49-F238E27FC236}">
                <a16:creationId xmlns:a16="http://schemas.microsoft.com/office/drawing/2014/main" id="{6382C046-C154-4E0F-B8EA-F923529CE092}"/>
              </a:ext>
            </a:extLst>
          </p:cNvPr>
          <p:cNvSpPr>
            <a:spLocks noChangeArrowheads="1"/>
          </p:cNvSpPr>
          <p:nvPr userDrawn="1"/>
        </p:nvSpPr>
        <p:spPr bwMode="auto">
          <a:xfrm>
            <a:off x="11313977" y="4828534"/>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Tree>
    <p:extLst>
      <p:ext uri="{BB962C8B-B14F-4D97-AF65-F5344CB8AC3E}">
        <p14:creationId xmlns:p14="http://schemas.microsoft.com/office/powerpoint/2010/main" val="19425497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4471065" y="2715097"/>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16772" y="1310485"/>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4874066" y="4432683"/>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rot="4827660">
            <a:off x="2469643" y="215290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690811" y="2834220"/>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589187" y="3360822"/>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2771967" y="4285642"/>
            <a:ext cx="770268"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5470775" y="13693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28" name="Freeform 169">
            <a:extLst>
              <a:ext uri="{FF2B5EF4-FFF2-40B4-BE49-F238E27FC236}">
                <a16:creationId xmlns:a16="http://schemas.microsoft.com/office/drawing/2014/main" id="{3021683C-B8E7-4727-BAD9-4FDFC713D4DB}"/>
              </a:ext>
            </a:extLst>
          </p:cNvPr>
          <p:cNvSpPr>
            <a:spLocks noChangeArrowheads="1"/>
          </p:cNvSpPr>
          <p:nvPr userDrawn="1"/>
        </p:nvSpPr>
        <p:spPr bwMode="auto">
          <a:xfrm>
            <a:off x="554980" y="2147210"/>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0" name="Freeform 169">
            <a:extLst>
              <a:ext uri="{FF2B5EF4-FFF2-40B4-BE49-F238E27FC236}">
                <a16:creationId xmlns:a16="http://schemas.microsoft.com/office/drawing/2014/main" id="{5AF37512-FE41-44CB-BFDC-37BD297BD492}"/>
              </a:ext>
            </a:extLst>
          </p:cNvPr>
          <p:cNvSpPr>
            <a:spLocks noChangeArrowheads="1"/>
          </p:cNvSpPr>
          <p:nvPr userDrawn="1"/>
        </p:nvSpPr>
        <p:spPr bwMode="auto">
          <a:xfrm>
            <a:off x="7050589" y="2605191"/>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2" name="Freeform 169">
            <a:extLst>
              <a:ext uri="{FF2B5EF4-FFF2-40B4-BE49-F238E27FC236}">
                <a16:creationId xmlns:a16="http://schemas.microsoft.com/office/drawing/2014/main" id="{018A14A2-F6AF-4680-A3E7-ABEF7AF7DC83}"/>
              </a:ext>
            </a:extLst>
          </p:cNvPr>
          <p:cNvSpPr>
            <a:spLocks noChangeArrowheads="1"/>
          </p:cNvSpPr>
          <p:nvPr userDrawn="1"/>
        </p:nvSpPr>
        <p:spPr bwMode="auto">
          <a:xfrm>
            <a:off x="8952806" y="1940272"/>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4" name="Freeform 174">
            <a:extLst>
              <a:ext uri="{FF2B5EF4-FFF2-40B4-BE49-F238E27FC236}">
                <a16:creationId xmlns:a16="http://schemas.microsoft.com/office/drawing/2014/main" id="{71B14BF1-D38E-4163-A3A1-27456EDB553E}"/>
              </a:ext>
            </a:extLst>
          </p:cNvPr>
          <p:cNvSpPr>
            <a:spLocks noChangeArrowheads="1"/>
          </p:cNvSpPr>
          <p:nvPr userDrawn="1"/>
        </p:nvSpPr>
        <p:spPr bwMode="auto">
          <a:xfrm>
            <a:off x="8201643" y="4154223"/>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44" name="Freeform 174">
            <a:extLst>
              <a:ext uri="{FF2B5EF4-FFF2-40B4-BE49-F238E27FC236}">
                <a16:creationId xmlns:a16="http://schemas.microsoft.com/office/drawing/2014/main" id="{F185904C-58E9-4717-8D75-A3887010F624}"/>
              </a:ext>
            </a:extLst>
          </p:cNvPr>
          <p:cNvSpPr>
            <a:spLocks noChangeArrowheads="1"/>
          </p:cNvSpPr>
          <p:nvPr userDrawn="1"/>
        </p:nvSpPr>
        <p:spPr bwMode="auto">
          <a:xfrm>
            <a:off x="10072593" y="157534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46" name="Text Placeholder 17">
            <a:extLst>
              <a:ext uri="{FF2B5EF4-FFF2-40B4-BE49-F238E27FC236}">
                <a16:creationId xmlns:a16="http://schemas.microsoft.com/office/drawing/2014/main" id="{940F9EC5-0582-4B7A-B3DF-7F81CD97051C}"/>
              </a:ext>
            </a:extLst>
          </p:cNvPr>
          <p:cNvSpPr>
            <a:spLocks noGrp="1"/>
          </p:cNvSpPr>
          <p:nvPr>
            <p:ph type="body" sz="quarter" idx="38" hasCustomPrompt="1"/>
          </p:nvPr>
        </p:nvSpPr>
        <p:spPr>
          <a:xfrm>
            <a:off x="659652" y="2756331"/>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7" name="Text Placeholder 17">
            <a:extLst>
              <a:ext uri="{FF2B5EF4-FFF2-40B4-BE49-F238E27FC236}">
                <a16:creationId xmlns:a16="http://schemas.microsoft.com/office/drawing/2014/main" id="{2247D7EE-CAA9-4528-86CF-3DDFA4FF1E92}"/>
              </a:ext>
            </a:extLst>
          </p:cNvPr>
          <p:cNvSpPr>
            <a:spLocks noGrp="1"/>
          </p:cNvSpPr>
          <p:nvPr>
            <p:ph type="body" sz="quarter" idx="39" hasCustomPrompt="1"/>
          </p:nvPr>
        </p:nvSpPr>
        <p:spPr>
          <a:xfrm>
            <a:off x="7225120" y="3222071"/>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8" name="Text Placeholder 17">
            <a:extLst>
              <a:ext uri="{FF2B5EF4-FFF2-40B4-BE49-F238E27FC236}">
                <a16:creationId xmlns:a16="http://schemas.microsoft.com/office/drawing/2014/main" id="{8443E128-2C95-44AE-8F63-C06624EAAB55}"/>
              </a:ext>
            </a:extLst>
          </p:cNvPr>
          <p:cNvSpPr>
            <a:spLocks noGrp="1"/>
          </p:cNvSpPr>
          <p:nvPr>
            <p:ph type="body" sz="quarter" idx="40" hasCustomPrompt="1"/>
          </p:nvPr>
        </p:nvSpPr>
        <p:spPr>
          <a:xfrm>
            <a:off x="8968557" y="2235616"/>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9" name="Freeform 174">
            <a:extLst>
              <a:ext uri="{FF2B5EF4-FFF2-40B4-BE49-F238E27FC236}">
                <a16:creationId xmlns:a16="http://schemas.microsoft.com/office/drawing/2014/main" id="{C05EFB9E-3648-4515-B73D-8F53F88B94BC}"/>
              </a:ext>
            </a:extLst>
          </p:cNvPr>
          <p:cNvSpPr>
            <a:spLocks noChangeArrowheads="1"/>
          </p:cNvSpPr>
          <p:nvPr userDrawn="1"/>
        </p:nvSpPr>
        <p:spPr bwMode="auto">
          <a:xfrm>
            <a:off x="911535" y="1683633"/>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612136" y="3893530"/>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50" name="Text Placeholder 17">
            <a:extLst>
              <a:ext uri="{FF2B5EF4-FFF2-40B4-BE49-F238E27FC236}">
                <a16:creationId xmlns:a16="http://schemas.microsoft.com/office/drawing/2014/main" id="{A46587F6-C09B-46ED-96AF-197E9D410596}"/>
              </a:ext>
            </a:extLst>
          </p:cNvPr>
          <p:cNvSpPr>
            <a:spLocks noGrp="1"/>
          </p:cNvSpPr>
          <p:nvPr>
            <p:ph type="body" sz="quarter" idx="42" hasCustomPrompt="1"/>
          </p:nvPr>
        </p:nvSpPr>
        <p:spPr>
          <a:xfrm>
            <a:off x="8298095" y="431335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1573347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9399968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3" name="Freeform 52">
            <a:extLst>
              <a:ext uri="{FF2B5EF4-FFF2-40B4-BE49-F238E27FC236}">
                <a16:creationId xmlns:a16="http://schemas.microsoft.com/office/drawing/2014/main" id="{6B9FF562-9BD5-2B44-B1B7-94C288C0D6F6}"/>
              </a:ext>
            </a:extLst>
          </p:cNvPr>
          <p:cNvSpPr/>
          <p:nvPr/>
        </p:nvSpPr>
        <p:spPr>
          <a:xfrm>
            <a:off x="5803946" y="2019544"/>
            <a:ext cx="2331225" cy="3159461"/>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7786158" y="2019544"/>
            <a:ext cx="2295226" cy="3206417"/>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9833323" y="1999852"/>
            <a:ext cx="2295226" cy="3159461"/>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22" name="Freeform 52">
            <a:extLst>
              <a:ext uri="{FF2B5EF4-FFF2-40B4-BE49-F238E27FC236}">
                <a16:creationId xmlns:a16="http://schemas.microsoft.com/office/drawing/2014/main" id="{C5C22716-219D-4A1B-ACE4-AB4C49B82711}"/>
              </a:ext>
            </a:extLst>
          </p:cNvPr>
          <p:cNvSpPr/>
          <p:nvPr userDrawn="1"/>
        </p:nvSpPr>
        <p:spPr>
          <a:xfrm>
            <a:off x="3932371" y="2019544"/>
            <a:ext cx="2331225" cy="3128214"/>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52">
            <a:extLst>
              <a:ext uri="{FF2B5EF4-FFF2-40B4-BE49-F238E27FC236}">
                <a16:creationId xmlns:a16="http://schemas.microsoft.com/office/drawing/2014/main" id="{020245C1-C0CE-41B8-AE3D-6C4355391C2B}"/>
              </a:ext>
            </a:extLst>
          </p:cNvPr>
          <p:cNvSpPr/>
          <p:nvPr userDrawn="1"/>
        </p:nvSpPr>
        <p:spPr>
          <a:xfrm>
            <a:off x="1995843" y="2019544"/>
            <a:ext cx="2331225" cy="3128214"/>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52">
            <a:extLst>
              <a:ext uri="{FF2B5EF4-FFF2-40B4-BE49-F238E27FC236}">
                <a16:creationId xmlns:a16="http://schemas.microsoft.com/office/drawing/2014/main" id="{858FF89D-9309-47B8-BE81-A400E6F4D912}"/>
              </a:ext>
            </a:extLst>
          </p:cNvPr>
          <p:cNvSpPr/>
          <p:nvPr userDrawn="1"/>
        </p:nvSpPr>
        <p:spPr>
          <a:xfrm>
            <a:off x="13631" y="2019544"/>
            <a:ext cx="2331225" cy="3128214"/>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193666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Tree>
    <p:extLst>
      <p:ext uri="{BB962C8B-B14F-4D97-AF65-F5344CB8AC3E}">
        <p14:creationId xmlns:p14="http://schemas.microsoft.com/office/powerpoint/2010/main" val="30117354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7/21/2022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‹Nº›</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35735056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18116" y="1084544"/>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956402"/>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52603" y="782873"/>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2795" y="5261232"/>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826718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7/21/2022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‹Nº›</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41" r:id="rId6"/>
    <p:sldLayoutId id="2147483861" r:id="rId7"/>
    <p:sldLayoutId id="2147483862" r:id="rId8"/>
    <p:sldLayoutId id="2147483863" r:id="rId9"/>
    <p:sldLayoutId id="2147483835" r:id="rId10"/>
    <p:sldLayoutId id="2147483836" r:id="rId11"/>
    <p:sldLayoutId id="2147483831" r:id="rId12"/>
    <p:sldLayoutId id="2147483846" r:id="rId13"/>
    <p:sldLayoutId id="2147483873" r:id="rId14"/>
    <p:sldLayoutId id="2147483834" r:id="rId15"/>
    <p:sldLayoutId id="2147483845" r:id="rId16"/>
    <p:sldLayoutId id="2147483869" r:id="rId17"/>
    <p:sldLayoutId id="2147483866" r:id="rId18"/>
    <p:sldLayoutId id="2147483833" r:id="rId19"/>
    <p:sldLayoutId id="2147483879" r:id="rId20"/>
    <p:sldLayoutId id="2147483847" r:id="rId21"/>
    <p:sldLayoutId id="2147483871" r:id="rId22"/>
    <p:sldLayoutId id="2147483870" r:id="rId23"/>
    <p:sldLayoutId id="2147483872" r:id="rId24"/>
    <p:sldLayoutId id="2147483837" r:id="rId25"/>
    <p:sldLayoutId id="2147483838" r:id="rId26"/>
    <p:sldLayoutId id="2147483844" r:id="rId27"/>
    <p:sldLayoutId id="2147483848" r:id="rId28"/>
    <p:sldLayoutId id="2147483849" r:id="rId29"/>
    <p:sldLayoutId id="2147483851" r:id="rId30"/>
    <p:sldLayoutId id="2147483854" r:id="rId31"/>
    <p:sldLayoutId id="2147483855" r:id="rId32"/>
    <p:sldLayoutId id="2147483856" r:id="rId33"/>
    <p:sldLayoutId id="2147483857" r:id="rId34"/>
    <p:sldLayoutId id="2147483864" r:id="rId35"/>
    <p:sldLayoutId id="2147483852" r:id="rId36"/>
    <p:sldLayoutId id="2147483858" r:id="rId37"/>
    <p:sldLayoutId id="2147483878" r:id="rId38"/>
    <p:sldLayoutId id="2147483880" r:id="rId39"/>
    <p:sldLayoutId id="2147483859" r:id="rId40"/>
    <p:sldLayoutId id="2147483881" r:id="rId41"/>
    <p:sldLayoutId id="2147483876" r:id="rId42"/>
    <p:sldLayoutId id="2147483860" r:id="rId43"/>
    <p:sldLayoutId id="2147483853" r:id="rId44"/>
    <p:sldLayoutId id="2147483874" r:id="rId45"/>
    <p:sldLayoutId id="2147483875" r:id="rId46"/>
    <p:sldLayoutId id="2147483877" r:id="rId4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hyperlink" Target="https://www.emerald.com/insight/content/doi/10.1108/BFJ-07-2020-0663/full/html" TargetMode="Externa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16.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pure.port.ac.uk/ws/portalfiles/portal/3177496/FORD_2015_cright_JMM_Exploring_the_impact_of_packaging_interactions_on_quality_of_life_among_older_consumers.pdf" TargetMode="External"/><Relationship Id="rId1" Type="http://schemas.openxmlformats.org/officeDocument/2006/relationships/slideLayout" Target="../slideLayouts/slideLayout9.xml"/><Relationship Id="rId4" Type="http://schemas.openxmlformats.org/officeDocument/2006/relationships/hyperlink" Target="https://www.nourishbyjaneclarke.com/collections/nourish"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hyperlink" Target="https://core.ac.uk/download/pdf/288387273.pdf" TargetMode="External"/><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microsoft.com/office/2018/10/relationships/comments" Target="../comments/modernComment_1191_CCC79850.xml"/><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8" Type="http://schemas.openxmlformats.org/officeDocument/2006/relationships/hyperlink" Target="https://www.google.com/forms/about/" TargetMode="External"/><Relationship Id="rId13"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29.png"/><Relationship Id="rId12" Type="http://schemas.openxmlformats.org/officeDocument/2006/relationships/hyperlink" Target="https://www.qualtrics.com/marketplace/customer-experience/" TargetMode="External"/><Relationship Id="rId2" Type="http://schemas.openxmlformats.org/officeDocument/2006/relationships/hyperlink" Target="https://survicate.com/" TargetMode="External"/><Relationship Id="rId1" Type="http://schemas.openxmlformats.org/officeDocument/2006/relationships/slideLayout" Target="../slideLayouts/slideLayout9.xml"/><Relationship Id="rId6" Type="http://schemas.openxmlformats.org/officeDocument/2006/relationships/hyperlink" Target="https://www.typeform.com/" TargetMode="External"/><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openxmlformats.org/officeDocument/2006/relationships/hyperlink" Target="https://www.smartsurvey.co.uk/market-research-surveys/marketing" TargetMode="External"/><Relationship Id="rId4" Type="http://schemas.openxmlformats.org/officeDocument/2006/relationships/hyperlink" Target="https://www.surveymonkey.com/mp/marketing-surveys/" TargetMode="External"/><Relationship Id="rId9" Type="http://schemas.openxmlformats.org/officeDocument/2006/relationships/image" Target="../media/image30.png"/><Relationship Id="rId14" Type="http://schemas.openxmlformats.org/officeDocument/2006/relationships/hyperlink" Target="https://surveysparrow.com/"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z3xmi.it/pagina.phtml?_id_articolo=9843-I-FOCUS-GROUP.-Una-scheda-formativa-parte-seconda.html" TargetMode="External"/><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hyperlink" Target="https://pixabay.com/en/binoculars-watch-observation-2474698/" TargetMode="External"/><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47.xml"/></Relationships>
</file>

<file path=ppt/slides/_rels/slide3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Layout" Target="../slideLayouts/slideLayout34.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49.svg"/></Relationships>
</file>

<file path=ppt/slides/_rels/slide3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9.xml"/><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svg"/><Relationship Id="rId3" Type="http://schemas.openxmlformats.org/officeDocument/2006/relationships/image" Target="../media/image49.svg"/><Relationship Id="rId7" Type="http://schemas.openxmlformats.org/officeDocument/2006/relationships/image" Target="../media/image54.svg"/><Relationship Id="rId12" Type="http://schemas.openxmlformats.org/officeDocument/2006/relationships/image" Target="../media/image59.png"/><Relationship Id="rId17" Type="http://schemas.openxmlformats.org/officeDocument/2006/relationships/image" Target="../media/image64.svg"/><Relationship Id="rId2" Type="http://schemas.openxmlformats.org/officeDocument/2006/relationships/image" Target="../media/image48.png"/><Relationship Id="rId16" Type="http://schemas.openxmlformats.org/officeDocument/2006/relationships/image" Target="../media/image63.png"/><Relationship Id="rId1" Type="http://schemas.openxmlformats.org/officeDocument/2006/relationships/slideLayout" Target="../slideLayouts/slideLayout9.xml"/><Relationship Id="rId6" Type="http://schemas.openxmlformats.org/officeDocument/2006/relationships/image" Target="../media/image53.png"/><Relationship Id="rId11" Type="http://schemas.openxmlformats.org/officeDocument/2006/relationships/image" Target="../media/image58.svg"/><Relationship Id="rId5" Type="http://schemas.openxmlformats.org/officeDocument/2006/relationships/image" Target="../media/image52.svg"/><Relationship Id="rId15" Type="http://schemas.openxmlformats.org/officeDocument/2006/relationships/image" Target="../media/image62.sv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svg"/><Relationship Id="rId14" Type="http://schemas.openxmlformats.org/officeDocument/2006/relationships/image" Target="../media/image61.png"/></Relationships>
</file>

<file path=ppt/slides/_rels/slide35.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47.svg"/><Relationship Id="rId7" Type="http://schemas.openxmlformats.org/officeDocument/2006/relationships/image" Target="../media/image68.svg"/><Relationship Id="rId2" Type="http://schemas.openxmlformats.org/officeDocument/2006/relationships/image" Target="../media/image46.png"/><Relationship Id="rId1" Type="http://schemas.openxmlformats.org/officeDocument/2006/relationships/slideLayout" Target="../slideLayouts/slideLayout9.xml"/><Relationship Id="rId6" Type="http://schemas.openxmlformats.org/officeDocument/2006/relationships/image" Target="../media/image67.png"/><Relationship Id="rId5" Type="http://schemas.openxmlformats.org/officeDocument/2006/relationships/image" Target="../media/image66.sv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svg"/></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72.jpeg"/><Relationship Id="rId1" Type="http://schemas.openxmlformats.org/officeDocument/2006/relationships/slideLayout" Target="../slideLayouts/slideLayout9.xml"/><Relationship Id="rId4" Type="http://schemas.openxmlformats.org/officeDocument/2006/relationships/image" Target="../media/image45.svg"/></Relationships>
</file>

<file path=ppt/slides/_rels/slide37.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73.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cid:ii_kpi7cpek2" TargetMode="External"/><Relationship Id="rId7" Type="http://schemas.openxmlformats.org/officeDocument/2006/relationships/image" Target="../media/image76.png"/><Relationship Id="rId2" Type="http://schemas.openxmlformats.org/officeDocument/2006/relationships/image" Target="../media/image75.jpeg"/><Relationship Id="rId1" Type="http://schemas.openxmlformats.org/officeDocument/2006/relationships/slideLayout" Target="../slideLayouts/slideLayout13.xml"/><Relationship Id="rId6" Type="http://schemas.openxmlformats.org/officeDocument/2006/relationships/hyperlink" Target="https://www.innovatingfoodforseniors.eu/good-practice-guide-for-smes-es/" TargetMode="External"/><Relationship Id="rId5" Type="http://schemas.openxmlformats.org/officeDocument/2006/relationships/hyperlink" Target="https://onlinelibrary.wiley.com/doi/10.1111/ijcs.12427" TargetMode="External"/><Relationship Id="rId4" Type="http://schemas.openxmlformats.org/officeDocument/2006/relationships/hyperlink" Target="http://www.oeconomia.actapol.net/pub/12_2_55.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ec.europa.eu/info/sites/default/files/consumer-vulnerability-factsheet_en.pdf" TargetMode="Externa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9.xml"/><Relationship Id="rId4" Type="http://schemas.openxmlformats.org/officeDocument/2006/relationships/image" Target="../media/image80.svg"/></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MtOIJyRJ7jI" TargetMode="External"/><Relationship Id="rId2" Type="http://schemas.openxmlformats.org/officeDocument/2006/relationships/slideLayout" Target="../slideLayouts/slideLayout16.xml"/><Relationship Id="rId1" Type="http://schemas.openxmlformats.org/officeDocument/2006/relationships/video" Target="https://www.youtube.com/embed/MtOIJyRJ7jI?feature=oembed" TargetMode="External"/><Relationship Id="rId5" Type="http://schemas.openxmlformats.org/officeDocument/2006/relationships/image" Target="../media/image82.jpeg"/><Relationship Id="rId4" Type="http://schemas.openxmlformats.org/officeDocument/2006/relationships/image" Target="../media/image81.png"/></Relationships>
</file>

<file path=ppt/slides/_rels/slide44.xml.rels><?xml version="1.0" encoding="UTF-8" standalone="yes"?>
<Relationships xmlns="http://schemas.openxmlformats.org/package/2006/relationships"><Relationship Id="rId2" Type="http://schemas.openxmlformats.org/officeDocument/2006/relationships/hyperlink" Target="https://www.youtube.com/watch?v=gHn8IBZSk3c" TargetMode="Externa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image" Target="../media/image83.png"/><Relationship Id="rId1" Type="http://schemas.openxmlformats.org/officeDocument/2006/relationships/slideLayout" Target="../slideLayouts/slideLayout9.xml"/><Relationship Id="rId6" Type="http://schemas.openxmlformats.org/officeDocument/2006/relationships/image" Target="../media/image87.svg"/><Relationship Id="rId5" Type="http://schemas.openxmlformats.org/officeDocument/2006/relationships/image" Target="../media/image86.png"/><Relationship Id="rId4" Type="http://schemas.openxmlformats.org/officeDocument/2006/relationships/image" Target="../media/image85.jpeg"/></Relationships>
</file>

<file path=ppt/slides/_rels/slide4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ebooksmd.com/positioning-the-battle-for-your-mind/" TargetMode="External"/><Relationship Id="rId1" Type="http://schemas.openxmlformats.org/officeDocument/2006/relationships/slideLayout" Target="../slideLayouts/slideLayout13.xml"/><Relationship Id="rId4" Type="http://schemas.openxmlformats.org/officeDocument/2006/relationships/hyperlink" Target="https://www.casadellibro.com/libro-posicionamiento-la-batalla-por-su-mente-2-ed/9789701036686/879912"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hyperlink" Target="https://ebooksmd.com/positioning-the-battle-for-your-mind/" TargetMode="Externa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slideLayout" Target="../slideLayouts/slideLayout16.xml"/><Relationship Id="rId1" Type="http://schemas.openxmlformats.org/officeDocument/2006/relationships/video" Target="https://www.youtube.com/embed/pVdb5iaZqf4?feature=oembed" TargetMode="External"/><Relationship Id="rId5" Type="http://schemas.openxmlformats.org/officeDocument/2006/relationships/image" Target="../media/image90.jpeg"/><Relationship Id="rId4" Type="http://schemas.openxmlformats.org/officeDocument/2006/relationships/hyperlink" Target="https://www.youtube.com/watch?v=pVdb5iaZqf4"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svg"/><Relationship Id="rId3" Type="http://schemas.openxmlformats.org/officeDocument/2006/relationships/image" Target="../media/image93.svg"/><Relationship Id="rId7" Type="http://schemas.openxmlformats.org/officeDocument/2006/relationships/image" Target="../media/image97.svg"/><Relationship Id="rId12" Type="http://schemas.openxmlformats.org/officeDocument/2006/relationships/image" Target="../media/image102.png"/><Relationship Id="rId2" Type="http://schemas.openxmlformats.org/officeDocument/2006/relationships/image" Target="../media/image92.png"/><Relationship Id="rId1" Type="http://schemas.openxmlformats.org/officeDocument/2006/relationships/slideLayout" Target="../slideLayouts/slideLayout43.xml"/><Relationship Id="rId6" Type="http://schemas.openxmlformats.org/officeDocument/2006/relationships/image" Target="../media/image96.png"/><Relationship Id="rId11" Type="http://schemas.openxmlformats.org/officeDocument/2006/relationships/image" Target="../media/image101.svg"/><Relationship Id="rId5" Type="http://schemas.openxmlformats.org/officeDocument/2006/relationships/image" Target="../media/image95.svg"/><Relationship Id="rId10" Type="http://schemas.openxmlformats.org/officeDocument/2006/relationships/image" Target="../media/image100.png"/><Relationship Id="rId4" Type="http://schemas.openxmlformats.org/officeDocument/2006/relationships/image" Target="../media/image94.png"/><Relationship Id="rId9" Type="http://schemas.openxmlformats.org/officeDocument/2006/relationships/image" Target="../media/image99.sv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hyperlink" Target="https://biozoon.de/en/" TargetMode="External"/><Relationship Id="rId2" Type="http://schemas.openxmlformats.org/officeDocument/2006/relationships/image" Target="../media/image104.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hyperlink" Target="https://knowingneurons.com/category/sensation-and-perception/" TargetMode="External"/><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hyperlink" Target="https://blog.hubspot.com/sales/positioning-statement" TargetMode="Externa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5.xml"/><Relationship Id="rId5" Type="http://schemas.openxmlformats.org/officeDocument/2006/relationships/hyperlink" Target="https://www.innovatingfoodforseniors.eu/good-practice-guide-for-vet-trainers-es/" TargetMode="External"/><Relationship Id="rId4" Type="http://schemas.openxmlformats.org/officeDocument/2006/relationships/hyperlink" Target="https://auga.lt/en/about-us/"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png"/><Relationship Id="rId1" Type="http://schemas.openxmlformats.org/officeDocument/2006/relationships/slideLayout" Target="../slideLayouts/slideLayout18.xml"/><Relationship Id="rId5" Type="http://schemas.openxmlformats.org/officeDocument/2006/relationships/image" Target="../media/image114.jpeg"/><Relationship Id="rId4" Type="http://schemas.openxmlformats.org/officeDocument/2006/relationships/image" Target="../media/image113.png"/></Relationships>
</file>

<file path=ppt/slides/_rels/slide6.xml.rels><?xml version="1.0" encoding="UTF-8" standalone="yes"?>
<Relationships xmlns="http://schemas.openxmlformats.org/package/2006/relationships"><Relationship Id="rId3" Type="http://schemas.openxmlformats.org/officeDocument/2006/relationships/hyperlink" Target="https://www.inclusilver.eu/about-inclusilver/" TargetMode="External"/><Relationship Id="rId2" Type="http://schemas.openxmlformats.org/officeDocument/2006/relationships/hyperlink" Target="https://www.inclusilver.eu/wp-content/uploads/2018/10/INCluSliver-Marked-analysis-PN-SE.pdf" TargetMode="Externa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1.xml.rels><?xml version="1.0" encoding="UTF-8" standalone="yes"?>
<Relationships xmlns="http://schemas.openxmlformats.org/package/2006/relationships"><Relationship Id="rId3" Type="http://schemas.openxmlformats.org/officeDocument/2006/relationships/hyperlink" Target="https://www.edelman.com/news/consumers-view-relationships-brands-one-sided-limited-value/" TargetMode="External"/><Relationship Id="rId2" Type="http://schemas.openxmlformats.org/officeDocument/2006/relationships/image" Target="../media/image115.png"/><Relationship Id="rId1" Type="http://schemas.openxmlformats.org/officeDocument/2006/relationships/slideLayout" Target="../slideLayouts/slideLayout9.xml"/><Relationship Id="rId4" Type="http://schemas.openxmlformats.org/officeDocument/2006/relationships/hyperlink" Target="https://www.ageuk.org.uk/get-involved/volunteer/donate-your-words/"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slideLayout" Target="../slideLayouts/slideLayout9.xml"/><Relationship Id="rId1" Type="http://schemas.openxmlformats.org/officeDocument/2006/relationships/video" Target="https://www.youtube.com/embed/AcHIKyGIzY4?feature=oembed"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4.xml.rels><?xml version="1.0" encoding="UTF-8" standalone="yes"?>
<Relationships xmlns="http://schemas.openxmlformats.org/package/2006/relationships"><Relationship Id="rId3" Type="http://schemas.openxmlformats.org/officeDocument/2006/relationships/image" Target="../media/image118.svg"/><Relationship Id="rId2" Type="http://schemas.openxmlformats.org/officeDocument/2006/relationships/image" Target="../media/image117.png"/><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hyperlink" Target="https://freshsparks.com/successful-brand-building-process/" TargetMode="External"/><Relationship Id="rId1" Type="http://schemas.openxmlformats.org/officeDocument/2006/relationships/slideLayout" Target="../slideLayouts/slideLayout16.xml"/><Relationship Id="rId4" Type="http://schemas.openxmlformats.org/officeDocument/2006/relationships/image" Target="../media/image120.svg"/></Relationships>
</file>

<file path=ppt/slides/_rels/slide66.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hyperlink" Target="https://masterclass.freshsparks.com/" TargetMode="External"/><Relationship Id="rId1" Type="http://schemas.openxmlformats.org/officeDocument/2006/relationships/slideLayout" Target="../slideLayouts/slideLayout16.xml"/><Relationship Id="rId4" Type="http://schemas.openxmlformats.org/officeDocument/2006/relationships/image" Target="../media/image122.svg"/></Relationships>
</file>

<file path=ppt/slides/_rels/slide67.xml.rels><?xml version="1.0" encoding="UTF-8" standalone="yes"?>
<Relationships xmlns="http://schemas.openxmlformats.org/package/2006/relationships"><Relationship Id="rId3" Type="http://schemas.openxmlformats.org/officeDocument/2006/relationships/image" Target="../media/image124.svg"/><Relationship Id="rId2" Type="http://schemas.openxmlformats.org/officeDocument/2006/relationships/image" Target="../media/image123.png"/><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jpeg"/><Relationship Id="rId1" Type="http://schemas.openxmlformats.org/officeDocument/2006/relationships/slideLayout" Target="../slideLayouts/slideLayout16.xml"/><Relationship Id="rId4" Type="http://schemas.openxmlformats.org/officeDocument/2006/relationships/image" Target="../media/image12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3" Type="http://schemas.openxmlformats.org/officeDocument/2006/relationships/hyperlink" Target="https://www.inclusilver.eu/wp-content/uploads/2018/10/INCluSliver-Marked-analysis-PN-SE.pdf" TargetMode="External"/><Relationship Id="rId2" Type="http://schemas.openxmlformats.org/officeDocument/2006/relationships/hyperlink" Target="https://www.cambridge.org/core/journals/nutrition-research-reviews/article/understanding-heterogeneity-among-elderly-consumers-an-evaluation-of-segmentation-approaches-in-the-functional-food-market/F9CFD438E629069A0DA513DFFBCBD998" TargetMode="External"/><Relationship Id="rId1" Type="http://schemas.openxmlformats.org/officeDocument/2006/relationships/slideLayout" Target="../slideLayouts/slideLayout18.xml"/><Relationship Id="rId5" Type="http://schemas.openxmlformats.org/officeDocument/2006/relationships/hyperlink" Target="https://snacknation.com/blog/162-how-to-build-an-ethical-brand-with-zero-marketing-budget-with-the-perfect-granola-founder-michele-liddle/" TargetMode="External"/><Relationship Id="rId4" Type="http://schemas.openxmlformats.org/officeDocument/2006/relationships/hyperlink" Target="https://snacknation.com/blog/unite-food-clara-paye/" TargetMode="Externa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researchgate.net/publication/282088062_An_Analysis_of_the_Decision_Structure_for_Food_Innovation_on_the_Basis_of_Consumer_Age" TargetMode="Externa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researchgate.net/publication/282088062_An_Analysis_of_the_Decision_Structure_for_Food_Innovation_on_the_Basis_of_Consumer_Age" TargetMode="Externa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36822" y="3463131"/>
            <a:ext cx="11492617" cy="697353"/>
          </a:xfrm>
        </p:spPr>
        <p:txBody>
          <a:bodyPr vert="horz" lIns="91440" tIns="45720" rIns="91440" bIns="45720" rtlCol="0" anchor="t">
            <a:noAutofit/>
          </a:bodyPr>
          <a:lstStyle/>
          <a:p>
            <a:r>
              <a:rPr lang="en-US" sz="4400" dirty="0" err="1"/>
              <a:t>Mó</a:t>
            </a:r>
            <a:r>
              <a:rPr lang="en-IE" sz="4400" dirty="0" err="1"/>
              <a:t>dulo</a:t>
            </a:r>
            <a:r>
              <a:rPr lang="en-IE" sz="4400" dirty="0"/>
              <a:t> 3: </a:t>
            </a:r>
          </a:p>
          <a:p>
            <a:r>
              <a:rPr lang="es-ES" sz="4400" dirty="0"/>
              <a:t>Conocimiento del consumidor y posicionamiento en el mercado</a:t>
            </a:r>
            <a:endParaRPr lang="en-US" sz="4400" dirty="0"/>
          </a:p>
        </p:txBody>
      </p:sp>
      <p:sp>
        <p:nvSpPr>
          <p:cNvPr id="4" name="TextBox 3">
            <a:extLst>
              <a:ext uri="{FF2B5EF4-FFF2-40B4-BE49-F238E27FC236}">
                <a16:creationId xmlns:a16="http://schemas.microsoft.com/office/drawing/2014/main" id="{2AD579E3-B4F1-8948-B6E3-095FFDE263C5}"/>
              </a:ext>
            </a:extLst>
          </p:cNvPr>
          <p:cNvSpPr txBox="1"/>
          <p:nvPr/>
        </p:nvSpPr>
        <p:spPr>
          <a:xfrm>
            <a:off x="7355558" y="5838143"/>
            <a:ext cx="4673881" cy="646331"/>
          </a:xfrm>
          <a:prstGeom prst="rect">
            <a:avLst/>
          </a:prstGeom>
          <a:noFill/>
        </p:spPr>
        <p:txBody>
          <a:bodyPr wrap="square">
            <a:spAutoFit/>
          </a:bodyPr>
          <a:lstStyle/>
          <a:p>
            <a:pPr algn="just"/>
            <a:r>
              <a:rPr lang="en-GB" sz="90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contained therein                                          2020-1-DE02-KA202-007612</a:t>
            </a:r>
          </a:p>
        </p:txBody>
      </p:sp>
      <p:pic>
        <p:nvPicPr>
          <p:cNvPr id="2" name="Picture 2" descr="Graphical user interface, text, application&#10;&#10;Description automatically generated">
            <a:extLst>
              <a:ext uri="{FF2B5EF4-FFF2-40B4-BE49-F238E27FC236}">
                <a16:creationId xmlns:a16="http://schemas.microsoft.com/office/drawing/2014/main" id="{9EC87B92-463D-6F89-263B-BB55F6BF9D1C}"/>
              </a:ext>
            </a:extLst>
          </p:cNvPr>
          <p:cNvPicPr>
            <a:picLocks noChangeAspect="1"/>
          </p:cNvPicPr>
          <p:nvPr/>
        </p:nvPicPr>
        <p:blipFill>
          <a:blip r:embed="rId2"/>
          <a:stretch>
            <a:fillRect/>
          </a:stretch>
        </p:blipFill>
        <p:spPr>
          <a:xfrm>
            <a:off x="4572000" y="5838825"/>
            <a:ext cx="1524000" cy="742950"/>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Oval 6">
            <a:extLst>
              <a:ext uri="{FF2B5EF4-FFF2-40B4-BE49-F238E27FC236}">
                <a16:creationId xmlns:a16="http://schemas.microsoft.com/office/drawing/2014/main" id="{2C7DD992-C60A-43C6-982A-D4F30F98DC3C}"/>
              </a:ext>
            </a:extLst>
          </p:cNvPr>
          <p:cNvSpPr/>
          <p:nvPr/>
        </p:nvSpPr>
        <p:spPr>
          <a:xfrm>
            <a:off x="6910598" y="768743"/>
            <a:ext cx="5162719" cy="5138443"/>
          </a:xfrm>
          <a:prstGeom prst="wedgeEllipseCallout">
            <a:avLst>
              <a:gd name="adj1" fmla="val -44501"/>
              <a:gd name="adj2" fmla="val 51319"/>
            </a:avLst>
          </a:prstGeom>
          <a:solidFill>
            <a:srgbClr val="FED1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71E3964D-2664-41BB-B034-7326E76EFEA2}"/>
              </a:ext>
            </a:extLst>
          </p:cNvPr>
          <p:cNvSpPr>
            <a:spLocks noGrp="1"/>
          </p:cNvSpPr>
          <p:nvPr>
            <p:ph type="body" sz="quarter" idx="18"/>
          </p:nvPr>
        </p:nvSpPr>
        <p:spPr>
          <a:xfrm>
            <a:off x="1642684" y="1432290"/>
            <a:ext cx="4781868" cy="4866905"/>
          </a:xfrm>
        </p:spPr>
        <p:txBody>
          <a:bodyPr vert="horz" lIns="91440" tIns="45720" rIns="91440" bIns="45720" rtlCol="0" anchor="t">
            <a:normAutofit fontScale="92500" lnSpcReduction="20000"/>
          </a:bodyPr>
          <a:lstStyle/>
          <a:p>
            <a:pPr marL="0" indent="0" algn="just"/>
            <a:r>
              <a:rPr lang="es-ES" dirty="0"/>
              <a:t>Otro </a:t>
            </a:r>
            <a:r>
              <a:rPr lang="es-ES" dirty="0">
                <a:hlinkClick r:id="rId2"/>
              </a:rPr>
              <a:t>estudio</a:t>
            </a:r>
            <a:r>
              <a:rPr lang="es-ES" dirty="0"/>
              <a:t> pretende ampliar nuestra comprensión sobre la intención de los adultos mayores de consumir alimentos funcionales. Es importante destacar que este estudio es uno de los primeros que amplía la aplicación del Modelo de Creencias de Salud (MBS) en el contexto del consumo de alimentos funcionales. </a:t>
            </a:r>
            <a:endParaRPr lang="es-ES"/>
          </a:p>
          <a:p>
            <a:pPr marL="0" indent="0" algn="just"/>
            <a:r>
              <a:rPr kumimoji="0" lang="es-ES" sz="2400" b="1" i="0" u="none" strike="noStrike" kern="1200" cap="none" spc="0" normalizeH="0" baseline="0" noProof="0" dirty="0">
                <a:ln>
                  <a:noFill/>
                </a:ln>
                <a:effectLst/>
                <a:uLnTx/>
                <a:uFillTx/>
                <a:ea typeface="+mn-ea"/>
                <a:cs typeface="+mn-cs"/>
              </a:rPr>
              <a:t>Los resultados muestran que las barreras percibidas y las señales de acción afectan significativamente a la intención de los consumidores mayores de consumir alimentos funcionales.</a:t>
            </a:r>
            <a:endParaRPr lang="es-ES" sz="2400" b="1" i="0" u="none" strike="noStrike" kern="1200" cap="none" spc="0" normalizeH="0" baseline="0" noProof="0" dirty="0">
              <a:ln>
                <a:noFill/>
              </a:ln>
              <a:effectLst/>
              <a:uLnTx/>
              <a:uFillTx/>
              <a:cs typeface="Calibri" panose="020F0502020204030204"/>
            </a:endParaRPr>
          </a:p>
          <a:p>
            <a:pPr marL="0" indent="0" algn="just"/>
            <a:r>
              <a:rPr kumimoji="0" lang="es-ES" sz="2400" b="1" i="0" u="none" strike="noStrike" kern="1200" cap="none" spc="0" normalizeH="0" baseline="0" noProof="0" dirty="0">
                <a:ln>
                  <a:noFill/>
                </a:ln>
                <a:effectLst/>
                <a:uLnTx/>
                <a:uFillTx/>
                <a:ea typeface="+mn-ea"/>
                <a:cs typeface="+mn-cs"/>
              </a:rPr>
              <a:t>Sin embargo, la susceptibilidad percibida no influye en la intención de los consumidores mayores de consumir alimentos funcionales</a:t>
            </a:r>
            <a:r>
              <a:rPr kumimoji="0" lang="en-IE" sz="2400" b="1" i="0" u="none" strike="noStrike" kern="1200" cap="none" spc="0" normalizeH="0" baseline="0" noProof="0" dirty="0">
                <a:ln>
                  <a:noFill/>
                </a:ln>
                <a:effectLst/>
                <a:uLnTx/>
                <a:uFillTx/>
                <a:ea typeface="+mn-ea"/>
                <a:cs typeface="+mn-cs"/>
              </a:rPr>
              <a:t>.</a:t>
            </a:r>
            <a:endParaRPr lang="es-ES" sz="2400" b="1" i="0" u="none" strike="noStrike" kern="1200" cap="none" spc="0" normalizeH="0" baseline="0" noProof="0" dirty="0">
              <a:ln>
                <a:noFill/>
              </a:ln>
              <a:effectLst/>
              <a:uLnTx/>
              <a:uFillTx/>
              <a:cs typeface="Calibri" panose="020F0502020204030204"/>
            </a:endParaRPr>
          </a:p>
        </p:txBody>
      </p:sp>
      <p:sp>
        <p:nvSpPr>
          <p:cNvPr id="4" name="Text Placeholder 3">
            <a:extLst>
              <a:ext uri="{FF2B5EF4-FFF2-40B4-BE49-F238E27FC236}">
                <a16:creationId xmlns:a16="http://schemas.microsoft.com/office/drawing/2014/main" id="{515B5314-34EB-4218-85A7-93440A4F24A2}"/>
              </a:ext>
            </a:extLst>
          </p:cNvPr>
          <p:cNvSpPr>
            <a:spLocks noGrp="1"/>
          </p:cNvSpPr>
          <p:nvPr>
            <p:ph type="body" sz="quarter" idx="16"/>
          </p:nvPr>
        </p:nvSpPr>
        <p:spPr>
          <a:xfrm>
            <a:off x="1642684" y="406498"/>
            <a:ext cx="5162719" cy="582221"/>
          </a:xfrm>
        </p:spPr>
        <p:txBody>
          <a:bodyPr>
            <a:noAutofit/>
          </a:bodyPr>
          <a:lstStyle/>
          <a:p>
            <a:r>
              <a:rPr lang="es-ES" sz="3200" dirty="0"/>
              <a:t>3. Modelo de creencias sobre la salud (HBM)</a:t>
            </a:r>
            <a:endParaRPr lang="en-IE" sz="3200" dirty="0"/>
          </a:p>
        </p:txBody>
      </p:sp>
      <p:sp>
        <p:nvSpPr>
          <p:cNvPr id="6" name="TextBox 5">
            <a:extLst>
              <a:ext uri="{FF2B5EF4-FFF2-40B4-BE49-F238E27FC236}">
                <a16:creationId xmlns:a16="http://schemas.microsoft.com/office/drawing/2014/main" id="{29A38DAD-C750-4764-A4F5-D3B05D20A4EF}"/>
              </a:ext>
            </a:extLst>
          </p:cNvPr>
          <p:cNvSpPr txBox="1"/>
          <p:nvPr/>
        </p:nvSpPr>
        <p:spPr>
          <a:xfrm>
            <a:off x="7404212" y="1432290"/>
            <a:ext cx="4175489" cy="4154984"/>
          </a:xfrm>
          <a:prstGeom prst="rect">
            <a:avLst/>
          </a:prstGeom>
          <a:noFill/>
        </p:spPr>
        <p:txBody>
          <a:bodyPr wrap="square" lIns="91440" tIns="45720" rIns="91440" bIns="45720" anchor="t">
            <a:spAutoFit/>
          </a:bodyPr>
          <a:lstStyle/>
          <a:p>
            <a:pPr algn="ctr"/>
            <a:r>
              <a:rPr lang="en-US" sz="2400" dirty="0">
                <a:solidFill>
                  <a:srgbClr val="000000"/>
                </a:solidFill>
              </a:rPr>
              <a:t>“</a:t>
            </a:r>
            <a:r>
              <a:rPr lang="es-ES" sz="2400" dirty="0">
                <a:solidFill>
                  <a:srgbClr val="000000"/>
                </a:solidFill>
              </a:rPr>
              <a:t>La HBM explica las relaciones entre las creencias y los comportamientos </a:t>
            </a:r>
            <a:r>
              <a:rPr lang="es-ES" sz="2400" b="1" dirty="0">
                <a:solidFill>
                  <a:srgbClr val="000000"/>
                </a:solidFill>
              </a:rPr>
              <a:t>en materia de salud partiendo de la base de que los comportamientos preventivos pueden formarse a partir de las creencias personales</a:t>
            </a:r>
            <a:r>
              <a:rPr lang="es-ES" sz="2400" dirty="0">
                <a:solidFill>
                  <a:srgbClr val="000000"/>
                </a:solidFill>
              </a:rPr>
              <a:t>. La HBM considera el comportamiento como una función del conocimiento y la actitud de un individuo</a:t>
            </a:r>
            <a:r>
              <a:rPr lang="en-US" sz="2400" dirty="0">
                <a:solidFill>
                  <a:srgbClr val="000000"/>
                </a:solidFill>
              </a:rPr>
              <a:t>.”</a:t>
            </a:r>
          </a:p>
        </p:txBody>
      </p:sp>
    </p:spTree>
    <p:extLst>
      <p:ext uri="{BB962C8B-B14F-4D97-AF65-F5344CB8AC3E}">
        <p14:creationId xmlns:p14="http://schemas.microsoft.com/office/powerpoint/2010/main" val="969228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E7BB13-1ED9-4F72-A951-F3F6D642417B}"/>
              </a:ext>
            </a:extLst>
          </p:cNvPr>
          <p:cNvSpPr>
            <a:spLocks noGrp="1"/>
          </p:cNvSpPr>
          <p:nvPr>
            <p:ph type="body" sz="quarter" idx="16"/>
          </p:nvPr>
        </p:nvSpPr>
        <p:spPr>
          <a:xfrm>
            <a:off x="500045" y="535705"/>
            <a:ext cx="10808102" cy="582221"/>
          </a:xfrm>
        </p:spPr>
        <p:txBody>
          <a:bodyPr>
            <a:normAutofit lnSpcReduction="10000"/>
          </a:bodyPr>
          <a:lstStyle/>
          <a:p>
            <a:r>
              <a:rPr lang="es-ES" dirty="0"/>
              <a:t>Conclusiones del modelo de creencias sobre la salud...</a:t>
            </a:r>
          </a:p>
        </p:txBody>
      </p:sp>
      <p:sp>
        <p:nvSpPr>
          <p:cNvPr id="4" name="Rectangle: Rounded Corners 3">
            <a:extLst>
              <a:ext uri="{FF2B5EF4-FFF2-40B4-BE49-F238E27FC236}">
                <a16:creationId xmlns:a16="http://schemas.microsoft.com/office/drawing/2014/main" id="{9B03B9F0-2C8A-457B-80F9-503BBF20E37F}"/>
              </a:ext>
            </a:extLst>
          </p:cNvPr>
          <p:cNvSpPr/>
          <p:nvPr/>
        </p:nvSpPr>
        <p:spPr>
          <a:xfrm>
            <a:off x="4877046" y="1833145"/>
            <a:ext cx="2557083" cy="679731"/>
          </a:xfrm>
          <a:prstGeom prst="roundRect">
            <a:avLst/>
          </a:prstGeom>
          <a:solidFill>
            <a:srgbClr val="FED100"/>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000000"/>
                </a:solidFill>
              </a:rPr>
              <a:t>Susceptibilidad percibida</a:t>
            </a:r>
            <a:endParaRPr lang="en-IE" b="1" dirty="0">
              <a:solidFill>
                <a:srgbClr val="000000"/>
              </a:solidFill>
            </a:endParaRPr>
          </a:p>
        </p:txBody>
      </p:sp>
      <p:sp>
        <p:nvSpPr>
          <p:cNvPr id="5" name="Rectangle: Rounded Corners 4">
            <a:extLst>
              <a:ext uri="{FF2B5EF4-FFF2-40B4-BE49-F238E27FC236}">
                <a16:creationId xmlns:a16="http://schemas.microsoft.com/office/drawing/2014/main" id="{C091C610-5AF9-4F4C-BD16-BBB3B2A791CF}"/>
              </a:ext>
            </a:extLst>
          </p:cNvPr>
          <p:cNvSpPr/>
          <p:nvPr/>
        </p:nvSpPr>
        <p:spPr>
          <a:xfrm>
            <a:off x="4877046" y="2749269"/>
            <a:ext cx="2557083" cy="679731"/>
          </a:xfrm>
          <a:prstGeom prst="roundRect">
            <a:avLst/>
          </a:prstGeom>
          <a:solidFill>
            <a:srgbClr val="FED100"/>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000000"/>
                </a:solidFill>
              </a:rPr>
              <a:t>Barreras percibidas</a:t>
            </a:r>
            <a:endParaRPr lang="en-IE" b="1" dirty="0">
              <a:solidFill>
                <a:srgbClr val="000000"/>
              </a:solidFill>
            </a:endParaRPr>
          </a:p>
        </p:txBody>
      </p:sp>
      <p:sp>
        <p:nvSpPr>
          <p:cNvPr id="6" name="Rectangle: Rounded Corners 5">
            <a:extLst>
              <a:ext uri="{FF2B5EF4-FFF2-40B4-BE49-F238E27FC236}">
                <a16:creationId xmlns:a16="http://schemas.microsoft.com/office/drawing/2014/main" id="{2C3CBE6E-F1AC-4648-A720-33C8C88290E2}"/>
              </a:ext>
            </a:extLst>
          </p:cNvPr>
          <p:cNvSpPr/>
          <p:nvPr/>
        </p:nvSpPr>
        <p:spPr>
          <a:xfrm>
            <a:off x="4877046" y="3665286"/>
            <a:ext cx="2557083" cy="679731"/>
          </a:xfrm>
          <a:prstGeom prst="roundRect">
            <a:avLst/>
          </a:prstGeom>
          <a:solidFill>
            <a:srgbClr val="FED100"/>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000000"/>
                </a:solidFill>
              </a:rPr>
              <a:t>Pasar a la acción</a:t>
            </a:r>
            <a:endParaRPr lang="en-IE" b="1" dirty="0">
              <a:solidFill>
                <a:srgbClr val="000000"/>
              </a:solidFill>
            </a:endParaRPr>
          </a:p>
        </p:txBody>
      </p:sp>
      <p:sp>
        <p:nvSpPr>
          <p:cNvPr id="7" name="Star: 24 Points 6">
            <a:extLst>
              <a:ext uri="{FF2B5EF4-FFF2-40B4-BE49-F238E27FC236}">
                <a16:creationId xmlns:a16="http://schemas.microsoft.com/office/drawing/2014/main" id="{C26A428A-2E2E-4C6D-8796-E299E6EE3228}"/>
              </a:ext>
            </a:extLst>
          </p:cNvPr>
          <p:cNvSpPr/>
          <p:nvPr/>
        </p:nvSpPr>
        <p:spPr>
          <a:xfrm>
            <a:off x="8624715" y="1789813"/>
            <a:ext cx="3041768" cy="2511979"/>
          </a:xfrm>
          <a:prstGeom prst="star24">
            <a:avLst/>
          </a:prstGeom>
          <a:solidFill>
            <a:srgbClr val="FED100"/>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solidFill>
                  <a:srgbClr val="000000"/>
                </a:solidFill>
              </a:rPr>
              <a:t>Intención de consumo de alimentos funcionales</a:t>
            </a:r>
            <a:endParaRPr lang="en-IE" sz="2000" b="1" dirty="0">
              <a:solidFill>
                <a:srgbClr val="000000"/>
              </a:solidFill>
            </a:endParaRPr>
          </a:p>
        </p:txBody>
      </p:sp>
      <p:pic>
        <p:nvPicPr>
          <p:cNvPr id="10" name="Graphic 9" descr="Arrow: Slight curve with solid fill">
            <a:extLst>
              <a:ext uri="{FF2B5EF4-FFF2-40B4-BE49-F238E27FC236}">
                <a16:creationId xmlns:a16="http://schemas.microsoft.com/office/drawing/2014/main" id="{1821AD4C-8EDD-46AB-BA0B-1253451B59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182638">
            <a:off x="7436617" y="3565664"/>
            <a:ext cx="1093174" cy="878976"/>
          </a:xfrm>
          <a:prstGeom prst="rect">
            <a:avLst/>
          </a:prstGeom>
        </p:spPr>
      </p:pic>
      <p:pic>
        <p:nvPicPr>
          <p:cNvPr id="14" name="Graphic 13" descr="Arrow: Straight with solid fill">
            <a:extLst>
              <a:ext uri="{FF2B5EF4-FFF2-40B4-BE49-F238E27FC236}">
                <a16:creationId xmlns:a16="http://schemas.microsoft.com/office/drawing/2014/main" id="{B101616B-B316-4ABA-BFDE-73DF4EAE3EC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7434129" y="2593006"/>
            <a:ext cx="1014126" cy="914400"/>
          </a:xfrm>
          <a:prstGeom prst="rect">
            <a:avLst/>
          </a:prstGeom>
        </p:spPr>
      </p:pic>
      <p:pic>
        <p:nvPicPr>
          <p:cNvPr id="16" name="Graphic 15" descr="Back with solid fill">
            <a:extLst>
              <a:ext uri="{FF2B5EF4-FFF2-40B4-BE49-F238E27FC236}">
                <a16:creationId xmlns:a16="http://schemas.microsoft.com/office/drawing/2014/main" id="{51F5296A-03C0-4F76-9DA2-9BBDEA32E38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150419">
            <a:off x="7524754" y="1696400"/>
            <a:ext cx="1093610" cy="806573"/>
          </a:xfrm>
          <a:prstGeom prst="rect">
            <a:avLst/>
          </a:prstGeom>
        </p:spPr>
      </p:pic>
      <p:sp>
        <p:nvSpPr>
          <p:cNvPr id="17" name="TextBox 16">
            <a:extLst>
              <a:ext uri="{FF2B5EF4-FFF2-40B4-BE49-F238E27FC236}">
                <a16:creationId xmlns:a16="http://schemas.microsoft.com/office/drawing/2014/main" id="{A7FE1D30-B614-48AF-96F4-94824FED219F}"/>
              </a:ext>
            </a:extLst>
          </p:cNvPr>
          <p:cNvSpPr txBox="1"/>
          <p:nvPr/>
        </p:nvSpPr>
        <p:spPr>
          <a:xfrm>
            <a:off x="404775" y="1716469"/>
            <a:ext cx="4491460" cy="2862322"/>
          </a:xfrm>
          <a:prstGeom prst="rect">
            <a:avLst/>
          </a:prstGeom>
          <a:noFill/>
        </p:spPr>
        <p:txBody>
          <a:bodyPr wrap="square" lIns="91440" tIns="45720" rIns="91440" bIns="45720" anchor="t">
            <a:spAutoFit/>
          </a:bodyPr>
          <a:lstStyle/>
          <a:p>
            <a:r>
              <a:rPr lang="es-ES" b="1" dirty="0">
                <a:solidFill>
                  <a:srgbClr val="000000"/>
                </a:solidFill>
              </a:rPr>
              <a:t>La susceptibilidad percibida: </a:t>
            </a:r>
            <a:r>
              <a:rPr lang="es-ES" dirty="0">
                <a:solidFill>
                  <a:srgbClr val="000000"/>
                </a:solidFill>
              </a:rPr>
              <a:t>describe la "creencia sobre las posibilidades de experimentar un riesgo o contraer una condición o enfermedad" </a:t>
            </a:r>
            <a:br>
              <a:rPr lang="en-US" dirty="0">
                <a:solidFill>
                  <a:srgbClr val="000000"/>
                </a:solidFill>
              </a:rPr>
            </a:br>
            <a:r>
              <a:rPr lang="es-ES" b="1" dirty="0">
                <a:solidFill>
                  <a:srgbClr val="000000"/>
                </a:solidFill>
              </a:rPr>
              <a:t>Barreras percibidas: </a:t>
            </a:r>
            <a:r>
              <a:rPr lang="es-ES" dirty="0">
                <a:solidFill>
                  <a:srgbClr val="000000"/>
                </a:solidFill>
              </a:rPr>
              <a:t>creencia sobre los costes tangibles y psicológicos de la acción aconsejada </a:t>
            </a:r>
            <a:br>
              <a:rPr lang="en-US" dirty="0">
                <a:solidFill>
                  <a:srgbClr val="000000"/>
                </a:solidFill>
                <a:cs typeface="Calibri"/>
              </a:rPr>
            </a:br>
            <a:endParaRPr lang="en-US" dirty="0">
              <a:solidFill>
                <a:srgbClr val="086D6E"/>
              </a:solidFill>
              <a:cs typeface="Calibri"/>
            </a:endParaRPr>
          </a:p>
          <a:p>
            <a:r>
              <a:rPr lang="es-ES" b="1" dirty="0">
                <a:solidFill>
                  <a:srgbClr val="000000"/>
                </a:solidFill>
              </a:rPr>
              <a:t>Pasar a la acción: </a:t>
            </a:r>
            <a:r>
              <a:rPr lang="es-ES" dirty="0">
                <a:solidFill>
                  <a:srgbClr val="000000"/>
                </a:solidFill>
              </a:rPr>
              <a:t>estrategias para activar la preparación</a:t>
            </a:r>
            <a:endParaRPr lang="en-US" dirty="0"/>
          </a:p>
        </p:txBody>
      </p:sp>
      <p:sp>
        <p:nvSpPr>
          <p:cNvPr id="18" name="Rectangle 17">
            <a:extLst>
              <a:ext uri="{FF2B5EF4-FFF2-40B4-BE49-F238E27FC236}">
                <a16:creationId xmlns:a16="http://schemas.microsoft.com/office/drawing/2014/main" id="{F3106F15-E2F3-4D9D-AF58-F81E18EE2739}"/>
              </a:ext>
            </a:extLst>
          </p:cNvPr>
          <p:cNvSpPr/>
          <p:nvPr/>
        </p:nvSpPr>
        <p:spPr>
          <a:xfrm rot="1578750">
            <a:off x="7918971" y="1736518"/>
            <a:ext cx="97104" cy="685209"/>
          </a:xfrm>
          <a:prstGeom prst="rect">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806344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E7BB13-1ED9-4F72-A951-F3F6D642417B}"/>
              </a:ext>
            </a:extLst>
          </p:cNvPr>
          <p:cNvSpPr>
            <a:spLocks noGrp="1"/>
          </p:cNvSpPr>
          <p:nvPr>
            <p:ph type="body" sz="quarter" idx="16"/>
          </p:nvPr>
        </p:nvSpPr>
        <p:spPr>
          <a:xfrm>
            <a:off x="500045" y="535705"/>
            <a:ext cx="10808102" cy="582221"/>
          </a:xfrm>
        </p:spPr>
        <p:txBody>
          <a:bodyPr>
            <a:normAutofit lnSpcReduction="10000"/>
          </a:bodyPr>
          <a:lstStyle/>
          <a:p>
            <a:r>
              <a:rPr lang="es-ES" dirty="0"/>
              <a:t>Conclusiones del modelo de creencias sobre la salud...</a:t>
            </a:r>
            <a:endParaRPr lang="en-IE" dirty="0"/>
          </a:p>
        </p:txBody>
      </p:sp>
      <p:sp>
        <p:nvSpPr>
          <p:cNvPr id="20" name="TextBox 19">
            <a:extLst>
              <a:ext uri="{FF2B5EF4-FFF2-40B4-BE49-F238E27FC236}">
                <a16:creationId xmlns:a16="http://schemas.microsoft.com/office/drawing/2014/main" id="{54C7EE42-3277-4E36-9186-7BE2505E7E32}"/>
              </a:ext>
            </a:extLst>
          </p:cNvPr>
          <p:cNvSpPr txBox="1"/>
          <p:nvPr/>
        </p:nvSpPr>
        <p:spPr>
          <a:xfrm>
            <a:off x="500045" y="1306585"/>
            <a:ext cx="11210510" cy="4524315"/>
          </a:xfrm>
          <a:prstGeom prst="rect">
            <a:avLst/>
          </a:prstGeom>
          <a:solidFill>
            <a:srgbClr val="85D2E1"/>
          </a:solidFill>
        </p:spPr>
        <p:txBody>
          <a:bodyPr wrap="square" lIns="91440" tIns="45720" rIns="91440" bIns="45720" anchor="t">
            <a:spAutoFit/>
          </a:bodyPr>
          <a:lstStyle/>
          <a:p>
            <a:pPr algn="just"/>
            <a:r>
              <a:rPr lang="es-ES" sz="2400" b="1" dirty="0">
                <a:solidFill>
                  <a:srgbClr val="000000"/>
                </a:solidFill>
                <a:highlight>
                  <a:srgbClr val="FFD100"/>
                </a:highlight>
              </a:rPr>
              <a:t>Las principales conclusiones de este estudio</a:t>
            </a:r>
            <a:r>
              <a:rPr lang="nl-NL" sz="2400" b="1" dirty="0">
                <a:solidFill>
                  <a:srgbClr val="000000"/>
                </a:solidFill>
                <a:highlight>
                  <a:srgbClr val="FFD100"/>
                </a:highlight>
              </a:rPr>
              <a:t>: </a:t>
            </a:r>
            <a:endParaRPr lang="es-ES"/>
          </a:p>
          <a:p>
            <a:pPr marL="285750" indent="-285750" algn="just">
              <a:buFont typeface="Arial" panose="020B0604020202020204" pitchFamily="34" charset="0"/>
              <a:buChar char="•"/>
            </a:pPr>
            <a:r>
              <a:rPr lang="es-ES" sz="2400" dirty="0">
                <a:solidFill>
                  <a:srgbClr val="000000"/>
                </a:solidFill>
              </a:rPr>
              <a:t>La susceptibilidad percibida </a:t>
            </a:r>
            <a:r>
              <a:rPr lang="es-ES" sz="2400" u="sng" dirty="0">
                <a:solidFill>
                  <a:srgbClr val="000000"/>
                </a:solidFill>
              </a:rPr>
              <a:t>no</a:t>
            </a:r>
            <a:r>
              <a:rPr lang="es-ES" sz="2400" dirty="0">
                <a:solidFill>
                  <a:srgbClr val="000000"/>
                </a:solidFill>
              </a:rPr>
              <a:t> es relevante para el consumo de alimentos funcionales</a:t>
            </a:r>
            <a:r>
              <a:rPr lang="nl-NL" sz="2400" dirty="0">
                <a:solidFill>
                  <a:srgbClr val="000000"/>
                </a:solidFill>
              </a:rPr>
              <a:t>.</a:t>
            </a:r>
            <a:endParaRPr lang="nl-NL" sz="2400" dirty="0">
              <a:solidFill>
                <a:srgbClr val="000000"/>
              </a:solidFill>
              <a:cs typeface="Calibri" panose="020F0502020204030204"/>
            </a:endParaRPr>
          </a:p>
          <a:p>
            <a:pPr marL="285750" indent="-285750" algn="just">
              <a:buFont typeface="Arial" panose="020B0604020202020204" pitchFamily="34" charset="0"/>
              <a:buChar char="•"/>
            </a:pPr>
            <a:r>
              <a:rPr lang="es-ES" sz="2400" dirty="0">
                <a:solidFill>
                  <a:srgbClr val="000000"/>
                </a:solidFill>
              </a:rPr>
              <a:t>Los seres humanos </a:t>
            </a:r>
            <a:r>
              <a:rPr lang="es-ES" sz="2400" b="1" dirty="0">
                <a:solidFill>
                  <a:srgbClr val="000000"/>
                </a:solidFill>
              </a:rPr>
              <a:t>no siempre actúan de forma racional</a:t>
            </a:r>
            <a:r>
              <a:rPr lang="es-ES" sz="2400" dirty="0">
                <a:solidFill>
                  <a:srgbClr val="000000"/>
                </a:solidFill>
              </a:rPr>
              <a:t>, son conscientes de que los alimentos funcionales podrían mejorar su salud, sin embargo, no necesariamente quieren consumirlos</a:t>
            </a:r>
            <a:r>
              <a:rPr lang="nl-NL" sz="2400" dirty="0">
                <a:solidFill>
                  <a:srgbClr val="000000"/>
                </a:solidFill>
              </a:rPr>
              <a:t>. </a:t>
            </a:r>
            <a:endParaRPr lang="nl-NL" sz="2400" dirty="0">
              <a:solidFill>
                <a:srgbClr val="000000"/>
              </a:solidFill>
              <a:ea typeface="Calibri"/>
              <a:cs typeface="Calibri"/>
            </a:endParaRPr>
          </a:p>
          <a:p>
            <a:pPr marL="285750" indent="-285750" algn="just">
              <a:buFont typeface="Arial" panose="020B0604020202020204" pitchFamily="34" charset="0"/>
              <a:buChar char="•"/>
            </a:pPr>
            <a:r>
              <a:rPr lang="es-ES" sz="2400" dirty="0">
                <a:solidFill>
                  <a:srgbClr val="000000"/>
                </a:solidFill>
              </a:rPr>
              <a:t>Por lo tanto, asustar a los consumidores de más edad para que coman de forma más saludable no es el camino a seguir.</a:t>
            </a:r>
            <a:endParaRPr lang="es-ES" sz="2400" dirty="0">
              <a:solidFill>
                <a:srgbClr val="000000"/>
              </a:solidFill>
              <a:cs typeface="Calibri" panose="020F0502020204030204"/>
            </a:endParaRPr>
          </a:p>
          <a:p>
            <a:pPr marL="285750" indent="-285750" algn="just">
              <a:buFont typeface="Arial" panose="020B0604020202020204" pitchFamily="34" charset="0"/>
              <a:buChar char="•"/>
            </a:pPr>
            <a:r>
              <a:rPr lang="es-ES" sz="2400" dirty="0">
                <a:solidFill>
                  <a:srgbClr val="000000"/>
                </a:solidFill>
              </a:rPr>
              <a:t>Las empresas deben tratar de </a:t>
            </a:r>
            <a:r>
              <a:rPr lang="es-ES" sz="2400" b="1" dirty="0">
                <a:solidFill>
                  <a:srgbClr val="000000"/>
                </a:solidFill>
              </a:rPr>
              <a:t>mantener bajas las barreras percibidas </a:t>
            </a:r>
            <a:r>
              <a:rPr lang="es-ES" sz="2400" dirty="0">
                <a:solidFill>
                  <a:srgbClr val="000000"/>
                </a:solidFill>
              </a:rPr>
              <a:t>(por ejemplo, el sabor de los alimentos o la dificultad del envase). </a:t>
            </a:r>
            <a:endParaRPr lang="es-ES" sz="2400" dirty="0">
              <a:solidFill>
                <a:srgbClr val="000000"/>
              </a:solidFill>
              <a:cs typeface="Calibri" panose="020F0502020204030204"/>
            </a:endParaRPr>
          </a:p>
          <a:p>
            <a:pPr marL="285750" indent="-285750" algn="just">
              <a:buFont typeface="Arial" panose="020B0604020202020204" pitchFamily="34" charset="0"/>
              <a:buChar char="•"/>
            </a:pPr>
            <a:r>
              <a:rPr lang="es-ES" sz="2400" dirty="0">
                <a:solidFill>
                  <a:srgbClr val="000000"/>
                </a:solidFill>
              </a:rPr>
              <a:t>Ofrecer a los consumidores de más edad una señal de acción puede ser importante durante la comercialización, por ejemplo, animando a los mayores a comer alimentos funcionales a través de las indicaciones de sus hijos.</a:t>
            </a:r>
            <a:endParaRPr lang="en-IE" sz="2400" dirty="0">
              <a:solidFill>
                <a:srgbClr val="000000"/>
              </a:solidFill>
              <a:cs typeface="Calibri" panose="020F0502020204030204"/>
            </a:endParaRPr>
          </a:p>
        </p:txBody>
      </p:sp>
    </p:spTree>
    <p:extLst>
      <p:ext uri="{BB962C8B-B14F-4D97-AF65-F5344CB8AC3E}">
        <p14:creationId xmlns:p14="http://schemas.microsoft.com/office/powerpoint/2010/main" val="2380849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DF1B8E5-CED0-4F67-8132-E60AEA485E46}"/>
              </a:ext>
            </a:extLst>
          </p:cNvPr>
          <p:cNvSpPr>
            <a:spLocks noGrp="1"/>
          </p:cNvSpPr>
          <p:nvPr>
            <p:ph type="body" sz="quarter" idx="18"/>
          </p:nvPr>
        </p:nvSpPr>
        <p:spPr>
          <a:xfrm>
            <a:off x="1642684" y="1675051"/>
            <a:ext cx="5105120" cy="4624144"/>
          </a:xfrm>
        </p:spPr>
        <p:txBody>
          <a:bodyPr vert="horz" lIns="91440" tIns="45720" rIns="91440" bIns="45720" rtlCol="0" anchor="t">
            <a:normAutofit fontScale="92500" lnSpcReduction="10000"/>
          </a:bodyPr>
          <a:lstStyle/>
          <a:p>
            <a:pPr marL="0" indent="0" algn="just"/>
            <a:r>
              <a:rPr lang="es-ES" dirty="0"/>
              <a:t>Este </a:t>
            </a:r>
            <a:r>
              <a:rPr lang="es-ES" dirty="0">
                <a:solidFill>
                  <a:srgbClr val="1188A3"/>
                </a:solidFill>
                <a:hlinkClick r:id="rId2">
                  <a:extLst>
                    <a:ext uri="{A12FA001-AC4F-418D-AE19-62706E023703}">
                      <ahyp:hlinkClr xmlns:ahyp="http://schemas.microsoft.com/office/drawing/2018/hyperlinkcolor" val="tx"/>
                    </a:ext>
                  </a:extLst>
                </a:hlinkClick>
              </a:rPr>
              <a:t>estudio</a:t>
            </a:r>
            <a:r>
              <a:rPr lang="es-ES" dirty="0"/>
              <a:t> explora el concepto de </a:t>
            </a:r>
            <a:r>
              <a:rPr lang="es-ES" b="1" dirty="0"/>
              <a:t>vulnerabilidad del consumidor </a:t>
            </a:r>
            <a:r>
              <a:rPr lang="es-ES" dirty="0"/>
              <a:t>en el contexto de las interacciones de los consumidores mayores con los envases </a:t>
            </a:r>
            <a:endParaRPr lang="es-ES"/>
          </a:p>
          <a:p>
            <a:pPr marL="0" indent="0" algn="just"/>
            <a:r>
              <a:rPr lang="es-ES" sz="2400" b="0" i="0" dirty="0">
                <a:solidFill>
                  <a:srgbClr val="333333"/>
                </a:solidFill>
                <a:effectLst/>
                <a:latin typeface="Calibri "/>
              </a:rPr>
              <a:t>Los resultados revelan que los cambios debidos a las </a:t>
            </a:r>
            <a:r>
              <a:rPr lang="es-ES" sz="2400" b="1" i="0" dirty="0">
                <a:solidFill>
                  <a:srgbClr val="333333"/>
                </a:solidFill>
                <a:effectLst/>
                <a:latin typeface="Calibri "/>
              </a:rPr>
              <a:t>múltiples dimensiones del envejecimiento </a:t>
            </a:r>
            <a:r>
              <a:rPr lang="es-ES" sz="2400" b="0" i="0" dirty="0">
                <a:solidFill>
                  <a:srgbClr val="333333"/>
                </a:solidFill>
                <a:effectLst/>
                <a:latin typeface="Calibri "/>
              </a:rPr>
              <a:t>pueden aumentar el riesgo de que los consumidores mayores experimenten vulnerabilidad durante las interacciones de envasado.</a:t>
            </a:r>
          </a:p>
          <a:p>
            <a:pPr marL="0" indent="0" algn="just"/>
            <a:r>
              <a:rPr lang="es-ES" sz="2400" b="0" i="0" dirty="0">
                <a:solidFill>
                  <a:srgbClr val="333333"/>
                </a:solidFill>
                <a:effectLst/>
                <a:latin typeface="Calibri "/>
              </a:rPr>
              <a:t>El estudio aporta nuevas ideas para ayudar a las empresas a </a:t>
            </a:r>
            <a:r>
              <a:rPr lang="es-ES" sz="2400" b="1" i="0" dirty="0">
                <a:solidFill>
                  <a:srgbClr val="333333"/>
                </a:solidFill>
                <a:effectLst/>
                <a:latin typeface="Calibri "/>
              </a:rPr>
              <a:t>capacitar a los consumidores mayores mediante el desarrollo de envases</a:t>
            </a:r>
            <a:r>
              <a:rPr lang="es-ES" sz="2400" b="0" i="0" dirty="0">
                <a:solidFill>
                  <a:srgbClr val="333333"/>
                </a:solidFill>
                <a:effectLst/>
                <a:latin typeface="Calibri "/>
              </a:rPr>
              <a:t>, reduciendo así su vulnerabilidad como consumidores.</a:t>
            </a:r>
          </a:p>
        </p:txBody>
      </p:sp>
      <p:sp>
        <p:nvSpPr>
          <p:cNvPr id="4" name="Text Placeholder 3">
            <a:extLst>
              <a:ext uri="{FF2B5EF4-FFF2-40B4-BE49-F238E27FC236}">
                <a16:creationId xmlns:a16="http://schemas.microsoft.com/office/drawing/2014/main" id="{4DED7949-0E33-450D-9FCC-2717180F6B88}"/>
              </a:ext>
            </a:extLst>
          </p:cNvPr>
          <p:cNvSpPr>
            <a:spLocks noGrp="1"/>
          </p:cNvSpPr>
          <p:nvPr>
            <p:ph type="body" sz="quarter" idx="16"/>
          </p:nvPr>
        </p:nvSpPr>
        <p:spPr>
          <a:xfrm>
            <a:off x="1718561" y="228600"/>
            <a:ext cx="4716425" cy="949131"/>
          </a:xfrm>
        </p:spPr>
        <p:txBody>
          <a:bodyPr>
            <a:normAutofit fontScale="70000" lnSpcReduction="20000"/>
          </a:bodyPr>
          <a:lstStyle/>
          <a:p>
            <a:r>
              <a:rPr lang="en-US" dirty="0"/>
              <a:t>4. </a:t>
            </a:r>
            <a:r>
              <a:rPr lang="es-ES" dirty="0"/>
              <a:t>Un estudio sobre las interacciones de envasado de los adultos mayores...</a:t>
            </a:r>
            <a:endParaRPr lang="en-IE" dirty="0"/>
          </a:p>
        </p:txBody>
      </p:sp>
      <p:pic>
        <p:nvPicPr>
          <p:cNvPr id="5" name="Picture 4">
            <a:extLst>
              <a:ext uri="{FF2B5EF4-FFF2-40B4-BE49-F238E27FC236}">
                <a16:creationId xmlns:a16="http://schemas.microsoft.com/office/drawing/2014/main" id="{B72EAC65-E40E-4791-ACEF-35ABF2344A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90938" y="4081410"/>
            <a:ext cx="3565583" cy="2235655"/>
          </a:xfrm>
          <a:prstGeom prst="rect">
            <a:avLst/>
          </a:prstGeom>
        </p:spPr>
      </p:pic>
      <p:sp>
        <p:nvSpPr>
          <p:cNvPr id="12" name="TextBox 11">
            <a:extLst>
              <a:ext uri="{FF2B5EF4-FFF2-40B4-BE49-F238E27FC236}">
                <a16:creationId xmlns:a16="http://schemas.microsoft.com/office/drawing/2014/main" id="{E802C9C5-6C1A-4409-814A-D9542C16BA19}"/>
              </a:ext>
            </a:extLst>
          </p:cNvPr>
          <p:cNvSpPr txBox="1"/>
          <p:nvPr/>
        </p:nvSpPr>
        <p:spPr>
          <a:xfrm>
            <a:off x="6903963" y="481693"/>
            <a:ext cx="5080219" cy="3970318"/>
          </a:xfrm>
          <a:prstGeom prst="rect">
            <a:avLst/>
          </a:prstGeom>
          <a:noFill/>
        </p:spPr>
        <p:txBody>
          <a:bodyPr wrap="square" lIns="91440" tIns="45720" rIns="91440" bIns="45720" rtlCol="0" anchor="t">
            <a:spAutoFit/>
          </a:bodyPr>
          <a:lstStyle/>
          <a:p>
            <a:r>
              <a:rPr lang="es-ES" dirty="0">
                <a:solidFill>
                  <a:srgbClr val="1188A3"/>
                </a:solidFill>
              </a:rPr>
              <a:t>La empresa británica </a:t>
            </a:r>
            <a:r>
              <a:rPr lang="es-ES" dirty="0">
                <a:solidFill>
                  <a:schemeClr val="accent1">
                    <a:lumMod val="50000"/>
                  </a:schemeClr>
                </a:solidFill>
                <a:hlinkClick r:id="rId4">
                  <a:extLst>
                    <a:ext uri="{A12FA001-AC4F-418D-AE19-62706E023703}">
                      <ahyp:hlinkClr xmlns:ahyp="http://schemas.microsoft.com/office/drawing/2018/hyperlinkcolor" val="tx"/>
                    </a:ext>
                  </a:extLst>
                </a:hlinkClick>
              </a:rPr>
              <a:t>NOURISH</a:t>
            </a:r>
            <a:r>
              <a:rPr lang="es-ES" dirty="0">
                <a:solidFill>
                  <a:srgbClr val="1188A3"/>
                </a:solidFill>
              </a:rPr>
              <a:t> es un gran ejemplo de empresa que tiene en cuenta la vulnerabilidad del consumidor a través de sus productos y envases. Todas las interacciones se abordan de las siguientes maneras</a:t>
            </a:r>
            <a:r>
              <a:rPr lang="en-US" dirty="0">
                <a:solidFill>
                  <a:srgbClr val="1188A3"/>
                </a:solidFill>
              </a:rPr>
              <a:t>:</a:t>
            </a:r>
          </a:p>
          <a:p>
            <a:r>
              <a:rPr lang="en-US" dirty="0">
                <a:solidFill>
                  <a:srgbClr val="1188A3"/>
                </a:solidFill>
              </a:rPr>
              <a:t>1. </a:t>
            </a:r>
            <a:r>
              <a:rPr lang="es-ES" dirty="0">
                <a:solidFill>
                  <a:srgbClr val="1188A3"/>
                </a:solidFill>
              </a:rPr>
              <a:t>Las ventas en línea, que eliminan los desplazamientos y el transporte de la mercancía</a:t>
            </a:r>
            <a:r>
              <a:rPr lang="en-US" dirty="0">
                <a:solidFill>
                  <a:srgbClr val="1188A3"/>
                </a:solidFill>
              </a:rPr>
              <a:t>.</a:t>
            </a:r>
            <a:endParaRPr lang="en-US" dirty="0">
              <a:solidFill>
                <a:srgbClr val="1188A3"/>
              </a:solidFill>
              <a:cs typeface="Calibri"/>
            </a:endParaRPr>
          </a:p>
          <a:p>
            <a:r>
              <a:rPr lang="en-US" dirty="0">
                <a:solidFill>
                  <a:srgbClr val="1188A3"/>
                </a:solidFill>
              </a:rPr>
              <a:t>2. </a:t>
            </a:r>
            <a:r>
              <a:rPr lang="es-ES" dirty="0">
                <a:solidFill>
                  <a:srgbClr val="1188A3"/>
                </a:solidFill>
              </a:rPr>
              <a:t>Envasado en tetra para facilitar su almacenamiento y en tamaño de 330 ml, que puede consumirse el mismo día de su apertura.</a:t>
            </a:r>
          </a:p>
          <a:p>
            <a:r>
              <a:rPr lang="es-ES" dirty="0">
                <a:solidFill>
                  <a:srgbClr val="1188A3"/>
                </a:solidFill>
              </a:rPr>
              <a:t>3. Tapa de fácil agarre y giro con pico ancho para evitar el vertido y el cierre desordenado.</a:t>
            </a:r>
          </a:p>
          <a:p>
            <a:r>
              <a:rPr lang="es-ES" dirty="0">
                <a:solidFill>
                  <a:srgbClr val="1188A3"/>
                </a:solidFill>
              </a:rPr>
              <a:t>4. Fácilmente desechable (es decir, Aclarar y Reciclar)</a:t>
            </a:r>
            <a:endParaRPr lang="en-IE" dirty="0">
              <a:solidFill>
                <a:srgbClr val="1188A3"/>
              </a:solidFill>
            </a:endParaRPr>
          </a:p>
        </p:txBody>
      </p:sp>
      <p:sp>
        <p:nvSpPr>
          <p:cNvPr id="14" name="TextBox 13">
            <a:extLst>
              <a:ext uri="{FF2B5EF4-FFF2-40B4-BE49-F238E27FC236}">
                <a16:creationId xmlns:a16="http://schemas.microsoft.com/office/drawing/2014/main" id="{516D5E0A-2062-4403-984A-AE94E17201BB}"/>
              </a:ext>
            </a:extLst>
          </p:cNvPr>
          <p:cNvSpPr txBox="1"/>
          <p:nvPr/>
        </p:nvSpPr>
        <p:spPr>
          <a:xfrm>
            <a:off x="7214420" y="6299195"/>
            <a:ext cx="6130412" cy="369332"/>
          </a:xfrm>
          <a:prstGeom prst="rect">
            <a:avLst/>
          </a:prstGeom>
          <a:noFill/>
        </p:spPr>
        <p:txBody>
          <a:bodyPr wrap="square">
            <a:spAutoFit/>
          </a:bodyPr>
          <a:lstStyle/>
          <a:p>
            <a:r>
              <a:rPr lang="pt-BR" dirty="0">
                <a:solidFill>
                  <a:srgbClr val="1188A3"/>
                </a:solidFill>
                <a:hlinkClick r:id="rId4">
                  <a:extLst>
                    <a:ext uri="{A12FA001-AC4F-418D-AE19-62706E023703}">
                      <ahyp:hlinkClr xmlns:ahyp="http://schemas.microsoft.com/office/drawing/2018/hyperlinkcolor" val="tx"/>
                    </a:ext>
                  </a:extLst>
                </a:hlinkClick>
              </a:rPr>
              <a:t>Bebidas </a:t>
            </a:r>
            <a:r>
              <a:rPr lang="pt-BR" dirty="0" err="1">
                <a:solidFill>
                  <a:srgbClr val="1188A3"/>
                </a:solidFill>
                <a:hlinkClick r:id="rId4">
                  <a:extLst>
                    <a:ext uri="{A12FA001-AC4F-418D-AE19-62706E023703}">
                      <ahyp:hlinkClr xmlns:ahyp="http://schemas.microsoft.com/office/drawing/2018/hyperlinkcolor" val="tx"/>
                    </a:ext>
                  </a:extLst>
                </a:hlinkClick>
              </a:rPr>
              <a:t>sustitutivas</a:t>
            </a:r>
            <a:r>
              <a:rPr lang="pt-BR" dirty="0">
                <a:solidFill>
                  <a:srgbClr val="1188A3"/>
                </a:solidFill>
                <a:hlinkClick r:id="rId4">
                  <a:extLst>
                    <a:ext uri="{A12FA001-AC4F-418D-AE19-62706E023703}">
                      <ahyp:hlinkClr xmlns:ahyp="http://schemas.microsoft.com/office/drawing/2018/hyperlinkcolor" val="tx"/>
                    </a:ext>
                  </a:extLst>
                </a:hlinkClick>
              </a:rPr>
              <a:t> - </a:t>
            </a:r>
            <a:r>
              <a:rPr lang="pt-BR" dirty="0" err="1">
                <a:solidFill>
                  <a:srgbClr val="1188A3"/>
                </a:solidFill>
                <a:hlinkClick r:id="rId4">
                  <a:extLst>
                    <a:ext uri="{A12FA001-AC4F-418D-AE19-62706E023703}">
                      <ahyp:hlinkClr xmlns:ahyp="http://schemas.microsoft.com/office/drawing/2018/hyperlinkcolor" val="tx"/>
                    </a:ext>
                  </a:extLst>
                </a:hlinkClick>
              </a:rPr>
              <a:t>Nourish</a:t>
            </a:r>
            <a:r>
              <a:rPr lang="pt-BR" dirty="0">
                <a:solidFill>
                  <a:srgbClr val="1188A3"/>
                </a:solidFill>
                <a:hlinkClick r:id="rId4">
                  <a:extLst>
                    <a:ext uri="{A12FA001-AC4F-418D-AE19-62706E023703}">
                      <ahyp:hlinkClr xmlns:ahyp="http://schemas.microsoft.com/office/drawing/2018/hyperlinkcolor" val="tx"/>
                    </a:ext>
                  </a:extLst>
                </a:hlinkClick>
              </a:rPr>
              <a:t> de Jane Clarke</a:t>
            </a:r>
            <a:endParaRPr lang="en-IE" dirty="0">
              <a:solidFill>
                <a:srgbClr val="1188A3"/>
              </a:solidFill>
            </a:endParaRPr>
          </a:p>
        </p:txBody>
      </p:sp>
      <p:sp>
        <p:nvSpPr>
          <p:cNvPr id="15" name="Text Placeholder 2">
            <a:extLst>
              <a:ext uri="{FF2B5EF4-FFF2-40B4-BE49-F238E27FC236}">
                <a16:creationId xmlns:a16="http://schemas.microsoft.com/office/drawing/2014/main" id="{87B4FBCF-60B9-4649-BF30-B1D2BEFA8DD0}"/>
              </a:ext>
            </a:extLst>
          </p:cNvPr>
          <p:cNvSpPr txBox="1">
            <a:spLocks/>
          </p:cNvSpPr>
          <p:nvPr/>
        </p:nvSpPr>
        <p:spPr>
          <a:xfrm>
            <a:off x="8811915" y="0"/>
            <a:ext cx="3380085" cy="481693"/>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err="1">
                <a:solidFill>
                  <a:srgbClr val="000000"/>
                </a:solidFill>
              </a:rPr>
              <a:t>Inspírate</a:t>
            </a:r>
            <a:endParaRPr lang="en-IE" b="1" dirty="0">
              <a:solidFill>
                <a:srgbClr val="000000"/>
              </a:solidFill>
            </a:endParaRPr>
          </a:p>
        </p:txBody>
      </p:sp>
    </p:spTree>
    <p:extLst>
      <p:ext uri="{BB962C8B-B14F-4D97-AF65-F5344CB8AC3E}">
        <p14:creationId xmlns:p14="http://schemas.microsoft.com/office/powerpoint/2010/main" val="2580729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37A2991-3C81-4CA5-B368-1FD7BA9B6F8A}"/>
              </a:ext>
            </a:extLst>
          </p:cNvPr>
          <p:cNvSpPr>
            <a:spLocks noGrp="1"/>
          </p:cNvSpPr>
          <p:nvPr>
            <p:ph type="body" sz="quarter" idx="16"/>
          </p:nvPr>
        </p:nvSpPr>
        <p:spPr>
          <a:xfrm>
            <a:off x="0" y="1"/>
            <a:ext cx="12192000" cy="1056626"/>
          </a:xfrm>
          <a:solidFill>
            <a:srgbClr val="85D2E1"/>
          </a:solidFill>
        </p:spPr>
        <p:txBody>
          <a:bodyPr anchor="ctr">
            <a:normAutofit fontScale="77500" lnSpcReduction="20000"/>
          </a:bodyPr>
          <a:lstStyle/>
          <a:p>
            <a:pPr marL="252000" indent="252000"/>
            <a:r>
              <a:rPr lang="es-ES" dirty="0"/>
              <a:t>Este estudio ilustra la variedad de </a:t>
            </a:r>
            <a:r>
              <a:rPr lang="es-ES" b="1" dirty="0"/>
              <a:t>interacciones entre el consumidor y el envase a lo largo del viaje de envasado</a:t>
            </a:r>
            <a:r>
              <a:rPr lang="es-ES" dirty="0"/>
              <a:t>, destacando las siguientes etapas </a:t>
            </a:r>
            <a:r>
              <a:rPr lang="en-US" dirty="0"/>
              <a:t>:</a:t>
            </a:r>
            <a:endParaRPr lang="en-IE" dirty="0"/>
          </a:p>
        </p:txBody>
      </p:sp>
      <p:sp>
        <p:nvSpPr>
          <p:cNvPr id="4" name="Text Placeholder 3">
            <a:extLst>
              <a:ext uri="{FF2B5EF4-FFF2-40B4-BE49-F238E27FC236}">
                <a16:creationId xmlns:a16="http://schemas.microsoft.com/office/drawing/2014/main" id="{7517CA59-C6A3-4193-B5B1-330566894B3C}"/>
              </a:ext>
            </a:extLst>
          </p:cNvPr>
          <p:cNvSpPr>
            <a:spLocks noGrp="1"/>
          </p:cNvSpPr>
          <p:nvPr>
            <p:ph type="body" sz="quarter" idx="21"/>
          </p:nvPr>
        </p:nvSpPr>
        <p:spPr>
          <a:xfrm>
            <a:off x="2711123" y="2705765"/>
            <a:ext cx="1740791" cy="1142882"/>
          </a:xfrm>
        </p:spPr>
        <p:txBody>
          <a:bodyPr>
            <a:normAutofit fontScale="92500"/>
          </a:bodyPr>
          <a:lstStyle/>
          <a:p>
            <a:pPr marL="0" indent="0"/>
            <a:r>
              <a:rPr lang="en-US" sz="2400" dirty="0" err="1"/>
              <a:t>Transporte</a:t>
            </a:r>
            <a:r>
              <a:rPr lang="en-US" sz="2400" dirty="0"/>
              <a:t> del </a:t>
            </a:r>
            <a:r>
              <a:rPr lang="en-US" sz="2400" dirty="0" err="1"/>
              <a:t>producto</a:t>
            </a:r>
            <a:r>
              <a:rPr lang="en-US" sz="2400" dirty="0"/>
              <a:t> a casa</a:t>
            </a:r>
            <a:endParaRPr lang="en-IE" dirty="0"/>
          </a:p>
        </p:txBody>
      </p:sp>
      <p:sp>
        <p:nvSpPr>
          <p:cNvPr id="5" name="Text Placeholder 4">
            <a:extLst>
              <a:ext uri="{FF2B5EF4-FFF2-40B4-BE49-F238E27FC236}">
                <a16:creationId xmlns:a16="http://schemas.microsoft.com/office/drawing/2014/main" id="{6B64DEB3-A38A-4F95-8B09-5CB133DB69DD}"/>
              </a:ext>
            </a:extLst>
          </p:cNvPr>
          <p:cNvSpPr>
            <a:spLocks noGrp="1"/>
          </p:cNvSpPr>
          <p:nvPr>
            <p:ph type="body" sz="quarter" idx="26"/>
          </p:nvPr>
        </p:nvSpPr>
        <p:spPr/>
        <p:txBody>
          <a:bodyPr>
            <a:noAutofit/>
          </a:bodyPr>
          <a:lstStyle/>
          <a:p>
            <a:pPr marL="0" indent="0"/>
            <a:r>
              <a:rPr lang="en-US" sz="2400" dirty="0" err="1"/>
              <a:t>Almacenamiento</a:t>
            </a:r>
            <a:r>
              <a:rPr lang="en-US" sz="2400" dirty="0"/>
              <a:t> </a:t>
            </a:r>
            <a:r>
              <a:rPr lang="en-US" sz="2400" dirty="0" err="1"/>
              <a:t>en</a:t>
            </a:r>
            <a:r>
              <a:rPr lang="en-US" sz="2400" dirty="0"/>
              <a:t> casa</a:t>
            </a:r>
          </a:p>
        </p:txBody>
      </p:sp>
      <p:sp>
        <p:nvSpPr>
          <p:cNvPr id="6" name="Text Placeholder 5">
            <a:extLst>
              <a:ext uri="{FF2B5EF4-FFF2-40B4-BE49-F238E27FC236}">
                <a16:creationId xmlns:a16="http://schemas.microsoft.com/office/drawing/2014/main" id="{42086007-CD21-4FCB-A57D-7D34CE6D6F61}"/>
              </a:ext>
            </a:extLst>
          </p:cNvPr>
          <p:cNvSpPr>
            <a:spLocks noGrp="1"/>
          </p:cNvSpPr>
          <p:nvPr>
            <p:ph type="body" sz="quarter" idx="32"/>
          </p:nvPr>
        </p:nvSpPr>
        <p:spPr/>
        <p:txBody>
          <a:bodyPr>
            <a:normAutofit/>
          </a:bodyPr>
          <a:lstStyle/>
          <a:p>
            <a:pPr marL="0" indent="0"/>
            <a:r>
              <a:rPr lang="en-US" sz="2400" dirty="0" err="1"/>
              <a:t>Abrir</a:t>
            </a:r>
            <a:endParaRPr lang="en-IE" sz="2400" dirty="0"/>
          </a:p>
        </p:txBody>
      </p:sp>
      <p:sp>
        <p:nvSpPr>
          <p:cNvPr id="7" name="Text Placeholder 6">
            <a:extLst>
              <a:ext uri="{FF2B5EF4-FFF2-40B4-BE49-F238E27FC236}">
                <a16:creationId xmlns:a16="http://schemas.microsoft.com/office/drawing/2014/main" id="{00B1E0DA-DEE4-487C-BE3F-4834EE8FF9BC}"/>
              </a:ext>
            </a:extLst>
          </p:cNvPr>
          <p:cNvSpPr>
            <a:spLocks noGrp="1"/>
          </p:cNvSpPr>
          <p:nvPr>
            <p:ph type="body" sz="quarter" idx="35"/>
          </p:nvPr>
        </p:nvSpPr>
        <p:spPr>
          <a:xfrm>
            <a:off x="2578554" y="4130640"/>
            <a:ext cx="770268" cy="734798"/>
          </a:xfrm>
        </p:spPr>
        <p:txBody>
          <a:bodyPr/>
          <a:lstStyle/>
          <a:p>
            <a:r>
              <a:rPr lang="en-US"/>
              <a:t>2</a:t>
            </a:r>
            <a:endParaRPr lang="en-IE"/>
          </a:p>
        </p:txBody>
      </p:sp>
      <p:sp>
        <p:nvSpPr>
          <p:cNvPr id="9" name="Text Placeholder 8">
            <a:extLst>
              <a:ext uri="{FF2B5EF4-FFF2-40B4-BE49-F238E27FC236}">
                <a16:creationId xmlns:a16="http://schemas.microsoft.com/office/drawing/2014/main" id="{CE7A7169-04B3-405A-A3A4-3D6EDA806932}"/>
              </a:ext>
            </a:extLst>
          </p:cNvPr>
          <p:cNvSpPr>
            <a:spLocks noGrp="1"/>
          </p:cNvSpPr>
          <p:nvPr>
            <p:ph type="body" sz="quarter" idx="37"/>
          </p:nvPr>
        </p:nvSpPr>
        <p:spPr/>
        <p:txBody>
          <a:bodyPr/>
          <a:lstStyle/>
          <a:p>
            <a:r>
              <a:rPr lang="en-US"/>
              <a:t>4</a:t>
            </a:r>
            <a:endParaRPr lang="en-IE"/>
          </a:p>
        </p:txBody>
      </p:sp>
      <p:sp>
        <p:nvSpPr>
          <p:cNvPr id="10" name="Text Placeholder 9">
            <a:extLst>
              <a:ext uri="{FF2B5EF4-FFF2-40B4-BE49-F238E27FC236}">
                <a16:creationId xmlns:a16="http://schemas.microsoft.com/office/drawing/2014/main" id="{CBCDD78D-34BC-4E6A-ABBE-9EBCF0B4372B}"/>
              </a:ext>
            </a:extLst>
          </p:cNvPr>
          <p:cNvSpPr>
            <a:spLocks noGrp="1"/>
          </p:cNvSpPr>
          <p:nvPr>
            <p:ph type="body" sz="quarter" idx="38"/>
          </p:nvPr>
        </p:nvSpPr>
        <p:spPr/>
        <p:txBody>
          <a:bodyPr anchor="ctr">
            <a:normAutofit/>
          </a:bodyPr>
          <a:lstStyle/>
          <a:p>
            <a:r>
              <a:rPr lang="en-US" sz="2400" dirty="0"/>
              <a:t>Punto de </a:t>
            </a:r>
            <a:r>
              <a:rPr lang="en-US" sz="2400" dirty="0" err="1"/>
              <a:t>venta</a:t>
            </a:r>
            <a:endParaRPr lang="en-IE" sz="2400" dirty="0"/>
          </a:p>
        </p:txBody>
      </p:sp>
      <p:sp>
        <p:nvSpPr>
          <p:cNvPr id="11" name="Text Placeholder 10">
            <a:extLst>
              <a:ext uri="{FF2B5EF4-FFF2-40B4-BE49-F238E27FC236}">
                <a16:creationId xmlns:a16="http://schemas.microsoft.com/office/drawing/2014/main" id="{E8432170-3CCE-4F5D-B847-833FA8870519}"/>
              </a:ext>
            </a:extLst>
          </p:cNvPr>
          <p:cNvSpPr>
            <a:spLocks noGrp="1"/>
          </p:cNvSpPr>
          <p:nvPr>
            <p:ph type="body" sz="quarter" idx="39"/>
          </p:nvPr>
        </p:nvSpPr>
        <p:spPr>
          <a:xfrm>
            <a:off x="7075208" y="3094971"/>
            <a:ext cx="2106357" cy="880763"/>
          </a:xfrm>
        </p:spPr>
        <p:txBody>
          <a:bodyPr>
            <a:noAutofit/>
          </a:bodyPr>
          <a:lstStyle/>
          <a:p>
            <a:pPr marL="0" indent="0"/>
            <a:r>
              <a:rPr lang="es-ES" sz="2200" dirty="0"/>
              <a:t>Servir el producto para su consumo</a:t>
            </a:r>
            <a:endParaRPr lang="en-IE" sz="2200" dirty="0"/>
          </a:p>
        </p:txBody>
      </p:sp>
      <p:sp>
        <p:nvSpPr>
          <p:cNvPr id="12" name="Text Placeholder 11">
            <a:extLst>
              <a:ext uri="{FF2B5EF4-FFF2-40B4-BE49-F238E27FC236}">
                <a16:creationId xmlns:a16="http://schemas.microsoft.com/office/drawing/2014/main" id="{39CE515C-2293-48CA-857A-CB56E791BCC2}"/>
              </a:ext>
            </a:extLst>
          </p:cNvPr>
          <p:cNvSpPr>
            <a:spLocks noGrp="1"/>
          </p:cNvSpPr>
          <p:nvPr>
            <p:ph type="body" sz="quarter" idx="40"/>
          </p:nvPr>
        </p:nvSpPr>
        <p:spPr>
          <a:xfrm>
            <a:off x="9181565" y="2413421"/>
            <a:ext cx="1740791" cy="880763"/>
          </a:xfrm>
        </p:spPr>
        <p:txBody>
          <a:bodyPr>
            <a:noAutofit/>
          </a:bodyPr>
          <a:lstStyle/>
          <a:p>
            <a:pPr marL="0" indent="0"/>
            <a:r>
              <a:rPr lang="en-US" sz="2400" dirty="0" err="1"/>
              <a:t>Recolocar</a:t>
            </a:r>
            <a:r>
              <a:rPr lang="en-US" sz="2400" dirty="0"/>
              <a:t> o </a:t>
            </a:r>
            <a:r>
              <a:rPr lang="en-US" sz="2400" dirty="0" err="1"/>
              <a:t>guardar</a:t>
            </a:r>
            <a:endParaRPr lang="en-IE" sz="2400" dirty="0"/>
          </a:p>
        </p:txBody>
      </p:sp>
      <p:sp>
        <p:nvSpPr>
          <p:cNvPr id="13" name="Text Placeholder 12">
            <a:extLst>
              <a:ext uri="{FF2B5EF4-FFF2-40B4-BE49-F238E27FC236}">
                <a16:creationId xmlns:a16="http://schemas.microsoft.com/office/drawing/2014/main" id="{AF7F7A96-371C-4EC4-A345-019D1B72708B}"/>
              </a:ext>
            </a:extLst>
          </p:cNvPr>
          <p:cNvSpPr>
            <a:spLocks noGrp="1"/>
          </p:cNvSpPr>
          <p:nvPr>
            <p:ph type="body" sz="quarter" idx="4294967295"/>
          </p:nvPr>
        </p:nvSpPr>
        <p:spPr>
          <a:xfrm>
            <a:off x="10470484" y="3872974"/>
            <a:ext cx="1740791" cy="880763"/>
          </a:xfrm>
        </p:spPr>
        <p:txBody>
          <a:bodyPr>
            <a:normAutofit/>
          </a:bodyPr>
          <a:lstStyle/>
          <a:p>
            <a:pPr marL="0" indent="0">
              <a:buNone/>
            </a:pPr>
            <a:r>
              <a:rPr lang="en-US" sz="2400" dirty="0" err="1">
                <a:solidFill>
                  <a:srgbClr val="000000"/>
                </a:solidFill>
              </a:rPr>
              <a:t>Eliminación</a:t>
            </a:r>
            <a:endParaRPr lang="en-IE" sz="2400" dirty="0">
              <a:solidFill>
                <a:srgbClr val="000000"/>
              </a:solidFill>
            </a:endParaRPr>
          </a:p>
        </p:txBody>
      </p:sp>
      <p:sp>
        <p:nvSpPr>
          <p:cNvPr id="14" name="Text Placeholder 13">
            <a:extLst>
              <a:ext uri="{FF2B5EF4-FFF2-40B4-BE49-F238E27FC236}">
                <a16:creationId xmlns:a16="http://schemas.microsoft.com/office/drawing/2014/main" id="{0690F2F4-DF06-4233-9B7F-1E43508D86DD}"/>
              </a:ext>
            </a:extLst>
          </p:cNvPr>
          <p:cNvSpPr>
            <a:spLocks noGrp="1"/>
          </p:cNvSpPr>
          <p:nvPr>
            <p:ph type="body" sz="quarter" idx="34"/>
          </p:nvPr>
        </p:nvSpPr>
        <p:spPr/>
        <p:txBody>
          <a:bodyPr/>
          <a:lstStyle/>
          <a:p>
            <a:r>
              <a:rPr lang="en-US"/>
              <a:t>1</a:t>
            </a:r>
            <a:endParaRPr lang="en-IE"/>
          </a:p>
        </p:txBody>
      </p:sp>
      <p:sp>
        <p:nvSpPr>
          <p:cNvPr id="15" name="Text Placeholder 14">
            <a:extLst>
              <a:ext uri="{FF2B5EF4-FFF2-40B4-BE49-F238E27FC236}">
                <a16:creationId xmlns:a16="http://schemas.microsoft.com/office/drawing/2014/main" id="{A67FF401-7141-4C27-A6F7-B12143B75A25}"/>
              </a:ext>
            </a:extLst>
          </p:cNvPr>
          <p:cNvSpPr>
            <a:spLocks noGrp="1"/>
          </p:cNvSpPr>
          <p:nvPr>
            <p:ph type="body" sz="quarter" idx="42"/>
          </p:nvPr>
        </p:nvSpPr>
        <p:spPr/>
        <p:txBody>
          <a:bodyPr/>
          <a:lstStyle/>
          <a:p>
            <a:r>
              <a:rPr lang="en-US"/>
              <a:t>5</a:t>
            </a:r>
            <a:endParaRPr lang="en-IE"/>
          </a:p>
        </p:txBody>
      </p:sp>
      <p:sp>
        <p:nvSpPr>
          <p:cNvPr id="20" name="Text Placeholder 6">
            <a:extLst>
              <a:ext uri="{FF2B5EF4-FFF2-40B4-BE49-F238E27FC236}">
                <a16:creationId xmlns:a16="http://schemas.microsoft.com/office/drawing/2014/main" id="{A4A6ACAE-484A-4C3D-9124-89F91646F7B5}"/>
              </a:ext>
            </a:extLst>
          </p:cNvPr>
          <p:cNvSpPr txBox="1">
            <a:spLocks/>
          </p:cNvSpPr>
          <p:nvPr/>
        </p:nvSpPr>
        <p:spPr>
          <a:xfrm>
            <a:off x="4906800" y="4571021"/>
            <a:ext cx="770268" cy="734798"/>
          </a:xfrm>
          <a:prstGeom prst="rect">
            <a:avLst/>
          </a:prstGeom>
          <a:noFill/>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3600" b="1"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3</a:t>
            </a:r>
            <a:endParaRPr lang="en-IE"/>
          </a:p>
        </p:txBody>
      </p:sp>
      <p:sp>
        <p:nvSpPr>
          <p:cNvPr id="21" name="Text Placeholder 6">
            <a:extLst>
              <a:ext uri="{FF2B5EF4-FFF2-40B4-BE49-F238E27FC236}">
                <a16:creationId xmlns:a16="http://schemas.microsoft.com/office/drawing/2014/main" id="{979B9CD7-2C60-43E8-BE9B-CA6CA78B023A}"/>
              </a:ext>
            </a:extLst>
          </p:cNvPr>
          <p:cNvSpPr txBox="1">
            <a:spLocks/>
          </p:cNvSpPr>
          <p:nvPr/>
        </p:nvSpPr>
        <p:spPr>
          <a:xfrm>
            <a:off x="11340879" y="4956833"/>
            <a:ext cx="770268" cy="734798"/>
          </a:xfrm>
          <a:prstGeom prst="rect">
            <a:avLst/>
          </a:prstGeom>
          <a:noFill/>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3600" b="1"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7</a:t>
            </a:r>
            <a:endParaRPr lang="en-IE"/>
          </a:p>
        </p:txBody>
      </p:sp>
      <p:sp>
        <p:nvSpPr>
          <p:cNvPr id="22" name="Text Placeholder 6">
            <a:extLst>
              <a:ext uri="{FF2B5EF4-FFF2-40B4-BE49-F238E27FC236}">
                <a16:creationId xmlns:a16="http://schemas.microsoft.com/office/drawing/2014/main" id="{B3D0FDE9-0E30-4B00-AB59-2BFE024253C8}"/>
              </a:ext>
            </a:extLst>
          </p:cNvPr>
          <p:cNvSpPr txBox="1">
            <a:spLocks/>
          </p:cNvSpPr>
          <p:nvPr/>
        </p:nvSpPr>
        <p:spPr>
          <a:xfrm>
            <a:off x="10067483" y="1624677"/>
            <a:ext cx="770268" cy="734798"/>
          </a:xfrm>
          <a:prstGeom prst="rect">
            <a:avLst/>
          </a:prstGeom>
          <a:noFill/>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3600" b="1"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6</a:t>
            </a:r>
            <a:endParaRPr lang="en-IE"/>
          </a:p>
        </p:txBody>
      </p:sp>
    </p:spTree>
    <p:extLst>
      <p:ext uri="{BB962C8B-B14F-4D97-AF65-F5344CB8AC3E}">
        <p14:creationId xmlns:p14="http://schemas.microsoft.com/office/powerpoint/2010/main" val="4208177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799578-EB3A-4E98-9C7B-963D3A6C7A91}"/>
              </a:ext>
            </a:extLst>
          </p:cNvPr>
          <p:cNvSpPr>
            <a:spLocks noGrp="1"/>
          </p:cNvSpPr>
          <p:nvPr>
            <p:ph type="body" sz="quarter" idx="18"/>
          </p:nvPr>
        </p:nvSpPr>
        <p:spPr>
          <a:xfrm>
            <a:off x="420011" y="1445857"/>
            <a:ext cx="7137264" cy="5072555"/>
          </a:xfrm>
        </p:spPr>
        <p:txBody>
          <a:bodyPr vert="horz" lIns="91440" tIns="45720" rIns="91440" bIns="45720" rtlCol="0" anchor="t">
            <a:normAutofit/>
          </a:bodyPr>
          <a:lstStyle/>
          <a:p>
            <a:pPr marL="457200" indent="-457200">
              <a:buFont typeface="+mj-lt"/>
              <a:buAutoNum type="arabicPeriod"/>
              <a:defRPr/>
            </a:pPr>
            <a:r>
              <a:rPr kumimoji="0" lang="es-ES" sz="1800" b="0" i="0" u="none" strike="noStrike" kern="1200" cap="none" spc="0" normalizeH="0" baseline="0" noProof="0" dirty="0">
                <a:ln>
                  <a:noFill/>
                </a:ln>
                <a:solidFill>
                  <a:srgbClr val="000000"/>
                </a:solidFill>
                <a:effectLst/>
                <a:uLnTx/>
                <a:uFillTx/>
                <a:latin typeface="Calibri" panose="020F0502020204030204"/>
                <a:ea typeface="+mn-ea"/>
                <a:cs typeface="+mn-cs"/>
              </a:rPr>
              <a:t>Crear envases que </a:t>
            </a:r>
            <a:r>
              <a:rPr kumimoji="0" lang="es-ES" sz="1800" b="1" i="0" u="none" strike="noStrike" kern="1200" cap="none" spc="0" normalizeH="0" baseline="0" noProof="0" dirty="0">
                <a:ln>
                  <a:noFill/>
                </a:ln>
                <a:solidFill>
                  <a:srgbClr val="000000"/>
                </a:solidFill>
                <a:effectLst/>
                <a:uLnTx/>
                <a:uFillTx/>
                <a:latin typeface="Calibri" panose="020F0502020204030204"/>
                <a:ea typeface="+mn-ea"/>
                <a:cs typeface="+mn-cs"/>
              </a:rPr>
              <a:t>alivien la experiencia de "vulnerabilidad</a:t>
            </a:r>
            <a:r>
              <a:rPr kumimoji="0" lang="es-ES" sz="1800" b="0" i="0" u="none" strike="noStrike" kern="1200" cap="none" spc="0" normalizeH="0" baseline="0" noProof="0" dirty="0">
                <a:ln>
                  <a:noFill/>
                </a:ln>
                <a:solidFill>
                  <a:srgbClr val="000000"/>
                </a:solidFill>
                <a:effectLst/>
                <a:uLnTx/>
                <a:uFillTx/>
                <a:latin typeface="Calibri" panose="020F0502020204030204"/>
                <a:ea typeface="+mn-ea"/>
                <a:cs typeface="+mn-cs"/>
              </a:rPr>
              <a:t>" de los consumidores mayores. </a:t>
            </a:r>
          </a:p>
          <a:p>
            <a:pPr marL="457200" indent="-457200">
              <a:buFont typeface="+mj-lt"/>
              <a:buAutoNum type="arabicPeriod"/>
              <a:defRPr/>
            </a:pPr>
            <a:r>
              <a:rPr lang="es-ES" sz="1800" dirty="0">
                <a:latin typeface="Calibri" panose="020F0502020204030204"/>
              </a:rPr>
              <a:t>Los productos </a:t>
            </a:r>
            <a:r>
              <a:rPr lang="es-ES" sz="1800" b="1" dirty="0">
                <a:latin typeface="Calibri" panose="020F0502020204030204"/>
              </a:rPr>
              <a:t>claramente orientados al mercado senior pueden desanimar a los consumidores de más edad, que no desean comprar productos que los etiqueten como "viejos".</a:t>
            </a:r>
          </a:p>
          <a:p>
            <a:pPr marL="457200" indent="-457200">
              <a:buFont typeface="+mj-lt"/>
              <a:buAutoNum type="arabicPeriod"/>
              <a:defRPr/>
            </a:pPr>
            <a:r>
              <a:rPr kumimoji="0" lang="es-ES" sz="1800" b="0" i="0" u="none" strike="noStrike" kern="1200" cap="none" spc="0" normalizeH="0" baseline="0" noProof="0" dirty="0">
                <a:ln>
                  <a:noFill/>
                </a:ln>
                <a:solidFill>
                  <a:srgbClr val="000000"/>
                </a:solidFill>
                <a:effectLst/>
                <a:uLnTx/>
                <a:uFillTx/>
                <a:latin typeface="Calibri" panose="020F0502020204030204"/>
                <a:ea typeface="+mn-ea"/>
                <a:cs typeface="+mn-cs"/>
              </a:rPr>
              <a:t>Una propuesta de solución podría ser: </a:t>
            </a:r>
            <a:r>
              <a:rPr kumimoji="0" lang="es-ES" sz="1800" b="1" i="0" u="none" strike="noStrike" kern="1200" cap="none" spc="0" normalizeH="0" baseline="0" noProof="0" dirty="0">
                <a:ln>
                  <a:noFill/>
                </a:ln>
                <a:solidFill>
                  <a:srgbClr val="000000"/>
                </a:solidFill>
                <a:effectLst/>
                <a:uLnTx/>
                <a:uFillTx/>
                <a:latin typeface="Calibri" panose="020F0502020204030204"/>
                <a:ea typeface="+mn-ea"/>
                <a:cs typeface="+mn-cs"/>
              </a:rPr>
              <a:t>Diseño inclusivo</a:t>
            </a:r>
          </a:p>
          <a:p>
            <a:pPr marL="457200" indent="-457200">
              <a:buFont typeface="+mj-lt"/>
              <a:buAutoNum type="arabicPeriod"/>
              <a:defRPr/>
            </a:pPr>
            <a:r>
              <a:rPr kumimoji="0" lang="es-ES" sz="1800" b="0" i="0" u="none" strike="noStrike" kern="1200" cap="none" spc="0" normalizeH="0" baseline="0" noProof="0" dirty="0">
                <a:ln>
                  <a:noFill/>
                </a:ln>
                <a:solidFill>
                  <a:srgbClr val="000000"/>
                </a:solidFill>
                <a:effectLst/>
                <a:uLnTx/>
                <a:uFillTx/>
                <a:latin typeface="Calibri" panose="020F0502020204030204"/>
                <a:ea typeface="+mn-ea"/>
                <a:cs typeface="+mn-cs"/>
              </a:rPr>
              <a:t>Tratar de lograr un equilibrio entre la </a:t>
            </a:r>
            <a:r>
              <a:rPr kumimoji="0" lang="es-ES" sz="1800" b="1" i="0" u="none" strike="noStrike" kern="1200" cap="none" spc="0" normalizeH="0" baseline="0" noProof="0" dirty="0">
                <a:ln>
                  <a:noFill/>
                </a:ln>
                <a:solidFill>
                  <a:srgbClr val="000000"/>
                </a:solidFill>
                <a:effectLst/>
                <a:uLnTx/>
                <a:uFillTx/>
                <a:latin typeface="Calibri" panose="020F0502020204030204"/>
                <a:ea typeface="+mn-ea"/>
                <a:cs typeface="+mn-cs"/>
              </a:rPr>
              <a:t>comunicación de los beneficios funcionales de los productos a los consumidores que recibirán el mayor beneficio </a:t>
            </a:r>
            <a:r>
              <a:rPr kumimoji="0" lang="es-ES" sz="1800" b="0" i="0" u="none" strike="noStrike" kern="1200" cap="none" spc="0" normalizeH="0" baseline="0" noProof="0" dirty="0">
                <a:ln>
                  <a:noFill/>
                </a:ln>
                <a:solidFill>
                  <a:srgbClr val="000000"/>
                </a:solidFill>
                <a:effectLst/>
                <a:uLnTx/>
                <a:uFillTx/>
                <a:latin typeface="Calibri" panose="020F0502020204030204"/>
                <a:ea typeface="+mn-ea"/>
                <a:cs typeface="+mn-cs"/>
              </a:rPr>
              <a:t>(por ejemplo, los adultos mayores), manteniendo al mismo tiempo un atractivo para el mercado de masas</a:t>
            </a:r>
          </a:p>
          <a:p>
            <a:pPr marL="457200" indent="-457200">
              <a:buFont typeface="+mj-lt"/>
              <a:buAutoNum type="arabicPeriod"/>
              <a:defRPr/>
            </a:pPr>
            <a:r>
              <a:rPr lang="es-ES" sz="1800" dirty="0">
                <a:latin typeface="Calibri" panose="020F0502020204030204"/>
              </a:rPr>
              <a:t>Animar a los consumidores a comprar artículos más grandes/pesados en línea a través de </a:t>
            </a:r>
            <a:r>
              <a:rPr lang="es-ES" sz="1800" b="1" dirty="0">
                <a:latin typeface="Calibri" panose="020F0502020204030204"/>
              </a:rPr>
              <a:t>programas de educación del consumidor</a:t>
            </a:r>
          </a:p>
          <a:p>
            <a:pPr marL="457200" indent="-457200">
              <a:buFont typeface="+mj-lt"/>
              <a:buAutoNum type="arabicPeriod"/>
              <a:defRPr/>
            </a:pPr>
            <a:r>
              <a:rPr kumimoji="0" lang="es-ES" sz="1800" b="0" i="0" u="none" strike="noStrike" kern="1200" cap="none" spc="0" normalizeH="0" baseline="0" noProof="0" dirty="0">
                <a:ln>
                  <a:noFill/>
                </a:ln>
                <a:solidFill>
                  <a:srgbClr val="000000"/>
                </a:solidFill>
                <a:effectLst/>
                <a:uLnTx/>
                <a:uFillTx/>
                <a:latin typeface="Calibri" panose="020F0502020204030204"/>
                <a:ea typeface="+mn-ea"/>
                <a:cs typeface="+mn-cs"/>
              </a:rPr>
              <a:t>Dedicar espacio en las tiendas a instalaciones de valor añadido que </a:t>
            </a:r>
            <a:r>
              <a:rPr kumimoji="0" lang="es-ES" sz="1800" b="1" i="0" u="none" strike="noStrike" kern="1200" cap="none" spc="0" normalizeH="0" baseline="0" noProof="0" dirty="0">
                <a:ln>
                  <a:noFill/>
                </a:ln>
                <a:solidFill>
                  <a:srgbClr val="000000"/>
                </a:solidFill>
                <a:effectLst/>
                <a:uLnTx/>
                <a:uFillTx/>
                <a:latin typeface="Calibri" panose="020F0502020204030204"/>
                <a:ea typeface="+mn-ea"/>
                <a:cs typeface="+mn-cs"/>
              </a:rPr>
              <a:t>fomenten las interacciones sociales </a:t>
            </a:r>
            <a:r>
              <a:rPr kumimoji="0" lang="es-ES" sz="1800" b="0" i="0" u="none" strike="noStrike" kern="1200" cap="none" spc="0" normalizeH="0" baseline="0" noProof="0" dirty="0">
                <a:ln>
                  <a:noFill/>
                </a:ln>
                <a:solidFill>
                  <a:srgbClr val="000000"/>
                </a:solidFill>
                <a:effectLst/>
                <a:uLnTx/>
                <a:uFillTx/>
                <a:latin typeface="Calibri" panose="020F0502020204030204"/>
                <a:ea typeface="+mn-ea"/>
                <a:cs typeface="+mn-cs"/>
              </a:rPr>
              <a:t>(por ejemplo, mostradores de delicatessen)</a:t>
            </a:r>
            <a:endParaRPr lang="en-US" sz="1800" b="1" i="0" u="none" strike="noStrike" kern="1200" cap="none" spc="0" normalizeH="0" baseline="0" noProof="0" dirty="0">
              <a:ln>
                <a:noFill/>
              </a:ln>
              <a:solidFill>
                <a:srgbClr val="000000"/>
              </a:solidFill>
              <a:effectLst/>
              <a:uLnTx/>
              <a:uFillTx/>
              <a:latin typeface="Calibri" panose="020F0502020204030204"/>
              <a:cs typeface="Calibri"/>
            </a:endParaRPr>
          </a:p>
        </p:txBody>
      </p:sp>
      <p:sp>
        <p:nvSpPr>
          <p:cNvPr id="3" name="Text Placeholder 2">
            <a:extLst>
              <a:ext uri="{FF2B5EF4-FFF2-40B4-BE49-F238E27FC236}">
                <a16:creationId xmlns:a16="http://schemas.microsoft.com/office/drawing/2014/main" id="{F69FD171-B8FF-41A8-96C3-918394ECFBA9}"/>
              </a:ext>
            </a:extLst>
          </p:cNvPr>
          <p:cNvSpPr>
            <a:spLocks noGrp="1"/>
          </p:cNvSpPr>
          <p:nvPr>
            <p:ph type="body" sz="quarter" idx="16"/>
          </p:nvPr>
        </p:nvSpPr>
        <p:spPr>
          <a:xfrm>
            <a:off x="417545" y="864415"/>
            <a:ext cx="10808102" cy="582221"/>
          </a:xfrm>
        </p:spPr>
        <p:txBody>
          <a:bodyPr vert="horz" lIns="91440" tIns="45720" rIns="91440" bIns="45720" rtlCol="0" anchor="t">
            <a:normAutofit/>
          </a:bodyPr>
          <a:lstStyle/>
          <a:p>
            <a:r>
              <a:rPr lang="es-ES" sz="2800" dirty="0">
                <a:highlight>
                  <a:srgbClr val="FFD100"/>
                </a:highlight>
              </a:rPr>
              <a:t>Las principales conclusiones de este estudio...</a:t>
            </a:r>
          </a:p>
        </p:txBody>
      </p:sp>
      <p:sp>
        <p:nvSpPr>
          <p:cNvPr id="5" name="TextBox 4">
            <a:extLst>
              <a:ext uri="{FF2B5EF4-FFF2-40B4-BE49-F238E27FC236}">
                <a16:creationId xmlns:a16="http://schemas.microsoft.com/office/drawing/2014/main" id="{9BC3FAAD-99D8-44CE-9D30-3F8EC797BD4D}"/>
              </a:ext>
            </a:extLst>
          </p:cNvPr>
          <p:cNvSpPr txBox="1"/>
          <p:nvPr/>
        </p:nvSpPr>
        <p:spPr>
          <a:xfrm>
            <a:off x="7641772" y="3842266"/>
            <a:ext cx="4214472" cy="1938992"/>
          </a:xfrm>
          <a:prstGeom prst="rect">
            <a:avLst/>
          </a:prstGeom>
          <a:solidFill>
            <a:srgbClr val="FFD100"/>
          </a:solidFill>
        </p:spPr>
        <p:txBody>
          <a:bodyPr wrap="square" lIns="91440" tIns="45720" rIns="91440" bIns="45720" anchor="t">
            <a:spAutoFit/>
          </a:bodyPr>
          <a:lstStyle/>
          <a:p>
            <a:r>
              <a:rPr lang="es-ES" sz="2000" b="1" dirty="0">
                <a:solidFill>
                  <a:srgbClr val="000000"/>
                </a:solidFill>
              </a:rPr>
              <a:t>Ejemplo: </a:t>
            </a:r>
            <a:r>
              <a:rPr lang="es-ES" sz="2000" dirty="0">
                <a:solidFill>
                  <a:srgbClr val="000000"/>
                </a:solidFill>
              </a:rPr>
              <a:t>"</a:t>
            </a:r>
            <a:r>
              <a:rPr lang="es-ES" sz="2000" dirty="0" err="1">
                <a:solidFill>
                  <a:srgbClr val="000000"/>
                </a:solidFill>
              </a:rPr>
              <a:t>Owl</a:t>
            </a:r>
            <a:r>
              <a:rPr lang="es-ES" sz="2000" dirty="0">
                <a:solidFill>
                  <a:srgbClr val="000000"/>
                </a:solidFill>
              </a:rPr>
              <a:t> Mark", creado por el Centro de Gerontología Aplicada de la Universidad de Birmingham. Es una marca de calidad que acredita que los productos son adecuados para las necesidades de las personas mayores  </a:t>
            </a:r>
            <a:endParaRPr lang="en-GB" sz="2000" dirty="0">
              <a:solidFill>
                <a:srgbClr val="000000"/>
              </a:solidFill>
              <a:cs typeface="Calibri" panose="020F0502020204030204"/>
            </a:endParaRPr>
          </a:p>
        </p:txBody>
      </p:sp>
      <p:pic>
        <p:nvPicPr>
          <p:cNvPr id="7" name="Picture 6">
            <a:extLst>
              <a:ext uri="{FF2B5EF4-FFF2-40B4-BE49-F238E27FC236}">
                <a16:creationId xmlns:a16="http://schemas.microsoft.com/office/drawing/2014/main" id="{8559F3A8-8195-4E29-9808-52668724D08C}"/>
              </a:ext>
            </a:extLst>
          </p:cNvPr>
          <p:cNvPicPr>
            <a:picLocks noChangeAspect="1"/>
          </p:cNvPicPr>
          <p:nvPr/>
        </p:nvPicPr>
        <p:blipFill>
          <a:blip r:embed="rId2"/>
          <a:stretch>
            <a:fillRect/>
          </a:stretch>
        </p:blipFill>
        <p:spPr>
          <a:xfrm>
            <a:off x="7641772" y="349587"/>
            <a:ext cx="4214471" cy="3492679"/>
          </a:xfrm>
          <a:prstGeom prst="rect">
            <a:avLst/>
          </a:prstGeom>
        </p:spPr>
      </p:pic>
    </p:spTree>
    <p:extLst>
      <p:ext uri="{BB962C8B-B14F-4D97-AF65-F5344CB8AC3E}">
        <p14:creationId xmlns:p14="http://schemas.microsoft.com/office/powerpoint/2010/main" val="442600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D1589A-23FA-42B5-89C0-35607DDFF709}"/>
              </a:ext>
            </a:extLst>
          </p:cNvPr>
          <p:cNvSpPr>
            <a:spLocks noGrp="1"/>
          </p:cNvSpPr>
          <p:nvPr>
            <p:ph type="body" sz="quarter" idx="14"/>
          </p:nvPr>
        </p:nvSpPr>
        <p:spPr>
          <a:xfrm>
            <a:off x="9700388" y="4761104"/>
            <a:ext cx="785328" cy="1056986"/>
          </a:xfrm>
        </p:spPr>
        <p:txBody>
          <a:bodyPr>
            <a:normAutofit fontScale="62500" lnSpcReduction="20000"/>
          </a:bodyPr>
          <a:lstStyle/>
          <a:p>
            <a:r>
              <a:rPr lang="en-US"/>
              <a:t>”</a:t>
            </a:r>
            <a:endParaRPr lang="en-IE"/>
          </a:p>
        </p:txBody>
      </p:sp>
      <p:sp>
        <p:nvSpPr>
          <p:cNvPr id="3" name="Text Placeholder 2">
            <a:extLst>
              <a:ext uri="{FF2B5EF4-FFF2-40B4-BE49-F238E27FC236}">
                <a16:creationId xmlns:a16="http://schemas.microsoft.com/office/drawing/2014/main" id="{64D26CD9-1E7A-4DA4-9937-1064B64FE3CA}"/>
              </a:ext>
            </a:extLst>
          </p:cNvPr>
          <p:cNvSpPr>
            <a:spLocks noGrp="1"/>
          </p:cNvSpPr>
          <p:nvPr>
            <p:ph type="body" sz="quarter" idx="13"/>
          </p:nvPr>
        </p:nvSpPr>
        <p:spPr>
          <a:xfrm>
            <a:off x="6327971" y="795622"/>
            <a:ext cx="5395825" cy="4493975"/>
          </a:xfrm>
        </p:spPr>
        <p:txBody>
          <a:bodyPr>
            <a:normAutofit lnSpcReduction="10000"/>
          </a:bodyPr>
          <a:lstStyle/>
          <a:p>
            <a:r>
              <a:rPr lang="es-ES" dirty="0"/>
              <a:t>Los envases bien diseñados son productos atractivos y llamativos que los consumidores querrán volver a comprar.</a:t>
            </a:r>
            <a:r>
              <a:rPr lang="en-US" dirty="0"/>
              <a:t> </a:t>
            </a:r>
            <a:r>
              <a:rPr lang="es-ES" dirty="0"/>
              <a:t>Estos envases </a:t>
            </a:r>
            <a:r>
              <a:rPr lang="es-ES" b="1" dirty="0"/>
              <a:t>realzan y añaden valor al contenido</a:t>
            </a:r>
            <a:r>
              <a:rPr lang="es-ES" dirty="0"/>
              <a:t>. Por el contrario, un envase deficiente puede infundir sentimientos de ira y frustración que superarán con creces las virtudes que pueda tener el contenido</a:t>
            </a:r>
            <a:r>
              <a:rPr lang="en-US" dirty="0"/>
              <a:t>. </a:t>
            </a:r>
            <a:endParaRPr lang="en-IE" dirty="0"/>
          </a:p>
        </p:txBody>
      </p:sp>
      <p:sp>
        <p:nvSpPr>
          <p:cNvPr id="4" name="Text Placeholder 3">
            <a:extLst>
              <a:ext uri="{FF2B5EF4-FFF2-40B4-BE49-F238E27FC236}">
                <a16:creationId xmlns:a16="http://schemas.microsoft.com/office/drawing/2014/main" id="{F156F679-4268-4C0F-8953-430D39EE758D}"/>
              </a:ext>
            </a:extLst>
          </p:cNvPr>
          <p:cNvSpPr>
            <a:spLocks noGrp="1"/>
          </p:cNvSpPr>
          <p:nvPr>
            <p:ph type="body" sz="quarter" idx="15"/>
          </p:nvPr>
        </p:nvSpPr>
        <p:spPr>
          <a:xfrm>
            <a:off x="6112182" y="583789"/>
            <a:ext cx="2613204" cy="1221666"/>
          </a:xfrm>
        </p:spPr>
        <p:txBody>
          <a:bodyPr/>
          <a:lstStyle/>
          <a:p>
            <a:r>
              <a:rPr lang="en-US" sz="8000"/>
              <a:t>“</a:t>
            </a:r>
            <a:endParaRPr lang="en-IE" sz="8000"/>
          </a:p>
        </p:txBody>
      </p:sp>
      <p:pic>
        <p:nvPicPr>
          <p:cNvPr id="8" name="Picture Placeholder 7" descr="Aisle for toiletries and hygiene items">
            <a:extLst>
              <a:ext uri="{FF2B5EF4-FFF2-40B4-BE49-F238E27FC236}">
                <a16:creationId xmlns:a16="http://schemas.microsoft.com/office/drawing/2014/main" id="{F7890998-741C-4DAD-858F-22300953D9B1}"/>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705779" y="0"/>
            <a:ext cx="5248975" cy="6858001"/>
          </a:xfrm>
        </p:spPr>
      </p:pic>
      <p:sp>
        <p:nvSpPr>
          <p:cNvPr id="6" name="TextBox 5">
            <a:extLst>
              <a:ext uri="{FF2B5EF4-FFF2-40B4-BE49-F238E27FC236}">
                <a16:creationId xmlns:a16="http://schemas.microsoft.com/office/drawing/2014/main" id="{496E4CED-8001-4061-89B1-445640B55140}"/>
              </a:ext>
            </a:extLst>
          </p:cNvPr>
          <p:cNvSpPr txBox="1"/>
          <p:nvPr/>
        </p:nvSpPr>
        <p:spPr>
          <a:xfrm>
            <a:off x="9592556" y="5534952"/>
            <a:ext cx="2229507" cy="369332"/>
          </a:xfrm>
          <a:prstGeom prst="rect">
            <a:avLst/>
          </a:prstGeom>
          <a:noFill/>
        </p:spPr>
        <p:txBody>
          <a:bodyPr wrap="square" lIns="91440" tIns="45720" rIns="91440" bIns="45720" rtlCol="0" anchor="t">
            <a:spAutoFit/>
          </a:bodyPr>
          <a:lstStyle/>
          <a:p>
            <a:r>
              <a:rPr lang="en-US" dirty="0">
                <a:solidFill>
                  <a:srgbClr val="000000"/>
                </a:solidFill>
                <a:hlinkClick r:id="rId3">
                  <a:extLst>
                    <a:ext uri="{A12FA001-AC4F-418D-AE19-62706E023703}">
                      <ahyp:hlinkClr xmlns:ahyp="http://schemas.microsoft.com/office/drawing/2018/hyperlinkcolor" val="tx"/>
                    </a:ext>
                  </a:extLst>
                </a:hlinkClick>
              </a:rPr>
              <a:t>Fuente: Galley (2005)</a:t>
            </a:r>
            <a:endParaRPr lang="en-IE" dirty="0">
              <a:solidFill>
                <a:srgbClr val="000000"/>
              </a:solidFill>
            </a:endParaRPr>
          </a:p>
        </p:txBody>
      </p:sp>
    </p:spTree>
    <p:extLst>
      <p:ext uri="{BB962C8B-B14F-4D97-AF65-F5344CB8AC3E}">
        <p14:creationId xmlns:p14="http://schemas.microsoft.com/office/powerpoint/2010/main" val="3011621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white strings one below is tangled while the one above is curved">
            <a:extLst>
              <a:ext uri="{FF2B5EF4-FFF2-40B4-BE49-F238E27FC236}">
                <a16:creationId xmlns:a16="http://schemas.microsoft.com/office/drawing/2014/main" id="{052E970B-F074-4033-AFAB-C47EF730528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0" y="1477736"/>
            <a:ext cx="11696699" cy="4808764"/>
          </a:xfrm>
        </p:spPr>
      </p:pic>
      <p:sp>
        <p:nvSpPr>
          <p:cNvPr id="3" name="Text Placeholder 2">
            <a:extLst>
              <a:ext uri="{FF2B5EF4-FFF2-40B4-BE49-F238E27FC236}">
                <a16:creationId xmlns:a16="http://schemas.microsoft.com/office/drawing/2014/main" id="{E487E047-1587-4A0F-B64E-E2F68CF6F5BE}"/>
              </a:ext>
            </a:extLst>
          </p:cNvPr>
          <p:cNvSpPr>
            <a:spLocks noGrp="1"/>
          </p:cNvSpPr>
          <p:nvPr>
            <p:ph type="body" sz="quarter" idx="18"/>
          </p:nvPr>
        </p:nvSpPr>
        <p:spPr>
          <a:xfrm>
            <a:off x="555171" y="2833007"/>
            <a:ext cx="11636829" cy="1730830"/>
          </a:xfrm>
          <a:solidFill>
            <a:srgbClr val="FFD100"/>
          </a:solidFill>
        </p:spPr>
        <p:txBody>
          <a:bodyPr>
            <a:normAutofit lnSpcReduction="10000"/>
          </a:bodyPr>
          <a:lstStyle/>
          <a:p>
            <a:r>
              <a:rPr lang="es-ES" dirty="0"/>
              <a:t>En esta sección, hemos resumido cuatro estudios clave</a:t>
            </a:r>
            <a:r>
              <a:rPr lang="en-US" dirty="0"/>
              <a:t>.  </a:t>
            </a:r>
            <a:r>
              <a:rPr lang="es-ES" dirty="0"/>
              <a:t>Mediante el uso de los principios del pensamiento de diseño (desarrollo de la empatía - Módulo 1), nos esforzamos por </a:t>
            </a:r>
            <a:r>
              <a:rPr lang="es-ES" b="1" dirty="0"/>
              <a:t>aprender de los miembros del mercado senior </a:t>
            </a:r>
            <a:r>
              <a:rPr lang="es-ES" dirty="0"/>
              <a:t>probando ideas con ellos, observándolos y notando las diferencias</a:t>
            </a:r>
            <a:r>
              <a:rPr lang="en-US" dirty="0"/>
              <a:t>. </a:t>
            </a:r>
            <a:r>
              <a:rPr lang="es-ES" dirty="0"/>
              <a:t>Entonces, al sintetizar y descifrar esta información, ¡</a:t>
            </a:r>
            <a:r>
              <a:rPr lang="es-ES" b="1" dirty="0"/>
              <a:t>descubrimos la visión y la oportunidad</a:t>
            </a:r>
            <a:r>
              <a:rPr lang="es-ES" dirty="0"/>
              <a:t> dentro!</a:t>
            </a:r>
            <a:endParaRPr lang="en-IE" dirty="0"/>
          </a:p>
        </p:txBody>
      </p:sp>
      <p:sp>
        <p:nvSpPr>
          <p:cNvPr id="4" name="Text Placeholder 3">
            <a:extLst>
              <a:ext uri="{FF2B5EF4-FFF2-40B4-BE49-F238E27FC236}">
                <a16:creationId xmlns:a16="http://schemas.microsoft.com/office/drawing/2014/main" id="{92FFC322-417D-4BFF-9381-E9F8E9469D24}"/>
              </a:ext>
            </a:extLst>
          </p:cNvPr>
          <p:cNvSpPr>
            <a:spLocks noGrp="1"/>
          </p:cNvSpPr>
          <p:nvPr>
            <p:ph type="body" sz="quarter" idx="16"/>
          </p:nvPr>
        </p:nvSpPr>
        <p:spPr>
          <a:xfrm>
            <a:off x="464195" y="444299"/>
            <a:ext cx="8075648" cy="582221"/>
          </a:xfrm>
        </p:spPr>
        <p:txBody>
          <a:bodyPr>
            <a:normAutofit lnSpcReduction="10000"/>
          </a:bodyPr>
          <a:lstStyle/>
          <a:p>
            <a:r>
              <a:rPr lang="en-US" dirty="0" err="1"/>
              <a:t>Sumérjase</a:t>
            </a:r>
            <a:r>
              <a:rPr lang="en-US" dirty="0"/>
              <a:t> </a:t>
            </a:r>
            <a:r>
              <a:rPr lang="en-US" dirty="0" err="1"/>
              <a:t>en</a:t>
            </a:r>
            <a:r>
              <a:rPr lang="en-US" dirty="0"/>
              <a:t> </a:t>
            </a:r>
            <a:r>
              <a:rPr lang="en-US" dirty="0" err="1"/>
              <a:t>el</a:t>
            </a:r>
            <a:r>
              <a:rPr lang="en-US" dirty="0"/>
              <a:t> </a:t>
            </a:r>
            <a:r>
              <a:rPr lang="en-US" dirty="0" err="1"/>
              <a:t>conocimiento</a:t>
            </a:r>
            <a:endParaRPr lang="en-IE" dirty="0"/>
          </a:p>
        </p:txBody>
      </p:sp>
    </p:spTree>
    <p:extLst>
      <p:ext uri="{BB962C8B-B14F-4D97-AF65-F5344CB8AC3E}">
        <p14:creationId xmlns:p14="http://schemas.microsoft.com/office/powerpoint/2010/main" val="3547365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B93DC98-4C6F-4A6F-966C-38D50A89B364}"/>
              </a:ext>
            </a:extLst>
          </p:cNvPr>
          <p:cNvSpPr>
            <a:spLocks noGrp="1"/>
          </p:cNvSpPr>
          <p:nvPr>
            <p:ph type="body" sz="quarter" idx="18"/>
          </p:nvPr>
        </p:nvSpPr>
        <p:spPr>
          <a:xfrm>
            <a:off x="360381" y="1424290"/>
            <a:ext cx="11471238" cy="4619157"/>
          </a:xfrm>
        </p:spPr>
        <p:txBody>
          <a:bodyPr vert="horz" lIns="91440" tIns="45720" rIns="91440" bIns="45720" rtlCol="0" anchor="t">
            <a:normAutofit/>
          </a:bodyPr>
          <a:lstStyle/>
          <a:p>
            <a:pPr marL="514350" indent="-514350" algn="just">
              <a:buFont typeface="+mj-lt"/>
              <a:buAutoNum type="arabicPeriod"/>
            </a:pPr>
            <a:r>
              <a:rPr lang="es-ES" sz="2000" dirty="0"/>
              <a:t>Mantener una vida autónoma puede considerarse un objetivo primordial para los adultos mayores. </a:t>
            </a:r>
            <a:r>
              <a:rPr lang="es-ES" sz="2000" b="1" dirty="0"/>
              <a:t>Crear productos que apoyen y tengan presente la autonomía </a:t>
            </a:r>
            <a:r>
              <a:rPr lang="es-ES" sz="2000" dirty="0"/>
              <a:t>en cada paso del diseño. (por ejemplo, envases sencillos, enriquecimiento nutricional, servicio de entrega a domicilio).</a:t>
            </a:r>
            <a:endParaRPr lang="es-ES"/>
          </a:p>
          <a:p>
            <a:pPr marL="514350" indent="-514350" algn="just">
              <a:buFont typeface="+mj-lt"/>
              <a:buAutoNum type="arabicPeriod"/>
            </a:pPr>
            <a:r>
              <a:rPr lang="es-ES" sz="2000" dirty="0"/>
              <a:t>Cree productos que </a:t>
            </a:r>
            <a:r>
              <a:rPr lang="es-ES" sz="2000" b="1" dirty="0"/>
              <a:t>resuelvan los problemas </a:t>
            </a:r>
            <a:r>
              <a:rPr lang="es-ES" sz="2000" dirty="0"/>
              <a:t>de las personas mayores, </a:t>
            </a:r>
            <a:r>
              <a:rPr lang="es-ES" sz="2000" u="sng" dirty="0"/>
              <a:t>pero no haga </a:t>
            </a:r>
            <a:r>
              <a:rPr lang="es-ES" sz="2000" dirty="0"/>
              <a:t>hincapié en los problemas (de salud) en sus comunicaciones con los clientes. </a:t>
            </a:r>
            <a:r>
              <a:rPr lang="es-ES" sz="2000" u="sng" dirty="0">
                <a:solidFill>
                  <a:schemeClr val="accent1">
                    <a:lumMod val="50000"/>
                  </a:schemeClr>
                </a:solidFill>
              </a:rPr>
              <a:t>No diga</a:t>
            </a:r>
            <a:r>
              <a:rPr lang="es-ES" sz="2000" u="sng" dirty="0"/>
              <a:t> </a:t>
            </a:r>
            <a:r>
              <a:rPr lang="es-ES" sz="2000" dirty="0"/>
              <a:t>a los mayores que ya no pueden trabajar de forma independiente y </a:t>
            </a:r>
            <a:r>
              <a:rPr lang="es-ES" sz="2000" u="sng" dirty="0"/>
              <a:t>no los etiquete </a:t>
            </a:r>
            <a:r>
              <a:rPr lang="es-ES" sz="2000" dirty="0"/>
              <a:t>como viejos. </a:t>
            </a:r>
            <a:endParaRPr lang="en-US" sz="2000" dirty="0">
              <a:cs typeface="Calibri"/>
            </a:endParaRPr>
          </a:p>
          <a:p>
            <a:pPr marL="514350" indent="-514350" algn="just">
              <a:buFont typeface="+mj-lt"/>
              <a:buAutoNum type="arabicPeriod"/>
            </a:pPr>
            <a:r>
              <a:rPr lang="es-ES" sz="2000" dirty="0"/>
              <a:t>Mantenga las barreras</a:t>
            </a:r>
            <a:r>
              <a:rPr lang="es-ES" sz="2000" b="1" dirty="0"/>
              <a:t> percibidas bajas y haga que su producto sea de fácil acceso y uso para todos. </a:t>
            </a:r>
            <a:r>
              <a:rPr lang="es-ES" sz="2000" dirty="0"/>
              <a:t>Si hay barreras en el envase (se necesitan tijeras para abrirlo/ es demasiado pesado para llevarlo a casa) o en el posicionamiento (estante superior del supermercado), su producto no será popular entre las personas mayores porque pueden experimentar momentos de vulnerabilidad al intentar utilizarlo. </a:t>
            </a:r>
            <a:endParaRPr lang="es-ES" sz="2000" dirty="0">
              <a:cs typeface="Calibri" panose="020F0502020204030204"/>
            </a:endParaRPr>
          </a:p>
          <a:p>
            <a:pPr marL="514350" indent="-514350" algn="just">
              <a:buFont typeface="+mj-lt"/>
              <a:buAutoNum type="arabicPeriod"/>
            </a:pPr>
            <a:r>
              <a:rPr lang="es-ES" sz="2000" dirty="0"/>
              <a:t>Existe un </a:t>
            </a:r>
            <a:r>
              <a:rPr lang="es-ES" sz="2000" b="1" dirty="0"/>
              <a:t>escepticismo general sobre los alimentos funcionales </a:t>
            </a:r>
            <a:r>
              <a:rPr lang="es-ES" sz="2000" dirty="0"/>
              <a:t>y una táctica es enriquecer las comidas más </a:t>
            </a:r>
            <a:r>
              <a:rPr lang="es-ES" sz="2000" b="1" dirty="0"/>
              <a:t>tradicionales para atraer a estos adultos </a:t>
            </a:r>
            <a:r>
              <a:rPr lang="es-ES" sz="2000" dirty="0"/>
              <a:t>mayores y sus gustos.</a:t>
            </a:r>
            <a:endParaRPr lang="es-ES" sz="2000" dirty="0">
              <a:cs typeface="Calibri" panose="020F0502020204030204"/>
            </a:endParaRPr>
          </a:p>
          <a:p>
            <a:pPr marL="514350" indent="-514350" algn="just">
              <a:buFont typeface="+mj-lt"/>
              <a:buAutoNum type="arabicPeriod"/>
            </a:pPr>
            <a:r>
              <a:rPr lang="es-ES" sz="2000" dirty="0"/>
              <a:t>Llevar a cabo una investigación de los clientes, preferiblemente cualitativa (es decir, entrevistas), sobre las </a:t>
            </a:r>
            <a:r>
              <a:rPr lang="es-ES" sz="2000" b="1" dirty="0"/>
              <a:t>necesidades específicas </a:t>
            </a:r>
            <a:r>
              <a:rPr lang="es-ES" sz="2000" dirty="0"/>
              <a:t>del mercado de adultos mayores al que se dirige</a:t>
            </a:r>
            <a:r>
              <a:rPr lang="en-US" sz="2000" dirty="0"/>
              <a:t>.</a:t>
            </a:r>
            <a:endParaRPr lang="en-US" sz="2000" dirty="0">
              <a:cs typeface="Calibri"/>
            </a:endParaRPr>
          </a:p>
          <a:p>
            <a:pPr marL="514350" indent="-514350">
              <a:buFont typeface="+mj-lt"/>
              <a:buAutoNum type="arabicPeriod"/>
            </a:pPr>
            <a:endParaRPr lang="nl-NL" sz="1800" dirty="0"/>
          </a:p>
        </p:txBody>
      </p:sp>
      <p:sp>
        <p:nvSpPr>
          <p:cNvPr id="5" name="Text Placeholder 4">
            <a:extLst>
              <a:ext uri="{FF2B5EF4-FFF2-40B4-BE49-F238E27FC236}">
                <a16:creationId xmlns:a16="http://schemas.microsoft.com/office/drawing/2014/main" id="{4F4A8276-4C06-450E-9594-12BCC327A8F8}"/>
              </a:ext>
            </a:extLst>
          </p:cNvPr>
          <p:cNvSpPr>
            <a:spLocks noGrp="1"/>
          </p:cNvSpPr>
          <p:nvPr>
            <p:ph type="body" sz="quarter" idx="16"/>
          </p:nvPr>
        </p:nvSpPr>
        <p:spPr>
          <a:xfrm>
            <a:off x="500045" y="537775"/>
            <a:ext cx="10808102" cy="582221"/>
          </a:xfrm>
        </p:spPr>
        <p:txBody>
          <a:bodyPr>
            <a:normAutofit lnSpcReduction="10000"/>
          </a:bodyPr>
          <a:lstStyle/>
          <a:p>
            <a:r>
              <a:rPr lang="es-ES" dirty="0"/>
              <a:t>Resumen de las ideas clave</a:t>
            </a:r>
            <a:r>
              <a:rPr lang="en-US" dirty="0"/>
              <a:t>:</a:t>
            </a:r>
            <a:endParaRPr lang="en-GB" dirty="0"/>
          </a:p>
        </p:txBody>
      </p:sp>
      <p:grpSp>
        <p:nvGrpSpPr>
          <p:cNvPr id="7" name="Graphic 3">
            <a:extLst>
              <a:ext uri="{FF2B5EF4-FFF2-40B4-BE49-F238E27FC236}">
                <a16:creationId xmlns:a16="http://schemas.microsoft.com/office/drawing/2014/main" id="{643FA19D-23DC-4E88-B98E-01CDF8F58AD1}"/>
              </a:ext>
            </a:extLst>
          </p:cNvPr>
          <p:cNvGrpSpPr/>
          <p:nvPr/>
        </p:nvGrpSpPr>
        <p:grpSpPr>
          <a:xfrm>
            <a:off x="10171688" y="460964"/>
            <a:ext cx="945964" cy="991452"/>
            <a:chOff x="4643578" y="432838"/>
            <a:chExt cx="1028134" cy="1160188"/>
          </a:xfrm>
        </p:grpSpPr>
        <p:sp>
          <p:nvSpPr>
            <p:cNvPr id="8" name="Freeform 1033">
              <a:extLst>
                <a:ext uri="{FF2B5EF4-FFF2-40B4-BE49-F238E27FC236}">
                  <a16:creationId xmlns:a16="http://schemas.microsoft.com/office/drawing/2014/main" id="{198F6D9F-2963-4993-8B7B-D8EAA65C3CCD}"/>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FFD100"/>
            </a:solidFill>
            <a:ln w="27426" cap="flat">
              <a:noFill/>
              <a:prstDash val="solid"/>
              <a:miter/>
            </a:ln>
          </p:spPr>
          <p:txBody>
            <a:bodyPr rtlCol="0" anchor="ctr"/>
            <a:lstStyle/>
            <a:p>
              <a:endParaRPr lang="en-US"/>
            </a:p>
          </p:txBody>
        </p:sp>
        <p:grpSp>
          <p:nvGrpSpPr>
            <p:cNvPr id="9" name="Graphic 3">
              <a:extLst>
                <a:ext uri="{FF2B5EF4-FFF2-40B4-BE49-F238E27FC236}">
                  <a16:creationId xmlns:a16="http://schemas.microsoft.com/office/drawing/2014/main" id="{E111524E-397E-4CEA-9A14-0A1AFA9C4A0F}"/>
                </a:ext>
              </a:extLst>
            </p:cNvPr>
            <p:cNvGrpSpPr/>
            <p:nvPr/>
          </p:nvGrpSpPr>
          <p:grpSpPr>
            <a:xfrm>
              <a:off x="4643578" y="432838"/>
              <a:ext cx="1028134" cy="1160188"/>
              <a:chOff x="4643578" y="432838"/>
              <a:chExt cx="1028134" cy="1160188"/>
            </a:xfrm>
            <a:solidFill>
              <a:srgbClr val="000000"/>
            </a:solidFill>
          </p:grpSpPr>
          <p:sp>
            <p:nvSpPr>
              <p:cNvPr id="10" name="Freeform 1035">
                <a:extLst>
                  <a:ext uri="{FF2B5EF4-FFF2-40B4-BE49-F238E27FC236}">
                    <a16:creationId xmlns:a16="http://schemas.microsoft.com/office/drawing/2014/main" id="{3BDA2D0D-2CF3-4154-A4C8-2F141719E0E6}"/>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11" name="Graphic 3">
                <a:extLst>
                  <a:ext uri="{FF2B5EF4-FFF2-40B4-BE49-F238E27FC236}">
                    <a16:creationId xmlns:a16="http://schemas.microsoft.com/office/drawing/2014/main" id="{9CE769C3-207A-4F9E-B9AB-6AB21BF98654}"/>
                  </a:ext>
                </a:extLst>
              </p:cNvPr>
              <p:cNvGrpSpPr/>
              <p:nvPr/>
            </p:nvGrpSpPr>
            <p:grpSpPr>
              <a:xfrm>
                <a:off x="4643578" y="432838"/>
                <a:ext cx="1028134" cy="1160188"/>
                <a:chOff x="4643578" y="432838"/>
                <a:chExt cx="1028134" cy="1160188"/>
              </a:xfrm>
              <a:solidFill>
                <a:srgbClr val="000000"/>
              </a:solidFill>
            </p:grpSpPr>
            <p:sp>
              <p:nvSpPr>
                <p:cNvPr id="12" name="Freeform 1037">
                  <a:extLst>
                    <a:ext uri="{FF2B5EF4-FFF2-40B4-BE49-F238E27FC236}">
                      <a16:creationId xmlns:a16="http://schemas.microsoft.com/office/drawing/2014/main" id="{CF0537FE-977C-4E80-ACCF-ADB3D8CF76B2}"/>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13" name="Freeform 1038">
                  <a:extLst>
                    <a:ext uri="{FF2B5EF4-FFF2-40B4-BE49-F238E27FC236}">
                      <a16:creationId xmlns:a16="http://schemas.microsoft.com/office/drawing/2014/main" id="{CFE79382-9C33-4858-AE63-AB191876CDE4}"/>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1712141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84428-229E-4B7E-A2B9-31A5EA2877D1}"/>
              </a:ext>
            </a:extLst>
          </p:cNvPr>
          <p:cNvSpPr>
            <a:spLocks noGrp="1"/>
          </p:cNvSpPr>
          <p:nvPr>
            <p:ph type="body" sz="quarter" idx="16"/>
          </p:nvPr>
        </p:nvSpPr>
        <p:spPr>
          <a:xfrm>
            <a:off x="2149154" y="934084"/>
            <a:ext cx="5581682" cy="3263843"/>
          </a:xfrm>
        </p:spPr>
        <p:txBody>
          <a:bodyPr>
            <a:normAutofit/>
          </a:bodyPr>
          <a:lstStyle/>
          <a:p>
            <a:r>
              <a:rPr lang="es-ES" sz="4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Tácticas de investigación de mercado</a:t>
            </a:r>
            <a:endParaRPr lang="en-IE" dirty="0"/>
          </a:p>
        </p:txBody>
      </p:sp>
      <p:sp>
        <p:nvSpPr>
          <p:cNvPr id="3" name="Text Placeholder 2">
            <a:extLst>
              <a:ext uri="{FF2B5EF4-FFF2-40B4-BE49-F238E27FC236}">
                <a16:creationId xmlns:a16="http://schemas.microsoft.com/office/drawing/2014/main" id="{D576EFD6-567D-4A9C-B844-76761AF87ADC}"/>
              </a:ext>
            </a:extLst>
          </p:cNvPr>
          <p:cNvSpPr>
            <a:spLocks noGrp="1"/>
          </p:cNvSpPr>
          <p:nvPr>
            <p:ph type="body" sz="quarter" idx="17"/>
          </p:nvPr>
        </p:nvSpPr>
        <p:spPr>
          <a:xfrm>
            <a:off x="1060057" y="934085"/>
            <a:ext cx="549097" cy="582221"/>
          </a:xfrm>
        </p:spPr>
        <p:txBody>
          <a:bodyPr>
            <a:normAutofit fontScale="85000" lnSpcReduction="20000"/>
          </a:bodyPr>
          <a:lstStyle/>
          <a:p>
            <a:r>
              <a:rPr lang="en-US" b="1"/>
              <a:t>2</a:t>
            </a:r>
            <a:endParaRPr lang="en-IE" b="1"/>
          </a:p>
        </p:txBody>
      </p:sp>
    </p:spTree>
    <p:extLst>
      <p:ext uri="{BB962C8B-B14F-4D97-AF65-F5344CB8AC3E}">
        <p14:creationId xmlns:p14="http://schemas.microsoft.com/office/powerpoint/2010/main" val="31556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CCA981-E319-4B1A-A061-7E618EEA6E9D}"/>
              </a:ext>
            </a:extLst>
          </p:cNvPr>
          <p:cNvSpPr>
            <a:spLocks noGrp="1"/>
          </p:cNvSpPr>
          <p:nvPr>
            <p:ph type="body" sz="quarter" idx="15"/>
          </p:nvPr>
        </p:nvSpPr>
        <p:spPr/>
        <p:txBody>
          <a:bodyPr/>
          <a:lstStyle/>
          <a:p>
            <a:r>
              <a:rPr lang="en-US" b="1">
                <a:solidFill>
                  <a:srgbClr val="1188A3"/>
                </a:solidFill>
              </a:rPr>
              <a:t>1</a:t>
            </a:r>
            <a:endParaRPr lang="en-IE" b="1">
              <a:solidFill>
                <a:srgbClr val="1188A3"/>
              </a:solidFill>
            </a:endParaRPr>
          </a:p>
        </p:txBody>
      </p:sp>
      <p:sp>
        <p:nvSpPr>
          <p:cNvPr id="3" name="Text Placeholder 2">
            <a:extLst>
              <a:ext uri="{FF2B5EF4-FFF2-40B4-BE49-F238E27FC236}">
                <a16:creationId xmlns:a16="http://schemas.microsoft.com/office/drawing/2014/main" id="{C0975E75-60A8-41FD-9B79-F8D6F9B0614D}"/>
              </a:ext>
            </a:extLst>
          </p:cNvPr>
          <p:cNvSpPr>
            <a:spLocks noGrp="1"/>
          </p:cNvSpPr>
          <p:nvPr>
            <p:ph type="body" sz="quarter" idx="18"/>
          </p:nvPr>
        </p:nvSpPr>
        <p:spPr>
          <a:xfrm>
            <a:off x="497218" y="1207780"/>
            <a:ext cx="5208832" cy="5502399"/>
          </a:xfrm>
          <a:solidFill>
            <a:srgbClr val="85D2E1"/>
          </a:solidFill>
        </p:spPr>
        <p:txBody>
          <a:bodyPr vert="horz" lIns="91440" tIns="45720" rIns="91440" bIns="45720" rtlCol="0" anchor="t">
            <a:normAutofit fontScale="92500" lnSpcReduction="10000"/>
          </a:bodyPr>
          <a:lstStyle/>
          <a:p>
            <a:pPr algn="just"/>
            <a:r>
              <a:rPr lang="es-ES" dirty="0"/>
              <a:t>Las innovaciones alimentarias tienen un alto índice de fracaso. Una de las razones es que no se entiende realmente lo que motiva a los consumidores a elegir los productos</a:t>
            </a:r>
            <a:r>
              <a:rPr lang="en-US" dirty="0"/>
              <a:t>. </a:t>
            </a:r>
          </a:p>
          <a:p>
            <a:pPr algn="just"/>
            <a:r>
              <a:rPr lang="es-ES" dirty="0"/>
              <a:t>Para comprender mejor al consumidor sénior, debemos centrarnos en </a:t>
            </a:r>
            <a:r>
              <a:rPr lang="es-ES" b="1" dirty="0">
                <a:solidFill>
                  <a:srgbClr val="1188A3"/>
                </a:solidFill>
              </a:rPr>
              <a:t>sus actitudes, comportamientos y expectativas, </a:t>
            </a:r>
            <a:r>
              <a:rPr lang="es-ES" dirty="0"/>
              <a:t>y alinear las tácticas de investigación para obtener información sólida sobre el consumidor, en la que podamos basar las ofertas de desarrollo de nuevos productos.</a:t>
            </a:r>
            <a:endParaRPr lang="en-US" dirty="0"/>
          </a:p>
          <a:p>
            <a:pPr algn="just"/>
            <a:r>
              <a:rPr lang="es-ES" dirty="0">
                <a:highlight>
                  <a:srgbClr val="85D2E1"/>
                </a:highlight>
              </a:rPr>
              <a:t>Del Módulo 3, saldrá con un mayor conocimiento de las actitudes y comportamientos de consumo de alimentos de los mayores, aprenderá a obtener esta información y a aplicar este aprendizaje en su propio negocio.</a:t>
            </a:r>
            <a:endParaRPr lang="en-US" dirty="0">
              <a:highlight>
                <a:srgbClr val="85D2E1"/>
              </a:highlight>
            </a:endParaRPr>
          </a:p>
        </p:txBody>
      </p:sp>
      <p:sp>
        <p:nvSpPr>
          <p:cNvPr id="4" name="Text Placeholder 3">
            <a:extLst>
              <a:ext uri="{FF2B5EF4-FFF2-40B4-BE49-F238E27FC236}">
                <a16:creationId xmlns:a16="http://schemas.microsoft.com/office/drawing/2014/main" id="{241DCC10-AE36-4173-904A-70B60EB595D0}"/>
              </a:ext>
            </a:extLst>
          </p:cNvPr>
          <p:cNvSpPr>
            <a:spLocks noGrp="1"/>
          </p:cNvSpPr>
          <p:nvPr>
            <p:ph type="body" sz="quarter" idx="16"/>
          </p:nvPr>
        </p:nvSpPr>
        <p:spPr>
          <a:xfrm>
            <a:off x="797248" y="232126"/>
            <a:ext cx="4378451" cy="603631"/>
          </a:xfrm>
        </p:spPr>
        <p:txBody>
          <a:bodyPr>
            <a:normAutofit fontScale="70000" lnSpcReduction="20000"/>
          </a:bodyPr>
          <a:lstStyle/>
          <a:p>
            <a:r>
              <a:rPr lang="en-US" dirty="0" err="1"/>
              <a:t>Información</a:t>
            </a:r>
            <a:r>
              <a:rPr lang="en-US" dirty="0"/>
              <a:t> para </a:t>
            </a:r>
            <a:r>
              <a:rPr lang="en-US" dirty="0" err="1"/>
              <a:t>el</a:t>
            </a:r>
            <a:r>
              <a:rPr lang="en-US" dirty="0"/>
              <a:t> </a:t>
            </a:r>
            <a:r>
              <a:rPr lang="en-US" dirty="0" err="1"/>
              <a:t>consumidor</a:t>
            </a:r>
            <a:endParaRPr lang="en-IE" dirty="0"/>
          </a:p>
        </p:txBody>
      </p:sp>
      <p:sp>
        <p:nvSpPr>
          <p:cNvPr id="5" name="Text Placeholder 4">
            <a:extLst>
              <a:ext uri="{FF2B5EF4-FFF2-40B4-BE49-F238E27FC236}">
                <a16:creationId xmlns:a16="http://schemas.microsoft.com/office/drawing/2014/main" id="{8F4A9754-B557-40A1-91C3-BF42AE0C90CC}"/>
              </a:ext>
            </a:extLst>
          </p:cNvPr>
          <p:cNvSpPr>
            <a:spLocks noGrp="1"/>
          </p:cNvSpPr>
          <p:nvPr>
            <p:ph type="body" sz="quarter" idx="14"/>
          </p:nvPr>
        </p:nvSpPr>
        <p:spPr/>
        <p:txBody>
          <a:bodyPr/>
          <a:lstStyle/>
          <a:p>
            <a:r>
              <a:rPr lang="es-ES" dirty="0">
                <a:solidFill>
                  <a:srgbClr val="000000"/>
                </a:solidFill>
              </a:rPr>
              <a:t>Actitudes y expectativas de los consumidores senior</a:t>
            </a:r>
            <a:endParaRPr lang="en-IE" dirty="0">
              <a:solidFill>
                <a:srgbClr val="000000"/>
              </a:solidFill>
            </a:endParaRPr>
          </a:p>
        </p:txBody>
      </p:sp>
      <p:sp>
        <p:nvSpPr>
          <p:cNvPr id="6" name="Text Placeholder 5">
            <a:extLst>
              <a:ext uri="{FF2B5EF4-FFF2-40B4-BE49-F238E27FC236}">
                <a16:creationId xmlns:a16="http://schemas.microsoft.com/office/drawing/2014/main" id="{BBA41F4E-853F-4459-83FF-4F58944A1455}"/>
              </a:ext>
            </a:extLst>
          </p:cNvPr>
          <p:cNvSpPr>
            <a:spLocks noGrp="1"/>
          </p:cNvSpPr>
          <p:nvPr>
            <p:ph type="body" sz="quarter" idx="19"/>
          </p:nvPr>
        </p:nvSpPr>
        <p:spPr/>
        <p:txBody>
          <a:bodyPr/>
          <a:lstStyle/>
          <a:p>
            <a:r>
              <a:rPr lang="en-US" b="1">
                <a:solidFill>
                  <a:srgbClr val="1188A3"/>
                </a:solidFill>
              </a:rPr>
              <a:t>2</a:t>
            </a:r>
            <a:endParaRPr lang="en-IE" b="1">
              <a:solidFill>
                <a:srgbClr val="1188A3"/>
              </a:solidFill>
            </a:endParaRPr>
          </a:p>
        </p:txBody>
      </p:sp>
      <p:sp>
        <p:nvSpPr>
          <p:cNvPr id="7" name="Text Placeholder 6">
            <a:extLst>
              <a:ext uri="{FF2B5EF4-FFF2-40B4-BE49-F238E27FC236}">
                <a16:creationId xmlns:a16="http://schemas.microsoft.com/office/drawing/2014/main" id="{A7A8525F-18D7-4837-99E4-9EF4F9D3FF75}"/>
              </a:ext>
            </a:extLst>
          </p:cNvPr>
          <p:cNvSpPr>
            <a:spLocks noGrp="1"/>
          </p:cNvSpPr>
          <p:nvPr>
            <p:ph type="body" sz="quarter" idx="20"/>
          </p:nvPr>
        </p:nvSpPr>
        <p:spPr/>
        <p:txBody>
          <a:bodyPr/>
          <a:lstStyle/>
          <a:p>
            <a:r>
              <a:rPr lang="es-ES" dirty="0">
                <a:solidFill>
                  <a:srgbClr val="000000"/>
                </a:solidFill>
              </a:rPr>
              <a:t>Tácticas de investigación de mercado</a:t>
            </a:r>
          </a:p>
        </p:txBody>
      </p:sp>
      <p:sp>
        <p:nvSpPr>
          <p:cNvPr id="8" name="Text Placeholder 7">
            <a:extLst>
              <a:ext uri="{FF2B5EF4-FFF2-40B4-BE49-F238E27FC236}">
                <a16:creationId xmlns:a16="http://schemas.microsoft.com/office/drawing/2014/main" id="{202CEACC-3B65-459A-8D9E-841C133DD6A7}"/>
              </a:ext>
            </a:extLst>
          </p:cNvPr>
          <p:cNvSpPr>
            <a:spLocks noGrp="1"/>
          </p:cNvSpPr>
          <p:nvPr>
            <p:ph type="body" sz="quarter" idx="21"/>
          </p:nvPr>
        </p:nvSpPr>
        <p:spPr/>
        <p:txBody>
          <a:bodyPr/>
          <a:lstStyle/>
          <a:p>
            <a:r>
              <a:rPr lang="en-US" b="1">
                <a:solidFill>
                  <a:srgbClr val="1188A3"/>
                </a:solidFill>
              </a:rPr>
              <a:t>3</a:t>
            </a:r>
            <a:endParaRPr lang="en-IE" b="1">
              <a:solidFill>
                <a:srgbClr val="1188A3"/>
              </a:solidFill>
            </a:endParaRPr>
          </a:p>
        </p:txBody>
      </p:sp>
      <p:sp>
        <p:nvSpPr>
          <p:cNvPr id="9" name="Text Placeholder 8">
            <a:extLst>
              <a:ext uri="{FF2B5EF4-FFF2-40B4-BE49-F238E27FC236}">
                <a16:creationId xmlns:a16="http://schemas.microsoft.com/office/drawing/2014/main" id="{AC04E750-5690-4511-8A30-D6F2D995792B}"/>
              </a:ext>
            </a:extLst>
          </p:cNvPr>
          <p:cNvSpPr>
            <a:spLocks noGrp="1"/>
          </p:cNvSpPr>
          <p:nvPr>
            <p:ph type="body" sz="quarter" idx="22"/>
          </p:nvPr>
        </p:nvSpPr>
        <p:spPr>
          <a:xfrm>
            <a:off x="7229716" y="3366657"/>
            <a:ext cx="4794118" cy="822373"/>
          </a:xfrm>
        </p:spPr>
        <p:txBody>
          <a:bodyPr/>
          <a:lstStyle/>
          <a:p>
            <a:pPr>
              <a:lnSpc>
                <a:spcPct val="120000"/>
              </a:lnSpc>
            </a:pPr>
            <a:r>
              <a:rPr lang="es-ES" dirty="0">
                <a:solidFill>
                  <a:srgbClr val="000000"/>
                </a:solidFill>
              </a:rPr>
              <a:t>Utilizar esta información para comercializar, marcar e innovar con mayor eficacia</a:t>
            </a:r>
            <a:endParaRPr lang="en-IE" dirty="0">
              <a:solidFill>
                <a:srgbClr val="000000"/>
              </a:solidFill>
            </a:endParaRPr>
          </a:p>
        </p:txBody>
      </p:sp>
      <p:sp>
        <p:nvSpPr>
          <p:cNvPr id="10" name="Text Placeholder 9">
            <a:extLst>
              <a:ext uri="{FF2B5EF4-FFF2-40B4-BE49-F238E27FC236}">
                <a16:creationId xmlns:a16="http://schemas.microsoft.com/office/drawing/2014/main" id="{4F6FD7C6-4DDF-45C7-8598-6346ACEA8128}"/>
              </a:ext>
            </a:extLst>
          </p:cNvPr>
          <p:cNvSpPr>
            <a:spLocks noGrp="1"/>
          </p:cNvSpPr>
          <p:nvPr>
            <p:ph type="body" sz="quarter" idx="23"/>
          </p:nvPr>
        </p:nvSpPr>
        <p:spPr/>
        <p:txBody>
          <a:bodyPr/>
          <a:lstStyle/>
          <a:p>
            <a:r>
              <a:rPr lang="en-US" b="1">
                <a:solidFill>
                  <a:srgbClr val="1188A3"/>
                </a:solidFill>
              </a:rPr>
              <a:t>4</a:t>
            </a:r>
            <a:endParaRPr lang="en-IE" b="1">
              <a:solidFill>
                <a:srgbClr val="1188A3"/>
              </a:solidFill>
            </a:endParaRPr>
          </a:p>
        </p:txBody>
      </p:sp>
      <p:sp>
        <p:nvSpPr>
          <p:cNvPr id="11" name="Text Placeholder 10">
            <a:extLst>
              <a:ext uri="{FF2B5EF4-FFF2-40B4-BE49-F238E27FC236}">
                <a16:creationId xmlns:a16="http://schemas.microsoft.com/office/drawing/2014/main" id="{3156A3FA-067E-439C-8B42-B3BD14BA30BF}"/>
              </a:ext>
            </a:extLst>
          </p:cNvPr>
          <p:cNvSpPr>
            <a:spLocks noGrp="1"/>
          </p:cNvSpPr>
          <p:nvPr>
            <p:ph type="body" sz="quarter" idx="24"/>
          </p:nvPr>
        </p:nvSpPr>
        <p:spPr/>
        <p:txBody>
          <a:bodyPr/>
          <a:lstStyle/>
          <a:p>
            <a:r>
              <a:rPr lang="en-US" dirty="0" err="1">
                <a:solidFill>
                  <a:srgbClr val="000000"/>
                </a:solidFill>
              </a:rPr>
              <a:t>Recursos</a:t>
            </a:r>
            <a:endParaRPr lang="en-US" dirty="0">
              <a:solidFill>
                <a:srgbClr val="000000"/>
              </a:solidFill>
            </a:endParaRPr>
          </a:p>
        </p:txBody>
      </p:sp>
      <p:sp>
        <p:nvSpPr>
          <p:cNvPr id="12" name="Rectangle 11">
            <a:extLst>
              <a:ext uri="{FF2B5EF4-FFF2-40B4-BE49-F238E27FC236}">
                <a16:creationId xmlns:a16="http://schemas.microsoft.com/office/drawing/2014/main" id="{19803464-EED4-4BD4-8E1D-2DEB7704BC38}"/>
              </a:ext>
            </a:extLst>
          </p:cNvPr>
          <p:cNvSpPr/>
          <p:nvPr/>
        </p:nvSpPr>
        <p:spPr>
          <a:xfrm flipV="1">
            <a:off x="857756" y="994031"/>
            <a:ext cx="728283" cy="45719"/>
          </a:xfrm>
          <a:prstGeom prst="rect">
            <a:avLst/>
          </a:prstGeom>
          <a:solidFill>
            <a:srgbClr val="FFD100"/>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435632720"/>
      </p:ext>
    </p:extLst>
  </p:cSld>
  <p:clrMapOvr>
    <a:masterClrMapping/>
  </p:clrMapOvr>
  <p:extLst>
    <p:ext uri="{6950BFC3-D8DA-4A85-94F7-54DA5524770B}">
      <p188:commentRel xmlns:p188="http://schemas.microsoft.com/office/powerpoint/2018/8/main" r:id="rId2"/>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4B1CB42-7F11-4F97-AF04-C8275D07E375}"/>
              </a:ext>
            </a:extLst>
          </p:cNvPr>
          <p:cNvSpPr>
            <a:spLocks noGrp="1"/>
          </p:cNvSpPr>
          <p:nvPr>
            <p:ph type="body" sz="quarter" idx="18"/>
          </p:nvPr>
        </p:nvSpPr>
        <p:spPr>
          <a:xfrm>
            <a:off x="1626499" y="1497027"/>
            <a:ext cx="5025153" cy="4802168"/>
          </a:xfrm>
        </p:spPr>
        <p:txBody>
          <a:bodyPr vert="horz" lIns="91440" tIns="45720" rIns="91440" bIns="45720" rtlCol="0" anchor="t">
            <a:normAutofit lnSpcReduction="10000"/>
          </a:bodyPr>
          <a:lstStyle/>
          <a:p>
            <a:pPr marL="0" indent="0" algn="just"/>
            <a:r>
              <a:rPr lang="es-ES" dirty="0">
                <a:solidFill>
                  <a:srgbClr val="353535"/>
                </a:solidFill>
                <a:ea typeface="+mn-lt"/>
                <a:cs typeface="+mn-lt"/>
              </a:rPr>
              <a:t>La investigación de mercado le lleva a los conocimientos que necesita para crecer. Proporciona a las empresas datos relevantes, ayudando así a tomar decisiones más informadas. No importa cuál sea su marca, la investigación de mercado es crucial. </a:t>
            </a:r>
            <a:endParaRPr lang="es-ES"/>
          </a:p>
          <a:p>
            <a:pPr marL="0" indent="0" algn="just"/>
            <a:r>
              <a:rPr lang="es-ES" dirty="0">
                <a:solidFill>
                  <a:srgbClr val="353535"/>
                </a:solidFill>
                <a:ea typeface="+mn-lt"/>
                <a:cs typeface="+mn-lt"/>
              </a:rPr>
              <a:t>Sin un estudio de mercado, puede parecer que está promocionando su marca, producto o servicio a ciegas. Pero con él, puede identificar datos demográficos clave, aprender más sobre sus compradores y aplicar tácticas de forma más precisa y exitosa.</a:t>
            </a:r>
            <a:endParaRPr lang="en-US" dirty="0">
              <a:ea typeface="+mn-lt"/>
              <a:cs typeface="+mn-lt"/>
            </a:endParaRPr>
          </a:p>
          <a:p>
            <a:pPr marL="0" indent="0"/>
            <a:endParaRPr lang="en-US" dirty="0">
              <a:ea typeface="+mn-lt"/>
              <a:cs typeface="+mn-lt"/>
            </a:endParaRPr>
          </a:p>
          <a:p>
            <a:pPr marL="0" indent="0"/>
            <a:endParaRPr lang="en-US" dirty="0">
              <a:solidFill>
                <a:srgbClr val="353535"/>
              </a:solidFill>
              <a:ea typeface="+mn-lt"/>
              <a:cs typeface="+mn-lt"/>
            </a:endParaRPr>
          </a:p>
        </p:txBody>
      </p:sp>
      <p:sp>
        <p:nvSpPr>
          <p:cNvPr id="4" name="Text Placeholder 3">
            <a:extLst>
              <a:ext uri="{FF2B5EF4-FFF2-40B4-BE49-F238E27FC236}">
                <a16:creationId xmlns:a16="http://schemas.microsoft.com/office/drawing/2014/main" id="{CFDAEFD3-035E-457F-87AB-6E50CA232A96}"/>
              </a:ext>
            </a:extLst>
          </p:cNvPr>
          <p:cNvSpPr>
            <a:spLocks noGrp="1"/>
          </p:cNvSpPr>
          <p:nvPr>
            <p:ph type="body" sz="quarter" idx="16"/>
          </p:nvPr>
        </p:nvSpPr>
        <p:spPr>
          <a:xfrm>
            <a:off x="1683143" y="121381"/>
            <a:ext cx="5025154" cy="1149069"/>
          </a:xfrm>
        </p:spPr>
        <p:txBody>
          <a:bodyPr vert="horz" lIns="91440" tIns="45720" rIns="91440" bIns="45720" rtlCol="0" anchor="t">
            <a:normAutofit fontScale="92500" lnSpcReduction="10000"/>
          </a:bodyPr>
          <a:lstStyle/>
          <a:p>
            <a:pPr>
              <a:lnSpc>
                <a:spcPct val="110000"/>
              </a:lnSpc>
            </a:pPr>
            <a:r>
              <a:rPr lang="es-ES" dirty="0"/>
              <a:t>¿Por qué investigamos el mercado?</a:t>
            </a:r>
          </a:p>
        </p:txBody>
      </p:sp>
      <p:pic>
        <p:nvPicPr>
          <p:cNvPr id="8" name="Picture Placeholder 7" descr="Magnifier placed on a white background">
            <a:extLst>
              <a:ext uri="{FF2B5EF4-FFF2-40B4-BE49-F238E27FC236}">
                <a16:creationId xmlns:a16="http://schemas.microsoft.com/office/drawing/2014/main" id="{9CA7391E-5788-46AC-9C7A-312DA052B62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2093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2123A-CC34-4CFE-92F3-1B9D55669BB6}"/>
              </a:ext>
            </a:extLst>
          </p:cNvPr>
          <p:cNvSpPr>
            <a:spLocks noGrp="1"/>
          </p:cNvSpPr>
          <p:nvPr>
            <p:ph type="body" sz="quarter" idx="18"/>
          </p:nvPr>
        </p:nvSpPr>
        <p:spPr>
          <a:xfrm>
            <a:off x="1718561" y="1619492"/>
            <a:ext cx="4621841" cy="4525954"/>
          </a:xfrm>
        </p:spPr>
        <p:txBody>
          <a:bodyPr vert="horz" lIns="91440" tIns="45720" rIns="91440" bIns="45720" rtlCol="0" anchor="t">
            <a:normAutofit fontScale="92500" lnSpcReduction="10000"/>
          </a:bodyPr>
          <a:lstStyle/>
          <a:p>
            <a:pPr indent="0"/>
            <a:r>
              <a:rPr lang="en-US" b="1" dirty="0"/>
              <a:t>1. PRIMARIA:</a:t>
            </a:r>
          </a:p>
          <a:p>
            <a:pPr indent="0" algn="just"/>
            <a:r>
              <a:rPr lang="es-ES" b="0" i="0" dirty="0">
                <a:effectLst/>
                <a:latin typeface="Neue Haas Grotesk"/>
              </a:rPr>
              <a:t>La investigación primaria es una investigación realizada por usted o por su empresa. Todos los datos de la investigación primaria proceden de sus fuentes. (Investigación de campo)</a:t>
            </a:r>
          </a:p>
          <a:p>
            <a:pPr indent="0"/>
            <a:endParaRPr lang="en-US" dirty="0"/>
          </a:p>
          <a:p>
            <a:pPr indent="0"/>
            <a:r>
              <a:rPr lang="en-US" b="1" dirty="0"/>
              <a:t>2. SECONDARIA:</a:t>
            </a:r>
          </a:p>
          <a:p>
            <a:pPr indent="0" algn="just"/>
            <a:r>
              <a:rPr lang="es-ES" b="0" i="0" dirty="0">
                <a:effectLst/>
                <a:latin typeface="Neue Haas Grotesk"/>
              </a:rPr>
              <a:t>La investigación secundaria es una investigación que no ha sido realizada por usted, sino que procede de un estudio existente. (Investigación documental)</a:t>
            </a:r>
          </a:p>
        </p:txBody>
      </p:sp>
      <p:sp>
        <p:nvSpPr>
          <p:cNvPr id="4" name="Text Placeholder 3">
            <a:extLst>
              <a:ext uri="{FF2B5EF4-FFF2-40B4-BE49-F238E27FC236}">
                <a16:creationId xmlns:a16="http://schemas.microsoft.com/office/drawing/2014/main" id="{A9BBEAED-B9FC-44E0-8254-8880C13E5705}"/>
              </a:ext>
            </a:extLst>
          </p:cNvPr>
          <p:cNvSpPr>
            <a:spLocks noGrp="1"/>
          </p:cNvSpPr>
          <p:nvPr>
            <p:ph type="body" sz="quarter" idx="16"/>
          </p:nvPr>
        </p:nvSpPr>
        <p:spPr>
          <a:xfrm>
            <a:off x="1718561" y="186115"/>
            <a:ext cx="4716425" cy="1173346"/>
          </a:xfrm>
        </p:spPr>
        <p:txBody>
          <a:bodyPr>
            <a:normAutofit fontScale="92500"/>
          </a:bodyPr>
          <a:lstStyle/>
          <a:p>
            <a:r>
              <a:rPr lang="es-ES" dirty="0"/>
              <a:t>Los tipos de investigación de mercado</a:t>
            </a:r>
          </a:p>
        </p:txBody>
      </p:sp>
      <p:sp>
        <p:nvSpPr>
          <p:cNvPr id="6" name="Flowchart: Alternate Process 5">
            <a:extLst>
              <a:ext uri="{FF2B5EF4-FFF2-40B4-BE49-F238E27FC236}">
                <a16:creationId xmlns:a16="http://schemas.microsoft.com/office/drawing/2014/main" id="{BB5D7CA8-B8CA-4E54-A417-8D3DA75B27C5}"/>
              </a:ext>
            </a:extLst>
          </p:cNvPr>
          <p:cNvSpPr/>
          <p:nvPr/>
        </p:nvSpPr>
        <p:spPr>
          <a:xfrm>
            <a:off x="7069741" y="1456567"/>
            <a:ext cx="2443795" cy="1416106"/>
          </a:xfrm>
          <a:prstGeom prst="flowChartAlternateProcess">
            <a:avLst/>
          </a:prstGeom>
          <a:ln>
            <a:solidFill>
              <a:srgbClr val="FFCD54"/>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a:t>ENCUESTAS</a:t>
            </a:r>
            <a:endParaRPr lang="en-IE" sz="2400" b="1" dirty="0"/>
          </a:p>
        </p:txBody>
      </p:sp>
      <p:sp>
        <p:nvSpPr>
          <p:cNvPr id="7" name="Flowchart: Alternate Process 6">
            <a:extLst>
              <a:ext uri="{FF2B5EF4-FFF2-40B4-BE49-F238E27FC236}">
                <a16:creationId xmlns:a16="http://schemas.microsoft.com/office/drawing/2014/main" id="{E5232D32-FB16-48E6-98FB-C654914206B3}"/>
              </a:ext>
            </a:extLst>
          </p:cNvPr>
          <p:cNvSpPr/>
          <p:nvPr/>
        </p:nvSpPr>
        <p:spPr>
          <a:xfrm>
            <a:off x="9625475" y="2330507"/>
            <a:ext cx="2443795" cy="1416106"/>
          </a:xfrm>
          <a:prstGeom prst="flowChartAlternateProcess">
            <a:avLst/>
          </a:prstGeom>
          <a:ln>
            <a:solidFill>
              <a:srgbClr val="FFCD54"/>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a:t>GRUPOS DE DISCUSIÓN</a:t>
            </a:r>
            <a:endParaRPr lang="en-IE" sz="2400" b="1" dirty="0"/>
          </a:p>
        </p:txBody>
      </p:sp>
      <p:sp>
        <p:nvSpPr>
          <p:cNvPr id="8" name="Flowchart: Alternate Process 7">
            <a:extLst>
              <a:ext uri="{FF2B5EF4-FFF2-40B4-BE49-F238E27FC236}">
                <a16:creationId xmlns:a16="http://schemas.microsoft.com/office/drawing/2014/main" id="{A88D1C11-1296-44FD-B0EA-CFE426370321}"/>
              </a:ext>
            </a:extLst>
          </p:cNvPr>
          <p:cNvSpPr/>
          <p:nvPr/>
        </p:nvSpPr>
        <p:spPr>
          <a:xfrm>
            <a:off x="7034645" y="3371681"/>
            <a:ext cx="2478891" cy="1416106"/>
          </a:xfrm>
          <a:prstGeom prst="flowChartAlternateProcess">
            <a:avLst/>
          </a:prstGeom>
          <a:ln>
            <a:solidFill>
              <a:srgbClr val="FFCD54"/>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a:t>OBSERVACIONES</a:t>
            </a:r>
            <a:endParaRPr lang="en-IE" sz="2400" b="1" dirty="0"/>
          </a:p>
        </p:txBody>
      </p:sp>
      <p:sp>
        <p:nvSpPr>
          <p:cNvPr id="9" name="Flowchart: Alternate Process 8">
            <a:extLst>
              <a:ext uri="{FF2B5EF4-FFF2-40B4-BE49-F238E27FC236}">
                <a16:creationId xmlns:a16="http://schemas.microsoft.com/office/drawing/2014/main" id="{849A49A1-0B9C-4B48-9E51-59932C261FD7}"/>
              </a:ext>
            </a:extLst>
          </p:cNvPr>
          <p:cNvSpPr/>
          <p:nvPr/>
        </p:nvSpPr>
        <p:spPr>
          <a:xfrm>
            <a:off x="9625476" y="4311706"/>
            <a:ext cx="2443795" cy="1416106"/>
          </a:xfrm>
          <a:prstGeom prst="flowChartAlternateProcess">
            <a:avLst/>
          </a:prstGeom>
          <a:ln>
            <a:solidFill>
              <a:srgbClr val="FFCD54"/>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a:t>PRUEBAS PILOTO</a:t>
            </a:r>
            <a:endParaRPr lang="en-IE" sz="2400" b="1" dirty="0"/>
          </a:p>
        </p:txBody>
      </p:sp>
      <p:sp>
        <p:nvSpPr>
          <p:cNvPr id="10" name="TextBox 9">
            <a:extLst>
              <a:ext uri="{FF2B5EF4-FFF2-40B4-BE49-F238E27FC236}">
                <a16:creationId xmlns:a16="http://schemas.microsoft.com/office/drawing/2014/main" id="{C4F713E7-BFBF-468A-90C7-0BCB54A32D37}"/>
              </a:ext>
            </a:extLst>
          </p:cNvPr>
          <p:cNvSpPr txBox="1"/>
          <p:nvPr/>
        </p:nvSpPr>
        <p:spPr>
          <a:xfrm>
            <a:off x="7824998" y="729734"/>
            <a:ext cx="3600956" cy="646331"/>
          </a:xfrm>
          <a:prstGeom prst="rect">
            <a:avLst/>
          </a:prstGeom>
          <a:noFill/>
        </p:spPr>
        <p:txBody>
          <a:bodyPr wrap="square" rtlCol="0">
            <a:spAutoFit/>
          </a:bodyPr>
          <a:lstStyle/>
          <a:p>
            <a:r>
              <a:rPr lang="es-ES" b="1" dirty="0">
                <a:solidFill>
                  <a:srgbClr val="000000"/>
                </a:solidFill>
              </a:rPr>
              <a:t>EJEMPLOS DE MÉTODOS DE INVESTIGACIÓN</a:t>
            </a:r>
            <a:endParaRPr lang="en-IE" b="1" dirty="0">
              <a:solidFill>
                <a:srgbClr val="000000"/>
              </a:solidFill>
            </a:endParaRPr>
          </a:p>
        </p:txBody>
      </p:sp>
      <p:sp>
        <p:nvSpPr>
          <p:cNvPr id="11" name="Flowchart: Alternate Process 10">
            <a:extLst>
              <a:ext uri="{FF2B5EF4-FFF2-40B4-BE49-F238E27FC236}">
                <a16:creationId xmlns:a16="http://schemas.microsoft.com/office/drawing/2014/main" id="{A5E8D9B2-04E7-4C55-9E7C-031D9D1D7829}"/>
              </a:ext>
            </a:extLst>
          </p:cNvPr>
          <p:cNvSpPr/>
          <p:nvPr/>
        </p:nvSpPr>
        <p:spPr>
          <a:xfrm>
            <a:off x="7069741" y="5286795"/>
            <a:ext cx="2443795" cy="1416106"/>
          </a:xfrm>
          <a:prstGeom prst="flowChartAlternateProcess">
            <a:avLst/>
          </a:prstGeom>
          <a:ln>
            <a:solidFill>
              <a:srgbClr val="FFCD54"/>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2400" b="1" dirty="0"/>
              <a:t>ANÁLISIS DE LAS REDES SOCIALES</a:t>
            </a:r>
            <a:endParaRPr lang="en-IE" sz="2400" b="1" dirty="0"/>
          </a:p>
        </p:txBody>
      </p:sp>
    </p:spTree>
    <p:extLst>
      <p:ext uri="{BB962C8B-B14F-4D97-AF65-F5344CB8AC3E}">
        <p14:creationId xmlns:p14="http://schemas.microsoft.com/office/powerpoint/2010/main" val="1562409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F9961DE-D1A5-41EF-8AA9-51D0ED4BC43D}"/>
              </a:ext>
            </a:extLst>
          </p:cNvPr>
          <p:cNvSpPr>
            <a:spLocks noGrp="1"/>
          </p:cNvSpPr>
          <p:nvPr>
            <p:ph type="body" sz="quarter" idx="18"/>
          </p:nvPr>
        </p:nvSpPr>
        <p:spPr>
          <a:xfrm>
            <a:off x="1513212" y="1773241"/>
            <a:ext cx="5338850" cy="4525954"/>
          </a:xfrm>
        </p:spPr>
        <p:txBody>
          <a:bodyPr vert="horz" lIns="91440" tIns="45720" rIns="91440" bIns="45720" rtlCol="0" anchor="t">
            <a:normAutofit lnSpcReduction="10000"/>
          </a:bodyPr>
          <a:lstStyle/>
          <a:p>
            <a:pPr indent="0" algn="just"/>
            <a:r>
              <a:rPr lang="es-ES" dirty="0"/>
              <a:t>El uso de encuestas en sus estudios de mercado le permite recoger información a lo largo del ciclo de vida del producto o del mercado. Explore las necesidades y motivaciones de los clientes actuales y potenciales, los sentimientos positivos y negativos sobre sus productos o su marca, y la eficacia y el alcance de sus esfuerzos promocionales.</a:t>
            </a:r>
            <a:endParaRPr lang="es-ES"/>
          </a:p>
          <a:p>
            <a:pPr indent="0" algn="just"/>
            <a:r>
              <a:rPr lang="es-ES" dirty="0"/>
              <a:t>Hoy en día, la mayoría de las encuestas se llevan a cabo de forma online, con grandes capacidades de análisis y funciones de información.</a:t>
            </a:r>
            <a:endParaRPr lang="en-IE" dirty="0">
              <a:cs typeface="Calibri" panose="020F0502020204030204"/>
            </a:endParaRPr>
          </a:p>
        </p:txBody>
      </p:sp>
      <p:sp>
        <p:nvSpPr>
          <p:cNvPr id="4" name="Text Placeholder 3">
            <a:extLst>
              <a:ext uri="{FF2B5EF4-FFF2-40B4-BE49-F238E27FC236}">
                <a16:creationId xmlns:a16="http://schemas.microsoft.com/office/drawing/2014/main" id="{1A5BAFBD-7CD1-4A69-9D39-2B41CB0BA3C7}"/>
              </a:ext>
            </a:extLst>
          </p:cNvPr>
          <p:cNvSpPr>
            <a:spLocks noGrp="1"/>
          </p:cNvSpPr>
          <p:nvPr>
            <p:ph type="body" sz="quarter" idx="16"/>
          </p:nvPr>
        </p:nvSpPr>
        <p:spPr/>
        <p:txBody>
          <a:bodyPr>
            <a:normAutofit lnSpcReduction="10000"/>
          </a:bodyPr>
          <a:lstStyle/>
          <a:p>
            <a:r>
              <a:rPr lang="en-US" dirty="0"/>
              <a:t>1. </a:t>
            </a:r>
            <a:r>
              <a:rPr lang="en-US" dirty="0" err="1"/>
              <a:t>Encuestas</a:t>
            </a:r>
            <a:endParaRPr lang="en-IE" dirty="0"/>
          </a:p>
        </p:txBody>
      </p:sp>
      <p:pic>
        <p:nvPicPr>
          <p:cNvPr id="5" name="Picture 4">
            <a:hlinkClick r:id="rId2"/>
            <a:extLst>
              <a:ext uri="{FF2B5EF4-FFF2-40B4-BE49-F238E27FC236}">
                <a16:creationId xmlns:a16="http://schemas.microsoft.com/office/drawing/2014/main" id="{ECED4714-C08B-4EC8-92D0-17E699E4E9F8}"/>
              </a:ext>
            </a:extLst>
          </p:cNvPr>
          <p:cNvPicPr>
            <a:picLocks noChangeAspect="1"/>
          </p:cNvPicPr>
          <p:nvPr/>
        </p:nvPicPr>
        <p:blipFill>
          <a:blip r:embed="rId3"/>
          <a:stretch>
            <a:fillRect/>
          </a:stretch>
        </p:blipFill>
        <p:spPr>
          <a:xfrm>
            <a:off x="7415412" y="5403346"/>
            <a:ext cx="2476841" cy="498988"/>
          </a:xfrm>
          <a:prstGeom prst="rect">
            <a:avLst/>
          </a:prstGeom>
          <a:solidFill>
            <a:srgbClr val="000000"/>
          </a:solidFill>
        </p:spPr>
      </p:pic>
      <p:pic>
        <p:nvPicPr>
          <p:cNvPr id="7" name="Picture 6">
            <a:hlinkClick r:id="rId4"/>
            <a:extLst>
              <a:ext uri="{FF2B5EF4-FFF2-40B4-BE49-F238E27FC236}">
                <a16:creationId xmlns:a16="http://schemas.microsoft.com/office/drawing/2014/main" id="{3D7CE3DB-A954-46F6-82C5-6DA42166E10F}"/>
              </a:ext>
            </a:extLst>
          </p:cNvPr>
          <p:cNvPicPr>
            <a:picLocks noChangeAspect="1"/>
          </p:cNvPicPr>
          <p:nvPr/>
        </p:nvPicPr>
        <p:blipFill>
          <a:blip r:embed="rId5"/>
          <a:stretch>
            <a:fillRect/>
          </a:stretch>
        </p:blipFill>
        <p:spPr>
          <a:xfrm>
            <a:off x="9333239" y="1402743"/>
            <a:ext cx="2339986" cy="740996"/>
          </a:xfrm>
          <a:prstGeom prst="rect">
            <a:avLst/>
          </a:prstGeom>
        </p:spPr>
      </p:pic>
      <p:pic>
        <p:nvPicPr>
          <p:cNvPr id="9" name="Picture 8">
            <a:hlinkClick r:id="rId6"/>
            <a:extLst>
              <a:ext uri="{FF2B5EF4-FFF2-40B4-BE49-F238E27FC236}">
                <a16:creationId xmlns:a16="http://schemas.microsoft.com/office/drawing/2014/main" id="{FDDD312E-30E0-4673-9784-5D8F4D85AC4D}"/>
              </a:ext>
            </a:extLst>
          </p:cNvPr>
          <p:cNvPicPr>
            <a:picLocks noChangeAspect="1"/>
          </p:cNvPicPr>
          <p:nvPr/>
        </p:nvPicPr>
        <p:blipFill>
          <a:blip r:embed="rId7"/>
          <a:stretch>
            <a:fillRect/>
          </a:stretch>
        </p:blipFill>
        <p:spPr>
          <a:xfrm>
            <a:off x="7302743" y="2149090"/>
            <a:ext cx="1682261" cy="800595"/>
          </a:xfrm>
          <a:prstGeom prst="rect">
            <a:avLst/>
          </a:prstGeom>
        </p:spPr>
      </p:pic>
      <p:pic>
        <p:nvPicPr>
          <p:cNvPr id="11" name="Picture 10">
            <a:hlinkClick r:id="rId8"/>
            <a:extLst>
              <a:ext uri="{FF2B5EF4-FFF2-40B4-BE49-F238E27FC236}">
                <a16:creationId xmlns:a16="http://schemas.microsoft.com/office/drawing/2014/main" id="{BD1D04A7-BD5B-486C-8DB0-2353F1BAC0CF}"/>
              </a:ext>
            </a:extLst>
          </p:cNvPr>
          <p:cNvPicPr>
            <a:picLocks noChangeAspect="1"/>
          </p:cNvPicPr>
          <p:nvPr/>
        </p:nvPicPr>
        <p:blipFill>
          <a:blip r:embed="rId9"/>
          <a:stretch>
            <a:fillRect/>
          </a:stretch>
        </p:blipFill>
        <p:spPr>
          <a:xfrm>
            <a:off x="9083673" y="2949685"/>
            <a:ext cx="2476841" cy="800595"/>
          </a:xfrm>
          <a:prstGeom prst="rect">
            <a:avLst/>
          </a:prstGeom>
        </p:spPr>
      </p:pic>
      <p:pic>
        <p:nvPicPr>
          <p:cNvPr id="13" name="Picture 12">
            <a:hlinkClick r:id="rId10"/>
            <a:extLst>
              <a:ext uri="{FF2B5EF4-FFF2-40B4-BE49-F238E27FC236}">
                <a16:creationId xmlns:a16="http://schemas.microsoft.com/office/drawing/2014/main" id="{B83ED22C-5E63-4099-8E59-FEFCAE8D6E52}"/>
              </a:ext>
            </a:extLst>
          </p:cNvPr>
          <p:cNvPicPr>
            <a:picLocks noChangeAspect="1"/>
          </p:cNvPicPr>
          <p:nvPr/>
        </p:nvPicPr>
        <p:blipFill>
          <a:blip r:embed="rId11"/>
          <a:stretch>
            <a:fillRect/>
          </a:stretch>
        </p:blipFill>
        <p:spPr>
          <a:xfrm>
            <a:off x="9258134" y="4295793"/>
            <a:ext cx="2627049" cy="933421"/>
          </a:xfrm>
          <a:prstGeom prst="rect">
            <a:avLst/>
          </a:prstGeom>
        </p:spPr>
      </p:pic>
      <p:pic>
        <p:nvPicPr>
          <p:cNvPr id="15" name="Picture 14">
            <a:hlinkClick r:id="rId12"/>
            <a:extLst>
              <a:ext uri="{FF2B5EF4-FFF2-40B4-BE49-F238E27FC236}">
                <a16:creationId xmlns:a16="http://schemas.microsoft.com/office/drawing/2014/main" id="{7B6237F6-7D6D-4C57-91E8-B4A1ACBBE2C8}"/>
              </a:ext>
            </a:extLst>
          </p:cNvPr>
          <p:cNvPicPr>
            <a:picLocks noChangeAspect="1"/>
          </p:cNvPicPr>
          <p:nvPr/>
        </p:nvPicPr>
        <p:blipFill>
          <a:blip r:embed="rId13"/>
          <a:stretch>
            <a:fillRect/>
          </a:stretch>
        </p:blipFill>
        <p:spPr>
          <a:xfrm>
            <a:off x="7472562" y="3750280"/>
            <a:ext cx="1674457" cy="678002"/>
          </a:xfrm>
          <a:prstGeom prst="rect">
            <a:avLst/>
          </a:prstGeom>
        </p:spPr>
      </p:pic>
      <p:pic>
        <p:nvPicPr>
          <p:cNvPr id="17" name="Picture 16">
            <a:hlinkClick r:id="rId14"/>
            <a:extLst>
              <a:ext uri="{FF2B5EF4-FFF2-40B4-BE49-F238E27FC236}">
                <a16:creationId xmlns:a16="http://schemas.microsoft.com/office/drawing/2014/main" id="{FA6CEA21-10B4-4582-9B5B-D53C17707333}"/>
              </a:ext>
            </a:extLst>
          </p:cNvPr>
          <p:cNvPicPr>
            <a:picLocks noChangeAspect="1"/>
          </p:cNvPicPr>
          <p:nvPr/>
        </p:nvPicPr>
        <p:blipFill>
          <a:blip r:embed="rId15"/>
          <a:stretch>
            <a:fillRect/>
          </a:stretch>
        </p:blipFill>
        <p:spPr>
          <a:xfrm>
            <a:off x="9764325" y="6076466"/>
            <a:ext cx="1828925" cy="649525"/>
          </a:xfrm>
          <a:prstGeom prst="rect">
            <a:avLst/>
          </a:prstGeom>
        </p:spPr>
      </p:pic>
      <p:sp>
        <p:nvSpPr>
          <p:cNvPr id="18" name="TextBox 17">
            <a:extLst>
              <a:ext uri="{FF2B5EF4-FFF2-40B4-BE49-F238E27FC236}">
                <a16:creationId xmlns:a16="http://schemas.microsoft.com/office/drawing/2014/main" id="{44C3E3AA-4A8F-4C90-BC0E-ACD9982B6990}"/>
              </a:ext>
            </a:extLst>
          </p:cNvPr>
          <p:cNvSpPr txBox="1"/>
          <p:nvPr/>
        </p:nvSpPr>
        <p:spPr>
          <a:xfrm>
            <a:off x="7107383" y="195943"/>
            <a:ext cx="4777800" cy="1200329"/>
          </a:xfrm>
          <a:prstGeom prst="rect">
            <a:avLst/>
          </a:prstGeom>
          <a:noFill/>
        </p:spPr>
        <p:txBody>
          <a:bodyPr wrap="square" rtlCol="0">
            <a:spAutoFit/>
          </a:bodyPr>
          <a:lstStyle/>
          <a:p>
            <a:pPr algn="ctr"/>
            <a:r>
              <a:rPr lang="es-ES" b="1" dirty="0">
                <a:solidFill>
                  <a:srgbClr val="1188A3"/>
                </a:solidFill>
              </a:rPr>
              <a:t>Haga clic en cada uno de los logotipos para obtener más información sobre cada uno de los siguientes programas de encuestas de uso común...</a:t>
            </a:r>
          </a:p>
        </p:txBody>
      </p:sp>
    </p:spTree>
    <p:extLst>
      <p:ext uri="{BB962C8B-B14F-4D97-AF65-F5344CB8AC3E}">
        <p14:creationId xmlns:p14="http://schemas.microsoft.com/office/powerpoint/2010/main" val="174044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group of people sitting in chairs&#10;&#10;Description automatically generated with low confidence">
            <a:extLst>
              <a:ext uri="{FF2B5EF4-FFF2-40B4-BE49-F238E27FC236}">
                <a16:creationId xmlns:a16="http://schemas.microsoft.com/office/drawing/2014/main" id="{E0E7D14D-0CA6-4FAF-B3EB-9D3D2A323CA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3DDA2169-4C58-459F-BF08-AC9E6A51E0D4}"/>
              </a:ext>
            </a:extLst>
          </p:cNvPr>
          <p:cNvSpPr>
            <a:spLocks noGrp="1"/>
          </p:cNvSpPr>
          <p:nvPr>
            <p:ph type="body" sz="quarter" idx="18"/>
          </p:nvPr>
        </p:nvSpPr>
        <p:spPr>
          <a:xfrm>
            <a:off x="1371600" y="727922"/>
            <a:ext cx="5480462" cy="5097983"/>
          </a:xfrm>
          <a:solidFill>
            <a:srgbClr val="85D2E1"/>
          </a:solidFill>
        </p:spPr>
        <p:txBody>
          <a:bodyPr vert="horz" lIns="91440" tIns="45720" rIns="91440" bIns="45720" rtlCol="0" anchor="t">
            <a:noAutofit/>
          </a:bodyPr>
          <a:lstStyle/>
          <a:p>
            <a:pPr marL="143510" indent="0" algn="just">
              <a:lnSpc>
                <a:spcPct val="110000"/>
              </a:lnSpc>
            </a:pPr>
            <a:r>
              <a:rPr lang="es-ES" sz="2000" dirty="0"/>
              <a:t>Un grupo de discusión es una táctica de investigación de mercado (cualitativa) utilizada para descubrir las actitudes de los consumidores hacia un producto, servicio o campaña </a:t>
            </a:r>
            <a:r>
              <a:rPr lang="es-ES" sz="2000" b="1" dirty="0"/>
              <a:t>a través de una conversación moderada entre los participantes</a:t>
            </a:r>
            <a:r>
              <a:rPr lang="es-ES" sz="2000" dirty="0"/>
              <a:t>. A diferencia de las entrevistas individuales, esta investigación se lleva a cabo en un formato de grupo, con un facilitador capacitado presente para dirigir la discusión. </a:t>
            </a:r>
            <a:endParaRPr lang="es-ES"/>
          </a:p>
          <a:p>
            <a:pPr marL="143510" indent="0" algn="just">
              <a:lnSpc>
                <a:spcPct val="110000"/>
              </a:lnSpc>
            </a:pPr>
            <a:r>
              <a:rPr lang="es-ES" sz="2000" dirty="0"/>
              <a:t>Los grupos focales suelen realizarse en nombre de una empresa, con la ayuda de una empresa de estudios de mercado. Las buenas empresas de investigación de mercados están especializadas en la contratación, realización y evaluación de grupos focales, utilizando tácticas y conocimientos adquiridos a lo largo de años de experiencia en el sector.</a:t>
            </a:r>
            <a:endParaRPr lang="en-IE" sz="2000" dirty="0">
              <a:cs typeface="Calibri" panose="020F0502020204030204"/>
            </a:endParaRPr>
          </a:p>
        </p:txBody>
      </p:sp>
      <p:sp>
        <p:nvSpPr>
          <p:cNvPr id="4" name="Text Placeholder 3">
            <a:extLst>
              <a:ext uri="{FF2B5EF4-FFF2-40B4-BE49-F238E27FC236}">
                <a16:creationId xmlns:a16="http://schemas.microsoft.com/office/drawing/2014/main" id="{73572B85-AFAA-40AE-BD73-8BDE3374EFCD}"/>
              </a:ext>
            </a:extLst>
          </p:cNvPr>
          <p:cNvSpPr>
            <a:spLocks noGrp="1"/>
          </p:cNvSpPr>
          <p:nvPr>
            <p:ph type="body" sz="quarter" idx="16"/>
          </p:nvPr>
        </p:nvSpPr>
        <p:spPr>
          <a:xfrm>
            <a:off x="1466313" y="279628"/>
            <a:ext cx="4716425" cy="582221"/>
          </a:xfrm>
        </p:spPr>
        <p:txBody>
          <a:bodyPr>
            <a:normAutofit fontScale="92500"/>
          </a:bodyPr>
          <a:lstStyle/>
          <a:p>
            <a:r>
              <a:rPr lang="en-US" dirty="0"/>
              <a:t>2. </a:t>
            </a:r>
            <a:r>
              <a:rPr lang="en-US" dirty="0" err="1"/>
              <a:t>Grupos</a:t>
            </a:r>
            <a:r>
              <a:rPr lang="en-US" dirty="0"/>
              <a:t> de </a:t>
            </a:r>
            <a:r>
              <a:rPr lang="en-US" dirty="0" err="1"/>
              <a:t>discusión</a:t>
            </a:r>
            <a:r>
              <a:rPr lang="en-US" dirty="0"/>
              <a:t>...</a:t>
            </a:r>
            <a:endParaRPr lang="en-IE" dirty="0"/>
          </a:p>
        </p:txBody>
      </p:sp>
    </p:spTree>
    <p:extLst>
      <p:ext uri="{BB962C8B-B14F-4D97-AF65-F5344CB8AC3E}">
        <p14:creationId xmlns:p14="http://schemas.microsoft.com/office/powerpoint/2010/main" val="6149799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tree, outdoor, plant&#10;&#10;Description automatically generated">
            <a:extLst>
              <a:ext uri="{FF2B5EF4-FFF2-40B4-BE49-F238E27FC236}">
                <a16:creationId xmlns:a16="http://schemas.microsoft.com/office/drawing/2014/main" id="{A8AD7418-BFD0-4A8F-862D-015B55323538}"/>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346C7E97-609A-44B2-A5B4-20C6675B0A6B}"/>
              </a:ext>
            </a:extLst>
          </p:cNvPr>
          <p:cNvSpPr>
            <a:spLocks noGrp="1"/>
          </p:cNvSpPr>
          <p:nvPr>
            <p:ph type="body" sz="quarter" idx="18"/>
          </p:nvPr>
        </p:nvSpPr>
        <p:spPr>
          <a:xfrm>
            <a:off x="1248028" y="1300518"/>
            <a:ext cx="5518532" cy="5393327"/>
          </a:xfrm>
        </p:spPr>
        <p:txBody>
          <a:bodyPr vert="horz" lIns="91440" tIns="45720" rIns="91440" bIns="45720" rtlCol="0" anchor="t">
            <a:normAutofit fontScale="85000" lnSpcReduction="20000"/>
          </a:bodyPr>
          <a:lstStyle/>
          <a:p>
            <a:pPr indent="0" algn="just">
              <a:lnSpc>
                <a:spcPct val="110000"/>
              </a:lnSpc>
            </a:pPr>
            <a:r>
              <a:rPr lang="es-ES" dirty="0"/>
              <a:t>La observación es una técnica de investigación de mercados en la que investigadores altamente formados suelen observar cómo se comportan e interactúan las personas o los consumidores en el mercado en condiciones naturales.</a:t>
            </a:r>
            <a:endParaRPr lang="es-ES"/>
          </a:p>
          <a:p>
            <a:pPr indent="0" algn="just">
              <a:lnSpc>
                <a:spcPct val="110000"/>
              </a:lnSpc>
            </a:pPr>
            <a:r>
              <a:rPr lang="es-ES" dirty="0"/>
              <a:t>Está concebida para ofrecer información precisa y real sobre lo que hacen los consumidores cuando interactúan en un nicho de mercado determinado.</a:t>
            </a:r>
            <a:endParaRPr lang="es-ES" dirty="0">
              <a:cs typeface="Calibri" panose="020F0502020204030204"/>
            </a:endParaRPr>
          </a:p>
          <a:p>
            <a:pPr indent="0" algn="just">
              <a:lnSpc>
                <a:spcPct val="110000"/>
              </a:lnSpc>
            </a:pPr>
            <a:r>
              <a:rPr lang="es-ES" dirty="0"/>
              <a:t>Se puede utilizar la investigación observacional cuando es necesario responder a preguntas como "¿Cómo?" o "¿Qué?" a partir de la investigación. Este tipo de investigación/táctica es útil cuando el tema de la investigación no se ha estudiado previamente y se sabe muy poco sobre los comportamientos típicos del entorno en cuestión.</a:t>
            </a:r>
            <a:endParaRPr lang="es-ES" dirty="0">
              <a:cs typeface="Calibri" panose="020F0502020204030204"/>
            </a:endParaRPr>
          </a:p>
        </p:txBody>
      </p:sp>
      <p:sp>
        <p:nvSpPr>
          <p:cNvPr id="4" name="Text Placeholder 3">
            <a:extLst>
              <a:ext uri="{FF2B5EF4-FFF2-40B4-BE49-F238E27FC236}">
                <a16:creationId xmlns:a16="http://schemas.microsoft.com/office/drawing/2014/main" id="{492ACD1F-DDBC-4FC9-88E0-C0CF0571159B}"/>
              </a:ext>
            </a:extLst>
          </p:cNvPr>
          <p:cNvSpPr>
            <a:spLocks noGrp="1"/>
          </p:cNvSpPr>
          <p:nvPr>
            <p:ph type="body" sz="quarter" idx="16"/>
          </p:nvPr>
        </p:nvSpPr>
        <p:spPr/>
        <p:txBody>
          <a:bodyPr>
            <a:normAutofit lnSpcReduction="10000"/>
          </a:bodyPr>
          <a:lstStyle/>
          <a:p>
            <a:r>
              <a:rPr lang="en-US" dirty="0"/>
              <a:t>3. </a:t>
            </a:r>
            <a:r>
              <a:rPr lang="en-US" dirty="0" err="1"/>
              <a:t>Observaciones</a:t>
            </a:r>
            <a:r>
              <a:rPr lang="en-US" dirty="0"/>
              <a:t>…</a:t>
            </a:r>
            <a:endParaRPr lang="en-IE" dirty="0"/>
          </a:p>
        </p:txBody>
      </p:sp>
    </p:spTree>
    <p:extLst>
      <p:ext uri="{BB962C8B-B14F-4D97-AF65-F5344CB8AC3E}">
        <p14:creationId xmlns:p14="http://schemas.microsoft.com/office/powerpoint/2010/main" val="6922580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Fruity ice cream cones in order against their fruit counterparts">
            <a:extLst>
              <a:ext uri="{FF2B5EF4-FFF2-40B4-BE49-F238E27FC236}">
                <a16:creationId xmlns:a16="http://schemas.microsoft.com/office/drawing/2014/main" id="{FF0E9CBC-4D68-42B2-B4A3-B87B18C845B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7F8471B5-BD48-4072-872E-36B5E9E4081D}"/>
              </a:ext>
            </a:extLst>
          </p:cNvPr>
          <p:cNvSpPr>
            <a:spLocks noGrp="1"/>
          </p:cNvSpPr>
          <p:nvPr>
            <p:ph type="body" sz="quarter" idx="18"/>
          </p:nvPr>
        </p:nvSpPr>
        <p:spPr>
          <a:xfrm>
            <a:off x="1357570" y="1520993"/>
            <a:ext cx="5494492" cy="4918872"/>
          </a:xfrm>
        </p:spPr>
        <p:txBody>
          <a:bodyPr vert="horz" lIns="91440" tIns="45720" rIns="91440" bIns="45720" rtlCol="0" anchor="t">
            <a:normAutofit lnSpcReduction="10000"/>
          </a:bodyPr>
          <a:lstStyle/>
          <a:p>
            <a:pPr indent="0" algn="just"/>
            <a:r>
              <a:rPr lang="es-ES" dirty="0"/>
              <a:t>En las pruebas piloto, se solicita la ayuda de algunos usuarios o consumidores para probar el producto o servicio antes de su lanzamiento. Esto le permite ver lo que funciona y lo que no. Una vez que haya realizado la prueba piloto y haya recibido recomendaciones y comentarios, tendrá la oportunidad de adaptar o alterar el producto o el envase, etc., en función de lo que haya destacado el consumidor. Se trata de un ejercicio que ahorra tiempo y dinero y, de nuevo, es una fase distinta del proceso de pensamiento de diseño (módulo 3).</a:t>
            </a:r>
            <a:endParaRPr lang="en-IE" dirty="0">
              <a:cs typeface="Calibri" panose="020F0502020204030204"/>
            </a:endParaRPr>
          </a:p>
        </p:txBody>
      </p:sp>
      <p:sp>
        <p:nvSpPr>
          <p:cNvPr id="4" name="Text Placeholder 3">
            <a:extLst>
              <a:ext uri="{FF2B5EF4-FFF2-40B4-BE49-F238E27FC236}">
                <a16:creationId xmlns:a16="http://schemas.microsoft.com/office/drawing/2014/main" id="{6197803B-15C1-41F8-ADA6-6D905EFF8C3A}"/>
              </a:ext>
            </a:extLst>
          </p:cNvPr>
          <p:cNvSpPr>
            <a:spLocks noGrp="1"/>
          </p:cNvSpPr>
          <p:nvPr>
            <p:ph type="body" sz="quarter" idx="16"/>
          </p:nvPr>
        </p:nvSpPr>
        <p:spPr/>
        <p:txBody>
          <a:bodyPr>
            <a:normAutofit lnSpcReduction="10000"/>
          </a:bodyPr>
          <a:lstStyle/>
          <a:p>
            <a:r>
              <a:rPr lang="en-US" dirty="0"/>
              <a:t>4. </a:t>
            </a:r>
            <a:r>
              <a:rPr lang="en-US" dirty="0" err="1"/>
              <a:t>Pruebas</a:t>
            </a:r>
            <a:r>
              <a:rPr lang="en-US" dirty="0"/>
              <a:t> </a:t>
            </a:r>
            <a:r>
              <a:rPr lang="en-US" dirty="0" err="1"/>
              <a:t>piloto</a:t>
            </a:r>
            <a:endParaRPr lang="en-IE" dirty="0"/>
          </a:p>
        </p:txBody>
      </p:sp>
    </p:spTree>
    <p:extLst>
      <p:ext uri="{BB962C8B-B14F-4D97-AF65-F5344CB8AC3E}">
        <p14:creationId xmlns:p14="http://schemas.microsoft.com/office/powerpoint/2010/main" val="4040425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FA7AAEA-C1B6-4D4C-A376-FAFF0D87E42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3" name="Text Placeholder 2">
            <a:extLst>
              <a:ext uri="{FF2B5EF4-FFF2-40B4-BE49-F238E27FC236}">
                <a16:creationId xmlns:a16="http://schemas.microsoft.com/office/drawing/2014/main" id="{903D2D9C-81A4-4652-8C70-CFDA3729B029}"/>
              </a:ext>
            </a:extLst>
          </p:cNvPr>
          <p:cNvSpPr>
            <a:spLocks noGrp="1"/>
          </p:cNvSpPr>
          <p:nvPr>
            <p:ph type="body" sz="quarter" idx="18"/>
          </p:nvPr>
        </p:nvSpPr>
        <p:spPr>
          <a:xfrm>
            <a:off x="1351333" y="1758251"/>
            <a:ext cx="5292191" cy="5073706"/>
          </a:xfrm>
        </p:spPr>
        <p:txBody>
          <a:bodyPr vert="horz" lIns="91440" tIns="45720" rIns="91440" bIns="45720" rtlCol="0" anchor="t">
            <a:normAutofit/>
          </a:bodyPr>
          <a:lstStyle/>
          <a:p>
            <a:pPr indent="0" algn="just"/>
            <a:r>
              <a:rPr lang="es-ES" dirty="0"/>
              <a:t>La analítica de las redes sociales es el proceso de recopilación y análisis de los datos de la audiencia compartidos en las redes sociales para mejorar las decisiones comerciales estratégicas de una empresa.</a:t>
            </a:r>
            <a:endParaRPr lang="es-ES"/>
          </a:p>
          <a:p>
            <a:pPr indent="0" algn="just"/>
            <a:r>
              <a:rPr lang="es-ES" dirty="0"/>
              <a:t>Las redes sociales pueden beneficiar a las empresas al permitir a los responsables de marketing detectar tendencias en el comportamiento de los consumidores que son relevantes para su sector y pueden influir en el éxito de los esfuerzos de marketing.</a:t>
            </a:r>
            <a:endParaRPr lang="en-US" dirty="0">
              <a:cs typeface="Calibri" panose="020F0502020204030204"/>
            </a:endParaRPr>
          </a:p>
        </p:txBody>
      </p:sp>
      <p:sp>
        <p:nvSpPr>
          <p:cNvPr id="4" name="Text Placeholder 3">
            <a:extLst>
              <a:ext uri="{FF2B5EF4-FFF2-40B4-BE49-F238E27FC236}">
                <a16:creationId xmlns:a16="http://schemas.microsoft.com/office/drawing/2014/main" id="{A99C6771-C2CC-485E-98D0-00831B684F9B}"/>
              </a:ext>
            </a:extLst>
          </p:cNvPr>
          <p:cNvSpPr>
            <a:spLocks noGrp="1"/>
          </p:cNvSpPr>
          <p:nvPr>
            <p:ph type="body" sz="quarter" idx="16"/>
          </p:nvPr>
        </p:nvSpPr>
        <p:spPr/>
        <p:txBody>
          <a:bodyPr>
            <a:normAutofit fontScale="70000" lnSpcReduction="20000"/>
          </a:bodyPr>
          <a:lstStyle/>
          <a:p>
            <a:r>
              <a:rPr lang="en-US" dirty="0"/>
              <a:t>5. </a:t>
            </a:r>
            <a:r>
              <a:rPr lang="es-ES" dirty="0"/>
              <a:t>Análisis de las redes sociales...</a:t>
            </a:r>
            <a:endParaRPr lang="en-IE" dirty="0"/>
          </a:p>
        </p:txBody>
      </p:sp>
    </p:spTree>
    <p:extLst>
      <p:ext uri="{BB962C8B-B14F-4D97-AF65-F5344CB8AC3E}">
        <p14:creationId xmlns:p14="http://schemas.microsoft.com/office/powerpoint/2010/main" val="18912474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Box 67">
            <a:extLst>
              <a:ext uri="{FF2B5EF4-FFF2-40B4-BE49-F238E27FC236}">
                <a16:creationId xmlns:a16="http://schemas.microsoft.com/office/drawing/2014/main" id="{A35DC6E3-CEA1-4804-A5EF-9F74D0D1927B}"/>
              </a:ext>
            </a:extLst>
          </p:cNvPr>
          <p:cNvSpPr txBox="1"/>
          <p:nvPr/>
        </p:nvSpPr>
        <p:spPr>
          <a:xfrm>
            <a:off x="9734719" y="6501950"/>
            <a:ext cx="1997976" cy="369332"/>
          </a:xfrm>
          <a:prstGeom prst="rect">
            <a:avLst/>
          </a:prstGeom>
          <a:solidFill>
            <a:schemeClr val="bg1"/>
          </a:solidFill>
        </p:spPr>
        <p:txBody>
          <a:bodyPr wrap="square" rtlCol="0">
            <a:spAutoFit/>
          </a:bodyPr>
          <a:lstStyle/>
          <a:p>
            <a:endParaRPr lang="en-IE"/>
          </a:p>
        </p:txBody>
      </p:sp>
      <p:sp>
        <p:nvSpPr>
          <p:cNvPr id="6" name="Text Placeholder 5">
            <a:extLst>
              <a:ext uri="{FF2B5EF4-FFF2-40B4-BE49-F238E27FC236}">
                <a16:creationId xmlns:a16="http://schemas.microsoft.com/office/drawing/2014/main" id="{0AE2D566-48F0-4BB5-A57D-3460EE79DF9A}"/>
              </a:ext>
            </a:extLst>
          </p:cNvPr>
          <p:cNvSpPr>
            <a:spLocks noGrp="1"/>
          </p:cNvSpPr>
          <p:nvPr>
            <p:ph type="body" sz="quarter" idx="18"/>
          </p:nvPr>
        </p:nvSpPr>
        <p:spPr>
          <a:xfrm>
            <a:off x="683967" y="3558930"/>
            <a:ext cx="2526874" cy="2260268"/>
          </a:xfrm>
        </p:spPr>
        <p:txBody>
          <a:bodyPr>
            <a:normAutofit fontScale="85000" lnSpcReduction="10000"/>
          </a:bodyPr>
          <a:lstStyle/>
          <a:p>
            <a:pPr marL="0" indent="0">
              <a:lnSpc>
                <a:spcPct val="120000"/>
              </a:lnSpc>
            </a:pPr>
            <a:r>
              <a:rPr lang="es-ES" dirty="0"/>
              <a:t>Definir su mercado puede </a:t>
            </a:r>
            <a:r>
              <a:rPr lang="es-ES" b="1" dirty="0"/>
              <a:t>proporcionar diferentes perspectivas </a:t>
            </a:r>
            <a:r>
              <a:rPr lang="es-ES" dirty="0"/>
              <a:t>desde los mercados basados en los clientes hasta los mercados basados en los competidores y, por tanto, puede </a:t>
            </a:r>
            <a:r>
              <a:rPr lang="es-ES" b="1" dirty="0"/>
              <a:t>identificar oportunidades y amenazas.</a:t>
            </a:r>
            <a:endParaRPr lang="en-IE" b="1" dirty="0"/>
          </a:p>
        </p:txBody>
      </p:sp>
      <p:sp>
        <p:nvSpPr>
          <p:cNvPr id="8" name="Text Placeholder 7">
            <a:extLst>
              <a:ext uri="{FF2B5EF4-FFF2-40B4-BE49-F238E27FC236}">
                <a16:creationId xmlns:a16="http://schemas.microsoft.com/office/drawing/2014/main" id="{D2B6DA93-542A-4CC6-B5E5-626860B91065}"/>
              </a:ext>
            </a:extLst>
          </p:cNvPr>
          <p:cNvSpPr>
            <a:spLocks noGrp="1"/>
          </p:cNvSpPr>
          <p:nvPr>
            <p:ph type="body" sz="quarter" idx="19"/>
          </p:nvPr>
        </p:nvSpPr>
        <p:spPr>
          <a:xfrm>
            <a:off x="3535203" y="3562957"/>
            <a:ext cx="2373570" cy="2260268"/>
          </a:xfrm>
        </p:spPr>
        <p:txBody>
          <a:bodyPr>
            <a:normAutofit fontScale="85000" lnSpcReduction="10000"/>
          </a:bodyPr>
          <a:lstStyle/>
          <a:p>
            <a:pPr marL="0" indent="0"/>
            <a:r>
              <a:rPr lang="es-ES" dirty="0"/>
              <a:t>Los mercados son ecosistemas complejos, y el conocimiento de su mercado es lo que impulsa su rendimiento y rentabilidad. La evaluación de las variables de segmentación </a:t>
            </a:r>
            <a:r>
              <a:rPr lang="es-ES" b="1" dirty="0"/>
              <a:t>puede mejorar la ventaja competitiva y la rentabilidad.</a:t>
            </a:r>
            <a:endParaRPr lang="en-IE" b="1" dirty="0"/>
          </a:p>
        </p:txBody>
      </p:sp>
      <p:sp>
        <p:nvSpPr>
          <p:cNvPr id="10" name="Text Placeholder 9">
            <a:extLst>
              <a:ext uri="{FF2B5EF4-FFF2-40B4-BE49-F238E27FC236}">
                <a16:creationId xmlns:a16="http://schemas.microsoft.com/office/drawing/2014/main" id="{BB5EC181-311E-4B57-8D74-33FA17366938}"/>
              </a:ext>
            </a:extLst>
          </p:cNvPr>
          <p:cNvSpPr>
            <a:spLocks noGrp="1"/>
          </p:cNvSpPr>
          <p:nvPr>
            <p:ph type="body" sz="quarter" idx="21"/>
          </p:nvPr>
        </p:nvSpPr>
        <p:spPr>
          <a:xfrm>
            <a:off x="6209908" y="3568674"/>
            <a:ext cx="2467118" cy="2415846"/>
          </a:xfrm>
        </p:spPr>
        <p:txBody>
          <a:bodyPr>
            <a:normAutofit fontScale="85000" lnSpcReduction="10000"/>
          </a:bodyPr>
          <a:lstStyle/>
          <a:p>
            <a:pPr marL="0" indent="0">
              <a:lnSpc>
                <a:spcPct val="110000"/>
              </a:lnSpc>
            </a:pPr>
            <a:r>
              <a:rPr lang="es-ES" dirty="0"/>
              <a:t>Un posicionamiento estratégico en el mercado es esencial para obtener una </a:t>
            </a:r>
            <a:r>
              <a:rPr lang="es-ES" b="1" dirty="0"/>
              <a:t>ventaja competitiva sostenible y garantizar la rentabilidad a largo plazo de una empresa.  </a:t>
            </a:r>
            <a:r>
              <a:rPr lang="es-ES" dirty="0"/>
              <a:t>Hay que atender las necesidades de los clientes mejor que los competidores</a:t>
            </a:r>
            <a:r>
              <a:rPr lang="en-US" b="0" i="0" dirty="0">
                <a:solidFill>
                  <a:srgbClr val="353535"/>
                </a:solidFill>
                <a:effectLst/>
                <a:latin typeface="Neue Haas Grotesk"/>
              </a:rPr>
              <a:t>.</a:t>
            </a:r>
            <a:endParaRPr lang="en-IE" dirty="0"/>
          </a:p>
        </p:txBody>
      </p:sp>
      <p:sp>
        <p:nvSpPr>
          <p:cNvPr id="12" name="Text Placeholder 11">
            <a:extLst>
              <a:ext uri="{FF2B5EF4-FFF2-40B4-BE49-F238E27FC236}">
                <a16:creationId xmlns:a16="http://schemas.microsoft.com/office/drawing/2014/main" id="{9061A885-19F9-4E24-9791-AB577DF2A0F0}"/>
              </a:ext>
            </a:extLst>
          </p:cNvPr>
          <p:cNvSpPr>
            <a:spLocks noGrp="1"/>
          </p:cNvSpPr>
          <p:nvPr>
            <p:ph type="body" sz="quarter" idx="23"/>
          </p:nvPr>
        </p:nvSpPr>
        <p:spPr>
          <a:xfrm>
            <a:off x="8978161" y="3568674"/>
            <a:ext cx="2745885" cy="2785177"/>
          </a:xfrm>
        </p:spPr>
        <p:txBody>
          <a:bodyPr>
            <a:normAutofit fontScale="92500" lnSpcReduction="20000"/>
          </a:bodyPr>
          <a:lstStyle/>
          <a:p>
            <a:pPr marL="0" indent="0"/>
            <a:r>
              <a:rPr lang="es-ES" sz="1700" dirty="0"/>
              <a:t>El análisis del comportamiento desempeña un papel fundamental </a:t>
            </a:r>
            <a:r>
              <a:rPr lang="es-ES" sz="1700" b="1" dirty="0"/>
              <a:t>para entender quiénes son sus clientes y sus necesidades. </a:t>
            </a:r>
            <a:r>
              <a:rPr lang="es-ES" sz="1700" dirty="0"/>
              <a:t>Las decisiones de compra se toman en diferentes etapas y suelen implicar a múltiples actores. Al aprovechar los datos sobre el comportamiento de los clientes, puede </a:t>
            </a:r>
            <a:r>
              <a:rPr lang="es-ES" sz="1700" b="1" dirty="0"/>
              <a:t>determinar su segmento de mercado y perfeccionar su mensaje/canal de marketing.</a:t>
            </a:r>
            <a:endParaRPr lang="en-IE" sz="1700" b="1" dirty="0"/>
          </a:p>
        </p:txBody>
      </p:sp>
      <p:sp>
        <p:nvSpPr>
          <p:cNvPr id="14" name="Text Placeholder 13">
            <a:extLst>
              <a:ext uri="{FF2B5EF4-FFF2-40B4-BE49-F238E27FC236}">
                <a16:creationId xmlns:a16="http://schemas.microsoft.com/office/drawing/2014/main" id="{4A19C2E2-2A36-49EB-99AD-82001353482A}"/>
              </a:ext>
            </a:extLst>
          </p:cNvPr>
          <p:cNvSpPr>
            <a:spLocks noGrp="1"/>
          </p:cNvSpPr>
          <p:nvPr>
            <p:ph type="body" sz="quarter" idx="25"/>
          </p:nvPr>
        </p:nvSpPr>
        <p:spPr>
          <a:xfrm>
            <a:off x="254000" y="356050"/>
            <a:ext cx="11696700" cy="948909"/>
          </a:xfrm>
        </p:spPr>
        <p:txBody>
          <a:bodyPr>
            <a:normAutofit fontScale="77500" lnSpcReduction="20000"/>
          </a:bodyPr>
          <a:lstStyle/>
          <a:p>
            <a:pPr>
              <a:lnSpc>
                <a:spcPct val="120000"/>
              </a:lnSpc>
            </a:pPr>
            <a:r>
              <a:rPr lang="es-ES" dirty="0"/>
              <a:t>La recopilación de una amplia variedad de datos de mercado le ayudará a desarrollar una sólida estrategia de marca y marketing.</a:t>
            </a:r>
            <a:endParaRPr lang="en-IE" dirty="0"/>
          </a:p>
        </p:txBody>
      </p:sp>
      <p:grpSp>
        <p:nvGrpSpPr>
          <p:cNvPr id="21" name="Graphic 2">
            <a:extLst>
              <a:ext uri="{FF2B5EF4-FFF2-40B4-BE49-F238E27FC236}">
                <a16:creationId xmlns:a16="http://schemas.microsoft.com/office/drawing/2014/main" id="{8AFAAF8B-767C-4815-9814-CD79E83454C6}"/>
              </a:ext>
            </a:extLst>
          </p:cNvPr>
          <p:cNvGrpSpPr/>
          <p:nvPr/>
        </p:nvGrpSpPr>
        <p:grpSpPr>
          <a:xfrm>
            <a:off x="7052186" y="1827650"/>
            <a:ext cx="952569" cy="1014306"/>
            <a:chOff x="3918554" y="774528"/>
            <a:chExt cx="868197" cy="924466"/>
          </a:xfrm>
        </p:grpSpPr>
        <p:grpSp>
          <p:nvGrpSpPr>
            <p:cNvPr id="22" name="Graphic 2">
              <a:extLst>
                <a:ext uri="{FF2B5EF4-FFF2-40B4-BE49-F238E27FC236}">
                  <a16:creationId xmlns:a16="http://schemas.microsoft.com/office/drawing/2014/main" id="{6363E2B7-B850-4C63-A89A-DC1A52C91260}"/>
                </a:ext>
              </a:extLst>
            </p:cNvPr>
            <p:cNvGrpSpPr/>
            <p:nvPr/>
          </p:nvGrpSpPr>
          <p:grpSpPr>
            <a:xfrm>
              <a:off x="3918554" y="774528"/>
              <a:ext cx="868197" cy="924466"/>
              <a:chOff x="3918554" y="774528"/>
              <a:chExt cx="868197" cy="924466"/>
            </a:xfrm>
            <a:solidFill>
              <a:srgbClr val="010101"/>
            </a:solidFill>
          </p:grpSpPr>
          <p:sp>
            <p:nvSpPr>
              <p:cNvPr id="26" name="Freeform 300">
                <a:extLst>
                  <a:ext uri="{FF2B5EF4-FFF2-40B4-BE49-F238E27FC236}">
                    <a16:creationId xmlns:a16="http://schemas.microsoft.com/office/drawing/2014/main" id="{999A73FA-1425-4730-BB0D-E475850127DB}"/>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27" name="Freeform 301">
                <a:extLst>
                  <a:ext uri="{FF2B5EF4-FFF2-40B4-BE49-F238E27FC236}">
                    <a16:creationId xmlns:a16="http://schemas.microsoft.com/office/drawing/2014/main" id="{504CEA68-8D2D-43A6-9E61-B1555D866D92}"/>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23" name="Graphic 2">
              <a:extLst>
                <a:ext uri="{FF2B5EF4-FFF2-40B4-BE49-F238E27FC236}">
                  <a16:creationId xmlns:a16="http://schemas.microsoft.com/office/drawing/2014/main" id="{C73696C9-EC58-4967-B100-2626A7D32835}"/>
                </a:ext>
              </a:extLst>
            </p:cNvPr>
            <p:cNvGrpSpPr/>
            <p:nvPr/>
          </p:nvGrpSpPr>
          <p:grpSpPr>
            <a:xfrm>
              <a:off x="3958353" y="890522"/>
              <a:ext cx="708520" cy="605461"/>
              <a:chOff x="3958353" y="890522"/>
              <a:chExt cx="708520" cy="605461"/>
            </a:xfrm>
            <a:solidFill>
              <a:srgbClr val="60A9DD"/>
            </a:solidFill>
          </p:grpSpPr>
          <p:sp>
            <p:nvSpPr>
              <p:cNvPr id="24" name="Freeform 298">
                <a:extLst>
                  <a:ext uri="{FF2B5EF4-FFF2-40B4-BE49-F238E27FC236}">
                    <a16:creationId xmlns:a16="http://schemas.microsoft.com/office/drawing/2014/main" id="{1C7783F0-E6BB-4182-B5CD-23A966847512}"/>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00BADE"/>
              </a:solidFill>
              <a:ln w="9028" cap="flat">
                <a:noFill/>
                <a:prstDash val="solid"/>
                <a:miter/>
              </a:ln>
            </p:spPr>
            <p:txBody>
              <a:bodyPr rtlCol="0" anchor="ctr"/>
              <a:lstStyle/>
              <a:p>
                <a:endParaRPr lang="en-US"/>
              </a:p>
            </p:txBody>
          </p:sp>
          <p:sp>
            <p:nvSpPr>
              <p:cNvPr id="25" name="Freeform 299">
                <a:extLst>
                  <a:ext uri="{FF2B5EF4-FFF2-40B4-BE49-F238E27FC236}">
                    <a16:creationId xmlns:a16="http://schemas.microsoft.com/office/drawing/2014/main" id="{CA63D4FC-B390-4CEE-BBE0-DE3155687AE8}"/>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00BADE"/>
              </a:solidFill>
              <a:ln w="9028" cap="flat">
                <a:noFill/>
                <a:prstDash val="solid"/>
                <a:miter/>
              </a:ln>
            </p:spPr>
            <p:txBody>
              <a:bodyPr rtlCol="0" anchor="ctr"/>
              <a:lstStyle/>
              <a:p>
                <a:endParaRPr lang="en-US"/>
              </a:p>
            </p:txBody>
          </p:sp>
        </p:grpSp>
      </p:grpSp>
      <p:grpSp>
        <p:nvGrpSpPr>
          <p:cNvPr id="30" name="Graphic 3">
            <a:extLst>
              <a:ext uri="{FF2B5EF4-FFF2-40B4-BE49-F238E27FC236}">
                <a16:creationId xmlns:a16="http://schemas.microsoft.com/office/drawing/2014/main" id="{37D4FF9E-FDB3-4103-A8C4-492AC5BE497F}"/>
              </a:ext>
            </a:extLst>
          </p:cNvPr>
          <p:cNvGrpSpPr/>
          <p:nvPr/>
        </p:nvGrpSpPr>
        <p:grpSpPr>
          <a:xfrm>
            <a:off x="9631606" y="1920690"/>
            <a:ext cx="1097482" cy="800886"/>
            <a:chOff x="8408232" y="3880051"/>
            <a:chExt cx="1097482" cy="800886"/>
          </a:xfrm>
        </p:grpSpPr>
        <p:sp>
          <p:nvSpPr>
            <p:cNvPr id="31" name="Freeform 1501">
              <a:extLst>
                <a:ext uri="{FF2B5EF4-FFF2-40B4-BE49-F238E27FC236}">
                  <a16:creationId xmlns:a16="http://schemas.microsoft.com/office/drawing/2014/main" id="{D6DE9246-C086-4251-BDD0-AA527A8A0BE9}"/>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endParaRPr lang="en-US"/>
            </a:p>
          </p:txBody>
        </p:sp>
        <p:grpSp>
          <p:nvGrpSpPr>
            <p:cNvPr id="32" name="Graphic 3">
              <a:extLst>
                <a:ext uri="{FF2B5EF4-FFF2-40B4-BE49-F238E27FC236}">
                  <a16:creationId xmlns:a16="http://schemas.microsoft.com/office/drawing/2014/main" id="{22223FC0-B354-4E4D-B3EF-770F710F9949}"/>
                </a:ext>
              </a:extLst>
            </p:cNvPr>
            <p:cNvGrpSpPr/>
            <p:nvPr/>
          </p:nvGrpSpPr>
          <p:grpSpPr>
            <a:xfrm>
              <a:off x="8408232" y="3880051"/>
              <a:ext cx="1097482" cy="800886"/>
              <a:chOff x="8408232" y="3880051"/>
              <a:chExt cx="1097482" cy="800886"/>
            </a:xfrm>
          </p:grpSpPr>
          <p:sp>
            <p:nvSpPr>
              <p:cNvPr id="33" name="Freeform 1503">
                <a:extLst>
                  <a:ext uri="{FF2B5EF4-FFF2-40B4-BE49-F238E27FC236}">
                    <a16:creationId xmlns:a16="http://schemas.microsoft.com/office/drawing/2014/main" id="{39EFA19D-45CB-4E06-B9FE-EAE3753FF54E}"/>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endParaRPr lang="en-US"/>
              </a:p>
            </p:txBody>
          </p:sp>
          <p:sp>
            <p:nvSpPr>
              <p:cNvPr id="34" name="Freeform 1504">
                <a:extLst>
                  <a:ext uri="{FF2B5EF4-FFF2-40B4-BE49-F238E27FC236}">
                    <a16:creationId xmlns:a16="http://schemas.microsoft.com/office/drawing/2014/main" id="{9DD3DF2C-DB40-464F-A13C-2B65D1295AD5}"/>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endParaRPr lang="en-US"/>
              </a:p>
            </p:txBody>
          </p:sp>
          <p:sp>
            <p:nvSpPr>
              <p:cNvPr id="35" name="Freeform 1505">
                <a:extLst>
                  <a:ext uri="{FF2B5EF4-FFF2-40B4-BE49-F238E27FC236}">
                    <a16:creationId xmlns:a16="http://schemas.microsoft.com/office/drawing/2014/main" id="{C7C70EE6-0820-45D2-982A-1F7A47BAC58C}"/>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endParaRPr lang="en-US"/>
              </a:p>
            </p:txBody>
          </p:sp>
          <p:sp>
            <p:nvSpPr>
              <p:cNvPr id="36" name="Freeform 1506">
                <a:extLst>
                  <a:ext uri="{FF2B5EF4-FFF2-40B4-BE49-F238E27FC236}">
                    <a16:creationId xmlns:a16="http://schemas.microsoft.com/office/drawing/2014/main" id="{6092121E-01C2-451C-8B4E-898A0748E511}"/>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endParaRPr lang="en-US"/>
              </a:p>
            </p:txBody>
          </p:sp>
          <p:sp>
            <p:nvSpPr>
              <p:cNvPr id="37" name="Freeform 1507">
                <a:extLst>
                  <a:ext uri="{FF2B5EF4-FFF2-40B4-BE49-F238E27FC236}">
                    <a16:creationId xmlns:a16="http://schemas.microsoft.com/office/drawing/2014/main" id="{A046C131-F3FE-413B-AA8F-0A5233CA6810}"/>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endParaRPr lang="en-US"/>
              </a:p>
            </p:txBody>
          </p:sp>
          <p:sp>
            <p:nvSpPr>
              <p:cNvPr id="38" name="Freeform 1508">
                <a:extLst>
                  <a:ext uri="{FF2B5EF4-FFF2-40B4-BE49-F238E27FC236}">
                    <a16:creationId xmlns:a16="http://schemas.microsoft.com/office/drawing/2014/main" id="{C94A9CD7-2D58-4CCC-A2F0-D490979E763A}"/>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00BADE"/>
              </a:solidFill>
              <a:ln w="27426" cap="flat">
                <a:noFill/>
                <a:prstDash val="solid"/>
                <a:miter/>
              </a:ln>
            </p:spPr>
            <p:txBody>
              <a:bodyPr rtlCol="0" anchor="ctr"/>
              <a:lstStyle/>
              <a:p>
                <a:endParaRPr lang="en-US"/>
              </a:p>
            </p:txBody>
          </p:sp>
          <p:sp>
            <p:nvSpPr>
              <p:cNvPr id="39" name="Freeform 1509">
                <a:extLst>
                  <a:ext uri="{FF2B5EF4-FFF2-40B4-BE49-F238E27FC236}">
                    <a16:creationId xmlns:a16="http://schemas.microsoft.com/office/drawing/2014/main" id="{70D357F6-4C3C-4289-B86B-B73ECBFBCD37}"/>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00BADE"/>
              </a:solidFill>
              <a:ln w="27426" cap="flat">
                <a:noFill/>
                <a:prstDash val="solid"/>
                <a:miter/>
              </a:ln>
            </p:spPr>
            <p:txBody>
              <a:bodyPr rtlCol="0" anchor="ctr"/>
              <a:lstStyle/>
              <a:p>
                <a:endParaRPr lang="en-US"/>
              </a:p>
            </p:txBody>
          </p:sp>
          <p:sp>
            <p:nvSpPr>
              <p:cNvPr id="40" name="Freeform 1510">
                <a:extLst>
                  <a:ext uri="{FF2B5EF4-FFF2-40B4-BE49-F238E27FC236}">
                    <a16:creationId xmlns:a16="http://schemas.microsoft.com/office/drawing/2014/main" id="{C46216C5-E305-4F35-87BD-8B7DBDED83CC}"/>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endParaRPr lang="en-US"/>
              </a:p>
            </p:txBody>
          </p:sp>
        </p:grpSp>
      </p:grpSp>
      <p:grpSp>
        <p:nvGrpSpPr>
          <p:cNvPr id="43" name="Google Shape;857;p39">
            <a:extLst>
              <a:ext uri="{FF2B5EF4-FFF2-40B4-BE49-F238E27FC236}">
                <a16:creationId xmlns:a16="http://schemas.microsoft.com/office/drawing/2014/main" id="{483C355C-951E-4077-982C-29291D11EF6D}"/>
              </a:ext>
            </a:extLst>
          </p:cNvPr>
          <p:cNvGrpSpPr/>
          <p:nvPr/>
        </p:nvGrpSpPr>
        <p:grpSpPr>
          <a:xfrm rot="2840874">
            <a:off x="4145991" y="1888402"/>
            <a:ext cx="1124792" cy="1109617"/>
            <a:chOff x="5233525" y="4954450"/>
            <a:chExt cx="538275" cy="516350"/>
          </a:xfrm>
          <a:solidFill>
            <a:srgbClr val="000000"/>
          </a:solidFill>
        </p:grpSpPr>
        <p:sp>
          <p:nvSpPr>
            <p:cNvPr id="44" name="Google Shape;858;p39">
              <a:extLst>
                <a:ext uri="{FF2B5EF4-FFF2-40B4-BE49-F238E27FC236}">
                  <a16:creationId xmlns:a16="http://schemas.microsoft.com/office/drawing/2014/main" id="{A162EB8F-D165-4BAE-9E66-191AFDA213EC}"/>
                </a:ext>
              </a:extLst>
            </p:cNvPr>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9;p39">
              <a:extLst>
                <a:ext uri="{FF2B5EF4-FFF2-40B4-BE49-F238E27FC236}">
                  <a16:creationId xmlns:a16="http://schemas.microsoft.com/office/drawing/2014/main" id="{E15BAFD6-0343-4699-A080-243974678339}"/>
                </a:ext>
              </a:extLst>
            </p:cNvPr>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60;p39">
              <a:extLst>
                <a:ext uri="{FF2B5EF4-FFF2-40B4-BE49-F238E27FC236}">
                  <a16:creationId xmlns:a16="http://schemas.microsoft.com/office/drawing/2014/main" id="{23F2E70A-4955-4732-83D4-DC3267717B29}"/>
                </a:ext>
              </a:extLst>
            </p:cNvPr>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61;p39">
              <a:extLst>
                <a:ext uri="{FF2B5EF4-FFF2-40B4-BE49-F238E27FC236}">
                  <a16:creationId xmlns:a16="http://schemas.microsoft.com/office/drawing/2014/main" id="{B97B1E5D-1456-4826-AEFE-B94DEA0291F7}"/>
                </a:ext>
              </a:extLst>
            </p:cNvPr>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62;p39">
              <a:extLst>
                <a:ext uri="{FF2B5EF4-FFF2-40B4-BE49-F238E27FC236}">
                  <a16:creationId xmlns:a16="http://schemas.microsoft.com/office/drawing/2014/main" id="{F07680BC-D292-409C-A1A1-8CC0A8001488}"/>
                </a:ext>
              </a:extLst>
            </p:cNvPr>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63;p39">
              <a:extLst>
                <a:ext uri="{FF2B5EF4-FFF2-40B4-BE49-F238E27FC236}">
                  <a16:creationId xmlns:a16="http://schemas.microsoft.com/office/drawing/2014/main" id="{B7287C30-CCA0-434A-A71F-8B0A85123EE7}"/>
                </a:ext>
              </a:extLst>
            </p:cNvPr>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64;p39">
              <a:extLst>
                <a:ext uri="{FF2B5EF4-FFF2-40B4-BE49-F238E27FC236}">
                  <a16:creationId xmlns:a16="http://schemas.microsoft.com/office/drawing/2014/main" id="{9C6A67A2-3C31-4F25-A8BA-B41CBFF280D6}"/>
                </a:ext>
              </a:extLst>
            </p:cNvPr>
            <p:cNvSpPr/>
            <p:nvPr/>
          </p:nvSpPr>
          <p:spPr>
            <a:xfrm>
              <a:off x="5367475" y="5025075"/>
              <a:ext cx="81600" cy="105975"/>
            </a:xfrm>
            <a:custGeom>
              <a:avLst/>
              <a:gdLst/>
              <a:ahLst/>
              <a:cxnLst/>
              <a:rect l="l" t="t" r="r" b="b"/>
              <a:pathLst>
                <a:path w="3264" h="4239" fill="none" extrusionOk="0">
                  <a:moveTo>
                    <a:pt x="0" y="1"/>
                  </a:moveTo>
                  <a:lnTo>
                    <a:pt x="3264" y="4238"/>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65;p39">
              <a:extLst>
                <a:ext uri="{FF2B5EF4-FFF2-40B4-BE49-F238E27FC236}">
                  <a16:creationId xmlns:a16="http://schemas.microsoft.com/office/drawing/2014/main" id="{6754F556-251E-4A2A-96D0-F2C8C346A2D7}"/>
                </a:ext>
              </a:extLst>
            </p:cNvPr>
            <p:cNvSpPr/>
            <p:nvPr/>
          </p:nvSpPr>
          <p:spPr>
            <a:xfrm>
              <a:off x="5567800" y="4999500"/>
              <a:ext cx="115100" cy="133975"/>
            </a:xfrm>
            <a:custGeom>
              <a:avLst/>
              <a:gdLst/>
              <a:ahLst/>
              <a:cxnLst/>
              <a:rect l="l" t="t" r="r" b="b"/>
              <a:pathLst>
                <a:path w="4604" h="5359" fill="none" extrusionOk="0">
                  <a:moveTo>
                    <a:pt x="0" y="5359"/>
                  </a:moveTo>
                  <a:lnTo>
                    <a:pt x="4603" y="1"/>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66;p39">
              <a:extLst>
                <a:ext uri="{FF2B5EF4-FFF2-40B4-BE49-F238E27FC236}">
                  <a16:creationId xmlns:a16="http://schemas.microsoft.com/office/drawing/2014/main" id="{8B1FB68E-E570-4831-84DD-5B6EC110507D}"/>
                </a:ext>
              </a:extLst>
            </p:cNvPr>
            <p:cNvSpPr/>
            <p:nvPr/>
          </p:nvSpPr>
          <p:spPr>
            <a:xfrm>
              <a:off x="5600075" y="5217475"/>
              <a:ext cx="127275" cy="16475"/>
            </a:xfrm>
            <a:custGeom>
              <a:avLst/>
              <a:gdLst/>
              <a:ahLst/>
              <a:cxnLst/>
              <a:rect l="l" t="t" r="r" b="b"/>
              <a:pathLst>
                <a:path w="5091" h="659" fill="none" extrusionOk="0">
                  <a:moveTo>
                    <a:pt x="5090" y="658"/>
                  </a:moveTo>
                  <a:lnTo>
                    <a:pt x="0" y="1"/>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67;p39">
              <a:extLst>
                <a:ext uri="{FF2B5EF4-FFF2-40B4-BE49-F238E27FC236}">
                  <a16:creationId xmlns:a16="http://schemas.microsoft.com/office/drawing/2014/main" id="{7CCB2470-1033-4DD0-BBAC-DB5B54034438}"/>
                </a:ext>
              </a:extLst>
            </p:cNvPr>
            <p:cNvSpPr/>
            <p:nvPr/>
          </p:nvSpPr>
          <p:spPr>
            <a:xfrm>
              <a:off x="5497775" y="5299675"/>
              <a:ext cx="4900" cy="126675"/>
            </a:xfrm>
            <a:custGeom>
              <a:avLst/>
              <a:gdLst/>
              <a:ahLst/>
              <a:cxnLst/>
              <a:rect l="l" t="t" r="r" b="b"/>
              <a:pathLst>
                <a:path w="196" h="5067" fill="none" extrusionOk="0">
                  <a:moveTo>
                    <a:pt x="0" y="5067"/>
                  </a:moveTo>
                  <a:lnTo>
                    <a:pt x="195" y="1"/>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68;p39">
              <a:extLst>
                <a:ext uri="{FF2B5EF4-FFF2-40B4-BE49-F238E27FC236}">
                  <a16:creationId xmlns:a16="http://schemas.microsoft.com/office/drawing/2014/main" id="{E7DB8360-D119-4E5E-83C3-9B6B4BE25B74}"/>
                </a:ext>
              </a:extLst>
            </p:cNvPr>
            <p:cNvSpPr/>
            <p:nvPr/>
          </p:nvSpPr>
          <p:spPr>
            <a:xfrm>
              <a:off x="5277975" y="5241825"/>
              <a:ext cx="141275" cy="58500"/>
            </a:xfrm>
            <a:custGeom>
              <a:avLst/>
              <a:gdLst/>
              <a:ahLst/>
              <a:cxnLst/>
              <a:rect l="l" t="t" r="r" b="b"/>
              <a:pathLst>
                <a:path w="5651" h="2340" fill="none" extrusionOk="0">
                  <a:moveTo>
                    <a:pt x="0" y="2339"/>
                  </a:moveTo>
                  <a:lnTo>
                    <a:pt x="5651" y="1"/>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Flowchart: Connector 56">
            <a:extLst>
              <a:ext uri="{FF2B5EF4-FFF2-40B4-BE49-F238E27FC236}">
                <a16:creationId xmlns:a16="http://schemas.microsoft.com/office/drawing/2014/main" id="{60D1A915-5C02-4F22-AB0D-584871A6B578}"/>
              </a:ext>
            </a:extLst>
          </p:cNvPr>
          <p:cNvSpPr/>
          <p:nvPr/>
        </p:nvSpPr>
        <p:spPr>
          <a:xfrm>
            <a:off x="4548311" y="2260154"/>
            <a:ext cx="329241" cy="353495"/>
          </a:xfrm>
          <a:prstGeom prst="flowChartConnector">
            <a:avLst/>
          </a:prstGeom>
          <a:solidFill>
            <a:srgbClr val="00BADE"/>
          </a:solidFill>
          <a:ln>
            <a:solidFill>
              <a:srgbClr val="00BA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nvGrpSpPr>
          <p:cNvPr id="60" name="Group 59">
            <a:extLst>
              <a:ext uri="{FF2B5EF4-FFF2-40B4-BE49-F238E27FC236}">
                <a16:creationId xmlns:a16="http://schemas.microsoft.com/office/drawing/2014/main" id="{9D257787-80D9-4EE8-9ABB-418EF95533D2}"/>
              </a:ext>
            </a:extLst>
          </p:cNvPr>
          <p:cNvGrpSpPr/>
          <p:nvPr/>
        </p:nvGrpSpPr>
        <p:grpSpPr>
          <a:xfrm>
            <a:off x="1441544" y="1976512"/>
            <a:ext cx="868457" cy="867509"/>
            <a:chOff x="7257599" y="768348"/>
            <a:chExt cx="868457" cy="867509"/>
          </a:xfrm>
        </p:grpSpPr>
        <p:sp>
          <p:nvSpPr>
            <p:cNvPr id="61" name="Freeform 314">
              <a:extLst>
                <a:ext uri="{FF2B5EF4-FFF2-40B4-BE49-F238E27FC236}">
                  <a16:creationId xmlns:a16="http://schemas.microsoft.com/office/drawing/2014/main" id="{AABF20CB-992E-43D5-BBEF-A7EC4D7A16A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00BADE"/>
            </a:solidFill>
            <a:ln w="9028" cap="flat">
              <a:noFill/>
              <a:prstDash val="solid"/>
              <a:miter/>
            </a:ln>
          </p:spPr>
          <p:txBody>
            <a:bodyPr rtlCol="0" anchor="ctr"/>
            <a:lstStyle/>
            <a:p>
              <a:endParaRPr lang="en-US"/>
            </a:p>
          </p:txBody>
        </p:sp>
        <p:grpSp>
          <p:nvGrpSpPr>
            <p:cNvPr id="62" name="Graphic 2">
              <a:extLst>
                <a:ext uri="{FF2B5EF4-FFF2-40B4-BE49-F238E27FC236}">
                  <a16:creationId xmlns:a16="http://schemas.microsoft.com/office/drawing/2014/main" id="{A5A79DB7-8289-4345-8F5B-6F040DA96E14}"/>
                </a:ext>
              </a:extLst>
            </p:cNvPr>
            <p:cNvGrpSpPr/>
            <p:nvPr/>
          </p:nvGrpSpPr>
          <p:grpSpPr>
            <a:xfrm>
              <a:off x="7257599" y="768348"/>
              <a:ext cx="868457" cy="867509"/>
              <a:chOff x="7257599" y="768348"/>
              <a:chExt cx="868457" cy="867509"/>
            </a:xfrm>
            <a:solidFill>
              <a:srgbClr val="010101"/>
            </a:solidFill>
          </p:grpSpPr>
          <p:sp>
            <p:nvSpPr>
              <p:cNvPr id="63" name="Freeform 316">
                <a:extLst>
                  <a:ext uri="{FF2B5EF4-FFF2-40B4-BE49-F238E27FC236}">
                    <a16:creationId xmlns:a16="http://schemas.microsoft.com/office/drawing/2014/main" id="{E8E3936D-325B-4BA1-A2AA-15B50992D1FC}"/>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p>
            </p:txBody>
          </p:sp>
          <p:sp>
            <p:nvSpPr>
              <p:cNvPr id="64" name="Freeform 317">
                <a:extLst>
                  <a:ext uri="{FF2B5EF4-FFF2-40B4-BE49-F238E27FC236}">
                    <a16:creationId xmlns:a16="http://schemas.microsoft.com/office/drawing/2014/main" id="{02F7B8A9-BAF3-4425-A6F6-21C4AA23D3D3}"/>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p>
            </p:txBody>
          </p:sp>
          <p:sp>
            <p:nvSpPr>
              <p:cNvPr id="65" name="Freeform 318">
                <a:extLst>
                  <a:ext uri="{FF2B5EF4-FFF2-40B4-BE49-F238E27FC236}">
                    <a16:creationId xmlns:a16="http://schemas.microsoft.com/office/drawing/2014/main" id="{5AFAF122-89F7-4760-B438-23FE606D4844}"/>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p>
            </p:txBody>
          </p:sp>
          <p:sp>
            <p:nvSpPr>
              <p:cNvPr id="66" name="Freeform 319">
                <a:extLst>
                  <a:ext uri="{FF2B5EF4-FFF2-40B4-BE49-F238E27FC236}">
                    <a16:creationId xmlns:a16="http://schemas.microsoft.com/office/drawing/2014/main" id="{9568FEA5-4172-4997-BA50-113A0AB25175}"/>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p>
            </p:txBody>
          </p:sp>
          <p:sp>
            <p:nvSpPr>
              <p:cNvPr id="67" name="Freeform 320">
                <a:extLst>
                  <a:ext uri="{FF2B5EF4-FFF2-40B4-BE49-F238E27FC236}">
                    <a16:creationId xmlns:a16="http://schemas.microsoft.com/office/drawing/2014/main" id="{83DC62B5-768A-44FF-956D-DA141C6123FC}"/>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p>
            </p:txBody>
          </p:sp>
        </p:grpSp>
      </p:grpSp>
      <p:sp>
        <p:nvSpPr>
          <p:cNvPr id="7" name="Text Placeholder 6">
            <a:extLst>
              <a:ext uri="{FF2B5EF4-FFF2-40B4-BE49-F238E27FC236}">
                <a16:creationId xmlns:a16="http://schemas.microsoft.com/office/drawing/2014/main" id="{D98BC3D7-98C7-4A72-B556-A11A1BF4F765}"/>
              </a:ext>
            </a:extLst>
          </p:cNvPr>
          <p:cNvSpPr>
            <a:spLocks noGrp="1"/>
          </p:cNvSpPr>
          <p:nvPr>
            <p:ph type="body" sz="quarter" idx="16"/>
          </p:nvPr>
        </p:nvSpPr>
        <p:spPr>
          <a:xfrm>
            <a:off x="802485" y="3029407"/>
            <a:ext cx="2376824" cy="434644"/>
          </a:xfrm>
          <a:solidFill>
            <a:srgbClr val="85D2E1"/>
          </a:solidFill>
          <a:ln>
            <a:solidFill>
              <a:srgbClr val="85D2E1"/>
            </a:solidFill>
          </a:ln>
        </p:spPr>
        <p:txBody>
          <a:bodyPr>
            <a:normAutofit fontScale="92500"/>
          </a:bodyPr>
          <a:lstStyle/>
          <a:p>
            <a:r>
              <a:rPr lang="en-US" sz="1600" b="1" dirty="0"/>
              <a:t>DEFINICIÓN DE MERCADO</a:t>
            </a:r>
            <a:endParaRPr lang="en-IE" sz="1600" b="1" dirty="0"/>
          </a:p>
        </p:txBody>
      </p:sp>
      <p:sp>
        <p:nvSpPr>
          <p:cNvPr id="9" name="Text Placeholder 8">
            <a:extLst>
              <a:ext uri="{FF2B5EF4-FFF2-40B4-BE49-F238E27FC236}">
                <a16:creationId xmlns:a16="http://schemas.microsoft.com/office/drawing/2014/main" id="{725F5A91-0F13-4FFF-B1E0-4DD592C9D951}"/>
              </a:ext>
            </a:extLst>
          </p:cNvPr>
          <p:cNvSpPr>
            <a:spLocks noGrp="1"/>
          </p:cNvSpPr>
          <p:nvPr>
            <p:ph type="body" sz="quarter" idx="20"/>
          </p:nvPr>
        </p:nvSpPr>
        <p:spPr>
          <a:xfrm>
            <a:off x="3535202" y="3020386"/>
            <a:ext cx="2560798" cy="434644"/>
          </a:xfrm>
          <a:solidFill>
            <a:srgbClr val="85D2E1"/>
          </a:solidFill>
          <a:ln>
            <a:solidFill>
              <a:srgbClr val="85D2E1"/>
            </a:solidFill>
          </a:ln>
        </p:spPr>
        <p:txBody>
          <a:bodyPr>
            <a:noAutofit/>
          </a:bodyPr>
          <a:lstStyle/>
          <a:p>
            <a:r>
              <a:rPr lang="en-US" sz="1400" b="1" dirty="0"/>
              <a:t>SEGMENTACIÓN DEL MERCADO</a:t>
            </a:r>
            <a:endParaRPr lang="en-IE" sz="1400" b="1" dirty="0"/>
          </a:p>
        </p:txBody>
      </p:sp>
      <p:sp>
        <p:nvSpPr>
          <p:cNvPr id="11" name="Text Placeholder 10">
            <a:extLst>
              <a:ext uri="{FF2B5EF4-FFF2-40B4-BE49-F238E27FC236}">
                <a16:creationId xmlns:a16="http://schemas.microsoft.com/office/drawing/2014/main" id="{6AED3F83-0F60-4768-A0CA-365B0D8E9335}"/>
              </a:ext>
            </a:extLst>
          </p:cNvPr>
          <p:cNvSpPr>
            <a:spLocks noGrp="1"/>
          </p:cNvSpPr>
          <p:nvPr>
            <p:ph type="body" sz="quarter" idx="22"/>
          </p:nvPr>
        </p:nvSpPr>
        <p:spPr>
          <a:xfrm>
            <a:off x="6356913" y="3023570"/>
            <a:ext cx="2289838" cy="405430"/>
          </a:xfrm>
          <a:solidFill>
            <a:srgbClr val="85D2E1"/>
          </a:solidFill>
          <a:ln>
            <a:solidFill>
              <a:srgbClr val="85D2E1"/>
            </a:solidFill>
          </a:ln>
        </p:spPr>
        <p:txBody>
          <a:bodyPr>
            <a:noAutofit/>
          </a:bodyPr>
          <a:lstStyle/>
          <a:p>
            <a:r>
              <a:rPr lang="en-US" sz="1400" b="1" dirty="0"/>
              <a:t>POSICIONAMIENTO EN EL MERCADO</a:t>
            </a:r>
          </a:p>
        </p:txBody>
      </p:sp>
      <p:sp>
        <p:nvSpPr>
          <p:cNvPr id="13" name="Text Placeholder 12">
            <a:extLst>
              <a:ext uri="{FF2B5EF4-FFF2-40B4-BE49-F238E27FC236}">
                <a16:creationId xmlns:a16="http://schemas.microsoft.com/office/drawing/2014/main" id="{F6C3748B-1157-4CB2-BE5A-B615EFACAC67}"/>
              </a:ext>
            </a:extLst>
          </p:cNvPr>
          <p:cNvSpPr>
            <a:spLocks noGrp="1"/>
          </p:cNvSpPr>
          <p:nvPr>
            <p:ph type="body" sz="quarter" idx="24"/>
          </p:nvPr>
        </p:nvSpPr>
        <p:spPr>
          <a:xfrm>
            <a:off x="8984816" y="2992602"/>
            <a:ext cx="2648505" cy="434644"/>
          </a:xfrm>
          <a:solidFill>
            <a:srgbClr val="85D2E1"/>
          </a:solidFill>
          <a:ln>
            <a:solidFill>
              <a:srgbClr val="85D2E1"/>
            </a:solidFill>
          </a:ln>
        </p:spPr>
        <p:txBody>
          <a:bodyPr>
            <a:normAutofit/>
          </a:bodyPr>
          <a:lstStyle/>
          <a:p>
            <a:r>
              <a:rPr lang="en-US" sz="1600" b="1" dirty="0"/>
              <a:t>GESTIÓN DE LOS CLIENTES</a:t>
            </a:r>
          </a:p>
        </p:txBody>
      </p:sp>
    </p:spTree>
    <p:extLst>
      <p:ext uri="{BB962C8B-B14F-4D97-AF65-F5344CB8AC3E}">
        <p14:creationId xmlns:p14="http://schemas.microsoft.com/office/powerpoint/2010/main" val="2518062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ld women hanging out">
            <a:extLst>
              <a:ext uri="{FF2B5EF4-FFF2-40B4-BE49-F238E27FC236}">
                <a16:creationId xmlns:a16="http://schemas.microsoft.com/office/drawing/2014/main" id="{635BA0E8-F203-43F3-B0AE-C5D4A7194A6A}"/>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420EDAE6-5A54-4AD8-BA0C-EE6BD35BAA52}"/>
              </a:ext>
            </a:extLst>
          </p:cNvPr>
          <p:cNvSpPr>
            <a:spLocks noGrp="1"/>
          </p:cNvSpPr>
          <p:nvPr>
            <p:ph type="body" sz="quarter" idx="18"/>
          </p:nvPr>
        </p:nvSpPr>
        <p:spPr>
          <a:xfrm>
            <a:off x="1521303" y="1448474"/>
            <a:ext cx="5291945" cy="4850721"/>
          </a:xfrm>
        </p:spPr>
        <p:txBody>
          <a:bodyPr vert="horz" lIns="91440" tIns="45720" rIns="91440" bIns="45720" rtlCol="0" anchor="t">
            <a:normAutofit fontScale="92500"/>
          </a:bodyPr>
          <a:lstStyle/>
          <a:p>
            <a:pPr marL="342900" indent="-342900" algn="just">
              <a:buFont typeface="Arial" panose="020B0604020202020204" pitchFamily="34" charset="0"/>
              <a:buChar char="•"/>
            </a:pPr>
            <a:r>
              <a:rPr lang="es-ES" dirty="0"/>
              <a:t>Sabemos que queremos resolver los problemas del </a:t>
            </a:r>
            <a:r>
              <a:rPr lang="es-ES" b="1" dirty="0"/>
              <a:t>mercado senior.</a:t>
            </a:r>
            <a:endParaRPr lang="es-ES"/>
          </a:p>
          <a:p>
            <a:pPr marL="342900" indent="-342900" algn="just">
              <a:buFont typeface="Arial" panose="020B0604020202020204" pitchFamily="34" charset="0"/>
              <a:buChar char="•"/>
            </a:pPr>
            <a:r>
              <a:rPr lang="es-ES" dirty="0"/>
              <a:t>Somos conscientes de sus </a:t>
            </a:r>
            <a:r>
              <a:rPr lang="es-ES" b="1" dirty="0"/>
              <a:t>problemas</a:t>
            </a:r>
            <a:r>
              <a:rPr lang="es-ES" dirty="0"/>
              <a:t> cuando desarrollamos las personas de los clientes. (Véanse los módulos 1 y 2).</a:t>
            </a:r>
            <a:endParaRPr lang="es-ES" dirty="0">
              <a:cs typeface="Calibri" panose="020F0502020204030204"/>
            </a:endParaRPr>
          </a:p>
          <a:p>
            <a:pPr marL="342900" indent="-342900" algn="just">
              <a:buFont typeface="Arial" panose="020B0604020202020204" pitchFamily="34" charset="0"/>
              <a:buChar char="•"/>
            </a:pPr>
            <a:r>
              <a:rPr lang="es-ES" dirty="0"/>
              <a:t>Las personas mayores podrían considerarse nuestro "nicho" de mercado, pero sabemos que es un </a:t>
            </a:r>
            <a:r>
              <a:rPr lang="es-ES" b="1" dirty="0"/>
              <a:t>mercado en crecimiento.</a:t>
            </a:r>
            <a:endParaRPr lang="es-ES" b="1" dirty="0">
              <a:cs typeface="Calibri" panose="020F0502020204030204"/>
            </a:endParaRPr>
          </a:p>
          <a:p>
            <a:pPr marL="342900" indent="-342900" algn="just">
              <a:buFont typeface="Arial" panose="020B0604020202020204" pitchFamily="34" charset="0"/>
              <a:buChar char="•"/>
            </a:pPr>
            <a:r>
              <a:rPr lang="es-ES" dirty="0"/>
              <a:t>Al completar nuestro curso, está </a:t>
            </a:r>
            <a:r>
              <a:rPr lang="es-ES" b="1" dirty="0"/>
              <a:t>desarrollando su experiencia </a:t>
            </a:r>
            <a:r>
              <a:rPr lang="es-ES" dirty="0"/>
              <a:t>en este mercado.</a:t>
            </a:r>
            <a:endParaRPr lang="es-ES" dirty="0">
              <a:cs typeface="Calibri" panose="020F0502020204030204"/>
            </a:endParaRPr>
          </a:p>
          <a:p>
            <a:pPr marL="342900" indent="-342900" algn="just">
              <a:buFont typeface="Arial" panose="020B0604020202020204" pitchFamily="34" charset="0"/>
              <a:buChar char="•"/>
            </a:pPr>
            <a:r>
              <a:rPr lang="es-ES" dirty="0"/>
              <a:t>Sin embargo, es </a:t>
            </a:r>
            <a:r>
              <a:rPr lang="es-ES" b="1" dirty="0"/>
              <a:t>importante que sepa quiénes son sus competidores</a:t>
            </a:r>
            <a:r>
              <a:rPr lang="es-ES" dirty="0"/>
              <a:t>.</a:t>
            </a:r>
            <a:endParaRPr lang="es-ES" dirty="0">
              <a:cs typeface="Calibri" panose="020F0502020204030204"/>
            </a:endParaRPr>
          </a:p>
        </p:txBody>
      </p:sp>
      <p:sp>
        <p:nvSpPr>
          <p:cNvPr id="4" name="Text Placeholder 3">
            <a:extLst>
              <a:ext uri="{FF2B5EF4-FFF2-40B4-BE49-F238E27FC236}">
                <a16:creationId xmlns:a16="http://schemas.microsoft.com/office/drawing/2014/main" id="{F3D76925-3363-4EFB-A144-28BE1DFC8367}"/>
              </a:ext>
            </a:extLst>
          </p:cNvPr>
          <p:cNvSpPr>
            <a:spLocks noGrp="1"/>
          </p:cNvSpPr>
          <p:nvPr>
            <p:ph type="body" sz="quarter" idx="16"/>
          </p:nvPr>
        </p:nvSpPr>
        <p:spPr>
          <a:xfrm>
            <a:off x="1718561" y="427344"/>
            <a:ext cx="4716425" cy="718283"/>
          </a:xfrm>
        </p:spPr>
        <p:txBody>
          <a:bodyPr>
            <a:normAutofit fontScale="77500" lnSpcReduction="20000"/>
          </a:bodyPr>
          <a:lstStyle/>
          <a:p>
            <a:r>
              <a:rPr lang="es-ES" dirty="0"/>
              <a:t>1. El punto de partida, definir su mercado</a:t>
            </a:r>
          </a:p>
        </p:txBody>
      </p:sp>
    </p:spTree>
    <p:extLst>
      <p:ext uri="{BB962C8B-B14F-4D97-AF65-F5344CB8AC3E}">
        <p14:creationId xmlns:p14="http://schemas.microsoft.com/office/powerpoint/2010/main" val="142728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olorful mailboxes stacked inside a wooden box">
            <a:extLst>
              <a:ext uri="{FF2B5EF4-FFF2-40B4-BE49-F238E27FC236}">
                <a16:creationId xmlns:a16="http://schemas.microsoft.com/office/drawing/2014/main" id="{CBA1B916-5303-44D2-BB5E-5972E7DEF6E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0" y="1587500"/>
            <a:ext cx="11696699" cy="4699000"/>
          </a:xfrm>
        </p:spPr>
      </p:pic>
      <p:sp>
        <p:nvSpPr>
          <p:cNvPr id="3" name="Text Placeholder 2">
            <a:extLst>
              <a:ext uri="{FF2B5EF4-FFF2-40B4-BE49-F238E27FC236}">
                <a16:creationId xmlns:a16="http://schemas.microsoft.com/office/drawing/2014/main" id="{D4133D14-EAAE-44F1-BC4D-3041E2B0279C}"/>
              </a:ext>
            </a:extLst>
          </p:cNvPr>
          <p:cNvSpPr>
            <a:spLocks noGrp="1"/>
          </p:cNvSpPr>
          <p:nvPr>
            <p:ph type="body" sz="quarter" idx="18"/>
          </p:nvPr>
        </p:nvSpPr>
        <p:spPr>
          <a:xfrm>
            <a:off x="4331368" y="3015916"/>
            <a:ext cx="7860632" cy="1796716"/>
          </a:xfrm>
          <a:solidFill>
            <a:srgbClr val="85D2E1"/>
          </a:solidFill>
        </p:spPr>
        <p:txBody>
          <a:bodyPr>
            <a:normAutofit/>
          </a:bodyPr>
          <a:lstStyle/>
          <a:p>
            <a:pPr indent="0">
              <a:spcAft>
                <a:spcPts val="1200"/>
              </a:spcAft>
            </a:pPr>
            <a:r>
              <a:rPr lang="es-ES" dirty="0"/>
              <a:t>La heterogeneidad de la demanda no sólo se debe al </a:t>
            </a:r>
            <a:r>
              <a:rPr lang="es-ES" b="1" dirty="0"/>
              <a:t>deterioro fisiológico </a:t>
            </a:r>
            <a:r>
              <a:rPr lang="es-ES" dirty="0"/>
              <a:t>del cuerpo humano, sino que también influyen las </a:t>
            </a:r>
            <a:r>
              <a:rPr lang="es-ES" b="1" dirty="0"/>
              <a:t>estadísticas sociodemográficas</a:t>
            </a:r>
            <a:r>
              <a:rPr lang="es-ES" dirty="0"/>
              <a:t>. El mayor separador de la demanda es el nivel de ingresos</a:t>
            </a:r>
            <a:r>
              <a:rPr lang="en-US" dirty="0"/>
              <a:t>. </a:t>
            </a:r>
            <a:endParaRPr lang="en-IE" dirty="0"/>
          </a:p>
        </p:txBody>
      </p:sp>
      <p:sp>
        <p:nvSpPr>
          <p:cNvPr id="4" name="Text Placeholder 3">
            <a:extLst>
              <a:ext uri="{FF2B5EF4-FFF2-40B4-BE49-F238E27FC236}">
                <a16:creationId xmlns:a16="http://schemas.microsoft.com/office/drawing/2014/main" id="{C3057857-A4E4-4837-95ED-F5296A341D61}"/>
              </a:ext>
            </a:extLst>
          </p:cNvPr>
          <p:cNvSpPr>
            <a:spLocks noGrp="1"/>
          </p:cNvSpPr>
          <p:nvPr>
            <p:ph type="body" sz="quarter" idx="16"/>
          </p:nvPr>
        </p:nvSpPr>
        <p:spPr>
          <a:xfrm>
            <a:off x="464195" y="113633"/>
            <a:ext cx="10387224" cy="912888"/>
          </a:xfrm>
        </p:spPr>
        <p:txBody>
          <a:bodyPr anchor="ctr">
            <a:normAutofit fontScale="92500" lnSpcReduction="10000"/>
          </a:bodyPr>
          <a:lstStyle/>
          <a:p>
            <a:r>
              <a:rPr lang="en-US" dirty="0"/>
              <a:t>2. </a:t>
            </a:r>
            <a:r>
              <a:rPr lang="es-ES" dirty="0"/>
              <a:t>Segmentación del mercado: clasificar a los mayores por "cajas”</a:t>
            </a:r>
            <a:endParaRPr lang="en-IE" dirty="0"/>
          </a:p>
        </p:txBody>
      </p:sp>
    </p:spTree>
    <p:extLst>
      <p:ext uri="{BB962C8B-B14F-4D97-AF65-F5344CB8AC3E}">
        <p14:creationId xmlns:p14="http://schemas.microsoft.com/office/powerpoint/2010/main" val="275110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2199814"/>
          </a:xfrm>
        </p:spPr>
        <p:txBody>
          <a:bodyPr vert="horz" lIns="91440" tIns="45720" rIns="91440" bIns="45720" rtlCol="0" anchor="t">
            <a:normAutofit/>
          </a:bodyPr>
          <a:lstStyle/>
          <a:p>
            <a:r>
              <a:rPr lang="es-ES" sz="4800" dirty="0">
                <a:solidFill>
                  <a:srgbClr val="000000"/>
                </a:solidFill>
                <a:effectLst/>
                <a:latin typeface="Calibri"/>
                <a:ea typeface="Calibri" panose="020F0502020204030204" pitchFamily="34" charset="0"/>
                <a:cs typeface="Times New Roman"/>
              </a:rPr>
              <a:t>Actitudes y expectativas de los consumidores senior</a:t>
            </a:r>
            <a:endParaRPr lang="en-IE" dirty="0"/>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1</a:t>
            </a:r>
            <a:endParaRPr lang="en-IE" b="1"/>
          </a:p>
        </p:txBody>
      </p:sp>
    </p:spTree>
    <p:extLst>
      <p:ext uri="{BB962C8B-B14F-4D97-AF65-F5344CB8AC3E}">
        <p14:creationId xmlns:p14="http://schemas.microsoft.com/office/powerpoint/2010/main" val="41457090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A2F0E-C05B-4DC6-A032-EEADBB7E96B6}"/>
              </a:ext>
            </a:extLst>
          </p:cNvPr>
          <p:cNvSpPr>
            <a:spLocks noGrp="1"/>
          </p:cNvSpPr>
          <p:nvPr>
            <p:ph type="body" sz="quarter" idx="18"/>
          </p:nvPr>
        </p:nvSpPr>
        <p:spPr>
          <a:xfrm>
            <a:off x="433136" y="1384777"/>
            <a:ext cx="11109679" cy="3867704"/>
          </a:xfrm>
        </p:spPr>
        <p:txBody>
          <a:bodyPr vert="horz" lIns="91440" tIns="45720" rIns="91440" bIns="45720" rtlCol="0" anchor="t">
            <a:normAutofit/>
          </a:bodyPr>
          <a:lstStyle/>
          <a:p>
            <a:pPr indent="0" algn="just"/>
            <a:r>
              <a:rPr lang="es-ES" sz="2000" dirty="0"/>
              <a:t>En marketing, la </a:t>
            </a:r>
            <a:r>
              <a:rPr lang="es-ES" sz="2000" b="1" dirty="0"/>
              <a:t>segmentación del mercado </a:t>
            </a:r>
            <a:r>
              <a:rPr lang="es-ES" sz="2000" dirty="0"/>
              <a:t>es el proceso de dividir un amplio mercado de consumidores o empresas, normalmente formado por clientes existentes y potenciales, en subgrupos de consumidores (conocidos como segmentos) basados en </a:t>
            </a:r>
            <a:r>
              <a:rPr lang="es-ES" sz="2000" b="1" dirty="0"/>
              <a:t>algún tipo de características compartidas.</a:t>
            </a:r>
            <a:endParaRPr lang="es-ES"/>
          </a:p>
          <a:p>
            <a:pPr indent="0" algn="just"/>
            <a:r>
              <a:rPr lang="es-ES" sz="2000" dirty="0"/>
              <a:t>Al dividir o segmentar los mercados, los investigadores suelen buscar características comunes como necesidades compartidas, intereses comunes, estilos de vida similares o incluso perfiles demográficos similares. </a:t>
            </a:r>
            <a:r>
              <a:rPr lang="es-ES" sz="2000" b="1" dirty="0"/>
              <a:t>El objetivo general de la segmentación es identificar los segmentos de alto rendimiento </a:t>
            </a:r>
            <a:r>
              <a:rPr lang="es-ES" sz="2000" dirty="0"/>
              <a:t>-es decir, aquellos segmentos que probablemente sean los más rentables o que tengan potencial de crecimiento- para poder seleccionarlos y prestarles una atención especial (es decir, convertirlos en los mercados objetivo). </a:t>
            </a:r>
            <a:endParaRPr lang="es-ES" sz="2000" dirty="0">
              <a:cs typeface="Calibri" panose="020F0502020204030204"/>
            </a:endParaRPr>
          </a:p>
          <a:p>
            <a:pPr indent="0"/>
            <a:endParaRPr lang="en-IE" sz="2200" dirty="0"/>
          </a:p>
        </p:txBody>
      </p:sp>
      <p:sp>
        <p:nvSpPr>
          <p:cNvPr id="3" name="Text Placeholder 2">
            <a:extLst>
              <a:ext uri="{FF2B5EF4-FFF2-40B4-BE49-F238E27FC236}">
                <a16:creationId xmlns:a16="http://schemas.microsoft.com/office/drawing/2014/main" id="{8DF36B0C-5FF4-4834-BB0C-4A9DEFECDBFE}"/>
              </a:ext>
            </a:extLst>
          </p:cNvPr>
          <p:cNvSpPr>
            <a:spLocks noGrp="1"/>
          </p:cNvSpPr>
          <p:nvPr>
            <p:ph type="body" sz="quarter" idx="16"/>
          </p:nvPr>
        </p:nvSpPr>
        <p:spPr>
          <a:xfrm>
            <a:off x="533139" y="550953"/>
            <a:ext cx="10808102" cy="582221"/>
          </a:xfrm>
        </p:spPr>
        <p:txBody>
          <a:bodyPr>
            <a:normAutofit lnSpcReduction="10000"/>
          </a:bodyPr>
          <a:lstStyle/>
          <a:p>
            <a:r>
              <a:rPr lang="es-ES" b="1" dirty="0"/>
              <a:t>¿Por qué dividimos el MERCADO?</a:t>
            </a:r>
            <a:endParaRPr lang="en-IE" b="1" dirty="0"/>
          </a:p>
        </p:txBody>
      </p:sp>
      <p:sp>
        <p:nvSpPr>
          <p:cNvPr id="6" name="Arrow: Chevron 5">
            <a:extLst>
              <a:ext uri="{FF2B5EF4-FFF2-40B4-BE49-F238E27FC236}">
                <a16:creationId xmlns:a16="http://schemas.microsoft.com/office/drawing/2014/main" id="{81B6A592-32C8-4E1B-9849-73DDBF2E1EB9}"/>
              </a:ext>
            </a:extLst>
          </p:cNvPr>
          <p:cNvSpPr/>
          <p:nvPr/>
        </p:nvSpPr>
        <p:spPr>
          <a:xfrm>
            <a:off x="649185" y="4566915"/>
            <a:ext cx="2138877" cy="906308"/>
          </a:xfrm>
          <a:prstGeom prst="chevron">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FED100"/>
                </a:solidFill>
              </a:rPr>
              <a:t>Segmentos</a:t>
            </a:r>
            <a:r>
              <a:rPr lang="en-US" b="1" dirty="0">
                <a:solidFill>
                  <a:srgbClr val="FED100"/>
                </a:solidFill>
              </a:rPr>
              <a:t> de mercado</a:t>
            </a:r>
          </a:p>
        </p:txBody>
      </p:sp>
      <p:sp>
        <p:nvSpPr>
          <p:cNvPr id="8" name="Arrow: Chevron 7">
            <a:extLst>
              <a:ext uri="{FF2B5EF4-FFF2-40B4-BE49-F238E27FC236}">
                <a16:creationId xmlns:a16="http://schemas.microsoft.com/office/drawing/2014/main" id="{1162FAC1-091E-43A8-8B06-27462762F667}"/>
              </a:ext>
            </a:extLst>
          </p:cNvPr>
          <p:cNvSpPr/>
          <p:nvPr/>
        </p:nvSpPr>
        <p:spPr>
          <a:xfrm>
            <a:off x="2489940" y="4575007"/>
            <a:ext cx="2138877" cy="906308"/>
          </a:xfrm>
          <a:prstGeom prst="chevron">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FED100"/>
                </a:solidFill>
              </a:rPr>
              <a:t>Dirigo</a:t>
            </a:r>
            <a:r>
              <a:rPr lang="en-US" b="1" dirty="0">
                <a:solidFill>
                  <a:srgbClr val="FED100"/>
                </a:solidFill>
              </a:rPr>
              <a:t> a</a:t>
            </a:r>
            <a:endParaRPr lang="en-IE" b="1" dirty="0">
              <a:solidFill>
                <a:srgbClr val="FED100"/>
              </a:solidFill>
            </a:endParaRPr>
          </a:p>
        </p:txBody>
      </p:sp>
      <p:sp>
        <p:nvSpPr>
          <p:cNvPr id="9" name="Arrow: Chevron 8">
            <a:extLst>
              <a:ext uri="{FF2B5EF4-FFF2-40B4-BE49-F238E27FC236}">
                <a16:creationId xmlns:a16="http://schemas.microsoft.com/office/drawing/2014/main" id="{D3113473-CD7F-42AA-8691-04AA9B98749A}"/>
              </a:ext>
            </a:extLst>
          </p:cNvPr>
          <p:cNvSpPr/>
          <p:nvPr/>
        </p:nvSpPr>
        <p:spPr>
          <a:xfrm>
            <a:off x="4333208" y="4583099"/>
            <a:ext cx="2138877" cy="906308"/>
          </a:xfrm>
          <a:prstGeom prst="chevron">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50" b="1" dirty="0" err="1">
                <a:solidFill>
                  <a:srgbClr val="FED100"/>
                </a:solidFill>
              </a:rPr>
              <a:t>Posiciona-miento</a:t>
            </a:r>
            <a:endParaRPr lang="en-IE" sz="1750" b="1" dirty="0">
              <a:solidFill>
                <a:srgbClr val="FED100"/>
              </a:solidFill>
            </a:endParaRPr>
          </a:p>
        </p:txBody>
      </p:sp>
      <p:sp>
        <p:nvSpPr>
          <p:cNvPr id="10" name="Arrow: Chevron 9">
            <a:extLst>
              <a:ext uri="{FF2B5EF4-FFF2-40B4-BE49-F238E27FC236}">
                <a16:creationId xmlns:a16="http://schemas.microsoft.com/office/drawing/2014/main" id="{9BB2A465-B6CC-423C-8B8E-04C460AA81FB}"/>
              </a:ext>
            </a:extLst>
          </p:cNvPr>
          <p:cNvSpPr/>
          <p:nvPr/>
        </p:nvSpPr>
        <p:spPr>
          <a:xfrm>
            <a:off x="6176475" y="4575007"/>
            <a:ext cx="2138878" cy="906308"/>
          </a:xfrm>
          <a:prstGeom prst="chevron">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FED100"/>
                </a:solidFill>
              </a:rPr>
              <a:t>Creacion</a:t>
            </a:r>
            <a:endParaRPr lang="en-IE" b="1" dirty="0">
              <a:solidFill>
                <a:srgbClr val="FED100"/>
              </a:solidFill>
            </a:endParaRPr>
          </a:p>
        </p:txBody>
      </p:sp>
      <p:sp>
        <p:nvSpPr>
          <p:cNvPr id="11" name="Arrow: Chevron 10">
            <a:extLst>
              <a:ext uri="{FF2B5EF4-FFF2-40B4-BE49-F238E27FC236}">
                <a16:creationId xmlns:a16="http://schemas.microsoft.com/office/drawing/2014/main" id="{D5228903-F4BA-4BF1-BD81-3CFC218DFF3F}"/>
              </a:ext>
            </a:extLst>
          </p:cNvPr>
          <p:cNvSpPr/>
          <p:nvPr/>
        </p:nvSpPr>
        <p:spPr>
          <a:xfrm>
            <a:off x="8017231" y="4566915"/>
            <a:ext cx="2349079" cy="906308"/>
          </a:xfrm>
          <a:prstGeom prst="chevron">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solidFill>
                  <a:srgbClr val="FED100"/>
                </a:solidFill>
              </a:rPr>
              <a:t>Implementación</a:t>
            </a:r>
            <a:endParaRPr lang="en-IE" sz="1400" b="1" dirty="0">
              <a:solidFill>
                <a:srgbClr val="FED100"/>
              </a:solidFill>
            </a:endParaRPr>
          </a:p>
        </p:txBody>
      </p:sp>
      <p:sp>
        <p:nvSpPr>
          <p:cNvPr id="12" name="Star: 24 Points 11">
            <a:extLst>
              <a:ext uri="{FF2B5EF4-FFF2-40B4-BE49-F238E27FC236}">
                <a16:creationId xmlns:a16="http://schemas.microsoft.com/office/drawing/2014/main" id="{428D806A-C2B9-4F9B-A0B7-823E7E0FAD31}"/>
              </a:ext>
            </a:extLst>
          </p:cNvPr>
          <p:cNvSpPr/>
          <p:nvPr/>
        </p:nvSpPr>
        <p:spPr>
          <a:xfrm>
            <a:off x="10058400" y="4021495"/>
            <a:ext cx="1938464" cy="1787548"/>
          </a:xfrm>
          <a:prstGeom prst="star24">
            <a:avLst/>
          </a:prstGeom>
          <a:solidFill>
            <a:srgbClr val="FED100"/>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1188A3"/>
                </a:solidFill>
              </a:rPr>
              <a:t>Control </a:t>
            </a:r>
            <a:r>
              <a:rPr lang="en-US" b="1" dirty="0" err="1">
                <a:solidFill>
                  <a:srgbClr val="1188A3"/>
                </a:solidFill>
              </a:rPr>
              <a:t>en</a:t>
            </a:r>
            <a:r>
              <a:rPr lang="en-US" b="1" dirty="0">
                <a:solidFill>
                  <a:srgbClr val="1188A3"/>
                </a:solidFill>
              </a:rPr>
              <a:t> </a:t>
            </a:r>
            <a:r>
              <a:rPr lang="en-US" b="1" dirty="0" err="1">
                <a:solidFill>
                  <a:srgbClr val="1188A3"/>
                </a:solidFill>
              </a:rPr>
              <a:t>el</a:t>
            </a:r>
            <a:r>
              <a:rPr lang="en-US" b="1" dirty="0">
                <a:solidFill>
                  <a:srgbClr val="1188A3"/>
                </a:solidFill>
              </a:rPr>
              <a:t> mercado</a:t>
            </a:r>
          </a:p>
        </p:txBody>
      </p:sp>
    </p:spTree>
    <p:extLst>
      <p:ext uri="{BB962C8B-B14F-4D97-AF65-F5344CB8AC3E}">
        <p14:creationId xmlns:p14="http://schemas.microsoft.com/office/powerpoint/2010/main" val="13410052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28714C-4EDF-4FB0-9551-43EC907D165D}"/>
              </a:ext>
            </a:extLst>
          </p:cNvPr>
          <p:cNvSpPr>
            <a:spLocks noGrp="1"/>
          </p:cNvSpPr>
          <p:nvPr>
            <p:ph type="body" sz="quarter" idx="18"/>
          </p:nvPr>
        </p:nvSpPr>
        <p:spPr>
          <a:xfrm>
            <a:off x="323681" y="0"/>
            <a:ext cx="4936141" cy="6311787"/>
          </a:xfrm>
          <a:solidFill>
            <a:srgbClr val="85D2E1"/>
          </a:solidFill>
        </p:spPr>
        <p:txBody>
          <a:bodyPr vert="horz" lIns="91440" tIns="45720" rIns="91440" bIns="45720" rtlCol="0" anchor="t">
            <a:normAutofit fontScale="92500" lnSpcReduction="10000"/>
          </a:bodyPr>
          <a:lstStyle/>
          <a:p>
            <a:pPr indent="0"/>
            <a:endParaRPr lang="en-US" dirty="0"/>
          </a:p>
          <a:p>
            <a:pPr indent="0"/>
            <a:endParaRPr lang="en-US" dirty="0"/>
          </a:p>
          <a:p>
            <a:pPr indent="0"/>
            <a:endParaRPr lang="en-US" dirty="0"/>
          </a:p>
          <a:p>
            <a:pPr indent="0" algn="just"/>
            <a:r>
              <a:rPr lang="es-ES" sz="2300" dirty="0"/>
              <a:t>La segmentación del mercado supone que los </a:t>
            </a:r>
            <a:r>
              <a:rPr lang="es-ES" sz="2300" b="1" dirty="0"/>
              <a:t>distintos segmentos de mercado requieren programas de marketing diferentes</a:t>
            </a:r>
            <a:r>
              <a:rPr lang="es-ES" sz="2300" dirty="0"/>
              <a:t>, es decir, ofertas, precios, promoción, distribución o alguna combinación de variables de marketing diferentes</a:t>
            </a:r>
            <a:r>
              <a:rPr lang="en-US" sz="2300" dirty="0"/>
              <a:t>. </a:t>
            </a:r>
            <a:endParaRPr lang="en-US" sz="2300" dirty="0">
              <a:cs typeface="Calibri"/>
            </a:endParaRPr>
          </a:p>
          <a:p>
            <a:pPr indent="0" algn="just"/>
            <a:r>
              <a:rPr lang="es-ES" sz="2300" dirty="0"/>
              <a:t>La segmentación del mercado no sólo sirve para </a:t>
            </a:r>
            <a:r>
              <a:rPr lang="es-ES" sz="2300" b="1" dirty="0"/>
              <a:t>identificar los segmentos más rentables, sino también para elaborar perfiles de los segmentos clave </a:t>
            </a:r>
            <a:r>
              <a:rPr lang="es-ES" sz="2300" dirty="0"/>
              <a:t>con el fin de comprender mejor sus necesidades y motivaciones de compra. </a:t>
            </a:r>
            <a:endParaRPr lang="es-ES" sz="2300" dirty="0">
              <a:cs typeface="Calibri" panose="020F0502020204030204"/>
            </a:endParaRPr>
          </a:p>
          <a:p>
            <a:pPr indent="0" algn="just"/>
            <a:r>
              <a:rPr lang="es-ES" sz="2300" dirty="0"/>
              <a:t>La información obtenida del análisis de segmentación </a:t>
            </a:r>
            <a:r>
              <a:rPr lang="es-ES" sz="2300" b="1" dirty="0"/>
              <a:t>puede utilizarse para apoyar el desarrollo y la planificación de la estrategia </a:t>
            </a:r>
            <a:r>
              <a:rPr lang="es-ES" sz="2300" dirty="0"/>
              <a:t>de marketing para el mercado senior.</a:t>
            </a:r>
            <a:endParaRPr lang="es-ES" sz="2300" dirty="0">
              <a:cs typeface="Calibri" panose="020F0502020204030204"/>
            </a:endParaRPr>
          </a:p>
          <a:p>
            <a:endParaRPr lang="en-IE" dirty="0"/>
          </a:p>
        </p:txBody>
      </p:sp>
      <p:sp>
        <p:nvSpPr>
          <p:cNvPr id="3" name="Text Placeholder 2">
            <a:extLst>
              <a:ext uri="{FF2B5EF4-FFF2-40B4-BE49-F238E27FC236}">
                <a16:creationId xmlns:a16="http://schemas.microsoft.com/office/drawing/2014/main" id="{3DB2506B-7057-4349-89A5-89A9C91113FE}"/>
              </a:ext>
            </a:extLst>
          </p:cNvPr>
          <p:cNvSpPr>
            <a:spLocks noGrp="1"/>
          </p:cNvSpPr>
          <p:nvPr>
            <p:ph type="body" sz="quarter" idx="16"/>
          </p:nvPr>
        </p:nvSpPr>
        <p:spPr>
          <a:xfrm>
            <a:off x="584409" y="38012"/>
            <a:ext cx="4398138" cy="1157162"/>
          </a:xfrm>
        </p:spPr>
        <p:txBody>
          <a:bodyPr anchor="ctr">
            <a:normAutofit fontScale="92500" lnSpcReduction="20000"/>
          </a:bodyPr>
          <a:lstStyle/>
          <a:p>
            <a:pPr>
              <a:lnSpc>
                <a:spcPct val="120000"/>
              </a:lnSpc>
            </a:pPr>
            <a:r>
              <a:rPr lang="en-US" b="1" dirty="0"/>
              <a:t>¿</a:t>
            </a:r>
            <a:r>
              <a:rPr lang="en-US" b="1" dirty="0" err="1"/>
              <a:t>Entender</a:t>
            </a:r>
            <a:r>
              <a:rPr lang="en-US" b="1" dirty="0"/>
              <a:t> al </a:t>
            </a:r>
            <a:r>
              <a:rPr lang="en-US" b="1" dirty="0" err="1"/>
              <a:t>consumidor</a:t>
            </a:r>
            <a:r>
              <a:rPr lang="en-US" b="1" dirty="0"/>
              <a:t>/mercado?</a:t>
            </a:r>
          </a:p>
        </p:txBody>
      </p:sp>
      <p:sp>
        <p:nvSpPr>
          <p:cNvPr id="4" name="Text Placeholder 3">
            <a:extLst>
              <a:ext uri="{FF2B5EF4-FFF2-40B4-BE49-F238E27FC236}">
                <a16:creationId xmlns:a16="http://schemas.microsoft.com/office/drawing/2014/main" id="{08A49F82-F5F6-4827-A58B-370ED751EA1C}"/>
              </a:ext>
            </a:extLst>
          </p:cNvPr>
          <p:cNvSpPr>
            <a:spLocks noGrp="1"/>
          </p:cNvSpPr>
          <p:nvPr>
            <p:ph type="body" sz="quarter" idx="20"/>
          </p:nvPr>
        </p:nvSpPr>
        <p:spPr>
          <a:xfrm>
            <a:off x="5432473" y="2788399"/>
            <a:ext cx="3298903" cy="1057248"/>
          </a:xfrm>
        </p:spPr>
        <p:txBody>
          <a:bodyPr>
            <a:normAutofit/>
          </a:bodyPr>
          <a:lstStyle/>
          <a:p>
            <a:r>
              <a:rPr lang="es-ES" dirty="0"/>
              <a:t>Crear una estrategia de marketing específica</a:t>
            </a:r>
            <a:endParaRPr lang="en-IE" dirty="0"/>
          </a:p>
        </p:txBody>
      </p:sp>
      <p:sp>
        <p:nvSpPr>
          <p:cNvPr id="5" name="Text Placeholder 4">
            <a:extLst>
              <a:ext uri="{FF2B5EF4-FFF2-40B4-BE49-F238E27FC236}">
                <a16:creationId xmlns:a16="http://schemas.microsoft.com/office/drawing/2014/main" id="{299DF9C6-5BA0-4E33-A1F2-72F270DC512A}"/>
              </a:ext>
            </a:extLst>
          </p:cNvPr>
          <p:cNvSpPr>
            <a:spLocks noGrp="1"/>
          </p:cNvSpPr>
          <p:nvPr>
            <p:ph type="body" sz="quarter" idx="22"/>
          </p:nvPr>
        </p:nvSpPr>
        <p:spPr>
          <a:xfrm>
            <a:off x="7581834" y="587838"/>
            <a:ext cx="2269671" cy="957741"/>
          </a:xfrm>
        </p:spPr>
        <p:txBody>
          <a:bodyPr>
            <a:normAutofit/>
          </a:bodyPr>
          <a:lstStyle/>
          <a:p>
            <a:r>
              <a:rPr lang="es-ES" sz="1600" dirty="0"/>
              <a:t>Identificar al cliente y sus necesidades/segmento</a:t>
            </a:r>
          </a:p>
        </p:txBody>
      </p:sp>
      <p:sp>
        <p:nvSpPr>
          <p:cNvPr id="6" name="Text Placeholder 5">
            <a:extLst>
              <a:ext uri="{FF2B5EF4-FFF2-40B4-BE49-F238E27FC236}">
                <a16:creationId xmlns:a16="http://schemas.microsoft.com/office/drawing/2014/main" id="{2261684A-A94A-4628-BCD5-B959AF0C2047}"/>
              </a:ext>
            </a:extLst>
          </p:cNvPr>
          <p:cNvSpPr>
            <a:spLocks noGrp="1"/>
          </p:cNvSpPr>
          <p:nvPr>
            <p:ph type="body" sz="quarter" idx="24"/>
          </p:nvPr>
        </p:nvSpPr>
        <p:spPr/>
        <p:txBody>
          <a:bodyPr>
            <a:normAutofit fontScale="70000" lnSpcReduction="20000"/>
          </a:bodyPr>
          <a:lstStyle/>
          <a:p>
            <a:r>
              <a:rPr lang="es-ES" dirty="0"/>
              <a:t>Buen posicionamiento en el mercado</a:t>
            </a:r>
            <a:endParaRPr lang="en-IE" dirty="0"/>
          </a:p>
        </p:txBody>
      </p:sp>
      <p:pic>
        <p:nvPicPr>
          <p:cNvPr id="8" name="Graphic 7" descr="Back with solid fill">
            <a:extLst>
              <a:ext uri="{FF2B5EF4-FFF2-40B4-BE49-F238E27FC236}">
                <a16:creationId xmlns:a16="http://schemas.microsoft.com/office/drawing/2014/main" id="{816FFD1C-8453-45F6-AB43-72EA6B9AF0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769009">
            <a:off x="8202054" y="1708820"/>
            <a:ext cx="914400" cy="914400"/>
          </a:xfrm>
          <a:prstGeom prst="rect">
            <a:avLst/>
          </a:prstGeom>
        </p:spPr>
      </p:pic>
      <p:pic>
        <p:nvPicPr>
          <p:cNvPr id="9" name="Graphic 8" descr="Back with solid fill">
            <a:extLst>
              <a:ext uri="{FF2B5EF4-FFF2-40B4-BE49-F238E27FC236}">
                <a16:creationId xmlns:a16="http://schemas.microsoft.com/office/drawing/2014/main" id="{8B1FE114-5644-4EF2-8A30-393F2255DA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4805728">
            <a:off x="7855045" y="4037624"/>
            <a:ext cx="914400" cy="914400"/>
          </a:xfrm>
          <a:prstGeom prst="rect">
            <a:avLst/>
          </a:prstGeom>
        </p:spPr>
      </p:pic>
      <p:grpSp>
        <p:nvGrpSpPr>
          <p:cNvPr id="10" name="Graphic 3">
            <a:extLst>
              <a:ext uri="{FF2B5EF4-FFF2-40B4-BE49-F238E27FC236}">
                <a16:creationId xmlns:a16="http://schemas.microsoft.com/office/drawing/2014/main" id="{A5361E0B-FF2F-4B88-BE28-632AF2D6998F}"/>
              </a:ext>
            </a:extLst>
          </p:cNvPr>
          <p:cNvGrpSpPr/>
          <p:nvPr/>
        </p:nvGrpSpPr>
        <p:grpSpPr>
          <a:xfrm>
            <a:off x="6548710" y="333249"/>
            <a:ext cx="1103277" cy="1106018"/>
            <a:chOff x="696736" y="5325926"/>
            <a:chExt cx="1103277" cy="1106018"/>
          </a:xfrm>
        </p:grpSpPr>
        <p:sp>
          <p:nvSpPr>
            <p:cNvPr id="11" name="Freeform 1002">
              <a:extLst>
                <a:ext uri="{FF2B5EF4-FFF2-40B4-BE49-F238E27FC236}">
                  <a16:creationId xmlns:a16="http://schemas.microsoft.com/office/drawing/2014/main" id="{D09F0DB8-78FC-4419-B511-0ABACFDE0706}"/>
                </a:ext>
              </a:extLst>
            </p:cNvPr>
            <p:cNvSpPr/>
            <p:nvPr/>
          </p:nvSpPr>
          <p:spPr>
            <a:xfrm>
              <a:off x="696736" y="5325926"/>
              <a:ext cx="924311" cy="773459"/>
            </a:xfrm>
            <a:custGeom>
              <a:avLst/>
              <a:gdLst>
                <a:gd name="connsiteX0" fmla="*/ 74053 w 924311"/>
                <a:gd name="connsiteY0" fmla="*/ 773459 h 773459"/>
                <a:gd name="connsiteX1" fmla="*/ 82283 w 924311"/>
                <a:gd name="connsiteY1" fmla="*/ 737803 h 773459"/>
                <a:gd name="connsiteX2" fmla="*/ 41142 w 924311"/>
                <a:gd name="connsiteY2" fmla="*/ 682948 h 773459"/>
                <a:gd name="connsiteX3" fmla="*/ 41142 w 924311"/>
                <a:gd name="connsiteY3" fmla="*/ 93254 h 773459"/>
                <a:gd name="connsiteX4" fmla="*/ 95997 w 924311"/>
                <a:gd name="connsiteY4" fmla="*/ 38399 h 773459"/>
                <a:gd name="connsiteX5" fmla="*/ 833800 w 924311"/>
                <a:gd name="connsiteY5" fmla="*/ 38399 h 773459"/>
                <a:gd name="connsiteX6" fmla="*/ 888656 w 924311"/>
                <a:gd name="connsiteY6" fmla="*/ 93254 h 773459"/>
                <a:gd name="connsiteX7" fmla="*/ 888656 w 924311"/>
                <a:gd name="connsiteY7" fmla="*/ 112453 h 773459"/>
                <a:gd name="connsiteX8" fmla="*/ 924311 w 924311"/>
                <a:gd name="connsiteY8" fmla="*/ 112453 h 773459"/>
                <a:gd name="connsiteX9" fmla="*/ 924311 w 924311"/>
                <a:gd name="connsiteY9" fmla="*/ 93254 h 773459"/>
                <a:gd name="connsiteX10" fmla="*/ 831058 w 924311"/>
                <a:gd name="connsiteY10" fmla="*/ 0 h 773459"/>
                <a:gd name="connsiteX11" fmla="*/ 93253 w 924311"/>
                <a:gd name="connsiteY11" fmla="*/ 0 h 773459"/>
                <a:gd name="connsiteX12" fmla="*/ 0 w 924311"/>
                <a:gd name="connsiteY12" fmla="*/ 93254 h 773459"/>
                <a:gd name="connsiteX13" fmla="*/ 0 w 924311"/>
                <a:gd name="connsiteY13" fmla="*/ 685691 h 773459"/>
                <a:gd name="connsiteX14" fmla="*/ 74053 w 924311"/>
                <a:gd name="connsiteY14" fmla="*/ 773459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4311" h="773459">
                  <a:moveTo>
                    <a:pt x="74053" y="773459"/>
                  </a:moveTo>
                  <a:lnTo>
                    <a:pt x="82283" y="737803"/>
                  </a:lnTo>
                  <a:cubicBezTo>
                    <a:pt x="57597" y="732318"/>
                    <a:pt x="41142" y="710375"/>
                    <a:pt x="41142" y="682948"/>
                  </a:cubicBezTo>
                  <a:lnTo>
                    <a:pt x="41142" y="93254"/>
                  </a:lnTo>
                  <a:cubicBezTo>
                    <a:pt x="41142" y="63084"/>
                    <a:pt x="65825" y="38399"/>
                    <a:pt x="95997" y="38399"/>
                  </a:cubicBezTo>
                  <a:lnTo>
                    <a:pt x="833800" y="38399"/>
                  </a:lnTo>
                  <a:cubicBezTo>
                    <a:pt x="863972" y="38399"/>
                    <a:pt x="888656" y="63084"/>
                    <a:pt x="888656" y="93254"/>
                  </a:cubicBezTo>
                  <a:lnTo>
                    <a:pt x="888656" y="112453"/>
                  </a:lnTo>
                  <a:lnTo>
                    <a:pt x="924311" y="112453"/>
                  </a:lnTo>
                  <a:lnTo>
                    <a:pt x="924311" y="93254"/>
                  </a:lnTo>
                  <a:cubicBezTo>
                    <a:pt x="924311" y="41141"/>
                    <a:pt x="883170" y="0"/>
                    <a:pt x="831058" y="0"/>
                  </a:cubicBezTo>
                  <a:lnTo>
                    <a:pt x="93253" y="0"/>
                  </a:lnTo>
                  <a:cubicBezTo>
                    <a:pt x="41142" y="0"/>
                    <a:pt x="0" y="41141"/>
                    <a:pt x="0" y="93254"/>
                  </a:cubicBezTo>
                  <a:lnTo>
                    <a:pt x="0" y="685691"/>
                  </a:lnTo>
                  <a:cubicBezTo>
                    <a:pt x="2742" y="726832"/>
                    <a:pt x="32912" y="765231"/>
                    <a:pt x="74053" y="773459"/>
                  </a:cubicBezTo>
                  <a:close/>
                </a:path>
              </a:pathLst>
            </a:custGeom>
            <a:solidFill>
              <a:srgbClr val="000000"/>
            </a:solidFill>
            <a:ln w="27426" cap="flat">
              <a:noFill/>
              <a:prstDash val="solid"/>
              <a:miter/>
            </a:ln>
          </p:spPr>
          <p:txBody>
            <a:bodyPr rtlCol="0" anchor="ctr"/>
            <a:lstStyle/>
            <a:p>
              <a:endParaRPr lang="en-US"/>
            </a:p>
          </p:txBody>
        </p:sp>
        <p:sp>
          <p:nvSpPr>
            <p:cNvPr id="12" name="Freeform 1003">
              <a:extLst>
                <a:ext uri="{FF2B5EF4-FFF2-40B4-BE49-F238E27FC236}">
                  <a16:creationId xmlns:a16="http://schemas.microsoft.com/office/drawing/2014/main" id="{22B2F65D-7537-4037-A770-B2A9A53718AF}"/>
                </a:ext>
              </a:extLst>
            </p:cNvPr>
            <p:cNvSpPr/>
            <p:nvPr/>
          </p:nvSpPr>
          <p:spPr>
            <a:xfrm>
              <a:off x="847588" y="5402723"/>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solidFill>
              <a:srgbClr val="000000"/>
            </a:solidFill>
            <a:ln w="27426" cap="flat">
              <a:noFill/>
              <a:prstDash val="solid"/>
              <a:miter/>
            </a:ln>
          </p:spPr>
          <p:txBody>
            <a:bodyPr rtlCol="0" anchor="ctr"/>
            <a:lstStyle/>
            <a:p>
              <a:endParaRPr lang="en-US"/>
            </a:p>
          </p:txBody>
        </p:sp>
        <p:sp>
          <p:nvSpPr>
            <p:cNvPr id="13" name="Freeform 1004">
              <a:extLst>
                <a:ext uri="{FF2B5EF4-FFF2-40B4-BE49-F238E27FC236}">
                  <a16:creationId xmlns:a16="http://schemas.microsoft.com/office/drawing/2014/main" id="{745C2125-21D8-4B96-94CB-7633AF4EFEE3}"/>
                </a:ext>
              </a:extLst>
            </p:cNvPr>
            <p:cNvSpPr/>
            <p:nvPr/>
          </p:nvSpPr>
          <p:spPr>
            <a:xfrm>
              <a:off x="921643" y="5402723"/>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solidFill>
              <a:srgbClr val="000000"/>
            </a:solidFill>
            <a:ln w="27426" cap="flat">
              <a:noFill/>
              <a:prstDash val="solid"/>
              <a:miter/>
            </a:ln>
          </p:spPr>
          <p:txBody>
            <a:bodyPr rtlCol="0" anchor="ctr"/>
            <a:lstStyle/>
            <a:p>
              <a:endParaRPr lang="en-US"/>
            </a:p>
          </p:txBody>
        </p:sp>
        <p:sp>
          <p:nvSpPr>
            <p:cNvPr id="14" name="Freeform 1005">
              <a:extLst>
                <a:ext uri="{FF2B5EF4-FFF2-40B4-BE49-F238E27FC236}">
                  <a16:creationId xmlns:a16="http://schemas.microsoft.com/office/drawing/2014/main" id="{B50229C1-4575-4BD4-BA84-A38836E205F5}"/>
                </a:ext>
              </a:extLst>
            </p:cNvPr>
            <p:cNvSpPr/>
            <p:nvPr/>
          </p:nvSpPr>
          <p:spPr>
            <a:xfrm>
              <a:off x="896958" y="5624886"/>
              <a:ext cx="903056" cy="807057"/>
            </a:xfrm>
            <a:custGeom>
              <a:avLst/>
              <a:gdLst>
                <a:gd name="connsiteX0" fmla="*/ 732319 w 903056"/>
                <a:gd name="connsiteY0" fmla="*/ 496440 h 807057"/>
                <a:gd name="connsiteX1" fmla="*/ 762489 w 903056"/>
                <a:gd name="connsiteY1" fmla="*/ 496440 h 807057"/>
                <a:gd name="connsiteX2" fmla="*/ 762489 w 903056"/>
                <a:gd name="connsiteY2" fmla="*/ 460785 h 807057"/>
                <a:gd name="connsiteX3" fmla="*/ 740547 w 903056"/>
                <a:gd name="connsiteY3" fmla="*/ 460785 h 807057"/>
                <a:gd name="connsiteX4" fmla="*/ 724090 w 903056"/>
                <a:gd name="connsiteY4" fmla="*/ 329131 h 807057"/>
                <a:gd name="connsiteX5" fmla="*/ 724090 w 903056"/>
                <a:gd name="connsiteY5" fmla="*/ 148109 h 807057"/>
                <a:gd name="connsiteX6" fmla="*/ 688434 w 903056"/>
                <a:gd name="connsiteY6" fmla="*/ 148109 h 807057"/>
                <a:gd name="connsiteX7" fmla="*/ 688434 w 903056"/>
                <a:gd name="connsiteY7" fmla="*/ 266048 h 807057"/>
                <a:gd name="connsiteX8" fmla="*/ 652778 w 903056"/>
                <a:gd name="connsiteY8" fmla="*/ 227650 h 807057"/>
                <a:gd name="connsiteX9" fmla="*/ 652778 w 903056"/>
                <a:gd name="connsiteY9" fmla="*/ 74055 h 807057"/>
                <a:gd name="connsiteX10" fmla="*/ 617123 w 903056"/>
                <a:gd name="connsiteY10" fmla="*/ 74055 h 807057"/>
                <a:gd name="connsiteX11" fmla="*/ 617123 w 903056"/>
                <a:gd name="connsiteY11" fmla="*/ 200222 h 807057"/>
                <a:gd name="connsiteX12" fmla="*/ 581467 w 903056"/>
                <a:gd name="connsiteY12" fmla="*/ 183765 h 807057"/>
                <a:gd name="connsiteX13" fmla="*/ 581467 w 903056"/>
                <a:gd name="connsiteY13" fmla="*/ 0 h 807057"/>
                <a:gd name="connsiteX14" fmla="*/ 545810 w 903056"/>
                <a:gd name="connsiteY14" fmla="*/ 0 h 807057"/>
                <a:gd name="connsiteX15" fmla="*/ 545810 w 903056"/>
                <a:gd name="connsiteY15" fmla="*/ 172795 h 807057"/>
                <a:gd name="connsiteX16" fmla="*/ 510154 w 903056"/>
                <a:gd name="connsiteY16" fmla="*/ 167309 h 807057"/>
                <a:gd name="connsiteX17" fmla="*/ 510154 w 903056"/>
                <a:gd name="connsiteY17" fmla="*/ 38399 h 807057"/>
                <a:gd name="connsiteX18" fmla="*/ 474498 w 903056"/>
                <a:gd name="connsiteY18" fmla="*/ 38399 h 807057"/>
                <a:gd name="connsiteX19" fmla="*/ 474498 w 903056"/>
                <a:gd name="connsiteY19" fmla="*/ 167309 h 807057"/>
                <a:gd name="connsiteX20" fmla="*/ 438843 w 903056"/>
                <a:gd name="connsiteY20" fmla="*/ 172795 h 807057"/>
                <a:gd name="connsiteX21" fmla="*/ 438843 w 903056"/>
                <a:gd name="connsiteY21" fmla="*/ 112453 h 807057"/>
                <a:gd name="connsiteX22" fmla="*/ 403187 w 903056"/>
                <a:gd name="connsiteY22" fmla="*/ 112453 h 807057"/>
                <a:gd name="connsiteX23" fmla="*/ 403187 w 903056"/>
                <a:gd name="connsiteY23" fmla="*/ 183765 h 807057"/>
                <a:gd name="connsiteX24" fmla="*/ 367530 w 903056"/>
                <a:gd name="connsiteY24" fmla="*/ 200222 h 807057"/>
                <a:gd name="connsiteX25" fmla="*/ 367530 w 903056"/>
                <a:gd name="connsiteY25" fmla="*/ 90512 h 807057"/>
                <a:gd name="connsiteX26" fmla="*/ 331874 w 903056"/>
                <a:gd name="connsiteY26" fmla="*/ 90512 h 807057"/>
                <a:gd name="connsiteX27" fmla="*/ 331874 w 903056"/>
                <a:gd name="connsiteY27" fmla="*/ 224907 h 807057"/>
                <a:gd name="connsiteX28" fmla="*/ 296219 w 903056"/>
                <a:gd name="connsiteY28" fmla="*/ 263305 h 807057"/>
                <a:gd name="connsiteX29" fmla="*/ 296219 w 903056"/>
                <a:gd name="connsiteY29" fmla="*/ 126167 h 807057"/>
                <a:gd name="connsiteX30" fmla="*/ 260563 w 903056"/>
                <a:gd name="connsiteY30" fmla="*/ 126167 h 807057"/>
                <a:gd name="connsiteX31" fmla="*/ 260563 w 903056"/>
                <a:gd name="connsiteY31" fmla="*/ 326389 h 807057"/>
                <a:gd name="connsiteX32" fmla="*/ 244105 w 903056"/>
                <a:gd name="connsiteY32" fmla="*/ 458042 h 807057"/>
                <a:gd name="connsiteX33" fmla="*/ 0 w 903056"/>
                <a:gd name="connsiteY33" fmla="*/ 458042 h 807057"/>
                <a:gd name="connsiteX34" fmla="*/ 0 w 903056"/>
                <a:gd name="connsiteY34" fmla="*/ 493697 h 807057"/>
                <a:gd name="connsiteX35" fmla="*/ 249591 w 903056"/>
                <a:gd name="connsiteY35" fmla="*/ 493697 h 807057"/>
                <a:gd name="connsiteX36" fmla="*/ 570495 w 903056"/>
                <a:gd name="connsiteY36" fmla="*/ 666492 h 807057"/>
                <a:gd name="connsiteX37" fmla="*/ 644550 w 903056"/>
                <a:gd name="connsiteY37" fmla="*/ 630835 h 807057"/>
                <a:gd name="connsiteX38" fmla="*/ 814602 w 903056"/>
                <a:gd name="connsiteY38" fmla="*/ 800887 h 807057"/>
                <a:gd name="connsiteX39" fmla="*/ 842030 w 903056"/>
                <a:gd name="connsiteY39" fmla="*/ 800887 h 807057"/>
                <a:gd name="connsiteX40" fmla="*/ 896885 w 903056"/>
                <a:gd name="connsiteY40" fmla="*/ 746032 h 807057"/>
                <a:gd name="connsiteX41" fmla="*/ 896885 w 903056"/>
                <a:gd name="connsiteY41" fmla="*/ 718604 h 807057"/>
                <a:gd name="connsiteX42" fmla="*/ 721348 w 903056"/>
                <a:gd name="connsiteY42" fmla="*/ 543067 h 807057"/>
                <a:gd name="connsiteX43" fmla="*/ 732319 w 903056"/>
                <a:gd name="connsiteY43" fmla="*/ 496440 h 807057"/>
                <a:gd name="connsiteX44" fmla="*/ 263305 w 903056"/>
                <a:gd name="connsiteY44" fmla="*/ 422385 h 807057"/>
                <a:gd name="connsiteX45" fmla="*/ 485470 w 903056"/>
                <a:gd name="connsiteY45" fmla="*/ 200222 h 807057"/>
                <a:gd name="connsiteX46" fmla="*/ 707634 w 903056"/>
                <a:gd name="connsiteY46" fmla="*/ 422385 h 807057"/>
                <a:gd name="connsiteX47" fmla="*/ 485470 w 903056"/>
                <a:gd name="connsiteY47" fmla="*/ 644549 h 807057"/>
                <a:gd name="connsiteX48" fmla="*/ 263305 w 903056"/>
                <a:gd name="connsiteY48" fmla="*/ 422385 h 807057"/>
                <a:gd name="connsiteX49" fmla="*/ 847514 w 903056"/>
                <a:gd name="connsiteY49" fmla="*/ 737803 h 807057"/>
                <a:gd name="connsiteX50" fmla="*/ 817344 w 903056"/>
                <a:gd name="connsiteY50" fmla="*/ 767973 h 807057"/>
                <a:gd name="connsiteX51" fmla="*/ 661006 w 903056"/>
                <a:gd name="connsiteY51" fmla="*/ 611637 h 807057"/>
                <a:gd name="connsiteX52" fmla="*/ 688434 w 903056"/>
                <a:gd name="connsiteY52" fmla="*/ 581466 h 807057"/>
                <a:gd name="connsiteX53" fmla="*/ 847514 w 903056"/>
                <a:gd name="connsiteY53" fmla="*/ 737803 h 80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03056" h="807057">
                  <a:moveTo>
                    <a:pt x="732319" y="496440"/>
                  </a:moveTo>
                  <a:lnTo>
                    <a:pt x="762489" y="496440"/>
                  </a:lnTo>
                  <a:lnTo>
                    <a:pt x="762489" y="460785"/>
                  </a:lnTo>
                  <a:lnTo>
                    <a:pt x="740547" y="460785"/>
                  </a:lnTo>
                  <a:cubicBezTo>
                    <a:pt x="748775" y="416900"/>
                    <a:pt x="743289" y="370273"/>
                    <a:pt x="724090" y="329131"/>
                  </a:cubicBezTo>
                  <a:lnTo>
                    <a:pt x="724090" y="148109"/>
                  </a:lnTo>
                  <a:lnTo>
                    <a:pt x="688434" y="148109"/>
                  </a:lnTo>
                  <a:lnTo>
                    <a:pt x="688434" y="266048"/>
                  </a:lnTo>
                  <a:cubicBezTo>
                    <a:pt x="677464" y="252334"/>
                    <a:pt x="663750" y="238621"/>
                    <a:pt x="652778" y="227650"/>
                  </a:cubicBezTo>
                  <a:lnTo>
                    <a:pt x="652778" y="74055"/>
                  </a:lnTo>
                  <a:lnTo>
                    <a:pt x="617123" y="74055"/>
                  </a:lnTo>
                  <a:lnTo>
                    <a:pt x="617123" y="200222"/>
                  </a:lnTo>
                  <a:cubicBezTo>
                    <a:pt x="606151" y="194736"/>
                    <a:pt x="592437" y="186508"/>
                    <a:pt x="581467" y="183765"/>
                  </a:cubicBezTo>
                  <a:lnTo>
                    <a:pt x="581467" y="0"/>
                  </a:lnTo>
                  <a:lnTo>
                    <a:pt x="545810" y="0"/>
                  </a:lnTo>
                  <a:lnTo>
                    <a:pt x="545810" y="172795"/>
                  </a:lnTo>
                  <a:cubicBezTo>
                    <a:pt x="534840" y="170052"/>
                    <a:pt x="521126" y="167309"/>
                    <a:pt x="510154" y="167309"/>
                  </a:cubicBezTo>
                  <a:lnTo>
                    <a:pt x="510154" y="38399"/>
                  </a:lnTo>
                  <a:lnTo>
                    <a:pt x="474498" y="38399"/>
                  </a:lnTo>
                  <a:lnTo>
                    <a:pt x="474498" y="167309"/>
                  </a:lnTo>
                  <a:cubicBezTo>
                    <a:pt x="460785" y="167309"/>
                    <a:pt x="449813" y="170052"/>
                    <a:pt x="438843" y="172795"/>
                  </a:cubicBezTo>
                  <a:lnTo>
                    <a:pt x="438843" y="112453"/>
                  </a:lnTo>
                  <a:lnTo>
                    <a:pt x="403187" y="112453"/>
                  </a:lnTo>
                  <a:lnTo>
                    <a:pt x="403187" y="183765"/>
                  </a:lnTo>
                  <a:cubicBezTo>
                    <a:pt x="389473" y="189250"/>
                    <a:pt x="378502" y="194736"/>
                    <a:pt x="367530" y="200222"/>
                  </a:cubicBezTo>
                  <a:lnTo>
                    <a:pt x="367530" y="90512"/>
                  </a:lnTo>
                  <a:lnTo>
                    <a:pt x="331874" y="90512"/>
                  </a:lnTo>
                  <a:lnTo>
                    <a:pt x="331874" y="224907"/>
                  </a:lnTo>
                  <a:cubicBezTo>
                    <a:pt x="318160" y="235878"/>
                    <a:pt x="307190" y="249592"/>
                    <a:pt x="296219" y="263305"/>
                  </a:cubicBezTo>
                  <a:lnTo>
                    <a:pt x="296219" y="126167"/>
                  </a:lnTo>
                  <a:lnTo>
                    <a:pt x="260563" y="126167"/>
                  </a:lnTo>
                  <a:lnTo>
                    <a:pt x="260563" y="326389"/>
                  </a:lnTo>
                  <a:cubicBezTo>
                    <a:pt x="244105" y="367530"/>
                    <a:pt x="238621" y="414157"/>
                    <a:pt x="244105" y="458042"/>
                  </a:cubicBezTo>
                  <a:lnTo>
                    <a:pt x="0" y="458042"/>
                  </a:lnTo>
                  <a:lnTo>
                    <a:pt x="0" y="493697"/>
                  </a:lnTo>
                  <a:lnTo>
                    <a:pt x="249591" y="493697"/>
                  </a:lnTo>
                  <a:cubicBezTo>
                    <a:pt x="290733" y="630835"/>
                    <a:pt x="433357" y="707633"/>
                    <a:pt x="570495" y="666492"/>
                  </a:cubicBezTo>
                  <a:cubicBezTo>
                    <a:pt x="597923" y="658263"/>
                    <a:pt x="622609" y="647292"/>
                    <a:pt x="644550" y="630835"/>
                  </a:cubicBezTo>
                  <a:lnTo>
                    <a:pt x="814602" y="800887"/>
                  </a:lnTo>
                  <a:cubicBezTo>
                    <a:pt x="822830" y="809115"/>
                    <a:pt x="833800" y="809115"/>
                    <a:pt x="842030" y="800887"/>
                  </a:cubicBezTo>
                  <a:lnTo>
                    <a:pt x="896885" y="746032"/>
                  </a:lnTo>
                  <a:cubicBezTo>
                    <a:pt x="905113" y="737803"/>
                    <a:pt x="905113" y="726832"/>
                    <a:pt x="896885" y="718604"/>
                  </a:cubicBezTo>
                  <a:lnTo>
                    <a:pt x="721348" y="543067"/>
                  </a:lnTo>
                  <a:cubicBezTo>
                    <a:pt x="721348" y="532096"/>
                    <a:pt x="726833" y="515640"/>
                    <a:pt x="732319" y="496440"/>
                  </a:cubicBezTo>
                  <a:close/>
                  <a:moveTo>
                    <a:pt x="263305" y="422385"/>
                  </a:moveTo>
                  <a:cubicBezTo>
                    <a:pt x="263305" y="298961"/>
                    <a:pt x="362046" y="200222"/>
                    <a:pt x="485470" y="200222"/>
                  </a:cubicBezTo>
                  <a:cubicBezTo>
                    <a:pt x="608895" y="200222"/>
                    <a:pt x="707634" y="298961"/>
                    <a:pt x="707634" y="422385"/>
                  </a:cubicBezTo>
                  <a:cubicBezTo>
                    <a:pt x="707634" y="545810"/>
                    <a:pt x="608895" y="644549"/>
                    <a:pt x="485470" y="644549"/>
                  </a:cubicBezTo>
                  <a:cubicBezTo>
                    <a:pt x="364788" y="644549"/>
                    <a:pt x="266049" y="545810"/>
                    <a:pt x="263305" y="422385"/>
                  </a:cubicBezTo>
                  <a:close/>
                  <a:moveTo>
                    <a:pt x="847514" y="737803"/>
                  </a:moveTo>
                  <a:lnTo>
                    <a:pt x="817344" y="767973"/>
                  </a:lnTo>
                  <a:lnTo>
                    <a:pt x="661006" y="611637"/>
                  </a:lnTo>
                  <a:cubicBezTo>
                    <a:pt x="671978" y="603408"/>
                    <a:pt x="680206" y="592437"/>
                    <a:pt x="688434" y="581466"/>
                  </a:cubicBezTo>
                  <a:lnTo>
                    <a:pt x="847514" y="737803"/>
                  </a:lnTo>
                  <a:close/>
                </a:path>
              </a:pathLst>
            </a:custGeom>
            <a:solidFill>
              <a:srgbClr val="00BADE"/>
            </a:solidFill>
            <a:ln w="27426" cap="flat">
              <a:noFill/>
              <a:prstDash val="solid"/>
              <a:miter/>
            </a:ln>
          </p:spPr>
          <p:txBody>
            <a:bodyPr rtlCol="0" anchor="ctr"/>
            <a:lstStyle/>
            <a:p>
              <a:endParaRPr lang="en-US"/>
            </a:p>
          </p:txBody>
        </p:sp>
        <p:sp>
          <p:nvSpPr>
            <p:cNvPr id="15" name="Freeform 1006">
              <a:extLst>
                <a:ext uri="{FF2B5EF4-FFF2-40B4-BE49-F238E27FC236}">
                  <a16:creationId xmlns:a16="http://schemas.microsoft.com/office/drawing/2014/main" id="{2194F976-9734-47AA-87B3-8756DFEAA2B0}"/>
                </a:ext>
              </a:extLst>
            </p:cNvPr>
            <p:cNvSpPr/>
            <p:nvPr/>
          </p:nvSpPr>
          <p:spPr>
            <a:xfrm>
              <a:off x="1198662" y="5863507"/>
              <a:ext cx="367529" cy="367529"/>
            </a:xfrm>
            <a:custGeom>
              <a:avLst/>
              <a:gdLst>
                <a:gd name="connsiteX0" fmla="*/ 183766 w 367529"/>
                <a:gd name="connsiteY0" fmla="*/ 0 h 367529"/>
                <a:gd name="connsiteX1" fmla="*/ 0 w 367529"/>
                <a:gd name="connsiteY1" fmla="*/ 183765 h 367529"/>
                <a:gd name="connsiteX2" fmla="*/ 183766 w 367529"/>
                <a:gd name="connsiteY2" fmla="*/ 367530 h 367529"/>
                <a:gd name="connsiteX3" fmla="*/ 367530 w 367529"/>
                <a:gd name="connsiteY3" fmla="*/ 183765 h 367529"/>
                <a:gd name="connsiteX4" fmla="*/ 183766 w 367529"/>
                <a:gd name="connsiteY4" fmla="*/ 0 h 367529"/>
                <a:gd name="connsiteX5" fmla="*/ 93253 w 367529"/>
                <a:gd name="connsiteY5" fmla="*/ 68569 h 367529"/>
                <a:gd name="connsiteX6" fmla="*/ 93253 w 367529"/>
                <a:gd name="connsiteY6" fmla="*/ 183765 h 367529"/>
                <a:gd name="connsiteX7" fmla="*/ 128910 w 367529"/>
                <a:gd name="connsiteY7" fmla="*/ 183765 h 367529"/>
                <a:gd name="connsiteX8" fmla="*/ 128910 w 367529"/>
                <a:gd name="connsiteY8" fmla="*/ 46626 h 367529"/>
                <a:gd name="connsiteX9" fmla="*/ 164566 w 367529"/>
                <a:gd name="connsiteY9" fmla="*/ 38399 h 367529"/>
                <a:gd name="connsiteX10" fmla="*/ 164566 w 367529"/>
                <a:gd name="connsiteY10" fmla="*/ 183765 h 367529"/>
                <a:gd name="connsiteX11" fmla="*/ 200222 w 367529"/>
                <a:gd name="connsiteY11" fmla="*/ 183765 h 367529"/>
                <a:gd name="connsiteX12" fmla="*/ 200222 w 367529"/>
                <a:gd name="connsiteY12" fmla="*/ 38399 h 367529"/>
                <a:gd name="connsiteX13" fmla="*/ 235877 w 367529"/>
                <a:gd name="connsiteY13" fmla="*/ 46626 h 367529"/>
                <a:gd name="connsiteX14" fmla="*/ 235877 w 367529"/>
                <a:gd name="connsiteY14" fmla="*/ 183765 h 367529"/>
                <a:gd name="connsiteX15" fmla="*/ 271533 w 367529"/>
                <a:gd name="connsiteY15" fmla="*/ 183765 h 367529"/>
                <a:gd name="connsiteX16" fmla="*/ 271533 w 367529"/>
                <a:gd name="connsiteY16" fmla="*/ 68569 h 367529"/>
                <a:gd name="connsiteX17" fmla="*/ 320904 w 367529"/>
                <a:gd name="connsiteY17" fmla="*/ 219421 h 367529"/>
                <a:gd name="connsiteX18" fmla="*/ 35656 w 367529"/>
                <a:gd name="connsiteY18" fmla="*/ 219421 h 367529"/>
                <a:gd name="connsiteX19" fmla="*/ 93253 w 367529"/>
                <a:gd name="connsiteY19" fmla="*/ 68569 h 367529"/>
                <a:gd name="connsiteX20" fmla="*/ 183766 w 367529"/>
                <a:gd name="connsiteY20" fmla="*/ 331874 h 367529"/>
                <a:gd name="connsiteX21" fmla="*/ 54855 w 367529"/>
                <a:gd name="connsiteY21" fmla="*/ 257819 h 367529"/>
                <a:gd name="connsiteX22" fmla="*/ 309932 w 367529"/>
                <a:gd name="connsiteY22" fmla="*/ 257819 h 367529"/>
                <a:gd name="connsiteX23" fmla="*/ 183766 w 367529"/>
                <a:gd name="connsiteY23" fmla="*/ 331874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529" h="367529">
                  <a:moveTo>
                    <a:pt x="183766" y="0"/>
                  </a:moveTo>
                  <a:cubicBezTo>
                    <a:pt x="82283" y="0"/>
                    <a:pt x="0" y="82283"/>
                    <a:pt x="0" y="183765"/>
                  </a:cubicBezTo>
                  <a:cubicBezTo>
                    <a:pt x="0" y="285247"/>
                    <a:pt x="82283" y="367530"/>
                    <a:pt x="183766" y="367530"/>
                  </a:cubicBezTo>
                  <a:cubicBezTo>
                    <a:pt x="285247" y="367530"/>
                    <a:pt x="367530" y="285247"/>
                    <a:pt x="367530" y="183765"/>
                  </a:cubicBezTo>
                  <a:cubicBezTo>
                    <a:pt x="367530" y="82283"/>
                    <a:pt x="285247" y="0"/>
                    <a:pt x="183766" y="0"/>
                  </a:cubicBezTo>
                  <a:close/>
                  <a:moveTo>
                    <a:pt x="93253" y="68569"/>
                  </a:moveTo>
                  <a:lnTo>
                    <a:pt x="93253" y="183765"/>
                  </a:lnTo>
                  <a:lnTo>
                    <a:pt x="128910" y="183765"/>
                  </a:lnTo>
                  <a:lnTo>
                    <a:pt x="128910" y="46626"/>
                  </a:lnTo>
                  <a:cubicBezTo>
                    <a:pt x="139880" y="41141"/>
                    <a:pt x="153594" y="38399"/>
                    <a:pt x="164566" y="38399"/>
                  </a:cubicBezTo>
                  <a:lnTo>
                    <a:pt x="164566" y="183765"/>
                  </a:lnTo>
                  <a:lnTo>
                    <a:pt x="200222" y="183765"/>
                  </a:lnTo>
                  <a:lnTo>
                    <a:pt x="200222" y="38399"/>
                  </a:lnTo>
                  <a:cubicBezTo>
                    <a:pt x="213936" y="41141"/>
                    <a:pt x="224907" y="43884"/>
                    <a:pt x="235877" y="46626"/>
                  </a:cubicBezTo>
                  <a:lnTo>
                    <a:pt x="235877" y="183765"/>
                  </a:lnTo>
                  <a:lnTo>
                    <a:pt x="271533" y="183765"/>
                  </a:lnTo>
                  <a:lnTo>
                    <a:pt x="271533" y="68569"/>
                  </a:lnTo>
                  <a:cubicBezTo>
                    <a:pt x="318160" y="104225"/>
                    <a:pt x="337360" y="164566"/>
                    <a:pt x="320904" y="219421"/>
                  </a:cubicBezTo>
                  <a:lnTo>
                    <a:pt x="35656" y="219421"/>
                  </a:lnTo>
                  <a:cubicBezTo>
                    <a:pt x="27428" y="164566"/>
                    <a:pt x="46627" y="104225"/>
                    <a:pt x="93253" y="68569"/>
                  </a:cubicBezTo>
                  <a:close/>
                  <a:moveTo>
                    <a:pt x="183766" y="331874"/>
                  </a:moveTo>
                  <a:cubicBezTo>
                    <a:pt x="131653" y="331874"/>
                    <a:pt x="82283" y="304447"/>
                    <a:pt x="54855" y="257819"/>
                  </a:cubicBezTo>
                  <a:lnTo>
                    <a:pt x="309932" y="257819"/>
                  </a:lnTo>
                  <a:cubicBezTo>
                    <a:pt x="285247" y="304447"/>
                    <a:pt x="235877" y="331874"/>
                    <a:pt x="183766" y="331874"/>
                  </a:cubicBezTo>
                  <a:close/>
                </a:path>
              </a:pathLst>
            </a:custGeom>
            <a:solidFill>
              <a:srgbClr val="00BADE"/>
            </a:solidFill>
            <a:ln w="27426" cap="flat">
              <a:noFill/>
              <a:prstDash val="solid"/>
              <a:miter/>
            </a:ln>
          </p:spPr>
          <p:txBody>
            <a:bodyPr rtlCol="0" anchor="ctr"/>
            <a:lstStyle/>
            <a:p>
              <a:endParaRPr lang="en-US"/>
            </a:p>
          </p:txBody>
        </p:sp>
        <p:sp>
          <p:nvSpPr>
            <p:cNvPr id="16" name="Freeform 1007">
              <a:extLst>
                <a:ext uri="{FF2B5EF4-FFF2-40B4-BE49-F238E27FC236}">
                  <a16:creationId xmlns:a16="http://schemas.microsoft.com/office/drawing/2014/main" id="{C1AE5B9B-432E-41AB-8E48-39BD24A78280}"/>
                </a:ext>
              </a:extLst>
            </p:cNvPr>
            <p:cNvSpPr/>
            <p:nvPr/>
          </p:nvSpPr>
          <p:spPr>
            <a:xfrm>
              <a:off x="811931" y="5476778"/>
              <a:ext cx="921570" cy="773459"/>
            </a:xfrm>
            <a:custGeom>
              <a:avLst/>
              <a:gdLst>
                <a:gd name="connsiteX0" fmla="*/ 0 w 921570"/>
                <a:gd name="connsiteY0" fmla="*/ 90511 h 773459"/>
                <a:gd name="connsiteX1" fmla="*/ 0 w 921570"/>
                <a:gd name="connsiteY1" fmla="*/ 680205 h 773459"/>
                <a:gd name="connsiteX2" fmla="*/ 93255 w 921570"/>
                <a:gd name="connsiteY2" fmla="*/ 773459 h 773459"/>
                <a:gd name="connsiteX3" fmla="*/ 331876 w 921570"/>
                <a:gd name="connsiteY3" fmla="*/ 773459 h 773459"/>
                <a:gd name="connsiteX4" fmla="*/ 331876 w 921570"/>
                <a:gd name="connsiteY4" fmla="*/ 737803 h 773459"/>
                <a:gd name="connsiteX5" fmla="*/ 93255 w 921570"/>
                <a:gd name="connsiteY5" fmla="*/ 737803 h 773459"/>
                <a:gd name="connsiteX6" fmla="*/ 38399 w 921570"/>
                <a:gd name="connsiteY6" fmla="*/ 682948 h 773459"/>
                <a:gd name="connsiteX7" fmla="*/ 38399 w 921570"/>
                <a:gd name="connsiteY7" fmla="*/ 93254 h 773459"/>
                <a:gd name="connsiteX8" fmla="*/ 93255 w 921570"/>
                <a:gd name="connsiteY8" fmla="*/ 38399 h 773459"/>
                <a:gd name="connsiteX9" fmla="*/ 831060 w 921570"/>
                <a:gd name="connsiteY9" fmla="*/ 38399 h 773459"/>
                <a:gd name="connsiteX10" fmla="*/ 885915 w 921570"/>
                <a:gd name="connsiteY10" fmla="*/ 93254 h 773459"/>
                <a:gd name="connsiteX11" fmla="*/ 885915 w 921570"/>
                <a:gd name="connsiteY11" fmla="*/ 682948 h 773459"/>
                <a:gd name="connsiteX12" fmla="*/ 872201 w 921570"/>
                <a:gd name="connsiteY12" fmla="*/ 718604 h 773459"/>
                <a:gd name="connsiteX13" fmla="*/ 899629 w 921570"/>
                <a:gd name="connsiteY13" fmla="*/ 743289 h 773459"/>
                <a:gd name="connsiteX14" fmla="*/ 921571 w 921570"/>
                <a:gd name="connsiteY14" fmla="*/ 682948 h 773459"/>
                <a:gd name="connsiteX15" fmla="*/ 921571 w 921570"/>
                <a:gd name="connsiteY15" fmla="*/ 93254 h 773459"/>
                <a:gd name="connsiteX16" fmla="*/ 828316 w 921570"/>
                <a:gd name="connsiteY16" fmla="*/ 0 h 773459"/>
                <a:gd name="connsiteX17" fmla="*/ 90513 w 921570"/>
                <a:gd name="connsiteY17" fmla="*/ 0 h 773459"/>
                <a:gd name="connsiteX18" fmla="*/ 0 w 921570"/>
                <a:gd name="connsiteY18" fmla="*/ 90511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1570" h="773459">
                  <a:moveTo>
                    <a:pt x="0" y="90511"/>
                  </a:moveTo>
                  <a:lnTo>
                    <a:pt x="0" y="680205"/>
                  </a:lnTo>
                  <a:cubicBezTo>
                    <a:pt x="0" y="732318"/>
                    <a:pt x="41142" y="773459"/>
                    <a:pt x="93255" y="773459"/>
                  </a:cubicBezTo>
                  <a:lnTo>
                    <a:pt x="331876" y="773459"/>
                  </a:lnTo>
                  <a:lnTo>
                    <a:pt x="331876" y="737803"/>
                  </a:lnTo>
                  <a:lnTo>
                    <a:pt x="93255" y="737803"/>
                  </a:lnTo>
                  <a:cubicBezTo>
                    <a:pt x="63085" y="737803"/>
                    <a:pt x="38399" y="713118"/>
                    <a:pt x="38399" y="682948"/>
                  </a:cubicBezTo>
                  <a:lnTo>
                    <a:pt x="38399" y="93254"/>
                  </a:lnTo>
                  <a:cubicBezTo>
                    <a:pt x="38399" y="63083"/>
                    <a:pt x="63085" y="38399"/>
                    <a:pt x="93255" y="38399"/>
                  </a:cubicBezTo>
                  <a:lnTo>
                    <a:pt x="831060" y="38399"/>
                  </a:lnTo>
                  <a:cubicBezTo>
                    <a:pt x="861230" y="38399"/>
                    <a:pt x="885915" y="63083"/>
                    <a:pt x="885915" y="93254"/>
                  </a:cubicBezTo>
                  <a:lnTo>
                    <a:pt x="885915" y="682948"/>
                  </a:lnTo>
                  <a:cubicBezTo>
                    <a:pt x="885915" y="696661"/>
                    <a:pt x="880429" y="710375"/>
                    <a:pt x="872201" y="718604"/>
                  </a:cubicBezTo>
                  <a:lnTo>
                    <a:pt x="899629" y="743289"/>
                  </a:lnTo>
                  <a:cubicBezTo>
                    <a:pt x="913343" y="726832"/>
                    <a:pt x="921571" y="704890"/>
                    <a:pt x="921571" y="682948"/>
                  </a:cubicBezTo>
                  <a:lnTo>
                    <a:pt x="921571" y="93254"/>
                  </a:lnTo>
                  <a:cubicBezTo>
                    <a:pt x="921571" y="41141"/>
                    <a:pt x="880429" y="0"/>
                    <a:pt x="828316" y="0"/>
                  </a:cubicBezTo>
                  <a:lnTo>
                    <a:pt x="90513" y="0"/>
                  </a:lnTo>
                  <a:cubicBezTo>
                    <a:pt x="41142" y="0"/>
                    <a:pt x="0" y="41141"/>
                    <a:pt x="0" y="90511"/>
                  </a:cubicBezTo>
                  <a:close/>
                </a:path>
              </a:pathLst>
            </a:custGeom>
            <a:solidFill>
              <a:srgbClr val="000000"/>
            </a:solidFill>
            <a:ln w="27426" cap="flat">
              <a:noFill/>
              <a:prstDash val="solid"/>
              <a:miter/>
            </a:ln>
          </p:spPr>
          <p:txBody>
            <a:bodyPr rtlCol="0" anchor="ctr"/>
            <a:lstStyle/>
            <a:p>
              <a:endParaRPr lang="en-US"/>
            </a:p>
          </p:txBody>
        </p:sp>
        <p:sp>
          <p:nvSpPr>
            <p:cNvPr id="17" name="Freeform 1008">
              <a:extLst>
                <a:ext uri="{FF2B5EF4-FFF2-40B4-BE49-F238E27FC236}">
                  <a16:creationId xmlns:a16="http://schemas.microsoft.com/office/drawing/2014/main" id="{123ED05A-FCB7-484A-ABD9-00CFE875653D}"/>
                </a:ext>
              </a:extLst>
            </p:cNvPr>
            <p:cNvSpPr/>
            <p:nvPr/>
          </p:nvSpPr>
          <p:spPr>
            <a:xfrm>
              <a:off x="885987" y="555083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18" name="Freeform 1009">
              <a:extLst>
                <a:ext uri="{FF2B5EF4-FFF2-40B4-BE49-F238E27FC236}">
                  <a16:creationId xmlns:a16="http://schemas.microsoft.com/office/drawing/2014/main" id="{CF5F0D1C-0BBF-4B9B-907D-A08F07E14DB8}"/>
                </a:ext>
              </a:extLst>
            </p:cNvPr>
            <p:cNvSpPr/>
            <p:nvPr/>
          </p:nvSpPr>
          <p:spPr>
            <a:xfrm>
              <a:off x="960041" y="555083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19" name="Freeform 1010">
              <a:extLst>
                <a:ext uri="{FF2B5EF4-FFF2-40B4-BE49-F238E27FC236}">
                  <a16:creationId xmlns:a16="http://schemas.microsoft.com/office/drawing/2014/main" id="{F4D41054-FA9E-4EBF-81AA-69C0D635EAF7}"/>
                </a:ext>
              </a:extLst>
            </p:cNvPr>
            <p:cNvSpPr/>
            <p:nvPr/>
          </p:nvSpPr>
          <p:spPr>
            <a:xfrm>
              <a:off x="1031353" y="5550832"/>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solidFill>
              <a:srgbClr val="000000"/>
            </a:solidFill>
            <a:ln w="27426" cap="flat">
              <a:noFill/>
              <a:prstDash val="solid"/>
              <a:miter/>
            </a:ln>
          </p:spPr>
          <p:txBody>
            <a:bodyPr rtlCol="0" anchor="ctr"/>
            <a:lstStyle/>
            <a:p>
              <a:endParaRPr lang="en-US"/>
            </a:p>
          </p:txBody>
        </p:sp>
        <p:sp>
          <p:nvSpPr>
            <p:cNvPr id="20" name="Freeform 1011">
              <a:extLst>
                <a:ext uri="{FF2B5EF4-FFF2-40B4-BE49-F238E27FC236}">
                  <a16:creationId xmlns:a16="http://schemas.microsoft.com/office/drawing/2014/main" id="{953FE340-2683-46F0-AF34-F4F799C6718A}"/>
                </a:ext>
              </a:extLst>
            </p:cNvPr>
            <p:cNvSpPr/>
            <p:nvPr/>
          </p:nvSpPr>
          <p:spPr>
            <a:xfrm>
              <a:off x="921643" y="5937562"/>
              <a:ext cx="35655" cy="109710"/>
            </a:xfrm>
            <a:custGeom>
              <a:avLst/>
              <a:gdLst>
                <a:gd name="connsiteX0" fmla="*/ -1 w 35655"/>
                <a:gd name="connsiteY0" fmla="*/ 0 h 109710"/>
                <a:gd name="connsiteX1" fmla="*/ 35655 w 35655"/>
                <a:gd name="connsiteY1" fmla="*/ 0 h 109710"/>
                <a:gd name="connsiteX2" fmla="*/ 35655 w 35655"/>
                <a:gd name="connsiteY2" fmla="*/ 109710 h 109710"/>
                <a:gd name="connsiteX3" fmla="*/ -1 w 35655"/>
                <a:gd name="connsiteY3" fmla="*/ 109710 h 109710"/>
              </a:gdLst>
              <a:ahLst/>
              <a:cxnLst>
                <a:cxn ang="0">
                  <a:pos x="connsiteX0" y="connsiteY0"/>
                </a:cxn>
                <a:cxn ang="0">
                  <a:pos x="connsiteX1" y="connsiteY1"/>
                </a:cxn>
                <a:cxn ang="0">
                  <a:pos x="connsiteX2" y="connsiteY2"/>
                </a:cxn>
                <a:cxn ang="0">
                  <a:pos x="connsiteX3" y="connsiteY3"/>
                </a:cxn>
              </a:cxnLst>
              <a:rect l="l" t="t" r="r" b="b"/>
              <a:pathLst>
                <a:path w="35655" h="109710">
                  <a:moveTo>
                    <a:pt x="-1" y="0"/>
                  </a:moveTo>
                  <a:lnTo>
                    <a:pt x="35655" y="0"/>
                  </a:lnTo>
                  <a:lnTo>
                    <a:pt x="35655" y="109710"/>
                  </a:lnTo>
                  <a:lnTo>
                    <a:pt x="-1" y="109710"/>
                  </a:lnTo>
                  <a:close/>
                </a:path>
              </a:pathLst>
            </a:custGeom>
            <a:solidFill>
              <a:srgbClr val="00BADE"/>
            </a:solidFill>
            <a:ln w="27426" cap="flat">
              <a:noFill/>
              <a:prstDash val="solid"/>
              <a:miter/>
            </a:ln>
          </p:spPr>
          <p:txBody>
            <a:bodyPr rtlCol="0" anchor="ctr"/>
            <a:lstStyle/>
            <a:p>
              <a:endParaRPr lang="en-US"/>
            </a:p>
          </p:txBody>
        </p:sp>
        <p:sp>
          <p:nvSpPr>
            <p:cNvPr id="21" name="Freeform 1012">
              <a:extLst>
                <a:ext uri="{FF2B5EF4-FFF2-40B4-BE49-F238E27FC236}">
                  <a16:creationId xmlns:a16="http://schemas.microsoft.com/office/drawing/2014/main" id="{8C348CF1-5BB4-4D8F-97FA-857B2301556B}"/>
                </a:ext>
              </a:extLst>
            </p:cNvPr>
            <p:cNvSpPr/>
            <p:nvPr/>
          </p:nvSpPr>
          <p:spPr>
            <a:xfrm>
              <a:off x="995697" y="5827851"/>
              <a:ext cx="35655" cy="222163"/>
            </a:xfrm>
            <a:custGeom>
              <a:avLst/>
              <a:gdLst>
                <a:gd name="connsiteX0" fmla="*/ 0 w 35655"/>
                <a:gd name="connsiteY0" fmla="*/ 0 h 222163"/>
                <a:gd name="connsiteX1" fmla="*/ 35655 w 35655"/>
                <a:gd name="connsiteY1" fmla="*/ 0 h 222163"/>
                <a:gd name="connsiteX2" fmla="*/ 35655 w 35655"/>
                <a:gd name="connsiteY2" fmla="*/ 222164 h 222163"/>
                <a:gd name="connsiteX3" fmla="*/ 0 w 35655"/>
                <a:gd name="connsiteY3" fmla="*/ 222164 h 222163"/>
              </a:gdLst>
              <a:ahLst/>
              <a:cxnLst>
                <a:cxn ang="0">
                  <a:pos x="connsiteX0" y="connsiteY0"/>
                </a:cxn>
                <a:cxn ang="0">
                  <a:pos x="connsiteX1" y="connsiteY1"/>
                </a:cxn>
                <a:cxn ang="0">
                  <a:pos x="connsiteX2" y="connsiteY2"/>
                </a:cxn>
                <a:cxn ang="0">
                  <a:pos x="connsiteX3" y="connsiteY3"/>
                </a:cxn>
              </a:cxnLst>
              <a:rect l="l" t="t" r="r" b="b"/>
              <a:pathLst>
                <a:path w="35655" h="222163">
                  <a:moveTo>
                    <a:pt x="0" y="0"/>
                  </a:moveTo>
                  <a:lnTo>
                    <a:pt x="35655" y="0"/>
                  </a:lnTo>
                  <a:lnTo>
                    <a:pt x="35655" y="222164"/>
                  </a:lnTo>
                  <a:lnTo>
                    <a:pt x="0" y="222164"/>
                  </a:lnTo>
                  <a:close/>
                </a:path>
              </a:pathLst>
            </a:custGeom>
            <a:solidFill>
              <a:srgbClr val="00BADE"/>
            </a:solidFill>
            <a:ln w="27426" cap="flat">
              <a:noFill/>
              <a:prstDash val="solid"/>
              <a:miter/>
            </a:ln>
          </p:spPr>
          <p:txBody>
            <a:bodyPr rtlCol="0" anchor="ctr"/>
            <a:lstStyle/>
            <a:p>
              <a:endParaRPr lang="en-US"/>
            </a:p>
          </p:txBody>
        </p:sp>
        <p:sp>
          <p:nvSpPr>
            <p:cNvPr id="22" name="Freeform 1013">
              <a:extLst>
                <a:ext uri="{FF2B5EF4-FFF2-40B4-BE49-F238E27FC236}">
                  <a16:creationId xmlns:a16="http://schemas.microsoft.com/office/drawing/2014/main" id="{9413174E-830D-4552-A5C7-1EA2CCDC40CE}"/>
                </a:ext>
              </a:extLst>
            </p:cNvPr>
            <p:cNvSpPr/>
            <p:nvPr/>
          </p:nvSpPr>
          <p:spPr>
            <a:xfrm>
              <a:off x="1069752" y="5882706"/>
              <a:ext cx="35655" cy="167308"/>
            </a:xfrm>
            <a:custGeom>
              <a:avLst/>
              <a:gdLst>
                <a:gd name="connsiteX0" fmla="*/ 0 w 35655"/>
                <a:gd name="connsiteY0" fmla="*/ 0 h 167308"/>
                <a:gd name="connsiteX1" fmla="*/ 35656 w 35655"/>
                <a:gd name="connsiteY1" fmla="*/ 0 h 167308"/>
                <a:gd name="connsiteX2" fmla="*/ 35656 w 35655"/>
                <a:gd name="connsiteY2" fmla="*/ 167308 h 167308"/>
                <a:gd name="connsiteX3" fmla="*/ 0 w 35655"/>
                <a:gd name="connsiteY3" fmla="*/ 167308 h 167308"/>
              </a:gdLst>
              <a:ahLst/>
              <a:cxnLst>
                <a:cxn ang="0">
                  <a:pos x="connsiteX0" y="connsiteY0"/>
                </a:cxn>
                <a:cxn ang="0">
                  <a:pos x="connsiteX1" y="connsiteY1"/>
                </a:cxn>
                <a:cxn ang="0">
                  <a:pos x="connsiteX2" y="connsiteY2"/>
                </a:cxn>
                <a:cxn ang="0">
                  <a:pos x="connsiteX3" y="connsiteY3"/>
                </a:cxn>
              </a:cxnLst>
              <a:rect l="l" t="t" r="r" b="b"/>
              <a:pathLst>
                <a:path w="35655" h="167308">
                  <a:moveTo>
                    <a:pt x="0" y="0"/>
                  </a:moveTo>
                  <a:lnTo>
                    <a:pt x="35656" y="0"/>
                  </a:lnTo>
                  <a:lnTo>
                    <a:pt x="35656" y="167308"/>
                  </a:lnTo>
                  <a:lnTo>
                    <a:pt x="0" y="167308"/>
                  </a:lnTo>
                  <a:close/>
                </a:path>
              </a:pathLst>
            </a:custGeom>
            <a:solidFill>
              <a:srgbClr val="00BADE"/>
            </a:solidFill>
            <a:ln w="27426" cap="flat">
              <a:noFill/>
              <a:prstDash val="solid"/>
              <a:miter/>
            </a:ln>
          </p:spPr>
          <p:txBody>
            <a:bodyPr rtlCol="0" anchor="ctr"/>
            <a:lstStyle/>
            <a:p>
              <a:endParaRPr lang="en-US"/>
            </a:p>
          </p:txBody>
        </p:sp>
      </p:grpSp>
      <p:grpSp>
        <p:nvGrpSpPr>
          <p:cNvPr id="23" name="Graphic 3">
            <a:extLst>
              <a:ext uri="{FF2B5EF4-FFF2-40B4-BE49-F238E27FC236}">
                <a16:creationId xmlns:a16="http://schemas.microsoft.com/office/drawing/2014/main" id="{CD14074E-540F-4A2B-A861-6AC2F4B11467}"/>
              </a:ext>
            </a:extLst>
          </p:cNvPr>
          <p:cNvGrpSpPr/>
          <p:nvPr/>
        </p:nvGrpSpPr>
        <p:grpSpPr>
          <a:xfrm>
            <a:off x="6063583" y="3485026"/>
            <a:ext cx="1135695" cy="927053"/>
            <a:chOff x="4588722" y="5454835"/>
            <a:chExt cx="1135695" cy="927053"/>
          </a:xfrm>
        </p:grpSpPr>
        <p:sp>
          <p:nvSpPr>
            <p:cNvPr id="24" name="Freeform 1093">
              <a:extLst>
                <a:ext uri="{FF2B5EF4-FFF2-40B4-BE49-F238E27FC236}">
                  <a16:creationId xmlns:a16="http://schemas.microsoft.com/office/drawing/2014/main" id="{B0D4E7A3-66FA-4010-890D-F9A0B16C2B1A}"/>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00BADE"/>
            </a:solidFill>
            <a:ln w="27426" cap="flat">
              <a:noFill/>
              <a:prstDash val="solid"/>
              <a:miter/>
            </a:ln>
          </p:spPr>
          <p:txBody>
            <a:bodyPr rtlCol="0" anchor="ctr"/>
            <a:lstStyle/>
            <a:p>
              <a:endParaRPr lang="en-US"/>
            </a:p>
          </p:txBody>
        </p:sp>
        <p:sp>
          <p:nvSpPr>
            <p:cNvPr id="25" name="Freeform 1094">
              <a:extLst>
                <a:ext uri="{FF2B5EF4-FFF2-40B4-BE49-F238E27FC236}">
                  <a16:creationId xmlns:a16="http://schemas.microsoft.com/office/drawing/2014/main" id="{CC0E6B09-2A8B-41A6-A60A-EE2B93C99661}"/>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sp>
          <p:nvSpPr>
            <p:cNvPr id="26" name="Freeform 1095">
              <a:extLst>
                <a:ext uri="{FF2B5EF4-FFF2-40B4-BE49-F238E27FC236}">
                  <a16:creationId xmlns:a16="http://schemas.microsoft.com/office/drawing/2014/main" id="{4E8C0FEF-E74B-4892-9B84-E649609671E2}"/>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grpSp>
          <p:nvGrpSpPr>
            <p:cNvPr id="27" name="Graphic 3">
              <a:extLst>
                <a:ext uri="{FF2B5EF4-FFF2-40B4-BE49-F238E27FC236}">
                  <a16:creationId xmlns:a16="http://schemas.microsoft.com/office/drawing/2014/main" id="{DDBFE4E7-4C5F-4B54-8AEF-7613853EBBDB}"/>
                </a:ext>
              </a:extLst>
            </p:cNvPr>
            <p:cNvGrpSpPr/>
            <p:nvPr/>
          </p:nvGrpSpPr>
          <p:grpSpPr>
            <a:xfrm>
              <a:off x="4588722" y="5454835"/>
              <a:ext cx="1135695" cy="927053"/>
              <a:chOff x="4588722" y="5454835"/>
              <a:chExt cx="1135695" cy="927053"/>
            </a:xfrm>
            <a:solidFill>
              <a:srgbClr val="000000"/>
            </a:solidFill>
          </p:grpSpPr>
          <p:sp>
            <p:nvSpPr>
              <p:cNvPr id="28" name="Freeform 1097">
                <a:extLst>
                  <a:ext uri="{FF2B5EF4-FFF2-40B4-BE49-F238E27FC236}">
                    <a16:creationId xmlns:a16="http://schemas.microsoft.com/office/drawing/2014/main" id="{1722829B-2542-4493-A35B-A0F644FB32AC}"/>
                  </a:ext>
                </a:extLst>
              </p:cNvPr>
              <p:cNvSpPr/>
              <p:nvPr/>
            </p:nvSpPr>
            <p:spPr>
              <a:xfrm>
                <a:off x="4681977" y="5454835"/>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solidFill>
                <a:srgbClr val="000000"/>
              </a:solidFill>
              <a:ln w="27426" cap="flat">
                <a:noFill/>
                <a:prstDash val="solid"/>
                <a:miter/>
              </a:ln>
            </p:spPr>
            <p:txBody>
              <a:bodyPr rtlCol="0" anchor="ctr"/>
              <a:lstStyle/>
              <a:p>
                <a:endParaRPr lang="en-US"/>
              </a:p>
            </p:txBody>
          </p:sp>
          <p:sp>
            <p:nvSpPr>
              <p:cNvPr id="29" name="Freeform 1098">
                <a:extLst>
                  <a:ext uri="{FF2B5EF4-FFF2-40B4-BE49-F238E27FC236}">
                    <a16:creationId xmlns:a16="http://schemas.microsoft.com/office/drawing/2014/main" id="{650A8D1F-384B-4A4B-B5FD-7C07C1D2B039}"/>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solidFill>
                <a:srgbClr val="000000"/>
              </a:solidFill>
              <a:ln w="27426" cap="flat">
                <a:noFill/>
                <a:prstDash val="solid"/>
                <a:miter/>
              </a:ln>
            </p:spPr>
            <p:txBody>
              <a:bodyPr rtlCol="0" anchor="ctr"/>
              <a:lstStyle/>
              <a:p>
                <a:endParaRPr lang="en-US"/>
              </a:p>
            </p:txBody>
          </p:sp>
          <p:sp>
            <p:nvSpPr>
              <p:cNvPr id="30" name="Freeform 1099">
                <a:extLst>
                  <a:ext uri="{FF2B5EF4-FFF2-40B4-BE49-F238E27FC236}">
                    <a16:creationId xmlns:a16="http://schemas.microsoft.com/office/drawing/2014/main" id="{FD4E3F29-4FC3-45C4-B552-9F790069A49F}"/>
                  </a:ext>
                </a:extLst>
              </p:cNvPr>
              <p:cNvSpPr/>
              <p:nvPr/>
            </p:nvSpPr>
            <p:spPr>
              <a:xfrm>
                <a:off x="5142762" y="5613916"/>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000000"/>
              </a:solidFill>
              <a:ln w="27426" cap="flat">
                <a:noFill/>
                <a:prstDash val="solid"/>
                <a:miter/>
              </a:ln>
            </p:spPr>
            <p:txBody>
              <a:bodyPr rtlCol="0" anchor="ctr"/>
              <a:lstStyle/>
              <a:p>
                <a:endParaRPr lang="en-US"/>
              </a:p>
            </p:txBody>
          </p:sp>
          <p:sp>
            <p:nvSpPr>
              <p:cNvPr id="31" name="Freeform 1100">
                <a:extLst>
                  <a:ext uri="{FF2B5EF4-FFF2-40B4-BE49-F238E27FC236}">
                    <a16:creationId xmlns:a16="http://schemas.microsoft.com/office/drawing/2014/main" id="{DEE28123-AF55-42C8-A2D8-2B9EB2C73B3E}"/>
                  </a:ext>
                </a:extLst>
              </p:cNvPr>
              <p:cNvSpPr/>
              <p:nvPr/>
            </p:nvSpPr>
            <p:spPr>
              <a:xfrm>
                <a:off x="5142762" y="5740083"/>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000000"/>
              </a:solidFill>
              <a:ln w="27426" cap="flat">
                <a:noFill/>
                <a:prstDash val="solid"/>
                <a:miter/>
              </a:ln>
            </p:spPr>
            <p:txBody>
              <a:bodyPr rtlCol="0" anchor="ctr"/>
              <a:lstStyle/>
              <a:p>
                <a:endParaRPr lang="en-US"/>
              </a:p>
            </p:txBody>
          </p:sp>
          <p:sp>
            <p:nvSpPr>
              <p:cNvPr id="32" name="Freeform 1101">
                <a:extLst>
                  <a:ext uri="{FF2B5EF4-FFF2-40B4-BE49-F238E27FC236}">
                    <a16:creationId xmlns:a16="http://schemas.microsoft.com/office/drawing/2014/main" id="{C9A0D907-7800-4606-80B8-269FA45BFBEA}"/>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solidFill>
                <a:srgbClr val="000000"/>
              </a:solidFill>
              <a:ln w="27426" cap="flat">
                <a:noFill/>
                <a:prstDash val="solid"/>
                <a:miter/>
              </a:ln>
            </p:spPr>
            <p:txBody>
              <a:bodyPr rtlCol="0" anchor="ctr"/>
              <a:lstStyle/>
              <a:p>
                <a:endParaRPr lang="en-US"/>
              </a:p>
            </p:txBody>
          </p:sp>
        </p:grpSp>
      </p:grpSp>
      <p:grpSp>
        <p:nvGrpSpPr>
          <p:cNvPr id="33" name="Group 32">
            <a:extLst>
              <a:ext uri="{FF2B5EF4-FFF2-40B4-BE49-F238E27FC236}">
                <a16:creationId xmlns:a16="http://schemas.microsoft.com/office/drawing/2014/main" id="{ADB3D70E-A7D9-4C4B-BFCC-13E53022427B}"/>
              </a:ext>
            </a:extLst>
          </p:cNvPr>
          <p:cNvGrpSpPr/>
          <p:nvPr/>
        </p:nvGrpSpPr>
        <p:grpSpPr>
          <a:xfrm>
            <a:off x="7937037" y="5725604"/>
            <a:ext cx="975706" cy="699046"/>
            <a:chOff x="3454400" y="159975"/>
            <a:chExt cx="4578885" cy="3280548"/>
          </a:xfrm>
        </p:grpSpPr>
        <p:sp>
          <p:nvSpPr>
            <p:cNvPr id="34" name="Freeform 403">
              <a:extLst>
                <a:ext uri="{FF2B5EF4-FFF2-40B4-BE49-F238E27FC236}">
                  <a16:creationId xmlns:a16="http://schemas.microsoft.com/office/drawing/2014/main" id="{2ABAE4A0-2F9B-45A7-BA30-3469C7D8E6F1}"/>
                </a:ext>
              </a:extLst>
            </p:cNvPr>
            <p:cNvSpPr/>
            <p:nvPr/>
          </p:nvSpPr>
          <p:spPr>
            <a:xfrm>
              <a:off x="4917909" y="815474"/>
              <a:ext cx="1818990" cy="1732303"/>
            </a:xfrm>
            <a:custGeom>
              <a:avLst/>
              <a:gdLst>
                <a:gd name="connsiteX0" fmla="*/ 779311 w 1818990"/>
                <a:gd name="connsiteY0" fmla="*/ 202057 h 1732303"/>
                <a:gd name="connsiteX1" fmla="*/ 821509 w 1818990"/>
                <a:gd name="connsiteY1" fmla="*/ 146379 h 1732303"/>
                <a:gd name="connsiteX2" fmla="*/ 834078 w 1818990"/>
                <a:gd name="connsiteY2" fmla="*/ 148175 h 1732303"/>
                <a:gd name="connsiteX3" fmla="*/ 908598 w 1818990"/>
                <a:gd name="connsiteY3" fmla="*/ 0 h 1732303"/>
                <a:gd name="connsiteX4" fmla="*/ 935532 w 1818990"/>
                <a:gd name="connsiteY4" fmla="*/ 49392 h 1732303"/>
                <a:gd name="connsiteX5" fmla="*/ 1159988 w 1818990"/>
                <a:gd name="connsiteY5" fmla="*/ 506490 h 1732303"/>
                <a:gd name="connsiteX6" fmla="*/ 1259647 w 1818990"/>
                <a:gd name="connsiteY6" fmla="*/ 579231 h 1732303"/>
                <a:gd name="connsiteX7" fmla="*/ 1525402 w 1818990"/>
                <a:gd name="connsiteY7" fmla="*/ 616948 h 1732303"/>
                <a:gd name="connsiteX8" fmla="*/ 1818991 w 1818990"/>
                <a:gd name="connsiteY8" fmla="*/ 660053 h 1732303"/>
                <a:gd name="connsiteX9" fmla="*/ 1783976 w 1818990"/>
                <a:gd name="connsiteY9" fmla="*/ 696873 h 1732303"/>
                <a:gd name="connsiteX10" fmla="*/ 1418561 w 1818990"/>
                <a:gd name="connsiteY10" fmla="*/ 1052493 h 1732303"/>
                <a:gd name="connsiteX11" fmla="*/ 1376364 w 1818990"/>
                <a:gd name="connsiteY11" fmla="*/ 1172829 h 1732303"/>
                <a:gd name="connsiteX12" fmla="*/ 1424846 w 1818990"/>
                <a:gd name="connsiteY12" fmla="*/ 1450321 h 1732303"/>
                <a:gd name="connsiteX13" fmla="*/ 1472431 w 1818990"/>
                <a:gd name="connsiteY13" fmla="*/ 1731405 h 1732303"/>
                <a:gd name="connsiteX14" fmla="*/ 1422153 w 1818990"/>
                <a:gd name="connsiteY14" fmla="*/ 1706261 h 1732303"/>
                <a:gd name="connsiteX15" fmla="*/ 979526 w 1818990"/>
                <a:gd name="connsiteY15" fmla="*/ 1472772 h 1732303"/>
                <a:gd name="connsiteX16" fmla="*/ 841261 w 1818990"/>
                <a:gd name="connsiteY16" fmla="*/ 1471874 h 1732303"/>
                <a:gd name="connsiteX17" fmla="*/ 457890 w 1818990"/>
                <a:gd name="connsiteY17" fmla="*/ 1673931 h 1732303"/>
                <a:gd name="connsiteX18" fmla="*/ 345662 w 1818990"/>
                <a:gd name="connsiteY18" fmla="*/ 1732303 h 1732303"/>
                <a:gd name="connsiteX19" fmla="*/ 439036 w 1818990"/>
                <a:gd name="connsiteY19" fmla="*/ 1188096 h 1732303"/>
                <a:gd name="connsiteX20" fmla="*/ 395042 w 1818990"/>
                <a:gd name="connsiteY20" fmla="*/ 1048003 h 1732303"/>
                <a:gd name="connsiteX21" fmla="*/ 35913 w 1818990"/>
                <a:gd name="connsiteY21" fmla="*/ 698669 h 1732303"/>
                <a:gd name="connsiteX22" fmla="*/ 0 w 1818990"/>
                <a:gd name="connsiteY22" fmla="*/ 661849 h 1732303"/>
                <a:gd name="connsiteX23" fmla="*/ 47585 w 1818990"/>
                <a:gd name="connsiteY23" fmla="*/ 652869 h 1732303"/>
                <a:gd name="connsiteX24" fmla="*/ 525227 w 1818990"/>
                <a:gd name="connsiteY24" fmla="*/ 585517 h 1732303"/>
                <a:gd name="connsiteX25" fmla="*/ 648229 w 1818990"/>
                <a:gd name="connsiteY25" fmla="*/ 521757 h 1732303"/>
                <a:gd name="connsiteX26" fmla="*/ 677857 w 1818990"/>
                <a:gd name="connsiteY26" fmla="*/ 442730 h 1732303"/>
                <a:gd name="connsiteX27" fmla="*/ 685937 w 1818990"/>
                <a:gd name="connsiteY27" fmla="*/ 443628 h 173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8990" h="1732303">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00BADE"/>
            </a:solidFill>
            <a:ln w="8971" cap="flat">
              <a:noFill/>
              <a:prstDash val="solid"/>
              <a:miter/>
            </a:ln>
          </p:spPr>
          <p:txBody>
            <a:bodyPr rtlCol="0" anchor="ctr"/>
            <a:lstStyle/>
            <a:p>
              <a:endParaRPr lang="en-US"/>
            </a:p>
          </p:txBody>
        </p:sp>
        <p:grpSp>
          <p:nvGrpSpPr>
            <p:cNvPr id="35" name="Group 34">
              <a:extLst>
                <a:ext uri="{FF2B5EF4-FFF2-40B4-BE49-F238E27FC236}">
                  <a16:creationId xmlns:a16="http://schemas.microsoft.com/office/drawing/2014/main" id="{A98D52D1-04FA-43DB-81B6-0233401779B4}"/>
                </a:ext>
              </a:extLst>
            </p:cNvPr>
            <p:cNvGrpSpPr/>
            <p:nvPr/>
          </p:nvGrpSpPr>
          <p:grpSpPr>
            <a:xfrm>
              <a:off x="3454400" y="159975"/>
              <a:ext cx="4578885" cy="3280548"/>
              <a:chOff x="3454400" y="159975"/>
              <a:chExt cx="4578885" cy="3280548"/>
            </a:xfrm>
          </p:grpSpPr>
          <p:sp>
            <p:nvSpPr>
              <p:cNvPr id="36" name="Freeform 405">
                <a:extLst>
                  <a:ext uri="{FF2B5EF4-FFF2-40B4-BE49-F238E27FC236}">
                    <a16:creationId xmlns:a16="http://schemas.microsoft.com/office/drawing/2014/main" id="{E267B7EE-09BA-43CE-B63C-FA76F6BE66D2}"/>
                  </a:ext>
                </a:extLst>
              </p:cNvPr>
              <p:cNvSpPr/>
              <p:nvPr/>
            </p:nvSpPr>
            <p:spPr>
              <a:xfrm>
                <a:off x="3454400" y="163639"/>
                <a:ext cx="2024310" cy="3276884"/>
              </a:xfrm>
              <a:custGeom>
                <a:avLst/>
                <a:gdLst>
                  <a:gd name="connsiteX0" fmla="*/ 0 w 2024310"/>
                  <a:gd name="connsiteY0" fmla="*/ 1615139 h 3276884"/>
                  <a:gd name="connsiteX1" fmla="*/ 502781 w 2024310"/>
                  <a:gd name="connsiteY1" fmla="*/ 1456187 h 3276884"/>
                  <a:gd name="connsiteX2" fmla="*/ 659003 w 2024310"/>
                  <a:gd name="connsiteY2" fmla="*/ 1519948 h 3276884"/>
                  <a:gd name="connsiteX3" fmla="*/ 659003 w 2024310"/>
                  <a:gd name="connsiteY3" fmla="*/ 1316094 h 3276884"/>
                  <a:gd name="connsiteX4" fmla="*/ 106841 w 2024310"/>
                  <a:gd name="connsiteY4" fmla="*/ 815891 h 3276884"/>
                  <a:gd name="connsiteX5" fmla="*/ 173280 w 2024310"/>
                  <a:gd name="connsiteY5" fmla="*/ 726986 h 3276884"/>
                  <a:gd name="connsiteX6" fmla="*/ 723646 w 2024310"/>
                  <a:gd name="connsiteY6" fmla="*/ 893122 h 3276884"/>
                  <a:gd name="connsiteX7" fmla="*/ 734420 w 2024310"/>
                  <a:gd name="connsiteY7" fmla="*/ 899408 h 3276884"/>
                  <a:gd name="connsiteX8" fmla="*/ 783800 w 2024310"/>
                  <a:gd name="connsiteY8" fmla="*/ 762009 h 3276884"/>
                  <a:gd name="connsiteX9" fmla="*/ 774822 w 2024310"/>
                  <a:gd name="connsiteY9" fmla="*/ 730578 h 3276884"/>
                  <a:gd name="connsiteX10" fmla="*/ 916678 w 2024310"/>
                  <a:gd name="connsiteY10" fmla="*/ 59748 h 3276884"/>
                  <a:gd name="connsiteX11" fmla="*/ 1036986 w 2024310"/>
                  <a:gd name="connsiteY11" fmla="*/ 2274 h 3276884"/>
                  <a:gd name="connsiteX12" fmla="*/ 1107914 w 2024310"/>
                  <a:gd name="connsiteY12" fmla="*/ 18438 h 3276884"/>
                  <a:gd name="connsiteX13" fmla="*/ 1050454 w 2024310"/>
                  <a:gd name="connsiteY13" fmla="*/ 728782 h 3276884"/>
                  <a:gd name="connsiteX14" fmla="*/ 967854 w 2024310"/>
                  <a:gd name="connsiteY14" fmla="*/ 771887 h 3276884"/>
                  <a:gd name="connsiteX15" fmla="*/ 893335 w 2024310"/>
                  <a:gd name="connsiteY15" fmla="*/ 849118 h 3276884"/>
                  <a:gd name="connsiteX16" fmla="*/ 1940197 w 2024310"/>
                  <a:gd name="connsiteY16" fmla="*/ 2981944 h 3276884"/>
                  <a:gd name="connsiteX17" fmla="*/ 2021001 w 2024310"/>
                  <a:gd name="connsiteY17" fmla="*/ 3077135 h 3276884"/>
                  <a:gd name="connsiteX18" fmla="*/ 1901591 w 2024310"/>
                  <a:gd name="connsiteY18" fmla="*/ 3110362 h 3276884"/>
                  <a:gd name="connsiteX19" fmla="*/ 1574783 w 2024310"/>
                  <a:gd name="connsiteY19" fmla="*/ 2981944 h 3276884"/>
                  <a:gd name="connsiteX20" fmla="*/ 1569396 w 2024310"/>
                  <a:gd name="connsiteY20" fmla="*/ 2989128 h 3276884"/>
                  <a:gd name="connsiteX21" fmla="*/ 1010052 w 2024310"/>
                  <a:gd name="connsiteY21" fmla="*/ 3258537 h 3276884"/>
                  <a:gd name="connsiteX22" fmla="*/ 865502 w 2024310"/>
                  <a:gd name="connsiteY22" fmla="*/ 3200165 h 3276884"/>
                  <a:gd name="connsiteX23" fmla="*/ 823304 w 2024310"/>
                  <a:gd name="connsiteY23" fmla="*/ 3104076 h 3276884"/>
                  <a:gd name="connsiteX24" fmla="*/ 1190514 w 2024310"/>
                  <a:gd name="connsiteY24" fmla="*/ 2715228 h 3276884"/>
                  <a:gd name="connsiteX25" fmla="*/ 1207573 w 2024310"/>
                  <a:gd name="connsiteY25" fmla="*/ 2707146 h 3276884"/>
                  <a:gd name="connsiteX26" fmla="*/ 1040578 w 2024310"/>
                  <a:gd name="connsiteY26" fmla="*/ 2523947 h 3276884"/>
                  <a:gd name="connsiteX27" fmla="*/ 738011 w 2024310"/>
                  <a:gd name="connsiteY27" fmla="*/ 2686491 h 3276884"/>
                  <a:gd name="connsiteX28" fmla="*/ 285508 w 2024310"/>
                  <a:gd name="connsiteY28" fmla="*/ 2471861 h 3276884"/>
                  <a:gd name="connsiteX29" fmla="*/ 289997 w 2024310"/>
                  <a:gd name="connsiteY29" fmla="*/ 2389243 h 3276884"/>
                  <a:gd name="connsiteX30" fmla="*/ 802654 w 2024310"/>
                  <a:gd name="connsiteY30" fmla="*/ 2151264 h 3276884"/>
                  <a:gd name="connsiteX31" fmla="*/ 812530 w 2024310"/>
                  <a:gd name="connsiteY31" fmla="*/ 2148570 h 3276884"/>
                  <a:gd name="connsiteX32" fmla="*/ 725442 w 2024310"/>
                  <a:gd name="connsiteY32" fmla="*/ 1910591 h 3276884"/>
                  <a:gd name="connsiteX33" fmla="*/ 638353 w 2024310"/>
                  <a:gd name="connsiteY33" fmla="*/ 1957289 h 3276884"/>
                  <a:gd name="connsiteX34" fmla="*/ 76315 w 2024310"/>
                  <a:gd name="connsiteY34" fmla="*/ 1790255 h 3276884"/>
                  <a:gd name="connsiteX35" fmla="*/ 0 w 2024310"/>
                  <a:gd name="connsiteY35" fmla="*/ 1670817 h 3276884"/>
                  <a:gd name="connsiteX36" fmla="*/ 0 w 2024310"/>
                  <a:gd name="connsiteY36" fmla="*/ 1615139 h 3276884"/>
                  <a:gd name="connsiteX37" fmla="*/ 1036986 w 2024310"/>
                  <a:gd name="connsiteY37" fmla="*/ 148653 h 3276884"/>
                  <a:gd name="connsiteX38" fmla="*/ 832283 w 2024310"/>
                  <a:gd name="connsiteY38" fmla="*/ 578810 h 3276884"/>
                  <a:gd name="connsiteX39" fmla="*/ 971445 w 2024310"/>
                  <a:gd name="connsiteY39" fmla="*/ 623712 h 3276884"/>
                  <a:gd name="connsiteX40" fmla="*/ 1036986 w 2024310"/>
                  <a:gd name="connsiteY40" fmla="*/ 148653 h 3276884"/>
                  <a:gd name="connsiteX41" fmla="*/ 966956 w 2024310"/>
                  <a:gd name="connsiteY41" fmla="*/ 3096892 h 3276884"/>
                  <a:gd name="connsiteX42" fmla="*/ 1425744 w 2024310"/>
                  <a:gd name="connsiteY42" fmla="*/ 2982841 h 3276884"/>
                  <a:gd name="connsiteX43" fmla="*/ 1341349 w 2024310"/>
                  <a:gd name="connsiteY43" fmla="*/ 2833768 h 3276884"/>
                  <a:gd name="connsiteX44" fmla="*/ 966956 w 2024310"/>
                  <a:gd name="connsiteY44" fmla="*/ 3096892 h 3276884"/>
                  <a:gd name="connsiteX45" fmla="*/ 428262 w 2024310"/>
                  <a:gd name="connsiteY45" fmla="*/ 2426960 h 3276884"/>
                  <a:gd name="connsiteX46" fmla="*/ 910393 w 2024310"/>
                  <a:gd name="connsiteY46" fmla="*/ 2466473 h 3276884"/>
                  <a:gd name="connsiteX47" fmla="*/ 898722 w 2024310"/>
                  <a:gd name="connsiteY47" fmla="*/ 2329074 h 3276884"/>
                  <a:gd name="connsiteX48" fmla="*/ 859217 w 2024310"/>
                  <a:gd name="connsiteY48" fmla="*/ 2308420 h 3276884"/>
                  <a:gd name="connsiteX49" fmla="*/ 428262 w 2024310"/>
                  <a:gd name="connsiteY49" fmla="*/ 2426960 h 3276884"/>
                  <a:gd name="connsiteX50" fmla="*/ 242412 w 2024310"/>
                  <a:gd name="connsiteY50" fmla="*/ 851812 h 3276884"/>
                  <a:gd name="connsiteX51" fmla="*/ 251391 w 2024310"/>
                  <a:gd name="connsiteY51" fmla="*/ 911980 h 3276884"/>
                  <a:gd name="connsiteX52" fmla="*/ 594359 w 2024310"/>
                  <a:gd name="connsiteY52" fmla="*/ 1187676 h 3276884"/>
                  <a:gd name="connsiteX53" fmla="*/ 666185 w 2024310"/>
                  <a:gd name="connsiteY53" fmla="*/ 1087994 h 3276884"/>
                  <a:gd name="connsiteX54" fmla="*/ 242412 w 2024310"/>
                  <a:gd name="connsiteY54" fmla="*/ 851812 h 3276884"/>
                  <a:gd name="connsiteX55" fmla="*/ 154426 w 2024310"/>
                  <a:gd name="connsiteY55" fmla="*/ 1659143 h 3276884"/>
                  <a:gd name="connsiteX56" fmla="*/ 560242 w 2024310"/>
                  <a:gd name="connsiteY56" fmla="*/ 1841443 h 3276884"/>
                  <a:gd name="connsiteX57" fmla="*/ 653616 w 2024310"/>
                  <a:gd name="connsiteY57" fmla="*/ 1755232 h 3276884"/>
                  <a:gd name="connsiteX58" fmla="*/ 597053 w 2024310"/>
                  <a:gd name="connsiteY58" fmla="*/ 1646570 h 3276884"/>
                  <a:gd name="connsiteX59" fmla="*/ 154426 w 2024310"/>
                  <a:gd name="connsiteY59" fmla="*/ 1659143 h 32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24310" h="3276884">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000000"/>
              </a:solidFill>
              <a:ln w="8971" cap="flat">
                <a:noFill/>
                <a:prstDash val="solid"/>
                <a:miter/>
              </a:ln>
            </p:spPr>
            <p:txBody>
              <a:bodyPr rtlCol="0" anchor="ctr"/>
              <a:lstStyle/>
              <a:p>
                <a:endParaRPr lang="en-US"/>
              </a:p>
            </p:txBody>
          </p:sp>
          <p:sp>
            <p:nvSpPr>
              <p:cNvPr id="37" name="Freeform 406">
                <a:extLst>
                  <a:ext uri="{FF2B5EF4-FFF2-40B4-BE49-F238E27FC236}">
                    <a16:creationId xmlns:a16="http://schemas.microsoft.com/office/drawing/2014/main" id="{822B66A5-A25A-41AD-9608-4E2B103C66B0}"/>
                  </a:ext>
                </a:extLst>
              </p:cNvPr>
              <p:cNvSpPr/>
              <p:nvPr/>
            </p:nvSpPr>
            <p:spPr>
              <a:xfrm>
                <a:off x="6010295" y="159975"/>
                <a:ext cx="2022990" cy="3267374"/>
              </a:xfrm>
              <a:custGeom>
                <a:avLst/>
                <a:gdLst>
                  <a:gd name="connsiteX0" fmla="*/ 1289483 w 2022990"/>
                  <a:gd name="connsiteY0" fmla="*/ 907562 h 3267374"/>
                  <a:gd name="connsiteX1" fmla="*/ 1332579 w 2022990"/>
                  <a:gd name="connsiteY1" fmla="*/ 857272 h 3267374"/>
                  <a:gd name="connsiteX2" fmla="*/ 1868579 w 2022990"/>
                  <a:gd name="connsiteY2" fmla="*/ 737834 h 3267374"/>
                  <a:gd name="connsiteX3" fmla="*/ 1913471 w 2022990"/>
                  <a:gd name="connsiteY3" fmla="*/ 796206 h 3267374"/>
                  <a:gd name="connsiteX4" fmla="*/ 1539976 w 2022990"/>
                  <a:gd name="connsiteY4" fmla="*/ 1318861 h 3267374"/>
                  <a:gd name="connsiteX5" fmla="*/ 1451091 w 2022990"/>
                  <a:gd name="connsiteY5" fmla="*/ 1326045 h 3267374"/>
                  <a:gd name="connsiteX6" fmla="*/ 1364002 w 2022990"/>
                  <a:gd name="connsiteY6" fmla="*/ 1319759 h 3267374"/>
                  <a:gd name="connsiteX7" fmla="*/ 1364002 w 2022990"/>
                  <a:gd name="connsiteY7" fmla="*/ 1532592 h 3267374"/>
                  <a:gd name="connsiteX8" fmla="*/ 1597437 w 2022990"/>
                  <a:gd name="connsiteY8" fmla="*/ 1447279 h 3267374"/>
                  <a:gd name="connsiteX9" fmla="*/ 1996968 w 2022990"/>
                  <a:gd name="connsiteY9" fmla="*/ 1594556 h 3267374"/>
                  <a:gd name="connsiteX10" fmla="*/ 2016720 w 2022990"/>
                  <a:gd name="connsiteY10" fmla="*/ 1675379 h 3267374"/>
                  <a:gd name="connsiteX11" fmla="*/ 1525611 w 2022990"/>
                  <a:gd name="connsiteY11" fmla="*/ 1995977 h 3267374"/>
                  <a:gd name="connsiteX12" fmla="*/ 1299359 w 2022990"/>
                  <a:gd name="connsiteY12" fmla="*/ 1909766 h 3267374"/>
                  <a:gd name="connsiteX13" fmla="*/ 1212270 w 2022990"/>
                  <a:gd name="connsiteY13" fmla="*/ 2145050 h 3267374"/>
                  <a:gd name="connsiteX14" fmla="*/ 1403507 w 2022990"/>
                  <a:gd name="connsiteY14" fmla="*/ 2157622 h 3267374"/>
                  <a:gd name="connsiteX15" fmla="*/ 1734804 w 2022990"/>
                  <a:gd name="connsiteY15" fmla="*/ 2396499 h 3267374"/>
                  <a:gd name="connsiteX16" fmla="*/ 1735702 w 2022990"/>
                  <a:gd name="connsiteY16" fmla="*/ 2473730 h 3267374"/>
                  <a:gd name="connsiteX17" fmla="*/ 1040786 w 2022990"/>
                  <a:gd name="connsiteY17" fmla="*/ 2585086 h 3267374"/>
                  <a:gd name="connsiteX18" fmla="*/ 978836 w 2022990"/>
                  <a:gd name="connsiteY18" fmla="*/ 2529407 h 3267374"/>
                  <a:gd name="connsiteX19" fmla="*/ 815432 w 2022990"/>
                  <a:gd name="connsiteY19" fmla="*/ 2708116 h 3267374"/>
                  <a:gd name="connsiteX20" fmla="*/ 837878 w 2022990"/>
                  <a:gd name="connsiteY20" fmla="*/ 2718892 h 3267374"/>
                  <a:gd name="connsiteX21" fmla="*/ 1200599 w 2022990"/>
                  <a:gd name="connsiteY21" fmla="*/ 3113128 h 3267374"/>
                  <a:gd name="connsiteX22" fmla="*/ 1163788 w 2022990"/>
                  <a:gd name="connsiteY22" fmla="*/ 3199339 h 3267374"/>
                  <a:gd name="connsiteX23" fmla="*/ 1007567 w 2022990"/>
                  <a:gd name="connsiteY23" fmla="*/ 3263100 h 3267374"/>
                  <a:gd name="connsiteX24" fmla="*/ 916886 w 2022990"/>
                  <a:gd name="connsiteY24" fmla="*/ 3215504 h 3267374"/>
                  <a:gd name="connsiteX25" fmla="*/ 975245 w 2022990"/>
                  <a:gd name="connsiteY25" fmla="*/ 3133783 h 3267374"/>
                  <a:gd name="connsiteX26" fmla="*/ 1055151 w 2022990"/>
                  <a:gd name="connsiteY26" fmla="*/ 3107740 h 3267374"/>
                  <a:gd name="connsiteX27" fmla="*/ 634072 w 2022990"/>
                  <a:gd name="connsiteY27" fmla="*/ 2859883 h 3267374"/>
                  <a:gd name="connsiteX28" fmla="*/ 590977 w 2022990"/>
                  <a:gd name="connsiteY28" fmla="*/ 2963157 h 3267374"/>
                  <a:gd name="connsiteX29" fmla="*/ 688839 w 2022990"/>
                  <a:gd name="connsiteY29" fmla="*/ 3087983 h 3267374"/>
                  <a:gd name="connsiteX30" fmla="*/ 711285 w 2022990"/>
                  <a:gd name="connsiteY30" fmla="*/ 3103250 h 3267374"/>
                  <a:gd name="connsiteX31" fmla="*/ 742709 w 2022990"/>
                  <a:gd name="connsiteY31" fmla="*/ 3201135 h 3267374"/>
                  <a:gd name="connsiteX32" fmla="*/ 636765 w 2022990"/>
                  <a:gd name="connsiteY32" fmla="*/ 3214606 h 3267374"/>
                  <a:gd name="connsiteX33" fmla="*/ 467975 w 2022990"/>
                  <a:gd name="connsiteY33" fmla="*/ 3023325 h 3267374"/>
                  <a:gd name="connsiteX34" fmla="*/ 449120 w 2022990"/>
                  <a:gd name="connsiteY34" fmla="*/ 2978423 h 3267374"/>
                  <a:gd name="connsiteX35" fmla="*/ 341381 w 2022990"/>
                  <a:gd name="connsiteY35" fmla="*/ 3030509 h 3267374"/>
                  <a:gd name="connsiteX36" fmla="*/ 107947 w 2022990"/>
                  <a:gd name="connsiteY36" fmla="*/ 3120313 h 3267374"/>
                  <a:gd name="connsiteX37" fmla="*/ 3800 w 2022990"/>
                  <a:gd name="connsiteY37" fmla="*/ 3083493 h 3267374"/>
                  <a:gd name="connsiteX38" fmla="*/ 69341 w 2022990"/>
                  <a:gd name="connsiteY38" fmla="*/ 2990996 h 3267374"/>
                  <a:gd name="connsiteX39" fmla="*/ 1055151 w 2022990"/>
                  <a:gd name="connsiteY39" fmla="*/ 2158520 h 3267374"/>
                  <a:gd name="connsiteX40" fmla="*/ 1122488 w 2022990"/>
                  <a:gd name="connsiteY40" fmla="*/ 836618 h 3267374"/>
                  <a:gd name="connsiteX41" fmla="*/ 1069516 w 2022990"/>
                  <a:gd name="connsiteY41" fmla="*/ 783634 h 3267374"/>
                  <a:gd name="connsiteX42" fmla="*/ 815432 w 2022990"/>
                  <a:gd name="connsiteY42" fmla="*/ 204403 h 3267374"/>
                  <a:gd name="connsiteX43" fmla="*/ 907908 w 2022990"/>
                  <a:gd name="connsiteY43" fmla="*/ 31981 h 3267374"/>
                  <a:gd name="connsiteX44" fmla="*/ 986019 w 2022990"/>
                  <a:gd name="connsiteY44" fmla="*/ 5040 h 3267374"/>
                  <a:gd name="connsiteX45" fmla="*/ 1337966 w 2022990"/>
                  <a:gd name="connsiteY45" fmla="*/ 402868 h 3267374"/>
                  <a:gd name="connsiteX46" fmla="*/ 1254468 w 2022990"/>
                  <a:gd name="connsiteY46" fmla="*/ 726160 h 3267374"/>
                  <a:gd name="connsiteX47" fmla="*/ 1245490 w 2022990"/>
                  <a:gd name="connsiteY47" fmla="*/ 786328 h 3267374"/>
                  <a:gd name="connsiteX48" fmla="*/ 1289483 w 2022990"/>
                  <a:gd name="connsiteY48" fmla="*/ 907562 h 3267374"/>
                  <a:gd name="connsiteX49" fmla="*/ 1870375 w 2022990"/>
                  <a:gd name="connsiteY49" fmla="*/ 1665501 h 3267374"/>
                  <a:gd name="connsiteX50" fmla="*/ 1395426 w 2022990"/>
                  <a:gd name="connsiteY50" fmla="*/ 1677175 h 3267374"/>
                  <a:gd name="connsiteX51" fmla="*/ 1417872 w 2022990"/>
                  <a:gd name="connsiteY51" fmla="*/ 1826249 h 3267374"/>
                  <a:gd name="connsiteX52" fmla="*/ 1870375 w 2022990"/>
                  <a:gd name="connsiteY52" fmla="*/ 1665501 h 3267374"/>
                  <a:gd name="connsiteX53" fmla="*/ 984223 w 2022990"/>
                  <a:gd name="connsiteY53" fmla="*/ 147827 h 3267374"/>
                  <a:gd name="connsiteX54" fmla="*/ 938434 w 2022990"/>
                  <a:gd name="connsiteY54" fmla="*/ 247509 h 3267374"/>
                  <a:gd name="connsiteX55" fmla="*/ 1060538 w 2022990"/>
                  <a:gd name="connsiteY55" fmla="*/ 632764 h 3267374"/>
                  <a:gd name="connsiteX56" fmla="*/ 1184438 w 2022990"/>
                  <a:gd name="connsiteY56" fmla="*/ 594149 h 3267374"/>
                  <a:gd name="connsiteX57" fmla="*/ 984223 w 2022990"/>
                  <a:gd name="connsiteY57" fmla="*/ 147827 h 3267374"/>
                  <a:gd name="connsiteX58" fmla="*/ 1594743 w 2022990"/>
                  <a:gd name="connsiteY58" fmla="*/ 2428828 h 3267374"/>
                  <a:gd name="connsiteX59" fmla="*/ 1340659 w 2022990"/>
                  <a:gd name="connsiteY59" fmla="*/ 2281551 h 3267374"/>
                  <a:gd name="connsiteX60" fmla="*/ 1092860 w 2022990"/>
                  <a:gd name="connsiteY60" fmla="*/ 2367762 h 3267374"/>
                  <a:gd name="connsiteX61" fmla="*/ 1089269 w 2022990"/>
                  <a:gd name="connsiteY61" fmla="*/ 2443196 h 3267374"/>
                  <a:gd name="connsiteX62" fmla="*/ 1594743 w 2022990"/>
                  <a:gd name="connsiteY62" fmla="*/ 2428828 h 3267374"/>
                  <a:gd name="connsiteX63" fmla="*/ 1777900 w 2022990"/>
                  <a:gd name="connsiteY63" fmla="*/ 855476 h 3267374"/>
                  <a:gd name="connsiteX64" fmla="*/ 1354127 w 2022990"/>
                  <a:gd name="connsiteY64" fmla="*/ 1103333 h 3267374"/>
                  <a:gd name="connsiteX65" fmla="*/ 1424157 w 2022990"/>
                  <a:gd name="connsiteY65" fmla="*/ 1191340 h 3267374"/>
                  <a:gd name="connsiteX66" fmla="*/ 1777900 w 2022990"/>
                  <a:gd name="connsiteY66" fmla="*/ 855476 h 326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22990" h="3267374">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000000"/>
              </a:solidFill>
              <a:ln w="8971" cap="flat">
                <a:noFill/>
                <a:prstDash val="solid"/>
                <a:miter/>
              </a:ln>
            </p:spPr>
            <p:txBody>
              <a:bodyPr rtlCol="0" anchor="ctr"/>
              <a:lstStyle/>
              <a:p>
                <a:endParaRPr lang="en-US"/>
              </a:p>
            </p:txBody>
          </p:sp>
          <p:sp>
            <p:nvSpPr>
              <p:cNvPr id="38" name="Freeform 407">
                <a:extLst>
                  <a:ext uri="{FF2B5EF4-FFF2-40B4-BE49-F238E27FC236}">
                    <a16:creationId xmlns:a16="http://schemas.microsoft.com/office/drawing/2014/main" id="{956C7709-488F-4965-9BE2-58F1372C4C71}"/>
                  </a:ext>
                </a:extLst>
              </p:cNvPr>
              <p:cNvSpPr/>
              <p:nvPr/>
            </p:nvSpPr>
            <p:spPr>
              <a:xfrm>
                <a:off x="4658969" y="648132"/>
                <a:ext cx="2164692" cy="2067396"/>
              </a:xfrm>
              <a:custGeom>
                <a:avLst/>
                <a:gdLst>
                  <a:gd name="connsiteX0" fmla="*/ 1994377 w 2164692"/>
                  <a:gd name="connsiteY0" fmla="*/ 835194 h 2067396"/>
                  <a:gd name="connsiteX1" fmla="*/ 1700788 w 2164692"/>
                  <a:gd name="connsiteY1" fmla="*/ 792088 h 2067396"/>
                  <a:gd name="connsiteX2" fmla="*/ 1435033 w 2164692"/>
                  <a:gd name="connsiteY2" fmla="*/ 754371 h 2067396"/>
                  <a:gd name="connsiteX3" fmla="*/ 1335374 w 2164692"/>
                  <a:gd name="connsiteY3" fmla="*/ 681630 h 2067396"/>
                  <a:gd name="connsiteX4" fmla="*/ 1110918 w 2164692"/>
                  <a:gd name="connsiteY4" fmla="*/ 224532 h 2067396"/>
                  <a:gd name="connsiteX5" fmla="*/ 1083983 w 2164692"/>
                  <a:gd name="connsiteY5" fmla="*/ 175140 h 2067396"/>
                  <a:gd name="connsiteX6" fmla="*/ 995997 w 2164692"/>
                  <a:gd name="connsiteY6" fmla="*/ 345766 h 2067396"/>
                  <a:gd name="connsiteX7" fmla="*/ 928660 w 2164692"/>
                  <a:gd name="connsiteY7" fmla="*/ 381688 h 2067396"/>
                  <a:gd name="connsiteX8" fmla="*/ 873893 w 2164692"/>
                  <a:gd name="connsiteY8" fmla="*/ 332296 h 2067396"/>
                  <a:gd name="connsiteX9" fmla="*/ 882871 w 2164692"/>
                  <a:gd name="connsiteY9" fmla="*/ 277516 h 2067396"/>
                  <a:gd name="connsiteX10" fmla="*/ 987018 w 2164692"/>
                  <a:gd name="connsiteY10" fmla="*/ 64682 h 2067396"/>
                  <a:gd name="connsiteX11" fmla="*/ 1084881 w 2164692"/>
                  <a:gd name="connsiteY11" fmla="*/ 24 h 2067396"/>
                  <a:gd name="connsiteX12" fmla="*/ 1181846 w 2164692"/>
                  <a:gd name="connsiteY12" fmla="*/ 66478 h 2067396"/>
                  <a:gd name="connsiteX13" fmla="*/ 1433237 w 2164692"/>
                  <a:gd name="connsiteY13" fmla="*/ 579255 h 2067396"/>
                  <a:gd name="connsiteX14" fmla="*/ 1498778 w 2164692"/>
                  <a:gd name="connsiteY14" fmla="*/ 627748 h 2067396"/>
                  <a:gd name="connsiteX15" fmla="*/ 2059918 w 2164692"/>
                  <a:gd name="connsiteY15" fmla="*/ 708571 h 2067396"/>
                  <a:gd name="connsiteX16" fmla="*/ 2159576 w 2164692"/>
                  <a:gd name="connsiteY16" fmla="*/ 784904 h 2067396"/>
                  <a:gd name="connsiteX17" fmla="*/ 2120970 w 2164692"/>
                  <a:gd name="connsiteY17" fmla="*/ 900750 h 2067396"/>
                  <a:gd name="connsiteX18" fmla="*/ 1719643 w 2164692"/>
                  <a:gd name="connsiteY18" fmla="*/ 1289598 h 2067396"/>
                  <a:gd name="connsiteX19" fmla="*/ 1690014 w 2164692"/>
                  <a:gd name="connsiteY19" fmla="*/ 1378503 h 2067396"/>
                  <a:gd name="connsiteX20" fmla="*/ 1784286 w 2164692"/>
                  <a:gd name="connsiteY20" fmla="*/ 1920016 h 2067396"/>
                  <a:gd name="connsiteX21" fmla="*/ 1749271 w 2164692"/>
                  <a:gd name="connsiteY21" fmla="*/ 2045740 h 2067396"/>
                  <a:gd name="connsiteX22" fmla="*/ 1615495 w 2164692"/>
                  <a:gd name="connsiteY22" fmla="*/ 2044842 h 2067396"/>
                  <a:gd name="connsiteX23" fmla="*/ 1118101 w 2164692"/>
                  <a:gd name="connsiteY23" fmla="*/ 1781719 h 2067396"/>
                  <a:gd name="connsiteX24" fmla="*/ 1044479 w 2164692"/>
                  <a:gd name="connsiteY24" fmla="*/ 1782617 h 2067396"/>
                  <a:gd name="connsiteX25" fmla="*/ 547085 w 2164692"/>
                  <a:gd name="connsiteY25" fmla="*/ 2044842 h 2067396"/>
                  <a:gd name="connsiteX26" fmla="*/ 414207 w 2164692"/>
                  <a:gd name="connsiteY26" fmla="*/ 2044842 h 2067396"/>
                  <a:gd name="connsiteX27" fmla="*/ 379192 w 2164692"/>
                  <a:gd name="connsiteY27" fmla="*/ 1919118 h 2067396"/>
                  <a:gd name="connsiteX28" fmla="*/ 475259 w 2164692"/>
                  <a:gd name="connsiteY28" fmla="*/ 1365032 h 2067396"/>
                  <a:gd name="connsiteX29" fmla="*/ 453711 w 2164692"/>
                  <a:gd name="connsiteY29" fmla="*/ 1299476 h 2067396"/>
                  <a:gd name="connsiteX30" fmla="*/ 43406 w 2164692"/>
                  <a:gd name="connsiteY30" fmla="*/ 900750 h 2067396"/>
                  <a:gd name="connsiteX31" fmla="*/ 1208 w 2164692"/>
                  <a:gd name="connsiteY31" fmla="*/ 798374 h 2067396"/>
                  <a:gd name="connsiteX32" fmla="*/ 96377 w 2164692"/>
                  <a:gd name="connsiteY32" fmla="*/ 711265 h 2067396"/>
                  <a:gd name="connsiteX33" fmla="*/ 653028 w 2164692"/>
                  <a:gd name="connsiteY33" fmla="*/ 630442 h 2067396"/>
                  <a:gd name="connsiteX34" fmla="*/ 734730 w 2164692"/>
                  <a:gd name="connsiteY34" fmla="*/ 576561 h 2067396"/>
                  <a:gd name="connsiteX35" fmla="*/ 826308 w 2164692"/>
                  <a:gd name="connsiteY35" fmla="*/ 540639 h 2067396"/>
                  <a:gd name="connsiteX36" fmla="*/ 854141 w 2164692"/>
                  <a:gd name="connsiteY36" fmla="*/ 636729 h 2067396"/>
                  <a:gd name="connsiteX37" fmla="*/ 698817 w 2164692"/>
                  <a:gd name="connsiteY37" fmla="*/ 761555 h 2067396"/>
                  <a:gd name="connsiteX38" fmla="*/ 221175 w 2164692"/>
                  <a:gd name="connsiteY38" fmla="*/ 828907 h 2067396"/>
                  <a:gd name="connsiteX39" fmla="*/ 173590 w 2164692"/>
                  <a:gd name="connsiteY39" fmla="*/ 837888 h 2067396"/>
                  <a:gd name="connsiteX40" fmla="*/ 209503 w 2164692"/>
                  <a:gd name="connsiteY40" fmla="*/ 874707 h 2067396"/>
                  <a:gd name="connsiteX41" fmla="*/ 568633 w 2164692"/>
                  <a:gd name="connsiteY41" fmla="*/ 1224041 h 2067396"/>
                  <a:gd name="connsiteX42" fmla="*/ 612626 w 2164692"/>
                  <a:gd name="connsiteY42" fmla="*/ 1364134 h 2067396"/>
                  <a:gd name="connsiteX43" fmla="*/ 519252 w 2164692"/>
                  <a:gd name="connsiteY43" fmla="*/ 1908342 h 2067396"/>
                  <a:gd name="connsiteX44" fmla="*/ 631480 w 2164692"/>
                  <a:gd name="connsiteY44" fmla="*/ 1849970 h 2067396"/>
                  <a:gd name="connsiteX45" fmla="*/ 1014851 w 2164692"/>
                  <a:gd name="connsiteY45" fmla="*/ 1647912 h 2067396"/>
                  <a:gd name="connsiteX46" fmla="*/ 1153116 w 2164692"/>
                  <a:gd name="connsiteY46" fmla="*/ 1648811 h 2067396"/>
                  <a:gd name="connsiteX47" fmla="*/ 1595743 w 2164692"/>
                  <a:gd name="connsiteY47" fmla="*/ 1882299 h 2067396"/>
                  <a:gd name="connsiteX48" fmla="*/ 1646021 w 2164692"/>
                  <a:gd name="connsiteY48" fmla="*/ 1907444 h 2067396"/>
                  <a:gd name="connsiteX49" fmla="*/ 1598436 w 2164692"/>
                  <a:gd name="connsiteY49" fmla="*/ 1626360 h 2067396"/>
                  <a:gd name="connsiteX50" fmla="*/ 1549954 w 2164692"/>
                  <a:gd name="connsiteY50" fmla="*/ 1348868 h 2067396"/>
                  <a:gd name="connsiteX51" fmla="*/ 1592152 w 2164692"/>
                  <a:gd name="connsiteY51" fmla="*/ 1228532 h 2067396"/>
                  <a:gd name="connsiteX52" fmla="*/ 1957566 w 2164692"/>
                  <a:gd name="connsiteY52" fmla="*/ 872911 h 2067396"/>
                  <a:gd name="connsiteX53" fmla="*/ 1994377 w 2164692"/>
                  <a:gd name="connsiteY53" fmla="*/ 835194 h 206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64692" h="2067396">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000000"/>
              </a:solidFill>
              <a:ln w="8971" cap="flat">
                <a:noFill/>
                <a:prstDash val="solid"/>
                <a:miter/>
              </a:ln>
            </p:spPr>
            <p:txBody>
              <a:bodyPr rtlCol="0" anchor="ctr"/>
              <a:lstStyle/>
              <a:p>
                <a:endParaRPr lang="en-US"/>
              </a:p>
            </p:txBody>
          </p:sp>
          <p:sp>
            <p:nvSpPr>
              <p:cNvPr id="39" name="Freeform 408">
                <a:extLst>
                  <a:ext uri="{FF2B5EF4-FFF2-40B4-BE49-F238E27FC236}">
                    <a16:creationId xmlns:a16="http://schemas.microsoft.com/office/drawing/2014/main" id="{85A9C8DB-B976-4725-A880-B2AADE5D7D5F}"/>
                  </a:ext>
                </a:extLst>
              </p:cNvPr>
              <p:cNvSpPr/>
              <p:nvPr/>
            </p:nvSpPr>
            <p:spPr>
              <a:xfrm>
                <a:off x="5871887" y="168271"/>
                <a:ext cx="159266" cy="311931"/>
              </a:xfrm>
              <a:custGeom>
                <a:avLst/>
                <a:gdLst>
                  <a:gd name="connsiteX0" fmla="*/ 159267 w 159266"/>
                  <a:gd name="connsiteY0" fmla="*/ 74873 h 311931"/>
                  <a:gd name="connsiteX1" fmla="*/ 130536 w 159266"/>
                  <a:gd name="connsiteY1" fmla="*/ 259867 h 311931"/>
                  <a:gd name="connsiteX2" fmla="*/ 57812 w 159266"/>
                  <a:gd name="connsiteY2" fmla="*/ 311055 h 311931"/>
                  <a:gd name="connsiteX3" fmla="*/ 352 w 159266"/>
                  <a:gd name="connsiteY3" fmla="*/ 243703 h 311931"/>
                  <a:gd name="connsiteX4" fmla="*/ 29082 w 159266"/>
                  <a:gd name="connsiteY4" fmla="*/ 49728 h 311931"/>
                  <a:gd name="connsiteX5" fmla="*/ 103601 w 159266"/>
                  <a:gd name="connsiteY5" fmla="*/ 1234 h 311931"/>
                  <a:gd name="connsiteX6" fmla="*/ 159267 w 159266"/>
                  <a:gd name="connsiteY6" fmla="*/ 74873 h 3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66" h="311931">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000000"/>
              </a:solidFill>
              <a:ln w="8971" cap="flat">
                <a:noFill/>
                <a:prstDash val="solid"/>
                <a:miter/>
              </a:ln>
            </p:spPr>
            <p:txBody>
              <a:bodyPr rtlCol="0" anchor="ctr"/>
              <a:lstStyle/>
              <a:p>
                <a:endParaRPr lang="en-US"/>
              </a:p>
            </p:txBody>
          </p:sp>
          <p:sp>
            <p:nvSpPr>
              <p:cNvPr id="40" name="Freeform 409">
                <a:extLst>
                  <a:ext uri="{FF2B5EF4-FFF2-40B4-BE49-F238E27FC236}">
                    <a16:creationId xmlns:a16="http://schemas.microsoft.com/office/drawing/2014/main" id="{7F032354-D1BB-4E76-9F33-35EEBD401E36}"/>
                  </a:ext>
                </a:extLst>
              </p:cNvPr>
              <p:cNvSpPr/>
              <p:nvPr/>
            </p:nvSpPr>
            <p:spPr>
              <a:xfrm>
                <a:off x="5466801" y="166889"/>
                <a:ext cx="160355" cy="313885"/>
              </a:xfrm>
              <a:custGeom>
                <a:avLst/>
                <a:gdLst>
                  <a:gd name="connsiteX0" fmla="*/ 160332 w 160355"/>
                  <a:gd name="connsiteY0" fmla="*/ 237003 h 313885"/>
                  <a:gd name="connsiteX1" fmla="*/ 101973 w 160355"/>
                  <a:gd name="connsiteY1" fmla="*/ 313335 h 313885"/>
                  <a:gd name="connsiteX2" fmla="*/ 27454 w 160355"/>
                  <a:gd name="connsiteY2" fmla="*/ 256759 h 313885"/>
                  <a:gd name="connsiteX3" fmla="*/ 519 w 160355"/>
                  <a:gd name="connsiteY3" fmla="*/ 75357 h 313885"/>
                  <a:gd name="connsiteX4" fmla="*/ 56184 w 160355"/>
                  <a:gd name="connsiteY4" fmla="*/ 820 h 313885"/>
                  <a:gd name="connsiteX5" fmla="*/ 132499 w 160355"/>
                  <a:gd name="connsiteY5" fmla="*/ 53804 h 313885"/>
                  <a:gd name="connsiteX6" fmla="*/ 160332 w 160355"/>
                  <a:gd name="connsiteY6" fmla="*/ 237003 h 3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55" h="313885">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000000"/>
              </a:solidFill>
              <a:ln w="8971" cap="flat">
                <a:noFill/>
                <a:prstDash val="solid"/>
                <a:miter/>
              </a:ln>
            </p:spPr>
            <p:txBody>
              <a:bodyPr rtlCol="0" anchor="ctr"/>
              <a:lstStyle/>
              <a:p>
                <a:endParaRPr lang="en-US"/>
              </a:p>
            </p:txBody>
          </p:sp>
          <p:sp>
            <p:nvSpPr>
              <p:cNvPr id="41" name="Freeform 410">
                <a:extLst>
                  <a:ext uri="{FF2B5EF4-FFF2-40B4-BE49-F238E27FC236}">
                    <a16:creationId xmlns:a16="http://schemas.microsoft.com/office/drawing/2014/main" id="{58C60359-2431-4D8B-95EE-8E9FE08B481A}"/>
                  </a:ext>
                </a:extLst>
              </p:cNvPr>
              <p:cNvSpPr/>
              <p:nvPr/>
            </p:nvSpPr>
            <p:spPr>
              <a:xfrm>
                <a:off x="6187892" y="371009"/>
                <a:ext cx="231121" cy="281339"/>
              </a:xfrm>
              <a:custGeom>
                <a:avLst/>
                <a:gdLst>
                  <a:gd name="connsiteX0" fmla="*/ 231122 w 231121"/>
                  <a:gd name="connsiteY0" fmla="*/ 58925 h 281339"/>
                  <a:gd name="connsiteX1" fmla="*/ 210472 w 231121"/>
                  <a:gd name="connsiteY1" fmla="*/ 108317 h 281339"/>
                  <a:gd name="connsiteX2" fmla="*/ 126077 w 231121"/>
                  <a:gd name="connsiteY2" fmla="*/ 244818 h 281339"/>
                  <a:gd name="connsiteX3" fmla="*/ 33601 w 231121"/>
                  <a:gd name="connsiteY3" fmla="*/ 271759 h 281339"/>
                  <a:gd name="connsiteX4" fmla="*/ 12053 w 231121"/>
                  <a:gd name="connsiteY4" fmla="*/ 174771 h 281339"/>
                  <a:gd name="connsiteX5" fmla="*/ 101835 w 231121"/>
                  <a:gd name="connsiteY5" fmla="*/ 31086 h 281339"/>
                  <a:gd name="connsiteX6" fmla="*/ 179946 w 231121"/>
                  <a:gd name="connsiteY6" fmla="*/ 5941 h 281339"/>
                  <a:gd name="connsiteX7" fmla="*/ 231122 w 231121"/>
                  <a:gd name="connsiteY7" fmla="*/ 58925 h 28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121" h="281339">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000000"/>
              </a:solidFill>
              <a:ln w="8971" cap="flat">
                <a:noFill/>
                <a:prstDash val="solid"/>
                <a:miter/>
              </a:ln>
            </p:spPr>
            <p:txBody>
              <a:bodyPr rtlCol="0" anchor="ctr"/>
              <a:lstStyle/>
              <a:p>
                <a:endParaRPr lang="en-US"/>
              </a:p>
            </p:txBody>
          </p:sp>
          <p:sp>
            <p:nvSpPr>
              <p:cNvPr id="42" name="Freeform 411">
                <a:extLst>
                  <a:ext uri="{FF2B5EF4-FFF2-40B4-BE49-F238E27FC236}">
                    <a16:creationId xmlns:a16="http://schemas.microsoft.com/office/drawing/2014/main" id="{4223CFBA-6158-4786-B432-1452EB1A5D2C}"/>
                  </a:ext>
                </a:extLst>
              </p:cNvPr>
              <p:cNvSpPr/>
              <p:nvPr/>
            </p:nvSpPr>
            <p:spPr>
              <a:xfrm>
                <a:off x="5084914" y="370440"/>
                <a:ext cx="227981" cy="276684"/>
              </a:xfrm>
              <a:custGeom>
                <a:avLst/>
                <a:gdLst>
                  <a:gd name="connsiteX0" fmla="*/ 227981 w 227981"/>
                  <a:gd name="connsiteY0" fmla="*/ 229223 h 276684"/>
                  <a:gd name="connsiteX1" fmla="*/ 180396 w 227981"/>
                  <a:gd name="connsiteY1" fmla="*/ 275022 h 276684"/>
                  <a:gd name="connsiteX2" fmla="*/ 110366 w 227981"/>
                  <a:gd name="connsiteY2" fmla="*/ 256164 h 276684"/>
                  <a:gd name="connsiteX3" fmla="*/ 8014 w 227981"/>
                  <a:gd name="connsiteY3" fmla="*/ 94518 h 276684"/>
                  <a:gd name="connsiteX4" fmla="*/ 28664 w 227981"/>
                  <a:gd name="connsiteY4" fmla="*/ 15491 h 276684"/>
                  <a:gd name="connsiteX5" fmla="*/ 110366 w 227981"/>
                  <a:gd name="connsiteY5" fmla="*/ 18185 h 276684"/>
                  <a:gd name="connsiteX6" fmla="*/ 223492 w 227981"/>
                  <a:gd name="connsiteY6" fmla="*/ 198690 h 276684"/>
                  <a:gd name="connsiteX7" fmla="*/ 227981 w 227981"/>
                  <a:gd name="connsiteY7" fmla="*/ 229223 h 27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81" h="276684">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000000"/>
              </a:solidFill>
              <a:ln w="8971" cap="flat">
                <a:noFill/>
                <a:prstDash val="solid"/>
                <a:miter/>
              </a:ln>
            </p:spPr>
            <p:txBody>
              <a:bodyPr rtlCol="0" anchor="ctr"/>
              <a:lstStyle/>
              <a:p>
                <a:endParaRPr lang="en-US"/>
              </a:p>
            </p:txBody>
          </p:sp>
        </p:grpSp>
      </p:grpSp>
      <p:cxnSp>
        <p:nvCxnSpPr>
          <p:cNvPr id="43" name="Straight Connector 42">
            <a:extLst>
              <a:ext uri="{FF2B5EF4-FFF2-40B4-BE49-F238E27FC236}">
                <a16:creationId xmlns:a16="http://schemas.microsoft.com/office/drawing/2014/main" id="{9396F834-2F8C-4A9F-ACE7-A153643C9B1A}"/>
              </a:ext>
            </a:extLst>
          </p:cNvPr>
          <p:cNvCxnSpPr/>
          <p:nvPr/>
        </p:nvCxnSpPr>
        <p:spPr>
          <a:xfrm>
            <a:off x="663547" y="1154175"/>
            <a:ext cx="784927" cy="0"/>
          </a:xfrm>
          <a:prstGeom prst="line">
            <a:avLst/>
          </a:prstGeom>
          <a:ln w="28575"/>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3618695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95962F-4A80-40B0-9242-34DF6FC83FCB}"/>
              </a:ext>
            </a:extLst>
          </p:cNvPr>
          <p:cNvSpPr>
            <a:spLocks noGrp="1"/>
          </p:cNvSpPr>
          <p:nvPr>
            <p:ph type="body" sz="quarter" idx="31"/>
          </p:nvPr>
        </p:nvSpPr>
        <p:spPr>
          <a:xfrm>
            <a:off x="820986" y="3927611"/>
            <a:ext cx="2106525" cy="1906983"/>
          </a:xfrm>
        </p:spPr>
        <p:txBody>
          <a:bodyPr>
            <a:normAutofit lnSpcReduction="10000"/>
          </a:bodyPr>
          <a:lstStyle/>
          <a:p>
            <a:r>
              <a:rPr lang="en-US" b="1" dirty="0" err="1"/>
              <a:t>Región</a:t>
            </a:r>
            <a:endParaRPr lang="en-US" b="1" dirty="0"/>
          </a:p>
          <a:p>
            <a:r>
              <a:rPr lang="en-US" b="1" dirty="0"/>
              <a:t>País</a:t>
            </a:r>
          </a:p>
          <a:p>
            <a:r>
              <a:rPr lang="en-US" b="1" dirty="0" err="1"/>
              <a:t>Urbano</a:t>
            </a:r>
            <a:r>
              <a:rPr lang="en-US" b="1" dirty="0"/>
              <a:t> / Rural</a:t>
            </a:r>
          </a:p>
          <a:p>
            <a:r>
              <a:rPr lang="en-US" b="1" dirty="0" err="1"/>
              <a:t>Densidad</a:t>
            </a:r>
            <a:endParaRPr lang="en-US" b="1" dirty="0"/>
          </a:p>
          <a:p>
            <a:r>
              <a:rPr lang="en-US" b="1" dirty="0" err="1"/>
              <a:t>Idioma</a:t>
            </a:r>
            <a:endParaRPr lang="en-US" b="1" dirty="0"/>
          </a:p>
          <a:p>
            <a:r>
              <a:rPr lang="en-US" b="1" dirty="0" err="1"/>
              <a:t>Clima</a:t>
            </a:r>
            <a:endParaRPr lang="en-IE" b="1" dirty="0"/>
          </a:p>
        </p:txBody>
      </p:sp>
      <p:sp>
        <p:nvSpPr>
          <p:cNvPr id="3" name="Text Placeholder 2">
            <a:extLst>
              <a:ext uri="{FF2B5EF4-FFF2-40B4-BE49-F238E27FC236}">
                <a16:creationId xmlns:a16="http://schemas.microsoft.com/office/drawing/2014/main" id="{CF7CE5FA-A726-409C-8A77-07AFA699CA22}"/>
              </a:ext>
            </a:extLst>
          </p:cNvPr>
          <p:cNvSpPr>
            <a:spLocks noGrp="1"/>
          </p:cNvSpPr>
          <p:nvPr>
            <p:ph type="body" sz="quarter" idx="35"/>
          </p:nvPr>
        </p:nvSpPr>
        <p:spPr>
          <a:xfrm>
            <a:off x="3697637" y="3887081"/>
            <a:ext cx="2106525" cy="2060647"/>
          </a:xfrm>
        </p:spPr>
        <p:txBody>
          <a:bodyPr vert="horz" lIns="91440" tIns="45720" rIns="91440" bIns="45720" rtlCol="0" anchor="t">
            <a:normAutofit lnSpcReduction="10000"/>
          </a:bodyPr>
          <a:lstStyle/>
          <a:p>
            <a:r>
              <a:rPr lang="es-ES" b="1" dirty="0"/>
              <a:t>Edad</a:t>
            </a:r>
          </a:p>
          <a:p>
            <a:r>
              <a:rPr lang="es-ES" b="1" dirty="0"/>
              <a:t>Género</a:t>
            </a:r>
          </a:p>
          <a:p>
            <a:r>
              <a:rPr lang="es-ES" b="1" dirty="0"/>
              <a:t>Ingresos</a:t>
            </a:r>
          </a:p>
          <a:p>
            <a:r>
              <a:rPr lang="es-ES" b="1" dirty="0"/>
              <a:t>Educación/Ocupación</a:t>
            </a:r>
          </a:p>
          <a:p>
            <a:r>
              <a:rPr lang="es-ES" b="1" dirty="0"/>
              <a:t>Estatus social</a:t>
            </a:r>
          </a:p>
          <a:p>
            <a:r>
              <a:rPr lang="es-ES" b="1" dirty="0"/>
              <a:t>Familia / Etapa de la vida</a:t>
            </a:r>
            <a:endParaRPr lang="en-IE" b="1" dirty="0"/>
          </a:p>
        </p:txBody>
      </p:sp>
      <p:sp>
        <p:nvSpPr>
          <p:cNvPr id="4" name="Text Placeholder 3">
            <a:extLst>
              <a:ext uri="{FF2B5EF4-FFF2-40B4-BE49-F238E27FC236}">
                <a16:creationId xmlns:a16="http://schemas.microsoft.com/office/drawing/2014/main" id="{A4F80D04-2E82-49F8-89F0-AB6595524244}"/>
              </a:ext>
            </a:extLst>
          </p:cNvPr>
          <p:cNvSpPr>
            <a:spLocks noGrp="1"/>
          </p:cNvSpPr>
          <p:nvPr>
            <p:ph type="body" sz="quarter" idx="36"/>
          </p:nvPr>
        </p:nvSpPr>
        <p:spPr>
          <a:xfrm>
            <a:off x="6427562" y="3887081"/>
            <a:ext cx="2279468" cy="1955606"/>
          </a:xfrm>
        </p:spPr>
        <p:txBody>
          <a:bodyPr>
            <a:normAutofit lnSpcReduction="10000"/>
          </a:bodyPr>
          <a:lstStyle/>
          <a:p>
            <a:r>
              <a:rPr lang="es-ES" b="1" dirty="0"/>
              <a:t>Estilo de vida</a:t>
            </a:r>
          </a:p>
          <a:p>
            <a:r>
              <a:rPr lang="es-ES" b="1" dirty="0"/>
              <a:t> Creencias / Opinión</a:t>
            </a:r>
          </a:p>
          <a:p>
            <a:r>
              <a:rPr lang="es-ES" b="1" dirty="0"/>
              <a:t>Preocupaciones / temores</a:t>
            </a:r>
          </a:p>
          <a:p>
            <a:r>
              <a:rPr lang="es-ES" b="1" dirty="0"/>
              <a:t>Personalidad</a:t>
            </a:r>
          </a:p>
          <a:p>
            <a:r>
              <a:rPr lang="es-ES" b="1" dirty="0"/>
              <a:t>Valores</a:t>
            </a:r>
          </a:p>
          <a:p>
            <a:r>
              <a:rPr lang="es-ES" b="1" dirty="0"/>
              <a:t>Actitudes</a:t>
            </a:r>
            <a:endParaRPr lang="en-IE" b="1" dirty="0"/>
          </a:p>
        </p:txBody>
      </p:sp>
      <p:sp>
        <p:nvSpPr>
          <p:cNvPr id="5" name="Text Placeholder 4">
            <a:extLst>
              <a:ext uri="{FF2B5EF4-FFF2-40B4-BE49-F238E27FC236}">
                <a16:creationId xmlns:a16="http://schemas.microsoft.com/office/drawing/2014/main" id="{FE982588-D4EF-4F1C-9820-485F69D6A277}"/>
              </a:ext>
            </a:extLst>
          </p:cNvPr>
          <p:cNvSpPr>
            <a:spLocks noGrp="1"/>
          </p:cNvSpPr>
          <p:nvPr>
            <p:ph type="body" sz="quarter" idx="37"/>
          </p:nvPr>
        </p:nvSpPr>
        <p:spPr>
          <a:xfrm>
            <a:off x="9264489" y="3885664"/>
            <a:ext cx="2106525" cy="2060647"/>
          </a:xfrm>
        </p:spPr>
        <p:txBody>
          <a:bodyPr>
            <a:normAutofit fontScale="92500" lnSpcReduction="10000"/>
          </a:bodyPr>
          <a:lstStyle/>
          <a:p>
            <a:r>
              <a:rPr lang="es-ES" b="1" dirty="0"/>
              <a:t>Beneficios buscados</a:t>
            </a:r>
          </a:p>
          <a:p>
            <a:r>
              <a:rPr lang="es-ES" b="1" dirty="0"/>
              <a:t>Hábitos de compra</a:t>
            </a:r>
          </a:p>
          <a:p>
            <a:r>
              <a:rPr lang="es-ES" b="1" dirty="0"/>
              <a:t>Uso</a:t>
            </a:r>
          </a:p>
          <a:p>
            <a:r>
              <a:rPr lang="es-ES" b="1" dirty="0"/>
              <a:t>Intención</a:t>
            </a:r>
          </a:p>
          <a:p>
            <a:r>
              <a:rPr lang="es-ES" b="1" dirty="0"/>
              <a:t>Ocasión</a:t>
            </a:r>
          </a:p>
          <a:p>
            <a:r>
              <a:rPr lang="es-ES" b="1" dirty="0"/>
              <a:t>Etapa del comprador</a:t>
            </a:r>
          </a:p>
          <a:p>
            <a:r>
              <a:rPr lang="es-ES" b="1" dirty="0"/>
              <a:t>Compromiso</a:t>
            </a:r>
          </a:p>
        </p:txBody>
      </p:sp>
      <p:sp>
        <p:nvSpPr>
          <p:cNvPr id="6" name="Text Placeholder 5">
            <a:extLst>
              <a:ext uri="{FF2B5EF4-FFF2-40B4-BE49-F238E27FC236}">
                <a16:creationId xmlns:a16="http://schemas.microsoft.com/office/drawing/2014/main" id="{22A53C34-EEC1-4519-B095-1B2A9FD3D7AA}"/>
              </a:ext>
            </a:extLst>
          </p:cNvPr>
          <p:cNvSpPr>
            <a:spLocks noGrp="1"/>
          </p:cNvSpPr>
          <p:nvPr>
            <p:ph type="body" sz="quarter" idx="38"/>
          </p:nvPr>
        </p:nvSpPr>
        <p:spPr>
          <a:xfrm>
            <a:off x="904742" y="3429000"/>
            <a:ext cx="2106525" cy="343396"/>
          </a:xfrm>
          <a:solidFill>
            <a:srgbClr val="FFD100"/>
          </a:solidFill>
        </p:spPr>
        <p:txBody>
          <a:bodyPr>
            <a:normAutofit fontScale="55000" lnSpcReduction="20000"/>
          </a:bodyPr>
          <a:lstStyle/>
          <a:p>
            <a:r>
              <a:rPr lang="en-US" dirty="0" err="1"/>
              <a:t>Geográfica</a:t>
            </a:r>
            <a:endParaRPr lang="en-IE" dirty="0"/>
          </a:p>
        </p:txBody>
      </p:sp>
      <p:sp>
        <p:nvSpPr>
          <p:cNvPr id="7" name="Text Placeholder 6">
            <a:extLst>
              <a:ext uri="{FF2B5EF4-FFF2-40B4-BE49-F238E27FC236}">
                <a16:creationId xmlns:a16="http://schemas.microsoft.com/office/drawing/2014/main" id="{35014926-E361-4649-B1AE-5BAB5CA2A1B6}"/>
              </a:ext>
            </a:extLst>
          </p:cNvPr>
          <p:cNvSpPr>
            <a:spLocks noGrp="1"/>
          </p:cNvSpPr>
          <p:nvPr>
            <p:ph type="body" sz="quarter" idx="39"/>
          </p:nvPr>
        </p:nvSpPr>
        <p:spPr>
          <a:xfrm>
            <a:off x="3697637" y="3429000"/>
            <a:ext cx="2106525" cy="343396"/>
          </a:xfrm>
          <a:solidFill>
            <a:srgbClr val="FFD100"/>
          </a:solidFill>
        </p:spPr>
        <p:txBody>
          <a:bodyPr>
            <a:normAutofit fontScale="55000" lnSpcReduction="20000"/>
          </a:bodyPr>
          <a:lstStyle/>
          <a:p>
            <a:r>
              <a:rPr lang="en-US" dirty="0" err="1"/>
              <a:t>Demográfica</a:t>
            </a:r>
            <a:endParaRPr lang="en-IE" dirty="0"/>
          </a:p>
        </p:txBody>
      </p:sp>
      <p:sp>
        <p:nvSpPr>
          <p:cNvPr id="8" name="Text Placeholder 7">
            <a:extLst>
              <a:ext uri="{FF2B5EF4-FFF2-40B4-BE49-F238E27FC236}">
                <a16:creationId xmlns:a16="http://schemas.microsoft.com/office/drawing/2014/main" id="{48E0B75F-CCD0-4D3C-9C7E-2256FD6EB99A}"/>
              </a:ext>
            </a:extLst>
          </p:cNvPr>
          <p:cNvSpPr>
            <a:spLocks noGrp="1"/>
          </p:cNvSpPr>
          <p:nvPr>
            <p:ph type="body" sz="quarter" idx="40"/>
          </p:nvPr>
        </p:nvSpPr>
        <p:spPr>
          <a:xfrm>
            <a:off x="6477675" y="3429000"/>
            <a:ext cx="2106525" cy="343396"/>
          </a:xfrm>
          <a:solidFill>
            <a:srgbClr val="FFD100"/>
          </a:solidFill>
        </p:spPr>
        <p:txBody>
          <a:bodyPr>
            <a:normAutofit fontScale="55000" lnSpcReduction="20000"/>
          </a:bodyPr>
          <a:lstStyle/>
          <a:p>
            <a:r>
              <a:rPr lang="en-US"/>
              <a:t>Psychographics</a:t>
            </a:r>
            <a:endParaRPr lang="en-IE"/>
          </a:p>
        </p:txBody>
      </p:sp>
      <p:sp>
        <p:nvSpPr>
          <p:cNvPr id="9" name="Text Placeholder 8">
            <a:extLst>
              <a:ext uri="{FF2B5EF4-FFF2-40B4-BE49-F238E27FC236}">
                <a16:creationId xmlns:a16="http://schemas.microsoft.com/office/drawing/2014/main" id="{A43C9E53-FB9C-4834-BFC3-362E095B6455}"/>
              </a:ext>
            </a:extLst>
          </p:cNvPr>
          <p:cNvSpPr>
            <a:spLocks noGrp="1"/>
          </p:cNvSpPr>
          <p:nvPr>
            <p:ph type="body" sz="quarter" idx="41"/>
          </p:nvPr>
        </p:nvSpPr>
        <p:spPr>
          <a:xfrm>
            <a:off x="9270570" y="3429000"/>
            <a:ext cx="2106525" cy="343396"/>
          </a:xfrm>
          <a:solidFill>
            <a:srgbClr val="FFD100"/>
          </a:solidFill>
        </p:spPr>
        <p:txBody>
          <a:bodyPr>
            <a:normAutofit fontScale="55000" lnSpcReduction="20000"/>
          </a:bodyPr>
          <a:lstStyle/>
          <a:p>
            <a:r>
              <a:rPr lang="en-US" err="1"/>
              <a:t>Behavioural</a:t>
            </a:r>
            <a:endParaRPr lang="en-IE"/>
          </a:p>
        </p:txBody>
      </p:sp>
      <p:sp>
        <p:nvSpPr>
          <p:cNvPr id="10" name="Text Placeholder 9">
            <a:extLst>
              <a:ext uri="{FF2B5EF4-FFF2-40B4-BE49-F238E27FC236}">
                <a16:creationId xmlns:a16="http://schemas.microsoft.com/office/drawing/2014/main" id="{622323C8-6739-4A10-93DF-6E4B954375CF}"/>
              </a:ext>
            </a:extLst>
          </p:cNvPr>
          <p:cNvSpPr>
            <a:spLocks noGrp="1"/>
          </p:cNvSpPr>
          <p:nvPr>
            <p:ph type="body" sz="quarter" idx="29"/>
          </p:nvPr>
        </p:nvSpPr>
        <p:spPr>
          <a:xfrm>
            <a:off x="10764" y="0"/>
            <a:ext cx="12181236" cy="1028423"/>
          </a:xfrm>
          <a:solidFill>
            <a:srgbClr val="FFD100"/>
          </a:solidFill>
        </p:spPr>
        <p:txBody>
          <a:bodyPr anchor="ctr">
            <a:normAutofit/>
          </a:bodyPr>
          <a:lstStyle/>
          <a:p>
            <a:r>
              <a:rPr lang="es-ES" b="1" dirty="0"/>
              <a:t>La segmentación del mercado senior</a:t>
            </a:r>
          </a:p>
        </p:txBody>
      </p:sp>
      <p:pic>
        <p:nvPicPr>
          <p:cNvPr id="19" name="Graphic 18" descr="World with solid fill">
            <a:extLst>
              <a:ext uri="{FF2B5EF4-FFF2-40B4-BE49-F238E27FC236}">
                <a16:creationId xmlns:a16="http://schemas.microsoft.com/office/drawing/2014/main" id="{124B22C7-8C4F-4772-8540-570D46B12C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89877" y="2267803"/>
            <a:ext cx="914400" cy="914400"/>
          </a:xfrm>
          <a:prstGeom prst="rect">
            <a:avLst/>
          </a:prstGeom>
        </p:spPr>
      </p:pic>
      <p:pic>
        <p:nvPicPr>
          <p:cNvPr id="21" name="Graphic 20" descr="Brain in head outline">
            <a:extLst>
              <a:ext uri="{FF2B5EF4-FFF2-40B4-BE49-F238E27FC236}">
                <a16:creationId xmlns:a16="http://schemas.microsoft.com/office/drawing/2014/main" id="{282EF9A4-975B-4586-867C-F22E398900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60551" y="2133362"/>
            <a:ext cx="914400" cy="914400"/>
          </a:xfrm>
          <a:prstGeom prst="rect">
            <a:avLst/>
          </a:prstGeom>
        </p:spPr>
      </p:pic>
      <p:pic>
        <p:nvPicPr>
          <p:cNvPr id="23" name="Graphic 22" descr="Smiling face outline with solid fill">
            <a:extLst>
              <a:ext uri="{FF2B5EF4-FFF2-40B4-BE49-F238E27FC236}">
                <a16:creationId xmlns:a16="http://schemas.microsoft.com/office/drawing/2014/main" id="{6B5AFCDB-5F6B-4CF2-8558-D4467A5EBA1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23624" y="2267803"/>
            <a:ext cx="914400" cy="914400"/>
          </a:xfrm>
          <a:prstGeom prst="rect">
            <a:avLst/>
          </a:prstGeom>
        </p:spPr>
      </p:pic>
      <p:pic>
        <p:nvPicPr>
          <p:cNvPr id="25" name="Graphic 24" descr="Male profile outline">
            <a:extLst>
              <a:ext uri="{FF2B5EF4-FFF2-40B4-BE49-F238E27FC236}">
                <a16:creationId xmlns:a16="http://schemas.microsoft.com/office/drawing/2014/main" id="{38FD8EB4-DAED-4620-92F7-1C816B82773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93699" y="2267803"/>
            <a:ext cx="914400" cy="914400"/>
          </a:xfrm>
          <a:prstGeom prst="rect">
            <a:avLst/>
          </a:prstGeom>
        </p:spPr>
      </p:pic>
    </p:spTree>
    <p:extLst>
      <p:ext uri="{BB962C8B-B14F-4D97-AF65-F5344CB8AC3E}">
        <p14:creationId xmlns:p14="http://schemas.microsoft.com/office/powerpoint/2010/main" val="7040324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E880FA-AC98-4194-9B9B-1727D792AF7B}"/>
              </a:ext>
            </a:extLst>
          </p:cNvPr>
          <p:cNvSpPr>
            <a:spLocks noGrp="1"/>
          </p:cNvSpPr>
          <p:nvPr>
            <p:ph type="body" sz="quarter" idx="18"/>
          </p:nvPr>
        </p:nvSpPr>
        <p:spPr>
          <a:xfrm>
            <a:off x="1448474" y="1773241"/>
            <a:ext cx="5195087" cy="4525954"/>
          </a:xfrm>
        </p:spPr>
        <p:txBody>
          <a:bodyPr vert="horz" lIns="91440" tIns="45720" rIns="91440" bIns="45720" rtlCol="0" anchor="t">
            <a:normAutofit/>
          </a:bodyPr>
          <a:lstStyle/>
          <a:p>
            <a:pPr indent="0" algn="just"/>
            <a:r>
              <a:rPr lang="es-ES" b="0" i="0" dirty="0">
                <a:solidFill>
                  <a:srgbClr val="231F20"/>
                </a:solidFill>
                <a:effectLst/>
                <a:latin typeface="ReithSans"/>
              </a:rPr>
              <a:t>La división de un mercado por ubicación también se conoce como </a:t>
            </a:r>
            <a:r>
              <a:rPr lang="es-ES" b="1" i="0" dirty="0">
                <a:solidFill>
                  <a:srgbClr val="231F20"/>
                </a:solidFill>
                <a:effectLst/>
                <a:latin typeface="ReithSans"/>
              </a:rPr>
              <a:t>segmentación geográfica. </a:t>
            </a:r>
            <a:r>
              <a:rPr lang="es-ES" b="0" i="0" dirty="0">
                <a:solidFill>
                  <a:srgbClr val="231F20"/>
                </a:solidFill>
                <a:effectLst/>
                <a:latin typeface="ReithSans"/>
              </a:rPr>
              <a:t>Se utiliza para dividir un mercado objetivo en función del lugar en el que vive la gente. Una empresa puede optar por dirigirse a los clientes de su área local o considerar qué tipos de productos se venderían en lugares específicos. Por ejemplo, la producción y entrega de comidas frescas a los adultos mayores puede ser sólo regional. </a:t>
            </a:r>
            <a:endParaRPr lang="en-IE" dirty="0">
              <a:latin typeface="ReithSans"/>
              <a:cs typeface="Calibri"/>
            </a:endParaRPr>
          </a:p>
        </p:txBody>
      </p:sp>
      <p:sp>
        <p:nvSpPr>
          <p:cNvPr id="4" name="Text Placeholder 3">
            <a:extLst>
              <a:ext uri="{FF2B5EF4-FFF2-40B4-BE49-F238E27FC236}">
                <a16:creationId xmlns:a16="http://schemas.microsoft.com/office/drawing/2014/main" id="{C018E7ED-A3FD-45D9-8C64-FBEB8E4C0558}"/>
              </a:ext>
            </a:extLst>
          </p:cNvPr>
          <p:cNvSpPr>
            <a:spLocks noGrp="1"/>
          </p:cNvSpPr>
          <p:nvPr>
            <p:ph type="body" sz="quarter" idx="16"/>
          </p:nvPr>
        </p:nvSpPr>
        <p:spPr>
          <a:xfrm>
            <a:off x="1351371" y="595510"/>
            <a:ext cx="2273862" cy="582221"/>
          </a:xfrm>
          <a:solidFill>
            <a:srgbClr val="FFD100"/>
          </a:solidFill>
        </p:spPr>
        <p:txBody>
          <a:bodyPr>
            <a:normAutofit fontScale="85000" lnSpcReduction="10000"/>
          </a:bodyPr>
          <a:lstStyle/>
          <a:p>
            <a:r>
              <a:rPr lang="en-US" dirty="0" err="1"/>
              <a:t>Localización</a:t>
            </a:r>
            <a:r>
              <a:rPr lang="en-US" dirty="0"/>
              <a:t>:</a:t>
            </a:r>
            <a:endParaRPr lang="en-IE" dirty="0"/>
          </a:p>
        </p:txBody>
      </p:sp>
      <p:pic>
        <p:nvPicPr>
          <p:cNvPr id="5" name="Graphic 4" descr="World with solid fill">
            <a:extLst>
              <a:ext uri="{FF2B5EF4-FFF2-40B4-BE49-F238E27FC236}">
                <a16:creationId xmlns:a16="http://schemas.microsoft.com/office/drawing/2014/main" id="{F881A584-477B-4BD9-A551-9F3B6B56D4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4817" y="325714"/>
            <a:ext cx="914400" cy="914400"/>
          </a:xfrm>
          <a:prstGeom prst="rect">
            <a:avLst/>
          </a:prstGeom>
        </p:spPr>
      </p:pic>
      <p:pic>
        <p:nvPicPr>
          <p:cNvPr id="7" name="Picture 6">
            <a:extLst>
              <a:ext uri="{FF2B5EF4-FFF2-40B4-BE49-F238E27FC236}">
                <a16:creationId xmlns:a16="http://schemas.microsoft.com/office/drawing/2014/main" id="{AC5F02F0-F3EC-4809-98DC-196487B34066}"/>
              </a:ext>
            </a:extLst>
          </p:cNvPr>
          <p:cNvPicPr>
            <a:picLocks noChangeAspect="1"/>
          </p:cNvPicPr>
          <p:nvPr/>
        </p:nvPicPr>
        <p:blipFill>
          <a:blip r:embed="rId4"/>
          <a:stretch>
            <a:fillRect/>
          </a:stretch>
        </p:blipFill>
        <p:spPr>
          <a:xfrm>
            <a:off x="7249625" y="2110161"/>
            <a:ext cx="4410998" cy="1943949"/>
          </a:xfrm>
          <a:prstGeom prst="rect">
            <a:avLst/>
          </a:prstGeom>
        </p:spPr>
      </p:pic>
    </p:spTree>
    <p:extLst>
      <p:ext uri="{BB962C8B-B14F-4D97-AF65-F5344CB8AC3E}">
        <p14:creationId xmlns:p14="http://schemas.microsoft.com/office/powerpoint/2010/main" val="15386370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9AE5C9-8DDD-4302-A053-1F7937BAFFCF}"/>
              </a:ext>
            </a:extLst>
          </p:cNvPr>
          <p:cNvSpPr>
            <a:spLocks noGrp="1"/>
          </p:cNvSpPr>
          <p:nvPr>
            <p:ph type="body" sz="quarter" idx="18"/>
          </p:nvPr>
        </p:nvSpPr>
        <p:spPr>
          <a:xfrm>
            <a:off x="1456566" y="1773241"/>
            <a:ext cx="5251731" cy="4525954"/>
          </a:xfrm>
        </p:spPr>
        <p:txBody>
          <a:bodyPr vert="horz" lIns="91440" tIns="45720" rIns="91440" bIns="45720" rtlCol="0" anchor="t">
            <a:normAutofit lnSpcReduction="10000"/>
          </a:bodyPr>
          <a:lstStyle/>
          <a:p>
            <a:pPr indent="0"/>
            <a:r>
              <a:rPr lang="es-ES" b="1" dirty="0">
                <a:solidFill>
                  <a:srgbClr val="231F20"/>
                </a:solidFill>
                <a:latin typeface="ReithSans"/>
              </a:rPr>
              <a:t>La segmentación demográfica </a:t>
            </a:r>
            <a:r>
              <a:rPr lang="es-ES" dirty="0">
                <a:solidFill>
                  <a:srgbClr val="231F20"/>
                </a:solidFill>
                <a:latin typeface="ReithSans"/>
              </a:rPr>
              <a:t>tiene en cuenta las características de las personas. Estas características pueden incluir la edad, el sexo, la raza, la religión, la nacionalidad, la discapacidad, el origen étnico, la orientación sexual y la ocupación. Considere las características demográficas de las personas a las que quiere dirigir sus productos.</a:t>
            </a:r>
          </a:p>
          <a:p>
            <a:pPr indent="0"/>
            <a:r>
              <a:rPr lang="es-ES" dirty="0">
                <a:solidFill>
                  <a:srgbClr val="231F20"/>
                </a:solidFill>
                <a:latin typeface="ReithSans"/>
              </a:rPr>
              <a:t>Al dirigir sus productos alimenticios a los adultos mayores, la edad y los ingresos son los dos factores más importantes a tener en cuenta.</a:t>
            </a:r>
          </a:p>
        </p:txBody>
      </p:sp>
      <p:sp>
        <p:nvSpPr>
          <p:cNvPr id="4" name="Text Placeholder 3">
            <a:extLst>
              <a:ext uri="{FF2B5EF4-FFF2-40B4-BE49-F238E27FC236}">
                <a16:creationId xmlns:a16="http://schemas.microsoft.com/office/drawing/2014/main" id="{EB43D0C9-B20B-4C9A-87D8-063D84D44989}"/>
              </a:ext>
            </a:extLst>
          </p:cNvPr>
          <p:cNvSpPr>
            <a:spLocks noGrp="1"/>
          </p:cNvSpPr>
          <p:nvPr>
            <p:ph type="body" sz="quarter" idx="16"/>
          </p:nvPr>
        </p:nvSpPr>
        <p:spPr>
          <a:xfrm>
            <a:off x="1346899" y="594242"/>
            <a:ext cx="2970194" cy="582221"/>
          </a:xfrm>
          <a:solidFill>
            <a:srgbClr val="FFD100"/>
          </a:solidFill>
        </p:spPr>
        <p:txBody>
          <a:bodyPr>
            <a:normAutofit lnSpcReduction="10000"/>
          </a:bodyPr>
          <a:lstStyle/>
          <a:p>
            <a:r>
              <a:rPr lang="en-US" dirty="0" err="1"/>
              <a:t>Demográfica</a:t>
            </a:r>
            <a:r>
              <a:rPr lang="en-US" dirty="0"/>
              <a:t>:</a:t>
            </a:r>
            <a:endParaRPr lang="en-IE" dirty="0"/>
          </a:p>
        </p:txBody>
      </p:sp>
      <p:pic>
        <p:nvPicPr>
          <p:cNvPr id="5" name="Graphic 4" descr="Male profile outline">
            <a:extLst>
              <a:ext uri="{FF2B5EF4-FFF2-40B4-BE49-F238E27FC236}">
                <a16:creationId xmlns:a16="http://schemas.microsoft.com/office/drawing/2014/main" id="{FEB83A2F-040D-476F-A08F-6D9C7B4FA34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4817" y="281548"/>
            <a:ext cx="914400" cy="914400"/>
          </a:xfrm>
          <a:prstGeom prst="rect">
            <a:avLst/>
          </a:prstGeom>
        </p:spPr>
      </p:pic>
      <p:pic>
        <p:nvPicPr>
          <p:cNvPr id="7" name="Graphic 6" descr="Man and woman with solid fill">
            <a:extLst>
              <a:ext uri="{FF2B5EF4-FFF2-40B4-BE49-F238E27FC236}">
                <a16:creationId xmlns:a16="http://schemas.microsoft.com/office/drawing/2014/main" id="{E1E61F70-00E4-497A-9F68-2DA317517E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11474" y="1917812"/>
            <a:ext cx="2035990" cy="2035990"/>
          </a:xfrm>
          <a:prstGeom prst="rect">
            <a:avLst/>
          </a:prstGeom>
        </p:spPr>
      </p:pic>
      <p:pic>
        <p:nvPicPr>
          <p:cNvPr id="9" name="Graphic 8" descr="Man with cane with solid fill">
            <a:extLst>
              <a:ext uri="{FF2B5EF4-FFF2-40B4-BE49-F238E27FC236}">
                <a16:creationId xmlns:a16="http://schemas.microsoft.com/office/drawing/2014/main" id="{D763FA44-8B86-4954-9894-27EDCB2A12E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34637" y="858841"/>
            <a:ext cx="914400" cy="914400"/>
          </a:xfrm>
          <a:prstGeom prst="rect">
            <a:avLst/>
          </a:prstGeom>
        </p:spPr>
      </p:pic>
      <p:pic>
        <p:nvPicPr>
          <p:cNvPr id="11" name="Graphic 10" descr="Man with kid with solid fill">
            <a:extLst>
              <a:ext uri="{FF2B5EF4-FFF2-40B4-BE49-F238E27FC236}">
                <a16:creationId xmlns:a16="http://schemas.microsoft.com/office/drawing/2014/main" id="{3C4FE28D-581E-400F-B213-6FE33E49D8C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83821" y="871279"/>
            <a:ext cx="914400" cy="914400"/>
          </a:xfrm>
          <a:prstGeom prst="rect">
            <a:avLst/>
          </a:prstGeom>
        </p:spPr>
      </p:pic>
      <p:pic>
        <p:nvPicPr>
          <p:cNvPr id="13" name="Graphic 12" descr="Euro with solid fill">
            <a:extLst>
              <a:ext uri="{FF2B5EF4-FFF2-40B4-BE49-F238E27FC236}">
                <a16:creationId xmlns:a16="http://schemas.microsoft.com/office/drawing/2014/main" id="{CE598616-3F2C-42D6-9019-A2CB512CF57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405898" y="4091534"/>
            <a:ext cx="657478" cy="657478"/>
          </a:xfrm>
          <a:prstGeom prst="rect">
            <a:avLst/>
          </a:prstGeom>
        </p:spPr>
      </p:pic>
      <p:pic>
        <p:nvPicPr>
          <p:cNvPr id="17" name="Graphic 16" descr="Office worker female with solid fill">
            <a:extLst>
              <a:ext uri="{FF2B5EF4-FFF2-40B4-BE49-F238E27FC236}">
                <a16:creationId xmlns:a16="http://schemas.microsoft.com/office/drawing/2014/main" id="{0784DEB2-3EBA-4F98-94F9-8380810B502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223407" y="4876089"/>
            <a:ext cx="914400" cy="914400"/>
          </a:xfrm>
          <a:prstGeom prst="rect">
            <a:avLst/>
          </a:prstGeom>
        </p:spPr>
      </p:pic>
      <p:pic>
        <p:nvPicPr>
          <p:cNvPr id="19" name="Graphic 18" descr="Graduation cap with solid fill">
            <a:extLst>
              <a:ext uri="{FF2B5EF4-FFF2-40B4-BE49-F238E27FC236}">
                <a16:creationId xmlns:a16="http://schemas.microsoft.com/office/drawing/2014/main" id="{EF03D74A-2CEA-4F19-908C-8D03C266B5B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128587" y="4094569"/>
            <a:ext cx="914400" cy="914400"/>
          </a:xfrm>
          <a:prstGeom prst="rect">
            <a:avLst/>
          </a:prstGeom>
        </p:spPr>
      </p:pic>
      <p:sp>
        <p:nvSpPr>
          <p:cNvPr id="22" name="TextBox 21">
            <a:extLst>
              <a:ext uri="{FF2B5EF4-FFF2-40B4-BE49-F238E27FC236}">
                <a16:creationId xmlns:a16="http://schemas.microsoft.com/office/drawing/2014/main" id="{37287582-C9FC-4130-A60E-EBE792BACE39}"/>
              </a:ext>
            </a:extLst>
          </p:cNvPr>
          <p:cNvSpPr txBox="1"/>
          <p:nvPr/>
        </p:nvSpPr>
        <p:spPr>
          <a:xfrm>
            <a:off x="7484969" y="493614"/>
            <a:ext cx="696079" cy="377665"/>
          </a:xfrm>
          <a:prstGeom prst="rect">
            <a:avLst/>
          </a:prstGeom>
          <a:noFill/>
        </p:spPr>
        <p:txBody>
          <a:bodyPr wrap="square" rtlCol="0">
            <a:spAutoFit/>
          </a:bodyPr>
          <a:lstStyle/>
          <a:p>
            <a:r>
              <a:rPr lang="en-US" dirty="0" err="1"/>
              <a:t>Edad</a:t>
            </a:r>
            <a:endParaRPr lang="en-IE" dirty="0"/>
          </a:p>
        </p:txBody>
      </p:sp>
      <p:sp>
        <p:nvSpPr>
          <p:cNvPr id="25" name="TextBox 24">
            <a:extLst>
              <a:ext uri="{FF2B5EF4-FFF2-40B4-BE49-F238E27FC236}">
                <a16:creationId xmlns:a16="http://schemas.microsoft.com/office/drawing/2014/main" id="{9345411F-1B6E-4AFE-A846-3B619614162A}"/>
              </a:ext>
            </a:extLst>
          </p:cNvPr>
          <p:cNvSpPr txBox="1"/>
          <p:nvPr/>
        </p:nvSpPr>
        <p:spPr>
          <a:xfrm>
            <a:off x="9077422" y="1647515"/>
            <a:ext cx="1028017" cy="369332"/>
          </a:xfrm>
          <a:prstGeom prst="rect">
            <a:avLst/>
          </a:prstGeom>
          <a:noFill/>
        </p:spPr>
        <p:txBody>
          <a:bodyPr wrap="square" rtlCol="0">
            <a:spAutoFit/>
          </a:bodyPr>
          <a:lstStyle/>
          <a:p>
            <a:r>
              <a:rPr lang="en-US" dirty="0" err="1"/>
              <a:t>Género</a:t>
            </a:r>
            <a:endParaRPr lang="en-IE" dirty="0"/>
          </a:p>
        </p:txBody>
      </p:sp>
      <p:sp>
        <p:nvSpPr>
          <p:cNvPr id="26" name="TextBox 25">
            <a:extLst>
              <a:ext uri="{FF2B5EF4-FFF2-40B4-BE49-F238E27FC236}">
                <a16:creationId xmlns:a16="http://schemas.microsoft.com/office/drawing/2014/main" id="{A10E7293-56B0-4CD8-8127-0E3C24E72D34}"/>
              </a:ext>
            </a:extLst>
          </p:cNvPr>
          <p:cNvSpPr txBox="1"/>
          <p:nvPr/>
        </p:nvSpPr>
        <p:spPr>
          <a:xfrm>
            <a:off x="10576114" y="493614"/>
            <a:ext cx="1575602" cy="369332"/>
          </a:xfrm>
          <a:prstGeom prst="rect">
            <a:avLst/>
          </a:prstGeom>
          <a:noFill/>
        </p:spPr>
        <p:txBody>
          <a:bodyPr wrap="square" rtlCol="0">
            <a:spAutoFit/>
          </a:bodyPr>
          <a:lstStyle/>
          <a:p>
            <a:r>
              <a:rPr lang="en-US" dirty="0" err="1"/>
              <a:t>Estatus</a:t>
            </a:r>
            <a:r>
              <a:rPr lang="en-US" dirty="0"/>
              <a:t> Social</a:t>
            </a:r>
            <a:endParaRPr lang="en-IE" dirty="0"/>
          </a:p>
        </p:txBody>
      </p:sp>
      <p:pic>
        <p:nvPicPr>
          <p:cNvPr id="27" name="Graphic 26" descr="Cycle with people with solid fill">
            <a:extLst>
              <a:ext uri="{FF2B5EF4-FFF2-40B4-BE49-F238E27FC236}">
                <a16:creationId xmlns:a16="http://schemas.microsoft.com/office/drawing/2014/main" id="{3C767147-3CFE-46F5-94FF-3DA3B935FF0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671387" y="752380"/>
            <a:ext cx="914400" cy="914400"/>
          </a:xfrm>
          <a:prstGeom prst="rect">
            <a:avLst/>
          </a:prstGeom>
        </p:spPr>
      </p:pic>
      <p:sp>
        <p:nvSpPr>
          <p:cNvPr id="28" name="TextBox 27">
            <a:extLst>
              <a:ext uri="{FF2B5EF4-FFF2-40B4-BE49-F238E27FC236}">
                <a16:creationId xmlns:a16="http://schemas.microsoft.com/office/drawing/2014/main" id="{A9E7BC4A-774A-49F1-B020-42EBF8D56F45}"/>
              </a:ext>
            </a:extLst>
          </p:cNvPr>
          <p:cNvSpPr txBox="1"/>
          <p:nvPr/>
        </p:nvSpPr>
        <p:spPr>
          <a:xfrm>
            <a:off x="7382402" y="4824303"/>
            <a:ext cx="1028017" cy="369332"/>
          </a:xfrm>
          <a:prstGeom prst="rect">
            <a:avLst/>
          </a:prstGeom>
          <a:noFill/>
        </p:spPr>
        <p:txBody>
          <a:bodyPr wrap="square" rtlCol="0">
            <a:spAutoFit/>
          </a:bodyPr>
          <a:lstStyle/>
          <a:p>
            <a:r>
              <a:rPr lang="en-US" dirty="0" err="1"/>
              <a:t>Ingresos</a:t>
            </a:r>
            <a:endParaRPr lang="en-IE" dirty="0"/>
          </a:p>
        </p:txBody>
      </p:sp>
      <p:sp>
        <p:nvSpPr>
          <p:cNvPr id="29" name="TextBox 28">
            <a:extLst>
              <a:ext uri="{FF2B5EF4-FFF2-40B4-BE49-F238E27FC236}">
                <a16:creationId xmlns:a16="http://schemas.microsoft.com/office/drawing/2014/main" id="{F0284F7E-380F-4532-989F-D6A2E751A96A}"/>
              </a:ext>
            </a:extLst>
          </p:cNvPr>
          <p:cNvSpPr txBox="1"/>
          <p:nvPr/>
        </p:nvSpPr>
        <p:spPr>
          <a:xfrm>
            <a:off x="9135907" y="5936356"/>
            <a:ext cx="1269265" cy="369332"/>
          </a:xfrm>
          <a:prstGeom prst="rect">
            <a:avLst/>
          </a:prstGeom>
          <a:noFill/>
        </p:spPr>
        <p:txBody>
          <a:bodyPr wrap="square" rtlCol="0">
            <a:spAutoFit/>
          </a:bodyPr>
          <a:lstStyle/>
          <a:p>
            <a:r>
              <a:rPr lang="en-US" dirty="0" err="1"/>
              <a:t>Ocupación</a:t>
            </a:r>
            <a:endParaRPr lang="en-IE" dirty="0"/>
          </a:p>
        </p:txBody>
      </p:sp>
      <p:sp>
        <p:nvSpPr>
          <p:cNvPr id="30" name="TextBox 29">
            <a:extLst>
              <a:ext uri="{FF2B5EF4-FFF2-40B4-BE49-F238E27FC236}">
                <a16:creationId xmlns:a16="http://schemas.microsoft.com/office/drawing/2014/main" id="{DAC951E4-1C3B-4BF7-8877-9E885C751F43}"/>
              </a:ext>
            </a:extLst>
          </p:cNvPr>
          <p:cNvSpPr txBox="1"/>
          <p:nvPr/>
        </p:nvSpPr>
        <p:spPr>
          <a:xfrm>
            <a:off x="10950795" y="4876089"/>
            <a:ext cx="1269265" cy="369332"/>
          </a:xfrm>
          <a:prstGeom prst="rect">
            <a:avLst/>
          </a:prstGeom>
          <a:noFill/>
        </p:spPr>
        <p:txBody>
          <a:bodyPr wrap="square" rtlCol="0">
            <a:spAutoFit/>
          </a:bodyPr>
          <a:lstStyle/>
          <a:p>
            <a:r>
              <a:rPr lang="en-US" dirty="0" err="1"/>
              <a:t>Educación</a:t>
            </a:r>
            <a:endParaRPr lang="en-IE" dirty="0"/>
          </a:p>
        </p:txBody>
      </p:sp>
    </p:spTree>
    <p:extLst>
      <p:ext uri="{BB962C8B-B14F-4D97-AF65-F5344CB8AC3E}">
        <p14:creationId xmlns:p14="http://schemas.microsoft.com/office/powerpoint/2010/main" val="8624991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F312DE-1476-4EA2-B23A-713114B55D01}"/>
              </a:ext>
            </a:extLst>
          </p:cNvPr>
          <p:cNvSpPr>
            <a:spLocks noGrp="1"/>
          </p:cNvSpPr>
          <p:nvPr>
            <p:ph type="body" sz="quarter" idx="18"/>
          </p:nvPr>
        </p:nvSpPr>
        <p:spPr>
          <a:xfrm>
            <a:off x="1429407" y="1446245"/>
            <a:ext cx="5410206" cy="5148763"/>
          </a:xfrm>
        </p:spPr>
        <p:txBody>
          <a:bodyPr vert="horz" lIns="91440" tIns="45720" rIns="91440" bIns="45720" rtlCol="0" anchor="t">
            <a:normAutofit fontScale="92500"/>
          </a:bodyPr>
          <a:lstStyle/>
          <a:p>
            <a:pPr marL="0" indent="0" algn="just"/>
            <a:r>
              <a:rPr lang="es-ES" dirty="0"/>
              <a:t>La </a:t>
            </a:r>
            <a:r>
              <a:rPr lang="es-ES" dirty="0" err="1"/>
              <a:t>psicografía</a:t>
            </a:r>
            <a:r>
              <a:rPr lang="es-ES" dirty="0"/>
              <a:t> es el estudio de la personalidad, los valores, las actitudes y los estilos de vida. La segmentación psicográfica consiste en dividir un mercado en segmentos basados en diferentes </a:t>
            </a:r>
            <a:r>
              <a:rPr lang="es-ES" b="1" dirty="0"/>
              <a:t>rasgos de personalidad, valores, actitudes, intereses y estilos de vida de los consumidores</a:t>
            </a:r>
            <a:r>
              <a:rPr lang="en-US" b="1" dirty="0"/>
              <a:t>. </a:t>
            </a:r>
            <a:r>
              <a:rPr lang="es-ES" dirty="0"/>
              <a:t>Esta forma de segmentación es ventajosa porque ayuda a las empresas como usted, a comprometerse mejor con sus clientes, a diseñar productos más adecuados y a mejorar el marketing de manera focalizada. Algunos adultos mayores pueden ser bastante activos y estar abiertos a probar nuevos productos, mientras que otros pueden tener una actitud cerrada.</a:t>
            </a:r>
            <a:endParaRPr lang="en-IE" dirty="0">
              <a:cs typeface="Calibri" panose="020F0502020204030204"/>
            </a:endParaRPr>
          </a:p>
        </p:txBody>
      </p:sp>
      <p:sp>
        <p:nvSpPr>
          <p:cNvPr id="4" name="Text Placeholder 3">
            <a:extLst>
              <a:ext uri="{FF2B5EF4-FFF2-40B4-BE49-F238E27FC236}">
                <a16:creationId xmlns:a16="http://schemas.microsoft.com/office/drawing/2014/main" id="{72D5156A-EDA8-4505-9D6E-AF3776E82C0D}"/>
              </a:ext>
            </a:extLst>
          </p:cNvPr>
          <p:cNvSpPr>
            <a:spLocks noGrp="1"/>
          </p:cNvSpPr>
          <p:nvPr>
            <p:ph type="body" sz="quarter" idx="16"/>
          </p:nvPr>
        </p:nvSpPr>
        <p:spPr>
          <a:xfrm>
            <a:off x="1343203" y="404601"/>
            <a:ext cx="3253073" cy="669423"/>
          </a:xfrm>
          <a:solidFill>
            <a:srgbClr val="FFD100"/>
          </a:solidFill>
        </p:spPr>
        <p:txBody>
          <a:bodyPr anchor="ctr">
            <a:noAutofit/>
          </a:bodyPr>
          <a:lstStyle/>
          <a:p>
            <a:r>
              <a:rPr lang="en-US" dirty="0" err="1"/>
              <a:t>Psicografía</a:t>
            </a:r>
            <a:r>
              <a:rPr lang="en-US" dirty="0"/>
              <a:t>:</a:t>
            </a:r>
            <a:endParaRPr lang="en-IE" dirty="0"/>
          </a:p>
        </p:txBody>
      </p:sp>
      <p:pic>
        <p:nvPicPr>
          <p:cNvPr id="5" name="Graphic 4" descr="Smiling face outline with solid fill">
            <a:extLst>
              <a:ext uri="{FF2B5EF4-FFF2-40B4-BE49-F238E27FC236}">
                <a16:creationId xmlns:a16="http://schemas.microsoft.com/office/drawing/2014/main" id="{01819340-81C8-478F-B569-2976680719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4817" y="325714"/>
            <a:ext cx="914400" cy="914400"/>
          </a:xfrm>
          <a:prstGeom prst="rect">
            <a:avLst/>
          </a:prstGeom>
        </p:spPr>
      </p:pic>
      <p:sp>
        <p:nvSpPr>
          <p:cNvPr id="7" name="TextBox 6">
            <a:extLst>
              <a:ext uri="{FF2B5EF4-FFF2-40B4-BE49-F238E27FC236}">
                <a16:creationId xmlns:a16="http://schemas.microsoft.com/office/drawing/2014/main" id="{9D04930D-6C7A-4C18-BB5F-97CBE1F88AF7}"/>
              </a:ext>
            </a:extLst>
          </p:cNvPr>
          <p:cNvSpPr txBox="1"/>
          <p:nvPr/>
        </p:nvSpPr>
        <p:spPr>
          <a:xfrm>
            <a:off x="7394097" y="614387"/>
            <a:ext cx="4501195" cy="1938992"/>
          </a:xfrm>
          <a:prstGeom prst="rect">
            <a:avLst/>
          </a:prstGeom>
          <a:solidFill>
            <a:srgbClr val="FFD100"/>
          </a:solidFill>
        </p:spPr>
        <p:txBody>
          <a:bodyPr wrap="square">
            <a:spAutoFit/>
          </a:bodyPr>
          <a:lstStyle/>
          <a:p>
            <a:pPr algn="ctr"/>
            <a:r>
              <a:rPr lang="en-US" sz="2000" b="0" i="1" dirty="0">
                <a:solidFill>
                  <a:srgbClr val="000000"/>
                </a:solidFill>
                <a:effectLst/>
              </a:rPr>
              <a:t>"</a:t>
            </a:r>
            <a:r>
              <a:rPr lang="es-ES" sz="2000" b="0" i="1" dirty="0">
                <a:solidFill>
                  <a:srgbClr val="000000"/>
                </a:solidFill>
                <a:effectLst/>
              </a:rPr>
              <a:t> Los datos psicográficos consisten en utilizar la información demográfica que tienes de tu cliente, para averiguar más sobre su estilo de vida, sus comportamientos y sus hábitos". </a:t>
            </a:r>
            <a:endParaRPr lang="en-US" sz="2000" b="0" i="1" dirty="0">
              <a:solidFill>
                <a:srgbClr val="000000"/>
              </a:solidFill>
              <a:effectLst/>
            </a:endParaRPr>
          </a:p>
          <a:p>
            <a:pPr algn="ctr"/>
            <a:r>
              <a:rPr lang="en-US" sz="2000" b="0" i="1" dirty="0">
                <a:solidFill>
                  <a:srgbClr val="000000"/>
                </a:solidFill>
                <a:effectLst/>
              </a:rPr>
              <a:t>- HubSpot</a:t>
            </a:r>
            <a:endParaRPr lang="en-IE" sz="2000" i="1" dirty="0">
              <a:solidFill>
                <a:srgbClr val="000000"/>
              </a:solidFill>
            </a:endParaRPr>
          </a:p>
        </p:txBody>
      </p:sp>
      <p:pic>
        <p:nvPicPr>
          <p:cNvPr id="9" name="Graphic 8" descr="Disk jockey male with solid fill">
            <a:extLst>
              <a:ext uri="{FF2B5EF4-FFF2-40B4-BE49-F238E27FC236}">
                <a16:creationId xmlns:a16="http://schemas.microsoft.com/office/drawing/2014/main" id="{118A04BD-B212-4088-A250-5ECFDA3876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30036" y="2866604"/>
            <a:ext cx="914400" cy="914400"/>
          </a:xfrm>
          <a:prstGeom prst="rect">
            <a:avLst/>
          </a:prstGeom>
        </p:spPr>
      </p:pic>
      <p:pic>
        <p:nvPicPr>
          <p:cNvPr id="11" name="Graphic 10" descr="Newspaper with solid fill">
            <a:extLst>
              <a:ext uri="{FF2B5EF4-FFF2-40B4-BE49-F238E27FC236}">
                <a16:creationId xmlns:a16="http://schemas.microsoft.com/office/drawing/2014/main" id="{17C6136D-D593-4943-B5F8-D0CC0797906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519866" y="2822200"/>
            <a:ext cx="914400" cy="914400"/>
          </a:xfrm>
          <a:prstGeom prst="rect">
            <a:avLst/>
          </a:prstGeom>
        </p:spPr>
      </p:pic>
      <p:pic>
        <p:nvPicPr>
          <p:cNvPr id="17" name="Graphic 16" descr="Artificial Intelligence outline">
            <a:extLst>
              <a:ext uri="{FF2B5EF4-FFF2-40B4-BE49-F238E27FC236}">
                <a16:creationId xmlns:a16="http://schemas.microsoft.com/office/drawing/2014/main" id="{D6BC8175-F305-4785-9EAE-BA2469E7A51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519866" y="3911235"/>
            <a:ext cx="914400" cy="914400"/>
          </a:xfrm>
          <a:prstGeom prst="rect">
            <a:avLst/>
          </a:prstGeom>
        </p:spPr>
      </p:pic>
      <p:grpSp>
        <p:nvGrpSpPr>
          <p:cNvPr id="18" name="Graphic 3">
            <a:extLst>
              <a:ext uri="{FF2B5EF4-FFF2-40B4-BE49-F238E27FC236}">
                <a16:creationId xmlns:a16="http://schemas.microsoft.com/office/drawing/2014/main" id="{B295B7FE-5B44-4FBB-BAB4-2F7BF87F3381}"/>
              </a:ext>
            </a:extLst>
          </p:cNvPr>
          <p:cNvGrpSpPr/>
          <p:nvPr/>
        </p:nvGrpSpPr>
        <p:grpSpPr>
          <a:xfrm>
            <a:off x="7394098" y="5157856"/>
            <a:ext cx="952955" cy="888654"/>
            <a:chOff x="781761" y="3715924"/>
            <a:chExt cx="914639" cy="888654"/>
          </a:xfrm>
        </p:grpSpPr>
        <p:sp>
          <p:nvSpPr>
            <p:cNvPr id="19" name="Freeform 1176">
              <a:extLst>
                <a:ext uri="{FF2B5EF4-FFF2-40B4-BE49-F238E27FC236}">
                  <a16:creationId xmlns:a16="http://schemas.microsoft.com/office/drawing/2014/main" id="{302C8111-008A-4525-B499-A9C8FE025F20}"/>
                </a:ext>
              </a:extLst>
            </p:cNvPr>
            <p:cNvSpPr/>
            <p:nvPr/>
          </p:nvSpPr>
          <p:spPr>
            <a:xfrm>
              <a:off x="957069" y="3882683"/>
              <a:ext cx="548180" cy="617670"/>
            </a:xfrm>
            <a:custGeom>
              <a:avLst/>
              <a:gdLst>
                <a:gd name="connsiteX0" fmla="*/ 395188 w 548180"/>
                <a:gd name="connsiteY0" fmla="*/ 538131 h 617670"/>
                <a:gd name="connsiteX1" fmla="*/ 395188 w 548180"/>
                <a:gd name="connsiteY1" fmla="*/ 475047 h 617670"/>
                <a:gd name="connsiteX2" fmla="*/ 354046 w 548180"/>
                <a:gd name="connsiteY2" fmla="*/ 433906 h 617670"/>
                <a:gd name="connsiteX3" fmla="*/ 312905 w 548180"/>
                <a:gd name="connsiteY3" fmla="*/ 475047 h 617670"/>
                <a:gd name="connsiteX4" fmla="*/ 312905 w 548180"/>
                <a:gd name="connsiteY4" fmla="*/ 507960 h 617670"/>
                <a:gd name="connsiteX5" fmla="*/ 299191 w 548180"/>
                <a:gd name="connsiteY5" fmla="*/ 521674 h 617670"/>
                <a:gd name="connsiteX6" fmla="*/ 285477 w 548180"/>
                <a:gd name="connsiteY6" fmla="*/ 507960 h 617670"/>
                <a:gd name="connsiteX7" fmla="*/ 285477 w 548180"/>
                <a:gd name="connsiteY7" fmla="*/ 491504 h 617670"/>
                <a:gd name="connsiteX8" fmla="*/ 266277 w 548180"/>
                <a:gd name="connsiteY8" fmla="*/ 455848 h 617670"/>
                <a:gd name="connsiteX9" fmla="*/ 173024 w 548180"/>
                <a:gd name="connsiteY9" fmla="*/ 395507 h 617670"/>
                <a:gd name="connsiteX10" fmla="*/ 57828 w 548180"/>
                <a:gd name="connsiteY10" fmla="*/ 294025 h 617670"/>
                <a:gd name="connsiteX11" fmla="*/ 230 w 548180"/>
                <a:gd name="connsiteY11" fmla="*/ 137687 h 617670"/>
                <a:gd name="connsiteX12" fmla="*/ 142853 w 548180"/>
                <a:gd name="connsiteY12" fmla="*/ 549 h 617670"/>
                <a:gd name="connsiteX13" fmla="*/ 258049 w 548180"/>
                <a:gd name="connsiteY13" fmla="*/ 74604 h 617670"/>
                <a:gd name="connsiteX14" fmla="*/ 260793 w 548180"/>
                <a:gd name="connsiteY14" fmla="*/ 80090 h 617670"/>
                <a:gd name="connsiteX15" fmla="*/ 274507 w 548180"/>
                <a:gd name="connsiteY15" fmla="*/ 91060 h 617670"/>
                <a:gd name="connsiteX16" fmla="*/ 288221 w 548180"/>
                <a:gd name="connsiteY16" fmla="*/ 80090 h 617670"/>
                <a:gd name="connsiteX17" fmla="*/ 340332 w 548180"/>
                <a:gd name="connsiteY17" fmla="*/ 19749 h 617670"/>
                <a:gd name="connsiteX18" fmla="*/ 546040 w 548180"/>
                <a:gd name="connsiteY18" fmla="*/ 115746 h 617670"/>
                <a:gd name="connsiteX19" fmla="*/ 513126 w 548180"/>
                <a:gd name="connsiteY19" fmla="*/ 255626 h 617670"/>
                <a:gd name="connsiteX20" fmla="*/ 444557 w 548180"/>
                <a:gd name="connsiteY20" fmla="*/ 337909 h 617670"/>
                <a:gd name="connsiteX21" fmla="*/ 425359 w 548180"/>
                <a:gd name="connsiteY21" fmla="*/ 381793 h 617670"/>
                <a:gd name="connsiteX22" fmla="*/ 425359 w 548180"/>
                <a:gd name="connsiteY22" fmla="*/ 595729 h 617670"/>
                <a:gd name="connsiteX23" fmla="*/ 425359 w 548180"/>
                <a:gd name="connsiteY23" fmla="*/ 603957 h 617670"/>
                <a:gd name="connsiteX24" fmla="*/ 411645 w 548180"/>
                <a:gd name="connsiteY24" fmla="*/ 617671 h 617670"/>
                <a:gd name="connsiteX25" fmla="*/ 397931 w 548180"/>
                <a:gd name="connsiteY25" fmla="*/ 603957 h 617670"/>
                <a:gd name="connsiteX26" fmla="*/ 397931 w 548180"/>
                <a:gd name="connsiteY26" fmla="*/ 557330 h 617670"/>
                <a:gd name="connsiteX27" fmla="*/ 395188 w 548180"/>
                <a:gd name="connsiteY27" fmla="*/ 538131 h 61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8180" h="61767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00BADE"/>
            </a:solidFill>
            <a:ln w="27426" cap="flat">
              <a:noFill/>
              <a:prstDash val="solid"/>
              <a:miter/>
            </a:ln>
          </p:spPr>
          <p:txBody>
            <a:bodyPr rtlCol="0" anchor="ctr"/>
            <a:lstStyle/>
            <a:p>
              <a:endParaRPr lang="en-US"/>
            </a:p>
          </p:txBody>
        </p:sp>
        <p:sp>
          <p:nvSpPr>
            <p:cNvPr id="20" name="Freeform 1177">
              <a:extLst>
                <a:ext uri="{FF2B5EF4-FFF2-40B4-BE49-F238E27FC236}">
                  <a16:creationId xmlns:a16="http://schemas.microsoft.com/office/drawing/2014/main" id="{2C4D8A33-17A5-4671-B9CB-B0BE87881948}"/>
                </a:ext>
              </a:extLst>
            </p:cNvPr>
            <p:cNvSpPr/>
            <p:nvPr/>
          </p:nvSpPr>
          <p:spPr>
            <a:xfrm>
              <a:off x="781761" y="3715924"/>
              <a:ext cx="914639" cy="888654"/>
            </a:xfrm>
            <a:custGeom>
              <a:avLst/>
              <a:gdLst>
                <a:gd name="connsiteX0" fmla="*/ 910599 w 914639"/>
                <a:gd name="connsiteY0" fmla="*/ 888655 h 888654"/>
                <a:gd name="connsiteX1" fmla="*/ 8228 w 914639"/>
                <a:gd name="connsiteY1" fmla="*/ 888655 h 888654"/>
                <a:gd name="connsiteX2" fmla="*/ 8228 w 914639"/>
                <a:gd name="connsiteY2" fmla="*/ 872198 h 888654"/>
                <a:gd name="connsiteX3" fmla="*/ 27428 w 914639"/>
                <a:gd name="connsiteY3" fmla="*/ 863970 h 888654"/>
                <a:gd name="connsiteX4" fmla="*/ 145366 w 914639"/>
                <a:gd name="connsiteY4" fmla="*/ 863970 h 888654"/>
                <a:gd name="connsiteX5" fmla="*/ 153594 w 914639"/>
                <a:gd name="connsiteY5" fmla="*/ 863970 h 888654"/>
                <a:gd name="connsiteX6" fmla="*/ 153594 w 914639"/>
                <a:gd name="connsiteY6" fmla="*/ 765231 h 888654"/>
                <a:gd name="connsiteX7" fmla="*/ 142624 w 914639"/>
                <a:gd name="connsiteY7" fmla="*/ 765231 h 888654"/>
                <a:gd name="connsiteX8" fmla="*/ 24686 w 914639"/>
                <a:gd name="connsiteY8" fmla="*/ 765231 h 888654"/>
                <a:gd name="connsiteX9" fmla="*/ 5486 w 914639"/>
                <a:gd name="connsiteY9" fmla="*/ 757002 h 888654"/>
                <a:gd name="connsiteX10" fmla="*/ 5486 w 914639"/>
                <a:gd name="connsiteY10" fmla="*/ 748774 h 888654"/>
                <a:gd name="connsiteX11" fmla="*/ 24686 w 914639"/>
                <a:gd name="connsiteY11" fmla="*/ 740546 h 888654"/>
                <a:gd name="connsiteX12" fmla="*/ 290733 w 914639"/>
                <a:gd name="connsiteY12" fmla="*/ 740546 h 888654"/>
                <a:gd name="connsiteX13" fmla="*/ 301704 w 914639"/>
                <a:gd name="connsiteY13" fmla="*/ 740546 h 888654"/>
                <a:gd name="connsiteX14" fmla="*/ 301704 w 914639"/>
                <a:gd name="connsiteY14" fmla="*/ 641806 h 888654"/>
                <a:gd name="connsiteX15" fmla="*/ 290733 w 914639"/>
                <a:gd name="connsiteY15" fmla="*/ 641806 h 888654"/>
                <a:gd name="connsiteX16" fmla="*/ 27428 w 914639"/>
                <a:gd name="connsiteY16" fmla="*/ 641806 h 888654"/>
                <a:gd name="connsiteX17" fmla="*/ 8228 w 914639"/>
                <a:gd name="connsiteY17" fmla="*/ 633578 h 888654"/>
                <a:gd name="connsiteX18" fmla="*/ 8228 w 914639"/>
                <a:gd name="connsiteY18" fmla="*/ 625350 h 888654"/>
                <a:gd name="connsiteX19" fmla="*/ 27428 w 914639"/>
                <a:gd name="connsiteY19" fmla="*/ 617122 h 888654"/>
                <a:gd name="connsiteX20" fmla="*/ 145366 w 914639"/>
                <a:gd name="connsiteY20" fmla="*/ 617122 h 888654"/>
                <a:gd name="connsiteX21" fmla="*/ 153594 w 914639"/>
                <a:gd name="connsiteY21" fmla="*/ 617122 h 888654"/>
                <a:gd name="connsiteX22" fmla="*/ 153594 w 914639"/>
                <a:gd name="connsiteY22" fmla="*/ 518382 h 888654"/>
                <a:gd name="connsiteX23" fmla="*/ 142624 w 914639"/>
                <a:gd name="connsiteY23" fmla="*/ 518382 h 888654"/>
                <a:gd name="connsiteX24" fmla="*/ 24686 w 914639"/>
                <a:gd name="connsiteY24" fmla="*/ 518382 h 888654"/>
                <a:gd name="connsiteX25" fmla="*/ 5486 w 914639"/>
                <a:gd name="connsiteY25" fmla="*/ 510154 h 888654"/>
                <a:gd name="connsiteX26" fmla="*/ 5486 w 914639"/>
                <a:gd name="connsiteY26" fmla="*/ 501926 h 888654"/>
                <a:gd name="connsiteX27" fmla="*/ 24686 w 914639"/>
                <a:gd name="connsiteY27" fmla="*/ 493697 h 888654"/>
                <a:gd name="connsiteX28" fmla="*/ 208450 w 914639"/>
                <a:gd name="connsiteY28" fmla="*/ 493697 h 888654"/>
                <a:gd name="connsiteX29" fmla="*/ 219421 w 914639"/>
                <a:gd name="connsiteY29" fmla="*/ 493697 h 888654"/>
                <a:gd name="connsiteX30" fmla="*/ 167308 w 914639"/>
                <a:gd name="connsiteY30" fmla="*/ 394958 h 888654"/>
                <a:gd name="connsiteX31" fmla="*/ 156338 w 914639"/>
                <a:gd name="connsiteY31" fmla="*/ 394958 h 888654"/>
                <a:gd name="connsiteX32" fmla="*/ 21942 w 914639"/>
                <a:gd name="connsiteY32" fmla="*/ 394958 h 888654"/>
                <a:gd name="connsiteX33" fmla="*/ 2742 w 914639"/>
                <a:gd name="connsiteY33" fmla="*/ 386729 h 888654"/>
                <a:gd name="connsiteX34" fmla="*/ 2742 w 914639"/>
                <a:gd name="connsiteY34" fmla="*/ 378501 h 888654"/>
                <a:gd name="connsiteX35" fmla="*/ 21942 w 914639"/>
                <a:gd name="connsiteY35" fmla="*/ 370273 h 888654"/>
                <a:gd name="connsiteX36" fmla="*/ 150852 w 914639"/>
                <a:gd name="connsiteY36" fmla="*/ 370273 h 888654"/>
                <a:gd name="connsiteX37" fmla="*/ 161824 w 914639"/>
                <a:gd name="connsiteY37" fmla="*/ 370273 h 888654"/>
                <a:gd name="connsiteX38" fmla="*/ 170052 w 914639"/>
                <a:gd name="connsiteY38" fmla="*/ 271533 h 888654"/>
                <a:gd name="connsiteX39" fmla="*/ 159080 w 914639"/>
                <a:gd name="connsiteY39" fmla="*/ 271533 h 888654"/>
                <a:gd name="connsiteX40" fmla="*/ 21942 w 914639"/>
                <a:gd name="connsiteY40" fmla="*/ 271533 h 888654"/>
                <a:gd name="connsiteX41" fmla="*/ 2742 w 914639"/>
                <a:gd name="connsiteY41" fmla="*/ 263305 h 888654"/>
                <a:gd name="connsiteX42" fmla="*/ 2742 w 914639"/>
                <a:gd name="connsiteY42" fmla="*/ 255077 h 888654"/>
                <a:gd name="connsiteX43" fmla="*/ 21942 w 914639"/>
                <a:gd name="connsiteY43" fmla="*/ 246849 h 888654"/>
                <a:gd name="connsiteX44" fmla="*/ 172794 w 914639"/>
                <a:gd name="connsiteY44" fmla="*/ 246849 h 888654"/>
                <a:gd name="connsiteX45" fmla="*/ 183766 w 914639"/>
                <a:gd name="connsiteY45" fmla="*/ 241363 h 888654"/>
                <a:gd name="connsiteX46" fmla="*/ 282505 w 914639"/>
                <a:gd name="connsiteY46" fmla="*/ 172794 h 888654"/>
                <a:gd name="connsiteX47" fmla="*/ 296219 w 914639"/>
                <a:gd name="connsiteY47" fmla="*/ 170051 h 888654"/>
                <a:gd name="connsiteX48" fmla="*/ 296219 w 914639"/>
                <a:gd name="connsiteY48" fmla="*/ 148109 h 888654"/>
                <a:gd name="connsiteX49" fmla="*/ 285248 w 914639"/>
                <a:gd name="connsiteY49" fmla="*/ 148109 h 888654"/>
                <a:gd name="connsiteX50" fmla="*/ 21942 w 914639"/>
                <a:gd name="connsiteY50" fmla="*/ 148109 h 888654"/>
                <a:gd name="connsiteX51" fmla="*/ 2742 w 914639"/>
                <a:gd name="connsiteY51" fmla="*/ 139881 h 888654"/>
                <a:gd name="connsiteX52" fmla="*/ 2742 w 914639"/>
                <a:gd name="connsiteY52" fmla="*/ 131653 h 888654"/>
                <a:gd name="connsiteX53" fmla="*/ 21942 w 914639"/>
                <a:gd name="connsiteY53" fmla="*/ 123424 h 888654"/>
                <a:gd name="connsiteX54" fmla="*/ 139880 w 914639"/>
                <a:gd name="connsiteY54" fmla="*/ 123424 h 888654"/>
                <a:gd name="connsiteX55" fmla="*/ 148110 w 914639"/>
                <a:gd name="connsiteY55" fmla="*/ 123424 h 888654"/>
                <a:gd name="connsiteX56" fmla="*/ 148110 w 914639"/>
                <a:gd name="connsiteY56" fmla="*/ 24685 h 888654"/>
                <a:gd name="connsiteX57" fmla="*/ 137138 w 914639"/>
                <a:gd name="connsiteY57" fmla="*/ 24685 h 888654"/>
                <a:gd name="connsiteX58" fmla="*/ 19200 w 914639"/>
                <a:gd name="connsiteY58" fmla="*/ 24685 h 888654"/>
                <a:gd name="connsiteX59" fmla="*/ 0 w 914639"/>
                <a:gd name="connsiteY59" fmla="*/ 16456 h 888654"/>
                <a:gd name="connsiteX60" fmla="*/ 0 w 914639"/>
                <a:gd name="connsiteY60" fmla="*/ 8228 h 888654"/>
                <a:gd name="connsiteX61" fmla="*/ 19200 w 914639"/>
                <a:gd name="connsiteY61" fmla="*/ 0 h 888654"/>
                <a:gd name="connsiteX62" fmla="*/ 891399 w 914639"/>
                <a:gd name="connsiteY62" fmla="*/ 0 h 888654"/>
                <a:gd name="connsiteX63" fmla="*/ 899627 w 914639"/>
                <a:gd name="connsiteY63" fmla="*/ 0 h 888654"/>
                <a:gd name="connsiteX64" fmla="*/ 910599 w 914639"/>
                <a:gd name="connsiteY64" fmla="*/ 13714 h 888654"/>
                <a:gd name="connsiteX65" fmla="*/ 894142 w 914639"/>
                <a:gd name="connsiteY65" fmla="*/ 24685 h 888654"/>
                <a:gd name="connsiteX66" fmla="*/ 773461 w 914639"/>
                <a:gd name="connsiteY66" fmla="*/ 24685 h 888654"/>
                <a:gd name="connsiteX67" fmla="*/ 762489 w 914639"/>
                <a:gd name="connsiteY67" fmla="*/ 24685 h 888654"/>
                <a:gd name="connsiteX68" fmla="*/ 762489 w 914639"/>
                <a:gd name="connsiteY68" fmla="*/ 123424 h 888654"/>
                <a:gd name="connsiteX69" fmla="*/ 795403 w 914639"/>
                <a:gd name="connsiteY69" fmla="*/ 123424 h 888654"/>
                <a:gd name="connsiteX70" fmla="*/ 894142 w 914639"/>
                <a:gd name="connsiteY70" fmla="*/ 123424 h 888654"/>
                <a:gd name="connsiteX71" fmla="*/ 907855 w 914639"/>
                <a:gd name="connsiteY71" fmla="*/ 131653 h 888654"/>
                <a:gd name="connsiteX72" fmla="*/ 905113 w 914639"/>
                <a:gd name="connsiteY72" fmla="*/ 145366 h 888654"/>
                <a:gd name="connsiteX73" fmla="*/ 891399 w 914639"/>
                <a:gd name="connsiteY73" fmla="*/ 148109 h 888654"/>
                <a:gd name="connsiteX74" fmla="*/ 625351 w 914639"/>
                <a:gd name="connsiteY74" fmla="*/ 148109 h 888654"/>
                <a:gd name="connsiteX75" fmla="*/ 614381 w 914639"/>
                <a:gd name="connsiteY75" fmla="*/ 148109 h 888654"/>
                <a:gd name="connsiteX76" fmla="*/ 614381 w 914639"/>
                <a:gd name="connsiteY76" fmla="*/ 170051 h 888654"/>
                <a:gd name="connsiteX77" fmla="*/ 619865 w 914639"/>
                <a:gd name="connsiteY77" fmla="*/ 172794 h 888654"/>
                <a:gd name="connsiteX78" fmla="*/ 729575 w 914639"/>
                <a:gd name="connsiteY78" fmla="*/ 246849 h 888654"/>
                <a:gd name="connsiteX79" fmla="*/ 740547 w 914639"/>
                <a:gd name="connsiteY79" fmla="*/ 252334 h 888654"/>
                <a:gd name="connsiteX80" fmla="*/ 828316 w 914639"/>
                <a:gd name="connsiteY80" fmla="*/ 252334 h 888654"/>
                <a:gd name="connsiteX81" fmla="*/ 894142 w 914639"/>
                <a:gd name="connsiteY81" fmla="*/ 252334 h 888654"/>
                <a:gd name="connsiteX82" fmla="*/ 907855 w 914639"/>
                <a:gd name="connsiteY82" fmla="*/ 268791 h 888654"/>
                <a:gd name="connsiteX83" fmla="*/ 891399 w 914639"/>
                <a:gd name="connsiteY83" fmla="*/ 277019 h 888654"/>
                <a:gd name="connsiteX84" fmla="*/ 751519 w 914639"/>
                <a:gd name="connsiteY84" fmla="*/ 277019 h 888654"/>
                <a:gd name="connsiteX85" fmla="*/ 740547 w 914639"/>
                <a:gd name="connsiteY85" fmla="*/ 277019 h 888654"/>
                <a:gd name="connsiteX86" fmla="*/ 748775 w 914639"/>
                <a:gd name="connsiteY86" fmla="*/ 375758 h 888654"/>
                <a:gd name="connsiteX87" fmla="*/ 759747 w 914639"/>
                <a:gd name="connsiteY87" fmla="*/ 375758 h 888654"/>
                <a:gd name="connsiteX88" fmla="*/ 891399 w 914639"/>
                <a:gd name="connsiteY88" fmla="*/ 375758 h 888654"/>
                <a:gd name="connsiteX89" fmla="*/ 907855 w 914639"/>
                <a:gd name="connsiteY89" fmla="*/ 389472 h 888654"/>
                <a:gd name="connsiteX90" fmla="*/ 891399 w 914639"/>
                <a:gd name="connsiteY90" fmla="*/ 403186 h 888654"/>
                <a:gd name="connsiteX91" fmla="*/ 844772 w 914639"/>
                <a:gd name="connsiteY91" fmla="*/ 403186 h 888654"/>
                <a:gd name="connsiteX92" fmla="*/ 743289 w 914639"/>
                <a:gd name="connsiteY92" fmla="*/ 403186 h 888654"/>
                <a:gd name="connsiteX93" fmla="*/ 691178 w 914639"/>
                <a:gd name="connsiteY93" fmla="*/ 501926 h 888654"/>
                <a:gd name="connsiteX94" fmla="*/ 702148 w 914639"/>
                <a:gd name="connsiteY94" fmla="*/ 501926 h 888654"/>
                <a:gd name="connsiteX95" fmla="*/ 833802 w 914639"/>
                <a:gd name="connsiteY95" fmla="*/ 501926 h 888654"/>
                <a:gd name="connsiteX96" fmla="*/ 891399 w 914639"/>
                <a:gd name="connsiteY96" fmla="*/ 501926 h 888654"/>
                <a:gd name="connsiteX97" fmla="*/ 902371 w 914639"/>
                <a:gd name="connsiteY97" fmla="*/ 510154 h 888654"/>
                <a:gd name="connsiteX98" fmla="*/ 899627 w 914639"/>
                <a:gd name="connsiteY98" fmla="*/ 523867 h 888654"/>
                <a:gd name="connsiteX99" fmla="*/ 885914 w 914639"/>
                <a:gd name="connsiteY99" fmla="*/ 529353 h 888654"/>
                <a:gd name="connsiteX100" fmla="*/ 765233 w 914639"/>
                <a:gd name="connsiteY100" fmla="*/ 529353 h 888654"/>
                <a:gd name="connsiteX101" fmla="*/ 754261 w 914639"/>
                <a:gd name="connsiteY101" fmla="*/ 529353 h 888654"/>
                <a:gd name="connsiteX102" fmla="*/ 754261 w 914639"/>
                <a:gd name="connsiteY102" fmla="*/ 628092 h 888654"/>
                <a:gd name="connsiteX103" fmla="*/ 803631 w 914639"/>
                <a:gd name="connsiteY103" fmla="*/ 628092 h 888654"/>
                <a:gd name="connsiteX104" fmla="*/ 885914 w 914639"/>
                <a:gd name="connsiteY104" fmla="*/ 628092 h 888654"/>
                <a:gd name="connsiteX105" fmla="*/ 899627 w 914639"/>
                <a:gd name="connsiteY105" fmla="*/ 647292 h 888654"/>
                <a:gd name="connsiteX106" fmla="*/ 883171 w 914639"/>
                <a:gd name="connsiteY106" fmla="*/ 655520 h 888654"/>
                <a:gd name="connsiteX107" fmla="*/ 633579 w 914639"/>
                <a:gd name="connsiteY107" fmla="*/ 655520 h 888654"/>
                <a:gd name="connsiteX108" fmla="*/ 622609 w 914639"/>
                <a:gd name="connsiteY108" fmla="*/ 655520 h 888654"/>
                <a:gd name="connsiteX109" fmla="*/ 622609 w 914639"/>
                <a:gd name="connsiteY109" fmla="*/ 754260 h 888654"/>
                <a:gd name="connsiteX110" fmla="*/ 630837 w 914639"/>
                <a:gd name="connsiteY110" fmla="*/ 754260 h 888654"/>
                <a:gd name="connsiteX111" fmla="*/ 767975 w 914639"/>
                <a:gd name="connsiteY111" fmla="*/ 754260 h 888654"/>
                <a:gd name="connsiteX112" fmla="*/ 883171 w 914639"/>
                <a:gd name="connsiteY112" fmla="*/ 754260 h 888654"/>
                <a:gd name="connsiteX113" fmla="*/ 896885 w 914639"/>
                <a:gd name="connsiteY113" fmla="*/ 773459 h 888654"/>
                <a:gd name="connsiteX114" fmla="*/ 883171 w 914639"/>
                <a:gd name="connsiteY114" fmla="*/ 778944 h 888654"/>
                <a:gd name="connsiteX115" fmla="*/ 762489 w 914639"/>
                <a:gd name="connsiteY115" fmla="*/ 778944 h 888654"/>
                <a:gd name="connsiteX116" fmla="*/ 754261 w 914639"/>
                <a:gd name="connsiteY116" fmla="*/ 778944 h 888654"/>
                <a:gd name="connsiteX117" fmla="*/ 754261 w 914639"/>
                <a:gd name="connsiteY117" fmla="*/ 877684 h 888654"/>
                <a:gd name="connsiteX118" fmla="*/ 765233 w 914639"/>
                <a:gd name="connsiteY118" fmla="*/ 877684 h 888654"/>
                <a:gd name="connsiteX119" fmla="*/ 883171 w 914639"/>
                <a:gd name="connsiteY119" fmla="*/ 877684 h 888654"/>
                <a:gd name="connsiteX120" fmla="*/ 899627 w 914639"/>
                <a:gd name="connsiteY120" fmla="*/ 885912 h 888654"/>
                <a:gd name="connsiteX121" fmla="*/ 910599 w 914639"/>
                <a:gd name="connsiteY121" fmla="*/ 888655 h 888654"/>
                <a:gd name="connsiteX122" fmla="*/ 586953 w 914639"/>
                <a:gd name="connsiteY122" fmla="*/ 713118 h 888654"/>
                <a:gd name="connsiteX123" fmla="*/ 586953 w 914639"/>
                <a:gd name="connsiteY123" fmla="*/ 735060 h 888654"/>
                <a:gd name="connsiteX124" fmla="*/ 586953 w 914639"/>
                <a:gd name="connsiteY124" fmla="*/ 781687 h 888654"/>
                <a:gd name="connsiteX125" fmla="*/ 600667 w 914639"/>
                <a:gd name="connsiteY125" fmla="*/ 795401 h 888654"/>
                <a:gd name="connsiteX126" fmla="*/ 614381 w 914639"/>
                <a:gd name="connsiteY126" fmla="*/ 781687 h 888654"/>
                <a:gd name="connsiteX127" fmla="*/ 614381 w 914639"/>
                <a:gd name="connsiteY127" fmla="*/ 773459 h 888654"/>
                <a:gd name="connsiteX128" fmla="*/ 614381 w 914639"/>
                <a:gd name="connsiteY128" fmla="*/ 559523 h 888654"/>
                <a:gd name="connsiteX129" fmla="*/ 633579 w 914639"/>
                <a:gd name="connsiteY129" fmla="*/ 515639 h 888654"/>
                <a:gd name="connsiteX130" fmla="*/ 702148 w 914639"/>
                <a:gd name="connsiteY130" fmla="*/ 433357 h 888654"/>
                <a:gd name="connsiteX131" fmla="*/ 735061 w 914639"/>
                <a:gd name="connsiteY131" fmla="*/ 293475 h 888654"/>
                <a:gd name="connsiteX132" fmla="*/ 529354 w 914639"/>
                <a:gd name="connsiteY132" fmla="*/ 197479 h 888654"/>
                <a:gd name="connsiteX133" fmla="*/ 477242 w 914639"/>
                <a:gd name="connsiteY133" fmla="*/ 257819 h 888654"/>
                <a:gd name="connsiteX134" fmla="*/ 463528 w 914639"/>
                <a:gd name="connsiteY134" fmla="*/ 268791 h 888654"/>
                <a:gd name="connsiteX135" fmla="*/ 449815 w 914639"/>
                <a:gd name="connsiteY135" fmla="*/ 257819 h 888654"/>
                <a:gd name="connsiteX136" fmla="*/ 447071 w 914639"/>
                <a:gd name="connsiteY136" fmla="*/ 252334 h 888654"/>
                <a:gd name="connsiteX137" fmla="*/ 331874 w 914639"/>
                <a:gd name="connsiteY137" fmla="*/ 178280 h 888654"/>
                <a:gd name="connsiteX138" fmla="*/ 189252 w 914639"/>
                <a:gd name="connsiteY138" fmla="*/ 315418 h 888654"/>
                <a:gd name="connsiteX139" fmla="*/ 246849 w 914639"/>
                <a:gd name="connsiteY139" fmla="*/ 471755 h 888654"/>
                <a:gd name="connsiteX140" fmla="*/ 362046 w 914639"/>
                <a:gd name="connsiteY140" fmla="*/ 573237 h 888654"/>
                <a:gd name="connsiteX141" fmla="*/ 455299 w 914639"/>
                <a:gd name="connsiteY141" fmla="*/ 633578 h 888654"/>
                <a:gd name="connsiteX142" fmla="*/ 474498 w 914639"/>
                <a:gd name="connsiteY142" fmla="*/ 669234 h 888654"/>
                <a:gd name="connsiteX143" fmla="*/ 474498 w 914639"/>
                <a:gd name="connsiteY143" fmla="*/ 685691 h 888654"/>
                <a:gd name="connsiteX144" fmla="*/ 488212 w 914639"/>
                <a:gd name="connsiteY144" fmla="*/ 699404 h 888654"/>
                <a:gd name="connsiteX145" fmla="*/ 501926 w 914639"/>
                <a:gd name="connsiteY145" fmla="*/ 685691 h 888654"/>
                <a:gd name="connsiteX146" fmla="*/ 501926 w 914639"/>
                <a:gd name="connsiteY146" fmla="*/ 652778 h 888654"/>
                <a:gd name="connsiteX147" fmla="*/ 543068 w 914639"/>
                <a:gd name="connsiteY147" fmla="*/ 611636 h 888654"/>
                <a:gd name="connsiteX148" fmla="*/ 584209 w 914639"/>
                <a:gd name="connsiteY148" fmla="*/ 652778 h 888654"/>
                <a:gd name="connsiteX149" fmla="*/ 586953 w 914639"/>
                <a:gd name="connsiteY149" fmla="*/ 713118 h 888654"/>
                <a:gd name="connsiteX150" fmla="*/ 449815 w 914639"/>
                <a:gd name="connsiteY150" fmla="*/ 2743 h 888654"/>
                <a:gd name="connsiteX151" fmla="*/ 183766 w 914639"/>
                <a:gd name="connsiteY151" fmla="*/ 2743 h 888654"/>
                <a:gd name="connsiteX152" fmla="*/ 183766 w 914639"/>
                <a:gd name="connsiteY152" fmla="*/ 101482 h 888654"/>
                <a:gd name="connsiteX153" fmla="*/ 449815 w 914639"/>
                <a:gd name="connsiteY153" fmla="*/ 101482 h 888654"/>
                <a:gd name="connsiteX154" fmla="*/ 449815 w 914639"/>
                <a:gd name="connsiteY154" fmla="*/ 2743 h 888654"/>
                <a:gd name="connsiteX155" fmla="*/ 743289 w 914639"/>
                <a:gd name="connsiteY155" fmla="*/ 101482 h 888654"/>
                <a:gd name="connsiteX156" fmla="*/ 743289 w 914639"/>
                <a:gd name="connsiteY156" fmla="*/ 2743 h 888654"/>
                <a:gd name="connsiteX157" fmla="*/ 477242 w 914639"/>
                <a:gd name="connsiteY157" fmla="*/ 2743 h 888654"/>
                <a:gd name="connsiteX158" fmla="*/ 477242 w 914639"/>
                <a:gd name="connsiteY158" fmla="*/ 101482 h 888654"/>
                <a:gd name="connsiteX159" fmla="*/ 743289 w 914639"/>
                <a:gd name="connsiteY159" fmla="*/ 101482 h 888654"/>
                <a:gd name="connsiteX160" fmla="*/ 449815 w 914639"/>
                <a:gd name="connsiteY160" fmla="*/ 861227 h 888654"/>
                <a:gd name="connsiteX161" fmla="*/ 449815 w 914639"/>
                <a:gd name="connsiteY161" fmla="*/ 762488 h 888654"/>
                <a:gd name="connsiteX162" fmla="*/ 183766 w 914639"/>
                <a:gd name="connsiteY162" fmla="*/ 762488 h 888654"/>
                <a:gd name="connsiteX163" fmla="*/ 183766 w 914639"/>
                <a:gd name="connsiteY163" fmla="*/ 861227 h 888654"/>
                <a:gd name="connsiteX164" fmla="*/ 449815 w 914639"/>
                <a:gd name="connsiteY164" fmla="*/ 861227 h 888654"/>
                <a:gd name="connsiteX165" fmla="*/ 477242 w 914639"/>
                <a:gd name="connsiteY165" fmla="*/ 861227 h 888654"/>
                <a:gd name="connsiteX166" fmla="*/ 743289 w 914639"/>
                <a:gd name="connsiteY166" fmla="*/ 861227 h 888654"/>
                <a:gd name="connsiteX167" fmla="*/ 743289 w 914639"/>
                <a:gd name="connsiteY167" fmla="*/ 762488 h 888654"/>
                <a:gd name="connsiteX168" fmla="*/ 691178 w 914639"/>
                <a:gd name="connsiteY168" fmla="*/ 762488 h 888654"/>
                <a:gd name="connsiteX169" fmla="*/ 639064 w 914639"/>
                <a:gd name="connsiteY169" fmla="*/ 762488 h 888654"/>
                <a:gd name="connsiteX170" fmla="*/ 639064 w 914639"/>
                <a:gd name="connsiteY170" fmla="*/ 787173 h 888654"/>
                <a:gd name="connsiteX171" fmla="*/ 597923 w 914639"/>
                <a:gd name="connsiteY171" fmla="*/ 822829 h 888654"/>
                <a:gd name="connsiteX172" fmla="*/ 559525 w 914639"/>
                <a:gd name="connsiteY172" fmla="*/ 784430 h 888654"/>
                <a:gd name="connsiteX173" fmla="*/ 559525 w 914639"/>
                <a:gd name="connsiteY173" fmla="*/ 762488 h 888654"/>
                <a:gd name="connsiteX174" fmla="*/ 477242 w 914639"/>
                <a:gd name="connsiteY174" fmla="*/ 762488 h 888654"/>
                <a:gd name="connsiteX175" fmla="*/ 477242 w 914639"/>
                <a:gd name="connsiteY175" fmla="*/ 861227 h 888654"/>
                <a:gd name="connsiteX176" fmla="*/ 329132 w 914639"/>
                <a:gd name="connsiteY176" fmla="*/ 735060 h 888654"/>
                <a:gd name="connsiteX177" fmla="*/ 559525 w 914639"/>
                <a:gd name="connsiteY177" fmla="*/ 735060 h 888654"/>
                <a:gd name="connsiteX178" fmla="*/ 559525 w 914639"/>
                <a:gd name="connsiteY178" fmla="*/ 652778 h 888654"/>
                <a:gd name="connsiteX179" fmla="*/ 545811 w 914639"/>
                <a:gd name="connsiteY179" fmla="*/ 636321 h 888654"/>
                <a:gd name="connsiteX180" fmla="*/ 532098 w 914639"/>
                <a:gd name="connsiteY180" fmla="*/ 652778 h 888654"/>
                <a:gd name="connsiteX181" fmla="*/ 532098 w 914639"/>
                <a:gd name="connsiteY181" fmla="*/ 682948 h 888654"/>
                <a:gd name="connsiteX182" fmla="*/ 493698 w 914639"/>
                <a:gd name="connsiteY182" fmla="*/ 724089 h 888654"/>
                <a:gd name="connsiteX183" fmla="*/ 452557 w 914639"/>
                <a:gd name="connsiteY183" fmla="*/ 685691 h 888654"/>
                <a:gd name="connsiteX184" fmla="*/ 427871 w 914639"/>
                <a:gd name="connsiteY184" fmla="*/ 641806 h 888654"/>
                <a:gd name="connsiteX185" fmla="*/ 400443 w 914639"/>
                <a:gd name="connsiteY185" fmla="*/ 633578 h 888654"/>
                <a:gd name="connsiteX186" fmla="*/ 340104 w 914639"/>
                <a:gd name="connsiteY186" fmla="*/ 633578 h 888654"/>
                <a:gd name="connsiteX187" fmla="*/ 331874 w 914639"/>
                <a:gd name="connsiteY187" fmla="*/ 633578 h 888654"/>
                <a:gd name="connsiteX188" fmla="*/ 329132 w 914639"/>
                <a:gd name="connsiteY188" fmla="*/ 735060 h 888654"/>
                <a:gd name="connsiteX189" fmla="*/ 370274 w 914639"/>
                <a:gd name="connsiteY189" fmla="*/ 608893 h 888654"/>
                <a:gd name="connsiteX190" fmla="*/ 367532 w 914639"/>
                <a:gd name="connsiteY190" fmla="*/ 606150 h 888654"/>
                <a:gd name="connsiteX191" fmla="*/ 249591 w 914639"/>
                <a:gd name="connsiteY191" fmla="*/ 512896 h 888654"/>
                <a:gd name="connsiteX192" fmla="*/ 244107 w 914639"/>
                <a:gd name="connsiteY192" fmla="*/ 510154 h 888654"/>
                <a:gd name="connsiteX193" fmla="*/ 183766 w 914639"/>
                <a:gd name="connsiteY193" fmla="*/ 510154 h 888654"/>
                <a:gd name="connsiteX194" fmla="*/ 183766 w 914639"/>
                <a:gd name="connsiteY194" fmla="*/ 608893 h 888654"/>
                <a:gd name="connsiteX195" fmla="*/ 370274 w 914639"/>
                <a:gd name="connsiteY195" fmla="*/ 608893 h 888654"/>
                <a:gd name="connsiteX196" fmla="*/ 329132 w 914639"/>
                <a:gd name="connsiteY196" fmla="*/ 128910 h 888654"/>
                <a:gd name="connsiteX197" fmla="*/ 329132 w 914639"/>
                <a:gd name="connsiteY197" fmla="*/ 148109 h 888654"/>
                <a:gd name="connsiteX198" fmla="*/ 463528 w 914639"/>
                <a:gd name="connsiteY198" fmla="*/ 224906 h 888654"/>
                <a:gd name="connsiteX199" fmla="*/ 521126 w 914639"/>
                <a:gd name="connsiteY199" fmla="*/ 170051 h 888654"/>
                <a:gd name="connsiteX200" fmla="*/ 597923 w 914639"/>
                <a:gd name="connsiteY200" fmla="*/ 148109 h 888654"/>
                <a:gd name="connsiteX201" fmla="*/ 597923 w 914639"/>
                <a:gd name="connsiteY201" fmla="*/ 128910 h 888654"/>
                <a:gd name="connsiteX202" fmla="*/ 329132 w 914639"/>
                <a:gd name="connsiteY202" fmla="*/ 128910 h 888654"/>
                <a:gd name="connsiteX203" fmla="*/ 743289 w 914639"/>
                <a:gd name="connsiteY203" fmla="*/ 507411 h 888654"/>
                <a:gd name="connsiteX204" fmla="*/ 682950 w 914639"/>
                <a:gd name="connsiteY204" fmla="*/ 507411 h 888654"/>
                <a:gd name="connsiteX205" fmla="*/ 677464 w 914639"/>
                <a:gd name="connsiteY205" fmla="*/ 510154 h 888654"/>
                <a:gd name="connsiteX206" fmla="*/ 650036 w 914639"/>
                <a:gd name="connsiteY206" fmla="*/ 534839 h 888654"/>
                <a:gd name="connsiteX207" fmla="*/ 641808 w 914639"/>
                <a:gd name="connsiteY207" fmla="*/ 551295 h 888654"/>
                <a:gd name="connsiteX208" fmla="*/ 641808 w 914639"/>
                <a:gd name="connsiteY208" fmla="*/ 608893 h 888654"/>
                <a:gd name="connsiteX209" fmla="*/ 746033 w 914639"/>
                <a:gd name="connsiteY209" fmla="*/ 608893 h 888654"/>
                <a:gd name="connsiteX210" fmla="*/ 743289 w 914639"/>
                <a:gd name="connsiteY210" fmla="*/ 507411 h 88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14639" h="888654">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solidFill>
              <a:srgbClr val="000000"/>
            </a:solidFill>
            <a:ln w="27426" cap="flat">
              <a:noFill/>
              <a:prstDash val="solid"/>
              <a:miter/>
            </a:ln>
          </p:spPr>
          <p:txBody>
            <a:bodyPr rtlCol="0" anchor="ctr"/>
            <a:lstStyle/>
            <a:p>
              <a:endParaRPr lang="en-US"/>
            </a:p>
          </p:txBody>
        </p:sp>
      </p:grpSp>
      <p:grpSp>
        <p:nvGrpSpPr>
          <p:cNvPr id="21" name="Graphic 3">
            <a:extLst>
              <a:ext uri="{FF2B5EF4-FFF2-40B4-BE49-F238E27FC236}">
                <a16:creationId xmlns:a16="http://schemas.microsoft.com/office/drawing/2014/main" id="{986E869C-C6BE-4390-A66C-E3C165EFB72E}"/>
              </a:ext>
            </a:extLst>
          </p:cNvPr>
          <p:cNvGrpSpPr/>
          <p:nvPr/>
        </p:nvGrpSpPr>
        <p:grpSpPr>
          <a:xfrm>
            <a:off x="8705439" y="5244802"/>
            <a:ext cx="820729" cy="715861"/>
            <a:chOff x="8664475" y="5317697"/>
            <a:chExt cx="1051121" cy="1050478"/>
          </a:xfrm>
        </p:grpSpPr>
        <p:sp>
          <p:nvSpPr>
            <p:cNvPr id="22" name="Freeform 958">
              <a:extLst>
                <a:ext uri="{FF2B5EF4-FFF2-40B4-BE49-F238E27FC236}">
                  <a16:creationId xmlns:a16="http://schemas.microsoft.com/office/drawing/2014/main" id="{18377B44-DA1E-4946-A02A-779449972561}"/>
                </a:ext>
              </a:extLst>
            </p:cNvPr>
            <p:cNvSpPr/>
            <p:nvPr/>
          </p:nvSpPr>
          <p:spPr>
            <a:xfrm>
              <a:off x="8664475" y="5317697"/>
              <a:ext cx="806372" cy="1050478"/>
            </a:xfrm>
            <a:custGeom>
              <a:avLst/>
              <a:gdLst>
                <a:gd name="connsiteX0" fmla="*/ 735061 w 806372"/>
                <a:gd name="connsiteY0" fmla="*/ 175537 h 1050478"/>
                <a:gd name="connsiteX1" fmla="*/ 792659 w 806372"/>
                <a:gd name="connsiteY1" fmla="*/ 194736 h 1050478"/>
                <a:gd name="connsiteX2" fmla="*/ 806373 w 806372"/>
                <a:gd name="connsiteY2" fmla="*/ 227649 h 1050478"/>
                <a:gd name="connsiteX3" fmla="*/ 784431 w 806372"/>
                <a:gd name="connsiteY3" fmla="*/ 271534 h 1050478"/>
                <a:gd name="connsiteX4" fmla="*/ 737803 w 806372"/>
                <a:gd name="connsiteY4" fmla="*/ 285248 h 1050478"/>
                <a:gd name="connsiteX5" fmla="*/ 737803 w 806372"/>
                <a:gd name="connsiteY5" fmla="*/ 329132 h 1050478"/>
                <a:gd name="connsiteX6" fmla="*/ 710376 w 806372"/>
                <a:gd name="connsiteY6" fmla="*/ 348331 h 1050478"/>
                <a:gd name="connsiteX7" fmla="*/ 671978 w 806372"/>
                <a:gd name="connsiteY7" fmla="*/ 331874 h 1050478"/>
                <a:gd name="connsiteX8" fmla="*/ 597923 w 806372"/>
                <a:gd name="connsiteY8" fmla="*/ 315418 h 1050478"/>
                <a:gd name="connsiteX9" fmla="*/ 543068 w 806372"/>
                <a:gd name="connsiteY9" fmla="*/ 315418 h 1050478"/>
                <a:gd name="connsiteX10" fmla="*/ 543068 w 806372"/>
                <a:gd name="connsiteY10" fmla="*/ 367530 h 1050478"/>
                <a:gd name="connsiteX11" fmla="*/ 479984 w 806372"/>
                <a:gd name="connsiteY11" fmla="*/ 452556 h 1050478"/>
                <a:gd name="connsiteX12" fmla="*/ 455299 w 806372"/>
                <a:gd name="connsiteY12" fmla="*/ 458041 h 1050478"/>
                <a:gd name="connsiteX13" fmla="*/ 455299 w 806372"/>
                <a:gd name="connsiteY13" fmla="*/ 490955 h 1050478"/>
                <a:gd name="connsiteX14" fmla="*/ 526610 w 806372"/>
                <a:gd name="connsiteY14" fmla="*/ 490955 h 1050478"/>
                <a:gd name="connsiteX15" fmla="*/ 559524 w 806372"/>
                <a:gd name="connsiteY15" fmla="*/ 523867 h 1050478"/>
                <a:gd name="connsiteX16" fmla="*/ 559524 w 806372"/>
                <a:gd name="connsiteY16" fmla="*/ 1025793 h 1050478"/>
                <a:gd name="connsiteX17" fmla="*/ 534840 w 806372"/>
                <a:gd name="connsiteY17" fmla="*/ 1050478 h 1050478"/>
                <a:gd name="connsiteX18" fmla="*/ 24684 w 806372"/>
                <a:gd name="connsiteY18" fmla="*/ 1050478 h 1050478"/>
                <a:gd name="connsiteX19" fmla="*/ 0 w 806372"/>
                <a:gd name="connsiteY19" fmla="*/ 1025793 h 1050478"/>
                <a:gd name="connsiteX20" fmla="*/ 0 w 806372"/>
                <a:gd name="connsiteY20" fmla="*/ 512896 h 1050478"/>
                <a:gd name="connsiteX21" fmla="*/ 24684 w 806372"/>
                <a:gd name="connsiteY21" fmla="*/ 488212 h 1050478"/>
                <a:gd name="connsiteX22" fmla="*/ 104225 w 806372"/>
                <a:gd name="connsiteY22" fmla="*/ 488212 h 1050478"/>
                <a:gd name="connsiteX23" fmla="*/ 104225 w 806372"/>
                <a:gd name="connsiteY23" fmla="*/ 455298 h 1050478"/>
                <a:gd name="connsiteX24" fmla="*/ 82283 w 806372"/>
                <a:gd name="connsiteY24" fmla="*/ 452556 h 1050478"/>
                <a:gd name="connsiteX25" fmla="*/ 16456 w 806372"/>
                <a:gd name="connsiteY25" fmla="*/ 370273 h 1050478"/>
                <a:gd name="connsiteX26" fmla="*/ 16456 w 806372"/>
                <a:gd name="connsiteY26" fmla="*/ 85026 h 1050478"/>
                <a:gd name="connsiteX27" fmla="*/ 104225 w 806372"/>
                <a:gd name="connsiteY27" fmla="*/ 0 h 1050478"/>
                <a:gd name="connsiteX28" fmla="*/ 378502 w 806372"/>
                <a:gd name="connsiteY28" fmla="*/ 0 h 1050478"/>
                <a:gd name="connsiteX29" fmla="*/ 447071 w 806372"/>
                <a:gd name="connsiteY29" fmla="*/ 0 h 1050478"/>
                <a:gd name="connsiteX30" fmla="*/ 540324 w 806372"/>
                <a:gd name="connsiteY30" fmla="*/ 95997 h 1050478"/>
                <a:gd name="connsiteX31" fmla="*/ 540324 w 806372"/>
                <a:gd name="connsiteY31" fmla="*/ 139881 h 1050478"/>
                <a:gd name="connsiteX32" fmla="*/ 663748 w 806372"/>
                <a:gd name="connsiteY32" fmla="*/ 126167 h 1050478"/>
                <a:gd name="connsiteX33" fmla="*/ 707634 w 806372"/>
                <a:gd name="connsiteY33" fmla="*/ 106968 h 1050478"/>
                <a:gd name="connsiteX34" fmla="*/ 735061 w 806372"/>
                <a:gd name="connsiteY34" fmla="*/ 126167 h 1050478"/>
                <a:gd name="connsiteX35" fmla="*/ 735061 w 806372"/>
                <a:gd name="connsiteY35" fmla="*/ 175537 h 1050478"/>
                <a:gd name="connsiteX36" fmla="*/ 523868 w 806372"/>
                <a:gd name="connsiteY36" fmla="*/ 1014822 h 1050478"/>
                <a:gd name="connsiteX37" fmla="*/ 523868 w 806372"/>
                <a:gd name="connsiteY37" fmla="*/ 523867 h 1050478"/>
                <a:gd name="connsiteX38" fmla="*/ 35656 w 806372"/>
                <a:gd name="connsiteY38" fmla="*/ 523867 h 1050478"/>
                <a:gd name="connsiteX39" fmla="*/ 35656 w 806372"/>
                <a:gd name="connsiteY39" fmla="*/ 1012080 h 1050478"/>
                <a:gd name="connsiteX40" fmla="*/ 211192 w 806372"/>
                <a:gd name="connsiteY40" fmla="*/ 1012080 h 1050478"/>
                <a:gd name="connsiteX41" fmla="*/ 211192 w 806372"/>
                <a:gd name="connsiteY41" fmla="*/ 957224 h 1050478"/>
                <a:gd name="connsiteX42" fmla="*/ 252333 w 806372"/>
                <a:gd name="connsiteY42" fmla="*/ 896883 h 1050478"/>
                <a:gd name="connsiteX43" fmla="*/ 326388 w 806372"/>
                <a:gd name="connsiteY43" fmla="*/ 907854 h 1050478"/>
                <a:gd name="connsiteX44" fmla="*/ 351074 w 806372"/>
                <a:gd name="connsiteY44" fmla="*/ 959967 h 1050478"/>
                <a:gd name="connsiteX45" fmla="*/ 351074 w 806372"/>
                <a:gd name="connsiteY45" fmla="*/ 1012080 h 1050478"/>
                <a:gd name="connsiteX46" fmla="*/ 523868 w 806372"/>
                <a:gd name="connsiteY46" fmla="*/ 1014822 h 1050478"/>
                <a:gd name="connsiteX47" fmla="*/ 279761 w 806372"/>
                <a:gd name="connsiteY47" fmla="*/ 35656 h 1050478"/>
                <a:gd name="connsiteX48" fmla="*/ 109711 w 806372"/>
                <a:gd name="connsiteY48" fmla="*/ 35656 h 1050478"/>
                <a:gd name="connsiteX49" fmla="*/ 52112 w 806372"/>
                <a:gd name="connsiteY49" fmla="*/ 93254 h 1050478"/>
                <a:gd name="connsiteX50" fmla="*/ 52112 w 806372"/>
                <a:gd name="connsiteY50" fmla="*/ 364787 h 1050478"/>
                <a:gd name="connsiteX51" fmla="*/ 109711 w 806372"/>
                <a:gd name="connsiteY51" fmla="*/ 419643 h 1050478"/>
                <a:gd name="connsiteX52" fmla="*/ 452557 w 806372"/>
                <a:gd name="connsiteY52" fmla="*/ 419643 h 1050478"/>
                <a:gd name="connsiteX53" fmla="*/ 507412 w 806372"/>
                <a:gd name="connsiteY53" fmla="*/ 364787 h 1050478"/>
                <a:gd name="connsiteX54" fmla="*/ 507412 w 806372"/>
                <a:gd name="connsiteY54" fmla="*/ 93254 h 1050478"/>
                <a:gd name="connsiteX55" fmla="*/ 449813 w 806372"/>
                <a:gd name="connsiteY55" fmla="*/ 35656 h 1050478"/>
                <a:gd name="connsiteX56" fmla="*/ 279761 w 806372"/>
                <a:gd name="connsiteY56" fmla="*/ 35656 h 1050478"/>
                <a:gd name="connsiteX57" fmla="*/ 614379 w 806372"/>
                <a:gd name="connsiteY57" fmla="*/ 178280 h 1050478"/>
                <a:gd name="connsiteX58" fmla="*/ 614379 w 806372"/>
                <a:gd name="connsiteY58" fmla="*/ 277019 h 1050478"/>
                <a:gd name="connsiteX59" fmla="*/ 702148 w 806372"/>
                <a:gd name="connsiteY59" fmla="*/ 304446 h 1050478"/>
                <a:gd name="connsiteX60" fmla="*/ 702148 w 806372"/>
                <a:gd name="connsiteY60" fmla="*/ 153594 h 1050478"/>
                <a:gd name="connsiteX61" fmla="*/ 614379 w 806372"/>
                <a:gd name="connsiteY61" fmla="*/ 178280 h 1050478"/>
                <a:gd name="connsiteX62" fmla="*/ 139880 w 806372"/>
                <a:gd name="connsiteY62" fmla="*/ 488212 h 1050478"/>
                <a:gd name="connsiteX63" fmla="*/ 419643 w 806372"/>
                <a:gd name="connsiteY63" fmla="*/ 488212 h 1050478"/>
                <a:gd name="connsiteX64" fmla="*/ 419643 w 806372"/>
                <a:gd name="connsiteY64" fmla="*/ 455298 h 1050478"/>
                <a:gd name="connsiteX65" fmla="*/ 139880 w 806372"/>
                <a:gd name="connsiteY65" fmla="*/ 455298 h 1050478"/>
                <a:gd name="connsiteX66" fmla="*/ 139880 w 806372"/>
                <a:gd name="connsiteY66" fmla="*/ 488212 h 1050478"/>
                <a:gd name="connsiteX67" fmla="*/ 315418 w 806372"/>
                <a:gd name="connsiteY67" fmla="*/ 1014822 h 1050478"/>
                <a:gd name="connsiteX68" fmla="*/ 315418 w 806372"/>
                <a:gd name="connsiteY68" fmla="*/ 957224 h 1050478"/>
                <a:gd name="connsiteX69" fmla="*/ 282505 w 806372"/>
                <a:gd name="connsiteY69" fmla="*/ 927054 h 1050478"/>
                <a:gd name="connsiteX70" fmla="*/ 246849 w 806372"/>
                <a:gd name="connsiteY70" fmla="*/ 957224 h 1050478"/>
                <a:gd name="connsiteX71" fmla="*/ 246849 w 806372"/>
                <a:gd name="connsiteY71" fmla="*/ 1014822 h 1050478"/>
                <a:gd name="connsiteX72" fmla="*/ 315418 w 806372"/>
                <a:gd name="connsiteY72" fmla="*/ 1014822 h 1050478"/>
                <a:gd name="connsiteX73" fmla="*/ 578723 w 806372"/>
                <a:gd name="connsiteY73" fmla="*/ 279762 h 1050478"/>
                <a:gd name="connsiteX74" fmla="*/ 578723 w 806372"/>
                <a:gd name="connsiteY74" fmla="*/ 175537 h 1050478"/>
                <a:gd name="connsiteX75" fmla="*/ 545810 w 806372"/>
                <a:gd name="connsiteY75" fmla="*/ 175537 h 1050478"/>
                <a:gd name="connsiteX76" fmla="*/ 545810 w 806372"/>
                <a:gd name="connsiteY76" fmla="*/ 279762 h 1050478"/>
                <a:gd name="connsiteX77" fmla="*/ 578723 w 806372"/>
                <a:gd name="connsiteY77" fmla="*/ 279762 h 1050478"/>
                <a:gd name="connsiteX78" fmla="*/ 737803 w 806372"/>
                <a:gd name="connsiteY78" fmla="*/ 244106 h 1050478"/>
                <a:gd name="connsiteX79" fmla="*/ 770717 w 806372"/>
                <a:gd name="connsiteY79" fmla="*/ 235877 h 1050478"/>
                <a:gd name="connsiteX80" fmla="*/ 770717 w 806372"/>
                <a:gd name="connsiteY80" fmla="*/ 216678 h 1050478"/>
                <a:gd name="connsiteX81" fmla="*/ 740547 w 806372"/>
                <a:gd name="connsiteY81" fmla="*/ 208450 h 1050478"/>
                <a:gd name="connsiteX82" fmla="*/ 737803 w 806372"/>
                <a:gd name="connsiteY82" fmla="*/ 244106 h 105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806372" h="1050478">
                  <a:moveTo>
                    <a:pt x="735061" y="175537"/>
                  </a:moveTo>
                  <a:cubicBezTo>
                    <a:pt x="757003" y="172794"/>
                    <a:pt x="776203" y="175537"/>
                    <a:pt x="792659" y="194736"/>
                  </a:cubicBezTo>
                  <a:cubicBezTo>
                    <a:pt x="800887" y="205708"/>
                    <a:pt x="806373" y="216678"/>
                    <a:pt x="806373" y="227649"/>
                  </a:cubicBezTo>
                  <a:cubicBezTo>
                    <a:pt x="806373" y="246849"/>
                    <a:pt x="800887" y="263305"/>
                    <a:pt x="784431" y="271534"/>
                  </a:cubicBezTo>
                  <a:cubicBezTo>
                    <a:pt x="770717" y="279762"/>
                    <a:pt x="754261" y="282505"/>
                    <a:pt x="737803" y="285248"/>
                  </a:cubicBezTo>
                  <a:cubicBezTo>
                    <a:pt x="737803" y="298961"/>
                    <a:pt x="737803" y="312675"/>
                    <a:pt x="737803" y="329132"/>
                  </a:cubicBezTo>
                  <a:cubicBezTo>
                    <a:pt x="737803" y="348331"/>
                    <a:pt x="726833" y="356560"/>
                    <a:pt x="710376" y="348331"/>
                  </a:cubicBezTo>
                  <a:cubicBezTo>
                    <a:pt x="696662" y="342846"/>
                    <a:pt x="685692" y="337360"/>
                    <a:pt x="671978" y="331874"/>
                  </a:cubicBezTo>
                  <a:cubicBezTo>
                    <a:pt x="650035" y="320903"/>
                    <a:pt x="625351" y="315418"/>
                    <a:pt x="597923" y="315418"/>
                  </a:cubicBezTo>
                  <a:cubicBezTo>
                    <a:pt x="581465" y="315418"/>
                    <a:pt x="562267" y="315418"/>
                    <a:pt x="543068" y="315418"/>
                  </a:cubicBezTo>
                  <a:cubicBezTo>
                    <a:pt x="543068" y="334617"/>
                    <a:pt x="543068" y="351074"/>
                    <a:pt x="543068" y="367530"/>
                  </a:cubicBezTo>
                  <a:cubicBezTo>
                    <a:pt x="543068" y="405929"/>
                    <a:pt x="518382" y="441584"/>
                    <a:pt x="479984" y="452556"/>
                  </a:cubicBezTo>
                  <a:cubicBezTo>
                    <a:pt x="471755" y="455298"/>
                    <a:pt x="466270" y="455298"/>
                    <a:pt x="455299" y="458041"/>
                  </a:cubicBezTo>
                  <a:cubicBezTo>
                    <a:pt x="455299" y="469012"/>
                    <a:pt x="455299" y="479984"/>
                    <a:pt x="455299" y="490955"/>
                  </a:cubicBezTo>
                  <a:cubicBezTo>
                    <a:pt x="479984" y="490955"/>
                    <a:pt x="501926" y="490955"/>
                    <a:pt x="526610" y="490955"/>
                  </a:cubicBezTo>
                  <a:cubicBezTo>
                    <a:pt x="559524" y="490955"/>
                    <a:pt x="559524" y="493698"/>
                    <a:pt x="559524" y="523867"/>
                  </a:cubicBezTo>
                  <a:cubicBezTo>
                    <a:pt x="559524" y="691176"/>
                    <a:pt x="559524" y="858485"/>
                    <a:pt x="559524" y="1025793"/>
                  </a:cubicBezTo>
                  <a:cubicBezTo>
                    <a:pt x="559524" y="1047735"/>
                    <a:pt x="554038" y="1050478"/>
                    <a:pt x="534840" y="1050478"/>
                  </a:cubicBezTo>
                  <a:cubicBezTo>
                    <a:pt x="364788" y="1050478"/>
                    <a:pt x="194736" y="1050478"/>
                    <a:pt x="24684" y="1050478"/>
                  </a:cubicBezTo>
                  <a:cubicBezTo>
                    <a:pt x="5484" y="1050478"/>
                    <a:pt x="0" y="1044992"/>
                    <a:pt x="0" y="1025793"/>
                  </a:cubicBezTo>
                  <a:cubicBezTo>
                    <a:pt x="0" y="855742"/>
                    <a:pt x="0" y="685691"/>
                    <a:pt x="0" y="512896"/>
                  </a:cubicBezTo>
                  <a:cubicBezTo>
                    <a:pt x="0" y="493698"/>
                    <a:pt x="5484" y="488212"/>
                    <a:pt x="24684" y="488212"/>
                  </a:cubicBezTo>
                  <a:cubicBezTo>
                    <a:pt x="52112" y="488212"/>
                    <a:pt x="76797" y="488212"/>
                    <a:pt x="104225" y="488212"/>
                  </a:cubicBezTo>
                  <a:cubicBezTo>
                    <a:pt x="104225" y="477241"/>
                    <a:pt x="104225" y="466270"/>
                    <a:pt x="104225" y="455298"/>
                  </a:cubicBezTo>
                  <a:cubicBezTo>
                    <a:pt x="95997" y="455298"/>
                    <a:pt x="90511" y="452556"/>
                    <a:pt x="82283" y="452556"/>
                  </a:cubicBezTo>
                  <a:cubicBezTo>
                    <a:pt x="43884" y="444327"/>
                    <a:pt x="16456" y="408672"/>
                    <a:pt x="16456" y="370273"/>
                  </a:cubicBezTo>
                  <a:cubicBezTo>
                    <a:pt x="16456" y="274277"/>
                    <a:pt x="16456" y="181022"/>
                    <a:pt x="16456" y="85026"/>
                  </a:cubicBezTo>
                  <a:cubicBezTo>
                    <a:pt x="16456" y="38399"/>
                    <a:pt x="54855" y="0"/>
                    <a:pt x="104225" y="0"/>
                  </a:cubicBezTo>
                  <a:cubicBezTo>
                    <a:pt x="194736" y="0"/>
                    <a:pt x="287991" y="0"/>
                    <a:pt x="378502" y="0"/>
                  </a:cubicBezTo>
                  <a:cubicBezTo>
                    <a:pt x="400443" y="0"/>
                    <a:pt x="425129" y="0"/>
                    <a:pt x="447071" y="0"/>
                  </a:cubicBezTo>
                  <a:cubicBezTo>
                    <a:pt x="504668" y="0"/>
                    <a:pt x="540324" y="35656"/>
                    <a:pt x="540324" y="95997"/>
                  </a:cubicBezTo>
                  <a:cubicBezTo>
                    <a:pt x="540324" y="109710"/>
                    <a:pt x="540324" y="126167"/>
                    <a:pt x="540324" y="139881"/>
                  </a:cubicBezTo>
                  <a:cubicBezTo>
                    <a:pt x="581465" y="137138"/>
                    <a:pt x="622607" y="145366"/>
                    <a:pt x="663748" y="126167"/>
                  </a:cubicBezTo>
                  <a:cubicBezTo>
                    <a:pt x="677462" y="117939"/>
                    <a:pt x="693920" y="112453"/>
                    <a:pt x="707634" y="106968"/>
                  </a:cubicBezTo>
                  <a:cubicBezTo>
                    <a:pt x="724090" y="101482"/>
                    <a:pt x="735061" y="109710"/>
                    <a:pt x="735061" y="126167"/>
                  </a:cubicBezTo>
                  <a:cubicBezTo>
                    <a:pt x="735061" y="139881"/>
                    <a:pt x="735061" y="156337"/>
                    <a:pt x="735061" y="175537"/>
                  </a:cubicBezTo>
                  <a:close/>
                  <a:moveTo>
                    <a:pt x="523868" y="1014822"/>
                  </a:moveTo>
                  <a:cubicBezTo>
                    <a:pt x="523868" y="850257"/>
                    <a:pt x="523868" y="688433"/>
                    <a:pt x="523868" y="523867"/>
                  </a:cubicBezTo>
                  <a:cubicBezTo>
                    <a:pt x="359302" y="523867"/>
                    <a:pt x="197478" y="523867"/>
                    <a:pt x="35656" y="523867"/>
                  </a:cubicBezTo>
                  <a:cubicBezTo>
                    <a:pt x="35656" y="688433"/>
                    <a:pt x="35656" y="850257"/>
                    <a:pt x="35656" y="1012080"/>
                  </a:cubicBezTo>
                  <a:cubicBezTo>
                    <a:pt x="93253" y="1012080"/>
                    <a:pt x="150852" y="1012080"/>
                    <a:pt x="211192" y="1012080"/>
                  </a:cubicBezTo>
                  <a:cubicBezTo>
                    <a:pt x="211192" y="992880"/>
                    <a:pt x="211192" y="976423"/>
                    <a:pt x="211192" y="957224"/>
                  </a:cubicBezTo>
                  <a:cubicBezTo>
                    <a:pt x="211192" y="927054"/>
                    <a:pt x="227649" y="907854"/>
                    <a:pt x="252333" y="896883"/>
                  </a:cubicBezTo>
                  <a:cubicBezTo>
                    <a:pt x="279761" y="885912"/>
                    <a:pt x="304447" y="888655"/>
                    <a:pt x="326388" y="907854"/>
                  </a:cubicBezTo>
                  <a:cubicBezTo>
                    <a:pt x="342846" y="921568"/>
                    <a:pt x="351074" y="938025"/>
                    <a:pt x="351074" y="959967"/>
                  </a:cubicBezTo>
                  <a:cubicBezTo>
                    <a:pt x="351074" y="976423"/>
                    <a:pt x="351074" y="995623"/>
                    <a:pt x="351074" y="1012080"/>
                  </a:cubicBezTo>
                  <a:cubicBezTo>
                    <a:pt x="408671" y="1014822"/>
                    <a:pt x="466270" y="1014822"/>
                    <a:pt x="523868" y="1014822"/>
                  </a:cubicBezTo>
                  <a:close/>
                  <a:moveTo>
                    <a:pt x="279761" y="35656"/>
                  </a:moveTo>
                  <a:cubicBezTo>
                    <a:pt x="222163" y="35656"/>
                    <a:pt x="164566" y="35656"/>
                    <a:pt x="109711" y="35656"/>
                  </a:cubicBezTo>
                  <a:cubicBezTo>
                    <a:pt x="74053" y="35656"/>
                    <a:pt x="52112" y="57598"/>
                    <a:pt x="52112" y="93254"/>
                  </a:cubicBezTo>
                  <a:cubicBezTo>
                    <a:pt x="52112" y="183765"/>
                    <a:pt x="52112" y="274277"/>
                    <a:pt x="52112" y="364787"/>
                  </a:cubicBezTo>
                  <a:cubicBezTo>
                    <a:pt x="52112" y="397701"/>
                    <a:pt x="74053" y="419643"/>
                    <a:pt x="109711" y="419643"/>
                  </a:cubicBezTo>
                  <a:cubicBezTo>
                    <a:pt x="224906" y="419643"/>
                    <a:pt x="340102" y="419643"/>
                    <a:pt x="452557" y="419643"/>
                  </a:cubicBezTo>
                  <a:cubicBezTo>
                    <a:pt x="485468" y="419643"/>
                    <a:pt x="507412" y="397701"/>
                    <a:pt x="507412" y="364787"/>
                  </a:cubicBezTo>
                  <a:cubicBezTo>
                    <a:pt x="507412" y="274277"/>
                    <a:pt x="507412" y="183765"/>
                    <a:pt x="507412" y="93254"/>
                  </a:cubicBezTo>
                  <a:cubicBezTo>
                    <a:pt x="507412" y="54855"/>
                    <a:pt x="485468" y="35656"/>
                    <a:pt x="449813" y="35656"/>
                  </a:cubicBezTo>
                  <a:cubicBezTo>
                    <a:pt x="392215" y="35656"/>
                    <a:pt x="337360" y="35656"/>
                    <a:pt x="279761" y="35656"/>
                  </a:cubicBezTo>
                  <a:close/>
                  <a:moveTo>
                    <a:pt x="614379" y="178280"/>
                  </a:moveTo>
                  <a:cubicBezTo>
                    <a:pt x="614379" y="211193"/>
                    <a:pt x="614379" y="244106"/>
                    <a:pt x="614379" y="277019"/>
                  </a:cubicBezTo>
                  <a:cubicBezTo>
                    <a:pt x="644550" y="285248"/>
                    <a:pt x="671978" y="296218"/>
                    <a:pt x="702148" y="304446"/>
                  </a:cubicBezTo>
                  <a:cubicBezTo>
                    <a:pt x="702148" y="255077"/>
                    <a:pt x="702148" y="202965"/>
                    <a:pt x="702148" y="153594"/>
                  </a:cubicBezTo>
                  <a:cubicBezTo>
                    <a:pt x="671978" y="159080"/>
                    <a:pt x="644550" y="170051"/>
                    <a:pt x="614379" y="178280"/>
                  </a:cubicBezTo>
                  <a:close/>
                  <a:moveTo>
                    <a:pt x="139880" y="488212"/>
                  </a:moveTo>
                  <a:cubicBezTo>
                    <a:pt x="233135" y="488212"/>
                    <a:pt x="326388" y="488212"/>
                    <a:pt x="419643" y="488212"/>
                  </a:cubicBezTo>
                  <a:cubicBezTo>
                    <a:pt x="419643" y="477241"/>
                    <a:pt x="419643" y="466270"/>
                    <a:pt x="419643" y="455298"/>
                  </a:cubicBezTo>
                  <a:cubicBezTo>
                    <a:pt x="326388" y="455298"/>
                    <a:pt x="233135" y="455298"/>
                    <a:pt x="139880" y="455298"/>
                  </a:cubicBezTo>
                  <a:cubicBezTo>
                    <a:pt x="139880" y="466270"/>
                    <a:pt x="139880" y="477241"/>
                    <a:pt x="139880" y="488212"/>
                  </a:cubicBezTo>
                  <a:close/>
                  <a:moveTo>
                    <a:pt x="315418" y="1014822"/>
                  </a:moveTo>
                  <a:cubicBezTo>
                    <a:pt x="315418" y="995623"/>
                    <a:pt x="315418" y="976423"/>
                    <a:pt x="315418" y="957224"/>
                  </a:cubicBezTo>
                  <a:cubicBezTo>
                    <a:pt x="315418" y="940768"/>
                    <a:pt x="298961" y="927054"/>
                    <a:pt x="282505" y="927054"/>
                  </a:cubicBezTo>
                  <a:cubicBezTo>
                    <a:pt x="266047" y="927054"/>
                    <a:pt x="249591" y="940768"/>
                    <a:pt x="246849" y="957224"/>
                  </a:cubicBezTo>
                  <a:cubicBezTo>
                    <a:pt x="246849" y="976423"/>
                    <a:pt x="246849" y="995623"/>
                    <a:pt x="246849" y="1014822"/>
                  </a:cubicBezTo>
                  <a:cubicBezTo>
                    <a:pt x="268791" y="1014822"/>
                    <a:pt x="290733" y="1014822"/>
                    <a:pt x="315418" y="1014822"/>
                  </a:cubicBezTo>
                  <a:close/>
                  <a:moveTo>
                    <a:pt x="578723" y="279762"/>
                  </a:moveTo>
                  <a:cubicBezTo>
                    <a:pt x="578723" y="244106"/>
                    <a:pt x="578723" y="211193"/>
                    <a:pt x="578723" y="175537"/>
                  </a:cubicBezTo>
                  <a:cubicBezTo>
                    <a:pt x="567752" y="175537"/>
                    <a:pt x="556781" y="175537"/>
                    <a:pt x="545810" y="175537"/>
                  </a:cubicBezTo>
                  <a:cubicBezTo>
                    <a:pt x="545810" y="211193"/>
                    <a:pt x="545810" y="244106"/>
                    <a:pt x="545810" y="279762"/>
                  </a:cubicBezTo>
                  <a:cubicBezTo>
                    <a:pt x="554038" y="279762"/>
                    <a:pt x="565009" y="279762"/>
                    <a:pt x="578723" y="279762"/>
                  </a:cubicBezTo>
                  <a:close/>
                  <a:moveTo>
                    <a:pt x="737803" y="244106"/>
                  </a:moveTo>
                  <a:cubicBezTo>
                    <a:pt x="751517" y="244106"/>
                    <a:pt x="762489" y="249591"/>
                    <a:pt x="770717" y="235877"/>
                  </a:cubicBezTo>
                  <a:cubicBezTo>
                    <a:pt x="773459" y="230392"/>
                    <a:pt x="773459" y="222163"/>
                    <a:pt x="770717" y="216678"/>
                  </a:cubicBezTo>
                  <a:cubicBezTo>
                    <a:pt x="762489" y="205708"/>
                    <a:pt x="751517" y="211193"/>
                    <a:pt x="740547" y="208450"/>
                  </a:cubicBezTo>
                  <a:cubicBezTo>
                    <a:pt x="737803" y="222163"/>
                    <a:pt x="737803" y="233135"/>
                    <a:pt x="737803" y="244106"/>
                  </a:cubicBezTo>
                  <a:close/>
                </a:path>
              </a:pathLst>
            </a:custGeom>
            <a:solidFill>
              <a:srgbClr val="000000"/>
            </a:solidFill>
            <a:ln w="27426" cap="flat">
              <a:noFill/>
              <a:prstDash val="solid"/>
              <a:miter/>
            </a:ln>
          </p:spPr>
          <p:txBody>
            <a:bodyPr rtlCol="0" anchor="ctr"/>
            <a:lstStyle/>
            <a:p>
              <a:endParaRPr lang="en-US"/>
            </a:p>
          </p:txBody>
        </p:sp>
        <p:sp>
          <p:nvSpPr>
            <p:cNvPr id="23" name="Freeform 959">
              <a:extLst>
                <a:ext uri="{FF2B5EF4-FFF2-40B4-BE49-F238E27FC236}">
                  <a16:creationId xmlns:a16="http://schemas.microsoft.com/office/drawing/2014/main" id="{21CB57B0-1894-4899-B16F-FEC96E5FE497}"/>
                </a:ext>
              </a:extLst>
            </p:cNvPr>
            <p:cNvSpPr/>
            <p:nvPr/>
          </p:nvSpPr>
          <p:spPr>
            <a:xfrm>
              <a:off x="9574564" y="6156617"/>
              <a:ext cx="141032" cy="192358"/>
            </a:xfrm>
            <a:custGeom>
              <a:avLst/>
              <a:gdLst>
                <a:gd name="connsiteX0" fmla="*/ 112963 w 141032"/>
                <a:gd name="connsiteY0" fmla="*/ 85391 h 192358"/>
                <a:gd name="connsiteX1" fmla="*/ 140391 w 141032"/>
                <a:gd name="connsiteY1" fmla="*/ 156703 h 192358"/>
                <a:gd name="connsiteX2" fmla="*/ 104735 w 141032"/>
                <a:gd name="connsiteY2" fmla="*/ 192359 h 192358"/>
                <a:gd name="connsiteX3" fmla="*/ 22452 w 141032"/>
                <a:gd name="connsiteY3" fmla="*/ 192359 h 192358"/>
                <a:gd name="connsiteX4" fmla="*/ 509 w 141032"/>
                <a:gd name="connsiteY4" fmla="*/ 170417 h 192358"/>
                <a:gd name="connsiteX5" fmla="*/ 509 w 141032"/>
                <a:gd name="connsiteY5" fmla="*/ 156703 h 192358"/>
                <a:gd name="connsiteX6" fmla="*/ 27937 w 141032"/>
                <a:gd name="connsiteY6" fmla="*/ 85391 h 192358"/>
                <a:gd name="connsiteX7" fmla="*/ 38908 w 141032"/>
                <a:gd name="connsiteY7" fmla="*/ 11337 h 192358"/>
                <a:gd name="connsiteX8" fmla="*/ 104735 w 141032"/>
                <a:gd name="connsiteY8" fmla="*/ 11337 h 192358"/>
                <a:gd name="connsiteX9" fmla="*/ 112963 w 141032"/>
                <a:gd name="connsiteY9" fmla="*/ 85391 h 192358"/>
                <a:gd name="connsiteX10" fmla="*/ 104735 w 141032"/>
                <a:gd name="connsiteY10" fmla="*/ 159446 h 192358"/>
                <a:gd name="connsiteX11" fmla="*/ 88278 w 141032"/>
                <a:gd name="connsiteY11" fmla="*/ 112819 h 192358"/>
                <a:gd name="connsiteX12" fmla="*/ 49880 w 141032"/>
                <a:gd name="connsiteY12" fmla="*/ 115562 h 192358"/>
                <a:gd name="connsiteX13" fmla="*/ 36166 w 141032"/>
                <a:gd name="connsiteY13" fmla="*/ 162189 h 192358"/>
                <a:gd name="connsiteX14" fmla="*/ 104735 w 141032"/>
                <a:gd name="connsiteY14" fmla="*/ 159446 h 192358"/>
                <a:gd name="connsiteX15" fmla="*/ 71822 w 141032"/>
                <a:gd name="connsiteY15" fmla="*/ 36022 h 192358"/>
                <a:gd name="connsiteX16" fmla="*/ 55364 w 141032"/>
                <a:gd name="connsiteY16" fmla="*/ 52479 h 192358"/>
                <a:gd name="connsiteX17" fmla="*/ 71822 w 141032"/>
                <a:gd name="connsiteY17" fmla="*/ 68935 h 192358"/>
                <a:gd name="connsiteX18" fmla="*/ 88278 w 141032"/>
                <a:gd name="connsiteY18" fmla="*/ 52479 h 192358"/>
                <a:gd name="connsiteX19" fmla="*/ 71822 w 141032"/>
                <a:gd name="connsiteY19" fmla="*/ 36022 h 19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1032" h="192358">
                  <a:moveTo>
                    <a:pt x="112963" y="85391"/>
                  </a:moveTo>
                  <a:cubicBezTo>
                    <a:pt x="137647" y="104591"/>
                    <a:pt x="143133" y="129276"/>
                    <a:pt x="140391" y="156703"/>
                  </a:cubicBezTo>
                  <a:cubicBezTo>
                    <a:pt x="140391" y="192359"/>
                    <a:pt x="140391" y="192359"/>
                    <a:pt x="104735" y="192359"/>
                  </a:cubicBezTo>
                  <a:cubicBezTo>
                    <a:pt x="77308" y="192359"/>
                    <a:pt x="49880" y="192359"/>
                    <a:pt x="22452" y="192359"/>
                  </a:cubicBezTo>
                  <a:cubicBezTo>
                    <a:pt x="5995" y="192359"/>
                    <a:pt x="509" y="186874"/>
                    <a:pt x="509" y="170417"/>
                  </a:cubicBezTo>
                  <a:cubicBezTo>
                    <a:pt x="509" y="164931"/>
                    <a:pt x="509" y="162189"/>
                    <a:pt x="509" y="156703"/>
                  </a:cubicBezTo>
                  <a:cubicBezTo>
                    <a:pt x="-2233" y="129276"/>
                    <a:pt x="5995" y="101848"/>
                    <a:pt x="27937" y="85391"/>
                  </a:cubicBezTo>
                  <a:cubicBezTo>
                    <a:pt x="11481" y="55221"/>
                    <a:pt x="16966" y="27793"/>
                    <a:pt x="38908" y="11337"/>
                  </a:cubicBezTo>
                  <a:cubicBezTo>
                    <a:pt x="58108" y="-5120"/>
                    <a:pt x="85536" y="-2377"/>
                    <a:pt x="104735" y="11337"/>
                  </a:cubicBezTo>
                  <a:cubicBezTo>
                    <a:pt x="126677" y="30536"/>
                    <a:pt x="129419" y="57964"/>
                    <a:pt x="112963" y="85391"/>
                  </a:cubicBezTo>
                  <a:close/>
                  <a:moveTo>
                    <a:pt x="104735" y="159446"/>
                  </a:moveTo>
                  <a:cubicBezTo>
                    <a:pt x="107477" y="140247"/>
                    <a:pt x="104735" y="123790"/>
                    <a:pt x="88278" y="112819"/>
                  </a:cubicBezTo>
                  <a:cubicBezTo>
                    <a:pt x="74564" y="104591"/>
                    <a:pt x="63594" y="104591"/>
                    <a:pt x="49880" y="115562"/>
                  </a:cubicBezTo>
                  <a:cubicBezTo>
                    <a:pt x="33422" y="126533"/>
                    <a:pt x="33422" y="142989"/>
                    <a:pt x="36166" y="162189"/>
                  </a:cubicBezTo>
                  <a:cubicBezTo>
                    <a:pt x="60850" y="159446"/>
                    <a:pt x="82792" y="159446"/>
                    <a:pt x="104735" y="159446"/>
                  </a:cubicBezTo>
                  <a:close/>
                  <a:moveTo>
                    <a:pt x="71822" y="36022"/>
                  </a:moveTo>
                  <a:cubicBezTo>
                    <a:pt x="63594" y="36022"/>
                    <a:pt x="55364" y="44250"/>
                    <a:pt x="55364" y="52479"/>
                  </a:cubicBezTo>
                  <a:cubicBezTo>
                    <a:pt x="55364" y="60707"/>
                    <a:pt x="63594" y="68935"/>
                    <a:pt x="71822" y="68935"/>
                  </a:cubicBezTo>
                  <a:cubicBezTo>
                    <a:pt x="80050" y="68935"/>
                    <a:pt x="88278" y="60707"/>
                    <a:pt x="88278" y="52479"/>
                  </a:cubicBezTo>
                  <a:cubicBezTo>
                    <a:pt x="88278" y="44250"/>
                    <a:pt x="80050" y="36022"/>
                    <a:pt x="71822" y="36022"/>
                  </a:cubicBezTo>
                  <a:close/>
                </a:path>
              </a:pathLst>
            </a:custGeom>
            <a:solidFill>
              <a:srgbClr val="000000"/>
            </a:solidFill>
            <a:ln w="27426" cap="flat">
              <a:noFill/>
              <a:prstDash val="solid"/>
              <a:miter/>
            </a:ln>
          </p:spPr>
          <p:txBody>
            <a:bodyPr rtlCol="0" anchor="ctr"/>
            <a:lstStyle/>
            <a:p>
              <a:endParaRPr lang="en-US"/>
            </a:p>
          </p:txBody>
        </p:sp>
        <p:sp>
          <p:nvSpPr>
            <p:cNvPr id="24" name="Freeform 960">
              <a:extLst>
                <a:ext uri="{FF2B5EF4-FFF2-40B4-BE49-F238E27FC236}">
                  <a16:creationId xmlns:a16="http://schemas.microsoft.com/office/drawing/2014/main" id="{EDC07A3E-AF5D-471A-8360-D64B71B76395}"/>
                </a:ext>
              </a:extLst>
            </p:cNvPr>
            <p:cNvSpPr/>
            <p:nvPr/>
          </p:nvSpPr>
          <p:spPr>
            <a:xfrm>
              <a:off x="9421479" y="6159359"/>
              <a:ext cx="137481" cy="192359"/>
            </a:xfrm>
            <a:custGeom>
              <a:avLst/>
              <a:gdLst>
                <a:gd name="connsiteX0" fmla="*/ 109711 w 137481"/>
                <a:gd name="connsiteY0" fmla="*/ 82649 h 192359"/>
                <a:gd name="connsiteX1" fmla="*/ 137138 w 137481"/>
                <a:gd name="connsiteY1" fmla="*/ 175903 h 192359"/>
                <a:gd name="connsiteX2" fmla="*/ 120682 w 137481"/>
                <a:gd name="connsiteY2" fmla="*/ 192359 h 192359"/>
                <a:gd name="connsiteX3" fmla="*/ 16456 w 137481"/>
                <a:gd name="connsiteY3" fmla="*/ 192359 h 192359"/>
                <a:gd name="connsiteX4" fmla="*/ 0 w 137481"/>
                <a:gd name="connsiteY4" fmla="*/ 175903 h 192359"/>
                <a:gd name="connsiteX5" fmla="*/ 0 w 137481"/>
                <a:gd name="connsiteY5" fmla="*/ 134761 h 192359"/>
                <a:gd name="connsiteX6" fmla="*/ 27428 w 137481"/>
                <a:gd name="connsiteY6" fmla="*/ 85392 h 192359"/>
                <a:gd name="connsiteX7" fmla="*/ 38399 w 137481"/>
                <a:gd name="connsiteY7" fmla="*/ 11337 h 192359"/>
                <a:gd name="connsiteX8" fmla="*/ 104225 w 137481"/>
                <a:gd name="connsiteY8" fmla="*/ 11337 h 192359"/>
                <a:gd name="connsiteX9" fmla="*/ 109711 w 137481"/>
                <a:gd name="connsiteY9" fmla="*/ 82649 h 192359"/>
                <a:gd name="connsiteX10" fmla="*/ 101483 w 137481"/>
                <a:gd name="connsiteY10" fmla="*/ 156704 h 192359"/>
                <a:gd name="connsiteX11" fmla="*/ 85025 w 137481"/>
                <a:gd name="connsiteY11" fmla="*/ 110077 h 192359"/>
                <a:gd name="connsiteX12" fmla="*/ 46627 w 137481"/>
                <a:gd name="connsiteY12" fmla="*/ 112819 h 192359"/>
                <a:gd name="connsiteX13" fmla="*/ 35656 w 137481"/>
                <a:gd name="connsiteY13" fmla="*/ 156704 h 192359"/>
                <a:gd name="connsiteX14" fmla="*/ 101483 w 137481"/>
                <a:gd name="connsiteY14" fmla="*/ 156704 h 192359"/>
                <a:gd name="connsiteX15" fmla="*/ 65827 w 137481"/>
                <a:gd name="connsiteY15" fmla="*/ 33280 h 192359"/>
                <a:gd name="connsiteX16" fmla="*/ 49369 w 137481"/>
                <a:gd name="connsiteY16" fmla="*/ 49736 h 192359"/>
                <a:gd name="connsiteX17" fmla="*/ 65827 w 137481"/>
                <a:gd name="connsiteY17" fmla="*/ 66192 h 192359"/>
                <a:gd name="connsiteX18" fmla="*/ 82283 w 137481"/>
                <a:gd name="connsiteY18" fmla="*/ 49736 h 192359"/>
                <a:gd name="connsiteX19" fmla="*/ 65827 w 137481"/>
                <a:gd name="connsiteY19" fmla="*/ 33280 h 19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7481" h="192359">
                  <a:moveTo>
                    <a:pt x="109711" y="82649"/>
                  </a:moveTo>
                  <a:cubicBezTo>
                    <a:pt x="142624" y="107334"/>
                    <a:pt x="137138" y="140247"/>
                    <a:pt x="137138" y="175903"/>
                  </a:cubicBezTo>
                  <a:cubicBezTo>
                    <a:pt x="137138" y="184131"/>
                    <a:pt x="128910" y="192359"/>
                    <a:pt x="120682" y="192359"/>
                  </a:cubicBezTo>
                  <a:cubicBezTo>
                    <a:pt x="85025" y="192359"/>
                    <a:pt x="49369" y="192359"/>
                    <a:pt x="16456" y="192359"/>
                  </a:cubicBezTo>
                  <a:cubicBezTo>
                    <a:pt x="5486" y="192359"/>
                    <a:pt x="0" y="184131"/>
                    <a:pt x="0" y="175903"/>
                  </a:cubicBezTo>
                  <a:cubicBezTo>
                    <a:pt x="0" y="162189"/>
                    <a:pt x="0" y="148475"/>
                    <a:pt x="0" y="134761"/>
                  </a:cubicBezTo>
                  <a:cubicBezTo>
                    <a:pt x="2742" y="115562"/>
                    <a:pt x="10972" y="99106"/>
                    <a:pt x="27428" y="85392"/>
                  </a:cubicBezTo>
                  <a:cubicBezTo>
                    <a:pt x="13714" y="52478"/>
                    <a:pt x="16456" y="30537"/>
                    <a:pt x="38399" y="11337"/>
                  </a:cubicBezTo>
                  <a:cubicBezTo>
                    <a:pt x="57597" y="-2377"/>
                    <a:pt x="85025" y="-5119"/>
                    <a:pt x="104225" y="11337"/>
                  </a:cubicBezTo>
                  <a:cubicBezTo>
                    <a:pt x="120682" y="27794"/>
                    <a:pt x="123425" y="52478"/>
                    <a:pt x="109711" y="82649"/>
                  </a:cubicBezTo>
                  <a:close/>
                  <a:moveTo>
                    <a:pt x="101483" y="156704"/>
                  </a:moveTo>
                  <a:cubicBezTo>
                    <a:pt x="104225" y="132019"/>
                    <a:pt x="98739" y="118305"/>
                    <a:pt x="85025" y="110077"/>
                  </a:cubicBezTo>
                  <a:cubicBezTo>
                    <a:pt x="71311" y="101849"/>
                    <a:pt x="57597" y="104592"/>
                    <a:pt x="46627" y="112819"/>
                  </a:cubicBezTo>
                  <a:cubicBezTo>
                    <a:pt x="35656" y="123790"/>
                    <a:pt x="30170" y="140247"/>
                    <a:pt x="35656" y="156704"/>
                  </a:cubicBezTo>
                  <a:cubicBezTo>
                    <a:pt x="54855" y="156704"/>
                    <a:pt x="76797" y="156704"/>
                    <a:pt x="101483" y="156704"/>
                  </a:cubicBezTo>
                  <a:close/>
                  <a:moveTo>
                    <a:pt x="65827" y="33280"/>
                  </a:moveTo>
                  <a:cubicBezTo>
                    <a:pt x="57597" y="33280"/>
                    <a:pt x="49369" y="41507"/>
                    <a:pt x="49369" y="49736"/>
                  </a:cubicBezTo>
                  <a:cubicBezTo>
                    <a:pt x="49369" y="57964"/>
                    <a:pt x="57597" y="66192"/>
                    <a:pt x="65827" y="66192"/>
                  </a:cubicBezTo>
                  <a:cubicBezTo>
                    <a:pt x="74055" y="66192"/>
                    <a:pt x="82283" y="57964"/>
                    <a:pt x="82283" y="49736"/>
                  </a:cubicBezTo>
                  <a:cubicBezTo>
                    <a:pt x="85025" y="41507"/>
                    <a:pt x="76797" y="33280"/>
                    <a:pt x="65827" y="33280"/>
                  </a:cubicBezTo>
                  <a:close/>
                </a:path>
              </a:pathLst>
            </a:custGeom>
            <a:solidFill>
              <a:srgbClr val="000000"/>
            </a:solidFill>
            <a:ln w="27426" cap="flat">
              <a:noFill/>
              <a:prstDash val="solid"/>
              <a:miter/>
            </a:ln>
          </p:spPr>
          <p:txBody>
            <a:bodyPr rtlCol="0" anchor="ctr"/>
            <a:lstStyle/>
            <a:p>
              <a:endParaRPr lang="en-US"/>
            </a:p>
          </p:txBody>
        </p:sp>
        <p:sp>
          <p:nvSpPr>
            <p:cNvPr id="25" name="Freeform 961">
              <a:extLst>
                <a:ext uri="{FF2B5EF4-FFF2-40B4-BE49-F238E27FC236}">
                  <a16:creationId xmlns:a16="http://schemas.microsoft.com/office/drawing/2014/main" id="{15169D8B-6E7E-42CB-ABED-CA11C4F5070D}"/>
                </a:ext>
              </a:extLst>
            </p:cNvPr>
            <p:cNvSpPr/>
            <p:nvPr/>
          </p:nvSpPr>
          <p:spPr>
            <a:xfrm>
              <a:off x="9259013" y="6153874"/>
              <a:ext cx="141165" cy="195101"/>
            </a:xfrm>
            <a:custGeom>
              <a:avLst/>
              <a:gdLst>
                <a:gd name="connsiteX0" fmla="*/ 113096 w 141165"/>
                <a:gd name="connsiteY0" fmla="*/ 88134 h 195101"/>
                <a:gd name="connsiteX1" fmla="*/ 140524 w 141165"/>
                <a:gd name="connsiteY1" fmla="*/ 159446 h 195101"/>
                <a:gd name="connsiteX2" fmla="*/ 104868 w 141165"/>
                <a:gd name="connsiteY2" fmla="*/ 195102 h 195101"/>
                <a:gd name="connsiteX3" fmla="*/ 22585 w 141165"/>
                <a:gd name="connsiteY3" fmla="*/ 195102 h 195101"/>
                <a:gd name="connsiteX4" fmla="*/ 642 w 141165"/>
                <a:gd name="connsiteY4" fmla="*/ 173160 h 195101"/>
                <a:gd name="connsiteX5" fmla="*/ 642 w 141165"/>
                <a:gd name="connsiteY5" fmla="*/ 159446 h 195101"/>
                <a:gd name="connsiteX6" fmla="*/ 28069 w 141165"/>
                <a:gd name="connsiteY6" fmla="*/ 85391 h 195101"/>
                <a:gd name="connsiteX7" fmla="*/ 39041 w 141165"/>
                <a:gd name="connsiteY7" fmla="*/ 11337 h 195101"/>
                <a:gd name="connsiteX8" fmla="*/ 104868 w 141165"/>
                <a:gd name="connsiteY8" fmla="*/ 11337 h 195101"/>
                <a:gd name="connsiteX9" fmla="*/ 113096 w 141165"/>
                <a:gd name="connsiteY9" fmla="*/ 88134 h 195101"/>
                <a:gd name="connsiteX10" fmla="*/ 104868 w 141165"/>
                <a:gd name="connsiteY10" fmla="*/ 162189 h 195101"/>
                <a:gd name="connsiteX11" fmla="*/ 85668 w 141165"/>
                <a:gd name="connsiteY11" fmla="*/ 115562 h 195101"/>
                <a:gd name="connsiteX12" fmla="*/ 47269 w 141165"/>
                <a:gd name="connsiteY12" fmla="*/ 118305 h 195101"/>
                <a:gd name="connsiteX13" fmla="*/ 33555 w 141165"/>
                <a:gd name="connsiteY13" fmla="*/ 164932 h 195101"/>
                <a:gd name="connsiteX14" fmla="*/ 104868 w 141165"/>
                <a:gd name="connsiteY14" fmla="*/ 162189 h 195101"/>
                <a:gd name="connsiteX15" fmla="*/ 88410 w 141165"/>
                <a:gd name="connsiteY15" fmla="*/ 57964 h 195101"/>
                <a:gd name="connsiteX16" fmla="*/ 71955 w 141165"/>
                <a:gd name="connsiteY16" fmla="*/ 41508 h 195101"/>
                <a:gd name="connsiteX17" fmla="*/ 55497 w 141165"/>
                <a:gd name="connsiteY17" fmla="*/ 57964 h 195101"/>
                <a:gd name="connsiteX18" fmla="*/ 71955 w 141165"/>
                <a:gd name="connsiteY18" fmla="*/ 74420 h 195101"/>
                <a:gd name="connsiteX19" fmla="*/ 88410 w 141165"/>
                <a:gd name="connsiteY19" fmla="*/ 57964 h 195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1165" h="195101">
                  <a:moveTo>
                    <a:pt x="113096" y="88134"/>
                  </a:moveTo>
                  <a:cubicBezTo>
                    <a:pt x="137780" y="107334"/>
                    <a:pt x="143266" y="132019"/>
                    <a:pt x="140524" y="159446"/>
                  </a:cubicBezTo>
                  <a:cubicBezTo>
                    <a:pt x="140524" y="195102"/>
                    <a:pt x="140524" y="195102"/>
                    <a:pt x="104868" y="195102"/>
                  </a:cubicBezTo>
                  <a:cubicBezTo>
                    <a:pt x="77440" y="195102"/>
                    <a:pt x="50013" y="195102"/>
                    <a:pt x="22585" y="195102"/>
                  </a:cubicBezTo>
                  <a:cubicBezTo>
                    <a:pt x="6127" y="195102"/>
                    <a:pt x="642" y="189617"/>
                    <a:pt x="642" y="173160"/>
                  </a:cubicBezTo>
                  <a:cubicBezTo>
                    <a:pt x="642" y="167674"/>
                    <a:pt x="642" y="164932"/>
                    <a:pt x="642" y="159446"/>
                  </a:cubicBezTo>
                  <a:cubicBezTo>
                    <a:pt x="-2101" y="132019"/>
                    <a:pt x="3385" y="104591"/>
                    <a:pt x="28069" y="85391"/>
                  </a:cubicBezTo>
                  <a:cubicBezTo>
                    <a:pt x="11613" y="55222"/>
                    <a:pt x="17099" y="27794"/>
                    <a:pt x="39041" y="11337"/>
                  </a:cubicBezTo>
                  <a:cubicBezTo>
                    <a:pt x="58241" y="-5120"/>
                    <a:pt x="85668" y="-2377"/>
                    <a:pt x="104868" y="11337"/>
                  </a:cubicBezTo>
                  <a:cubicBezTo>
                    <a:pt x="126810" y="33279"/>
                    <a:pt x="129552" y="60707"/>
                    <a:pt x="113096" y="88134"/>
                  </a:cubicBezTo>
                  <a:close/>
                  <a:moveTo>
                    <a:pt x="104868" y="162189"/>
                  </a:moveTo>
                  <a:cubicBezTo>
                    <a:pt x="107610" y="142989"/>
                    <a:pt x="104868" y="123791"/>
                    <a:pt x="85668" y="115562"/>
                  </a:cubicBezTo>
                  <a:cubicBezTo>
                    <a:pt x="71955" y="107334"/>
                    <a:pt x="60983" y="110077"/>
                    <a:pt x="47269" y="118305"/>
                  </a:cubicBezTo>
                  <a:cubicBezTo>
                    <a:pt x="30813" y="129276"/>
                    <a:pt x="30813" y="145732"/>
                    <a:pt x="33555" y="164932"/>
                  </a:cubicBezTo>
                  <a:cubicBezTo>
                    <a:pt x="60983" y="162189"/>
                    <a:pt x="82925" y="162189"/>
                    <a:pt x="104868" y="162189"/>
                  </a:cubicBezTo>
                  <a:close/>
                  <a:moveTo>
                    <a:pt x="88410" y="57964"/>
                  </a:moveTo>
                  <a:cubicBezTo>
                    <a:pt x="88410" y="49736"/>
                    <a:pt x="80183" y="41508"/>
                    <a:pt x="71955" y="41508"/>
                  </a:cubicBezTo>
                  <a:cubicBezTo>
                    <a:pt x="63727" y="41508"/>
                    <a:pt x="55497" y="49736"/>
                    <a:pt x="55497" y="57964"/>
                  </a:cubicBezTo>
                  <a:cubicBezTo>
                    <a:pt x="55497" y="66192"/>
                    <a:pt x="63727" y="74420"/>
                    <a:pt x="71955" y="74420"/>
                  </a:cubicBezTo>
                  <a:cubicBezTo>
                    <a:pt x="80183" y="74420"/>
                    <a:pt x="88410" y="66192"/>
                    <a:pt x="88410" y="57964"/>
                  </a:cubicBezTo>
                  <a:close/>
                </a:path>
              </a:pathLst>
            </a:custGeom>
            <a:solidFill>
              <a:srgbClr val="000000"/>
            </a:solidFill>
            <a:ln w="27426" cap="flat">
              <a:noFill/>
              <a:prstDash val="solid"/>
              <a:miter/>
            </a:ln>
          </p:spPr>
          <p:txBody>
            <a:bodyPr rtlCol="0" anchor="ctr"/>
            <a:lstStyle/>
            <a:p>
              <a:endParaRPr lang="en-US"/>
            </a:p>
          </p:txBody>
        </p:sp>
        <p:sp>
          <p:nvSpPr>
            <p:cNvPr id="26" name="Freeform 962">
              <a:extLst>
                <a:ext uri="{FF2B5EF4-FFF2-40B4-BE49-F238E27FC236}">
                  <a16:creationId xmlns:a16="http://schemas.microsoft.com/office/drawing/2014/main" id="{10299E95-D97D-4C46-89D1-D8C547947000}"/>
                </a:ext>
              </a:extLst>
            </p:cNvPr>
            <p:cNvSpPr/>
            <p:nvPr/>
          </p:nvSpPr>
          <p:spPr>
            <a:xfrm>
              <a:off x="9506504" y="5528890"/>
              <a:ext cx="52113" cy="32913"/>
            </a:xfrm>
            <a:custGeom>
              <a:avLst/>
              <a:gdLst>
                <a:gd name="connsiteX0" fmla="*/ 0 w 52113"/>
                <a:gd name="connsiteY0" fmla="*/ 0 h 32913"/>
                <a:gd name="connsiteX1" fmla="*/ 52113 w 52113"/>
                <a:gd name="connsiteY1" fmla="*/ 0 h 32913"/>
                <a:gd name="connsiteX2" fmla="*/ 52113 w 52113"/>
                <a:gd name="connsiteY2" fmla="*/ 32913 h 32913"/>
                <a:gd name="connsiteX3" fmla="*/ 0 w 52113"/>
                <a:gd name="connsiteY3" fmla="*/ 32913 h 32913"/>
                <a:gd name="connsiteX4" fmla="*/ 0 w 52113"/>
                <a:gd name="connsiteY4" fmla="*/ 0 h 32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13" h="32913">
                  <a:moveTo>
                    <a:pt x="0" y="0"/>
                  </a:moveTo>
                  <a:cubicBezTo>
                    <a:pt x="16458" y="0"/>
                    <a:pt x="32914" y="0"/>
                    <a:pt x="52113" y="0"/>
                  </a:cubicBezTo>
                  <a:cubicBezTo>
                    <a:pt x="52113" y="10971"/>
                    <a:pt x="52113" y="21943"/>
                    <a:pt x="52113" y="32913"/>
                  </a:cubicBezTo>
                  <a:cubicBezTo>
                    <a:pt x="35657" y="32913"/>
                    <a:pt x="19200" y="32913"/>
                    <a:pt x="0" y="32913"/>
                  </a:cubicBezTo>
                  <a:cubicBezTo>
                    <a:pt x="0" y="21943"/>
                    <a:pt x="0" y="10971"/>
                    <a:pt x="0" y="0"/>
                  </a:cubicBezTo>
                  <a:close/>
                </a:path>
              </a:pathLst>
            </a:custGeom>
            <a:solidFill>
              <a:srgbClr val="000000"/>
            </a:solidFill>
            <a:ln w="27426" cap="flat">
              <a:noFill/>
              <a:prstDash val="solid"/>
              <a:miter/>
            </a:ln>
          </p:spPr>
          <p:txBody>
            <a:bodyPr rtlCol="0" anchor="ctr"/>
            <a:lstStyle/>
            <a:p>
              <a:endParaRPr lang="en-US"/>
            </a:p>
          </p:txBody>
        </p:sp>
        <p:sp>
          <p:nvSpPr>
            <p:cNvPr id="27" name="Freeform 963">
              <a:extLst>
                <a:ext uri="{FF2B5EF4-FFF2-40B4-BE49-F238E27FC236}">
                  <a16:creationId xmlns:a16="http://schemas.microsoft.com/office/drawing/2014/main" id="{922137B5-A28F-4999-B0F0-C79D7158F383}"/>
                </a:ext>
              </a:extLst>
            </p:cNvPr>
            <p:cNvSpPr/>
            <p:nvPr/>
          </p:nvSpPr>
          <p:spPr>
            <a:xfrm>
              <a:off x="9498276" y="5600202"/>
              <a:ext cx="52113" cy="46627"/>
            </a:xfrm>
            <a:custGeom>
              <a:avLst/>
              <a:gdLst>
                <a:gd name="connsiteX0" fmla="*/ 16458 w 52113"/>
                <a:gd name="connsiteY0" fmla="*/ 0 h 46627"/>
                <a:gd name="connsiteX1" fmla="*/ 52113 w 52113"/>
                <a:gd name="connsiteY1" fmla="*/ 16457 h 46627"/>
                <a:gd name="connsiteX2" fmla="*/ 35656 w 52113"/>
                <a:gd name="connsiteY2" fmla="*/ 46627 h 46627"/>
                <a:gd name="connsiteX3" fmla="*/ 0 w 52113"/>
                <a:gd name="connsiteY3" fmla="*/ 30171 h 46627"/>
                <a:gd name="connsiteX4" fmla="*/ 16458 w 52113"/>
                <a:gd name="connsiteY4" fmla="*/ 0 h 46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13" h="46627">
                  <a:moveTo>
                    <a:pt x="16458" y="0"/>
                  </a:moveTo>
                  <a:cubicBezTo>
                    <a:pt x="30171" y="5486"/>
                    <a:pt x="38399" y="10971"/>
                    <a:pt x="52113" y="16457"/>
                  </a:cubicBezTo>
                  <a:cubicBezTo>
                    <a:pt x="46627" y="27428"/>
                    <a:pt x="41142" y="38399"/>
                    <a:pt x="35656" y="46627"/>
                  </a:cubicBezTo>
                  <a:cubicBezTo>
                    <a:pt x="24686" y="41141"/>
                    <a:pt x="13714" y="35656"/>
                    <a:pt x="0" y="30171"/>
                  </a:cubicBezTo>
                  <a:cubicBezTo>
                    <a:pt x="5486" y="19200"/>
                    <a:pt x="10972" y="10971"/>
                    <a:pt x="16458" y="0"/>
                  </a:cubicBezTo>
                  <a:close/>
                </a:path>
              </a:pathLst>
            </a:custGeom>
            <a:solidFill>
              <a:srgbClr val="000000"/>
            </a:solidFill>
            <a:ln w="27426" cap="flat">
              <a:noFill/>
              <a:prstDash val="solid"/>
              <a:miter/>
            </a:ln>
          </p:spPr>
          <p:txBody>
            <a:bodyPr rtlCol="0" anchor="ctr"/>
            <a:lstStyle/>
            <a:p>
              <a:endParaRPr lang="en-US"/>
            </a:p>
          </p:txBody>
        </p:sp>
        <p:sp>
          <p:nvSpPr>
            <p:cNvPr id="28" name="Freeform 964">
              <a:extLst>
                <a:ext uri="{FF2B5EF4-FFF2-40B4-BE49-F238E27FC236}">
                  <a16:creationId xmlns:a16="http://schemas.microsoft.com/office/drawing/2014/main" id="{F26D77EF-650F-4216-AA79-3E8A880471F3}"/>
                </a:ext>
              </a:extLst>
            </p:cNvPr>
            <p:cNvSpPr/>
            <p:nvPr/>
          </p:nvSpPr>
          <p:spPr>
            <a:xfrm>
              <a:off x="9498276" y="5441122"/>
              <a:ext cx="52113" cy="46626"/>
            </a:xfrm>
            <a:custGeom>
              <a:avLst/>
              <a:gdLst>
                <a:gd name="connsiteX0" fmla="*/ 35656 w 52113"/>
                <a:gd name="connsiteY0" fmla="*/ 0 h 46626"/>
                <a:gd name="connsiteX1" fmla="*/ 52113 w 52113"/>
                <a:gd name="connsiteY1" fmla="*/ 30170 h 46626"/>
                <a:gd name="connsiteX2" fmla="*/ 16458 w 52113"/>
                <a:gd name="connsiteY2" fmla="*/ 46627 h 46626"/>
                <a:gd name="connsiteX3" fmla="*/ 0 w 52113"/>
                <a:gd name="connsiteY3" fmla="*/ 16457 h 46626"/>
                <a:gd name="connsiteX4" fmla="*/ 35656 w 52113"/>
                <a:gd name="connsiteY4" fmla="*/ 0 h 46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13" h="46626">
                  <a:moveTo>
                    <a:pt x="35656" y="0"/>
                  </a:moveTo>
                  <a:cubicBezTo>
                    <a:pt x="41142" y="10971"/>
                    <a:pt x="46627" y="19199"/>
                    <a:pt x="52113" y="30170"/>
                  </a:cubicBezTo>
                  <a:cubicBezTo>
                    <a:pt x="41142" y="35656"/>
                    <a:pt x="30171" y="41142"/>
                    <a:pt x="16458" y="46627"/>
                  </a:cubicBezTo>
                  <a:cubicBezTo>
                    <a:pt x="10972" y="35656"/>
                    <a:pt x="5486" y="27428"/>
                    <a:pt x="0" y="16457"/>
                  </a:cubicBezTo>
                  <a:cubicBezTo>
                    <a:pt x="10972" y="10971"/>
                    <a:pt x="21942" y="5485"/>
                    <a:pt x="35656" y="0"/>
                  </a:cubicBezTo>
                  <a:close/>
                </a:path>
              </a:pathLst>
            </a:custGeom>
            <a:solidFill>
              <a:srgbClr val="000000"/>
            </a:solidFill>
            <a:ln w="27426" cap="flat">
              <a:noFill/>
              <a:prstDash val="solid"/>
              <a:miter/>
            </a:ln>
          </p:spPr>
          <p:txBody>
            <a:bodyPr rtlCol="0" anchor="ctr"/>
            <a:lstStyle/>
            <a:p>
              <a:endParaRPr lang="en-US"/>
            </a:p>
          </p:txBody>
        </p:sp>
        <p:sp>
          <p:nvSpPr>
            <p:cNvPr id="29" name="Freeform 965">
              <a:extLst>
                <a:ext uri="{FF2B5EF4-FFF2-40B4-BE49-F238E27FC236}">
                  <a16:creationId xmlns:a16="http://schemas.microsoft.com/office/drawing/2014/main" id="{64A9C981-428F-43E8-87A6-5337AF439287}"/>
                </a:ext>
              </a:extLst>
            </p:cNvPr>
            <p:cNvSpPr/>
            <p:nvPr/>
          </p:nvSpPr>
          <p:spPr>
            <a:xfrm>
              <a:off x="9051205" y="6189896"/>
              <a:ext cx="104224" cy="106967"/>
            </a:xfrm>
            <a:custGeom>
              <a:avLst/>
              <a:gdLst>
                <a:gd name="connsiteX0" fmla="*/ 104225 w 104224"/>
                <a:gd name="connsiteY0" fmla="*/ 54855 h 106967"/>
                <a:gd name="connsiteX1" fmla="*/ 104225 w 104224"/>
                <a:gd name="connsiteY1" fmla="*/ 87769 h 106967"/>
                <a:gd name="connsiteX2" fmla="*/ 85025 w 104224"/>
                <a:gd name="connsiteY2" fmla="*/ 106968 h 106967"/>
                <a:gd name="connsiteX3" fmla="*/ 16456 w 104224"/>
                <a:gd name="connsiteY3" fmla="*/ 106968 h 106967"/>
                <a:gd name="connsiteX4" fmla="*/ 0 w 104224"/>
                <a:gd name="connsiteY4" fmla="*/ 87769 h 106967"/>
                <a:gd name="connsiteX5" fmla="*/ 0 w 104224"/>
                <a:gd name="connsiteY5" fmla="*/ 19200 h 106967"/>
                <a:gd name="connsiteX6" fmla="*/ 16456 w 104224"/>
                <a:gd name="connsiteY6" fmla="*/ 0 h 106967"/>
                <a:gd name="connsiteX7" fmla="*/ 85025 w 104224"/>
                <a:gd name="connsiteY7" fmla="*/ 0 h 106967"/>
                <a:gd name="connsiteX8" fmla="*/ 104225 w 104224"/>
                <a:gd name="connsiteY8" fmla="*/ 19200 h 106967"/>
                <a:gd name="connsiteX9" fmla="*/ 104225 w 104224"/>
                <a:gd name="connsiteY9" fmla="*/ 54855 h 106967"/>
                <a:gd name="connsiteX10" fmla="*/ 68569 w 104224"/>
                <a:gd name="connsiteY10" fmla="*/ 74055 h 106967"/>
                <a:gd name="connsiteX11" fmla="*/ 68569 w 104224"/>
                <a:gd name="connsiteY11" fmla="*/ 41141 h 106967"/>
                <a:gd name="connsiteX12" fmla="*/ 35656 w 104224"/>
                <a:gd name="connsiteY12" fmla="*/ 41141 h 106967"/>
                <a:gd name="connsiteX13" fmla="*/ 35656 w 104224"/>
                <a:gd name="connsiteY13" fmla="*/ 74055 h 106967"/>
                <a:gd name="connsiteX14" fmla="*/ 68569 w 104224"/>
                <a:gd name="connsiteY14" fmla="*/ 74055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4224" h="106967">
                  <a:moveTo>
                    <a:pt x="104225" y="54855"/>
                  </a:moveTo>
                  <a:cubicBezTo>
                    <a:pt x="104225" y="65826"/>
                    <a:pt x="104225" y="76797"/>
                    <a:pt x="104225" y="87769"/>
                  </a:cubicBezTo>
                  <a:cubicBezTo>
                    <a:pt x="104225" y="98740"/>
                    <a:pt x="98739" y="106968"/>
                    <a:pt x="85025" y="106968"/>
                  </a:cubicBezTo>
                  <a:cubicBezTo>
                    <a:pt x="63083" y="106968"/>
                    <a:pt x="38399" y="106968"/>
                    <a:pt x="16456" y="106968"/>
                  </a:cubicBezTo>
                  <a:cubicBezTo>
                    <a:pt x="5486" y="106968"/>
                    <a:pt x="0" y="98740"/>
                    <a:pt x="0" y="87769"/>
                  </a:cubicBezTo>
                  <a:cubicBezTo>
                    <a:pt x="0" y="65826"/>
                    <a:pt x="0" y="41141"/>
                    <a:pt x="0" y="19200"/>
                  </a:cubicBezTo>
                  <a:cubicBezTo>
                    <a:pt x="0" y="8228"/>
                    <a:pt x="5486" y="0"/>
                    <a:pt x="16456" y="0"/>
                  </a:cubicBezTo>
                  <a:cubicBezTo>
                    <a:pt x="38399" y="0"/>
                    <a:pt x="63083" y="0"/>
                    <a:pt x="85025" y="0"/>
                  </a:cubicBezTo>
                  <a:cubicBezTo>
                    <a:pt x="95997" y="0"/>
                    <a:pt x="104225" y="8228"/>
                    <a:pt x="104225" y="19200"/>
                  </a:cubicBezTo>
                  <a:cubicBezTo>
                    <a:pt x="104225" y="32913"/>
                    <a:pt x="104225" y="43884"/>
                    <a:pt x="104225" y="54855"/>
                  </a:cubicBezTo>
                  <a:close/>
                  <a:moveTo>
                    <a:pt x="68569" y="74055"/>
                  </a:moveTo>
                  <a:cubicBezTo>
                    <a:pt x="68569" y="63083"/>
                    <a:pt x="68569" y="52112"/>
                    <a:pt x="68569" y="41141"/>
                  </a:cubicBezTo>
                  <a:cubicBezTo>
                    <a:pt x="57597" y="41141"/>
                    <a:pt x="46627" y="41141"/>
                    <a:pt x="35656" y="41141"/>
                  </a:cubicBezTo>
                  <a:cubicBezTo>
                    <a:pt x="35656" y="52112"/>
                    <a:pt x="35656" y="63083"/>
                    <a:pt x="35656" y="74055"/>
                  </a:cubicBezTo>
                  <a:cubicBezTo>
                    <a:pt x="46627" y="74055"/>
                    <a:pt x="57597" y="74055"/>
                    <a:pt x="68569" y="74055"/>
                  </a:cubicBezTo>
                  <a:close/>
                </a:path>
              </a:pathLst>
            </a:custGeom>
            <a:solidFill>
              <a:srgbClr val="000000"/>
            </a:solidFill>
            <a:ln w="27426" cap="flat">
              <a:noFill/>
              <a:prstDash val="solid"/>
              <a:miter/>
            </a:ln>
          </p:spPr>
          <p:txBody>
            <a:bodyPr rtlCol="0" anchor="ctr"/>
            <a:lstStyle/>
            <a:p>
              <a:endParaRPr lang="en-US"/>
            </a:p>
          </p:txBody>
        </p:sp>
        <p:sp>
          <p:nvSpPr>
            <p:cNvPr id="30" name="Freeform 966">
              <a:extLst>
                <a:ext uri="{FF2B5EF4-FFF2-40B4-BE49-F238E27FC236}">
                  <a16:creationId xmlns:a16="http://schemas.microsoft.com/office/drawing/2014/main" id="{A9B12C0D-E7DE-4DAB-B1A3-3CBC05137FC3}"/>
                </a:ext>
              </a:extLst>
            </p:cNvPr>
            <p:cNvSpPr/>
            <p:nvPr/>
          </p:nvSpPr>
          <p:spPr>
            <a:xfrm>
              <a:off x="8733045" y="6195382"/>
              <a:ext cx="106966" cy="104224"/>
            </a:xfrm>
            <a:custGeom>
              <a:avLst/>
              <a:gdLst>
                <a:gd name="connsiteX0" fmla="*/ 52112 w 106966"/>
                <a:gd name="connsiteY0" fmla="*/ 104225 h 104224"/>
                <a:gd name="connsiteX1" fmla="*/ 19198 w 106966"/>
                <a:gd name="connsiteY1" fmla="*/ 104225 h 104224"/>
                <a:gd name="connsiteX2" fmla="*/ 0 w 106966"/>
                <a:gd name="connsiteY2" fmla="*/ 85025 h 104224"/>
                <a:gd name="connsiteX3" fmla="*/ 0 w 106966"/>
                <a:gd name="connsiteY3" fmla="*/ 16456 h 104224"/>
                <a:gd name="connsiteX4" fmla="*/ 19198 w 106966"/>
                <a:gd name="connsiteY4" fmla="*/ 0 h 104224"/>
                <a:gd name="connsiteX5" fmla="*/ 87767 w 106966"/>
                <a:gd name="connsiteY5" fmla="*/ 0 h 104224"/>
                <a:gd name="connsiteX6" fmla="*/ 106967 w 106966"/>
                <a:gd name="connsiteY6" fmla="*/ 16456 h 104224"/>
                <a:gd name="connsiteX7" fmla="*/ 106967 w 106966"/>
                <a:gd name="connsiteY7" fmla="*/ 85025 h 104224"/>
                <a:gd name="connsiteX8" fmla="*/ 87767 w 106966"/>
                <a:gd name="connsiteY8" fmla="*/ 104225 h 104224"/>
                <a:gd name="connsiteX9" fmla="*/ 52112 w 106966"/>
                <a:gd name="connsiteY9" fmla="*/ 104225 h 104224"/>
                <a:gd name="connsiteX10" fmla="*/ 35656 w 106966"/>
                <a:gd name="connsiteY10" fmla="*/ 68569 h 104224"/>
                <a:gd name="connsiteX11" fmla="*/ 68569 w 106966"/>
                <a:gd name="connsiteY11" fmla="*/ 68569 h 104224"/>
                <a:gd name="connsiteX12" fmla="*/ 68569 w 106966"/>
                <a:gd name="connsiteY12" fmla="*/ 35656 h 104224"/>
                <a:gd name="connsiteX13" fmla="*/ 35656 w 106966"/>
                <a:gd name="connsiteY13" fmla="*/ 35656 h 104224"/>
                <a:gd name="connsiteX14" fmla="*/ 35656 w 106966"/>
                <a:gd name="connsiteY14" fmla="*/ 68569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966" h="104224">
                  <a:moveTo>
                    <a:pt x="52112" y="104225"/>
                  </a:moveTo>
                  <a:cubicBezTo>
                    <a:pt x="41142" y="104225"/>
                    <a:pt x="30170" y="104225"/>
                    <a:pt x="19198" y="104225"/>
                  </a:cubicBezTo>
                  <a:cubicBezTo>
                    <a:pt x="8228" y="104225"/>
                    <a:pt x="0" y="98739"/>
                    <a:pt x="0" y="85025"/>
                  </a:cubicBezTo>
                  <a:cubicBezTo>
                    <a:pt x="0" y="63083"/>
                    <a:pt x="0" y="38399"/>
                    <a:pt x="0" y="16456"/>
                  </a:cubicBezTo>
                  <a:cubicBezTo>
                    <a:pt x="0" y="5485"/>
                    <a:pt x="8228" y="0"/>
                    <a:pt x="19198" y="0"/>
                  </a:cubicBezTo>
                  <a:cubicBezTo>
                    <a:pt x="41142" y="0"/>
                    <a:pt x="65825" y="0"/>
                    <a:pt x="87767" y="0"/>
                  </a:cubicBezTo>
                  <a:cubicBezTo>
                    <a:pt x="98739" y="0"/>
                    <a:pt x="106967" y="8228"/>
                    <a:pt x="106967" y="16456"/>
                  </a:cubicBezTo>
                  <a:cubicBezTo>
                    <a:pt x="106967" y="38399"/>
                    <a:pt x="106967" y="63083"/>
                    <a:pt x="106967" y="85025"/>
                  </a:cubicBezTo>
                  <a:cubicBezTo>
                    <a:pt x="106967" y="95997"/>
                    <a:pt x="98739" y="104225"/>
                    <a:pt x="87767" y="104225"/>
                  </a:cubicBezTo>
                  <a:cubicBezTo>
                    <a:pt x="76797" y="104225"/>
                    <a:pt x="65825" y="104225"/>
                    <a:pt x="52112" y="104225"/>
                  </a:cubicBezTo>
                  <a:close/>
                  <a:moveTo>
                    <a:pt x="35656" y="68569"/>
                  </a:moveTo>
                  <a:cubicBezTo>
                    <a:pt x="46626" y="68569"/>
                    <a:pt x="57597" y="68569"/>
                    <a:pt x="68569" y="68569"/>
                  </a:cubicBezTo>
                  <a:cubicBezTo>
                    <a:pt x="68569" y="57597"/>
                    <a:pt x="68569" y="46626"/>
                    <a:pt x="68569" y="35656"/>
                  </a:cubicBezTo>
                  <a:cubicBezTo>
                    <a:pt x="57597" y="35656"/>
                    <a:pt x="46626" y="35656"/>
                    <a:pt x="35656" y="35656"/>
                  </a:cubicBezTo>
                  <a:cubicBezTo>
                    <a:pt x="35656" y="46626"/>
                    <a:pt x="35656" y="54855"/>
                    <a:pt x="35656" y="68569"/>
                  </a:cubicBezTo>
                  <a:close/>
                </a:path>
              </a:pathLst>
            </a:custGeom>
            <a:solidFill>
              <a:srgbClr val="000000"/>
            </a:solidFill>
            <a:ln w="27426" cap="flat">
              <a:noFill/>
              <a:prstDash val="solid"/>
              <a:miter/>
            </a:ln>
          </p:spPr>
          <p:txBody>
            <a:bodyPr rtlCol="0" anchor="ctr"/>
            <a:lstStyle/>
            <a:p>
              <a:endParaRPr lang="en-US"/>
            </a:p>
          </p:txBody>
        </p:sp>
        <p:sp>
          <p:nvSpPr>
            <p:cNvPr id="31" name="Freeform 967">
              <a:extLst>
                <a:ext uri="{FF2B5EF4-FFF2-40B4-BE49-F238E27FC236}">
                  <a16:creationId xmlns:a16="http://schemas.microsoft.com/office/drawing/2014/main" id="{0D600792-9E46-42B8-BA5C-286DAC4558FB}"/>
                </a:ext>
              </a:extLst>
            </p:cNvPr>
            <p:cNvSpPr/>
            <p:nvPr/>
          </p:nvSpPr>
          <p:spPr>
            <a:xfrm>
              <a:off x="8733045" y="5877221"/>
              <a:ext cx="106966" cy="106967"/>
            </a:xfrm>
            <a:custGeom>
              <a:avLst/>
              <a:gdLst>
                <a:gd name="connsiteX0" fmla="*/ 2742 w 106966"/>
                <a:gd name="connsiteY0" fmla="*/ 52112 h 106967"/>
                <a:gd name="connsiteX1" fmla="*/ 2742 w 106966"/>
                <a:gd name="connsiteY1" fmla="*/ 19199 h 106967"/>
                <a:gd name="connsiteX2" fmla="*/ 21942 w 106966"/>
                <a:gd name="connsiteY2" fmla="*/ 0 h 106967"/>
                <a:gd name="connsiteX3" fmla="*/ 87767 w 106966"/>
                <a:gd name="connsiteY3" fmla="*/ 0 h 106967"/>
                <a:gd name="connsiteX4" fmla="*/ 106967 w 106966"/>
                <a:gd name="connsiteY4" fmla="*/ 19199 h 106967"/>
                <a:gd name="connsiteX5" fmla="*/ 106967 w 106966"/>
                <a:gd name="connsiteY5" fmla="*/ 87768 h 106967"/>
                <a:gd name="connsiteX6" fmla="*/ 87767 w 106966"/>
                <a:gd name="connsiteY6" fmla="*/ 106968 h 106967"/>
                <a:gd name="connsiteX7" fmla="*/ 19198 w 106966"/>
                <a:gd name="connsiteY7" fmla="*/ 106968 h 106967"/>
                <a:gd name="connsiteX8" fmla="*/ 0 w 106966"/>
                <a:gd name="connsiteY8" fmla="*/ 87768 h 106967"/>
                <a:gd name="connsiteX9" fmla="*/ 2742 w 106966"/>
                <a:gd name="connsiteY9" fmla="*/ 52112 h 106967"/>
                <a:gd name="connsiteX10" fmla="*/ 38398 w 106966"/>
                <a:gd name="connsiteY10" fmla="*/ 35656 h 106967"/>
                <a:gd name="connsiteX11" fmla="*/ 38398 w 106966"/>
                <a:gd name="connsiteY11" fmla="*/ 68569 h 106967"/>
                <a:gd name="connsiteX12" fmla="*/ 71311 w 106966"/>
                <a:gd name="connsiteY12" fmla="*/ 68569 h 106967"/>
                <a:gd name="connsiteX13" fmla="*/ 71311 w 106966"/>
                <a:gd name="connsiteY13" fmla="*/ 35656 h 106967"/>
                <a:gd name="connsiteX14" fmla="*/ 38398 w 106966"/>
                <a:gd name="connsiteY14" fmla="*/ 35656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966" h="106967">
                  <a:moveTo>
                    <a:pt x="2742" y="52112"/>
                  </a:moveTo>
                  <a:cubicBezTo>
                    <a:pt x="2742" y="41141"/>
                    <a:pt x="2742" y="30171"/>
                    <a:pt x="2742" y="19199"/>
                  </a:cubicBezTo>
                  <a:cubicBezTo>
                    <a:pt x="2742" y="8228"/>
                    <a:pt x="8228" y="0"/>
                    <a:pt x="21942" y="0"/>
                  </a:cubicBezTo>
                  <a:cubicBezTo>
                    <a:pt x="43884" y="0"/>
                    <a:pt x="65825" y="0"/>
                    <a:pt x="87767" y="0"/>
                  </a:cubicBezTo>
                  <a:cubicBezTo>
                    <a:pt x="101481" y="0"/>
                    <a:pt x="106967" y="5485"/>
                    <a:pt x="106967" y="19199"/>
                  </a:cubicBezTo>
                  <a:cubicBezTo>
                    <a:pt x="106967" y="41141"/>
                    <a:pt x="106967" y="63083"/>
                    <a:pt x="106967" y="87768"/>
                  </a:cubicBezTo>
                  <a:cubicBezTo>
                    <a:pt x="106967" y="98740"/>
                    <a:pt x="98739" y="106968"/>
                    <a:pt x="87767" y="106968"/>
                  </a:cubicBezTo>
                  <a:cubicBezTo>
                    <a:pt x="65825" y="106968"/>
                    <a:pt x="43884" y="106968"/>
                    <a:pt x="19198" y="106968"/>
                  </a:cubicBezTo>
                  <a:cubicBezTo>
                    <a:pt x="8228" y="106968"/>
                    <a:pt x="0" y="98740"/>
                    <a:pt x="0" y="87768"/>
                  </a:cubicBezTo>
                  <a:cubicBezTo>
                    <a:pt x="0" y="74054"/>
                    <a:pt x="2742" y="63083"/>
                    <a:pt x="2742" y="52112"/>
                  </a:cubicBezTo>
                  <a:close/>
                  <a:moveTo>
                    <a:pt x="38398" y="35656"/>
                  </a:moveTo>
                  <a:cubicBezTo>
                    <a:pt x="38398" y="46626"/>
                    <a:pt x="38398" y="57598"/>
                    <a:pt x="38398" y="68569"/>
                  </a:cubicBezTo>
                  <a:cubicBezTo>
                    <a:pt x="49369" y="68569"/>
                    <a:pt x="60340" y="68569"/>
                    <a:pt x="71311" y="68569"/>
                  </a:cubicBezTo>
                  <a:cubicBezTo>
                    <a:pt x="71311" y="57598"/>
                    <a:pt x="71311" y="46626"/>
                    <a:pt x="71311" y="35656"/>
                  </a:cubicBezTo>
                  <a:cubicBezTo>
                    <a:pt x="60340" y="35656"/>
                    <a:pt x="49369" y="35656"/>
                    <a:pt x="38398" y="35656"/>
                  </a:cubicBezTo>
                  <a:close/>
                </a:path>
              </a:pathLst>
            </a:custGeom>
            <a:solidFill>
              <a:srgbClr val="000000"/>
            </a:solidFill>
            <a:ln w="27426" cap="flat">
              <a:noFill/>
              <a:prstDash val="solid"/>
              <a:miter/>
            </a:ln>
          </p:spPr>
          <p:txBody>
            <a:bodyPr rtlCol="0" anchor="ctr"/>
            <a:lstStyle/>
            <a:p>
              <a:endParaRPr lang="en-US"/>
            </a:p>
          </p:txBody>
        </p:sp>
        <p:sp>
          <p:nvSpPr>
            <p:cNvPr id="32" name="Freeform 968">
              <a:extLst>
                <a:ext uri="{FF2B5EF4-FFF2-40B4-BE49-F238E27FC236}">
                  <a16:creationId xmlns:a16="http://schemas.microsoft.com/office/drawing/2014/main" id="{F14B505A-6427-4DCC-AA19-1BC4294CD1DB}"/>
                </a:ext>
              </a:extLst>
            </p:cNvPr>
            <p:cNvSpPr/>
            <p:nvPr/>
          </p:nvSpPr>
          <p:spPr>
            <a:xfrm>
              <a:off x="8889381" y="5877221"/>
              <a:ext cx="106968" cy="106967"/>
            </a:xfrm>
            <a:custGeom>
              <a:avLst/>
              <a:gdLst>
                <a:gd name="connsiteX0" fmla="*/ 2744 w 106968"/>
                <a:gd name="connsiteY0" fmla="*/ 52112 h 106967"/>
                <a:gd name="connsiteX1" fmla="*/ 2744 w 106968"/>
                <a:gd name="connsiteY1" fmla="*/ 19199 h 106967"/>
                <a:gd name="connsiteX2" fmla="*/ 21943 w 106968"/>
                <a:gd name="connsiteY2" fmla="*/ 0 h 106967"/>
                <a:gd name="connsiteX3" fmla="*/ 87769 w 106968"/>
                <a:gd name="connsiteY3" fmla="*/ 0 h 106967"/>
                <a:gd name="connsiteX4" fmla="*/ 106969 w 106968"/>
                <a:gd name="connsiteY4" fmla="*/ 19199 h 106967"/>
                <a:gd name="connsiteX5" fmla="*/ 106969 w 106968"/>
                <a:gd name="connsiteY5" fmla="*/ 87768 h 106967"/>
                <a:gd name="connsiteX6" fmla="*/ 87769 w 106968"/>
                <a:gd name="connsiteY6" fmla="*/ 106968 h 106967"/>
                <a:gd name="connsiteX7" fmla="*/ 19200 w 106968"/>
                <a:gd name="connsiteY7" fmla="*/ 106968 h 106967"/>
                <a:gd name="connsiteX8" fmla="*/ 0 w 106968"/>
                <a:gd name="connsiteY8" fmla="*/ 87768 h 106967"/>
                <a:gd name="connsiteX9" fmla="*/ 2744 w 106968"/>
                <a:gd name="connsiteY9" fmla="*/ 52112 h 106967"/>
                <a:gd name="connsiteX10" fmla="*/ 2744 w 106968"/>
                <a:gd name="connsiteY10" fmla="*/ 52112 h 106967"/>
                <a:gd name="connsiteX11" fmla="*/ 71313 w 106968"/>
                <a:gd name="connsiteY11" fmla="*/ 35656 h 106967"/>
                <a:gd name="connsiteX12" fmla="*/ 38399 w 106968"/>
                <a:gd name="connsiteY12" fmla="*/ 35656 h 106967"/>
                <a:gd name="connsiteX13" fmla="*/ 38399 w 106968"/>
                <a:gd name="connsiteY13" fmla="*/ 68569 h 106967"/>
                <a:gd name="connsiteX14" fmla="*/ 71313 w 106968"/>
                <a:gd name="connsiteY14" fmla="*/ 68569 h 106967"/>
                <a:gd name="connsiteX15" fmla="*/ 71313 w 106968"/>
                <a:gd name="connsiteY15" fmla="*/ 35656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968" h="106967">
                  <a:moveTo>
                    <a:pt x="2744" y="52112"/>
                  </a:moveTo>
                  <a:cubicBezTo>
                    <a:pt x="2744" y="41141"/>
                    <a:pt x="2744" y="30171"/>
                    <a:pt x="2744" y="19199"/>
                  </a:cubicBezTo>
                  <a:cubicBezTo>
                    <a:pt x="2744" y="5485"/>
                    <a:pt x="8230" y="0"/>
                    <a:pt x="21943" y="0"/>
                  </a:cubicBezTo>
                  <a:cubicBezTo>
                    <a:pt x="43885" y="0"/>
                    <a:pt x="65827" y="0"/>
                    <a:pt x="87769" y="0"/>
                  </a:cubicBezTo>
                  <a:cubicBezTo>
                    <a:pt x="98741" y="0"/>
                    <a:pt x="106969" y="5485"/>
                    <a:pt x="106969" y="19199"/>
                  </a:cubicBezTo>
                  <a:cubicBezTo>
                    <a:pt x="106969" y="41141"/>
                    <a:pt x="106969" y="63083"/>
                    <a:pt x="106969" y="87768"/>
                  </a:cubicBezTo>
                  <a:cubicBezTo>
                    <a:pt x="106969" y="98740"/>
                    <a:pt x="98741" y="106968"/>
                    <a:pt x="87769" y="106968"/>
                  </a:cubicBezTo>
                  <a:cubicBezTo>
                    <a:pt x="65827" y="106968"/>
                    <a:pt x="43885" y="106968"/>
                    <a:pt x="19200" y="106968"/>
                  </a:cubicBezTo>
                  <a:cubicBezTo>
                    <a:pt x="8230" y="106968"/>
                    <a:pt x="0" y="101482"/>
                    <a:pt x="0" y="87768"/>
                  </a:cubicBezTo>
                  <a:cubicBezTo>
                    <a:pt x="2744" y="76797"/>
                    <a:pt x="2744" y="63083"/>
                    <a:pt x="2744" y="52112"/>
                  </a:cubicBezTo>
                  <a:cubicBezTo>
                    <a:pt x="2744" y="52112"/>
                    <a:pt x="2744" y="52112"/>
                    <a:pt x="2744" y="52112"/>
                  </a:cubicBezTo>
                  <a:close/>
                  <a:moveTo>
                    <a:pt x="71313" y="35656"/>
                  </a:moveTo>
                  <a:cubicBezTo>
                    <a:pt x="60341" y="35656"/>
                    <a:pt x="49371" y="35656"/>
                    <a:pt x="38399" y="35656"/>
                  </a:cubicBezTo>
                  <a:cubicBezTo>
                    <a:pt x="38399" y="46626"/>
                    <a:pt x="38399" y="57598"/>
                    <a:pt x="38399" y="68569"/>
                  </a:cubicBezTo>
                  <a:cubicBezTo>
                    <a:pt x="49371" y="68569"/>
                    <a:pt x="60341" y="68569"/>
                    <a:pt x="71313" y="68569"/>
                  </a:cubicBezTo>
                  <a:cubicBezTo>
                    <a:pt x="71313" y="57598"/>
                    <a:pt x="71313" y="46626"/>
                    <a:pt x="71313" y="35656"/>
                  </a:cubicBezTo>
                  <a:close/>
                </a:path>
              </a:pathLst>
            </a:custGeom>
            <a:solidFill>
              <a:srgbClr val="000000"/>
            </a:solidFill>
            <a:ln w="27426" cap="flat">
              <a:noFill/>
              <a:prstDash val="solid"/>
              <a:miter/>
            </a:ln>
          </p:spPr>
          <p:txBody>
            <a:bodyPr rtlCol="0" anchor="ctr"/>
            <a:lstStyle/>
            <a:p>
              <a:endParaRPr lang="en-US"/>
            </a:p>
          </p:txBody>
        </p:sp>
        <p:sp>
          <p:nvSpPr>
            <p:cNvPr id="33" name="Freeform 969">
              <a:extLst>
                <a:ext uri="{FF2B5EF4-FFF2-40B4-BE49-F238E27FC236}">
                  <a16:creationId xmlns:a16="http://schemas.microsoft.com/office/drawing/2014/main" id="{E01D80CA-065A-4E76-9B37-00994357451E}"/>
                </a:ext>
              </a:extLst>
            </p:cNvPr>
            <p:cNvSpPr/>
            <p:nvPr/>
          </p:nvSpPr>
          <p:spPr>
            <a:xfrm>
              <a:off x="9049986" y="5877221"/>
              <a:ext cx="105443" cy="106967"/>
            </a:xfrm>
            <a:custGeom>
              <a:avLst/>
              <a:gdLst>
                <a:gd name="connsiteX0" fmla="*/ 1219 w 105443"/>
                <a:gd name="connsiteY0" fmla="*/ 52112 h 106967"/>
                <a:gd name="connsiteX1" fmla="*/ 1219 w 105443"/>
                <a:gd name="connsiteY1" fmla="*/ 19199 h 106967"/>
                <a:gd name="connsiteX2" fmla="*/ 20418 w 105443"/>
                <a:gd name="connsiteY2" fmla="*/ 0 h 106967"/>
                <a:gd name="connsiteX3" fmla="*/ 88988 w 105443"/>
                <a:gd name="connsiteY3" fmla="*/ 0 h 106967"/>
                <a:gd name="connsiteX4" fmla="*/ 105444 w 105443"/>
                <a:gd name="connsiteY4" fmla="*/ 19199 h 106967"/>
                <a:gd name="connsiteX5" fmla="*/ 105444 w 105443"/>
                <a:gd name="connsiteY5" fmla="*/ 87768 h 106967"/>
                <a:gd name="connsiteX6" fmla="*/ 88988 w 105443"/>
                <a:gd name="connsiteY6" fmla="*/ 106968 h 106967"/>
                <a:gd name="connsiteX7" fmla="*/ 20418 w 105443"/>
                <a:gd name="connsiteY7" fmla="*/ 106968 h 106967"/>
                <a:gd name="connsiteX8" fmla="*/ 1219 w 105443"/>
                <a:gd name="connsiteY8" fmla="*/ 87768 h 106967"/>
                <a:gd name="connsiteX9" fmla="*/ 1219 w 105443"/>
                <a:gd name="connsiteY9" fmla="*/ 52112 h 106967"/>
                <a:gd name="connsiteX10" fmla="*/ 36874 w 105443"/>
                <a:gd name="connsiteY10" fmla="*/ 71312 h 106967"/>
                <a:gd name="connsiteX11" fmla="*/ 69788 w 105443"/>
                <a:gd name="connsiteY11" fmla="*/ 71312 h 106967"/>
                <a:gd name="connsiteX12" fmla="*/ 69788 w 105443"/>
                <a:gd name="connsiteY12" fmla="*/ 38399 h 106967"/>
                <a:gd name="connsiteX13" fmla="*/ 36874 w 105443"/>
                <a:gd name="connsiteY13" fmla="*/ 38399 h 106967"/>
                <a:gd name="connsiteX14" fmla="*/ 36874 w 105443"/>
                <a:gd name="connsiteY14" fmla="*/ 71312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5443" h="106967">
                  <a:moveTo>
                    <a:pt x="1219" y="52112"/>
                  </a:moveTo>
                  <a:cubicBezTo>
                    <a:pt x="1219" y="41141"/>
                    <a:pt x="1219" y="30171"/>
                    <a:pt x="1219" y="19199"/>
                  </a:cubicBezTo>
                  <a:cubicBezTo>
                    <a:pt x="1219" y="8228"/>
                    <a:pt x="6705" y="0"/>
                    <a:pt x="20418" y="0"/>
                  </a:cubicBezTo>
                  <a:cubicBezTo>
                    <a:pt x="42360" y="0"/>
                    <a:pt x="67046" y="0"/>
                    <a:pt x="88988" y="0"/>
                  </a:cubicBezTo>
                  <a:cubicBezTo>
                    <a:pt x="99958" y="0"/>
                    <a:pt x="105444" y="8228"/>
                    <a:pt x="105444" y="19199"/>
                  </a:cubicBezTo>
                  <a:cubicBezTo>
                    <a:pt x="105444" y="41141"/>
                    <a:pt x="105444" y="65826"/>
                    <a:pt x="105444" y="87768"/>
                  </a:cubicBezTo>
                  <a:cubicBezTo>
                    <a:pt x="105444" y="98740"/>
                    <a:pt x="97216" y="106968"/>
                    <a:pt x="88988" y="106968"/>
                  </a:cubicBezTo>
                  <a:cubicBezTo>
                    <a:pt x="67046" y="106968"/>
                    <a:pt x="42360" y="106968"/>
                    <a:pt x="20418" y="106968"/>
                  </a:cubicBezTo>
                  <a:cubicBezTo>
                    <a:pt x="9447" y="106968"/>
                    <a:pt x="1219" y="98740"/>
                    <a:pt x="1219" y="87768"/>
                  </a:cubicBezTo>
                  <a:cubicBezTo>
                    <a:pt x="-1523" y="76797"/>
                    <a:pt x="1219" y="65826"/>
                    <a:pt x="1219" y="52112"/>
                  </a:cubicBezTo>
                  <a:close/>
                  <a:moveTo>
                    <a:pt x="36874" y="71312"/>
                  </a:moveTo>
                  <a:cubicBezTo>
                    <a:pt x="47846" y="71312"/>
                    <a:pt x="58816" y="71312"/>
                    <a:pt x="69788" y="71312"/>
                  </a:cubicBezTo>
                  <a:cubicBezTo>
                    <a:pt x="69788" y="60340"/>
                    <a:pt x="69788" y="49369"/>
                    <a:pt x="69788" y="38399"/>
                  </a:cubicBezTo>
                  <a:cubicBezTo>
                    <a:pt x="58816" y="38399"/>
                    <a:pt x="47846" y="38399"/>
                    <a:pt x="36874" y="38399"/>
                  </a:cubicBezTo>
                  <a:cubicBezTo>
                    <a:pt x="36874" y="46626"/>
                    <a:pt x="36874" y="57598"/>
                    <a:pt x="36874" y="71312"/>
                  </a:cubicBezTo>
                  <a:close/>
                </a:path>
              </a:pathLst>
            </a:custGeom>
            <a:solidFill>
              <a:srgbClr val="000000"/>
            </a:solidFill>
            <a:ln w="27426" cap="flat">
              <a:noFill/>
              <a:prstDash val="solid"/>
              <a:miter/>
            </a:ln>
          </p:spPr>
          <p:txBody>
            <a:bodyPr rtlCol="0" anchor="ctr"/>
            <a:lstStyle/>
            <a:p>
              <a:endParaRPr lang="en-US"/>
            </a:p>
          </p:txBody>
        </p:sp>
        <p:sp>
          <p:nvSpPr>
            <p:cNvPr id="34" name="Freeform 970">
              <a:extLst>
                <a:ext uri="{FF2B5EF4-FFF2-40B4-BE49-F238E27FC236}">
                  <a16:creationId xmlns:a16="http://schemas.microsoft.com/office/drawing/2014/main" id="{AC06BE9F-628D-4594-80E1-89DFDF12C763}"/>
                </a:ext>
              </a:extLst>
            </p:cNvPr>
            <p:cNvSpPr/>
            <p:nvPr/>
          </p:nvSpPr>
          <p:spPr>
            <a:xfrm>
              <a:off x="9051205" y="6036301"/>
              <a:ext cx="104224" cy="104225"/>
            </a:xfrm>
            <a:custGeom>
              <a:avLst/>
              <a:gdLst>
                <a:gd name="connsiteX0" fmla="*/ 104225 w 104224"/>
                <a:gd name="connsiteY0" fmla="*/ 52112 h 104225"/>
                <a:gd name="connsiteX1" fmla="*/ 104225 w 104224"/>
                <a:gd name="connsiteY1" fmla="*/ 85026 h 104225"/>
                <a:gd name="connsiteX2" fmla="*/ 85025 w 104224"/>
                <a:gd name="connsiteY2" fmla="*/ 104225 h 104225"/>
                <a:gd name="connsiteX3" fmla="*/ 19200 w 104224"/>
                <a:gd name="connsiteY3" fmla="*/ 104225 h 104225"/>
                <a:gd name="connsiteX4" fmla="*/ 0 w 104224"/>
                <a:gd name="connsiteY4" fmla="*/ 85026 h 104225"/>
                <a:gd name="connsiteX5" fmla="*/ 0 w 104224"/>
                <a:gd name="connsiteY5" fmla="*/ 19200 h 104225"/>
                <a:gd name="connsiteX6" fmla="*/ 19200 w 104224"/>
                <a:gd name="connsiteY6" fmla="*/ 0 h 104225"/>
                <a:gd name="connsiteX7" fmla="*/ 85025 w 104224"/>
                <a:gd name="connsiteY7" fmla="*/ 0 h 104225"/>
                <a:gd name="connsiteX8" fmla="*/ 104225 w 104224"/>
                <a:gd name="connsiteY8" fmla="*/ 19200 h 104225"/>
                <a:gd name="connsiteX9" fmla="*/ 104225 w 104224"/>
                <a:gd name="connsiteY9" fmla="*/ 52112 h 104225"/>
                <a:gd name="connsiteX10" fmla="*/ 68569 w 104224"/>
                <a:gd name="connsiteY10" fmla="*/ 68569 h 104225"/>
                <a:gd name="connsiteX11" fmla="*/ 68569 w 104224"/>
                <a:gd name="connsiteY11" fmla="*/ 35656 h 104225"/>
                <a:gd name="connsiteX12" fmla="*/ 35656 w 104224"/>
                <a:gd name="connsiteY12" fmla="*/ 35656 h 104225"/>
                <a:gd name="connsiteX13" fmla="*/ 35656 w 104224"/>
                <a:gd name="connsiteY13" fmla="*/ 68569 h 104225"/>
                <a:gd name="connsiteX14" fmla="*/ 68569 w 104224"/>
                <a:gd name="connsiteY14" fmla="*/ 68569 h 104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4224" h="104225">
                  <a:moveTo>
                    <a:pt x="104225" y="52112"/>
                  </a:moveTo>
                  <a:cubicBezTo>
                    <a:pt x="104225" y="63084"/>
                    <a:pt x="104225" y="74055"/>
                    <a:pt x="104225" y="85026"/>
                  </a:cubicBezTo>
                  <a:cubicBezTo>
                    <a:pt x="104225" y="98740"/>
                    <a:pt x="98739" y="104225"/>
                    <a:pt x="85025" y="104225"/>
                  </a:cubicBezTo>
                  <a:cubicBezTo>
                    <a:pt x="63083" y="104225"/>
                    <a:pt x="41142" y="104225"/>
                    <a:pt x="19200" y="104225"/>
                  </a:cubicBezTo>
                  <a:cubicBezTo>
                    <a:pt x="5486" y="104225"/>
                    <a:pt x="0" y="98740"/>
                    <a:pt x="0" y="85026"/>
                  </a:cubicBezTo>
                  <a:cubicBezTo>
                    <a:pt x="0" y="63084"/>
                    <a:pt x="0" y="41141"/>
                    <a:pt x="0" y="19200"/>
                  </a:cubicBezTo>
                  <a:cubicBezTo>
                    <a:pt x="0" y="5486"/>
                    <a:pt x="5486" y="0"/>
                    <a:pt x="19200" y="0"/>
                  </a:cubicBezTo>
                  <a:cubicBezTo>
                    <a:pt x="41142" y="0"/>
                    <a:pt x="63083" y="0"/>
                    <a:pt x="85025" y="0"/>
                  </a:cubicBezTo>
                  <a:cubicBezTo>
                    <a:pt x="98739" y="0"/>
                    <a:pt x="104225" y="5486"/>
                    <a:pt x="104225" y="19200"/>
                  </a:cubicBezTo>
                  <a:cubicBezTo>
                    <a:pt x="104225" y="30171"/>
                    <a:pt x="104225" y="41141"/>
                    <a:pt x="104225" y="52112"/>
                  </a:cubicBezTo>
                  <a:close/>
                  <a:moveTo>
                    <a:pt x="68569" y="68569"/>
                  </a:moveTo>
                  <a:cubicBezTo>
                    <a:pt x="68569" y="57598"/>
                    <a:pt x="68569" y="46627"/>
                    <a:pt x="68569" y="35656"/>
                  </a:cubicBezTo>
                  <a:cubicBezTo>
                    <a:pt x="57597" y="35656"/>
                    <a:pt x="46627" y="35656"/>
                    <a:pt x="35656" y="35656"/>
                  </a:cubicBezTo>
                  <a:cubicBezTo>
                    <a:pt x="35656" y="46627"/>
                    <a:pt x="35656" y="57598"/>
                    <a:pt x="35656" y="68569"/>
                  </a:cubicBezTo>
                  <a:cubicBezTo>
                    <a:pt x="46627" y="68569"/>
                    <a:pt x="57597" y="68569"/>
                    <a:pt x="68569" y="68569"/>
                  </a:cubicBezTo>
                  <a:close/>
                </a:path>
              </a:pathLst>
            </a:custGeom>
            <a:solidFill>
              <a:srgbClr val="000000"/>
            </a:solidFill>
            <a:ln w="27426" cap="flat">
              <a:noFill/>
              <a:prstDash val="solid"/>
              <a:miter/>
            </a:ln>
          </p:spPr>
          <p:txBody>
            <a:bodyPr rtlCol="0" anchor="ctr"/>
            <a:lstStyle/>
            <a:p>
              <a:endParaRPr lang="en-US"/>
            </a:p>
          </p:txBody>
        </p:sp>
        <p:sp>
          <p:nvSpPr>
            <p:cNvPr id="35" name="Freeform 971">
              <a:extLst>
                <a:ext uri="{FF2B5EF4-FFF2-40B4-BE49-F238E27FC236}">
                  <a16:creationId xmlns:a16="http://schemas.microsoft.com/office/drawing/2014/main" id="{0472228E-ED1E-4CF6-9BE3-6B297CF4866A}"/>
                </a:ext>
              </a:extLst>
            </p:cNvPr>
            <p:cNvSpPr/>
            <p:nvPr/>
          </p:nvSpPr>
          <p:spPr>
            <a:xfrm>
              <a:off x="8892125" y="6036301"/>
              <a:ext cx="104224" cy="104225"/>
            </a:xfrm>
            <a:custGeom>
              <a:avLst/>
              <a:gdLst>
                <a:gd name="connsiteX0" fmla="*/ 0 w 104224"/>
                <a:gd name="connsiteY0" fmla="*/ 52112 h 104225"/>
                <a:gd name="connsiteX1" fmla="*/ 0 w 104224"/>
                <a:gd name="connsiteY1" fmla="*/ 19200 h 104225"/>
                <a:gd name="connsiteX2" fmla="*/ 19200 w 104224"/>
                <a:gd name="connsiteY2" fmla="*/ 0 h 104225"/>
                <a:gd name="connsiteX3" fmla="*/ 85025 w 104224"/>
                <a:gd name="connsiteY3" fmla="*/ 0 h 104225"/>
                <a:gd name="connsiteX4" fmla="*/ 104225 w 104224"/>
                <a:gd name="connsiteY4" fmla="*/ 19200 h 104225"/>
                <a:gd name="connsiteX5" fmla="*/ 104225 w 104224"/>
                <a:gd name="connsiteY5" fmla="*/ 85026 h 104225"/>
                <a:gd name="connsiteX6" fmla="*/ 85025 w 104224"/>
                <a:gd name="connsiteY6" fmla="*/ 104225 h 104225"/>
                <a:gd name="connsiteX7" fmla="*/ 19200 w 104224"/>
                <a:gd name="connsiteY7" fmla="*/ 104225 h 104225"/>
                <a:gd name="connsiteX8" fmla="*/ 0 w 104224"/>
                <a:gd name="connsiteY8" fmla="*/ 85026 h 104225"/>
                <a:gd name="connsiteX9" fmla="*/ 0 w 104224"/>
                <a:gd name="connsiteY9" fmla="*/ 52112 h 104225"/>
                <a:gd name="connsiteX10" fmla="*/ 68569 w 104224"/>
                <a:gd name="connsiteY10" fmla="*/ 68569 h 104225"/>
                <a:gd name="connsiteX11" fmla="*/ 68569 w 104224"/>
                <a:gd name="connsiteY11" fmla="*/ 35656 h 104225"/>
                <a:gd name="connsiteX12" fmla="*/ 35656 w 104224"/>
                <a:gd name="connsiteY12" fmla="*/ 35656 h 104225"/>
                <a:gd name="connsiteX13" fmla="*/ 35656 w 104224"/>
                <a:gd name="connsiteY13" fmla="*/ 68569 h 104225"/>
                <a:gd name="connsiteX14" fmla="*/ 68569 w 104224"/>
                <a:gd name="connsiteY14" fmla="*/ 68569 h 104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4224" h="104225">
                  <a:moveTo>
                    <a:pt x="0" y="52112"/>
                  </a:moveTo>
                  <a:cubicBezTo>
                    <a:pt x="0" y="41141"/>
                    <a:pt x="0" y="30171"/>
                    <a:pt x="0" y="19200"/>
                  </a:cubicBezTo>
                  <a:cubicBezTo>
                    <a:pt x="0" y="5486"/>
                    <a:pt x="5486" y="0"/>
                    <a:pt x="19200" y="0"/>
                  </a:cubicBezTo>
                  <a:cubicBezTo>
                    <a:pt x="41142" y="0"/>
                    <a:pt x="63083" y="0"/>
                    <a:pt x="85025" y="0"/>
                  </a:cubicBezTo>
                  <a:cubicBezTo>
                    <a:pt x="95997" y="0"/>
                    <a:pt x="104225" y="5486"/>
                    <a:pt x="104225" y="19200"/>
                  </a:cubicBezTo>
                  <a:cubicBezTo>
                    <a:pt x="104225" y="41141"/>
                    <a:pt x="104225" y="63084"/>
                    <a:pt x="104225" y="85026"/>
                  </a:cubicBezTo>
                  <a:cubicBezTo>
                    <a:pt x="104225" y="98740"/>
                    <a:pt x="98739" y="104225"/>
                    <a:pt x="85025" y="104225"/>
                  </a:cubicBezTo>
                  <a:cubicBezTo>
                    <a:pt x="63083" y="104225"/>
                    <a:pt x="41142" y="104225"/>
                    <a:pt x="19200" y="104225"/>
                  </a:cubicBezTo>
                  <a:cubicBezTo>
                    <a:pt x="5486" y="104225"/>
                    <a:pt x="0" y="98740"/>
                    <a:pt x="0" y="85026"/>
                  </a:cubicBezTo>
                  <a:cubicBezTo>
                    <a:pt x="0" y="74055"/>
                    <a:pt x="0" y="63084"/>
                    <a:pt x="0" y="52112"/>
                  </a:cubicBezTo>
                  <a:close/>
                  <a:moveTo>
                    <a:pt x="68569" y="68569"/>
                  </a:moveTo>
                  <a:cubicBezTo>
                    <a:pt x="68569" y="57598"/>
                    <a:pt x="68569" y="46627"/>
                    <a:pt x="68569" y="35656"/>
                  </a:cubicBezTo>
                  <a:cubicBezTo>
                    <a:pt x="57597" y="35656"/>
                    <a:pt x="46627" y="35656"/>
                    <a:pt x="35656" y="35656"/>
                  </a:cubicBezTo>
                  <a:cubicBezTo>
                    <a:pt x="35656" y="46627"/>
                    <a:pt x="35656" y="57598"/>
                    <a:pt x="35656" y="68569"/>
                  </a:cubicBezTo>
                  <a:cubicBezTo>
                    <a:pt x="46627" y="68569"/>
                    <a:pt x="57597" y="68569"/>
                    <a:pt x="68569" y="68569"/>
                  </a:cubicBezTo>
                  <a:close/>
                </a:path>
              </a:pathLst>
            </a:custGeom>
            <a:solidFill>
              <a:srgbClr val="000000"/>
            </a:solidFill>
            <a:ln w="27426" cap="flat">
              <a:noFill/>
              <a:prstDash val="solid"/>
              <a:miter/>
            </a:ln>
          </p:spPr>
          <p:txBody>
            <a:bodyPr rtlCol="0" anchor="ctr"/>
            <a:lstStyle/>
            <a:p>
              <a:endParaRPr lang="en-US"/>
            </a:p>
          </p:txBody>
        </p:sp>
        <p:sp>
          <p:nvSpPr>
            <p:cNvPr id="36" name="Freeform 972">
              <a:extLst>
                <a:ext uri="{FF2B5EF4-FFF2-40B4-BE49-F238E27FC236}">
                  <a16:creationId xmlns:a16="http://schemas.microsoft.com/office/drawing/2014/main" id="{765FECFB-33AC-4DAC-9B7B-B212083DBCB8}"/>
                </a:ext>
              </a:extLst>
            </p:cNvPr>
            <p:cNvSpPr/>
            <p:nvPr/>
          </p:nvSpPr>
          <p:spPr>
            <a:xfrm>
              <a:off x="8735787" y="6033558"/>
              <a:ext cx="106968" cy="106968"/>
            </a:xfrm>
            <a:custGeom>
              <a:avLst/>
              <a:gdLst>
                <a:gd name="connsiteX0" fmla="*/ 104225 w 106968"/>
                <a:gd name="connsiteY0" fmla="*/ 54855 h 106968"/>
                <a:gd name="connsiteX1" fmla="*/ 104225 w 106968"/>
                <a:gd name="connsiteY1" fmla="*/ 87769 h 106968"/>
                <a:gd name="connsiteX2" fmla="*/ 85025 w 106968"/>
                <a:gd name="connsiteY2" fmla="*/ 106968 h 106968"/>
                <a:gd name="connsiteX3" fmla="*/ 16456 w 106968"/>
                <a:gd name="connsiteY3" fmla="*/ 106968 h 106968"/>
                <a:gd name="connsiteX4" fmla="*/ 0 w 106968"/>
                <a:gd name="connsiteY4" fmla="*/ 87769 h 106968"/>
                <a:gd name="connsiteX5" fmla="*/ 0 w 106968"/>
                <a:gd name="connsiteY5" fmla="*/ 19200 h 106968"/>
                <a:gd name="connsiteX6" fmla="*/ 19200 w 106968"/>
                <a:gd name="connsiteY6" fmla="*/ 0 h 106968"/>
                <a:gd name="connsiteX7" fmla="*/ 87769 w 106968"/>
                <a:gd name="connsiteY7" fmla="*/ 0 h 106968"/>
                <a:gd name="connsiteX8" fmla="*/ 106969 w 106968"/>
                <a:gd name="connsiteY8" fmla="*/ 19200 h 106968"/>
                <a:gd name="connsiteX9" fmla="*/ 104225 w 106968"/>
                <a:gd name="connsiteY9" fmla="*/ 54855 h 106968"/>
                <a:gd name="connsiteX10" fmla="*/ 35656 w 106968"/>
                <a:gd name="connsiteY10" fmla="*/ 71312 h 106968"/>
                <a:gd name="connsiteX11" fmla="*/ 68569 w 106968"/>
                <a:gd name="connsiteY11" fmla="*/ 71312 h 106968"/>
                <a:gd name="connsiteX12" fmla="*/ 68569 w 106968"/>
                <a:gd name="connsiteY12" fmla="*/ 38399 h 106968"/>
                <a:gd name="connsiteX13" fmla="*/ 35656 w 106968"/>
                <a:gd name="connsiteY13" fmla="*/ 38399 h 106968"/>
                <a:gd name="connsiteX14" fmla="*/ 35656 w 106968"/>
                <a:gd name="connsiteY14" fmla="*/ 71312 h 10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968" h="106968">
                  <a:moveTo>
                    <a:pt x="104225" y="54855"/>
                  </a:moveTo>
                  <a:cubicBezTo>
                    <a:pt x="104225" y="65827"/>
                    <a:pt x="104225" y="76798"/>
                    <a:pt x="104225" y="87769"/>
                  </a:cubicBezTo>
                  <a:cubicBezTo>
                    <a:pt x="104225" y="98740"/>
                    <a:pt x="98739" y="106968"/>
                    <a:pt x="85025" y="106968"/>
                  </a:cubicBezTo>
                  <a:cubicBezTo>
                    <a:pt x="63083" y="106968"/>
                    <a:pt x="38399" y="106968"/>
                    <a:pt x="16456" y="106968"/>
                  </a:cubicBezTo>
                  <a:cubicBezTo>
                    <a:pt x="5486" y="106968"/>
                    <a:pt x="0" y="98740"/>
                    <a:pt x="0" y="87769"/>
                  </a:cubicBezTo>
                  <a:cubicBezTo>
                    <a:pt x="0" y="65827"/>
                    <a:pt x="0" y="41141"/>
                    <a:pt x="0" y="19200"/>
                  </a:cubicBezTo>
                  <a:cubicBezTo>
                    <a:pt x="0" y="8229"/>
                    <a:pt x="8228" y="0"/>
                    <a:pt x="19200" y="0"/>
                  </a:cubicBezTo>
                  <a:cubicBezTo>
                    <a:pt x="41142" y="0"/>
                    <a:pt x="63083" y="0"/>
                    <a:pt x="87769" y="0"/>
                  </a:cubicBezTo>
                  <a:cubicBezTo>
                    <a:pt x="98739" y="0"/>
                    <a:pt x="106969" y="8229"/>
                    <a:pt x="106969" y="19200"/>
                  </a:cubicBezTo>
                  <a:cubicBezTo>
                    <a:pt x="104225" y="32913"/>
                    <a:pt x="104225" y="43884"/>
                    <a:pt x="104225" y="54855"/>
                  </a:cubicBezTo>
                  <a:close/>
                  <a:moveTo>
                    <a:pt x="35656" y="71312"/>
                  </a:moveTo>
                  <a:cubicBezTo>
                    <a:pt x="46627" y="71312"/>
                    <a:pt x="57597" y="71312"/>
                    <a:pt x="68569" y="71312"/>
                  </a:cubicBezTo>
                  <a:cubicBezTo>
                    <a:pt x="68569" y="60341"/>
                    <a:pt x="68569" y="49370"/>
                    <a:pt x="68569" y="38399"/>
                  </a:cubicBezTo>
                  <a:cubicBezTo>
                    <a:pt x="57597" y="38399"/>
                    <a:pt x="46627" y="38399"/>
                    <a:pt x="35656" y="38399"/>
                  </a:cubicBezTo>
                  <a:cubicBezTo>
                    <a:pt x="35656" y="49370"/>
                    <a:pt x="35656" y="60341"/>
                    <a:pt x="35656" y="71312"/>
                  </a:cubicBezTo>
                  <a:close/>
                </a:path>
              </a:pathLst>
            </a:custGeom>
            <a:solidFill>
              <a:srgbClr val="000000"/>
            </a:solidFill>
            <a:ln w="27426" cap="flat">
              <a:noFill/>
              <a:prstDash val="solid"/>
              <a:miter/>
            </a:ln>
          </p:spPr>
          <p:txBody>
            <a:bodyPr rtlCol="0" anchor="ctr"/>
            <a:lstStyle/>
            <a:p>
              <a:endParaRPr lang="en-US"/>
            </a:p>
          </p:txBody>
        </p:sp>
        <p:sp>
          <p:nvSpPr>
            <p:cNvPr id="37" name="Freeform 973">
              <a:extLst>
                <a:ext uri="{FF2B5EF4-FFF2-40B4-BE49-F238E27FC236}">
                  <a16:creationId xmlns:a16="http://schemas.microsoft.com/office/drawing/2014/main" id="{3B5119A0-7E4C-44A3-8F90-5BDD0D1E66A5}"/>
                </a:ext>
              </a:extLst>
            </p:cNvPr>
            <p:cNvSpPr/>
            <p:nvPr/>
          </p:nvSpPr>
          <p:spPr>
            <a:xfrm>
              <a:off x="8752243" y="5383524"/>
              <a:ext cx="386731" cy="318160"/>
            </a:xfrm>
            <a:custGeom>
              <a:avLst/>
              <a:gdLst>
                <a:gd name="connsiteX0" fmla="*/ 191994 w 386731"/>
                <a:gd name="connsiteY0" fmla="*/ 2743 h 318160"/>
                <a:gd name="connsiteX1" fmla="*/ 329132 w 386731"/>
                <a:gd name="connsiteY1" fmla="*/ 2743 h 318160"/>
                <a:gd name="connsiteX2" fmla="*/ 386731 w 386731"/>
                <a:gd name="connsiteY2" fmla="*/ 60341 h 318160"/>
                <a:gd name="connsiteX3" fmla="*/ 386731 w 386731"/>
                <a:gd name="connsiteY3" fmla="*/ 260562 h 318160"/>
                <a:gd name="connsiteX4" fmla="*/ 329132 w 386731"/>
                <a:gd name="connsiteY4" fmla="*/ 318161 h 318160"/>
                <a:gd name="connsiteX5" fmla="*/ 57599 w 386731"/>
                <a:gd name="connsiteY5" fmla="*/ 318161 h 318160"/>
                <a:gd name="connsiteX6" fmla="*/ 0 w 386731"/>
                <a:gd name="connsiteY6" fmla="*/ 260562 h 318160"/>
                <a:gd name="connsiteX7" fmla="*/ 0 w 386731"/>
                <a:gd name="connsiteY7" fmla="*/ 60341 h 318160"/>
                <a:gd name="connsiteX8" fmla="*/ 60341 w 386731"/>
                <a:gd name="connsiteY8" fmla="*/ 0 h 318160"/>
                <a:gd name="connsiteX9" fmla="*/ 191994 w 386731"/>
                <a:gd name="connsiteY9" fmla="*/ 2743 h 318160"/>
                <a:gd name="connsiteX10" fmla="*/ 191994 w 386731"/>
                <a:gd name="connsiteY10" fmla="*/ 285247 h 318160"/>
                <a:gd name="connsiteX11" fmla="*/ 329132 w 386731"/>
                <a:gd name="connsiteY11" fmla="*/ 285247 h 318160"/>
                <a:gd name="connsiteX12" fmla="*/ 351076 w 386731"/>
                <a:gd name="connsiteY12" fmla="*/ 263305 h 318160"/>
                <a:gd name="connsiteX13" fmla="*/ 351076 w 386731"/>
                <a:gd name="connsiteY13" fmla="*/ 63083 h 318160"/>
                <a:gd name="connsiteX14" fmla="*/ 329132 w 386731"/>
                <a:gd name="connsiteY14" fmla="*/ 41141 h 318160"/>
                <a:gd name="connsiteX15" fmla="*/ 57599 w 386731"/>
                <a:gd name="connsiteY15" fmla="*/ 41141 h 318160"/>
                <a:gd name="connsiteX16" fmla="*/ 35657 w 386731"/>
                <a:gd name="connsiteY16" fmla="*/ 63083 h 318160"/>
                <a:gd name="connsiteX17" fmla="*/ 35657 w 386731"/>
                <a:gd name="connsiteY17" fmla="*/ 263305 h 318160"/>
                <a:gd name="connsiteX18" fmla="*/ 57599 w 386731"/>
                <a:gd name="connsiteY18" fmla="*/ 285247 h 318160"/>
                <a:gd name="connsiteX19" fmla="*/ 191994 w 386731"/>
                <a:gd name="connsiteY19" fmla="*/ 285247 h 31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6731" h="318160">
                  <a:moveTo>
                    <a:pt x="191994" y="2743"/>
                  </a:moveTo>
                  <a:cubicBezTo>
                    <a:pt x="238621" y="2743"/>
                    <a:pt x="282506" y="2743"/>
                    <a:pt x="329132" y="2743"/>
                  </a:cubicBezTo>
                  <a:cubicBezTo>
                    <a:pt x="364789" y="2743"/>
                    <a:pt x="386731" y="24685"/>
                    <a:pt x="386731" y="60341"/>
                  </a:cubicBezTo>
                  <a:cubicBezTo>
                    <a:pt x="386731" y="126167"/>
                    <a:pt x="386731" y="194736"/>
                    <a:pt x="386731" y="260562"/>
                  </a:cubicBezTo>
                  <a:cubicBezTo>
                    <a:pt x="386731" y="296218"/>
                    <a:pt x="364789" y="318161"/>
                    <a:pt x="329132" y="318161"/>
                  </a:cubicBezTo>
                  <a:cubicBezTo>
                    <a:pt x="238621" y="318161"/>
                    <a:pt x="148110" y="318161"/>
                    <a:pt x="57599" y="318161"/>
                  </a:cubicBezTo>
                  <a:cubicBezTo>
                    <a:pt x="21943" y="318161"/>
                    <a:pt x="0" y="296218"/>
                    <a:pt x="0" y="260562"/>
                  </a:cubicBezTo>
                  <a:cubicBezTo>
                    <a:pt x="0" y="194736"/>
                    <a:pt x="0" y="128909"/>
                    <a:pt x="0" y="60341"/>
                  </a:cubicBezTo>
                  <a:cubicBezTo>
                    <a:pt x="0" y="21942"/>
                    <a:pt x="19200" y="0"/>
                    <a:pt x="60341" y="0"/>
                  </a:cubicBezTo>
                  <a:cubicBezTo>
                    <a:pt x="104227" y="2743"/>
                    <a:pt x="148110" y="2743"/>
                    <a:pt x="191994" y="2743"/>
                  </a:cubicBezTo>
                  <a:close/>
                  <a:moveTo>
                    <a:pt x="191994" y="285247"/>
                  </a:moveTo>
                  <a:cubicBezTo>
                    <a:pt x="238621" y="285247"/>
                    <a:pt x="282506" y="285247"/>
                    <a:pt x="329132" y="285247"/>
                  </a:cubicBezTo>
                  <a:cubicBezTo>
                    <a:pt x="345590" y="285247"/>
                    <a:pt x="351076" y="279761"/>
                    <a:pt x="351076" y="263305"/>
                  </a:cubicBezTo>
                  <a:cubicBezTo>
                    <a:pt x="351076" y="197478"/>
                    <a:pt x="351076" y="128909"/>
                    <a:pt x="351076" y="63083"/>
                  </a:cubicBezTo>
                  <a:cubicBezTo>
                    <a:pt x="351076" y="46627"/>
                    <a:pt x="345590" y="41141"/>
                    <a:pt x="329132" y="41141"/>
                  </a:cubicBezTo>
                  <a:cubicBezTo>
                    <a:pt x="238621" y="41141"/>
                    <a:pt x="148110" y="41141"/>
                    <a:pt x="57599" y="41141"/>
                  </a:cubicBezTo>
                  <a:cubicBezTo>
                    <a:pt x="41142" y="41141"/>
                    <a:pt x="35657" y="46627"/>
                    <a:pt x="35657" y="63083"/>
                  </a:cubicBezTo>
                  <a:cubicBezTo>
                    <a:pt x="35657" y="128909"/>
                    <a:pt x="35657" y="194736"/>
                    <a:pt x="35657" y="263305"/>
                  </a:cubicBezTo>
                  <a:cubicBezTo>
                    <a:pt x="35657" y="279761"/>
                    <a:pt x="41142" y="285247"/>
                    <a:pt x="57599" y="285247"/>
                  </a:cubicBezTo>
                  <a:cubicBezTo>
                    <a:pt x="101483" y="285247"/>
                    <a:pt x="148110" y="285247"/>
                    <a:pt x="191994" y="285247"/>
                  </a:cubicBezTo>
                  <a:close/>
                </a:path>
              </a:pathLst>
            </a:custGeom>
            <a:solidFill>
              <a:srgbClr val="000000"/>
            </a:solidFill>
            <a:ln w="27426" cap="flat">
              <a:noFill/>
              <a:prstDash val="solid"/>
              <a:miter/>
            </a:ln>
          </p:spPr>
          <p:txBody>
            <a:bodyPr rtlCol="0" anchor="ctr"/>
            <a:lstStyle/>
            <a:p>
              <a:endParaRPr lang="en-US"/>
            </a:p>
          </p:txBody>
        </p:sp>
        <p:grpSp>
          <p:nvGrpSpPr>
            <p:cNvPr id="38" name="Graphic 3">
              <a:extLst>
                <a:ext uri="{FF2B5EF4-FFF2-40B4-BE49-F238E27FC236}">
                  <a16:creationId xmlns:a16="http://schemas.microsoft.com/office/drawing/2014/main" id="{221029C3-7297-4FAC-893D-30C922FD6BEC}"/>
                </a:ext>
              </a:extLst>
            </p:cNvPr>
            <p:cNvGrpSpPr/>
            <p:nvPr/>
          </p:nvGrpSpPr>
          <p:grpSpPr>
            <a:xfrm>
              <a:off x="8815328" y="5441122"/>
              <a:ext cx="263304" cy="191993"/>
              <a:chOff x="8815328" y="5441122"/>
              <a:chExt cx="263304" cy="191993"/>
            </a:xfrm>
            <a:solidFill>
              <a:srgbClr val="00BADE"/>
            </a:solidFill>
          </p:grpSpPr>
          <p:sp>
            <p:nvSpPr>
              <p:cNvPr id="39" name="Freeform 975">
                <a:extLst>
                  <a:ext uri="{FF2B5EF4-FFF2-40B4-BE49-F238E27FC236}">
                    <a16:creationId xmlns:a16="http://schemas.microsoft.com/office/drawing/2014/main" id="{C3EC2329-2FD1-4AF4-89A5-15E2BDB57D0E}"/>
                  </a:ext>
                </a:extLst>
              </p:cNvPr>
              <p:cNvSpPr/>
              <p:nvPr/>
            </p:nvSpPr>
            <p:spPr>
              <a:xfrm>
                <a:off x="8815328" y="5441122"/>
                <a:ext cx="263304" cy="101482"/>
              </a:xfrm>
              <a:custGeom>
                <a:avLst/>
                <a:gdLst>
                  <a:gd name="connsiteX0" fmla="*/ 244105 w 263304"/>
                  <a:gd name="connsiteY0" fmla="*/ 0 h 101482"/>
                  <a:gd name="connsiteX1" fmla="*/ 263305 w 263304"/>
                  <a:gd name="connsiteY1" fmla="*/ 30170 h 101482"/>
                  <a:gd name="connsiteX2" fmla="*/ 252333 w 263304"/>
                  <a:gd name="connsiteY2" fmla="*/ 38399 h 101482"/>
                  <a:gd name="connsiteX3" fmla="*/ 181022 w 263304"/>
                  <a:gd name="connsiteY3" fmla="*/ 82283 h 101482"/>
                  <a:gd name="connsiteX4" fmla="*/ 153594 w 263304"/>
                  <a:gd name="connsiteY4" fmla="*/ 82283 h 101482"/>
                  <a:gd name="connsiteX5" fmla="*/ 106967 w 263304"/>
                  <a:gd name="connsiteY5" fmla="*/ 57598 h 101482"/>
                  <a:gd name="connsiteX6" fmla="*/ 90511 w 263304"/>
                  <a:gd name="connsiteY6" fmla="*/ 57598 h 101482"/>
                  <a:gd name="connsiteX7" fmla="*/ 19198 w 263304"/>
                  <a:gd name="connsiteY7" fmla="*/ 101482 h 101482"/>
                  <a:gd name="connsiteX8" fmla="*/ 0 w 263304"/>
                  <a:gd name="connsiteY8" fmla="*/ 71312 h 101482"/>
                  <a:gd name="connsiteX9" fmla="*/ 60340 w 263304"/>
                  <a:gd name="connsiteY9" fmla="*/ 35656 h 101482"/>
                  <a:gd name="connsiteX10" fmla="*/ 131653 w 263304"/>
                  <a:gd name="connsiteY10" fmla="*/ 32913 h 101482"/>
                  <a:gd name="connsiteX11" fmla="*/ 164566 w 263304"/>
                  <a:gd name="connsiteY11" fmla="*/ 46627 h 101482"/>
                  <a:gd name="connsiteX12" fmla="*/ 197478 w 263304"/>
                  <a:gd name="connsiteY12" fmla="*/ 30170 h 101482"/>
                  <a:gd name="connsiteX13" fmla="*/ 244105 w 263304"/>
                  <a:gd name="connsiteY13"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3304" h="101482">
                    <a:moveTo>
                      <a:pt x="244105" y="0"/>
                    </a:moveTo>
                    <a:cubicBezTo>
                      <a:pt x="249591" y="10971"/>
                      <a:pt x="255077" y="19199"/>
                      <a:pt x="263305" y="30170"/>
                    </a:cubicBezTo>
                    <a:cubicBezTo>
                      <a:pt x="260563" y="32913"/>
                      <a:pt x="255077" y="35656"/>
                      <a:pt x="252333" y="38399"/>
                    </a:cubicBezTo>
                    <a:cubicBezTo>
                      <a:pt x="227649" y="52113"/>
                      <a:pt x="205708" y="65827"/>
                      <a:pt x="181022" y="82283"/>
                    </a:cubicBezTo>
                    <a:cubicBezTo>
                      <a:pt x="172794" y="87768"/>
                      <a:pt x="164566" y="87768"/>
                      <a:pt x="153594" y="82283"/>
                    </a:cubicBezTo>
                    <a:cubicBezTo>
                      <a:pt x="137138" y="74054"/>
                      <a:pt x="120681" y="65827"/>
                      <a:pt x="106967" y="57598"/>
                    </a:cubicBezTo>
                    <a:cubicBezTo>
                      <a:pt x="101481" y="54856"/>
                      <a:pt x="95997" y="54856"/>
                      <a:pt x="90511" y="57598"/>
                    </a:cubicBezTo>
                    <a:cubicBezTo>
                      <a:pt x="68569" y="71312"/>
                      <a:pt x="43884" y="85025"/>
                      <a:pt x="19198" y="101482"/>
                    </a:cubicBezTo>
                    <a:cubicBezTo>
                      <a:pt x="13714" y="90511"/>
                      <a:pt x="8228" y="82283"/>
                      <a:pt x="0" y="71312"/>
                    </a:cubicBezTo>
                    <a:cubicBezTo>
                      <a:pt x="19198" y="57598"/>
                      <a:pt x="41142" y="46627"/>
                      <a:pt x="60340" y="35656"/>
                    </a:cubicBezTo>
                    <a:cubicBezTo>
                      <a:pt x="101481" y="10971"/>
                      <a:pt x="87767" y="10971"/>
                      <a:pt x="131653" y="32913"/>
                    </a:cubicBezTo>
                    <a:cubicBezTo>
                      <a:pt x="142623" y="38399"/>
                      <a:pt x="153594" y="49370"/>
                      <a:pt x="164566" y="46627"/>
                    </a:cubicBezTo>
                    <a:cubicBezTo>
                      <a:pt x="175536" y="46627"/>
                      <a:pt x="186508" y="35656"/>
                      <a:pt x="197478" y="30170"/>
                    </a:cubicBezTo>
                    <a:cubicBezTo>
                      <a:pt x="211192" y="19199"/>
                      <a:pt x="227649" y="10971"/>
                      <a:pt x="244105" y="0"/>
                    </a:cubicBezTo>
                    <a:close/>
                  </a:path>
                </a:pathLst>
              </a:custGeom>
              <a:solidFill>
                <a:srgbClr val="00BADE"/>
              </a:solidFill>
              <a:ln w="27426" cap="flat">
                <a:noFill/>
                <a:prstDash val="solid"/>
                <a:miter/>
              </a:ln>
            </p:spPr>
            <p:txBody>
              <a:bodyPr rtlCol="0" anchor="ctr"/>
              <a:lstStyle/>
              <a:p>
                <a:endParaRPr lang="en-US"/>
              </a:p>
            </p:txBody>
          </p:sp>
          <p:sp>
            <p:nvSpPr>
              <p:cNvPr id="40" name="Freeform 976">
                <a:extLst>
                  <a:ext uri="{FF2B5EF4-FFF2-40B4-BE49-F238E27FC236}">
                    <a16:creationId xmlns:a16="http://schemas.microsoft.com/office/drawing/2014/main" id="{00603C15-9B1A-4185-9A13-4D2020B714C3}"/>
                  </a:ext>
                </a:extLst>
              </p:cNvPr>
              <p:cNvSpPr/>
              <p:nvPr/>
            </p:nvSpPr>
            <p:spPr>
              <a:xfrm>
                <a:off x="9032005" y="5528890"/>
                <a:ext cx="32913" cy="104225"/>
              </a:xfrm>
              <a:custGeom>
                <a:avLst/>
                <a:gdLst>
                  <a:gd name="connsiteX0" fmla="*/ 0 w 32913"/>
                  <a:gd name="connsiteY0" fmla="*/ 0 h 104225"/>
                  <a:gd name="connsiteX1" fmla="*/ 32914 w 32913"/>
                  <a:gd name="connsiteY1" fmla="*/ 0 h 104225"/>
                  <a:gd name="connsiteX2" fmla="*/ 32914 w 32913"/>
                  <a:gd name="connsiteY2" fmla="*/ 104225 h 104225"/>
                  <a:gd name="connsiteX3" fmla="*/ 0 w 32913"/>
                  <a:gd name="connsiteY3" fmla="*/ 104225 h 104225"/>
                  <a:gd name="connsiteX4" fmla="*/ 0 w 32913"/>
                  <a:gd name="connsiteY4" fmla="*/ 0 h 104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104225">
                    <a:moveTo>
                      <a:pt x="0" y="0"/>
                    </a:moveTo>
                    <a:cubicBezTo>
                      <a:pt x="10972" y="0"/>
                      <a:pt x="21942" y="0"/>
                      <a:pt x="32914" y="0"/>
                    </a:cubicBezTo>
                    <a:cubicBezTo>
                      <a:pt x="32914" y="35656"/>
                      <a:pt x="32914" y="68569"/>
                      <a:pt x="32914" y="104225"/>
                    </a:cubicBezTo>
                    <a:cubicBezTo>
                      <a:pt x="21942" y="104225"/>
                      <a:pt x="10972" y="104225"/>
                      <a:pt x="0" y="104225"/>
                    </a:cubicBezTo>
                    <a:cubicBezTo>
                      <a:pt x="0" y="68569"/>
                      <a:pt x="0" y="32913"/>
                      <a:pt x="0" y="0"/>
                    </a:cubicBezTo>
                    <a:close/>
                  </a:path>
                </a:pathLst>
              </a:custGeom>
              <a:solidFill>
                <a:srgbClr val="00BADE"/>
              </a:solidFill>
              <a:ln w="27426" cap="flat">
                <a:noFill/>
                <a:prstDash val="solid"/>
                <a:miter/>
              </a:ln>
            </p:spPr>
            <p:txBody>
              <a:bodyPr rtlCol="0" anchor="ctr"/>
              <a:lstStyle/>
              <a:p>
                <a:endParaRPr lang="en-US"/>
              </a:p>
            </p:txBody>
          </p:sp>
          <p:sp>
            <p:nvSpPr>
              <p:cNvPr id="41" name="Freeform 977">
                <a:extLst>
                  <a:ext uri="{FF2B5EF4-FFF2-40B4-BE49-F238E27FC236}">
                    <a16:creationId xmlns:a16="http://schemas.microsoft.com/office/drawing/2014/main" id="{F14EB9C9-8718-40DF-8455-C96F4BD7F188}"/>
                  </a:ext>
                </a:extLst>
              </p:cNvPr>
              <p:cNvSpPr/>
              <p:nvPr/>
            </p:nvSpPr>
            <p:spPr>
              <a:xfrm>
                <a:off x="8894867" y="5545347"/>
                <a:ext cx="32913" cy="85025"/>
              </a:xfrm>
              <a:custGeom>
                <a:avLst/>
                <a:gdLst>
                  <a:gd name="connsiteX0" fmla="*/ 32914 w 32913"/>
                  <a:gd name="connsiteY0" fmla="*/ 0 h 85025"/>
                  <a:gd name="connsiteX1" fmla="*/ 32914 w 32913"/>
                  <a:gd name="connsiteY1" fmla="*/ 85026 h 85025"/>
                  <a:gd name="connsiteX2" fmla="*/ 0 w 32913"/>
                  <a:gd name="connsiteY2" fmla="*/ 85026 h 85025"/>
                  <a:gd name="connsiteX3" fmla="*/ 0 w 32913"/>
                  <a:gd name="connsiteY3" fmla="*/ 0 h 85025"/>
                  <a:gd name="connsiteX4" fmla="*/ 32914 w 32913"/>
                  <a:gd name="connsiteY4" fmla="*/ 0 h 85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85025">
                    <a:moveTo>
                      <a:pt x="32914" y="0"/>
                    </a:moveTo>
                    <a:cubicBezTo>
                      <a:pt x="32914" y="30171"/>
                      <a:pt x="32914" y="57598"/>
                      <a:pt x="32914" y="85026"/>
                    </a:cubicBezTo>
                    <a:cubicBezTo>
                      <a:pt x="21942" y="85026"/>
                      <a:pt x="10972" y="85026"/>
                      <a:pt x="0" y="85026"/>
                    </a:cubicBezTo>
                    <a:cubicBezTo>
                      <a:pt x="0" y="57598"/>
                      <a:pt x="0" y="27428"/>
                      <a:pt x="0" y="0"/>
                    </a:cubicBezTo>
                    <a:cubicBezTo>
                      <a:pt x="8228" y="0"/>
                      <a:pt x="21942" y="0"/>
                      <a:pt x="32914" y="0"/>
                    </a:cubicBezTo>
                    <a:close/>
                  </a:path>
                </a:pathLst>
              </a:custGeom>
              <a:solidFill>
                <a:srgbClr val="00BADE"/>
              </a:solidFill>
              <a:ln w="27426" cap="flat">
                <a:noFill/>
                <a:prstDash val="solid"/>
                <a:miter/>
              </a:ln>
            </p:spPr>
            <p:txBody>
              <a:bodyPr rtlCol="0" anchor="ctr"/>
              <a:lstStyle/>
              <a:p>
                <a:endParaRPr lang="en-US"/>
              </a:p>
            </p:txBody>
          </p:sp>
          <p:sp>
            <p:nvSpPr>
              <p:cNvPr id="42" name="Freeform 978">
                <a:extLst>
                  <a:ext uri="{FF2B5EF4-FFF2-40B4-BE49-F238E27FC236}">
                    <a16:creationId xmlns:a16="http://schemas.microsoft.com/office/drawing/2014/main" id="{EEA06FFE-3CB2-450B-9F14-261352122BCB}"/>
                  </a:ext>
                </a:extLst>
              </p:cNvPr>
              <p:cNvSpPr/>
              <p:nvPr/>
            </p:nvSpPr>
            <p:spPr>
              <a:xfrm>
                <a:off x="8963436" y="5564546"/>
                <a:ext cx="32913" cy="68569"/>
              </a:xfrm>
              <a:custGeom>
                <a:avLst/>
                <a:gdLst>
                  <a:gd name="connsiteX0" fmla="*/ 32914 w 32913"/>
                  <a:gd name="connsiteY0" fmla="*/ 68569 h 68569"/>
                  <a:gd name="connsiteX1" fmla="*/ 0 w 32913"/>
                  <a:gd name="connsiteY1" fmla="*/ 68569 h 68569"/>
                  <a:gd name="connsiteX2" fmla="*/ 0 w 32913"/>
                  <a:gd name="connsiteY2" fmla="*/ 0 h 68569"/>
                  <a:gd name="connsiteX3" fmla="*/ 32914 w 32913"/>
                  <a:gd name="connsiteY3" fmla="*/ 0 h 68569"/>
                  <a:gd name="connsiteX4" fmla="*/ 32914 w 32913"/>
                  <a:gd name="connsiteY4" fmla="*/ 68569 h 68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68569">
                    <a:moveTo>
                      <a:pt x="32914" y="68569"/>
                    </a:moveTo>
                    <a:cubicBezTo>
                      <a:pt x="21942" y="68569"/>
                      <a:pt x="10972" y="68569"/>
                      <a:pt x="0" y="68569"/>
                    </a:cubicBezTo>
                    <a:cubicBezTo>
                      <a:pt x="0" y="46626"/>
                      <a:pt x="0" y="21942"/>
                      <a:pt x="0" y="0"/>
                    </a:cubicBezTo>
                    <a:cubicBezTo>
                      <a:pt x="10972" y="0"/>
                      <a:pt x="21942" y="0"/>
                      <a:pt x="32914" y="0"/>
                    </a:cubicBezTo>
                    <a:cubicBezTo>
                      <a:pt x="32914" y="21942"/>
                      <a:pt x="32914" y="43884"/>
                      <a:pt x="32914" y="68569"/>
                    </a:cubicBezTo>
                    <a:close/>
                  </a:path>
                </a:pathLst>
              </a:custGeom>
              <a:solidFill>
                <a:srgbClr val="00BADE"/>
              </a:solidFill>
              <a:ln w="27426" cap="flat">
                <a:noFill/>
                <a:prstDash val="solid"/>
                <a:miter/>
              </a:ln>
            </p:spPr>
            <p:txBody>
              <a:bodyPr rtlCol="0" anchor="ctr"/>
              <a:lstStyle/>
              <a:p>
                <a:endParaRPr lang="en-US"/>
              </a:p>
            </p:txBody>
          </p:sp>
          <p:sp>
            <p:nvSpPr>
              <p:cNvPr id="43" name="Freeform 979">
                <a:extLst>
                  <a:ext uri="{FF2B5EF4-FFF2-40B4-BE49-F238E27FC236}">
                    <a16:creationId xmlns:a16="http://schemas.microsoft.com/office/drawing/2014/main" id="{EFB5B3ED-49C0-45F5-8C00-B28DA7103F43}"/>
                  </a:ext>
                </a:extLst>
              </p:cNvPr>
              <p:cNvSpPr/>
              <p:nvPr/>
            </p:nvSpPr>
            <p:spPr>
              <a:xfrm>
                <a:off x="8823556" y="5561803"/>
                <a:ext cx="32913" cy="68569"/>
              </a:xfrm>
              <a:custGeom>
                <a:avLst/>
                <a:gdLst>
                  <a:gd name="connsiteX0" fmla="*/ 0 w 32913"/>
                  <a:gd name="connsiteY0" fmla="*/ 68569 h 68569"/>
                  <a:gd name="connsiteX1" fmla="*/ 0 w 32913"/>
                  <a:gd name="connsiteY1" fmla="*/ 0 h 68569"/>
                  <a:gd name="connsiteX2" fmla="*/ 32914 w 32913"/>
                  <a:gd name="connsiteY2" fmla="*/ 0 h 68569"/>
                  <a:gd name="connsiteX3" fmla="*/ 32914 w 32913"/>
                  <a:gd name="connsiteY3" fmla="*/ 68569 h 68569"/>
                  <a:gd name="connsiteX4" fmla="*/ 0 w 32913"/>
                  <a:gd name="connsiteY4" fmla="*/ 68569 h 68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68569">
                    <a:moveTo>
                      <a:pt x="0" y="68569"/>
                    </a:moveTo>
                    <a:cubicBezTo>
                      <a:pt x="0" y="43884"/>
                      <a:pt x="0" y="21942"/>
                      <a:pt x="0" y="0"/>
                    </a:cubicBezTo>
                    <a:cubicBezTo>
                      <a:pt x="10970" y="0"/>
                      <a:pt x="21942" y="0"/>
                      <a:pt x="32914" y="0"/>
                    </a:cubicBezTo>
                    <a:cubicBezTo>
                      <a:pt x="32914" y="21942"/>
                      <a:pt x="32914" y="46626"/>
                      <a:pt x="32914" y="68569"/>
                    </a:cubicBezTo>
                    <a:cubicBezTo>
                      <a:pt x="21942" y="68569"/>
                      <a:pt x="10970" y="68569"/>
                      <a:pt x="0" y="68569"/>
                    </a:cubicBezTo>
                    <a:close/>
                  </a:path>
                </a:pathLst>
              </a:custGeom>
              <a:solidFill>
                <a:srgbClr val="00BADE"/>
              </a:solidFill>
              <a:ln w="27426" cap="flat">
                <a:noFill/>
                <a:prstDash val="solid"/>
                <a:miter/>
              </a:ln>
            </p:spPr>
            <p:txBody>
              <a:bodyPr rtlCol="0" anchor="ctr"/>
              <a:lstStyle/>
              <a:p>
                <a:endParaRPr lang="en-US"/>
              </a:p>
            </p:txBody>
          </p:sp>
        </p:grpSp>
      </p:grpSp>
      <p:pic>
        <p:nvPicPr>
          <p:cNvPr id="44" name="Picture 43">
            <a:extLst>
              <a:ext uri="{FF2B5EF4-FFF2-40B4-BE49-F238E27FC236}">
                <a16:creationId xmlns:a16="http://schemas.microsoft.com/office/drawing/2014/main" id="{97FE7EF1-6D6E-406A-ACC0-5575E292E5C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394098" y="4025103"/>
            <a:ext cx="888654" cy="888654"/>
          </a:xfrm>
          <a:prstGeom prst="rect">
            <a:avLst/>
          </a:prstGeom>
        </p:spPr>
      </p:pic>
      <p:sp>
        <p:nvSpPr>
          <p:cNvPr id="45" name="TextBox 44">
            <a:extLst>
              <a:ext uri="{FF2B5EF4-FFF2-40B4-BE49-F238E27FC236}">
                <a16:creationId xmlns:a16="http://schemas.microsoft.com/office/drawing/2014/main" id="{5903C269-BB11-4BFF-A46D-3E7FC3265624}"/>
              </a:ext>
            </a:extLst>
          </p:cNvPr>
          <p:cNvSpPr txBox="1"/>
          <p:nvPr/>
        </p:nvSpPr>
        <p:spPr>
          <a:xfrm>
            <a:off x="10088575" y="4048630"/>
            <a:ext cx="1942089" cy="646331"/>
          </a:xfrm>
          <a:prstGeom prst="rect">
            <a:avLst/>
          </a:prstGeom>
          <a:noFill/>
        </p:spPr>
        <p:txBody>
          <a:bodyPr wrap="square" rtlCol="0">
            <a:spAutoFit/>
          </a:bodyPr>
          <a:lstStyle/>
          <a:p>
            <a:r>
              <a:rPr lang="en-US" b="1" dirty="0" err="1">
                <a:solidFill>
                  <a:srgbClr val="000000"/>
                </a:solidFill>
              </a:rPr>
              <a:t>Actitudes</a:t>
            </a:r>
            <a:r>
              <a:rPr lang="en-US" b="1" dirty="0">
                <a:solidFill>
                  <a:srgbClr val="000000"/>
                </a:solidFill>
              </a:rPr>
              <a:t> y </a:t>
            </a:r>
            <a:r>
              <a:rPr lang="en-US" b="1" dirty="0" err="1">
                <a:solidFill>
                  <a:srgbClr val="000000"/>
                </a:solidFill>
              </a:rPr>
              <a:t>personalidad</a:t>
            </a:r>
            <a:endParaRPr lang="en-US" b="1" dirty="0">
              <a:solidFill>
                <a:srgbClr val="000000"/>
              </a:solidFill>
            </a:endParaRPr>
          </a:p>
        </p:txBody>
      </p:sp>
      <p:sp>
        <p:nvSpPr>
          <p:cNvPr id="46" name="TextBox 45">
            <a:extLst>
              <a:ext uri="{FF2B5EF4-FFF2-40B4-BE49-F238E27FC236}">
                <a16:creationId xmlns:a16="http://schemas.microsoft.com/office/drawing/2014/main" id="{91CB6A48-DA40-4ADD-9CA2-98D141610E97}"/>
              </a:ext>
            </a:extLst>
          </p:cNvPr>
          <p:cNvSpPr txBox="1"/>
          <p:nvPr/>
        </p:nvSpPr>
        <p:spPr>
          <a:xfrm>
            <a:off x="10176238" y="5183309"/>
            <a:ext cx="1942089" cy="646331"/>
          </a:xfrm>
          <a:prstGeom prst="rect">
            <a:avLst/>
          </a:prstGeom>
          <a:noFill/>
        </p:spPr>
        <p:txBody>
          <a:bodyPr wrap="square" rtlCol="0">
            <a:spAutoFit/>
          </a:bodyPr>
          <a:lstStyle/>
          <a:p>
            <a:r>
              <a:rPr lang="en-US" b="1" dirty="0" err="1">
                <a:solidFill>
                  <a:srgbClr val="000000"/>
                </a:solidFill>
              </a:rPr>
              <a:t>Valores</a:t>
            </a:r>
            <a:r>
              <a:rPr lang="en-US" b="1" dirty="0">
                <a:solidFill>
                  <a:srgbClr val="000000"/>
                </a:solidFill>
              </a:rPr>
              <a:t> y </a:t>
            </a:r>
          </a:p>
          <a:p>
            <a:r>
              <a:rPr lang="en-US" b="1" dirty="0" err="1">
                <a:solidFill>
                  <a:srgbClr val="000000"/>
                </a:solidFill>
              </a:rPr>
              <a:t>Creencias</a:t>
            </a:r>
            <a:endParaRPr lang="en-US" b="1" dirty="0">
              <a:solidFill>
                <a:srgbClr val="000000"/>
              </a:solidFill>
            </a:endParaRPr>
          </a:p>
        </p:txBody>
      </p:sp>
      <p:sp>
        <p:nvSpPr>
          <p:cNvPr id="47" name="TextBox 46">
            <a:extLst>
              <a:ext uri="{FF2B5EF4-FFF2-40B4-BE49-F238E27FC236}">
                <a16:creationId xmlns:a16="http://schemas.microsoft.com/office/drawing/2014/main" id="{82F4F595-F6F4-4E07-958F-547E68BD5D24}"/>
              </a:ext>
            </a:extLst>
          </p:cNvPr>
          <p:cNvSpPr txBox="1"/>
          <p:nvPr/>
        </p:nvSpPr>
        <p:spPr>
          <a:xfrm>
            <a:off x="10088575" y="3000638"/>
            <a:ext cx="1942089" cy="646331"/>
          </a:xfrm>
          <a:prstGeom prst="rect">
            <a:avLst/>
          </a:prstGeom>
          <a:noFill/>
        </p:spPr>
        <p:txBody>
          <a:bodyPr wrap="square" rtlCol="0">
            <a:spAutoFit/>
          </a:bodyPr>
          <a:lstStyle/>
          <a:p>
            <a:r>
              <a:rPr lang="en-US" b="1" dirty="0" err="1">
                <a:solidFill>
                  <a:srgbClr val="000000"/>
                </a:solidFill>
              </a:rPr>
              <a:t>Actividades</a:t>
            </a:r>
            <a:r>
              <a:rPr lang="en-US" b="1" dirty="0">
                <a:solidFill>
                  <a:srgbClr val="000000"/>
                </a:solidFill>
              </a:rPr>
              <a:t> e </a:t>
            </a:r>
            <a:r>
              <a:rPr lang="en-US" b="1" dirty="0" err="1">
                <a:solidFill>
                  <a:srgbClr val="000000"/>
                </a:solidFill>
              </a:rPr>
              <a:t>intereses</a:t>
            </a:r>
            <a:endParaRPr lang="en-US" b="1" dirty="0">
              <a:solidFill>
                <a:srgbClr val="000000"/>
              </a:solidFill>
            </a:endParaRPr>
          </a:p>
        </p:txBody>
      </p:sp>
    </p:spTree>
    <p:extLst>
      <p:ext uri="{BB962C8B-B14F-4D97-AF65-F5344CB8AC3E}">
        <p14:creationId xmlns:p14="http://schemas.microsoft.com/office/powerpoint/2010/main" val="31889819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68C633C-5B5E-2E41-851D-32E523D6A87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469174" y="434229"/>
            <a:ext cx="4194091" cy="4207131"/>
          </a:xfrm>
          <a:prstGeom prst="rect">
            <a:avLst/>
          </a:prstGeom>
        </p:spPr>
      </p:pic>
      <p:sp>
        <p:nvSpPr>
          <p:cNvPr id="3" name="Text Placeholder 2">
            <a:extLst>
              <a:ext uri="{FF2B5EF4-FFF2-40B4-BE49-F238E27FC236}">
                <a16:creationId xmlns:a16="http://schemas.microsoft.com/office/drawing/2014/main" id="{667043B3-254B-44F4-A757-DB1CCF1DF445}"/>
              </a:ext>
            </a:extLst>
          </p:cNvPr>
          <p:cNvSpPr>
            <a:spLocks noGrp="1"/>
          </p:cNvSpPr>
          <p:nvPr>
            <p:ph type="body" sz="quarter" idx="18"/>
          </p:nvPr>
        </p:nvSpPr>
        <p:spPr>
          <a:xfrm>
            <a:off x="1481960" y="1538572"/>
            <a:ext cx="5250614" cy="4975708"/>
          </a:xfrm>
        </p:spPr>
        <p:txBody>
          <a:bodyPr vert="horz" lIns="91440" tIns="45720" rIns="91440" bIns="45720" rtlCol="0" anchor="t">
            <a:normAutofit fontScale="85000" lnSpcReduction="20000"/>
          </a:bodyPr>
          <a:lstStyle/>
          <a:p>
            <a:pPr marL="0" indent="0" algn="just"/>
            <a:r>
              <a:rPr lang="es-ES" dirty="0"/>
              <a:t>De todos los segmentos que examinamos, probablemente el más ventajoso para las empresas alimentarias es el comportamiento de los consumidores, para que puedan comprender mejor</a:t>
            </a:r>
            <a:r>
              <a:rPr lang="en-US" dirty="0"/>
              <a:t>:</a:t>
            </a:r>
            <a:endParaRPr lang="es-ES"/>
          </a:p>
          <a:p>
            <a:pPr marL="342900" indent="-342900" algn="just">
              <a:buFont typeface="Arial" panose="020B0604020202020204" pitchFamily="34" charset="0"/>
              <a:buChar char="•"/>
            </a:pPr>
            <a:r>
              <a:rPr lang="es-ES" b="1" dirty="0"/>
              <a:t>La decisión de por qué los clientes mayores compran determinados productos</a:t>
            </a:r>
            <a:endParaRPr lang="es-ES" b="1" dirty="0">
              <a:cs typeface="Calibri" panose="020F0502020204030204"/>
            </a:endParaRPr>
          </a:p>
          <a:p>
            <a:pPr marL="342900" indent="-342900" algn="just">
              <a:buFont typeface="Arial" panose="020B0604020202020204" pitchFamily="34" charset="0"/>
              <a:buChar char="•"/>
            </a:pPr>
            <a:r>
              <a:rPr lang="es-ES" b="1" dirty="0"/>
              <a:t>Qué influye en las personas mayores para tomar esas decisiones de compra</a:t>
            </a:r>
            <a:endParaRPr lang="es-ES" b="1" dirty="0">
              <a:cs typeface="Calibri" panose="020F0502020204030204"/>
            </a:endParaRPr>
          </a:p>
          <a:p>
            <a:pPr marL="0" indent="0" algn="just"/>
            <a:r>
              <a:rPr lang="es-ES" dirty="0"/>
              <a:t>Esta táctica se utiliza para entender y comprender el proceso de toma de decisiones de los clientes, de modo que se pueda adaptar mejor la estrategia de marketing, marca y envasado de la empresa para satisfacer las necesidades de los mayores</a:t>
            </a:r>
            <a:r>
              <a:rPr lang="en-US" dirty="0"/>
              <a:t>. </a:t>
            </a:r>
            <a:endParaRPr lang="en-US" dirty="0">
              <a:cs typeface="Calibri"/>
            </a:endParaRPr>
          </a:p>
          <a:p>
            <a:pPr marL="0" indent="0" algn="just"/>
            <a:r>
              <a:rPr lang="es-ES" dirty="0"/>
              <a:t>Esto favorece la capacidad de acción y la estabilidad en la planificación y comercialización de sus productos.</a:t>
            </a:r>
            <a:endParaRPr lang="en-IE" dirty="0">
              <a:cs typeface="Calibri" panose="020F0502020204030204"/>
            </a:endParaRPr>
          </a:p>
        </p:txBody>
      </p:sp>
      <p:sp>
        <p:nvSpPr>
          <p:cNvPr id="4" name="Text Placeholder 3">
            <a:extLst>
              <a:ext uri="{FF2B5EF4-FFF2-40B4-BE49-F238E27FC236}">
                <a16:creationId xmlns:a16="http://schemas.microsoft.com/office/drawing/2014/main" id="{F5D98C44-0FDF-472C-8ECC-3A9DD1A0A418}"/>
              </a:ext>
            </a:extLst>
          </p:cNvPr>
          <p:cNvSpPr>
            <a:spLocks noGrp="1"/>
          </p:cNvSpPr>
          <p:nvPr>
            <p:ph type="body" sz="quarter" idx="16"/>
          </p:nvPr>
        </p:nvSpPr>
        <p:spPr>
          <a:xfrm>
            <a:off x="1330143" y="534771"/>
            <a:ext cx="2667322" cy="582221"/>
          </a:xfrm>
          <a:solidFill>
            <a:srgbClr val="FFD100"/>
          </a:solidFill>
        </p:spPr>
        <p:txBody>
          <a:bodyPr anchor="ctr">
            <a:normAutofit fontScale="70000" lnSpcReduction="20000"/>
          </a:bodyPr>
          <a:lstStyle/>
          <a:p>
            <a:r>
              <a:rPr lang="en-US" dirty="0" err="1"/>
              <a:t>Comportamiento</a:t>
            </a:r>
            <a:r>
              <a:rPr lang="en-US" dirty="0"/>
              <a:t>:</a:t>
            </a:r>
            <a:endParaRPr lang="en-IE" dirty="0"/>
          </a:p>
        </p:txBody>
      </p:sp>
      <p:pic>
        <p:nvPicPr>
          <p:cNvPr id="5" name="Graphic 4" descr="Brain in head outline">
            <a:extLst>
              <a:ext uri="{FF2B5EF4-FFF2-40B4-BE49-F238E27FC236}">
                <a16:creationId xmlns:a16="http://schemas.microsoft.com/office/drawing/2014/main" id="{419E2442-03A1-47DD-9880-ECD24A74BF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817" y="429420"/>
            <a:ext cx="914400" cy="914400"/>
          </a:xfrm>
          <a:prstGeom prst="rect">
            <a:avLst/>
          </a:prstGeom>
        </p:spPr>
      </p:pic>
      <p:sp>
        <p:nvSpPr>
          <p:cNvPr id="6" name="TextBox 5">
            <a:extLst>
              <a:ext uri="{FF2B5EF4-FFF2-40B4-BE49-F238E27FC236}">
                <a16:creationId xmlns:a16="http://schemas.microsoft.com/office/drawing/2014/main" id="{11A4FDA4-4DDE-4C69-94DC-6182578D0691}"/>
              </a:ext>
            </a:extLst>
          </p:cNvPr>
          <p:cNvSpPr txBox="1"/>
          <p:nvPr/>
        </p:nvSpPr>
        <p:spPr>
          <a:xfrm>
            <a:off x="7128174" y="4669445"/>
            <a:ext cx="5063826" cy="1754326"/>
          </a:xfrm>
          <a:prstGeom prst="rect">
            <a:avLst/>
          </a:prstGeom>
          <a:noFill/>
        </p:spPr>
        <p:txBody>
          <a:bodyPr wrap="square" lIns="91440" tIns="45720" rIns="91440" bIns="45720" rtlCol="0" anchor="t">
            <a:spAutoFit/>
          </a:bodyPr>
          <a:lstStyle/>
          <a:p>
            <a:r>
              <a:rPr lang="es-ES" dirty="0">
                <a:solidFill>
                  <a:srgbClr val="000000"/>
                </a:solidFill>
              </a:rPr>
              <a:t>Conocer los diferentes tipos de comportamiento de los consumidores, como:</a:t>
            </a:r>
          </a:p>
          <a:p>
            <a:pPr marL="285750" indent="-285750">
              <a:buFont typeface="Arial" panose="020B0604020202020204" pitchFamily="34" charset="0"/>
              <a:buChar char="•"/>
            </a:pPr>
            <a:r>
              <a:rPr lang="es-ES" dirty="0">
                <a:solidFill>
                  <a:srgbClr val="000000"/>
                </a:solidFill>
              </a:rPr>
              <a:t>Compra rutinaria/habitual</a:t>
            </a:r>
          </a:p>
          <a:p>
            <a:pPr marL="285750" indent="-285750">
              <a:buFont typeface="Arial" panose="020B0604020202020204" pitchFamily="34" charset="0"/>
              <a:buChar char="•"/>
            </a:pPr>
            <a:r>
              <a:rPr lang="es-ES" dirty="0">
                <a:solidFill>
                  <a:srgbClr val="000000"/>
                </a:solidFill>
              </a:rPr>
              <a:t>Compra de promoción</a:t>
            </a:r>
          </a:p>
          <a:p>
            <a:pPr marL="285750" indent="-285750">
              <a:buFont typeface="Arial" panose="020B0604020202020204" pitchFamily="34" charset="0"/>
              <a:buChar char="•"/>
            </a:pPr>
            <a:r>
              <a:rPr lang="es-ES" dirty="0">
                <a:solidFill>
                  <a:srgbClr val="000000"/>
                </a:solidFill>
              </a:rPr>
              <a:t>Compra informada/investigativa</a:t>
            </a:r>
          </a:p>
          <a:p>
            <a:pPr marL="285750" indent="-285750">
              <a:buFont typeface="Arial" panose="020B0604020202020204" pitchFamily="34" charset="0"/>
              <a:buChar char="•"/>
            </a:pPr>
            <a:r>
              <a:rPr lang="es-ES" dirty="0">
                <a:solidFill>
                  <a:srgbClr val="000000"/>
                </a:solidFill>
              </a:rPr>
              <a:t>Compra impulsiva</a:t>
            </a:r>
            <a:endParaRPr lang="en-IE" dirty="0">
              <a:solidFill>
                <a:srgbClr val="000000"/>
              </a:solidFill>
            </a:endParaRPr>
          </a:p>
        </p:txBody>
      </p:sp>
      <p:sp>
        <p:nvSpPr>
          <p:cNvPr id="22" name="TextBox 21">
            <a:extLst>
              <a:ext uri="{FF2B5EF4-FFF2-40B4-BE49-F238E27FC236}">
                <a16:creationId xmlns:a16="http://schemas.microsoft.com/office/drawing/2014/main" id="{0C87792A-96FB-7B4F-B501-D45490B03C9F}"/>
              </a:ext>
            </a:extLst>
          </p:cNvPr>
          <p:cNvSpPr txBox="1"/>
          <p:nvPr/>
        </p:nvSpPr>
        <p:spPr>
          <a:xfrm>
            <a:off x="7970982" y="1343820"/>
            <a:ext cx="646546" cy="507831"/>
          </a:xfrm>
          <a:prstGeom prst="rect">
            <a:avLst/>
          </a:prstGeom>
          <a:noFill/>
        </p:spPr>
        <p:txBody>
          <a:bodyPr wrap="square" rtlCol="0" anchor="ctr">
            <a:spAutoFit/>
          </a:bodyPr>
          <a:lstStyle/>
          <a:p>
            <a:pPr algn="ctr"/>
            <a:r>
              <a:rPr lang="es-ES" sz="900" b="1" dirty="0">
                <a:solidFill>
                  <a:srgbClr val="000000"/>
                </a:solidFill>
              </a:rPr>
              <a:t>Etapa del viaje del cliente</a:t>
            </a:r>
          </a:p>
        </p:txBody>
      </p:sp>
      <p:sp>
        <p:nvSpPr>
          <p:cNvPr id="23" name="TextBox 22">
            <a:extLst>
              <a:ext uri="{FF2B5EF4-FFF2-40B4-BE49-F238E27FC236}">
                <a16:creationId xmlns:a16="http://schemas.microsoft.com/office/drawing/2014/main" id="{023E1CEA-E996-6A4F-AEB4-498ADA05A423}"/>
              </a:ext>
            </a:extLst>
          </p:cNvPr>
          <p:cNvSpPr txBox="1"/>
          <p:nvPr/>
        </p:nvSpPr>
        <p:spPr>
          <a:xfrm>
            <a:off x="9082344" y="632704"/>
            <a:ext cx="864089" cy="507831"/>
          </a:xfrm>
          <a:prstGeom prst="rect">
            <a:avLst/>
          </a:prstGeom>
          <a:noFill/>
        </p:spPr>
        <p:txBody>
          <a:bodyPr wrap="square" rtlCol="0" anchor="ctr">
            <a:spAutoFit/>
          </a:bodyPr>
          <a:lstStyle/>
          <a:p>
            <a:pPr algn="ctr"/>
            <a:r>
              <a:rPr lang="en-US" sz="900" b="1" dirty="0" err="1">
                <a:solidFill>
                  <a:srgbClr val="000000"/>
                </a:solidFill>
              </a:rPr>
              <a:t>Comportam-iento</a:t>
            </a:r>
            <a:r>
              <a:rPr lang="en-US" sz="900" b="1" dirty="0">
                <a:solidFill>
                  <a:srgbClr val="000000"/>
                </a:solidFill>
              </a:rPr>
              <a:t> </a:t>
            </a:r>
            <a:r>
              <a:rPr lang="en-US" sz="900" b="1" dirty="0" err="1">
                <a:solidFill>
                  <a:srgbClr val="000000"/>
                </a:solidFill>
              </a:rPr>
              <a:t>en</a:t>
            </a:r>
            <a:r>
              <a:rPr lang="en-US" sz="900" b="1" dirty="0">
                <a:solidFill>
                  <a:srgbClr val="000000"/>
                </a:solidFill>
              </a:rPr>
              <a:t> las </a:t>
            </a:r>
            <a:r>
              <a:rPr lang="en-US" sz="900" b="1" dirty="0" err="1">
                <a:solidFill>
                  <a:srgbClr val="000000"/>
                </a:solidFill>
              </a:rPr>
              <a:t>compras</a:t>
            </a:r>
            <a:endParaRPr lang="en-IE" sz="900" b="1" dirty="0">
              <a:solidFill>
                <a:srgbClr val="000000"/>
              </a:solidFill>
            </a:endParaRPr>
          </a:p>
        </p:txBody>
      </p:sp>
      <p:sp>
        <p:nvSpPr>
          <p:cNvPr id="24" name="TextBox 23">
            <a:extLst>
              <a:ext uri="{FF2B5EF4-FFF2-40B4-BE49-F238E27FC236}">
                <a16:creationId xmlns:a16="http://schemas.microsoft.com/office/drawing/2014/main" id="{9198CF82-A98F-CB4F-955B-D1FEB352AD01}"/>
              </a:ext>
            </a:extLst>
          </p:cNvPr>
          <p:cNvSpPr txBox="1"/>
          <p:nvPr/>
        </p:nvSpPr>
        <p:spPr>
          <a:xfrm>
            <a:off x="10391852" y="1485083"/>
            <a:ext cx="775855" cy="369332"/>
          </a:xfrm>
          <a:prstGeom prst="rect">
            <a:avLst/>
          </a:prstGeom>
          <a:noFill/>
        </p:spPr>
        <p:txBody>
          <a:bodyPr wrap="square" rtlCol="0" anchor="ctr">
            <a:spAutoFit/>
          </a:bodyPr>
          <a:lstStyle/>
          <a:p>
            <a:pPr algn="ctr"/>
            <a:r>
              <a:rPr lang="en-US" sz="900" b="1" dirty="0" err="1">
                <a:solidFill>
                  <a:srgbClr val="000000"/>
                </a:solidFill>
              </a:rPr>
              <a:t>Ocasión</a:t>
            </a:r>
            <a:r>
              <a:rPr lang="en-US" sz="900" b="1" dirty="0">
                <a:solidFill>
                  <a:srgbClr val="000000"/>
                </a:solidFill>
              </a:rPr>
              <a:t> o </a:t>
            </a:r>
            <a:r>
              <a:rPr lang="en-US" sz="900" b="1" dirty="0" err="1">
                <a:solidFill>
                  <a:srgbClr val="000000"/>
                </a:solidFill>
              </a:rPr>
              <a:t>momento</a:t>
            </a:r>
            <a:endParaRPr lang="en-IE" sz="900" b="1" dirty="0">
              <a:solidFill>
                <a:srgbClr val="000000"/>
              </a:solidFill>
            </a:endParaRPr>
          </a:p>
        </p:txBody>
      </p:sp>
      <p:sp>
        <p:nvSpPr>
          <p:cNvPr id="25" name="TextBox 24">
            <a:extLst>
              <a:ext uri="{FF2B5EF4-FFF2-40B4-BE49-F238E27FC236}">
                <a16:creationId xmlns:a16="http://schemas.microsoft.com/office/drawing/2014/main" id="{C5D31259-57E8-8542-8977-5149DB308233}"/>
              </a:ext>
            </a:extLst>
          </p:cNvPr>
          <p:cNvSpPr txBox="1"/>
          <p:nvPr/>
        </p:nvSpPr>
        <p:spPr>
          <a:xfrm>
            <a:off x="10662351" y="2794476"/>
            <a:ext cx="775855" cy="369332"/>
          </a:xfrm>
          <a:prstGeom prst="rect">
            <a:avLst/>
          </a:prstGeom>
          <a:noFill/>
        </p:spPr>
        <p:txBody>
          <a:bodyPr wrap="square" rtlCol="0" anchor="ctr">
            <a:spAutoFit/>
          </a:bodyPr>
          <a:lstStyle/>
          <a:p>
            <a:pPr algn="ctr"/>
            <a:r>
              <a:rPr lang="en-US" sz="900" b="1" dirty="0">
                <a:solidFill>
                  <a:srgbClr val="000000"/>
                </a:solidFill>
              </a:rPr>
              <a:t>Tarifa de </a:t>
            </a:r>
            <a:r>
              <a:rPr lang="en-US" sz="900" b="1" dirty="0" err="1">
                <a:solidFill>
                  <a:srgbClr val="000000"/>
                </a:solidFill>
              </a:rPr>
              <a:t>usuario</a:t>
            </a:r>
            <a:endParaRPr lang="en-IE" sz="900" b="1" dirty="0">
              <a:solidFill>
                <a:srgbClr val="000000"/>
              </a:solidFill>
            </a:endParaRPr>
          </a:p>
        </p:txBody>
      </p:sp>
      <p:sp>
        <p:nvSpPr>
          <p:cNvPr id="26" name="TextBox 25">
            <a:extLst>
              <a:ext uri="{FF2B5EF4-FFF2-40B4-BE49-F238E27FC236}">
                <a16:creationId xmlns:a16="http://schemas.microsoft.com/office/drawing/2014/main" id="{43EF223D-E88F-744B-A165-E7D2B1AE70F9}"/>
              </a:ext>
            </a:extLst>
          </p:cNvPr>
          <p:cNvSpPr txBox="1"/>
          <p:nvPr/>
        </p:nvSpPr>
        <p:spPr>
          <a:xfrm>
            <a:off x="9816355" y="3902840"/>
            <a:ext cx="775855" cy="369332"/>
          </a:xfrm>
          <a:prstGeom prst="rect">
            <a:avLst/>
          </a:prstGeom>
          <a:noFill/>
        </p:spPr>
        <p:txBody>
          <a:bodyPr wrap="square" rtlCol="0" anchor="ctr">
            <a:spAutoFit/>
          </a:bodyPr>
          <a:lstStyle/>
          <a:p>
            <a:pPr algn="ctr"/>
            <a:r>
              <a:rPr lang="en-US" sz="900" b="1" dirty="0" err="1">
                <a:solidFill>
                  <a:srgbClr val="000000"/>
                </a:solidFill>
              </a:rPr>
              <a:t>Beneficio</a:t>
            </a:r>
            <a:r>
              <a:rPr lang="en-US" sz="900" b="1" dirty="0">
                <a:solidFill>
                  <a:srgbClr val="000000"/>
                </a:solidFill>
              </a:rPr>
              <a:t> </a:t>
            </a:r>
            <a:r>
              <a:rPr lang="en-US" sz="900" b="1" dirty="0" err="1">
                <a:solidFill>
                  <a:srgbClr val="000000"/>
                </a:solidFill>
              </a:rPr>
              <a:t>buscado</a:t>
            </a:r>
            <a:endParaRPr lang="en-IE" sz="900" b="1" dirty="0">
              <a:solidFill>
                <a:srgbClr val="000000"/>
              </a:solidFill>
            </a:endParaRPr>
          </a:p>
        </p:txBody>
      </p:sp>
      <p:sp>
        <p:nvSpPr>
          <p:cNvPr id="27" name="TextBox 26">
            <a:extLst>
              <a:ext uri="{FF2B5EF4-FFF2-40B4-BE49-F238E27FC236}">
                <a16:creationId xmlns:a16="http://schemas.microsoft.com/office/drawing/2014/main" id="{7C51E292-979C-184A-8040-976DEEB9C175}"/>
              </a:ext>
            </a:extLst>
          </p:cNvPr>
          <p:cNvSpPr txBox="1"/>
          <p:nvPr/>
        </p:nvSpPr>
        <p:spPr>
          <a:xfrm>
            <a:off x="8294255" y="4041340"/>
            <a:ext cx="775855" cy="230832"/>
          </a:xfrm>
          <a:prstGeom prst="rect">
            <a:avLst/>
          </a:prstGeom>
          <a:noFill/>
        </p:spPr>
        <p:txBody>
          <a:bodyPr wrap="square" rtlCol="0" anchor="ctr">
            <a:spAutoFit/>
          </a:bodyPr>
          <a:lstStyle/>
          <a:p>
            <a:pPr algn="ctr"/>
            <a:r>
              <a:rPr lang="en-US" sz="900" b="1" dirty="0" err="1">
                <a:solidFill>
                  <a:srgbClr val="000000"/>
                </a:solidFill>
              </a:rPr>
              <a:t>Lealtad</a:t>
            </a:r>
            <a:endParaRPr lang="en-IE" sz="900" b="1" dirty="0">
              <a:solidFill>
                <a:srgbClr val="000000"/>
              </a:solidFill>
            </a:endParaRPr>
          </a:p>
        </p:txBody>
      </p:sp>
      <p:sp>
        <p:nvSpPr>
          <p:cNvPr id="28" name="TextBox 27">
            <a:extLst>
              <a:ext uri="{FF2B5EF4-FFF2-40B4-BE49-F238E27FC236}">
                <a16:creationId xmlns:a16="http://schemas.microsoft.com/office/drawing/2014/main" id="{3E282E5E-2F34-6D4D-AB61-27AF30C0C487}"/>
              </a:ext>
            </a:extLst>
          </p:cNvPr>
          <p:cNvSpPr txBox="1"/>
          <p:nvPr/>
        </p:nvSpPr>
        <p:spPr>
          <a:xfrm>
            <a:off x="7573818" y="2863726"/>
            <a:ext cx="775855" cy="369332"/>
          </a:xfrm>
          <a:prstGeom prst="rect">
            <a:avLst/>
          </a:prstGeom>
          <a:noFill/>
        </p:spPr>
        <p:txBody>
          <a:bodyPr wrap="square" rtlCol="0" anchor="ctr">
            <a:spAutoFit/>
          </a:bodyPr>
          <a:lstStyle/>
          <a:p>
            <a:pPr algn="ctr"/>
            <a:r>
              <a:rPr lang="en-US" sz="900" b="1" dirty="0">
                <a:solidFill>
                  <a:srgbClr val="000000"/>
                </a:solidFill>
              </a:rPr>
              <a:t>Estado del </a:t>
            </a:r>
            <a:r>
              <a:rPr lang="en-US" sz="900" b="1" dirty="0" err="1">
                <a:solidFill>
                  <a:srgbClr val="000000"/>
                </a:solidFill>
              </a:rPr>
              <a:t>usuario</a:t>
            </a:r>
            <a:endParaRPr lang="en-IE" sz="900" b="1" dirty="0">
              <a:solidFill>
                <a:srgbClr val="000000"/>
              </a:solidFill>
            </a:endParaRPr>
          </a:p>
        </p:txBody>
      </p:sp>
      <p:sp>
        <p:nvSpPr>
          <p:cNvPr id="29" name="TextBox 28">
            <a:extLst>
              <a:ext uri="{FF2B5EF4-FFF2-40B4-BE49-F238E27FC236}">
                <a16:creationId xmlns:a16="http://schemas.microsoft.com/office/drawing/2014/main" id="{BCB2722F-B5EF-964A-B89F-6F91059E656C}"/>
              </a:ext>
            </a:extLst>
          </p:cNvPr>
          <p:cNvSpPr txBox="1"/>
          <p:nvPr/>
        </p:nvSpPr>
        <p:spPr>
          <a:xfrm>
            <a:off x="8801481" y="2354995"/>
            <a:ext cx="1425813" cy="461665"/>
          </a:xfrm>
          <a:prstGeom prst="rect">
            <a:avLst/>
          </a:prstGeom>
          <a:noFill/>
        </p:spPr>
        <p:txBody>
          <a:bodyPr wrap="square" rtlCol="0" anchor="ctr">
            <a:spAutoFit/>
          </a:bodyPr>
          <a:lstStyle/>
          <a:p>
            <a:pPr algn="ctr"/>
            <a:r>
              <a:rPr lang="en-US" sz="1200" b="1" dirty="0" err="1">
                <a:solidFill>
                  <a:srgbClr val="000000"/>
                </a:solidFill>
              </a:rPr>
              <a:t>Segmentación</a:t>
            </a:r>
            <a:r>
              <a:rPr lang="en-US" sz="1200" b="1" dirty="0">
                <a:solidFill>
                  <a:srgbClr val="000000"/>
                </a:solidFill>
              </a:rPr>
              <a:t> del </a:t>
            </a:r>
            <a:r>
              <a:rPr lang="en-US" sz="1200" b="1" dirty="0" err="1">
                <a:solidFill>
                  <a:srgbClr val="000000"/>
                </a:solidFill>
              </a:rPr>
              <a:t>comportamiento</a:t>
            </a:r>
            <a:endParaRPr lang="en-IE" sz="1200" b="1" dirty="0">
              <a:solidFill>
                <a:srgbClr val="000000"/>
              </a:solidFill>
            </a:endParaRPr>
          </a:p>
        </p:txBody>
      </p:sp>
    </p:spTree>
    <p:extLst>
      <p:ext uri="{BB962C8B-B14F-4D97-AF65-F5344CB8AC3E}">
        <p14:creationId xmlns:p14="http://schemas.microsoft.com/office/powerpoint/2010/main" val="9545387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A2F0E-C05B-4DC6-A032-EEADBB7E96B6}"/>
              </a:ext>
            </a:extLst>
          </p:cNvPr>
          <p:cNvSpPr>
            <a:spLocks noGrp="1"/>
          </p:cNvSpPr>
          <p:nvPr>
            <p:ph type="body" sz="quarter" idx="18"/>
          </p:nvPr>
        </p:nvSpPr>
        <p:spPr>
          <a:xfrm>
            <a:off x="545432" y="1595171"/>
            <a:ext cx="11109679" cy="3867704"/>
          </a:xfrm>
        </p:spPr>
        <p:txBody>
          <a:bodyPr vert="horz" lIns="91440" tIns="45720" rIns="91440" bIns="45720" rtlCol="0" anchor="t">
            <a:normAutofit fontScale="92500" lnSpcReduction="20000"/>
          </a:bodyPr>
          <a:lstStyle/>
          <a:p>
            <a:pPr algn="just"/>
            <a:r>
              <a:rPr lang="es-ES" dirty="0"/>
              <a:t>Acabamos de hablar de los segmentos habituales de un mercado típico. Sin embargo, los estudios demuestran que los segmentos 1 a 3 (geográfico, demográfico y psicográfico) proporcionan datos descriptivos sobre las características de los clientes "a posteriori". Sin embargo, queremos aprender y comprender qué es lo que hace que las personas mayores compren.</a:t>
            </a:r>
            <a:endParaRPr lang="es-ES"/>
          </a:p>
          <a:p>
            <a:pPr algn="just"/>
            <a:r>
              <a:rPr lang="es-ES" dirty="0"/>
              <a:t>Sabemos que el </a:t>
            </a:r>
            <a:r>
              <a:rPr lang="es-ES" b="1" dirty="0"/>
              <a:t>diseño de productos y la comunicación </a:t>
            </a:r>
            <a:r>
              <a:rPr lang="es-ES" dirty="0"/>
              <a:t>son herramientas útiles para mejorar el atractivo de los productos, especialmente en el caso de los alimentos funcionales, por lo que podemos clasificar los cuatro segmentos en dos grupos:</a:t>
            </a:r>
            <a:br>
              <a:rPr lang="es-ES" dirty="0"/>
            </a:br>
            <a:endParaRPr lang="es-ES" dirty="0">
              <a:cs typeface="Calibri" panose="020F0502020204030204"/>
            </a:endParaRPr>
          </a:p>
          <a:p>
            <a:pPr marL="342900" indent="-342900" algn="just">
              <a:buFont typeface="Arial" panose="020B0604020202020204" pitchFamily="34" charset="0"/>
              <a:buChar char="•"/>
            </a:pPr>
            <a:r>
              <a:rPr lang="es-ES" b="1" dirty="0">
                <a:solidFill>
                  <a:srgbClr val="1188A3"/>
                </a:solidFill>
              </a:rPr>
              <a:t>Una segmentación basada en las preferencias</a:t>
            </a:r>
            <a:r>
              <a:rPr lang="en-US" dirty="0"/>
              <a:t>– </a:t>
            </a:r>
            <a:r>
              <a:rPr lang="es-ES" dirty="0"/>
              <a:t>que podría ser predictiva del comportamiento (atributos y beneficios buscados)</a:t>
            </a:r>
            <a:endParaRPr lang="en-US" dirty="0">
              <a:cs typeface="Calibri" panose="020F0502020204030204"/>
            </a:endParaRPr>
          </a:p>
          <a:p>
            <a:pPr marL="342900" indent="-342900" algn="just">
              <a:buFont typeface="Arial" panose="020B0604020202020204" pitchFamily="34" charset="0"/>
              <a:buChar char="•"/>
            </a:pPr>
            <a:r>
              <a:rPr lang="es-ES" b="1" dirty="0">
                <a:solidFill>
                  <a:srgbClr val="1188A3"/>
                </a:solidFill>
              </a:rPr>
              <a:t>Una segmentación basada en características</a:t>
            </a:r>
            <a:r>
              <a:rPr lang="en-US" dirty="0"/>
              <a:t>– </a:t>
            </a:r>
            <a:r>
              <a:rPr lang="es-ES" dirty="0"/>
              <a:t>que tendría en cuenta la demografía, el entorno, la fisiología, etc. del mercado</a:t>
            </a:r>
            <a:endParaRPr lang="en-IE" dirty="0">
              <a:cs typeface="Calibri" panose="020F0502020204030204"/>
            </a:endParaRPr>
          </a:p>
        </p:txBody>
      </p:sp>
      <p:sp>
        <p:nvSpPr>
          <p:cNvPr id="3" name="Text Placeholder 2">
            <a:extLst>
              <a:ext uri="{FF2B5EF4-FFF2-40B4-BE49-F238E27FC236}">
                <a16:creationId xmlns:a16="http://schemas.microsoft.com/office/drawing/2014/main" id="{8DF36B0C-5FF4-4834-BB0C-4A9DEFECDBFE}"/>
              </a:ext>
            </a:extLst>
          </p:cNvPr>
          <p:cNvSpPr>
            <a:spLocks noGrp="1"/>
          </p:cNvSpPr>
          <p:nvPr>
            <p:ph type="body" sz="quarter" idx="16"/>
          </p:nvPr>
        </p:nvSpPr>
        <p:spPr>
          <a:xfrm>
            <a:off x="545432" y="607247"/>
            <a:ext cx="10808102" cy="582221"/>
          </a:xfrm>
        </p:spPr>
        <p:txBody>
          <a:bodyPr>
            <a:normAutofit lnSpcReduction="10000"/>
          </a:bodyPr>
          <a:lstStyle/>
          <a:p>
            <a:r>
              <a:rPr lang="en-US" dirty="0"/>
              <a:t>¿A </a:t>
            </a:r>
            <a:r>
              <a:rPr lang="en-US" dirty="0" err="1"/>
              <a:t>qué</a:t>
            </a:r>
            <a:r>
              <a:rPr lang="en-US" dirty="0"/>
              <a:t> </a:t>
            </a:r>
            <a:r>
              <a:rPr lang="en-US" dirty="0">
                <a:highlight>
                  <a:srgbClr val="FED100"/>
                </a:highlight>
              </a:rPr>
              <a:t>SEGEMENTOS DE MERCADO </a:t>
            </a:r>
            <a:r>
              <a:rPr lang="en-US" dirty="0"/>
              <a:t>se dirige?</a:t>
            </a:r>
          </a:p>
          <a:p>
            <a:endParaRPr lang="en-IE" b="1" dirty="0"/>
          </a:p>
        </p:txBody>
      </p:sp>
      <p:pic>
        <p:nvPicPr>
          <p:cNvPr id="5" name="Graphic 4" descr="Presentation with pie chart outline">
            <a:extLst>
              <a:ext uri="{FF2B5EF4-FFF2-40B4-BE49-F238E27FC236}">
                <a16:creationId xmlns:a16="http://schemas.microsoft.com/office/drawing/2014/main" id="{767FEA67-A4AB-4BFB-8A2C-24AFC2E45D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41621" y="156477"/>
            <a:ext cx="1610386" cy="1610386"/>
          </a:xfrm>
          <a:prstGeom prst="rect">
            <a:avLst/>
          </a:prstGeom>
        </p:spPr>
      </p:pic>
      <p:sp>
        <p:nvSpPr>
          <p:cNvPr id="7" name="Right Triangle 6">
            <a:extLst>
              <a:ext uri="{FF2B5EF4-FFF2-40B4-BE49-F238E27FC236}">
                <a16:creationId xmlns:a16="http://schemas.microsoft.com/office/drawing/2014/main" id="{155534DD-6501-418E-BEDB-2CDC901734D6}"/>
              </a:ext>
            </a:extLst>
          </p:cNvPr>
          <p:cNvSpPr/>
          <p:nvPr/>
        </p:nvSpPr>
        <p:spPr>
          <a:xfrm>
            <a:off x="11217175" y="674218"/>
            <a:ext cx="136359" cy="134404"/>
          </a:xfrm>
          <a:prstGeom prst="rtTriangle">
            <a:avLst/>
          </a:prstGeom>
          <a:solidFill>
            <a:srgbClr val="FED1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1810901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2BB053-E21F-4FA6-A790-E1ECEB4EB6B8}"/>
              </a:ext>
            </a:extLst>
          </p:cNvPr>
          <p:cNvSpPr>
            <a:spLocks noGrp="1"/>
          </p:cNvSpPr>
          <p:nvPr>
            <p:ph type="body" sz="quarter" idx="18"/>
          </p:nvPr>
        </p:nvSpPr>
        <p:spPr>
          <a:xfrm>
            <a:off x="606903" y="1620376"/>
            <a:ext cx="10935913" cy="3867704"/>
          </a:xfrm>
        </p:spPr>
        <p:txBody>
          <a:bodyPr vert="horz" lIns="91440" tIns="45720" rIns="91440" bIns="45720" rtlCol="0" anchor="t">
            <a:normAutofit fontScale="92500" lnSpcReduction="10000"/>
          </a:bodyPr>
          <a:lstStyle/>
          <a:p>
            <a:pPr algn="just"/>
            <a:r>
              <a:rPr lang="es-ES" dirty="0"/>
              <a:t>Las preferencias y el comportamiento de los compradores evolucionan constantemente, por lo que es más importante que nunca operar a partir de la imagen más reciente y relevante de sus consumidores mayores objetivo.</a:t>
            </a:r>
            <a:endParaRPr lang="es-ES"/>
          </a:p>
          <a:p>
            <a:pPr algn="just"/>
            <a:r>
              <a:rPr lang="es-ES" dirty="0"/>
              <a:t>Es importante reunir información para comprender este segmento basado en las preferencias, por ejemplo:</a:t>
            </a:r>
            <a:endParaRPr lang="es-ES" dirty="0">
              <a:cs typeface="Calibri" panose="020F0502020204030204"/>
            </a:endParaRPr>
          </a:p>
          <a:p>
            <a:pPr marL="342900" indent="-342900" algn="just">
              <a:buFont typeface="Arial" panose="020B0604020202020204" pitchFamily="34" charset="0"/>
              <a:buChar char="•"/>
            </a:pPr>
            <a:r>
              <a:rPr lang="es-ES" dirty="0"/>
              <a:t>Medir la demanda del producto para determinar qué segmentos tienen más probabilidades de comprarlo </a:t>
            </a:r>
            <a:r>
              <a:rPr lang="en-US" dirty="0">
                <a:sym typeface="Wingdings" panose="05000000000000000000" pitchFamily="2" charset="2"/>
              </a:rPr>
              <a:t> </a:t>
            </a:r>
            <a:r>
              <a:rPr lang="es-ES" dirty="0">
                <a:sym typeface="Wingdings" panose="05000000000000000000" pitchFamily="2" charset="2"/>
              </a:rPr>
              <a:t>indicador del </a:t>
            </a:r>
            <a:r>
              <a:rPr lang="es-ES" b="1" dirty="0">
                <a:sym typeface="Wingdings" panose="05000000000000000000" pitchFamily="2" charset="2"/>
              </a:rPr>
              <a:t>tamaño del mercado</a:t>
            </a:r>
            <a:endParaRPr lang="es-ES" b="1" dirty="0">
              <a:cs typeface="Calibri" panose="020F0502020204030204"/>
            </a:endParaRPr>
          </a:p>
          <a:p>
            <a:pPr marL="342900" indent="-342900" algn="just">
              <a:buFont typeface="Arial" panose="020B0604020202020204" pitchFamily="34" charset="0"/>
              <a:buChar char="•"/>
            </a:pPr>
            <a:r>
              <a:rPr lang="es-ES" dirty="0"/>
              <a:t>Desarrollar un profundo conocimiento de sus compradores, sus preferencias y comportamientos </a:t>
            </a:r>
            <a:r>
              <a:rPr lang="en-US" dirty="0">
                <a:sym typeface="Wingdings" panose="05000000000000000000" pitchFamily="2" charset="2"/>
              </a:rPr>
              <a:t> </a:t>
            </a:r>
            <a:r>
              <a:rPr lang="es-ES" dirty="0">
                <a:sym typeface="Wingdings" panose="05000000000000000000" pitchFamily="2" charset="2"/>
              </a:rPr>
              <a:t>indicador del </a:t>
            </a:r>
            <a:r>
              <a:rPr lang="es-ES" b="1" dirty="0">
                <a:sym typeface="Wingdings" panose="05000000000000000000" pitchFamily="2" charset="2"/>
              </a:rPr>
              <a:t>potencial de crecimiento y rentabilidad</a:t>
            </a:r>
            <a:endParaRPr lang="es-ES" b="1" dirty="0">
              <a:cs typeface="Calibri" panose="020F0502020204030204"/>
            </a:endParaRPr>
          </a:p>
          <a:p>
            <a:pPr marL="342900" indent="-342900" algn="just">
              <a:buFont typeface="Arial" panose="020B0604020202020204" pitchFamily="34" charset="0"/>
              <a:buChar char="•"/>
            </a:pPr>
            <a:r>
              <a:rPr lang="es-ES" dirty="0"/>
              <a:t>Orientar la orientación de las campañas aprendiendo qué segmentos responderían mejor al marketing </a:t>
            </a:r>
            <a:r>
              <a:rPr lang="en-US" dirty="0">
                <a:sym typeface="Wingdings" panose="05000000000000000000" pitchFamily="2" charset="2"/>
              </a:rPr>
              <a:t> </a:t>
            </a:r>
            <a:r>
              <a:rPr lang="es-ES" dirty="0"/>
              <a:t>indicador de los </a:t>
            </a:r>
            <a:r>
              <a:rPr lang="es-ES" b="1" dirty="0"/>
              <a:t>costes de adquisición del mercado</a:t>
            </a:r>
            <a:endParaRPr lang="en-US" b="1" dirty="0">
              <a:cs typeface="Calibri"/>
            </a:endParaRPr>
          </a:p>
        </p:txBody>
      </p:sp>
      <p:sp>
        <p:nvSpPr>
          <p:cNvPr id="3" name="Text Placeholder 2">
            <a:extLst>
              <a:ext uri="{FF2B5EF4-FFF2-40B4-BE49-F238E27FC236}">
                <a16:creationId xmlns:a16="http://schemas.microsoft.com/office/drawing/2014/main" id="{7F2496C3-84A6-4AFE-99A9-B434CB752A44}"/>
              </a:ext>
            </a:extLst>
          </p:cNvPr>
          <p:cNvSpPr>
            <a:spLocks noGrp="1"/>
          </p:cNvSpPr>
          <p:nvPr>
            <p:ph type="body" sz="quarter" idx="16"/>
          </p:nvPr>
        </p:nvSpPr>
        <p:spPr>
          <a:xfrm>
            <a:off x="216824" y="513499"/>
            <a:ext cx="7753831" cy="582221"/>
          </a:xfrm>
          <a:solidFill>
            <a:srgbClr val="FFD100"/>
          </a:solidFill>
        </p:spPr>
        <p:txBody>
          <a:bodyPr>
            <a:normAutofit fontScale="85000" lnSpcReduction="10000"/>
          </a:bodyPr>
          <a:lstStyle/>
          <a:p>
            <a:r>
              <a:rPr lang="es-ES" dirty="0"/>
              <a:t>Pasar de los segmentos a los grupos objetivo...</a:t>
            </a:r>
          </a:p>
        </p:txBody>
      </p:sp>
    </p:spTree>
    <p:extLst>
      <p:ext uri="{BB962C8B-B14F-4D97-AF65-F5344CB8AC3E}">
        <p14:creationId xmlns:p14="http://schemas.microsoft.com/office/powerpoint/2010/main" val="18779688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7356836E-EE28-49F3-9E4A-B362101E56E2}"/>
              </a:ext>
            </a:extLst>
          </p:cNvPr>
          <p:cNvPicPr>
            <a:picLocks noGrp="1" noChangeAspect="1"/>
          </p:cNvPicPr>
          <p:nvPr>
            <p:ph type="pic" sz="quarter" idx="10"/>
          </p:nvPr>
        </p:nvPicPr>
        <p:blipFill>
          <a:blip r:embed="rId2" r:link="rId3" cstate="screen">
            <a:extLst>
              <a:ext uri="{28A0092B-C50C-407E-A947-70E740481C1C}">
                <a14:useLocalDpi xmlns:a14="http://schemas.microsoft.com/office/drawing/2010/main"/>
              </a:ext>
            </a:extLst>
          </a:blip>
          <a:srcRect/>
          <a:stretch>
            <a:fillRect/>
          </a:stretch>
        </p:blipFill>
        <p:spPr bwMode="auto">
          <a:prstGeom prst="rect">
            <a:avLst/>
          </a:prstGeom>
          <a:noFill/>
          <a:ln>
            <a:noFill/>
          </a:ln>
        </p:spPr>
      </p:pic>
      <p:sp>
        <p:nvSpPr>
          <p:cNvPr id="2" name="Text Placeholder 1">
            <a:extLst>
              <a:ext uri="{FF2B5EF4-FFF2-40B4-BE49-F238E27FC236}">
                <a16:creationId xmlns:a16="http://schemas.microsoft.com/office/drawing/2014/main" id="{BA01BC53-78C9-404B-A11D-B2A31FCA8B11}"/>
              </a:ext>
            </a:extLst>
          </p:cNvPr>
          <p:cNvSpPr>
            <a:spLocks noGrp="1"/>
          </p:cNvSpPr>
          <p:nvPr>
            <p:ph type="body" sz="quarter" idx="18"/>
          </p:nvPr>
        </p:nvSpPr>
        <p:spPr>
          <a:xfrm>
            <a:off x="417094" y="1507958"/>
            <a:ext cx="5678906" cy="4116757"/>
          </a:xfrm>
        </p:spPr>
        <p:txBody>
          <a:bodyPr vert="horz" lIns="91440" tIns="45720" rIns="91440" bIns="45720" rtlCol="0" anchor="t">
            <a:normAutofit lnSpcReduction="10000"/>
          </a:bodyPr>
          <a:lstStyle/>
          <a:p>
            <a:pPr indent="0" algn="just"/>
            <a:r>
              <a:rPr lang="es-ES" dirty="0"/>
              <a:t>Los estudios demuestran que los mayores de entre 60 y 69 años valoran más la </a:t>
            </a:r>
            <a:r>
              <a:rPr lang="es-ES" b="1" dirty="0"/>
              <a:t>calidad del producto </a:t>
            </a:r>
            <a:r>
              <a:rPr lang="es-ES" dirty="0"/>
              <a:t>que el precio y </a:t>
            </a:r>
            <a:r>
              <a:rPr lang="es-ES" b="1" dirty="0"/>
              <a:t>esperan una mayor oferta de productos </a:t>
            </a:r>
            <a:r>
              <a:rPr lang="es-ES" dirty="0"/>
              <a:t>cuando compran alimentos saludables</a:t>
            </a:r>
            <a:r>
              <a:rPr lang="en-US" dirty="0"/>
              <a:t>. </a:t>
            </a:r>
            <a:r>
              <a:rPr lang="en-US" dirty="0">
                <a:solidFill>
                  <a:srgbClr val="1188A3"/>
                </a:solidFill>
                <a:hlinkClick r:id="rId4">
                  <a:extLst>
                    <a:ext uri="{A12FA001-AC4F-418D-AE19-62706E023703}">
                      <ahyp:hlinkClr xmlns:ahyp="http://schemas.microsoft.com/office/drawing/2018/hyperlinkcolor" val="tx"/>
                    </a:ext>
                  </a:extLst>
                </a:hlinkClick>
              </a:rPr>
              <a:t>Recurso</a:t>
            </a:r>
            <a:endParaRPr lang="en-US" dirty="0">
              <a:solidFill>
                <a:srgbClr val="1188A3"/>
              </a:solidFill>
              <a:cs typeface="Calibri"/>
            </a:endParaRPr>
          </a:p>
          <a:p>
            <a:pPr indent="0" algn="just"/>
            <a:r>
              <a:rPr lang="es-ES" dirty="0"/>
              <a:t>Un estudio de 2018 demostró que los consumidores de mayor edad tienen </a:t>
            </a:r>
            <a:r>
              <a:rPr lang="es-ES" b="1" dirty="0"/>
              <a:t>preferencias específicas en cuanto al tipo </a:t>
            </a:r>
            <a:r>
              <a:rPr lang="es-ES" dirty="0"/>
              <a:t>y el diseño de los envases. Los gráficos y el tipo de letra sencillos, así como los colores tenues, afectaron positivamente a su recepción del producto</a:t>
            </a:r>
            <a:r>
              <a:rPr lang="en-US" dirty="0"/>
              <a:t>. </a:t>
            </a:r>
            <a:r>
              <a:rPr lang="en-US" dirty="0">
                <a:solidFill>
                  <a:srgbClr val="1188A3"/>
                </a:solidFill>
                <a:hlinkClick r:id="rId5">
                  <a:extLst>
                    <a:ext uri="{A12FA001-AC4F-418D-AE19-62706E023703}">
                      <ahyp:hlinkClr xmlns:ahyp="http://schemas.microsoft.com/office/drawing/2018/hyperlinkcolor" val="tx"/>
                    </a:ext>
                  </a:extLst>
                </a:hlinkClick>
              </a:rPr>
              <a:t>Recursos</a:t>
            </a:r>
            <a:endParaRPr lang="en-IE" dirty="0">
              <a:solidFill>
                <a:srgbClr val="1188A3"/>
              </a:solidFill>
              <a:cs typeface="Calibri"/>
            </a:endParaRPr>
          </a:p>
        </p:txBody>
      </p:sp>
      <p:sp>
        <p:nvSpPr>
          <p:cNvPr id="3" name="Text Placeholder 2">
            <a:extLst>
              <a:ext uri="{FF2B5EF4-FFF2-40B4-BE49-F238E27FC236}">
                <a16:creationId xmlns:a16="http://schemas.microsoft.com/office/drawing/2014/main" id="{8EB3661C-3849-4B31-8985-1D1B9A40AD1D}"/>
              </a:ext>
            </a:extLst>
          </p:cNvPr>
          <p:cNvSpPr>
            <a:spLocks noGrp="1"/>
          </p:cNvSpPr>
          <p:nvPr>
            <p:ph type="body" sz="quarter" idx="16"/>
          </p:nvPr>
        </p:nvSpPr>
        <p:spPr>
          <a:xfrm>
            <a:off x="734714" y="450467"/>
            <a:ext cx="5085159" cy="582221"/>
          </a:xfrm>
        </p:spPr>
        <p:txBody>
          <a:bodyPr>
            <a:normAutofit fontScale="92500"/>
          </a:bodyPr>
          <a:lstStyle/>
          <a:p>
            <a:r>
              <a:rPr lang="en-US" dirty="0" err="1"/>
              <a:t>Basado</a:t>
            </a:r>
            <a:r>
              <a:rPr lang="en-US" dirty="0"/>
              <a:t> </a:t>
            </a:r>
            <a:r>
              <a:rPr lang="en-US" dirty="0" err="1"/>
              <a:t>en</a:t>
            </a:r>
            <a:r>
              <a:rPr lang="en-US" dirty="0"/>
              <a:t> las </a:t>
            </a:r>
            <a:r>
              <a:rPr lang="en-US" dirty="0" err="1"/>
              <a:t>preferencias</a:t>
            </a:r>
            <a:r>
              <a:rPr lang="en-US" dirty="0"/>
              <a:t>... </a:t>
            </a:r>
            <a:endParaRPr lang="en-IE" dirty="0"/>
          </a:p>
        </p:txBody>
      </p:sp>
      <p:sp>
        <p:nvSpPr>
          <p:cNvPr id="6" name="TextBox 5">
            <a:extLst>
              <a:ext uri="{FF2B5EF4-FFF2-40B4-BE49-F238E27FC236}">
                <a16:creationId xmlns:a16="http://schemas.microsoft.com/office/drawing/2014/main" id="{B39EB34A-AD9E-4A89-8653-14EE23827267}"/>
              </a:ext>
            </a:extLst>
          </p:cNvPr>
          <p:cNvSpPr txBox="1"/>
          <p:nvPr/>
        </p:nvSpPr>
        <p:spPr>
          <a:xfrm>
            <a:off x="6392300" y="5292206"/>
            <a:ext cx="4904509" cy="1477328"/>
          </a:xfrm>
          <a:prstGeom prst="rect">
            <a:avLst/>
          </a:prstGeom>
          <a:solidFill>
            <a:srgbClr val="FED100"/>
          </a:solidFill>
        </p:spPr>
        <p:txBody>
          <a:bodyPr wrap="square" lIns="91440" tIns="45720" rIns="91440" bIns="45720" rtlCol="0" anchor="t">
            <a:spAutoFit/>
          </a:bodyPr>
          <a:lstStyle/>
          <a:p>
            <a:pPr algn="ctr"/>
            <a:endParaRPr lang="en-US" dirty="0">
              <a:solidFill>
                <a:srgbClr val="000000"/>
              </a:solidFill>
            </a:endParaRPr>
          </a:p>
          <a:p>
            <a:pPr algn="ctr"/>
            <a:r>
              <a:rPr lang="es-ES" dirty="0">
                <a:solidFill>
                  <a:srgbClr val="000000"/>
                </a:solidFill>
              </a:rPr>
              <a:t>Uno de nuestros estudios de casos de buenas prácticas demuestra cómo consiguen estos objetivos de </a:t>
            </a:r>
            <a:r>
              <a:rPr lang="es-ES" b="1" dirty="0">
                <a:solidFill>
                  <a:srgbClr val="000000"/>
                </a:solidFill>
              </a:rPr>
              <a:t>marketing... Calidad - Elección - Buen embalaje</a:t>
            </a:r>
            <a:endParaRPr lang="en-IE" b="1" dirty="0">
              <a:solidFill>
                <a:srgbClr val="000000"/>
              </a:solidFill>
            </a:endParaRPr>
          </a:p>
        </p:txBody>
      </p:sp>
      <p:sp>
        <p:nvSpPr>
          <p:cNvPr id="8" name="TextBox 7">
            <a:extLst>
              <a:ext uri="{FF2B5EF4-FFF2-40B4-BE49-F238E27FC236}">
                <a16:creationId xmlns:a16="http://schemas.microsoft.com/office/drawing/2014/main" id="{F0DC9566-F9BF-4713-9E86-C76A81BB1A0A}"/>
              </a:ext>
            </a:extLst>
          </p:cNvPr>
          <p:cNvSpPr txBox="1"/>
          <p:nvPr/>
        </p:nvSpPr>
        <p:spPr>
          <a:xfrm>
            <a:off x="10916672" y="4836851"/>
            <a:ext cx="1275328" cy="707886"/>
          </a:xfrm>
          <a:prstGeom prst="rect">
            <a:avLst/>
          </a:prstGeom>
          <a:noFill/>
        </p:spPr>
        <p:txBody>
          <a:bodyPr wrap="square" rtlCol="0">
            <a:spAutoFit/>
          </a:bodyPr>
          <a:lstStyle/>
          <a:p>
            <a:r>
              <a:rPr lang="en-US" sz="4000" dirty="0">
                <a:highlight>
                  <a:srgbClr val="FED100"/>
                </a:highlight>
                <a:hlinkClick r:id="rId6"/>
              </a:rPr>
              <a:t>LINK</a:t>
            </a:r>
            <a:endParaRPr lang="en-IE" sz="4000" dirty="0">
              <a:highlight>
                <a:srgbClr val="FED100"/>
              </a:highlight>
            </a:endParaRPr>
          </a:p>
        </p:txBody>
      </p:sp>
      <p:pic>
        <p:nvPicPr>
          <p:cNvPr id="9" name="Picture 8">
            <a:extLst>
              <a:ext uri="{FF2B5EF4-FFF2-40B4-BE49-F238E27FC236}">
                <a16:creationId xmlns:a16="http://schemas.microsoft.com/office/drawing/2014/main" id="{9D88C630-96C8-46D2-B0C9-D58540CA352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872592" y="4729372"/>
            <a:ext cx="743117" cy="1125668"/>
          </a:xfrm>
          <a:prstGeom prst="rect">
            <a:avLst/>
          </a:prstGeom>
        </p:spPr>
      </p:pic>
    </p:spTree>
    <p:extLst>
      <p:ext uri="{BB962C8B-B14F-4D97-AF65-F5344CB8AC3E}">
        <p14:creationId xmlns:p14="http://schemas.microsoft.com/office/powerpoint/2010/main" val="1608628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8A9F2D-78F2-4E22-B45A-226342C381DD}"/>
              </a:ext>
            </a:extLst>
          </p:cNvPr>
          <p:cNvSpPr>
            <a:spLocks noGrp="1"/>
          </p:cNvSpPr>
          <p:nvPr>
            <p:ph type="body" sz="quarter" idx="13"/>
          </p:nvPr>
        </p:nvSpPr>
        <p:spPr>
          <a:xfrm>
            <a:off x="5954754" y="971045"/>
            <a:ext cx="5867711" cy="4593682"/>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srgbClr val="000000"/>
                </a:solidFill>
                <a:effectLst/>
                <a:uLnTx/>
                <a:uFillTx/>
                <a:latin typeface="Calibri" panose="020F0502020204030204"/>
                <a:ea typeface="+mn-ea"/>
                <a:cs typeface="+mn-cs"/>
              </a:rPr>
              <a:t>Antes de continuar, el mercado de las personas mayores puede entrar en la categoría de consumidores </a:t>
            </a:r>
            <a:r>
              <a:rPr kumimoji="0" lang="es-ES" sz="2000" b="1" i="0" u="none" strike="noStrike" kern="1200" cap="none" spc="0" normalizeH="0" baseline="0" noProof="0" dirty="0">
                <a:ln>
                  <a:noFill/>
                </a:ln>
                <a:solidFill>
                  <a:srgbClr val="000000"/>
                </a:solidFill>
                <a:effectLst/>
                <a:uLnTx/>
                <a:uFillTx/>
                <a:latin typeface="Calibri" panose="020F0502020204030204"/>
                <a:ea typeface="+mn-ea"/>
                <a:cs typeface="+mn-cs"/>
              </a:rPr>
              <a:t>potencialmente vulnerables</a:t>
            </a:r>
            <a:r>
              <a:rPr kumimoji="0" lang="es-ES" sz="2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s-ES" sz="2000" b="1" i="0" u="none" strike="noStrike" kern="1200" cap="none" spc="0" normalizeH="0" baseline="0" noProof="0" dirty="0">
                <a:ln>
                  <a:noFill/>
                </a:ln>
                <a:solidFill>
                  <a:srgbClr val="000000"/>
                </a:solidFill>
                <a:effectLst/>
                <a:uLnTx/>
                <a:uFillTx/>
                <a:latin typeface="Calibri" panose="020F0502020204030204"/>
                <a:ea typeface="+mn-ea"/>
                <a:cs typeface="+mn-cs"/>
              </a:rPr>
              <a:t>Un consumidor vulnerable </a:t>
            </a:r>
            <a:r>
              <a:rPr kumimoji="0" lang="es-ES" sz="2000" b="0" i="0" u="none" strike="noStrike" kern="1200" cap="none" spc="0" normalizeH="0" baseline="0" noProof="0" dirty="0">
                <a:ln>
                  <a:noFill/>
                </a:ln>
                <a:solidFill>
                  <a:srgbClr val="000000"/>
                </a:solidFill>
                <a:effectLst/>
                <a:uLnTx/>
                <a:uFillTx/>
                <a:latin typeface="Calibri" panose="020F0502020204030204"/>
                <a:ea typeface="+mn-ea"/>
                <a:cs typeface="+mn-cs"/>
              </a:rPr>
              <a:t>podría definirse como: "Un consumidor que, como resultado de las características sociodemográficas, las características de comportamiento, la situación personal o el entorno del mercado: </a:t>
            </a:r>
          </a:p>
          <a:p>
            <a:pPr marL="285750" indent="-285750" algn="l">
              <a:lnSpc>
                <a:spcPct val="100000"/>
              </a:lnSpc>
              <a:spcBef>
                <a:spcPts val="0"/>
              </a:spcBef>
              <a:buFont typeface="Arial" panose="020B0604020202020204" pitchFamily="34" charset="0"/>
              <a:buChar char="•"/>
              <a:defRPr/>
            </a:pPr>
            <a:r>
              <a:rPr kumimoji="0" lang="es-ES" sz="2000" b="0" i="0" u="none" strike="noStrike" kern="1200" cap="none" spc="0" normalizeH="0" baseline="0" noProof="0" dirty="0">
                <a:ln>
                  <a:noFill/>
                </a:ln>
                <a:solidFill>
                  <a:srgbClr val="000000"/>
                </a:solidFill>
                <a:effectLst/>
                <a:uLnTx/>
                <a:uFillTx/>
                <a:latin typeface="Calibri" panose="020F0502020204030204"/>
                <a:ea typeface="+mn-ea"/>
                <a:cs typeface="+mn-cs"/>
              </a:rPr>
              <a:t>Tiene un mayor riesgo de experimentar resultados negativos en el mercado;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rgbClr val="000000"/>
                </a:solidFill>
                <a:effectLst/>
                <a:uLnTx/>
                <a:uFillTx/>
                <a:latin typeface="Calibri" panose="020F0502020204030204"/>
                <a:ea typeface="+mn-ea"/>
                <a:cs typeface="+mn-cs"/>
              </a:rPr>
              <a:t>Tiene una capacidad limitada para maximizar su bienestar;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rgbClr val="000000"/>
                </a:solidFill>
                <a:effectLst/>
                <a:uLnTx/>
                <a:uFillTx/>
                <a:latin typeface="Calibri" panose="020F0502020204030204"/>
                <a:ea typeface="+mn-ea"/>
                <a:cs typeface="+mn-cs"/>
              </a:rPr>
              <a:t>Tiene dificultades para obtener o asimilar información;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rgbClr val="000000"/>
                </a:solidFill>
                <a:effectLst/>
                <a:uLnTx/>
                <a:uFillTx/>
                <a:latin typeface="Calibri" panose="020F0502020204030204"/>
                <a:ea typeface="+mn-ea"/>
                <a:cs typeface="+mn-cs"/>
              </a:rPr>
              <a:t>Tiene menos capacidad para comprar, elegir o acceder a productos adecuados; o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rgbClr val="000000"/>
                </a:solidFill>
                <a:effectLst/>
                <a:uLnTx/>
                <a:uFillTx/>
                <a:latin typeface="Calibri" panose="020F0502020204030204"/>
                <a:ea typeface="+mn-ea"/>
                <a:cs typeface="+mn-cs"/>
              </a:rPr>
              <a:t>Es más susceptible a ciertas prácticas de marketing". Fuente</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s-ES" sz="2000" b="0" i="0" u="none" strike="noStrike" kern="1200" cap="none" spc="0" normalizeH="0" baseline="0" noProof="0" dirty="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Hoja informativa de la Comisión Europea</a:t>
            </a:r>
            <a:endParaRPr lang="en-IE" sz="2000" dirty="0"/>
          </a:p>
        </p:txBody>
      </p:sp>
      <p:pic>
        <p:nvPicPr>
          <p:cNvPr id="11" name="Picture Placeholder 10" descr="Business man pulling a block from Jenga tower">
            <a:extLst>
              <a:ext uri="{FF2B5EF4-FFF2-40B4-BE49-F238E27FC236}">
                <a16:creationId xmlns:a16="http://schemas.microsoft.com/office/drawing/2014/main" id="{9F4CD2AF-953E-4C89-A455-797FA037E8F9}"/>
              </a:ext>
            </a:extLst>
          </p:cNvPr>
          <p:cNvPicPr>
            <a:picLocks noGrp="1" noChangeAspect="1"/>
          </p:cNvPicPr>
          <p:nvPr>
            <p:ph type="pic" sz="quarter" idx="19"/>
          </p:nvPr>
        </p:nvPicPr>
        <p:blipFill rotWithShape="1">
          <a:blip r:embed="rId3" cstate="screen">
            <a:extLst>
              <a:ext uri="{28A0092B-C50C-407E-A947-70E740481C1C}">
                <a14:useLocalDpi xmlns:a14="http://schemas.microsoft.com/office/drawing/2010/main"/>
              </a:ext>
            </a:extLst>
          </a:blip>
          <a:srcRect/>
          <a:stretch/>
        </p:blipFill>
        <p:spPr>
          <a:xfrm>
            <a:off x="705779" y="-1"/>
            <a:ext cx="5248975" cy="6858001"/>
          </a:xfrm>
        </p:spPr>
      </p:pic>
      <p:sp>
        <p:nvSpPr>
          <p:cNvPr id="12" name="Arrow: Right 11">
            <a:extLst>
              <a:ext uri="{FF2B5EF4-FFF2-40B4-BE49-F238E27FC236}">
                <a16:creationId xmlns:a16="http://schemas.microsoft.com/office/drawing/2014/main" id="{1568C839-9173-49D5-AC77-918FCD2CC6F2}"/>
              </a:ext>
            </a:extLst>
          </p:cNvPr>
          <p:cNvSpPr/>
          <p:nvPr/>
        </p:nvSpPr>
        <p:spPr>
          <a:xfrm rot="18955932">
            <a:off x="8382326" y="5943983"/>
            <a:ext cx="1095409" cy="763893"/>
          </a:xfrm>
          <a:prstGeom prst="rightArrow">
            <a:avLst/>
          </a:prstGeom>
          <a:solidFill>
            <a:srgbClr val="1188A3"/>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900" b="1" dirty="0"/>
              <a:t>¡Una </a:t>
            </a:r>
            <a:r>
              <a:rPr lang="en-US" sz="900" b="1" dirty="0" err="1"/>
              <a:t>lectura</a:t>
            </a:r>
            <a:r>
              <a:rPr lang="en-US" sz="900" b="1" dirty="0"/>
              <a:t> </a:t>
            </a:r>
            <a:r>
              <a:rPr lang="en-US" sz="900" b="1" dirty="0" err="1"/>
              <a:t>muy</a:t>
            </a:r>
            <a:r>
              <a:rPr lang="en-US" sz="900" b="1" dirty="0"/>
              <a:t> </a:t>
            </a:r>
            <a:r>
              <a:rPr lang="en-US" sz="900" b="1" dirty="0" err="1"/>
              <a:t>interesante</a:t>
            </a:r>
            <a:r>
              <a:rPr lang="en-US" sz="900" b="1" dirty="0"/>
              <a:t>!</a:t>
            </a:r>
            <a:endParaRPr lang="en-IE" sz="900" b="1" dirty="0"/>
          </a:p>
        </p:txBody>
      </p:sp>
    </p:spTree>
    <p:extLst>
      <p:ext uri="{BB962C8B-B14F-4D97-AF65-F5344CB8AC3E}">
        <p14:creationId xmlns:p14="http://schemas.microsoft.com/office/powerpoint/2010/main" val="14193639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86A1FB-9DF1-45A3-BC2D-F46F61AEF876}"/>
              </a:ext>
            </a:extLst>
          </p:cNvPr>
          <p:cNvSpPr>
            <a:spLocks noGrp="1"/>
          </p:cNvSpPr>
          <p:nvPr>
            <p:ph type="body" sz="quarter" idx="18"/>
          </p:nvPr>
        </p:nvSpPr>
        <p:spPr>
          <a:xfrm>
            <a:off x="734714" y="1620376"/>
            <a:ext cx="11264443" cy="4870711"/>
          </a:xfrm>
        </p:spPr>
        <p:txBody>
          <a:bodyPr vert="horz" lIns="91440" tIns="45720" rIns="91440" bIns="45720" rtlCol="0" anchor="t">
            <a:normAutofit fontScale="92500" lnSpcReduction="20000"/>
          </a:bodyPr>
          <a:lstStyle/>
          <a:p>
            <a:pPr indent="0" algn="just">
              <a:lnSpc>
                <a:spcPct val="110000"/>
              </a:lnSpc>
            </a:pPr>
            <a:r>
              <a:rPr lang="es-ES" b="1" dirty="0"/>
              <a:t>NUA </a:t>
            </a:r>
            <a:r>
              <a:rPr lang="es-ES" b="1" dirty="0" err="1"/>
              <a:t>Naturals</a:t>
            </a:r>
            <a:r>
              <a:rPr lang="es-ES" b="1" dirty="0"/>
              <a:t> </a:t>
            </a:r>
            <a:r>
              <a:rPr lang="es-ES" dirty="0"/>
              <a:t>es un líder del mercado en la mejora de la salud y el bienestar con su deliciosa gama de </a:t>
            </a:r>
            <a:r>
              <a:rPr lang="es-ES" dirty="0" err="1"/>
              <a:t>Superalimentos</a:t>
            </a:r>
            <a:r>
              <a:rPr lang="es-ES" dirty="0"/>
              <a:t> Naturales Orgánicos.  Su misión es crear un equilibrio saludable y feliz para el cuerpo, la mente y el espíritu para todas las edades. </a:t>
            </a:r>
            <a:endParaRPr lang="es-ES"/>
          </a:p>
          <a:p>
            <a:pPr indent="0" algn="just">
              <a:lnSpc>
                <a:spcPct val="110000"/>
              </a:lnSpc>
            </a:pPr>
            <a:r>
              <a:rPr lang="es-ES" dirty="0"/>
              <a:t>Aunque </a:t>
            </a:r>
            <a:r>
              <a:rPr lang="es-ES" dirty="0" err="1"/>
              <a:t>Nua</a:t>
            </a:r>
            <a:r>
              <a:rPr lang="es-ES" dirty="0"/>
              <a:t> </a:t>
            </a:r>
            <a:r>
              <a:rPr lang="es-ES" dirty="0" err="1"/>
              <a:t>Naturals</a:t>
            </a:r>
            <a:r>
              <a:rPr lang="es-ES" dirty="0"/>
              <a:t> no se dirige específicamente al mercado de la tercera edad, sus productos son ideales para este segmento de mercado. Aunque estos </a:t>
            </a:r>
            <a:r>
              <a:rPr lang="es-ES" dirty="0" err="1"/>
              <a:t>superalimentos</a:t>
            </a:r>
            <a:r>
              <a:rPr lang="es-ES" dirty="0"/>
              <a:t> en polvo pueden añadirse a líquidos, pastas o alimentos y mejorar el valor nutricional, también ayudan a complementar la dieta de los mayores con facilidad y combaten los problemas de desnutrición y deglución.</a:t>
            </a:r>
            <a:endParaRPr lang="es-ES" dirty="0">
              <a:cs typeface="Calibri" panose="020F0502020204030204"/>
            </a:endParaRPr>
          </a:p>
          <a:p>
            <a:pPr indent="0" algn="just">
              <a:lnSpc>
                <a:spcPct val="110000"/>
              </a:lnSpc>
            </a:pPr>
            <a:r>
              <a:rPr lang="es-ES" dirty="0" err="1"/>
              <a:t>Nua</a:t>
            </a:r>
            <a:r>
              <a:rPr lang="es-ES" dirty="0"/>
              <a:t> </a:t>
            </a:r>
            <a:r>
              <a:rPr lang="es-ES" dirty="0" err="1"/>
              <a:t>Naturals</a:t>
            </a:r>
            <a:r>
              <a:rPr lang="es-ES" dirty="0"/>
              <a:t> demuestra cómo satisface las necesidades de los consumidores de la tercera edad </a:t>
            </a:r>
            <a:r>
              <a:rPr lang="es-ES" b="1" dirty="0">
                <a:solidFill>
                  <a:srgbClr val="1188A3"/>
                </a:solidFill>
              </a:rPr>
              <a:t>ofreciendo alta calidad </a:t>
            </a:r>
            <a:r>
              <a:rPr lang="es-ES" dirty="0"/>
              <a:t>y una </a:t>
            </a:r>
            <a:r>
              <a:rPr lang="es-ES" b="1" dirty="0">
                <a:solidFill>
                  <a:srgbClr val="1188A3"/>
                </a:solidFill>
              </a:rPr>
              <a:t>amplia gama de productos</a:t>
            </a:r>
            <a:r>
              <a:rPr lang="es-ES" dirty="0"/>
              <a:t>. También demuestran cómo tienen en cuenta la importancia del envase para las personas mayores... proporcionando bolsas y tarrinas ligeras, con letra fácil de leer, fáciles de almacenar y de abrir. </a:t>
            </a:r>
            <a:endParaRPr lang="es-ES" dirty="0">
              <a:cs typeface="Calibri" panose="020F0502020204030204"/>
            </a:endParaRPr>
          </a:p>
          <a:p>
            <a:pPr indent="0" algn="just">
              <a:lnSpc>
                <a:spcPct val="110000"/>
              </a:lnSpc>
            </a:pPr>
            <a:r>
              <a:rPr lang="es-ES" dirty="0"/>
              <a:t>Curiosamente, no hay una </a:t>
            </a:r>
            <a:r>
              <a:rPr lang="es-ES" b="1" dirty="0">
                <a:solidFill>
                  <a:srgbClr val="1188A3"/>
                </a:solidFill>
              </a:rPr>
              <a:t>redacción específica para cada segmento </a:t>
            </a:r>
            <a:r>
              <a:rPr lang="es-ES" dirty="0"/>
              <a:t>y han creado un producto universal que resulta ser adecuado para el mercado de las personas mayores.</a:t>
            </a:r>
            <a:endParaRPr lang="en-IE" dirty="0">
              <a:cs typeface="Calibri" panose="020F0502020204030204"/>
            </a:endParaRPr>
          </a:p>
        </p:txBody>
      </p:sp>
      <p:sp>
        <p:nvSpPr>
          <p:cNvPr id="3" name="Text Placeholder 2">
            <a:extLst>
              <a:ext uri="{FF2B5EF4-FFF2-40B4-BE49-F238E27FC236}">
                <a16:creationId xmlns:a16="http://schemas.microsoft.com/office/drawing/2014/main" id="{5852EF89-3885-43D3-9CB2-47839CDC737F}"/>
              </a:ext>
            </a:extLst>
          </p:cNvPr>
          <p:cNvSpPr>
            <a:spLocks noGrp="1"/>
          </p:cNvSpPr>
          <p:nvPr>
            <p:ph type="body" sz="quarter" idx="16"/>
          </p:nvPr>
        </p:nvSpPr>
        <p:spPr>
          <a:xfrm>
            <a:off x="0" y="230278"/>
            <a:ext cx="10594346" cy="582221"/>
          </a:xfrm>
          <a:solidFill>
            <a:srgbClr val="FFD100"/>
          </a:solidFill>
        </p:spPr>
        <p:txBody>
          <a:bodyPr>
            <a:normAutofit lnSpcReduction="10000"/>
          </a:bodyPr>
          <a:lstStyle/>
          <a:p>
            <a:pPr marL="180000"/>
            <a:r>
              <a:rPr lang="en-US" dirty="0"/>
              <a:t>Inspirate…</a:t>
            </a:r>
            <a:endParaRPr lang="en-IE" dirty="0"/>
          </a:p>
        </p:txBody>
      </p:sp>
      <p:pic>
        <p:nvPicPr>
          <p:cNvPr id="5" name="Picture 4">
            <a:extLst>
              <a:ext uri="{FF2B5EF4-FFF2-40B4-BE49-F238E27FC236}">
                <a16:creationId xmlns:a16="http://schemas.microsoft.com/office/drawing/2014/main" id="{BD4B4FFF-69E8-42C4-B198-12A8CC3EEA2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2843" y="1461163"/>
            <a:ext cx="743117" cy="1125668"/>
          </a:xfrm>
          <a:prstGeom prst="rect">
            <a:avLst/>
          </a:prstGeom>
        </p:spPr>
      </p:pic>
      <p:pic>
        <p:nvPicPr>
          <p:cNvPr id="7" name="Picture 6">
            <a:extLst>
              <a:ext uri="{FF2B5EF4-FFF2-40B4-BE49-F238E27FC236}">
                <a16:creationId xmlns:a16="http://schemas.microsoft.com/office/drawing/2014/main" id="{BDF180CC-D44C-40BC-B529-8FB9CEEAD20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60419" y="45213"/>
            <a:ext cx="4696867" cy="1575163"/>
          </a:xfrm>
          <a:prstGeom prst="rect">
            <a:avLst/>
          </a:prstGeom>
        </p:spPr>
      </p:pic>
    </p:spTree>
    <p:extLst>
      <p:ext uri="{BB962C8B-B14F-4D97-AF65-F5344CB8AC3E}">
        <p14:creationId xmlns:p14="http://schemas.microsoft.com/office/powerpoint/2010/main" val="15197359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4C131D-5572-458C-9AE5-71B2AA200BBF}"/>
              </a:ext>
            </a:extLst>
          </p:cNvPr>
          <p:cNvSpPr>
            <a:spLocks noGrp="1"/>
          </p:cNvSpPr>
          <p:nvPr>
            <p:ph type="body" sz="quarter" idx="16"/>
          </p:nvPr>
        </p:nvSpPr>
        <p:spPr>
          <a:xfrm>
            <a:off x="2149153" y="934083"/>
            <a:ext cx="6000235" cy="4367833"/>
          </a:xfrm>
        </p:spPr>
        <p:txBody>
          <a:bodyPr>
            <a:normAutofit lnSpcReduction="10000"/>
          </a:bodyPr>
          <a:lstStyle/>
          <a:p>
            <a:pPr>
              <a:lnSpc>
                <a:spcPct val="120000"/>
              </a:lnSpc>
            </a:pPr>
            <a:r>
              <a:rPr lang="es-ES" dirty="0"/>
              <a:t>Utilizar esta información para comercializar, marcar e innovar con mayor eficacia</a:t>
            </a:r>
            <a:endParaRPr lang="en-IE" dirty="0"/>
          </a:p>
        </p:txBody>
      </p:sp>
      <p:sp>
        <p:nvSpPr>
          <p:cNvPr id="3" name="Text Placeholder 2">
            <a:extLst>
              <a:ext uri="{FF2B5EF4-FFF2-40B4-BE49-F238E27FC236}">
                <a16:creationId xmlns:a16="http://schemas.microsoft.com/office/drawing/2014/main" id="{EF2CF72B-6486-4447-A2DC-54F77D293B0D}"/>
              </a:ext>
            </a:extLst>
          </p:cNvPr>
          <p:cNvSpPr>
            <a:spLocks noGrp="1"/>
          </p:cNvSpPr>
          <p:nvPr>
            <p:ph type="body" sz="quarter" idx="17"/>
          </p:nvPr>
        </p:nvSpPr>
        <p:spPr>
          <a:xfrm>
            <a:off x="1051965" y="934085"/>
            <a:ext cx="557189" cy="582221"/>
          </a:xfrm>
        </p:spPr>
        <p:txBody>
          <a:bodyPr>
            <a:normAutofit fontScale="85000" lnSpcReduction="20000"/>
          </a:bodyPr>
          <a:lstStyle/>
          <a:p>
            <a:r>
              <a:rPr lang="en-US" b="1"/>
              <a:t>3</a:t>
            </a:r>
            <a:endParaRPr lang="en-IE" b="1"/>
          </a:p>
        </p:txBody>
      </p:sp>
    </p:spTree>
    <p:extLst>
      <p:ext uri="{BB962C8B-B14F-4D97-AF65-F5344CB8AC3E}">
        <p14:creationId xmlns:p14="http://schemas.microsoft.com/office/powerpoint/2010/main" val="14684903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56E35D-9A22-4989-948E-54BB6FD10E3A}"/>
              </a:ext>
            </a:extLst>
          </p:cNvPr>
          <p:cNvSpPr>
            <a:spLocks noGrp="1"/>
          </p:cNvSpPr>
          <p:nvPr>
            <p:ph type="body" sz="quarter" idx="18"/>
          </p:nvPr>
        </p:nvSpPr>
        <p:spPr>
          <a:xfrm>
            <a:off x="1302819" y="1537487"/>
            <a:ext cx="5402924" cy="4761708"/>
          </a:xfrm>
        </p:spPr>
        <p:txBody>
          <a:bodyPr vert="horz" lIns="91440" tIns="45720" rIns="91440" bIns="45720" rtlCol="0" anchor="t">
            <a:normAutofit/>
          </a:bodyPr>
          <a:lstStyle/>
          <a:p>
            <a:pPr indent="0" algn="just"/>
            <a:r>
              <a:rPr lang="es-ES" dirty="0"/>
              <a:t>Hasta ahora, hemos seguido el modelo STP (Segmentación, Orientación y Posicionamiento), que le ayuda a posicionar un producto o servicio para dirigirse a diferentes grupos de clientes de forma más eficiente.</a:t>
            </a:r>
            <a:endParaRPr lang="en-US" dirty="0">
              <a:cs typeface="Calibri" panose="020F0502020204030204"/>
            </a:endParaRPr>
          </a:p>
          <a:p>
            <a:pPr indent="0" algn="just"/>
            <a:r>
              <a:rPr lang="es-ES" dirty="0"/>
              <a:t>El siguiente paso es </a:t>
            </a:r>
            <a:r>
              <a:rPr lang="es-ES" b="1" dirty="0"/>
              <a:t>utilizar la información que hemos recopilado para posicionar la motivación del desarrollo de su producto </a:t>
            </a:r>
            <a:r>
              <a:rPr lang="es-ES" dirty="0"/>
              <a:t>(llenar un vacío o satisfacer las expectativas/preferencias) en el mercado de los mayores.</a:t>
            </a:r>
            <a:endParaRPr lang="en-IE" dirty="0">
              <a:cs typeface="Calibri" panose="020F0502020204030204"/>
            </a:endParaRPr>
          </a:p>
        </p:txBody>
      </p:sp>
      <p:sp>
        <p:nvSpPr>
          <p:cNvPr id="4" name="Text Placeholder 3">
            <a:extLst>
              <a:ext uri="{FF2B5EF4-FFF2-40B4-BE49-F238E27FC236}">
                <a16:creationId xmlns:a16="http://schemas.microsoft.com/office/drawing/2014/main" id="{79A4694C-8DCA-4307-9C51-DA5479CFE603}"/>
              </a:ext>
            </a:extLst>
          </p:cNvPr>
          <p:cNvSpPr>
            <a:spLocks noGrp="1"/>
          </p:cNvSpPr>
          <p:nvPr>
            <p:ph type="body" sz="quarter" idx="16"/>
          </p:nvPr>
        </p:nvSpPr>
        <p:spPr>
          <a:xfrm>
            <a:off x="1302819" y="449853"/>
            <a:ext cx="3128568" cy="582221"/>
          </a:xfrm>
          <a:solidFill>
            <a:srgbClr val="FFD100"/>
          </a:solidFill>
        </p:spPr>
        <p:txBody>
          <a:bodyPr anchor="ctr">
            <a:normAutofit lnSpcReduction="10000"/>
          </a:bodyPr>
          <a:lstStyle/>
          <a:p>
            <a:r>
              <a:rPr lang="en-US" dirty="0"/>
              <a:t>El </a:t>
            </a:r>
            <a:r>
              <a:rPr lang="en-US" dirty="0" err="1"/>
              <a:t>modelo</a:t>
            </a:r>
            <a:r>
              <a:rPr lang="en-US" dirty="0"/>
              <a:t> STP</a:t>
            </a:r>
          </a:p>
        </p:txBody>
      </p:sp>
      <p:pic>
        <p:nvPicPr>
          <p:cNvPr id="6" name="Picture 5" descr="A colorful powder blust">
            <a:extLst>
              <a:ext uri="{FF2B5EF4-FFF2-40B4-BE49-F238E27FC236}">
                <a16:creationId xmlns:a16="http://schemas.microsoft.com/office/drawing/2014/main" id="{6D7DE44F-AA48-47DD-BCB3-5EB76BC4B41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27693" y="245335"/>
            <a:ext cx="2752891" cy="1837637"/>
          </a:xfrm>
          <a:prstGeom prst="rect">
            <a:avLst/>
          </a:prstGeom>
          <a:ln>
            <a:noFill/>
          </a:ln>
          <a:effectLst>
            <a:softEdge rad="112500"/>
          </a:effectLst>
        </p:spPr>
      </p:pic>
      <p:sp>
        <p:nvSpPr>
          <p:cNvPr id="9" name="Flowchart: Connector 8">
            <a:extLst>
              <a:ext uri="{FF2B5EF4-FFF2-40B4-BE49-F238E27FC236}">
                <a16:creationId xmlns:a16="http://schemas.microsoft.com/office/drawing/2014/main" id="{968483F5-2795-4E7C-A004-4E341F479D8D}"/>
              </a:ext>
            </a:extLst>
          </p:cNvPr>
          <p:cNvSpPr/>
          <p:nvPr/>
        </p:nvSpPr>
        <p:spPr>
          <a:xfrm>
            <a:off x="10563280" y="3130269"/>
            <a:ext cx="115848" cy="121381"/>
          </a:xfrm>
          <a:prstGeom prst="flowChartConnector">
            <a:avLst/>
          </a:prstGeom>
          <a:solidFill>
            <a:srgbClr val="FB457B"/>
          </a:solidFill>
          <a:ln>
            <a:solidFill>
              <a:srgbClr val="FB45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8" name="Graphic 7" descr="Target outline">
            <a:extLst>
              <a:ext uri="{FF2B5EF4-FFF2-40B4-BE49-F238E27FC236}">
                <a16:creationId xmlns:a16="http://schemas.microsoft.com/office/drawing/2014/main" id="{C3B1A51A-FEA6-44BB-9199-048DBFB324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74514" y="2754779"/>
            <a:ext cx="914400" cy="914400"/>
          </a:xfrm>
          <a:prstGeom prst="rect">
            <a:avLst/>
          </a:prstGeom>
        </p:spPr>
      </p:pic>
      <p:sp>
        <p:nvSpPr>
          <p:cNvPr id="10" name="Flowchart: Connector 9">
            <a:extLst>
              <a:ext uri="{FF2B5EF4-FFF2-40B4-BE49-F238E27FC236}">
                <a16:creationId xmlns:a16="http://schemas.microsoft.com/office/drawing/2014/main" id="{B1A0909E-F6CB-4E80-8E8C-A179762EED7A}"/>
              </a:ext>
            </a:extLst>
          </p:cNvPr>
          <p:cNvSpPr/>
          <p:nvPr/>
        </p:nvSpPr>
        <p:spPr>
          <a:xfrm>
            <a:off x="11206122" y="3008888"/>
            <a:ext cx="115848" cy="121381"/>
          </a:xfrm>
          <a:prstGeom prst="flowChartConnector">
            <a:avLst/>
          </a:prstGeom>
          <a:solidFill>
            <a:srgbClr val="02BBE3"/>
          </a:solidFill>
          <a:ln>
            <a:solidFill>
              <a:srgbClr val="02B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Flowchart: Connector 10">
            <a:extLst>
              <a:ext uri="{FF2B5EF4-FFF2-40B4-BE49-F238E27FC236}">
                <a16:creationId xmlns:a16="http://schemas.microsoft.com/office/drawing/2014/main" id="{27444ED1-6588-449D-A68E-DD5A3D3E2469}"/>
              </a:ext>
            </a:extLst>
          </p:cNvPr>
          <p:cNvSpPr/>
          <p:nvPr/>
        </p:nvSpPr>
        <p:spPr>
          <a:xfrm>
            <a:off x="11552731" y="3816743"/>
            <a:ext cx="115848" cy="121381"/>
          </a:xfrm>
          <a:prstGeom prst="flowChartConnector">
            <a:avLst/>
          </a:prstGeom>
          <a:solidFill>
            <a:srgbClr val="02BBE3"/>
          </a:solidFill>
          <a:ln>
            <a:solidFill>
              <a:srgbClr val="02B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TextBox 12">
            <a:extLst>
              <a:ext uri="{FF2B5EF4-FFF2-40B4-BE49-F238E27FC236}">
                <a16:creationId xmlns:a16="http://schemas.microsoft.com/office/drawing/2014/main" id="{1F13390B-A8C7-4037-A7DE-88C38DE4D1C4}"/>
              </a:ext>
            </a:extLst>
          </p:cNvPr>
          <p:cNvSpPr txBox="1"/>
          <p:nvPr/>
        </p:nvSpPr>
        <p:spPr>
          <a:xfrm>
            <a:off x="7114551" y="1088520"/>
            <a:ext cx="1917482" cy="400110"/>
          </a:xfrm>
          <a:prstGeom prst="rect">
            <a:avLst/>
          </a:prstGeom>
          <a:noFill/>
        </p:spPr>
        <p:txBody>
          <a:bodyPr wrap="square">
            <a:spAutoFit/>
          </a:bodyPr>
          <a:lstStyle/>
          <a:p>
            <a:r>
              <a:rPr lang="en-US" sz="2000" dirty="0" err="1">
                <a:solidFill>
                  <a:srgbClr val="000000"/>
                </a:solidFill>
              </a:rPr>
              <a:t>Segmentación</a:t>
            </a:r>
            <a:endParaRPr lang="en-IE" sz="2000" dirty="0">
              <a:solidFill>
                <a:srgbClr val="000000"/>
              </a:solidFill>
            </a:endParaRPr>
          </a:p>
        </p:txBody>
      </p:sp>
      <p:sp>
        <p:nvSpPr>
          <p:cNvPr id="14" name="TextBox 13">
            <a:extLst>
              <a:ext uri="{FF2B5EF4-FFF2-40B4-BE49-F238E27FC236}">
                <a16:creationId xmlns:a16="http://schemas.microsoft.com/office/drawing/2014/main" id="{91C8D81E-9EB0-41BC-B3A5-8081A6D6804B}"/>
              </a:ext>
            </a:extLst>
          </p:cNvPr>
          <p:cNvSpPr txBox="1"/>
          <p:nvPr/>
        </p:nvSpPr>
        <p:spPr>
          <a:xfrm>
            <a:off x="7105018" y="3038513"/>
            <a:ext cx="2752891" cy="523220"/>
          </a:xfrm>
          <a:prstGeom prst="rect">
            <a:avLst/>
          </a:prstGeom>
          <a:noFill/>
        </p:spPr>
        <p:txBody>
          <a:bodyPr wrap="square">
            <a:spAutoFit/>
          </a:bodyPr>
          <a:lstStyle/>
          <a:p>
            <a:r>
              <a:rPr lang="en-US" sz="2800" dirty="0">
                <a:solidFill>
                  <a:srgbClr val="000000"/>
                </a:solidFill>
              </a:rPr>
              <a:t>Población Diana</a:t>
            </a:r>
            <a:endParaRPr lang="en-IE" sz="2800" dirty="0">
              <a:solidFill>
                <a:srgbClr val="000000"/>
              </a:solidFill>
            </a:endParaRPr>
          </a:p>
        </p:txBody>
      </p:sp>
      <p:cxnSp>
        <p:nvCxnSpPr>
          <p:cNvPr id="16" name="Straight Connector 15">
            <a:extLst>
              <a:ext uri="{FF2B5EF4-FFF2-40B4-BE49-F238E27FC236}">
                <a16:creationId xmlns:a16="http://schemas.microsoft.com/office/drawing/2014/main" id="{ED1D0970-C020-437A-9CA8-8DDD8C8BB459}"/>
              </a:ext>
            </a:extLst>
          </p:cNvPr>
          <p:cNvCxnSpPr/>
          <p:nvPr/>
        </p:nvCxnSpPr>
        <p:spPr>
          <a:xfrm>
            <a:off x="10563280" y="4723571"/>
            <a:ext cx="0" cy="1646275"/>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9EF97FF-5DB5-415A-AED6-1FCCF0EE718F}"/>
              </a:ext>
            </a:extLst>
          </p:cNvPr>
          <p:cNvCxnSpPr>
            <a:cxnSpLocks/>
          </p:cNvCxnSpPr>
          <p:nvPr/>
        </p:nvCxnSpPr>
        <p:spPr>
          <a:xfrm flipH="1">
            <a:off x="9647929" y="5521011"/>
            <a:ext cx="1807223"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19" name="Star: 5 Points 18">
            <a:extLst>
              <a:ext uri="{FF2B5EF4-FFF2-40B4-BE49-F238E27FC236}">
                <a16:creationId xmlns:a16="http://schemas.microsoft.com/office/drawing/2014/main" id="{F9FF3F94-44F0-4666-8FCB-7CAE1BF9D87A}"/>
              </a:ext>
            </a:extLst>
          </p:cNvPr>
          <p:cNvSpPr/>
          <p:nvPr/>
        </p:nvSpPr>
        <p:spPr>
          <a:xfrm>
            <a:off x="10850946" y="4887589"/>
            <a:ext cx="202301" cy="161123"/>
          </a:xfrm>
          <a:prstGeom prst="star5">
            <a:avLst/>
          </a:prstGeom>
          <a:solidFill>
            <a:srgbClr val="FB457B"/>
          </a:solidFill>
          <a:ln>
            <a:solidFill>
              <a:srgbClr val="FB45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0" name="TextBox 19">
            <a:extLst>
              <a:ext uri="{FF2B5EF4-FFF2-40B4-BE49-F238E27FC236}">
                <a16:creationId xmlns:a16="http://schemas.microsoft.com/office/drawing/2014/main" id="{07409C7C-0BB6-4F1A-A4F5-95B6FBEF9F1F}"/>
              </a:ext>
            </a:extLst>
          </p:cNvPr>
          <p:cNvSpPr txBox="1"/>
          <p:nvPr/>
        </p:nvSpPr>
        <p:spPr>
          <a:xfrm>
            <a:off x="10268320" y="4410567"/>
            <a:ext cx="671639" cy="261610"/>
          </a:xfrm>
          <a:prstGeom prst="rect">
            <a:avLst/>
          </a:prstGeom>
          <a:noFill/>
        </p:spPr>
        <p:txBody>
          <a:bodyPr wrap="square" rtlCol="0">
            <a:spAutoFit/>
          </a:bodyPr>
          <a:lstStyle/>
          <a:p>
            <a:r>
              <a:rPr lang="en-US" sz="1100" dirty="0">
                <a:solidFill>
                  <a:srgbClr val="000000"/>
                </a:solidFill>
              </a:rPr>
              <a:t>valor</a:t>
            </a:r>
            <a:endParaRPr lang="en-IE" sz="1100" dirty="0">
              <a:solidFill>
                <a:srgbClr val="000000"/>
              </a:solidFill>
            </a:endParaRPr>
          </a:p>
        </p:txBody>
      </p:sp>
      <p:sp>
        <p:nvSpPr>
          <p:cNvPr id="21" name="TextBox 20">
            <a:extLst>
              <a:ext uri="{FF2B5EF4-FFF2-40B4-BE49-F238E27FC236}">
                <a16:creationId xmlns:a16="http://schemas.microsoft.com/office/drawing/2014/main" id="{6DF40C49-D5B5-412E-A384-4349AB70C805}"/>
              </a:ext>
            </a:extLst>
          </p:cNvPr>
          <p:cNvSpPr txBox="1"/>
          <p:nvPr/>
        </p:nvSpPr>
        <p:spPr>
          <a:xfrm>
            <a:off x="10268320" y="6369846"/>
            <a:ext cx="918445" cy="261610"/>
          </a:xfrm>
          <a:prstGeom prst="rect">
            <a:avLst/>
          </a:prstGeom>
          <a:noFill/>
        </p:spPr>
        <p:txBody>
          <a:bodyPr wrap="square" rtlCol="0">
            <a:spAutoFit/>
          </a:bodyPr>
          <a:lstStyle/>
          <a:p>
            <a:r>
              <a:rPr lang="en-US" sz="1100" dirty="0">
                <a:solidFill>
                  <a:srgbClr val="000000"/>
                </a:solidFill>
              </a:rPr>
              <a:t>Valor Bajo</a:t>
            </a:r>
            <a:endParaRPr lang="en-IE" sz="1100" dirty="0">
              <a:solidFill>
                <a:srgbClr val="000000"/>
              </a:solidFill>
            </a:endParaRPr>
          </a:p>
        </p:txBody>
      </p:sp>
      <p:sp>
        <p:nvSpPr>
          <p:cNvPr id="22" name="TextBox 21">
            <a:extLst>
              <a:ext uri="{FF2B5EF4-FFF2-40B4-BE49-F238E27FC236}">
                <a16:creationId xmlns:a16="http://schemas.microsoft.com/office/drawing/2014/main" id="{2D6A5152-B7E8-4578-96A0-D0C031ADA00F}"/>
              </a:ext>
            </a:extLst>
          </p:cNvPr>
          <p:cNvSpPr txBox="1"/>
          <p:nvPr/>
        </p:nvSpPr>
        <p:spPr>
          <a:xfrm>
            <a:off x="11455152" y="5201483"/>
            <a:ext cx="671639" cy="430887"/>
          </a:xfrm>
          <a:prstGeom prst="rect">
            <a:avLst/>
          </a:prstGeom>
          <a:noFill/>
        </p:spPr>
        <p:txBody>
          <a:bodyPr wrap="square" rtlCol="0">
            <a:spAutoFit/>
          </a:bodyPr>
          <a:lstStyle/>
          <a:p>
            <a:r>
              <a:rPr lang="en-US" sz="1100" dirty="0" err="1">
                <a:solidFill>
                  <a:srgbClr val="000000"/>
                </a:solidFill>
              </a:rPr>
              <a:t>Buen</a:t>
            </a:r>
            <a:r>
              <a:rPr lang="en-US" sz="1100" dirty="0">
                <a:solidFill>
                  <a:srgbClr val="000000"/>
                </a:solidFill>
              </a:rPr>
              <a:t> </a:t>
            </a:r>
          </a:p>
          <a:p>
            <a:r>
              <a:rPr lang="en-US" sz="1100" dirty="0" err="1">
                <a:solidFill>
                  <a:srgbClr val="000000"/>
                </a:solidFill>
              </a:rPr>
              <a:t>Sabor</a:t>
            </a:r>
            <a:endParaRPr lang="en-IE" sz="1100" dirty="0">
              <a:solidFill>
                <a:srgbClr val="000000"/>
              </a:solidFill>
            </a:endParaRPr>
          </a:p>
        </p:txBody>
      </p:sp>
      <p:sp>
        <p:nvSpPr>
          <p:cNvPr id="23" name="TextBox 22">
            <a:extLst>
              <a:ext uri="{FF2B5EF4-FFF2-40B4-BE49-F238E27FC236}">
                <a16:creationId xmlns:a16="http://schemas.microsoft.com/office/drawing/2014/main" id="{EDC16493-E4CF-4521-B53D-33F7118060A8}"/>
              </a:ext>
            </a:extLst>
          </p:cNvPr>
          <p:cNvSpPr txBox="1"/>
          <p:nvPr/>
        </p:nvSpPr>
        <p:spPr>
          <a:xfrm>
            <a:off x="9187771" y="5219818"/>
            <a:ext cx="671639" cy="600164"/>
          </a:xfrm>
          <a:prstGeom prst="rect">
            <a:avLst/>
          </a:prstGeom>
          <a:noFill/>
        </p:spPr>
        <p:txBody>
          <a:bodyPr wrap="square" rtlCol="0">
            <a:spAutoFit/>
          </a:bodyPr>
          <a:lstStyle/>
          <a:p>
            <a:r>
              <a:rPr lang="en-US" sz="1100" dirty="0">
                <a:solidFill>
                  <a:srgbClr val="000000"/>
                </a:solidFill>
              </a:rPr>
              <a:t>Mal</a:t>
            </a:r>
          </a:p>
          <a:p>
            <a:r>
              <a:rPr lang="en-US" sz="1100" dirty="0" err="1">
                <a:solidFill>
                  <a:srgbClr val="000000"/>
                </a:solidFill>
              </a:rPr>
              <a:t>Sabor</a:t>
            </a:r>
            <a:r>
              <a:rPr lang="en-US" sz="1100" dirty="0">
                <a:solidFill>
                  <a:srgbClr val="000000"/>
                </a:solidFill>
              </a:rPr>
              <a:t>	</a:t>
            </a:r>
            <a:endParaRPr lang="en-IE" sz="1100" dirty="0">
              <a:solidFill>
                <a:srgbClr val="000000"/>
              </a:solidFill>
            </a:endParaRPr>
          </a:p>
        </p:txBody>
      </p:sp>
      <p:sp>
        <p:nvSpPr>
          <p:cNvPr id="24" name="TextBox 23">
            <a:extLst>
              <a:ext uri="{FF2B5EF4-FFF2-40B4-BE49-F238E27FC236}">
                <a16:creationId xmlns:a16="http://schemas.microsoft.com/office/drawing/2014/main" id="{760238F3-E361-4330-B7EE-6A7ACA608412}"/>
              </a:ext>
            </a:extLst>
          </p:cNvPr>
          <p:cNvSpPr txBox="1"/>
          <p:nvPr/>
        </p:nvSpPr>
        <p:spPr>
          <a:xfrm>
            <a:off x="7098353" y="5259401"/>
            <a:ext cx="1631313" cy="523220"/>
          </a:xfrm>
          <a:prstGeom prst="rect">
            <a:avLst/>
          </a:prstGeom>
          <a:noFill/>
        </p:spPr>
        <p:txBody>
          <a:bodyPr wrap="square">
            <a:spAutoFit/>
          </a:bodyPr>
          <a:lstStyle/>
          <a:p>
            <a:r>
              <a:rPr lang="en-US" sz="2800" dirty="0" err="1">
                <a:solidFill>
                  <a:srgbClr val="000000"/>
                </a:solidFill>
              </a:rPr>
              <a:t>Posición</a:t>
            </a:r>
            <a:endParaRPr lang="en-IE" sz="2800" dirty="0">
              <a:solidFill>
                <a:srgbClr val="000000"/>
              </a:solidFill>
            </a:endParaRPr>
          </a:p>
        </p:txBody>
      </p:sp>
    </p:spTree>
    <p:extLst>
      <p:ext uri="{BB962C8B-B14F-4D97-AF65-F5344CB8AC3E}">
        <p14:creationId xmlns:p14="http://schemas.microsoft.com/office/powerpoint/2010/main" val="42665850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AA5CED-DDC4-4317-B6A5-6A36C67911FE}"/>
              </a:ext>
            </a:extLst>
          </p:cNvPr>
          <p:cNvSpPr>
            <a:spLocks noGrp="1"/>
          </p:cNvSpPr>
          <p:nvPr>
            <p:ph type="body" sz="quarter" idx="18"/>
          </p:nvPr>
        </p:nvSpPr>
        <p:spPr>
          <a:xfrm>
            <a:off x="428878" y="1399922"/>
            <a:ext cx="11409770" cy="4523448"/>
          </a:xfrm>
        </p:spPr>
        <p:txBody>
          <a:bodyPr>
            <a:normAutofit/>
          </a:bodyPr>
          <a:lstStyle/>
          <a:p>
            <a:pPr algn="ctr"/>
            <a:r>
              <a:rPr lang="en-US" sz="4000" dirty="0" err="1"/>
              <a:t>Segmentación</a:t>
            </a:r>
            <a:r>
              <a:rPr lang="en-US" sz="4000" dirty="0"/>
              <a:t> + Población Diana </a:t>
            </a:r>
            <a:r>
              <a:rPr lang="en-US" sz="4000" dirty="0">
                <a:sym typeface="Wingdings" panose="05000000000000000000" pitchFamily="2" charset="2"/>
              </a:rPr>
              <a:t> </a:t>
            </a:r>
            <a:r>
              <a:rPr lang="en-US" sz="4000" dirty="0" err="1">
                <a:sym typeface="Wingdings" panose="05000000000000000000" pitchFamily="2" charset="2"/>
              </a:rPr>
              <a:t>Posicionamiento</a:t>
            </a:r>
            <a:endParaRPr lang="en-US" sz="4000" dirty="0">
              <a:sym typeface="Wingdings" panose="05000000000000000000" pitchFamily="2" charset="2"/>
            </a:endParaRPr>
          </a:p>
        </p:txBody>
      </p:sp>
      <p:sp>
        <p:nvSpPr>
          <p:cNvPr id="3" name="Text Placeholder 2">
            <a:extLst>
              <a:ext uri="{FF2B5EF4-FFF2-40B4-BE49-F238E27FC236}">
                <a16:creationId xmlns:a16="http://schemas.microsoft.com/office/drawing/2014/main" id="{9FB73925-8EAD-485D-9C69-73A09791321E}"/>
              </a:ext>
            </a:extLst>
          </p:cNvPr>
          <p:cNvSpPr>
            <a:spLocks noGrp="1"/>
          </p:cNvSpPr>
          <p:nvPr>
            <p:ph type="body" sz="quarter" idx="16"/>
          </p:nvPr>
        </p:nvSpPr>
        <p:spPr/>
        <p:txBody>
          <a:bodyPr>
            <a:normAutofit lnSpcReduction="10000"/>
          </a:bodyPr>
          <a:lstStyle/>
          <a:p>
            <a:r>
              <a:rPr lang="es-ES" dirty="0"/>
              <a:t>El modelo STP en más detalle</a:t>
            </a:r>
            <a:endParaRPr lang="en-IE" dirty="0"/>
          </a:p>
        </p:txBody>
      </p:sp>
      <p:sp>
        <p:nvSpPr>
          <p:cNvPr id="4" name="TextBox 3">
            <a:extLst>
              <a:ext uri="{FF2B5EF4-FFF2-40B4-BE49-F238E27FC236}">
                <a16:creationId xmlns:a16="http://schemas.microsoft.com/office/drawing/2014/main" id="{640C1EC6-144B-4CCC-8ED4-2FF1478676BF}"/>
              </a:ext>
            </a:extLst>
          </p:cNvPr>
          <p:cNvSpPr txBox="1"/>
          <p:nvPr/>
        </p:nvSpPr>
        <p:spPr>
          <a:xfrm>
            <a:off x="587568" y="2366975"/>
            <a:ext cx="4425866" cy="2658164"/>
          </a:xfrm>
          <a:prstGeom prst="rect">
            <a:avLst/>
          </a:prstGeom>
          <a:noFill/>
        </p:spPr>
        <p:txBody>
          <a:bodyPr wrap="square" lIns="91440" tIns="45720" rIns="91440" bIns="45720" rtlCol="0" anchor="t">
            <a:spAutoFit/>
          </a:bodyPr>
          <a:lstStyle/>
          <a:p>
            <a:pPr algn="just">
              <a:lnSpc>
                <a:spcPct val="90000"/>
              </a:lnSpc>
              <a:spcBef>
                <a:spcPts val="1000"/>
              </a:spcBef>
              <a:defRPr/>
            </a:pPr>
            <a:r>
              <a:rPr kumimoji="0" lang="es-ES" sz="2200" b="0" i="0" u="none" strike="noStrike" kern="1200" cap="none" spc="0" normalizeH="0" baseline="0" noProof="0" dirty="0">
                <a:ln>
                  <a:noFill/>
                </a:ln>
                <a:solidFill>
                  <a:srgbClr val="000000"/>
                </a:solidFill>
                <a:effectLst/>
                <a:uLnTx/>
                <a:uFillTx/>
                <a:latin typeface="Calibri" panose="020F0502020204030204"/>
                <a:ea typeface="+mn-ea"/>
                <a:cs typeface="+mn-cs"/>
                <a:sym typeface="Wingdings" panose="05000000000000000000" pitchFamily="2" charset="2"/>
              </a:rPr>
              <a:t>El </a:t>
            </a:r>
            <a:r>
              <a:rPr kumimoji="0" lang="es-ES" sz="2200" b="1" i="0" u="none" strike="noStrike" kern="1200" cap="none" spc="0" normalizeH="0" baseline="0" noProof="0" dirty="0">
                <a:ln>
                  <a:noFill/>
                </a:ln>
                <a:solidFill>
                  <a:srgbClr val="000000"/>
                </a:solidFill>
                <a:effectLst/>
                <a:uLnTx/>
                <a:uFillTx/>
                <a:latin typeface="Calibri" panose="020F0502020204030204"/>
                <a:ea typeface="+mn-ea"/>
                <a:cs typeface="+mn-cs"/>
                <a:sym typeface="Wingdings" panose="05000000000000000000" pitchFamily="2" charset="2"/>
              </a:rPr>
              <a:t>modelo STP </a:t>
            </a:r>
            <a:r>
              <a:rPr kumimoji="0" lang="es-ES" sz="2200" b="0" i="0" u="none" strike="noStrike" kern="1200" cap="none" spc="0" normalizeH="0" baseline="0" noProof="0" dirty="0">
                <a:ln>
                  <a:noFill/>
                </a:ln>
                <a:solidFill>
                  <a:srgbClr val="000000"/>
                </a:solidFill>
                <a:effectLst/>
                <a:uLnTx/>
                <a:uFillTx/>
                <a:latin typeface="Calibri" panose="020F0502020204030204"/>
                <a:ea typeface="+mn-ea"/>
                <a:cs typeface="+mn-cs"/>
                <a:sym typeface="Wingdings" panose="05000000000000000000" pitchFamily="2" charset="2"/>
              </a:rPr>
              <a:t>está más centrado en el usuario que en el producto. Por lo tanto, el modelo crea un mayor nivel de RELEVANCIA PARA LOS COMPRADORES. </a:t>
            </a:r>
            <a:endParaRPr lang="en-US" sz="2200" dirty="0">
              <a:solidFill>
                <a:srgbClr val="000000"/>
              </a:solidFill>
              <a:latin typeface="Calibri" panose="020F0502020204030204"/>
              <a:cs typeface="Calibri" panose="020F0502020204030204"/>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0" i="0" u="none" strike="noStrike" kern="1200" cap="none" spc="0" normalizeH="0" baseline="0" noProof="0" dirty="0">
                <a:ln>
                  <a:noFill/>
                </a:ln>
                <a:solidFill>
                  <a:srgbClr val="000000"/>
                </a:solidFill>
                <a:effectLst/>
                <a:uLnTx/>
                <a:uFillTx/>
                <a:latin typeface="Calibri" panose="020F0502020204030204"/>
                <a:ea typeface="+mn-ea"/>
                <a:cs typeface="+mn-cs"/>
                <a:sym typeface="Wingdings" panose="05000000000000000000" pitchFamily="2" charset="2"/>
              </a:rPr>
              <a:t>Este </a:t>
            </a:r>
            <a:r>
              <a:rPr kumimoji="0" lang="es-ES" sz="2200" b="0" i="0" u="none" strike="noStrike" kern="1200" cap="none" spc="0" normalizeH="0" baseline="0" noProof="0" dirty="0">
                <a:ln>
                  <a:noFill/>
                </a:ln>
                <a:solidFill>
                  <a:srgbClr val="1188A3"/>
                </a:solidFill>
                <a:effectLst/>
                <a:uLnTx/>
                <a:uFillTx/>
                <a:latin typeface="Calibri" panose="020F0502020204030204"/>
                <a:ea typeface="+mn-ea"/>
                <a:cs typeface="+mn-cs"/>
                <a:sym typeface="Wingdings" panose="05000000000000000000" pitchFamily="2" charset="2"/>
                <a:hlinkClick r:id="rId3">
                  <a:extLst>
                    <a:ext uri="{A12FA001-AC4F-418D-AE19-62706E023703}">
                      <ahyp:hlinkClr xmlns:ahyp="http://schemas.microsoft.com/office/drawing/2018/hyperlinkcolor" val="tx"/>
                    </a:ext>
                  </a:extLst>
                </a:hlinkClick>
              </a:rPr>
              <a:t>vídeo</a:t>
            </a:r>
            <a:r>
              <a:rPr kumimoji="0" lang="es-ES" sz="2200" b="0" i="0" u="none" strike="noStrike" kern="1200" cap="none" spc="0" normalizeH="0" baseline="0" noProof="0" dirty="0">
                <a:ln>
                  <a:noFill/>
                </a:ln>
                <a:solidFill>
                  <a:srgbClr val="000000"/>
                </a:solidFill>
                <a:effectLst/>
                <a:uLnTx/>
                <a:uFillTx/>
                <a:latin typeface="Calibri" panose="020F0502020204030204"/>
                <a:ea typeface="+mn-ea"/>
                <a:cs typeface="+mn-cs"/>
                <a:sym typeface="Wingdings" panose="05000000000000000000" pitchFamily="2" charset="2"/>
              </a:rPr>
              <a:t> ofrece una visión general de lo que es el marketing STP con ejemplos de cada etapa.</a:t>
            </a:r>
            <a:endParaRPr lang="en-US" sz="2200" b="0" i="0" u="none" strike="noStrike" kern="1200" cap="none" spc="0" normalizeH="0" baseline="0" noProof="0" dirty="0">
              <a:ln>
                <a:noFill/>
              </a:ln>
              <a:solidFill>
                <a:srgbClr val="000000"/>
              </a:solidFill>
              <a:effectLst/>
              <a:uLnTx/>
              <a:uFillTx/>
              <a:latin typeface="Calibri" panose="020F0502020204030204"/>
              <a:cs typeface="Calibri"/>
            </a:endParaRPr>
          </a:p>
        </p:txBody>
      </p:sp>
      <p:pic>
        <p:nvPicPr>
          <p:cNvPr id="5" name="Picture 4">
            <a:extLst>
              <a:ext uri="{FF2B5EF4-FFF2-40B4-BE49-F238E27FC236}">
                <a16:creationId xmlns:a16="http://schemas.microsoft.com/office/drawing/2014/main" id="{27464258-A634-4EAB-8D12-D2499BD6D87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22124" y="2131508"/>
            <a:ext cx="8379229" cy="4436374"/>
          </a:xfrm>
          <a:prstGeom prst="rect">
            <a:avLst/>
          </a:prstGeom>
        </p:spPr>
      </p:pic>
      <p:sp>
        <p:nvSpPr>
          <p:cNvPr id="8" name="TextBox 7">
            <a:extLst>
              <a:ext uri="{FF2B5EF4-FFF2-40B4-BE49-F238E27FC236}">
                <a16:creationId xmlns:a16="http://schemas.microsoft.com/office/drawing/2014/main" id="{9B71A7E7-D083-4D45-B753-CC0B03E29D0C}"/>
              </a:ext>
            </a:extLst>
          </p:cNvPr>
          <p:cNvSpPr txBox="1"/>
          <p:nvPr/>
        </p:nvSpPr>
        <p:spPr>
          <a:xfrm>
            <a:off x="5509567" y="6129541"/>
            <a:ext cx="6479770" cy="307777"/>
          </a:xfrm>
          <a:prstGeom prst="rect">
            <a:avLst/>
          </a:prstGeom>
          <a:noFill/>
        </p:spPr>
        <p:txBody>
          <a:bodyPr wrap="square">
            <a:spAutoFit/>
          </a:bodyPr>
          <a:lstStyle/>
          <a:p>
            <a:r>
              <a:rPr lang="es-ES" sz="1400" b="0" i="0" dirty="0">
                <a:solidFill>
                  <a:srgbClr val="1188A3"/>
                </a:solidFill>
                <a:effectLst/>
                <a:latin typeface="Roboto" panose="02000000000000000000" pitchFamily="2" charset="0"/>
                <a:hlinkClick r:id="rId3">
                  <a:extLst>
                    <a:ext uri="{A12FA001-AC4F-418D-AE19-62706E023703}">
                      <ahyp:hlinkClr xmlns:ahyp="http://schemas.microsoft.com/office/drawing/2018/hyperlinkcolor" val="tx"/>
                    </a:ext>
                  </a:extLst>
                </a:hlinkClick>
              </a:rPr>
              <a:t>Estrategias de segmentación y posicionamiento </a:t>
            </a:r>
            <a:r>
              <a:rPr lang="en-US" sz="1400" dirty="0">
                <a:solidFill>
                  <a:srgbClr val="1188A3"/>
                </a:solidFill>
                <a:hlinkClick r:id="rId3">
                  <a:extLst>
                    <a:ext uri="{A12FA001-AC4F-418D-AE19-62706E023703}">
                      <ahyp:hlinkClr xmlns:ahyp="http://schemas.microsoft.com/office/drawing/2018/hyperlinkcolor" val="tx"/>
                    </a:ext>
                  </a:extLst>
                </a:hlinkClick>
              </a:rPr>
              <a:t>- YouTube</a:t>
            </a:r>
            <a:endParaRPr lang="en-IE" sz="1400" dirty="0">
              <a:solidFill>
                <a:srgbClr val="1188A3"/>
              </a:solidFill>
            </a:endParaRPr>
          </a:p>
        </p:txBody>
      </p:sp>
      <p:pic>
        <p:nvPicPr>
          <p:cNvPr id="10" name="Elementos multimedia en línea 9" title="Estrategias de segmentación y posicionamiento">
            <a:hlinkClick r:id="" action="ppaction://media"/>
            <a:extLst>
              <a:ext uri="{FF2B5EF4-FFF2-40B4-BE49-F238E27FC236}">
                <a16:creationId xmlns:a16="http://schemas.microsoft.com/office/drawing/2014/main" id="{E914F4CB-089E-4C86-A2F4-54AC5FB826F2}"/>
              </a:ext>
            </a:extLst>
          </p:cNvPr>
          <p:cNvPicPr>
            <a:picLocks noRot="1" noChangeAspect="1"/>
          </p:cNvPicPr>
          <p:nvPr>
            <a:videoFile r:link="rId1"/>
          </p:nvPr>
        </p:nvPicPr>
        <p:blipFill>
          <a:blip r:embed="rId5"/>
          <a:stretch>
            <a:fillRect/>
          </a:stretch>
        </p:blipFill>
        <p:spPr>
          <a:xfrm>
            <a:off x="5749731" y="2338363"/>
            <a:ext cx="6013391" cy="3273093"/>
          </a:xfrm>
          <a:prstGeom prst="rect">
            <a:avLst/>
          </a:prstGeom>
        </p:spPr>
      </p:pic>
    </p:spTree>
    <p:extLst>
      <p:ext uri="{BB962C8B-B14F-4D97-AF65-F5344CB8AC3E}">
        <p14:creationId xmlns:p14="http://schemas.microsoft.com/office/powerpoint/2010/main" val="410742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B29FA-C66F-4603-AE3F-60C07640BB85}"/>
              </a:ext>
            </a:extLst>
          </p:cNvPr>
          <p:cNvSpPr>
            <a:spLocks noGrp="1"/>
          </p:cNvSpPr>
          <p:nvPr>
            <p:ph type="body" sz="quarter" idx="18"/>
          </p:nvPr>
        </p:nvSpPr>
        <p:spPr>
          <a:xfrm>
            <a:off x="785361" y="1419982"/>
            <a:ext cx="11105352" cy="4055454"/>
          </a:xfrm>
        </p:spPr>
        <p:txBody>
          <a:bodyPr vert="horz" lIns="91440" tIns="45720" rIns="91440" bIns="45720" rtlCol="0" anchor="t">
            <a:normAutofit/>
          </a:bodyPr>
          <a:lstStyle/>
          <a:p>
            <a:pPr marL="0" indent="0" algn="just"/>
            <a:r>
              <a:rPr lang="es-ES" b="1" dirty="0"/>
              <a:t>Cree un mapa de posicionamiento para una de sus ideas de producto...</a:t>
            </a:r>
            <a:endParaRPr lang="es-ES"/>
          </a:p>
          <a:p>
            <a:pPr marL="0" indent="0" algn="just"/>
            <a:r>
              <a:rPr lang="en-US" dirty="0"/>
              <a:t>Este enlace al </a:t>
            </a:r>
            <a:r>
              <a:rPr lang="en-US" dirty="0" err="1"/>
              <a:t>siguiente</a:t>
            </a:r>
            <a:r>
              <a:rPr lang="en-US" dirty="0"/>
              <a:t> video </a:t>
            </a:r>
            <a:r>
              <a:rPr lang="en-US" dirty="0" err="1"/>
              <a:t>te</a:t>
            </a:r>
            <a:r>
              <a:rPr lang="en-US" dirty="0"/>
              <a:t> </a:t>
            </a:r>
            <a:r>
              <a:rPr lang="en-US" dirty="0" err="1"/>
              <a:t>ayudará</a:t>
            </a:r>
            <a:r>
              <a:rPr lang="en-US" dirty="0"/>
              <a:t> </a:t>
            </a:r>
            <a:r>
              <a:rPr lang="en-US" dirty="0" err="1"/>
              <a:t>en</a:t>
            </a:r>
            <a:r>
              <a:rPr lang="en-US" dirty="0"/>
              <a:t> </a:t>
            </a:r>
            <a:r>
              <a:rPr lang="en-US" dirty="0" err="1"/>
              <a:t>este</a:t>
            </a:r>
            <a:r>
              <a:rPr lang="en-US" dirty="0"/>
              <a:t> </a:t>
            </a:r>
            <a:r>
              <a:rPr lang="en-US" dirty="0" err="1"/>
              <a:t>ejercicio</a:t>
            </a:r>
            <a:r>
              <a:rPr lang="en-US" dirty="0"/>
              <a:t>.  </a:t>
            </a:r>
            <a:r>
              <a:rPr lang="en-IE" dirty="0">
                <a:solidFill>
                  <a:srgbClr val="1188A3"/>
                </a:solidFill>
                <a:hlinkClick r:id="rId2">
                  <a:extLst>
                    <a:ext uri="{A12FA001-AC4F-418D-AE19-62706E023703}">
                      <ahyp:hlinkClr xmlns:ahyp="http://schemas.microsoft.com/office/drawing/2018/hyperlinkcolor" val="tx"/>
                    </a:ext>
                  </a:extLst>
                </a:hlinkClick>
              </a:rPr>
              <a:t>S-T-P - Positioning - YouTube</a:t>
            </a:r>
            <a:r>
              <a:rPr lang="en-US" dirty="0">
                <a:solidFill>
                  <a:srgbClr val="1188A3"/>
                </a:solidFill>
              </a:rPr>
              <a:t> </a:t>
            </a:r>
            <a:r>
              <a:rPr lang="en-US" sz="1000" dirty="0"/>
              <a:t>(</a:t>
            </a:r>
            <a:r>
              <a:rPr lang="en-US" sz="1000" dirty="0" err="1"/>
              <a:t>Recuerda</a:t>
            </a:r>
            <a:r>
              <a:rPr lang="en-US" sz="1000" dirty="0"/>
              <a:t> que </a:t>
            </a:r>
            <a:r>
              <a:rPr lang="en-US" sz="1000" dirty="0" err="1"/>
              <a:t>puedes</a:t>
            </a:r>
            <a:r>
              <a:rPr lang="en-US" sz="1000" dirty="0"/>
              <a:t> </a:t>
            </a:r>
            <a:r>
              <a:rPr lang="en-US" sz="1000" dirty="0" err="1"/>
              <a:t>poner</a:t>
            </a:r>
            <a:r>
              <a:rPr lang="en-US" sz="1000" dirty="0"/>
              <a:t> </a:t>
            </a:r>
            <a:r>
              <a:rPr lang="en-US" sz="1000" dirty="0" err="1"/>
              <a:t>los</a:t>
            </a:r>
            <a:r>
              <a:rPr lang="en-US" sz="1000" dirty="0"/>
              <a:t> </a:t>
            </a:r>
            <a:r>
              <a:rPr lang="en-US" sz="1000" dirty="0" err="1"/>
              <a:t>subítulos</a:t>
            </a:r>
            <a:r>
              <a:rPr lang="en-US" sz="1000" dirty="0"/>
              <a:t> </a:t>
            </a:r>
            <a:r>
              <a:rPr lang="en-US" sz="1000" dirty="0" err="1"/>
              <a:t>en</a:t>
            </a:r>
            <a:r>
              <a:rPr lang="en-US" sz="1000" dirty="0"/>
              <a:t> </a:t>
            </a:r>
            <a:r>
              <a:rPr lang="en-US" sz="1000" dirty="0" err="1"/>
              <a:t>español</a:t>
            </a:r>
            <a:r>
              <a:rPr lang="en-US" sz="1000" dirty="0"/>
              <a:t>). </a:t>
            </a:r>
            <a:endParaRPr lang="en-US" sz="1000" dirty="0">
              <a:cs typeface="Calibri" panose="020F0502020204030204"/>
            </a:endParaRPr>
          </a:p>
          <a:p>
            <a:pPr marL="0" indent="0" algn="just"/>
            <a:r>
              <a:rPr lang="es-ES" dirty="0"/>
              <a:t>Recuerde que debe nombrar su eje correctamente. Hemos creado esta tabla de títulos de ejes para ofrecerle algunas sugerencias...</a:t>
            </a:r>
            <a:endParaRPr lang="en-US" dirty="0">
              <a:cs typeface="Calibri" panose="020F0502020204030204"/>
            </a:endParaRPr>
          </a:p>
        </p:txBody>
      </p:sp>
      <p:sp>
        <p:nvSpPr>
          <p:cNvPr id="3" name="Text Placeholder 2">
            <a:extLst>
              <a:ext uri="{FF2B5EF4-FFF2-40B4-BE49-F238E27FC236}">
                <a16:creationId xmlns:a16="http://schemas.microsoft.com/office/drawing/2014/main" id="{3F076537-B673-4A2F-8896-DFEAD9C9B12E}"/>
              </a:ext>
            </a:extLst>
          </p:cNvPr>
          <p:cNvSpPr>
            <a:spLocks noGrp="1"/>
          </p:cNvSpPr>
          <p:nvPr>
            <p:ph type="body" sz="quarter" idx="16"/>
          </p:nvPr>
        </p:nvSpPr>
        <p:spPr>
          <a:xfrm>
            <a:off x="785361" y="630460"/>
            <a:ext cx="10808102" cy="582221"/>
          </a:xfrm>
        </p:spPr>
        <p:txBody>
          <a:bodyPr>
            <a:normAutofit lnSpcReduction="10000"/>
          </a:bodyPr>
          <a:lstStyle/>
          <a:p>
            <a:r>
              <a:rPr lang="en-US" dirty="0" err="1"/>
              <a:t>Ejercicio</a:t>
            </a:r>
            <a:r>
              <a:rPr lang="en-US" dirty="0"/>
              <a:t>:</a:t>
            </a:r>
            <a:endParaRPr lang="en-IE" dirty="0"/>
          </a:p>
        </p:txBody>
      </p:sp>
      <p:sp>
        <p:nvSpPr>
          <p:cNvPr id="4" name="Flowchart: Connector 3">
            <a:extLst>
              <a:ext uri="{FF2B5EF4-FFF2-40B4-BE49-F238E27FC236}">
                <a16:creationId xmlns:a16="http://schemas.microsoft.com/office/drawing/2014/main" id="{BAE4E10F-9BAB-419B-8CFE-1C94C6C07E98}"/>
              </a:ext>
            </a:extLst>
          </p:cNvPr>
          <p:cNvSpPr/>
          <p:nvPr/>
        </p:nvSpPr>
        <p:spPr>
          <a:xfrm>
            <a:off x="9814560" y="471909"/>
            <a:ext cx="1234440" cy="1188720"/>
          </a:xfrm>
          <a:prstGeom prst="flowChartConnector">
            <a:avLst/>
          </a:prstGeom>
          <a:solidFill>
            <a:srgbClr val="FED1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oogle Shape;518;p39">
            <a:extLst>
              <a:ext uri="{FF2B5EF4-FFF2-40B4-BE49-F238E27FC236}">
                <a16:creationId xmlns:a16="http://schemas.microsoft.com/office/drawing/2014/main" id="{EC7821B2-777D-4ECB-AA77-B50CFB8BA394}"/>
              </a:ext>
            </a:extLst>
          </p:cNvPr>
          <p:cNvGrpSpPr/>
          <p:nvPr/>
        </p:nvGrpSpPr>
        <p:grpSpPr>
          <a:xfrm>
            <a:off x="10183529" y="757806"/>
            <a:ext cx="496501" cy="563769"/>
            <a:chOff x="1923675" y="1633650"/>
            <a:chExt cx="436000" cy="435975"/>
          </a:xfrm>
          <a:solidFill>
            <a:srgbClr val="000000"/>
          </a:solidFill>
        </p:grpSpPr>
        <p:sp>
          <p:nvSpPr>
            <p:cNvPr id="6" name="Google Shape;519;p39">
              <a:extLst>
                <a:ext uri="{FF2B5EF4-FFF2-40B4-BE49-F238E27FC236}">
                  <a16:creationId xmlns:a16="http://schemas.microsoft.com/office/drawing/2014/main" id="{C64129F2-9EA6-429F-A76A-6EE6FE3BFB7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0;p39">
              <a:extLst>
                <a:ext uri="{FF2B5EF4-FFF2-40B4-BE49-F238E27FC236}">
                  <a16:creationId xmlns:a16="http://schemas.microsoft.com/office/drawing/2014/main" id="{8E1DDD69-6EDB-4CDC-97B9-548745210CF8}"/>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1;p39">
              <a:extLst>
                <a:ext uri="{FF2B5EF4-FFF2-40B4-BE49-F238E27FC236}">
                  <a16:creationId xmlns:a16="http://schemas.microsoft.com/office/drawing/2014/main" id="{B6FC1475-483B-41EC-9CAA-F5B8966B0F16}"/>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solidFill>
              <a:srgbClr val="000000"/>
            </a:solid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2;p39">
              <a:extLst>
                <a:ext uri="{FF2B5EF4-FFF2-40B4-BE49-F238E27FC236}">
                  <a16:creationId xmlns:a16="http://schemas.microsoft.com/office/drawing/2014/main" id="{26904D78-E689-4D8D-A926-C31174E7DAD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E2FA3539-66EC-4CD2-BBA7-435C6247B232}"/>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DD81321A-849F-41C5-AE7C-1740060DE07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16" name="Table 16">
            <a:extLst>
              <a:ext uri="{FF2B5EF4-FFF2-40B4-BE49-F238E27FC236}">
                <a16:creationId xmlns:a16="http://schemas.microsoft.com/office/drawing/2014/main" id="{C47E4F6E-174B-41FD-AA16-DB2BDDB9AECA}"/>
              </a:ext>
            </a:extLst>
          </p:cNvPr>
          <p:cNvGraphicFramePr>
            <a:graphicFrameLocks noGrp="1"/>
          </p:cNvGraphicFramePr>
          <p:nvPr>
            <p:extLst>
              <p:ext uri="{D42A27DB-BD31-4B8C-83A1-F6EECF244321}">
                <p14:modId xmlns:p14="http://schemas.microsoft.com/office/powerpoint/2010/main" val="3425557197"/>
              </p:ext>
            </p:extLst>
          </p:nvPr>
        </p:nvGraphicFramePr>
        <p:xfrm>
          <a:off x="2125138" y="3248926"/>
          <a:ext cx="5983164" cy="2595880"/>
        </p:xfrm>
        <a:graphic>
          <a:graphicData uri="http://schemas.openxmlformats.org/drawingml/2006/table">
            <a:tbl>
              <a:tblPr firstRow="1" bandRow="1">
                <a:tableStyleId>{93296810-A885-4BE3-A3E7-6D5BEEA58F35}</a:tableStyleId>
              </a:tblPr>
              <a:tblGrid>
                <a:gridCol w="3068130">
                  <a:extLst>
                    <a:ext uri="{9D8B030D-6E8A-4147-A177-3AD203B41FA5}">
                      <a16:colId xmlns:a16="http://schemas.microsoft.com/office/drawing/2014/main" val="2912167310"/>
                    </a:ext>
                  </a:extLst>
                </a:gridCol>
                <a:gridCol w="2915034">
                  <a:extLst>
                    <a:ext uri="{9D8B030D-6E8A-4147-A177-3AD203B41FA5}">
                      <a16:colId xmlns:a16="http://schemas.microsoft.com/office/drawing/2014/main" val="2979462064"/>
                    </a:ext>
                  </a:extLst>
                </a:gridCol>
              </a:tblGrid>
              <a:tr h="370840">
                <a:tc>
                  <a:txBody>
                    <a:bodyPr/>
                    <a:lstStyle/>
                    <a:p>
                      <a:endParaRPr lang="en-IE">
                        <a:solidFill>
                          <a:srgbClr val="000000"/>
                        </a:solidFill>
                      </a:endParaRPr>
                    </a:p>
                  </a:txBody>
                  <a:tcPr/>
                </a:tc>
                <a:tc>
                  <a:txBody>
                    <a:bodyPr/>
                    <a:lstStyle/>
                    <a:p>
                      <a:endParaRPr lang="en-IE">
                        <a:solidFill>
                          <a:srgbClr val="000000"/>
                        </a:solidFill>
                      </a:endParaRPr>
                    </a:p>
                  </a:txBody>
                  <a:tcPr/>
                </a:tc>
                <a:extLst>
                  <a:ext uri="{0D108BD9-81ED-4DB2-BD59-A6C34878D82A}">
                    <a16:rowId xmlns:a16="http://schemas.microsoft.com/office/drawing/2014/main" val="541698485"/>
                  </a:ext>
                </a:extLst>
              </a:tr>
              <a:tr h="370840">
                <a:tc>
                  <a:txBody>
                    <a:bodyPr/>
                    <a:lstStyle/>
                    <a:p>
                      <a:r>
                        <a:rPr lang="en-US" dirty="0">
                          <a:solidFill>
                            <a:srgbClr val="000000"/>
                          </a:solidFill>
                        </a:rPr>
                        <a:t>1. VOLUMEN BAJO</a:t>
                      </a:r>
                      <a:endParaRPr lang="en-IE" dirty="0">
                        <a:solidFill>
                          <a:srgbClr val="000000"/>
                        </a:solidFill>
                      </a:endParaRPr>
                    </a:p>
                  </a:txBody>
                  <a:tcPr/>
                </a:tc>
                <a:tc>
                  <a:txBody>
                    <a:bodyPr/>
                    <a:lstStyle/>
                    <a:p>
                      <a:r>
                        <a:rPr lang="en-US" dirty="0">
                          <a:solidFill>
                            <a:srgbClr val="000000"/>
                          </a:solidFill>
                        </a:rPr>
                        <a:t>VOLUMEN ALTO</a:t>
                      </a:r>
                    </a:p>
                  </a:txBody>
                  <a:tcPr/>
                </a:tc>
                <a:extLst>
                  <a:ext uri="{0D108BD9-81ED-4DB2-BD59-A6C34878D82A}">
                    <a16:rowId xmlns:a16="http://schemas.microsoft.com/office/drawing/2014/main" val="3989231134"/>
                  </a:ext>
                </a:extLst>
              </a:tr>
              <a:tr h="370840">
                <a:tc>
                  <a:txBody>
                    <a:bodyPr/>
                    <a:lstStyle/>
                    <a:p>
                      <a:r>
                        <a:rPr lang="en-US" dirty="0">
                          <a:solidFill>
                            <a:srgbClr val="000000"/>
                          </a:solidFill>
                        </a:rPr>
                        <a:t>2. PESADO</a:t>
                      </a:r>
                      <a:endParaRPr lang="en-IE" dirty="0">
                        <a:solidFill>
                          <a:srgbClr val="000000"/>
                        </a:solidFill>
                      </a:endParaRPr>
                    </a:p>
                  </a:txBody>
                  <a:tcPr/>
                </a:tc>
                <a:tc>
                  <a:txBody>
                    <a:bodyPr/>
                    <a:lstStyle/>
                    <a:p>
                      <a:r>
                        <a:rPr lang="en-US" dirty="0">
                          <a:solidFill>
                            <a:srgbClr val="000000"/>
                          </a:solidFill>
                        </a:rPr>
                        <a:t>LIGERO</a:t>
                      </a:r>
                      <a:endParaRPr lang="en-IE" dirty="0">
                        <a:solidFill>
                          <a:srgbClr val="000000"/>
                        </a:solidFill>
                      </a:endParaRPr>
                    </a:p>
                  </a:txBody>
                  <a:tcPr/>
                </a:tc>
                <a:extLst>
                  <a:ext uri="{0D108BD9-81ED-4DB2-BD59-A6C34878D82A}">
                    <a16:rowId xmlns:a16="http://schemas.microsoft.com/office/drawing/2014/main" val="1347671841"/>
                  </a:ext>
                </a:extLst>
              </a:tr>
              <a:tr h="370840">
                <a:tc>
                  <a:txBody>
                    <a:bodyPr/>
                    <a:lstStyle/>
                    <a:p>
                      <a:r>
                        <a:rPr lang="en-US" dirty="0">
                          <a:solidFill>
                            <a:srgbClr val="000000"/>
                          </a:solidFill>
                        </a:rPr>
                        <a:t>3. ARTÍCULO DE NECESIDAD</a:t>
                      </a:r>
                      <a:endParaRPr lang="en-IE" dirty="0">
                        <a:solidFill>
                          <a:srgbClr val="000000"/>
                        </a:solidFill>
                      </a:endParaRPr>
                    </a:p>
                  </a:txBody>
                  <a:tcPr/>
                </a:tc>
                <a:tc>
                  <a:txBody>
                    <a:bodyPr/>
                    <a:lstStyle/>
                    <a:p>
                      <a:r>
                        <a:rPr lang="en-US" dirty="0">
                          <a:solidFill>
                            <a:srgbClr val="000000"/>
                          </a:solidFill>
                        </a:rPr>
                        <a:t>ARTICULO DE LUJO</a:t>
                      </a:r>
                      <a:endParaRPr lang="en-IE" dirty="0">
                        <a:solidFill>
                          <a:srgbClr val="000000"/>
                        </a:solidFill>
                      </a:endParaRPr>
                    </a:p>
                  </a:txBody>
                  <a:tcPr/>
                </a:tc>
                <a:extLst>
                  <a:ext uri="{0D108BD9-81ED-4DB2-BD59-A6C34878D82A}">
                    <a16:rowId xmlns:a16="http://schemas.microsoft.com/office/drawing/2014/main" val="2393852459"/>
                  </a:ext>
                </a:extLst>
              </a:tr>
              <a:tr h="370840">
                <a:tc>
                  <a:txBody>
                    <a:bodyPr/>
                    <a:lstStyle/>
                    <a:p>
                      <a:r>
                        <a:rPr lang="en-US" dirty="0">
                          <a:solidFill>
                            <a:srgbClr val="000000"/>
                          </a:solidFill>
                        </a:rPr>
                        <a:t>4. SIMPLE</a:t>
                      </a:r>
                      <a:endParaRPr lang="en-IE" dirty="0">
                        <a:solidFill>
                          <a:srgbClr val="000000"/>
                        </a:solidFill>
                      </a:endParaRPr>
                    </a:p>
                  </a:txBody>
                  <a:tcPr/>
                </a:tc>
                <a:tc>
                  <a:txBody>
                    <a:bodyPr/>
                    <a:lstStyle/>
                    <a:p>
                      <a:r>
                        <a:rPr lang="en-US" dirty="0">
                          <a:solidFill>
                            <a:srgbClr val="000000"/>
                          </a:solidFill>
                        </a:rPr>
                        <a:t>COMPLEJO</a:t>
                      </a:r>
                      <a:endParaRPr lang="en-IE" dirty="0">
                        <a:solidFill>
                          <a:srgbClr val="000000"/>
                        </a:solidFill>
                      </a:endParaRPr>
                    </a:p>
                  </a:txBody>
                  <a:tcPr/>
                </a:tc>
                <a:extLst>
                  <a:ext uri="{0D108BD9-81ED-4DB2-BD59-A6C34878D82A}">
                    <a16:rowId xmlns:a16="http://schemas.microsoft.com/office/drawing/2014/main" val="3585331418"/>
                  </a:ext>
                </a:extLst>
              </a:tr>
              <a:tr h="370840">
                <a:tc>
                  <a:txBody>
                    <a:bodyPr/>
                    <a:lstStyle/>
                    <a:p>
                      <a:r>
                        <a:rPr lang="en-US" dirty="0">
                          <a:solidFill>
                            <a:srgbClr val="000000"/>
                          </a:solidFill>
                        </a:rPr>
                        <a:t>5. NO SALUDABLE</a:t>
                      </a:r>
                      <a:endParaRPr lang="en-IE" dirty="0">
                        <a:solidFill>
                          <a:srgbClr val="000000"/>
                        </a:solidFill>
                      </a:endParaRPr>
                    </a:p>
                  </a:txBody>
                  <a:tcPr/>
                </a:tc>
                <a:tc>
                  <a:txBody>
                    <a:bodyPr/>
                    <a:lstStyle/>
                    <a:p>
                      <a:r>
                        <a:rPr lang="en-US" dirty="0">
                          <a:solidFill>
                            <a:srgbClr val="000000"/>
                          </a:solidFill>
                        </a:rPr>
                        <a:t>SALUDABLE</a:t>
                      </a:r>
                      <a:endParaRPr lang="en-IE" dirty="0">
                        <a:solidFill>
                          <a:srgbClr val="000000"/>
                        </a:solidFill>
                      </a:endParaRPr>
                    </a:p>
                  </a:txBody>
                  <a:tcPr/>
                </a:tc>
                <a:extLst>
                  <a:ext uri="{0D108BD9-81ED-4DB2-BD59-A6C34878D82A}">
                    <a16:rowId xmlns:a16="http://schemas.microsoft.com/office/drawing/2014/main" val="3556709500"/>
                  </a:ext>
                </a:extLst>
              </a:tr>
              <a:tr h="370840">
                <a:tc>
                  <a:txBody>
                    <a:bodyPr/>
                    <a:lstStyle/>
                    <a:p>
                      <a:r>
                        <a:rPr lang="en-US" dirty="0">
                          <a:solidFill>
                            <a:srgbClr val="000000"/>
                          </a:solidFill>
                        </a:rPr>
                        <a:t>6. DIFICULTAD DE ABRIR/USAR</a:t>
                      </a:r>
                      <a:endParaRPr lang="en-IE" dirty="0">
                        <a:solidFill>
                          <a:srgbClr val="000000"/>
                        </a:solidFill>
                      </a:endParaRPr>
                    </a:p>
                  </a:txBody>
                  <a:tcPr/>
                </a:tc>
                <a:tc>
                  <a:txBody>
                    <a:bodyPr/>
                    <a:lstStyle/>
                    <a:p>
                      <a:r>
                        <a:rPr lang="en-US" dirty="0">
                          <a:solidFill>
                            <a:srgbClr val="000000"/>
                          </a:solidFill>
                        </a:rPr>
                        <a:t>FÁCIL DE ABRIR O USAR</a:t>
                      </a:r>
                      <a:endParaRPr lang="en-IE" dirty="0">
                        <a:solidFill>
                          <a:srgbClr val="000000"/>
                        </a:solidFill>
                      </a:endParaRPr>
                    </a:p>
                  </a:txBody>
                  <a:tcPr/>
                </a:tc>
                <a:extLst>
                  <a:ext uri="{0D108BD9-81ED-4DB2-BD59-A6C34878D82A}">
                    <a16:rowId xmlns:a16="http://schemas.microsoft.com/office/drawing/2014/main" val="2164733809"/>
                  </a:ext>
                </a:extLst>
              </a:tr>
            </a:tbl>
          </a:graphicData>
        </a:graphic>
      </p:graphicFrame>
      <p:sp>
        <p:nvSpPr>
          <p:cNvPr id="17" name="Rectangle: Rounded Corners 16">
            <a:extLst>
              <a:ext uri="{FF2B5EF4-FFF2-40B4-BE49-F238E27FC236}">
                <a16:creationId xmlns:a16="http://schemas.microsoft.com/office/drawing/2014/main" id="{F6887C4F-136D-4BE9-B731-499C2F1A5AC8}"/>
              </a:ext>
            </a:extLst>
          </p:cNvPr>
          <p:cNvSpPr/>
          <p:nvPr/>
        </p:nvSpPr>
        <p:spPr>
          <a:xfrm>
            <a:off x="8311709" y="3634789"/>
            <a:ext cx="3536982" cy="2210017"/>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rgbClr val="000000"/>
                </a:solidFill>
              </a:rPr>
              <a:t>CONSEJO:</a:t>
            </a:r>
            <a:r>
              <a:rPr lang="en-US" sz="2400" dirty="0">
                <a:solidFill>
                  <a:srgbClr val="000000"/>
                </a:solidFill>
              </a:rPr>
              <a:t> </a:t>
            </a:r>
            <a:r>
              <a:rPr lang="es-ES" sz="2000" dirty="0">
                <a:solidFill>
                  <a:srgbClr val="000000"/>
                </a:solidFill>
              </a:rPr>
              <a:t>Mientras realizas este ejercicio, </a:t>
            </a:r>
            <a:r>
              <a:rPr lang="es-ES" sz="2000" b="1" dirty="0">
                <a:solidFill>
                  <a:srgbClr val="000000"/>
                </a:solidFill>
              </a:rPr>
              <a:t>piensa en tu público senior </a:t>
            </a:r>
            <a:r>
              <a:rPr lang="es-ES" sz="2000" dirty="0">
                <a:solidFill>
                  <a:srgbClr val="000000"/>
                </a:solidFill>
              </a:rPr>
              <a:t>y en lo que podrías motivarles</a:t>
            </a:r>
            <a:r>
              <a:rPr lang="en-US" sz="2000" dirty="0">
                <a:solidFill>
                  <a:srgbClr val="000000"/>
                </a:solidFill>
              </a:rPr>
              <a:t>!</a:t>
            </a:r>
            <a:endParaRPr lang="en-IE" sz="2000" dirty="0">
              <a:solidFill>
                <a:srgbClr val="000000"/>
              </a:solidFill>
            </a:endParaRPr>
          </a:p>
        </p:txBody>
      </p:sp>
    </p:spTree>
    <p:extLst>
      <p:ext uri="{BB962C8B-B14F-4D97-AF65-F5344CB8AC3E}">
        <p14:creationId xmlns:p14="http://schemas.microsoft.com/office/powerpoint/2010/main" val="38513343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70CC1D-08EF-49BD-A986-C8B52B177507}"/>
              </a:ext>
            </a:extLst>
          </p:cNvPr>
          <p:cNvSpPr>
            <a:spLocks noGrp="1"/>
          </p:cNvSpPr>
          <p:nvPr>
            <p:ph type="body" sz="quarter" idx="18"/>
          </p:nvPr>
        </p:nvSpPr>
        <p:spPr>
          <a:xfrm>
            <a:off x="1391163" y="1383738"/>
            <a:ext cx="5371220" cy="5474262"/>
          </a:xfrm>
        </p:spPr>
        <p:txBody>
          <a:bodyPr vert="horz" lIns="91440" tIns="45720" rIns="91440" bIns="45720" rtlCol="0" anchor="t">
            <a:normAutofit fontScale="92500" lnSpcReduction="10000"/>
          </a:bodyPr>
          <a:lstStyle/>
          <a:p>
            <a:pPr indent="0" algn="just"/>
            <a:r>
              <a:rPr lang="es-ES" sz="2200" b="1" dirty="0"/>
              <a:t>Segmentación: </a:t>
            </a:r>
            <a:r>
              <a:rPr lang="es-ES" sz="2200" dirty="0"/>
              <a:t>aquí es donde se llega a conocer a los clientes. Es el proceso por el cual usted entiende </a:t>
            </a:r>
            <a:r>
              <a:rPr lang="es-ES" sz="2200" u="sng" dirty="0"/>
              <a:t>por qué </a:t>
            </a:r>
            <a:r>
              <a:rPr lang="es-ES" sz="2200" dirty="0"/>
              <a:t>comprarían sus nuevos productos</a:t>
            </a:r>
            <a:r>
              <a:rPr lang="en-US" sz="2200" dirty="0"/>
              <a:t>.</a:t>
            </a:r>
            <a:endParaRPr lang="es-ES"/>
          </a:p>
          <a:p>
            <a:pPr indent="0" algn="just"/>
            <a:endParaRPr lang="en-US" dirty="0">
              <a:cs typeface="Calibri" panose="020F0502020204030204"/>
            </a:endParaRPr>
          </a:p>
          <a:p>
            <a:pPr indent="0" algn="just"/>
            <a:r>
              <a:rPr lang="es-ES" sz="2200" b="1" dirty="0"/>
              <a:t>Orientación: </a:t>
            </a:r>
            <a:r>
              <a:rPr lang="es-ES" sz="2200" dirty="0"/>
              <a:t>es el acto de aumentar la relevancia de su mercado. Es el proceso por el que evalúa a qué personas puede satisfacer mejor con sus productos y servicios y </a:t>
            </a:r>
            <a:r>
              <a:rPr lang="es-ES" sz="2200" u="sng" dirty="0"/>
              <a:t>cómo</a:t>
            </a:r>
            <a:r>
              <a:rPr lang="es-ES" sz="2200" dirty="0"/>
              <a:t> puede hacerse irresistible para ellas</a:t>
            </a:r>
            <a:r>
              <a:rPr lang="en-US" sz="2200" dirty="0"/>
              <a:t>.</a:t>
            </a:r>
            <a:endParaRPr lang="en-US" sz="2200" dirty="0">
              <a:cs typeface="Calibri"/>
            </a:endParaRPr>
          </a:p>
          <a:p>
            <a:pPr indent="0" algn="just"/>
            <a:endParaRPr lang="en-US" dirty="0">
              <a:cs typeface="Calibri" panose="020F0502020204030204"/>
            </a:endParaRPr>
          </a:p>
          <a:p>
            <a:pPr indent="0" algn="just"/>
            <a:r>
              <a:rPr lang="es-ES" sz="1900" b="1" dirty="0"/>
              <a:t>Posicionamiento:</a:t>
            </a:r>
            <a:r>
              <a:rPr lang="es-ES" sz="1900" dirty="0"/>
              <a:t> es el acto de situarse adecuadamente. Se trata de cómo te organizas para el mercado basándote en tus descubrimientos en las fases anteriores. Considere los </a:t>
            </a:r>
            <a:r>
              <a:rPr lang="es-ES" sz="1900" u="sng" dirty="0"/>
              <a:t>pros y los contras </a:t>
            </a:r>
            <a:r>
              <a:rPr lang="es-ES" sz="1900" dirty="0"/>
              <a:t>relativos del mercado en el que pretende entrar y pregúntese si este mercado está en consonancia con sus objetivos actuales; en pocas palabras, ¿merece la pena que se dedique a este mercado objetivo?</a:t>
            </a:r>
            <a:endParaRPr lang="es-ES" sz="1900" dirty="0">
              <a:cs typeface="Calibri" panose="020F0502020204030204"/>
            </a:endParaRPr>
          </a:p>
        </p:txBody>
      </p:sp>
      <p:pic>
        <p:nvPicPr>
          <p:cNvPr id="7" name="Graphic 6" descr="Cursor with solid fill">
            <a:extLst>
              <a:ext uri="{FF2B5EF4-FFF2-40B4-BE49-F238E27FC236}">
                <a16:creationId xmlns:a16="http://schemas.microsoft.com/office/drawing/2014/main" id="{08B219B0-11E6-430F-8DDF-BE95DFB776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3415404">
            <a:off x="3658274" y="2324438"/>
            <a:ext cx="588696" cy="588696"/>
          </a:xfrm>
          <a:prstGeom prst="rect">
            <a:avLst/>
          </a:prstGeom>
        </p:spPr>
      </p:pic>
      <p:pic>
        <p:nvPicPr>
          <p:cNvPr id="8" name="Graphic 7" descr="Cursor with solid fill">
            <a:extLst>
              <a:ext uri="{FF2B5EF4-FFF2-40B4-BE49-F238E27FC236}">
                <a16:creationId xmlns:a16="http://schemas.microsoft.com/office/drawing/2014/main" id="{70D7455F-1A37-47CF-A575-EDDECB2766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3415404">
            <a:off x="3658275" y="4087719"/>
            <a:ext cx="588696" cy="588696"/>
          </a:xfrm>
          <a:prstGeom prst="rect">
            <a:avLst/>
          </a:prstGeom>
        </p:spPr>
      </p:pic>
      <p:pic>
        <p:nvPicPr>
          <p:cNvPr id="10" name="Picture 9" descr="Organic food set as background of white circle">
            <a:extLst>
              <a:ext uri="{FF2B5EF4-FFF2-40B4-BE49-F238E27FC236}">
                <a16:creationId xmlns:a16="http://schemas.microsoft.com/office/drawing/2014/main" id="{25D755A4-C7B1-4E5E-99B6-F3A524AD2A0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072439" y="1658867"/>
            <a:ext cx="4879498" cy="4296871"/>
          </a:xfrm>
          <a:prstGeom prst="rect">
            <a:avLst/>
          </a:prstGeom>
        </p:spPr>
      </p:pic>
      <p:pic>
        <p:nvPicPr>
          <p:cNvPr id="14" name="Graphic 13" descr="In love face outline with solid fill">
            <a:extLst>
              <a:ext uri="{FF2B5EF4-FFF2-40B4-BE49-F238E27FC236}">
                <a16:creationId xmlns:a16="http://schemas.microsoft.com/office/drawing/2014/main" id="{C29B7BD5-768C-48C1-A1CE-507D5674BD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226" y="3034931"/>
            <a:ext cx="1432290" cy="1432290"/>
          </a:xfrm>
          <a:prstGeom prst="rect">
            <a:avLst/>
          </a:prstGeom>
        </p:spPr>
      </p:pic>
      <p:sp>
        <p:nvSpPr>
          <p:cNvPr id="5" name="Text Placeholder 4">
            <a:extLst>
              <a:ext uri="{FF2B5EF4-FFF2-40B4-BE49-F238E27FC236}">
                <a16:creationId xmlns:a16="http://schemas.microsoft.com/office/drawing/2014/main" id="{0835D291-F2CA-4BB7-884E-DB11043C443F}"/>
              </a:ext>
            </a:extLst>
          </p:cNvPr>
          <p:cNvSpPr>
            <a:spLocks noGrp="1"/>
          </p:cNvSpPr>
          <p:nvPr>
            <p:ph type="body" sz="quarter" idx="16"/>
          </p:nvPr>
        </p:nvSpPr>
        <p:spPr>
          <a:xfrm>
            <a:off x="1746553" y="595510"/>
            <a:ext cx="4716425" cy="582221"/>
          </a:xfrm>
        </p:spPr>
        <p:txBody>
          <a:bodyPr vert="horz" lIns="91440" tIns="45720" rIns="91440" bIns="45720" rtlCol="0" anchor="t">
            <a:normAutofit fontScale="70000" lnSpcReduction="20000"/>
          </a:bodyPr>
          <a:lstStyle/>
          <a:p>
            <a:r>
              <a:rPr lang="en-US" dirty="0"/>
              <a:t>¡¡</a:t>
            </a:r>
            <a:r>
              <a:rPr lang="en-US" dirty="0" err="1"/>
              <a:t>Posicionándose</a:t>
            </a:r>
            <a:r>
              <a:rPr lang="en-US" dirty="0"/>
              <a:t> </a:t>
            </a:r>
            <a:r>
              <a:rPr lang="en-US" dirty="0" err="1"/>
              <a:t>en</a:t>
            </a:r>
            <a:r>
              <a:rPr lang="en-US" dirty="0"/>
              <a:t> </a:t>
            </a:r>
            <a:r>
              <a:rPr lang="en-US" dirty="0" err="1"/>
              <a:t>el</a:t>
            </a:r>
            <a:r>
              <a:rPr lang="en-US" dirty="0"/>
              <a:t> mercado!!</a:t>
            </a:r>
            <a:endParaRPr lang="en-IE" dirty="0"/>
          </a:p>
        </p:txBody>
      </p:sp>
    </p:spTree>
    <p:extLst>
      <p:ext uri="{BB962C8B-B14F-4D97-AF65-F5344CB8AC3E}">
        <p14:creationId xmlns:p14="http://schemas.microsoft.com/office/powerpoint/2010/main" val="25806739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6CA19869-CFA1-416E-BE2C-5A5DD9281647}"/>
              </a:ext>
            </a:extLst>
          </p:cNvPr>
          <p:cNvSpPr>
            <a:spLocks noGrp="1"/>
          </p:cNvSpPr>
          <p:nvPr>
            <p:ph type="body" sz="quarter" idx="18"/>
          </p:nvPr>
        </p:nvSpPr>
        <p:spPr>
          <a:xfrm>
            <a:off x="735013" y="1757363"/>
            <a:ext cx="4983162" cy="3867150"/>
          </a:xfrm>
        </p:spPr>
        <p:txBody>
          <a:bodyPr vert="horz" lIns="91440" tIns="45720" rIns="91440" bIns="45720" rtlCol="0" anchor="t">
            <a:normAutofit fontScale="92500" lnSpcReduction="10000"/>
          </a:bodyPr>
          <a:lstStyle/>
          <a:p>
            <a:pPr marL="0" indent="0" algn="just"/>
            <a:r>
              <a:rPr lang="es-ES" dirty="0"/>
              <a:t>Hemos hablado de las percepciones y preferencias de los consumidores.</a:t>
            </a:r>
            <a:endParaRPr lang="es-ES"/>
          </a:p>
          <a:p>
            <a:pPr marL="0" indent="0" algn="just"/>
            <a:r>
              <a:rPr lang="es-ES" dirty="0"/>
              <a:t>El posicionamiento en el mercado se refiere a la capacidad de influir en la percepción de los consumidores con respecto a su marca o producto en relación con los competidores.</a:t>
            </a:r>
            <a:endParaRPr lang="es-ES" dirty="0">
              <a:cs typeface="Calibri" panose="020F0502020204030204"/>
            </a:endParaRPr>
          </a:p>
          <a:p>
            <a:pPr marL="0" indent="0" algn="just"/>
            <a:r>
              <a:rPr lang="es-ES" b="1" dirty="0"/>
              <a:t>El objetivo del posicionamiento en el mercado es establecer la imagen o identidad de una marca o producto para que los consumidores la perciban de una determinada manera.</a:t>
            </a:r>
            <a:endParaRPr lang="en-IE" b="1" dirty="0">
              <a:cs typeface="Calibri" panose="020F0502020204030204"/>
            </a:endParaRPr>
          </a:p>
        </p:txBody>
      </p:sp>
      <p:sp>
        <p:nvSpPr>
          <p:cNvPr id="6" name="Text Placeholder 3">
            <a:extLst>
              <a:ext uri="{FF2B5EF4-FFF2-40B4-BE49-F238E27FC236}">
                <a16:creationId xmlns:a16="http://schemas.microsoft.com/office/drawing/2014/main" id="{870FF6D3-770F-4259-875B-027D7FCE77A2}"/>
              </a:ext>
            </a:extLst>
          </p:cNvPr>
          <p:cNvSpPr>
            <a:spLocks noGrp="1"/>
          </p:cNvSpPr>
          <p:nvPr>
            <p:ph type="body" sz="quarter" idx="16"/>
          </p:nvPr>
        </p:nvSpPr>
        <p:spPr>
          <a:xfrm>
            <a:off x="735013" y="642938"/>
            <a:ext cx="4652614" cy="582612"/>
          </a:xfrm>
        </p:spPr>
        <p:txBody>
          <a:bodyPr>
            <a:normAutofit fontScale="70000" lnSpcReduction="20000"/>
          </a:bodyPr>
          <a:lstStyle/>
          <a:p>
            <a:r>
              <a:rPr lang="en-US" dirty="0" err="1"/>
              <a:t>Posicionamiento</a:t>
            </a:r>
            <a:r>
              <a:rPr lang="en-US" dirty="0"/>
              <a:t> </a:t>
            </a:r>
            <a:r>
              <a:rPr lang="en-US" dirty="0" err="1"/>
              <a:t>en</a:t>
            </a:r>
            <a:r>
              <a:rPr lang="en-US" dirty="0"/>
              <a:t> </a:t>
            </a:r>
            <a:r>
              <a:rPr lang="en-US" dirty="0" err="1"/>
              <a:t>el</a:t>
            </a:r>
            <a:r>
              <a:rPr lang="en-US" dirty="0"/>
              <a:t> mercado :</a:t>
            </a:r>
            <a:endParaRPr lang="en-IE" dirty="0"/>
          </a:p>
        </p:txBody>
      </p:sp>
      <p:pic>
        <p:nvPicPr>
          <p:cNvPr id="7" name="Picture 4" descr="Positioning Al Ries &amp; Jack Trout">
            <a:hlinkClick r:id="rId2"/>
            <a:extLst>
              <a:ext uri="{FF2B5EF4-FFF2-40B4-BE49-F238E27FC236}">
                <a16:creationId xmlns:a16="http://schemas.microsoft.com/office/drawing/2014/main" id="{A23B246B-2BB2-4D8F-884E-3F37E2D237E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387627" y="104803"/>
            <a:ext cx="1623082" cy="224149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B9A443C-8F62-4007-B1D5-F965D8AD2D2D}"/>
              </a:ext>
            </a:extLst>
          </p:cNvPr>
          <p:cNvSpPr txBox="1"/>
          <p:nvPr/>
        </p:nvSpPr>
        <p:spPr>
          <a:xfrm>
            <a:off x="7091265" y="118716"/>
            <a:ext cx="5100735" cy="6340197"/>
          </a:xfrm>
          <a:prstGeom prst="rect">
            <a:avLst/>
          </a:prstGeom>
          <a:noFill/>
        </p:spPr>
        <p:txBody>
          <a:bodyPr wrap="square" lIns="91440" tIns="45720" rIns="91440" bIns="45720" anchor="t">
            <a:spAutoFit/>
          </a:bodyPr>
          <a:lstStyle/>
          <a:p>
            <a:r>
              <a:rPr lang="en-US" sz="2200" b="1" dirty="0">
                <a:solidFill>
                  <a:srgbClr val="1188A3"/>
                </a:solidFill>
                <a:hlinkClick r:id="rId4">
                  <a:extLst>
                    <a:ext uri="{A12FA001-AC4F-418D-AE19-62706E023703}">
                      <ahyp:hlinkClr xmlns:ahyp="http://schemas.microsoft.com/office/drawing/2018/hyperlinkcolor" val="tx"/>
                    </a:ext>
                  </a:extLst>
                </a:hlinkClick>
              </a:rPr>
              <a:t>“</a:t>
            </a:r>
            <a:r>
              <a:rPr lang="es-ES" sz="2200" b="1" dirty="0">
                <a:solidFill>
                  <a:srgbClr val="1188A3"/>
                </a:solidFill>
                <a:hlinkClick r:id="rId4">
                  <a:extLst>
                    <a:ext uri="{A12FA001-AC4F-418D-AE19-62706E023703}">
                      <ahyp:hlinkClr xmlns:ahyp="http://schemas.microsoft.com/office/drawing/2018/hyperlinkcolor" val="tx"/>
                    </a:ext>
                  </a:extLst>
                </a:hlinkClick>
              </a:rPr>
              <a:t>Posicionamiento: la batalla por su mente</a:t>
            </a:r>
            <a:r>
              <a:rPr lang="en-US" sz="2200" b="1" dirty="0">
                <a:solidFill>
                  <a:srgbClr val="1188A3"/>
                </a:solidFill>
                <a:hlinkClick r:id="rId4">
                  <a:extLst>
                    <a:ext uri="{A12FA001-AC4F-418D-AE19-62706E023703}">
                      <ahyp:hlinkClr xmlns:ahyp="http://schemas.microsoft.com/office/drawing/2018/hyperlinkcolor" val="tx"/>
                    </a:ext>
                  </a:extLst>
                </a:hlinkClick>
              </a:rPr>
              <a:t>" </a:t>
            </a:r>
            <a:endParaRPr lang="en-US" sz="2200" b="1" dirty="0">
              <a:solidFill>
                <a:srgbClr val="1188A3"/>
              </a:solidFill>
            </a:endParaRPr>
          </a:p>
          <a:p>
            <a:pPr algn="just"/>
            <a:r>
              <a:rPr lang="en-US" sz="1900" dirty="0">
                <a:solidFill>
                  <a:srgbClr val="000000"/>
                </a:solidFill>
              </a:rPr>
              <a:t>Este </a:t>
            </a:r>
            <a:r>
              <a:rPr lang="en-US" sz="1900" dirty="0" err="1">
                <a:solidFill>
                  <a:srgbClr val="000000"/>
                </a:solidFill>
              </a:rPr>
              <a:t>libro</a:t>
            </a:r>
            <a:r>
              <a:rPr lang="en-US" sz="1900" dirty="0">
                <a:solidFill>
                  <a:srgbClr val="000000"/>
                </a:solidFill>
              </a:rPr>
              <a:t> </a:t>
            </a:r>
            <a:r>
              <a:rPr lang="es-ES" sz="1900" dirty="0">
                <a:solidFill>
                  <a:srgbClr val="000000"/>
                </a:solidFill>
              </a:rPr>
              <a:t>fue publicado por primera vez en 1981, por Al Ries y Jack </a:t>
            </a:r>
            <a:r>
              <a:rPr lang="es-ES" sz="1900" dirty="0" err="1">
                <a:solidFill>
                  <a:srgbClr val="000000"/>
                </a:solidFill>
              </a:rPr>
              <a:t>Trout</a:t>
            </a:r>
            <a:r>
              <a:rPr lang="es-ES" sz="1900" dirty="0">
                <a:solidFill>
                  <a:srgbClr val="000000"/>
                </a:solidFill>
              </a:rPr>
              <a:t>. Fue uno de los primeros libros en analizar el problema de cómo hacer que una marca destaque en un mundo moderno saturado de competidores y ante unos consumidores que se han vuelto escépticos debido al bombardeo de los medios de comunicación. Es un problema que es más relevante hoy que nunca</a:t>
            </a:r>
            <a:r>
              <a:rPr lang="en-US" sz="1900" dirty="0">
                <a:solidFill>
                  <a:srgbClr val="000000"/>
                </a:solidFill>
                <a:ea typeface="+mn-lt"/>
                <a:cs typeface="+mn-lt"/>
              </a:rPr>
              <a:t>. </a:t>
            </a:r>
            <a:endParaRPr lang="en-US" sz="1900" dirty="0">
              <a:solidFill>
                <a:srgbClr val="000000"/>
              </a:solidFill>
              <a:cs typeface="Calibri"/>
            </a:endParaRPr>
          </a:p>
          <a:p>
            <a:pPr algn="just"/>
            <a:endParaRPr lang="en-US" sz="1900" dirty="0">
              <a:solidFill>
                <a:srgbClr val="000000"/>
              </a:solidFill>
              <a:cs typeface="Calibri"/>
            </a:endParaRPr>
          </a:p>
          <a:p>
            <a:pPr algn="just"/>
            <a:r>
              <a:rPr lang="es-ES" sz="1900" dirty="0">
                <a:solidFill>
                  <a:srgbClr val="000000"/>
                </a:solidFill>
              </a:rPr>
              <a:t>El concepto de posicionamiento, que cambió la naturaleza de la publicidad, puede afectar al producto, a su precio, al lugar de venta y a su promoción.</a:t>
            </a:r>
            <a:endParaRPr lang="es-ES" sz="1900" dirty="0">
              <a:solidFill>
                <a:srgbClr val="000000"/>
              </a:solidFill>
              <a:cs typeface="Calibri" panose="020F0502020204030204"/>
            </a:endParaRPr>
          </a:p>
          <a:p>
            <a:pPr algn="just"/>
            <a:endParaRPr lang="en-US" sz="1900" dirty="0">
              <a:solidFill>
                <a:srgbClr val="000000"/>
              </a:solidFill>
              <a:cs typeface="Calibri" panose="020F0502020204030204"/>
            </a:endParaRPr>
          </a:p>
          <a:p>
            <a:pPr algn="just"/>
            <a:r>
              <a:rPr lang="es-ES" sz="1900" dirty="0">
                <a:solidFill>
                  <a:srgbClr val="000000"/>
                </a:solidFill>
              </a:rPr>
              <a:t>Como el título indica, el posicionamiento tiene que ver con las percepciones de los consumidores y con la forma de mejorar su posición en sus mentes</a:t>
            </a:r>
            <a:r>
              <a:rPr lang="es-ES" sz="2000" dirty="0">
                <a:solidFill>
                  <a:srgbClr val="000000"/>
                </a:solidFill>
              </a:rPr>
              <a:t>.</a:t>
            </a:r>
            <a:endParaRPr lang="es-ES" sz="2000" dirty="0">
              <a:solidFill>
                <a:srgbClr val="000000"/>
              </a:solidFill>
              <a:cs typeface="Calibri" panose="020F0502020204030204"/>
            </a:endParaRPr>
          </a:p>
        </p:txBody>
      </p:sp>
    </p:spTree>
    <p:extLst>
      <p:ext uri="{BB962C8B-B14F-4D97-AF65-F5344CB8AC3E}">
        <p14:creationId xmlns:p14="http://schemas.microsoft.com/office/powerpoint/2010/main" val="37680730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008F81-AB1A-4285-A783-36C0845FFCDE}"/>
              </a:ext>
            </a:extLst>
          </p:cNvPr>
          <p:cNvSpPr>
            <a:spLocks noGrp="1"/>
          </p:cNvSpPr>
          <p:nvPr>
            <p:ph type="body" sz="quarter" idx="16"/>
          </p:nvPr>
        </p:nvSpPr>
        <p:spPr>
          <a:xfrm>
            <a:off x="394847" y="173836"/>
            <a:ext cx="11296481" cy="1161349"/>
          </a:xfrm>
        </p:spPr>
        <p:txBody>
          <a:bodyPr vert="horz" lIns="91440" tIns="45720" rIns="91440" bIns="45720" rtlCol="0" anchor="t">
            <a:normAutofit lnSpcReduction="10000"/>
          </a:bodyPr>
          <a:lstStyle/>
          <a:p>
            <a:r>
              <a:rPr lang="es-ES" sz="2800" b="1" i="0" dirty="0">
                <a:effectLst/>
              </a:rPr>
              <a:t>Principales conclusiones de: "Posicionamiento - La batalla por la mente“</a:t>
            </a:r>
          </a:p>
          <a:p>
            <a:r>
              <a:rPr lang="en-US" sz="1900" b="1" dirty="0">
                <a:highlight>
                  <a:srgbClr val="FED100"/>
                </a:highlight>
              </a:rPr>
              <a:t> CONSEJO</a:t>
            </a:r>
            <a:r>
              <a:rPr lang="en-US" sz="1900" b="1" dirty="0">
                <a:highlight>
                  <a:srgbClr val="FED100"/>
                </a:highlight>
                <a:latin typeface="Calibri"/>
                <a:cs typeface="Calibri"/>
              </a:rPr>
              <a:t>: </a:t>
            </a:r>
            <a:r>
              <a:rPr lang="en-US" sz="1900" dirty="0"/>
              <a:t> </a:t>
            </a:r>
            <a:r>
              <a:rPr lang="es-ES" sz="2100" dirty="0"/>
              <a:t>Las empresas alimentarias deberían tener en cuenta estas ideas a la hora de desarrollar nuevos productos para el mercado senior</a:t>
            </a:r>
            <a:endParaRPr lang="en-IE" dirty="0"/>
          </a:p>
        </p:txBody>
      </p:sp>
      <p:sp>
        <p:nvSpPr>
          <p:cNvPr id="4" name="Text Placeholder 3">
            <a:extLst>
              <a:ext uri="{FF2B5EF4-FFF2-40B4-BE49-F238E27FC236}">
                <a16:creationId xmlns:a16="http://schemas.microsoft.com/office/drawing/2014/main" id="{41B532ED-6626-4126-873D-D89182457A86}"/>
              </a:ext>
            </a:extLst>
          </p:cNvPr>
          <p:cNvSpPr txBox="1">
            <a:spLocks noGrp="1"/>
          </p:cNvSpPr>
          <p:nvPr>
            <p:ph type="body" sz="quarter" idx="18"/>
          </p:nvPr>
        </p:nvSpPr>
        <p:spPr>
          <a:xfrm>
            <a:off x="517890" y="1449865"/>
            <a:ext cx="11296481" cy="4774640"/>
          </a:xfrm>
          <a:prstGeom prst="rect">
            <a:avLst/>
          </a:prstGeom>
          <a:noFill/>
        </p:spPr>
        <p:txBody>
          <a:bodyPr vert="horz" wrap="square" lIns="91440" tIns="45720" rIns="91440" bIns="45720" rtlCol="0" anchor="t">
            <a:spAutoFit/>
          </a:bodyPr>
          <a:lstStyle/>
          <a:p>
            <a:pPr algn="just">
              <a:buFont typeface="Arial" panose="020B0604020202020204" pitchFamily="34" charset="0"/>
              <a:buChar char="•"/>
            </a:pPr>
            <a:r>
              <a:rPr lang="es-ES" sz="2200" b="0" i="0" dirty="0">
                <a:solidFill>
                  <a:srgbClr val="000000"/>
                </a:solidFill>
                <a:effectLst/>
              </a:rPr>
              <a:t>El posicionamiento consiste en buscar la solución en la mente de los </a:t>
            </a:r>
            <a:r>
              <a:rPr lang="es-ES" sz="2200" b="1" i="0" dirty="0">
                <a:solidFill>
                  <a:srgbClr val="000000"/>
                </a:solidFill>
                <a:effectLst/>
              </a:rPr>
              <a:t>clientes potenciales</a:t>
            </a:r>
            <a:endParaRPr lang="es-ES"/>
          </a:p>
          <a:p>
            <a:pPr algn="just">
              <a:buFont typeface="Arial" panose="020B0604020202020204" pitchFamily="34" charset="0"/>
              <a:buChar char="•"/>
            </a:pPr>
            <a:r>
              <a:rPr lang="es-ES" sz="2200" b="0" i="0" dirty="0">
                <a:solidFill>
                  <a:srgbClr val="000000"/>
                </a:solidFill>
                <a:effectLst/>
              </a:rPr>
              <a:t>Para tener éxito, es necesario tener una comunicación exitosa para </a:t>
            </a:r>
            <a:r>
              <a:rPr lang="es-ES" sz="2200" b="1" i="0" dirty="0">
                <a:solidFill>
                  <a:srgbClr val="000000"/>
                </a:solidFill>
                <a:effectLst/>
              </a:rPr>
              <a:t>penetrar en la mente de las personas</a:t>
            </a:r>
            <a:endParaRPr lang="es-ES" sz="2200" b="1" i="0" dirty="0">
              <a:solidFill>
                <a:srgbClr val="000000"/>
              </a:solidFill>
              <a:effectLst/>
              <a:cs typeface="Calibri" panose="020F0502020204030204"/>
            </a:endParaRPr>
          </a:p>
          <a:p>
            <a:pPr algn="just">
              <a:buFont typeface="Arial" panose="020B0604020202020204" pitchFamily="34" charset="0"/>
              <a:buChar char="•"/>
            </a:pPr>
            <a:r>
              <a:rPr lang="es-ES" sz="2200" b="0" i="0" dirty="0">
                <a:solidFill>
                  <a:srgbClr val="000000"/>
                </a:solidFill>
                <a:effectLst/>
              </a:rPr>
              <a:t>La mente no tiene espacio para lo nuevo a menos que tenga una </a:t>
            </a:r>
            <a:r>
              <a:rPr lang="es-ES" sz="2200" b="1" i="0" dirty="0">
                <a:solidFill>
                  <a:srgbClr val="000000"/>
                </a:solidFill>
                <a:effectLst/>
              </a:rPr>
              <a:t>conexión con lo viejo</a:t>
            </a:r>
            <a:endParaRPr lang="es-ES" sz="2200" b="1" i="0" dirty="0">
              <a:solidFill>
                <a:srgbClr val="000000"/>
              </a:solidFill>
              <a:effectLst/>
              <a:cs typeface="Calibri" panose="020F0502020204030204"/>
            </a:endParaRPr>
          </a:p>
          <a:p>
            <a:pPr algn="just">
              <a:buFont typeface="Arial" panose="020B0604020202020204" pitchFamily="34" charset="0"/>
              <a:buChar char="•"/>
            </a:pPr>
            <a:r>
              <a:rPr lang="es-ES" sz="2200" b="1" i="0" dirty="0">
                <a:solidFill>
                  <a:srgbClr val="000000"/>
                </a:solidFill>
                <a:effectLst/>
              </a:rPr>
              <a:t>No se puede ignorar </a:t>
            </a:r>
            <a:r>
              <a:rPr lang="es-ES" sz="2200" b="0" i="0" dirty="0">
                <a:solidFill>
                  <a:srgbClr val="000000"/>
                </a:solidFill>
                <a:effectLst/>
              </a:rPr>
              <a:t>el posicionamiento de los competidores</a:t>
            </a:r>
            <a:endParaRPr lang="es-ES" sz="2200" b="0" i="0" dirty="0">
              <a:solidFill>
                <a:srgbClr val="000000"/>
              </a:solidFill>
              <a:effectLst/>
              <a:cs typeface="Calibri" panose="020F0502020204030204"/>
            </a:endParaRPr>
          </a:p>
          <a:p>
            <a:pPr algn="just">
              <a:buFont typeface="Arial" panose="020B0604020202020204" pitchFamily="34" charset="0"/>
              <a:buChar char="•"/>
            </a:pPr>
            <a:r>
              <a:rPr lang="es-ES" sz="2200" b="0" i="0" dirty="0">
                <a:solidFill>
                  <a:srgbClr val="000000"/>
                </a:solidFill>
                <a:effectLst/>
              </a:rPr>
              <a:t>La forma más fácil de penetrar en la mente del cliente </a:t>
            </a:r>
            <a:r>
              <a:rPr lang="es-ES" sz="2200" b="1" i="0" dirty="0">
                <a:solidFill>
                  <a:srgbClr val="000000"/>
                </a:solidFill>
                <a:effectLst/>
              </a:rPr>
              <a:t>es ser el primero</a:t>
            </a:r>
            <a:endParaRPr lang="es-ES" sz="2200" b="1" i="0" dirty="0">
              <a:solidFill>
                <a:srgbClr val="000000"/>
              </a:solidFill>
              <a:effectLst/>
              <a:cs typeface="Calibri" panose="020F0502020204030204"/>
            </a:endParaRPr>
          </a:p>
          <a:p>
            <a:pPr algn="just">
              <a:buFont typeface="Arial" panose="020B0604020202020204" pitchFamily="34" charset="0"/>
              <a:buChar char="•"/>
            </a:pPr>
            <a:r>
              <a:rPr lang="es-ES" sz="2200" b="0" i="0" dirty="0">
                <a:solidFill>
                  <a:srgbClr val="000000"/>
                </a:solidFill>
                <a:effectLst/>
              </a:rPr>
              <a:t>Las marcas deben </a:t>
            </a:r>
            <a:r>
              <a:rPr lang="es-ES" sz="2200" b="1" i="0" dirty="0">
                <a:solidFill>
                  <a:srgbClr val="000000"/>
                </a:solidFill>
                <a:effectLst/>
              </a:rPr>
              <a:t>buscar las fisuras</a:t>
            </a:r>
            <a:r>
              <a:rPr lang="es-ES" sz="2200" b="0" i="0" dirty="0">
                <a:solidFill>
                  <a:srgbClr val="000000"/>
                </a:solidFill>
                <a:effectLst/>
              </a:rPr>
              <a:t> en la mente de los clientes</a:t>
            </a:r>
            <a:endParaRPr lang="es-ES" sz="2200" b="0" i="0" dirty="0">
              <a:solidFill>
                <a:srgbClr val="000000"/>
              </a:solidFill>
              <a:effectLst/>
              <a:cs typeface="Calibri" panose="020F0502020204030204"/>
            </a:endParaRPr>
          </a:p>
          <a:p>
            <a:pPr algn="just">
              <a:buFont typeface="Arial" panose="020B0604020202020204" pitchFamily="34" charset="0"/>
              <a:buChar char="•"/>
            </a:pPr>
            <a:r>
              <a:rPr lang="es-ES" sz="2200" b="0" i="0" dirty="0">
                <a:solidFill>
                  <a:srgbClr val="000000"/>
                </a:solidFill>
                <a:effectLst/>
              </a:rPr>
              <a:t>El </a:t>
            </a:r>
            <a:r>
              <a:rPr lang="es-ES" sz="2200" b="1" i="0" dirty="0">
                <a:solidFill>
                  <a:srgbClr val="000000"/>
                </a:solidFill>
                <a:effectLst/>
              </a:rPr>
              <a:t>nombre</a:t>
            </a:r>
            <a:r>
              <a:rPr lang="es-ES" sz="2200" b="0" i="0" dirty="0">
                <a:solidFill>
                  <a:srgbClr val="000000"/>
                </a:solidFill>
                <a:effectLst/>
              </a:rPr>
              <a:t> es esencial y puede influir en el fracaso o el éxito de un producto</a:t>
            </a:r>
            <a:endParaRPr lang="es-ES" sz="2200" b="0" i="0" dirty="0">
              <a:solidFill>
                <a:srgbClr val="000000"/>
              </a:solidFill>
              <a:effectLst/>
              <a:cs typeface="Calibri" panose="020F0502020204030204"/>
            </a:endParaRPr>
          </a:p>
          <a:p>
            <a:pPr algn="just">
              <a:buFont typeface="Arial" panose="020B0604020202020204" pitchFamily="34" charset="0"/>
              <a:buChar char="•"/>
            </a:pPr>
            <a:r>
              <a:rPr lang="es-ES" sz="2200" dirty="0"/>
              <a:t>Abordar la ampliación de la </a:t>
            </a:r>
            <a:r>
              <a:rPr lang="es-ES" sz="2200" b="1" dirty="0"/>
              <a:t>línea de productos con precaución </a:t>
            </a:r>
            <a:r>
              <a:rPr lang="es-ES" sz="2200" dirty="0"/>
              <a:t>y utilizar nombres ya conocidos en los nuevos productos</a:t>
            </a:r>
            <a:endParaRPr lang="es-ES" sz="2200" dirty="0">
              <a:cs typeface="Calibri" panose="020F0502020204030204"/>
            </a:endParaRPr>
          </a:p>
          <a:p>
            <a:pPr algn="just">
              <a:buFont typeface="Arial" panose="020B0604020202020204" pitchFamily="34" charset="0"/>
              <a:buChar char="•"/>
            </a:pPr>
            <a:r>
              <a:rPr lang="es-ES" sz="2200" b="0" i="0" dirty="0">
                <a:solidFill>
                  <a:srgbClr val="000000"/>
                </a:solidFill>
                <a:effectLst/>
              </a:rPr>
              <a:t>Un programa de posicionamiento </a:t>
            </a:r>
            <a:r>
              <a:rPr lang="es-ES" sz="2200" b="1" i="0" dirty="0">
                <a:solidFill>
                  <a:srgbClr val="000000"/>
                </a:solidFill>
                <a:effectLst/>
              </a:rPr>
              <a:t>requiere un sólido compromiso </a:t>
            </a:r>
            <a:r>
              <a:rPr lang="es-ES" sz="2200" b="0" i="0" dirty="0">
                <a:solidFill>
                  <a:srgbClr val="000000"/>
                </a:solidFill>
                <a:effectLst/>
              </a:rPr>
              <a:t>a largo plazo de sus responsables.</a:t>
            </a:r>
            <a:endParaRPr lang="en-US" sz="2200" b="0" i="0" dirty="0">
              <a:solidFill>
                <a:srgbClr val="000000"/>
              </a:solidFill>
              <a:effectLst/>
              <a:cs typeface="Calibri"/>
            </a:endParaRPr>
          </a:p>
        </p:txBody>
      </p:sp>
      <p:pic>
        <p:nvPicPr>
          <p:cNvPr id="5" name="Picture 4" descr="Positioning Al Ries &amp; Jack Trout">
            <a:hlinkClick r:id="rId2"/>
            <a:extLst>
              <a:ext uri="{FF2B5EF4-FFF2-40B4-BE49-F238E27FC236}">
                <a16:creationId xmlns:a16="http://schemas.microsoft.com/office/drawing/2014/main" id="{2108F3C5-D7D1-46C4-8120-6F04E25C0D2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470541" y="3088433"/>
            <a:ext cx="1203569" cy="165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42812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FB73925-8EAD-485D-9C69-73A09791321E}"/>
              </a:ext>
            </a:extLst>
          </p:cNvPr>
          <p:cNvSpPr>
            <a:spLocks noGrp="1"/>
          </p:cNvSpPr>
          <p:nvPr>
            <p:ph type="body" sz="quarter" idx="16"/>
          </p:nvPr>
        </p:nvSpPr>
        <p:spPr>
          <a:xfrm>
            <a:off x="734714" y="290118"/>
            <a:ext cx="10808102" cy="1651804"/>
          </a:xfrm>
          <a:solidFill>
            <a:srgbClr val="85D2E1"/>
          </a:solidFill>
        </p:spPr>
        <p:txBody>
          <a:bodyPr vert="horz" lIns="91440" tIns="45720" rIns="91440" bIns="45720" rtlCol="0" anchor="t">
            <a:normAutofit/>
          </a:bodyPr>
          <a:lstStyle/>
          <a:p>
            <a:pPr>
              <a:lnSpc>
                <a:spcPct val="100000"/>
              </a:lnSpc>
            </a:pPr>
            <a:r>
              <a:rPr lang="es-ES" dirty="0"/>
              <a:t>Estrategia de posicionamiento de la marca... Dar a su público algo diferente</a:t>
            </a:r>
            <a:endParaRPr lang="en-IE" dirty="0"/>
          </a:p>
        </p:txBody>
      </p:sp>
      <p:sp>
        <p:nvSpPr>
          <p:cNvPr id="4" name="TextBox 3">
            <a:extLst>
              <a:ext uri="{FF2B5EF4-FFF2-40B4-BE49-F238E27FC236}">
                <a16:creationId xmlns:a16="http://schemas.microsoft.com/office/drawing/2014/main" id="{640C1EC6-144B-4CCC-8ED4-2FF1478676BF}"/>
              </a:ext>
            </a:extLst>
          </p:cNvPr>
          <p:cNvSpPr txBox="1"/>
          <p:nvPr/>
        </p:nvSpPr>
        <p:spPr>
          <a:xfrm>
            <a:off x="734713" y="2415473"/>
            <a:ext cx="4402895" cy="3184462"/>
          </a:xfrm>
          <a:prstGeom prst="rect">
            <a:avLst/>
          </a:prstGeom>
          <a:noFill/>
        </p:spPr>
        <p:txBody>
          <a:bodyPr wrap="square" lIns="91440" tIns="45720" rIns="91440" bIns="45720" rtlCol="0" anchor="t">
            <a:spAutoFit/>
          </a:bodyPr>
          <a:lstStyle/>
          <a:p>
            <a:pPr algn="just">
              <a:lnSpc>
                <a:spcPct val="90000"/>
              </a:lnSpc>
              <a:spcBef>
                <a:spcPts val="1000"/>
              </a:spcBef>
              <a:defRPr/>
            </a:pPr>
            <a:r>
              <a:rPr lang="es-ES" sz="2400" b="0" i="0" dirty="0">
                <a:solidFill>
                  <a:srgbClr val="030303"/>
                </a:solidFill>
                <a:effectLst/>
              </a:rPr>
              <a:t>Aprenda cómo crear una estrategia de posicionamiento de marca utilizando </a:t>
            </a:r>
            <a:r>
              <a:rPr lang="es-ES" sz="2400" b="1" i="0" dirty="0">
                <a:solidFill>
                  <a:srgbClr val="030303"/>
                </a:solidFill>
                <a:effectLst/>
              </a:rPr>
              <a:t>un marco de proceso de estrategia de marca de 6 pasos. </a:t>
            </a:r>
            <a:r>
              <a:rPr lang="es-ES" sz="2400" b="0" i="0" dirty="0">
                <a:solidFill>
                  <a:srgbClr val="030303"/>
                </a:solidFill>
                <a:effectLst/>
              </a:rPr>
              <a:t>Además, aprende a destacar entre tus competidores y a ofrecer a tu público algo diferente.</a:t>
            </a:r>
            <a:endParaRPr lang="es-ES"/>
          </a:p>
          <a:p>
            <a:pPr>
              <a:lnSpc>
                <a:spcPct val="90000"/>
              </a:lnSpc>
              <a:spcBef>
                <a:spcPts val="1000"/>
              </a:spcBef>
              <a:defRPr/>
            </a:pPr>
            <a:endParaRPr lang="en-US" sz="2200" b="0" i="0" u="none" strike="noStrike" kern="1200" cap="none" spc="0" normalizeH="0" baseline="0" noProof="0" dirty="0">
              <a:ln>
                <a:noFill/>
              </a:ln>
              <a:solidFill>
                <a:srgbClr val="000000"/>
              </a:solidFill>
              <a:effectLst/>
              <a:uLnTx/>
              <a:uFillTx/>
              <a:cs typeface="Calibri"/>
            </a:endParaRPr>
          </a:p>
        </p:txBody>
      </p:sp>
      <p:pic>
        <p:nvPicPr>
          <p:cNvPr id="5" name="Picture 4">
            <a:extLst>
              <a:ext uri="{FF2B5EF4-FFF2-40B4-BE49-F238E27FC236}">
                <a16:creationId xmlns:a16="http://schemas.microsoft.com/office/drawing/2014/main" id="{27464258-A634-4EAB-8D12-D2499BD6D87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34127" y="2131508"/>
            <a:ext cx="8379229" cy="4436374"/>
          </a:xfrm>
          <a:prstGeom prst="rect">
            <a:avLst/>
          </a:prstGeom>
        </p:spPr>
      </p:pic>
      <p:sp>
        <p:nvSpPr>
          <p:cNvPr id="10" name="TextBox 9">
            <a:extLst>
              <a:ext uri="{FF2B5EF4-FFF2-40B4-BE49-F238E27FC236}">
                <a16:creationId xmlns:a16="http://schemas.microsoft.com/office/drawing/2014/main" id="{54B97914-1138-4814-8601-9D1D3358B438}"/>
              </a:ext>
            </a:extLst>
          </p:cNvPr>
          <p:cNvSpPr txBox="1"/>
          <p:nvPr/>
        </p:nvSpPr>
        <p:spPr>
          <a:xfrm>
            <a:off x="5739354" y="6240127"/>
            <a:ext cx="6452646" cy="369332"/>
          </a:xfrm>
          <a:prstGeom prst="rect">
            <a:avLst/>
          </a:prstGeom>
          <a:noFill/>
        </p:spPr>
        <p:txBody>
          <a:bodyPr wrap="square">
            <a:spAutoFit/>
          </a:bodyPr>
          <a:lstStyle/>
          <a:p>
            <a:r>
              <a:rPr lang="es-ES" b="0" i="0" dirty="0">
                <a:solidFill>
                  <a:srgbClr val="1188A3"/>
                </a:solidFill>
                <a:effectLst/>
                <a:latin typeface="Roboto" panose="02000000000000000000" pitchFamily="2" charset="0"/>
                <a:hlinkClick r:id="rId4">
                  <a:extLst>
                    <a:ext uri="{A12FA001-AC4F-418D-AE19-62706E023703}">
                      <ahyp:hlinkClr xmlns:ahyp="http://schemas.microsoft.com/office/drawing/2018/hyperlinkcolor" val="tx"/>
                    </a:ext>
                  </a:extLst>
                </a:hlinkClick>
              </a:rPr>
              <a:t>6 estrategias de POSICIONAMIENTO de tu Empresa </a:t>
            </a:r>
            <a:r>
              <a:rPr lang="en-US" dirty="0">
                <a:solidFill>
                  <a:srgbClr val="1188A3"/>
                </a:solidFill>
                <a:hlinkClick r:id="rId4">
                  <a:extLst>
                    <a:ext uri="{A12FA001-AC4F-418D-AE19-62706E023703}">
                      <ahyp:hlinkClr xmlns:ahyp="http://schemas.microsoft.com/office/drawing/2018/hyperlinkcolor" val="tx"/>
                    </a:ext>
                  </a:extLst>
                </a:hlinkClick>
              </a:rPr>
              <a:t>- YouTube</a:t>
            </a:r>
            <a:endParaRPr lang="en-IE" dirty="0">
              <a:solidFill>
                <a:srgbClr val="1188A3"/>
              </a:solidFill>
            </a:endParaRPr>
          </a:p>
        </p:txBody>
      </p:sp>
      <p:sp>
        <p:nvSpPr>
          <p:cNvPr id="11" name="Rectangle 10">
            <a:extLst>
              <a:ext uri="{FF2B5EF4-FFF2-40B4-BE49-F238E27FC236}">
                <a16:creationId xmlns:a16="http://schemas.microsoft.com/office/drawing/2014/main" id="{754792D4-85A5-4776-A891-F1EF94C90649}"/>
              </a:ext>
            </a:extLst>
          </p:cNvPr>
          <p:cNvSpPr/>
          <p:nvPr/>
        </p:nvSpPr>
        <p:spPr>
          <a:xfrm flipV="1">
            <a:off x="891459" y="1896202"/>
            <a:ext cx="1220145" cy="45719"/>
          </a:xfrm>
          <a:prstGeom prst="rect">
            <a:avLst/>
          </a:prstGeom>
          <a:solidFill>
            <a:srgbClr val="FFD100"/>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2" name="Elementos multimedia en línea 1" title="⬆️ 6 estrategias de POSICIONAMIENTO de tu Empresa (y un trucazo) ⬆️">
            <a:hlinkClick r:id="" action="ppaction://media"/>
            <a:extLst>
              <a:ext uri="{FF2B5EF4-FFF2-40B4-BE49-F238E27FC236}">
                <a16:creationId xmlns:a16="http://schemas.microsoft.com/office/drawing/2014/main" id="{FDAF3677-915F-4EAE-B702-0F5EA4CDD11F}"/>
              </a:ext>
            </a:extLst>
          </p:cNvPr>
          <p:cNvPicPr>
            <a:picLocks noRot="1" noChangeAspect="1"/>
          </p:cNvPicPr>
          <p:nvPr>
            <a:videoFile r:link="rId1"/>
          </p:nvPr>
        </p:nvPicPr>
        <p:blipFill>
          <a:blip r:embed="rId5"/>
          <a:stretch>
            <a:fillRect/>
          </a:stretch>
        </p:blipFill>
        <p:spPr>
          <a:xfrm>
            <a:off x="5739354" y="2387576"/>
            <a:ext cx="6119854" cy="3278956"/>
          </a:xfrm>
          <a:prstGeom prst="rect">
            <a:avLst/>
          </a:prstGeom>
        </p:spPr>
      </p:pic>
    </p:spTree>
    <p:extLst>
      <p:ext uri="{BB962C8B-B14F-4D97-AF65-F5344CB8AC3E}">
        <p14:creationId xmlns:p14="http://schemas.microsoft.com/office/powerpoint/2010/main" val="119242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Hand placing stars">
            <a:extLst>
              <a:ext uri="{FF2B5EF4-FFF2-40B4-BE49-F238E27FC236}">
                <a16:creationId xmlns:a16="http://schemas.microsoft.com/office/drawing/2014/main" id="{5A441000-3A55-470F-96D2-E7A6A42A3E1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b="-37223"/>
          <a:stretch/>
        </p:blipFill>
        <p:spPr>
          <a:xfrm>
            <a:off x="6852062" y="0"/>
            <a:ext cx="5105121" cy="6362700"/>
          </a:xfrm>
          <a:solidFill>
            <a:srgbClr val="A2CAD5"/>
          </a:solidFill>
        </p:spPr>
      </p:pic>
      <p:sp>
        <p:nvSpPr>
          <p:cNvPr id="5" name="Text Placeholder 2">
            <a:extLst>
              <a:ext uri="{FF2B5EF4-FFF2-40B4-BE49-F238E27FC236}">
                <a16:creationId xmlns:a16="http://schemas.microsoft.com/office/drawing/2014/main" id="{41898611-B002-4357-A824-DE6090314B5E}"/>
              </a:ext>
            </a:extLst>
          </p:cNvPr>
          <p:cNvSpPr>
            <a:spLocks noGrp="1"/>
          </p:cNvSpPr>
          <p:nvPr>
            <p:ph type="body" sz="quarter" idx="18"/>
          </p:nvPr>
        </p:nvSpPr>
        <p:spPr>
          <a:xfrm>
            <a:off x="1803400" y="1773238"/>
            <a:ext cx="4687795" cy="4525962"/>
          </a:xfrm>
        </p:spPr>
        <p:txBody>
          <a:bodyPr vert="horz" lIns="91440" tIns="45720" rIns="91440" bIns="45720" rtlCol="0" anchor="t">
            <a:normAutofit fontScale="92500"/>
          </a:bodyPr>
          <a:lstStyle/>
          <a:p>
            <a:pPr marL="457200" indent="-457200" algn="just">
              <a:buFont typeface="+mj-lt"/>
              <a:buAutoNum type="arabicPeriod"/>
            </a:pPr>
            <a:r>
              <a:rPr lang="en-US" dirty="0" err="1"/>
              <a:t>Identifique</a:t>
            </a:r>
            <a:r>
              <a:rPr lang="en-US" dirty="0"/>
              <a:t> </a:t>
            </a:r>
            <a:r>
              <a:rPr lang="en-US" dirty="0" err="1"/>
              <a:t>su</a:t>
            </a:r>
            <a:r>
              <a:rPr lang="en-US" dirty="0"/>
              <a:t> </a:t>
            </a:r>
            <a:r>
              <a:rPr lang="en-US" b="1" dirty="0"/>
              <a:t>mercado </a:t>
            </a:r>
            <a:r>
              <a:rPr lang="en-US" b="1" dirty="0" err="1"/>
              <a:t>objetivo</a:t>
            </a:r>
            <a:endParaRPr lang="en-US" b="1" dirty="0">
              <a:cs typeface="Calibri" panose="020F0502020204030204"/>
            </a:endParaRPr>
          </a:p>
          <a:p>
            <a:pPr marL="457200" indent="-457200" algn="just">
              <a:buFont typeface="+mj-lt"/>
              <a:buAutoNum type="arabicPeriod"/>
            </a:pPr>
            <a:r>
              <a:rPr lang="en-US" dirty="0" err="1"/>
              <a:t>Identifique</a:t>
            </a:r>
            <a:r>
              <a:rPr lang="en-US" dirty="0"/>
              <a:t> a sus </a:t>
            </a:r>
            <a:r>
              <a:rPr lang="en-US" b="1" dirty="0" err="1"/>
              <a:t>competidores</a:t>
            </a:r>
            <a:endParaRPr lang="en-US" b="1" dirty="0">
              <a:cs typeface="Calibri" panose="020F0502020204030204"/>
            </a:endParaRPr>
          </a:p>
          <a:p>
            <a:pPr marL="457200" indent="-457200" algn="just">
              <a:buFont typeface="+mj-lt"/>
              <a:buAutoNum type="arabicPeriod"/>
            </a:pPr>
            <a:r>
              <a:rPr lang="es-ES" dirty="0"/>
              <a:t>Realización de </a:t>
            </a:r>
            <a:r>
              <a:rPr lang="es-ES" b="1" dirty="0"/>
              <a:t>análisis de mercado</a:t>
            </a:r>
            <a:r>
              <a:rPr lang="es-ES" dirty="0"/>
              <a:t> e </a:t>
            </a:r>
            <a:r>
              <a:rPr lang="es-ES" b="1" dirty="0"/>
              <a:t>investigación de la competencia</a:t>
            </a:r>
            <a:endParaRPr lang="es-ES" b="1" dirty="0">
              <a:cs typeface="Calibri" panose="020F0502020204030204"/>
            </a:endParaRPr>
          </a:p>
          <a:p>
            <a:pPr marL="457200" indent="-457200" algn="just">
              <a:buFont typeface="+mj-lt"/>
              <a:buAutoNum type="arabicPeriod"/>
            </a:pPr>
            <a:r>
              <a:rPr lang="es-ES" dirty="0"/>
              <a:t>Identificar las </a:t>
            </a:r>
            <a:r>
              <a:rPr lang="es-ES" b="1" dirty="0"/>
              <a:t>brechas y las oportunidades</a:t>
            </a:r>
            <a:endParaRPr lang="es-ES" b="1" dirty="0">
              <a:cs typeface="Calibri" panose="020F0502020204030204"/>
            </a:endParaRPr>
          </a:p>
          <a:p>
            <a:pPr marL="457200" indent="-457200" algn="just">
              <a:buFont typeface="+mj-lt"/>
              <a:buAutoNum type="arabicPeriod"/>
            </a:pPr>
            <a:r>
              <a:rPr lang="es-ES" dirty="0"/>
              <a:t>Descubra su </a:t>
            </a:r>
            <a:r>
              <a:rPr lang="es-ES" b="1" dirty="0"/>
              <a:t>diferenciador</a:t>
            </a:r>
            <a:r>
              <a:rPr lang="es-ES" dirty="0"/>
              <a:t> </a:t>
            </a:r>
            <a:r>
              <a:rPr lang="en-US" b="1" dirty="0"/>
              <a:t>*</a:t>
            </a:r>
            <a:r>
              <a:rPr lang="en-US" dirty="0"/>
              <a:t> </a:t>
            </a:r>
            <a:endParaRPr lang="en-US" dirty="0">
              <a:cs typeface="Calibri"/>
            </a:endParaRPr>
          </a:p>
          <a:p>
            <a:pPr marL="457200" indent="-457200" algn="just">
              <a:buFont typeface="+mj-lt"/>
              <a:buAutoNum type="arabicPeriod"/>
            </a:pPr>
            <a:r>
              <a:rPr lang="es-ES" dirty="0"/>
              <a:t>Redacte una </a:t>
            </a:r>
            <a:r>
              <a:rPr lang="es-ES" b="1" dirty="0"/>
              <a:t>declaración de posicionamiento de la marca </a:t>
            </a:r>
            <a:r>
              <a:rPr lang="en-US" b="1" dirty="0"/>
              <a:t>*</a:t>
            </a:r>
            <a:endParaRPr lang="en-US" b="1" dirty="0">
              <a:cs typeface="Calibri"/>
            </a:endParaRPr>
          </a:p>
          <a:p>
            <a:pPr marL="457200" indent="-457200" algn="just">
              <a:buFont typeface="+mj-lt"/>
              <a:buAutoNum type="arabicPeriod"/>
            </a:pPr>
            <a:r>
              <a:rPr lang="es-ES" dirty="0"/>
              <a:t>Crear un </a:t>
            </a:r>
            <a:r>
              <a:rPr lang="es-ES" b="1" dirty="0"/>
              <a:t>marco de comunicación</a:t>
            </a:r>
            <a:r>
              <a:rPr lang="en-US" b="1" dirty="0"/>
              <a:t>*</a:t>
            </a:r>
            <a:endParaRPr lang="en-US" b="1" dirty="0">
              <a:cs typeface="Calibri"/>
            </a:endParaRPr>
          </a:p>
          <a:p>
            <a:pPr marL="457200" indent="-457200" algn="just">
              <a:buFont typeface="+mj-lt"/>
              <a:buAutoNum type="arabicPeriod"/>
            </a:pPr>
            <a:r>
              <a:rPr lang="es-ES" dirty="0"/>
              <a:t>Diseñe su </a:t>
            </a:r>
            <a:r>
              <a:rPr lang="es-ES" b="1" dirty="0"/>
              <a:t>experiencia de marca</a:t>
            </a:r>
            <a:endParaRPr lang="en-IE" b="1" dirty="0">
              <a:cs typeface="Calibri" panose="020F0502020204030204"/>
            </a:endParaRPr>
          </a:p>
        </p:txBody>
      </p:sp>
      <p:sp>
        <p:nvSpPr>
          <p:cNvPr id="6" name="Text Placeholder 3">
            <a:extLst>
              <a:ext uri="{FF2B5EF4-FFF2-40B4-BE49-F238E27FC236}">
                <a16:creationId xmlns:a16="http://schemas.microsoft.com/office/drawing/2014/main" id="{26409F02-676C-47F9-A812-7686BE9E45D4}"/>
              </a:ext>
            </a:extLst>
          </p:cNvPr>
          <p:cNvSpPr>
            <a:spLocks noGrp="1"/>
          </p:cNvSpPr>
          <p:nvPr>
            <p:ph type="body" sz="quarter" idx="16"/>
          </p:nvPr>
        </p:nvSpPr>
        <p:spPr>
          <a:xfrm>
            <a:off x="1719263" y="595313"/>
            <a:ext cx="4716462" cy="582612"/>
          </a:xfrm>
        </p:spPr>
        <p:txBody>
          <a:bodyPr>
            <a:normAutofit fontScale="85000" lnSpcReduction="10000"/>
          </a:bodyPr>
          <a:lstStyle/>
          <a:p>
            <a:r>
              <a:rPr lang="en-US" dirty="0"/>
              <a:t>An 8-step Positioning Plan…</a:t>
            </a:r>
            <a:endParaRPr lang="en-IE" dirty="0"/>
          </a:p>
        </p:txBody>
      </p:sp>
      <p:sp>
        <p:nvSpPr>
          <p:cNvPr id="9" name="TextBox 8">
            <a:extLst>
              <a:ext uri="{FF2B5EF4-FFF2-40B4-BE49-F238E27FC236}">
                <a16:creationId xmlns:a16="http://schemas.microsoft.com/office/drawing/2014/main" id="{17898F99-47FF-4E3D-8C25-E491DF034AFA}"/>
              </a:ext>
            </a:extLst>
          </p:cNvPr>
          <p:cNvSpPr txBox="1"/>
          <p:nvPr/>
        </p:nvSpPr>
        <p:spPr>
          <a:xfrm>
            <a:off x="6981057" y="2742044"/>
            <a:ext cx="4847130" cy="954107"/>
          </a:xfrm>
          <a:prstGeom prst="rect">
            <a:avLst/>
          </a:prstGeom>
          <a:solidFill>
            <a:srgbClr val="FED100"/>
          </a:solidFill>
        </p:spPr>
        <p:txBody>
          <a:bodyPr wrap="square" lIns="91440" tIns="45720" rIns="91440" bIns="45720" rtlCol="0" anchor="t">
            <a:spAutoFit/>
          </a:bodyPr>
          <a:lstStyle/>
          <a:p>
            <a:r>
              <a:rPr lang="en-US" sz="1400" i="1" dirty="0">
                <a:solidFill>
                  <a:srgbClr val="000000"/>
                </a:solidFill>
              </a:rPr>
              <a:t>* </a:t>
            </a:r>
            <a:r>
              <a:rPr lang="es-ES" sz="1400" i="1" dirty="0">
                <a:solidFill>
                  <a:srgbClr val="000000"/>
                </a:solidFill>
              </a:rPr>
              <a:t>Una gran palabra simplificada: </a:t>
            </a:r>
            <a:r>
              <a:rPr lang="es-ES" sz="1400" b="1" dirty="0">
                <a:solidFill>
                  <a:srgbClr val="000000"/>
                </a:solidFill>
              </a:rPr>
              <a:t>Un diferenciador </a:t>
            </a:r>
            <a:r>
              <a:rPr lang="es-ES" sz="1400" dirty="0">
                <a:solidFill>
                  <a:srgbClr val="000000"/>
                </a:solidFill>
              </a:rPr>
              <a:t>es una característica de su empresa alimentaria o de su producto que le separa de sus principales competidores y le da una </a:t>
            </a:r>
            <a:r>
              <a:rPr lang="es-ES" sz="1400" b="1" dirty="0">
                <a:solidFill>
                  <a:srgbClr val="1188A3"/>
                </a:solidFill>
              </a:rPr>
              <a:t>ventaja percibida</a:t>
            </a:r>
            <a:r>
              <a:rPr lang="es-ES" sz="1400" dirty="0">
                <a:solidFill>
                  <a:srgbClr val="000000"/>
                </a:solidFill>
              </a:rPr>
              <a:t> a los ojos de su público objetivo</a:t>
            </a:r>
            <a:r>
              <a:rPr lang="en-US" sz="1400" b="0" dirty="0">
                <a:solidFill>
                  <a:srgbClr val="000000"/>
                </a:solidFill>
                <a:effectLst/>
              </a:rPr>
              <a:t>.</a:t>
            </a:r>
            <a:r>
              <a:rPr lang="en-US" sz="1400" dirty="0">
                <a:solidFill>
                  <a:srgbClr val="000000"/>
                </a:solidFill>
              </a:rPr>
              <a:t> </a:t>
            </a:r>
            <a:endParaRPr lang="en-IE" sz="1400" dirty="0"/>
          </a:p>
        </p:txBody>
      </p:sp>
      <p:sp>
        <p:nvSpPr>
          <p:cNvPr id="10" name="TextBox 9">
            <a:extLst>
              <a:ext uri="{FF2B5EF4-FFF2-40B4-BE49-F238E27FC236}">
                <a16:creationId xmlns:a16="http://schemas.microsoft.com/office/drawing/2014/main" id="{A50B9CB9-90D8-4D37-91DB-378B57DB6C57}"/>
              </a:ext>
            </a:extLst>
          </p:cNvPr>
          <p:cNvSpPr txBox="1"/>
          <p:nvPr/>
        </p:nvSpPr>
        <p:spPr>
          <a:xfrm>
            <a:off x="6981057" y="3859874"/>
            <a:ext cx="4847130" cy="1169551"/>
          </a:xfrm>
          <a:prstGeom prst="rect">
            <a:avLst/>
          </a:prstGeom>
          <a:solidFill>
            <a:srgbClr val="FED100"/>
          </a:solidFill>
        </p:spPr>
        <p:txBody>
          <a:bodyPr wrap="square" lIns="91440" tIns="45720" rIns="91440" bIns="45720" rtlCol="0" anchor="t">
            <a:spAutoFit/>
          </a:bodyPr>
          <a:lstStyle/>
          <a:p>
            <a:r>
              <a:rPr lang="en-US" sz="1400" dirty="0">
                <a:solidFill>
                  <a:srgbClr val="000000"/>
                </a:solidFill>
              </a:rPr>
              <a:t>* </a:t>
            </a:r>
            <a:r>
              <a:rPr lang="es-ES" sz="1400" b="1" i="0" dirty="0">
                <a:solidFill>
                  <a:srgbClr val="000000"/>
                </a:solidFill>
                <a:effectLst/>
              </a:rPr>
              <a:t> Una declaración de posicionamiento de marca </a:t>
            </a:r>
            <a:r>
              <a:rPr lang="es-ES" sz="1400" i="0" dirty="0">
                <a:solidFill>
                  <a:srgbClr val="000000"/>
                </a:solidFill>
                <a:effectLst/>
              </a:rPr>
              <a:t>es una breve descripción de un producto o servicio y explica cómo satisface una </a:t>
            </a:r>
            <a:r>
              <a:rPr lang="es-ES" sz="1400" b="1" i="0" dirty="0">
                <a:solidFill>
                  <a:srgbClr val="1188A3"/>
                </a:solidFill>
                <a:effectLst/>
              </a:rPr>
              <a:t>necesidad concreta del mercado objetivo. </a:t>
            </a:r>
            <a:r>
              <a:rPr lang="es-ES" sz="1400" i="0" dirty="0">
                <a:solidFill>
                  <a:srgbClr val="000000"/>
                </a:solidFill>
                <a:effectLst/>
              </a:rPr>
              <a:t>Una declaración de posicionamiento pretende alinear los esfuerzos de marketing con la marca y la propuesta de valor de una empresa</a:t>
            </a:r>
            <a:endParaRPr lang="en-IE" sz="1400" dirty="0"/>
          </a:p>
        </p:txBody>
      </p:sp>
      <p:sp>
        <p:nvSpPr>
          <p:cNvPr id="11" name="TextBox 10">
            <a:extLst>
              <a:ext uri="{FF2B5EF4-FFF2-40B4-BE49-F238E27FC236}">
                <a16:creationId xmlns:a16="http://schemas.microsoft.com/office/drawing/2014/main" id="{C181C68A-7705-4272-A90A-76B964467C51}"/>
              </a:ext>
            </a:extLst>
          </p:cNvPr>
          <p:cNvSpPr txBox="1"/>
          <p:nvPr/>
        </p:nvSpPr>
        <p:spPr>
          <a:xfrm>
            <a:off x="6981057" y="5218172"/>
            <a:ext cx="4847130" cy="954107"/>
          </a:xfrm>
          <a:prstGeom prst="rect">
            <a:avLst/>
          </a:prstGeom>
          <a:solidFill>
            <a:srgbClr val="FED100"/>
          </a:solidFill>
        </p:spPr>
        <p:txBody>
          <a:bodyPr wrap="square" lIns="91440" tIns="45720" rIns="91440" bIns="45720" rtlCol="0" anchor="t">
            <a:spAutoFit/>
          </a:bodyPr>
          <a:lstStyle/>
          <a:p>
            <a:r>
              <a:rPr lang="en-US" sz="1400" b="1" i="0" dirty="0">
                <a:solidFill>
                  <a:srgbClr val="000000"/>
                </a:solidFill>
                <a:effectLst/>
              </a:rPr>
              <a:t>* </a:t>
            </a:r>
            <a:r>
              <a:rPr lang="es-ES" sz="1400" b="1" i="0" dirty="0">
                <a:solidFill>
                  <a:srgbClr val="000000"/>
                </a:solidFill>
                <a:effectLst/>
              </a:rPr>
              <a:t>Un marco de comunicación </a:t>
            </a:r>
            <a:r>
              <a:rPr lang="es-ES" sz="1400" i="0" dirty="0">
                <a:solidFill>
                  <a:srgbClr val="000000"/>
                </a:solidFill>
                <a:effectLst/>
              </a:rPr>
              <a:t>consiste en una visión general de </a:t>
            </a:r>
            <a:r>
              <a:rPr lang="es-ES" sz="1400" b="1" i="0" dirty="0">
                <a:solidFill>
                  <a:srgbClr val="1188A3"/>
                </a:solidFill>
                <a:effectLst/>
              </a:rPr>
              <a:t>cómo planea comunicarse interna y externamente </a:t>
            </a:r>
            <a:r>
              <a:rPr lang="es-ES" sz="1400" i="0" dirty="0">
                <a:solidFill>
                  <a:srgbClr val="000000"/>
                </a:solidFill>
                <a:effectLst/>
              </a:rPr>
              <a:t>en su empresa. Incluye la identificación de la audiencia, los objetivos, los mensajes, los canales y la forma de medir el éxito.</a:t>
            </a:r>
            <a:r>
              <a:rPr lang="en-US" sz="1400" i="0" dirty="0">
                <a:solidFill>
                  <a:srgbClr val="000000"/>
                </a:solidFill>
                <a:effectLst/>
              </a:rPr>
              <a:t>.</a:t>
            </a:r>
            <a:endParaRPr lang="en-IE" sz="1400" dirty="0"/>
          </a:p>
        </p:txBody>
      </p:sp>
    </p:spTree>
    <p:extLst>
      <p:ext uri="{BB962C8B-B14F-4D97-AF65-F5344CB8AC3E}">
        <p14:creationId xmlns:p14="http://schemas.microsoft.com/office/powerpoint/2010/main" val="3473247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ifferent colored question marks">
            <a:extLst>
              <a:ext uri="{FF2B5EF4-FFF2-40B4-BE49-F238E27FC236}">
                <a16:creationId xmlns:a16="http://schemas.microsoft.com/office/drawing/2014/main" id="{478AEC22-9D8F-4C4F-BCD7-2296BFF4729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4162449-B136-401B-8215-2B0BAB580210}"/>
              </a:ext>
            </a:extLst>
          </p:cNvPr>
          <p:cNvSpPr>
            <a:spLocks noGrp="1"/>
          </p:cNvSpPr>
          <p:nvPr>
            <p:ph type="body" sz="quarter" idx="18"/>
          </p:nvPr>
        </p:nvSpPr>
        <p:spPr>
          <a:xfrm>
            <a:off x="1356594" y="1278082"/>
            <a:ext cx="5440357" cy="5224205"/>
          </a:xfrm>
        </p:spPr>
        <p:txBody>
          <a:bodyPr vert="horz" lIns="91440" tIns="45720" rIns="91440" bIns="45720" rtlCol="0" anchor="t">
            <a:normAutofit lnSpcReduction="10000"/>
          </a:bodyPr>
          <a:lstStyle/>
          <a:p>
            <a:pPr indent="0" algn="just"/>
            <a:r>
              <a:rPr lang="es-ES" dirty="0"/>
              <a:t>Para los productores de alimentos, puede ser un reto producir productos y servicios nuevos y saludables, específicamente para las personas mayores. </a:t>
            </a:r>
            <a:r>
              <a:rPr lang="en-US" dirty="0"/>
              <a:t>  </a:t>
            </a:r>
            <a:r>
              <a:rPr lang="es-ES" dirty="0"/>
              <a:t>¿Cuáles son </a:t>
            </a:r>
            <a:r>
              <a:rPr lang="es-ES" b="1" dirty="0"/>
              <a:t>las preferencias y expectativas de los consumidores </a:t>
            </a:r>
            <a:r>
              <a:rPr lang="es-ES" dirty="0"/>
              <a:t>de este grupo? ¿Qué factores </a:t>
            </a:r>
            <a:r>
              <a:rPr lang="es-ES" b="1" dirty="0"/>
              <a:t>influyen en su decisión de comprar nuevos productos </a:t>
            </a:r>
            <a:r>
              <a:rPr lang="es-ES" dirty="0"/>
              <a:t>alimentarios saludables?</a:t>
            </a:r>
            <a:endParaRPr lang="es-ES"/>
          </a:p>
          <a:p>
            <a:pPr indent="0" algn="just"/>
            <a:r>
              <a:rPr lang="es-ES" dirty="0"/>
              <a:t>Para conocer mejor las actitudes, las expectativas y los comportamientos de consumo de alimentos de los mayores, hemos investigado y resumido cuatro estudios de investigación clave que se han realizado en todo el mundo dirigidos al mercado de los consumidores mayores.</a:t>
            </a:r>
            <a:endParaRPr lang="en-IE" dirty="0">
              <a:cs typeface="Calibri" panose="020F0502020204030204"/>
            </a:endParaRPr>
          </a:p>
        </p:txBody>
      </p:sp>
      <p:sp>
        <p:nvSpPr>
          <p:cNvPr id="4" name="Text Placeholder 3">
            <a:extLst>
              <a:ext uri="{FF2B5EF4-FFF2-40B4-BE49-F238E27FC236}">
                <a16:creationId xmlns:a16="http://schemas.microsoft.com/office/drawing/2014/main" id="{5EB1282F-DBA5-4C91-BA32-61FD72BFA36D}"/>
              </a:ext>
            </a:extLst>
          </p:cNvPr>
          <p:cNvSpPr>
            <a:spLocks noGrp="1"/>
          </p:cNvSpPr>
          <p:nvPr>
            <p:ph type="body" sz="quarter" idx="16"/>
          </p:nvPr>
        </p:nvSpPr>
        <p:spPr/>
        <p:txBody>
          <a:bodyPr>
            <a:normAutofit lnSpcReduction="10000"/>
          </a:bodyPr>
          <a:lstStyle/>
          <a:p>
            <a:r>
              <a:rPr lang="en-US" dirty="0"/>
              <a:t>Por </a:t>
            </a:r>
            <a:r>
              <a:rPr lang="en-US" dirty="0" err="1"/>
              <a:t>dónde</a:t>
            </a:r>
            <a:r>
              <a:rPr lang="en-US" dirty="0"/>
              <a:t> </a:t>
            </a:r>
            <a:r>
              <a:rPr lang="en-US" dirty="0" err="1"/>
              <a:t>empezar</a:t>
            </a:r>
            <a:r>
              <a:rPr lang="en-US" dirty="0"/>
              <a:t>... </a:t>
            </a:r>
            <a:endParaRPr lang="en-IE" dirty="0"/>
          </a:p>
        </p:txBody>
      </p:sp>
    </p:spTree>
    <p:extLst>
      <p:ext uri="{BB962C8B-B14F-4D97-AF65-F5344CB8AC3E}">
        <p14:creationId xmlns:p14="http://schemas.microsoft.com/office/powerpoint/2010/main" val="35312018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5D3D38-D4E1-4FBA-B8DE-FB098BFB50CA}"/>
              </a:ext>
            </a:extLst>
          </p:cNvPr>
          <p:cNvSpPr>
            <a:spLocks noGrp="1"/>
          </p:cNvSpPr>
          <p:nvPr>
            <p:ph type="body" sz="quarter" idx="31"/>
          </p:nvPr>
        </p:nvSpPr>
        <p:spPr>
          <a:xfrm>
            <a:off x="2242111" y="2947933"/>
            <a:ext cx="3097087" cy="1082137"/>
          </a:xfrm>
        </p:spPr>
        <p:txBody>
          <a:bodyPr vert="horz" lIns="91440" tIns="45720" rIns="91440" bIns="45720" rtlCol="0" anchor="t">
            <a:noAutofit/>
          </a:bodyPr>
          <a:lstStyle/>
          <a:p>
            <a:pPr marL="0" indent="0"/>
            <a:r>
              <a:rPr lang="es-ES" sz="2400" dirty="0"/>
              <a:t>El sector/espacio en el que opera su marca (por ejemplo, alimentos para personas mayores)</a:t>
            </a:r>
            <a:endParaRPr lang="en-IE" sz="2400" dirty="0">
              <a:cs typeface="Calibri"/>
            </a:endParaRPr>
          </a:p>
        </p:txBody>
      </p:sp>
      <p:sp>
        <p:nvSpPr>
          <p:cNvPr id="3" name="Text Placeholder 2">
            <a:extLst>
              <a:ext uri="{FF2B5EF4-FFF2-40B4-BE49-F238E27FC236}">
                <a16:creationId xmlns:a16="http://schemas.microsoft.com/office/drawing/2014/main" id="{7F26C167-5BE3-45F2-80A3-C04A9F00913B}"/>
              </a:ext>
            </a:extLst>
          </p:cNvPr>
          <p:cNvSpPr>
            <a:spLocks noGrp="1"/>
          </p:cNvSpPr>
          <p:nvPr>
            <p:ph type="body" sz="quarter" idx="32"/>
          </p:nvPr>
        </p:nvSpPr>
        <p:spPr/>
        <p:txBody>
          <a:bodyPr>
            <a:normAutofit fontScale="92500" lnSpcReduction="10000"/>
          </a:bodyPr>
          <a:lstStyle/>
          <a:p>
            <a:pPr marL="0" indent="0"/>
            <a:r>
              <a:rPr lang="es-ES" sz="2400" dirty="0"/>
              <a:t>Cómo su marca satisface las necesidades de sus clientes</a:t>
            </a:r>
            <a:endParaRPr lang="en-IE" sz="2400" dirty="0"/>
          </a:p>
        </p:txBody>
      </p:sp>
      <p:sp>
        <p:nvSpPr>
          <p:cNvPr id="4" name="Text Placeholder 3">
            <a:extLst>
              <a:ext uri="{FF2B5EF4-FFF2-40B4-BE49-F238E27FC236}">
                <a16:creationId xmlns:a16="http://schemas.microsoft.com/office/drawing/2014/main" id="{6413C88C-F508-4A0D-B459-DF0557E74081}"/>
              </a:ext>
            </a:extLst>
          </p:cNvPr>
          <p:cNvSpPr>
            <a:spLocks noGrp="1"/>
          </p:cNvSpPr>
          <p:nvPr>
            <p:ph type="body" sz="quarter" idx="33"/>
          </p:nvPr>
        </p:nvSpPr>
        <p:spPr/>
        <p:txBody>
          <a:bodyPr vert="horz" lIns="91440" tIns="45720" rIns="91440" bIns="45720" rtlCol="0" anchor="t">
            <a:normAutofit/>
          </a:bodyPr>
          <a:lstStyle/>
          <a:p>
            <a:pPr marL="0" indent="0"/>
            <a:r>
              <a:rPr lang="en-US" sz="2400" dirty="0" err="1"/>
              <a:t>Su</a:t>
            </a:r>
            <a:r>
              <a:rPr lang="en-US" sz="2400" dirty="0"/>
              <a:t> </a:t>
            </a:r>
            <a:r>
              <a:rPr lang="en-US" sz="2400" dirty="0" err="1"/>
              <a:t>público</a:t>
            </a:r>
            <a:r>
              <a:rPr lang="en-US" sz="2400" dirty="0"/>
              <a:t> </a:t>
            </a:r>
            <a:r>
              <a:rPr lang="en-US" sz="2400" dirty="0" err="1"/>
              <a:t>objetivo</a:t>
            </a:r>
            <a:endParaRPr lang="en-IE" sz="2400" dirty="0"/>
          </a:p>
        </p:txBody>
      </p:sp>
      <p:sp>
        <p:nvSpPr>
          <p:cNvPr id="5" name="Text Placeholder 4">
            <a:extLst>
              <a:ext uri="{FF2B5EF4-FFF2-40B4-BE49-F238E27FC236}">
                <a16:creationId xmlns:a16="http://schemas.microsoft.com/office/drawing/2014/main" id="{C9B968E6-3D4A-42BF-98AF-293A45C585E4}"/>
              </a:ext>
            </a:extLst>
          </p:cNvPr>
          <p:cNvSpPr>
            <a:spLocks noGrp="1"/>
          </p:cNvSpPr>
          <p:nvPr>
            <p:ph type="body" sz="quarter" idx="34"/>
          </p:nvPr>
        </p:nvSpPr>
        <p:spPr/>
        <p:txBody>
          <a:bodyPr>
            <a:normAutofit fontScale="92500"/>
          </a:bodyPr>
          <a:lstStyle/>
          <a:p>
            <a:pPr marL="0" indent="0"/>
            <a:r>
              <a:rPr lang="es-ES" sz="2400" dirty="0"/>
              <a:t>El valor único que su marca aporta a los clientes</a:t>
            </a:r>
            <a:endParaRPr lang="en-IE" sz="2400" dirty="0"/>
          </a:p>
        </p:txBody>
      </p:sp>
      <p:sp>
        <p:nvSpPr>
          <p:cNvPr id="6" name="TextBox 5">
            <a:extLst>
              <a:ext uri="{FF2B5EF4-FFF2-40B4-BE49-F238E27FC236}">
                <a16:creationId xmlns:a16="http://schemas.microsoft.com/office/drawing/2014/main" id="{E23946F0-3B25-466E-9871-41700AF67A8B}"/>
              </a:ext>
            </a:extLst>
          </p:cNvPr>
          <p:cNvSpPr txBox="1"/>
          <p:nvPr/>
        </p:nvSpPr>
        <p:spPr>
          <a:xfrm>
            <a:off x="194210" y="232782"/>
            <a:ext cx="2750836" cy="2246769"/>
          </a:xfrm>
          <a:prstGeom prst="rect">
            <a:avLst/>
          </a:prstGeom>
          <a:solidFill>
            <a:srgbClr val="85D2E1"/>
          </a:solidFill>
        </p:spPr>
        <p:txBody>
          <a:bodyPr wrap="square" rtlCol="0">
            <a:spAutoFit/>
          </a:bodyPr>
          <a:lstStyle/>
          <a:p>
            <a:r>
              <a:rPr lang="es-ES" sz="2800" dirty="0">
                <a:solidFill>
                  <a:srgbClr val="000000"/>
                </a:solidFill>
              </a:rPr>
              <a:t>La anatomía de una </a:t>
            </a:r>
            <a:r>
              <a:rPr lang="es-ES" sz="2800" b="1" dirty="0">
                <a:solidFill>
                  <a:srgbClr val="000000"/>
                </a:solidFill>
              </a:rPr>
              <a:t>declaración de posicionamiento de marca</a:t>
            </a:r>
          </a:p>
        </p:txBody>
      </p:sp>
      <p:grpSp>
        <p:nvGrpSpPr>
          <p:cNvPr id="7" name="Graphic 3">
            <a:extLst>
              <a:ext uri="{FF2B5EF4-FFF2-40B4-BE49-F238E27FC236}">
                <a16:creationId xmlns:a16="http://schemas.microsoft.com/office/drawing/2014/main" id="{3CFEE380-2629-4D1A-A924-C9BA398A2E85}"/>
              </a:ext>
            </a:extLst>
          </p:cNvPr>
          <p:cNvGrpSpPr/>
          <p:nvPr/>
        </p:nvGrpSpPr>
        <p:grpSpPr>
          <a:xfrm>
            <a:off x="3500819" y="1040924"/>
            <a:ext cx="1028777" cy="1056365"/>
            <a:chOff x="986212" y="4755836"/>
            <a:chExt cx="715862" cy="735059"/>
          </a:xfrm>
        </p:grpSpPr>
        <p:sp>
          <p:nvSpPr>
            <p:cNvPr id="8" name="Freeform 4">
              <a:extLst>
                <a:ext uri="{FF2B5EF4-FFF2-40B4-BE49-F238E27FC236}">
                  <a16:creationId xmlns:a16="http://schemas.microsoft.com/office/drawing/2014/main" id="{FA2D725F-7668-4079-9CE7-9F8115483A23}"/>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00BADE"/>
            </a:solidFill>
            <a:ln w="27426" cap="flat">
              <a:noFill/>
              <a:prstDash val="solid"/>
              <a:miter/>
            </a:ln>
          </p:spPr>
          <p:txBody>
            <a:bodyPr rtlCol="0" anchor="ctr"/>
            <a:lstStyle/>
            <a:p>
              <a:endParaRPr lang="en-US"/>
            </a:p>
          </p:txBody>
        </p:sp>
        <p:sp>
          <p:nvSpPr>
            <p:cNvPr id="9" name="Freeform 5">
              <a:extLst>
                <a:ext uri="{FF2B5EF4-FFF2-40B4-BE49-F238E27FC236}">
                  <a16:creationId xmlns:a16="http://schemas.microsoft.com/office/drawing/2014/main" id="{CAC60DAA-90DB-40BD-8109-59EB5A478D99}"/>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endParaRPr lang="en-US"/>
            </a:p>
          </p:txBody>
        </p:sp>
      </p:grpSp>
      <p:pic>
        <p:nvPicPr>
          <p:cNvPr id="11" name="Graphic 10" descr="Badge 3 outline">
            <a:extLst>
              <a:ext uri="{FF2B5EF4-FFF2-40B4-BE49-F238E27FC236}">
                <a16:creationId xmlns:a16="http://schemas.microsoft.com/office/drawing/2014/main" id="{40002C79-F042-4296-ADB1-F74C2A4B2F94}"/>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167064" y="2370137"/>
            <a:ext cx="442874" cy="442874"/>
          </a:xfrm>
          <a:prstGeom prst="rect">
            <a:avLst/>
          </a:prstGeom>
        </p:spPr>
      </p:pic>
      <p:pic>
        <p:nvPicPr>
          <p:cNvPr id="13" name="Graphic 12" descr="Badge 1 outline">
            <a:extLst>
              <a:ext uri="{FF2B5EF4-FFF2-40B4-BE49-F238E27FC236}">
                <a16:creationId xmlns:a16="http://schemas.microsoft.com/office/drawing/2014/main" id="{97A1822B-C41E-4917-85A2-12A081B78742}"/>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793770" y="2384509"/>
            <a:ext cx="442874" cy="442874"/>
          </a:xfrm>
          <a:prstGeom prst="rect">
            <a:avLst/>
          </a:prstGeom>
        </p:spPr>
      </p:pic>
      <p:pic>
        <p:nvPicPr>
          <p:cNvPr id="15" name="Graphic 14" descr="Badge outline">
            <a:extLst>
              <a:ext uri="{FF2B5EF4-FFF2-40B4-BE49-F238E27FC236}">
                <a16:creationId xmlns:a16="http://schemas.microsoft.com/office/drawing/2014/main" id="{5EAF51BD-B7C8-4E94-8A17-92C14477B200}"/>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023982" y="2355765"/>
            <a:ext cx="442874" cy="442874"/>
          </a:xfrm>
          <a:prstGeom prst="rect">
            <a:avLst/>
          </a:prstGeom>
        </p:spPr>
      </p:pic>
      <p:pic>
        <p:nvPicPr>
          <p:cNvPr id="17" name="Graphic 16" descr="Badge 4 outline">
            <a:extLst>
              <a:ext uri="{FF2B5EF4-FFF2-40B4-BE49-F238E27FC236}">
                <a16:creationId xmlns:a16="http://schemas.microsoft.com/office/drawing/2014/main" id="{0008FBFB-C79D-451E-A71F-CEF8FBA92216}"/>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0361396" y="2355765"/>
            <a:ext cx="471618" cy="471618"/>
          </a:xfrm>
          <a:prstGeom prst="rect">
            <a:avLst/>
          </a:prstGeom>
        </p:spPr>
      </p:pic>
      <p:grpSp>
        <p:nvGrpSpPr>
          <p:cNvPr id="18" name="Graphic 3">
            <a:extLst>
              <a:ext uri="{FF2B5EF4-FFF2-40B4-BE49-F238E27FC236}">
                <a16:creationId xmlns:a16="http://schemas.microsoft.com/office/drawing/2014/main" id="{3D701E15-9599-4AC0-B6FD-74F44763694E}"/>
              </a:ext>
            </a:extLst>
          </p:cNvPr>
          <p:cNvGrpSpPr/>
          <p:nvPr/>
        </p:nvGrpSpPr>
        <p:grpSpPr>
          <a:xfrm>
            <a:off x="5648529" y="3276623"/>
            <a:ext cx="1097482" cy="800886"/>
            <a:chOff x="8408232" y="3880051"/>
            <a:chExt cx="1097482" cy="800886"/>
          </a:xfrm>
        </p:grpSpPr>
        <p:sp>
          <p:nvSpPr>
            <p:cNvPr id="19" name="Freeform 1501">
              <a:extLst>
                <a:ext uri="{FF2B5EF4-FFF2-40B4-BE49-F238E27FC236}">
                  <a16:creationId xmlns:a16="http://schemas.microsoft.com/office/drawing/2014/main" id="{D1087332-BA73-4B83-B736-EB7191DF1F86}"/>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endParaRPr lang="en-US"/>
            </a:p>
          </p:txBody>
        </p:sp>
        <p:grpSp>
          <p:nvGrpSpPr>
            <p:cNvPr id="20" name="Graphic 3">
              <a:extLst>
                <a:ext uri="{FF2B5EF4-FFF2-40B4-BE49-F238E27FC236}">
                  <a16:creationId xmlns:a16="http://schemas.microsoft.com/office/drawing/2014/main" id="{EF3E13FE-9FF1-4691-ADF0-190978610AD3}"/>
                </a:ext>
              </a:extLst>
            </p:cNvPr>
            <p:cNvGrpSpPr/>
            <p:nvPr/>
          </p:nvGrpSpPr>
          <p:grpSpPr>
            <a:xfrm>
              <a:off x="8408232" y="3880051"/>
              <a:ext cx="1097482" cy="800886"/>
              <a:chOff x="8408232" y="3880051"/>
              <a:chExt cx="1097482" cy="800886"/>
            </a:xfrm>
          </p:grpSpPr>
          <p:sp>
            <p:nvSpPr>
              <p:cNvPr id="21" name="Freeform 1503">
                <a:extLst>
                  <a:ext uri="{FF2B5EF4-FFF2-40B4-BE49-F238E27FC236}">
                    <a16:creationId xmlns:a16="http://schemas.microsoft.com/office/drawing/2014/main" id="{30EB1F8C-6FE8-44C5-A246-7793C2B18A08}"/>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endParaRPr lang="en-US"/>
              </a:p>
            </p:txBody>
          </p:sp>
          <p:sp>
            <p:nvSpPr>
              <p:cNvPr id="22" name="Freeform 1504">
                <a:extLst>
                  <a:ext uri="{FF2B5EF4-FFF2-40B4-BE49-F238E27FC236}">
                    <a16:creationId xmlns:a16="http://schemas.microsoft.com/office/drawing/2014/main" id="{CDF48B00-8F80-4EBB-871D-D709B6BCC824}"/>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endParaRPr lang="en-US"/>
              </a:p>
            </p:txBody>
          </p:sp>
          <p:sp>
            <p:nvSpPr>
              <p:cNvPr id="23" name="Freeform 1505">
                <a:extLst>
                  <a:ext uri="{FF2B5EF4-FFF2-40B4-BE49-F238E27FC236}">
                    <a16:creationId xmlns:a16="http://schemas.microsoft.com/office/drawing/2014/main" id="{1FC24591-13B2-4DE7-B71E-4142B16AD6D0}"/>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endParaRPr lang="en-US"/>
              </a:p>
            </p:txBody>
          </p:sp>
          <p:sp>
            <p:nvSpPr>
              <p:cNvPr id="24" name="Freeform 1506">
                <a:extLst>
                  <a:ext uri="{FF2B5EF4-FFF2-40B4-BE49-F238E27FC236}">
                    <a16:creationId xmlns:a16="http://schemas.microsoft.com/office/drawing/2014/main" id="{4ADEC64D-B697-4917-8907-8DAE5245BF82}"/>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endParaRPr lang="en-US"/>
              </a:p>
            </p:txBody>
          </p:sp>
          <p:sp>
            <p:nvSpPr>
              <p:cNvPr id="25" name="Freeform 1507">
                <a:extLst>
                  <a:ext uri="{FF2B5EF4-FFF2-40B4-BE49-F238E27FC236}">
                    <a16:creationId xmlns:a16="http://schemas.microsoft.com/office/drawing/2014/main" id="{C5C42198-21B3-4928-9F8F-A7E8505D7E3D}"/>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endParaRPr lang="en-US"/>
              </a:p>
            </p:txBody>
          </p:sp>
          <p:sp>
            <p:nvSpPr>
              <p:cNvPr id="26" name="Freeform 1508">
                <a:extLst>
                  <a:ext uri="{FF2B5EF4-FFF2-40B4-BE49-F238E27FC236}">
                    <a16:creationId xmlns:a16="http://schemas.microsoft.com/office/drawing/2014/main" id="{91104C05-C62E-4513-8C52-87C52705AA68}"/>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00BADE"/>
              </a:solidFill>
              <a:ln w="27426" cap="flat">
                <a:noFill/>
                <a:prstDash val="solid"/>
                <a:miter/>
              </a:ln>
            </p:spPr>
            <p:txBody>
              <a:bodyPr rtlCol="0" anchor="ctr"/>
              <a:lstStyle/>
              <a:p>
                <a:endParaRPr lang="en-US"/>
              </a:p>
            </p:txBody>
          </p:sp>
          <p:sp>
            <p:nvSpPr>
              <p:cNvPr id="27" name="Freeform 1509">
                <a:extLst>
                  <a:ext uri="{FF2B5EF4-FFF2-40B4-BE49-F238E27FC236}">
                    <a16:creationId xmlns:a16="http://schemas.microsoft.com/office/drawing/2014/main" id="{D5CDE39B-46B1-457A-B9C9-A89856132A50}"/>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00BADE"/>
              </a:solidFill>
              <a:ln w="27426" cap="flat">
                <a:noFill/>
                <a:prstDash val="solid"/>
                <a:miter/>
              </a:ln>
            </p:spPr>
            <p:txBody>
              <a:bodyPr rtlCol="0" anchor="ctr"/>
              <a:lstStyle/>
              <a:p>
                <a:endParaRPr lang="en-US"/>
              </a:p>
            </p:txBody>
          </p:sp>
          <p:sp>
            <p:nvSpPr>
              <p:cNvPr id="28" name="Freeform 1510">
                <a:extLst>
                  <a:ext uri="{FF2B5EF4-FFF2-40B4-BE49-F238E27FC236}">
                    <a16:creationId xmlns:a16="http://schemas.microsoft.com/office/drawing/2014/main" id="{94DBD039-2A3C-4E55-BEEE-3E1D571EB93E}"/>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endParaRPr lang="en-US"/>
              </a:p>
            </p:txBody>
          </p:sp>
        </p:grpSp>
      </p:grpSp>
      <p:pic>
        <p:nvPicPr>
          <p:cNvPr id="29" name="Graphic 28" descr="Open hand with solid fill">
            <a:extLst>
              <a:ext uri="{FF2B5EF4-FFF2-40B4-BE49-F238E27FC236}">
                <a16:creationId xmlns:a16="http://schemas.microsoft.com/office/drawing/2014/main" id="{4BFCF797-FB1D-49FA-9796-9E5B9DE2369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flipH="1">
            <a:off x="7969317" y="1236923"/>
            <a:ext cx="1037129" cy="914400"/>
          </a:xfrm>
          <a:prstGeom prst="rect">
            <a:avLst/>
          </a:prstGeom>
        </p:spPr>
      </p:pic>
      <p:pic>
        <p:nvPicPr>
          <p:cNvPr id="31" name="Graphic 30" descr="Cursor with solid fill">
            <a:extLst>
              <a:ext uri="{FF2B5EF4-FFF2-40B4-BE49-F238E27FC236}">
                <a16:creationId xmlns:a16="http://schemas.microsoft.com/office/drawing/2014/main" id="{D72A7366-AF59-4101-A300-BF04A701299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8152905">
            <a:off x="8014434" y="1054654"/>
            <a:ext cx="609577" cy="609577"/>
          </a:xfrm>
          <a:prstGeom prst="rect">
            <a:avLst/>
          </a:prstGeom>
        </p:spPr>
      </p:pic>
      <p:grpSp>
        <p:nvGrpSpPr>
          <p:cNvPr id="32" name="Graphic 3">
            <a:extLst>
              <a:ext uri="{FF2B5EF4-FFF2-40B4-BE49-F238E27FC236}">
                <a16:creationId xmlns:a16="http://schemas.microsoft.com/office/drawing/2014/main" id="{B0A78EEC-CA50-4B8B-9684-EFCD1A3F830B}"/>
              </a:ext>
            </a:extLst>
          </p:cNvPr>
          <p:cNvGrpSpPr/>
          <p:nvPr/>
        </p:nvGrpSpPr>
        <p:grpSpPr>
          <a:xfrm>
            <a:off x="10139989" y="3222538"/>
            <a:ext cx="926748" cy="965985"/>
            <a:chOff x="2463532" y="1854819"/>
            <a:chExt cx="1079822" cy="1232574"/>
          </a:xfrm>
        </p:grpSpPr>
        <p:sp>
          <p:nvSpPr>
            <p:cNvPr id="33" name="Freeform 1379">
              <a:extLst>
                <a:ext uri="{FF2B5EF4-FFF2-40B4-BE49-F238E27FC236}">
                  <a16:creationId xmlns:a16="http://schemas.microsoft.com/office/drawing/2014/main" id="{414859AA-54EF-46CA-B109-DB29BAC18580}"/>
                </a:ext>
              </a:extLst>
            </p:cNvPr>
            <p:cNvSpPr/>
            <p:nvPr/>
          </p:nvSpPr>
          <p:spPr>
            <a:xfrm>
              <a:off x="2463532" y="2012230"/>
              <a:ext cx="1079822" cy="1075163"/>
            </a:xfrm>
            <a:custGeom>
              <a:avLst/>
              <a:gdLst>
                <a:gd name="connsiteX0" fmla="*/ 1054346 w 1079822"/>
                <a:gd name="connsiteY0" fmla="*/ 496440 h 1075163"/>
                <a:gd name="connsiteX1" fmla="*/ 936407 w 1079822"/>
                <a:gd name="connsiteY1" fmla="*/ 493697 h 1075163"/>
                <a:gd name="connsiteX2" fmla="*/ 936407 w 1079822"/>
                <a:gd name="connsiteY2" fmla="*/ 202965 h 1075163"/>
                <a:gd name="connsiteX3" fmla="*/ 919950 w 1079822"/>
                <a:gd name="connsiteY3" fmla="*/ 186508 h 1075163"/>
                <a:gd name="connsiteX4" fmla="*/ 903494 w 1079822"/>
                <a:gd name="connsiteY4" fmla="*/ 202965 h 1075163"/>
                <a:gd name="connsiteX5" fmla="*/ 903494 w 1079822"/>
                <a:gd name="connsiteY5" fmla="*/ 518382 h 1075163"/>
                <a:gd name="connsiteX6" fmla="*/ 782812 w 1079822"/>
                <a:gd name="connsiteY6" fmla="*/ 600665 h 1075163"/>
                <a:gd name="connsiteX7" fmla="*/ 782812 w 1079822"/>
                <a:gd name="connsiteY7" fmla="*/ 79540 h 1075163"/>
                <a:gd name="connsiteX8" fmla="*/ 826696 w 1079822"/>
                <a:gd name="connsiteY8" fmla="*/ 35656 h 1075163"/>
                <a:gd name="connsiteX9" fmla="*/ 859610 w 1079822"/>
                <a:gd name="connsiteY9" fmla="*/ 35656 h 1075163"/>
                <a:gd name="connsiteX10" fmla="*/ 903494 w 1079822"/>
                <a:gd name="connsiteY10" fmla="*/ 79540 h 1075163"/>
                <a:gd name="connsiteX11" fmla="*/ 903494 w 1079822"/>
                <a:gd name="connsiteY11" fmla="*/ 131653 h 1075163"/>
                <a:gd name="connsiteX12" fmla="*/ 919950 w 1079822"/>
                <a:gd name="connsiteY12" fmla="*/ 148109 h 1075163"/>
                <a:gd name="connsiteX13" fmla="*/ 936407 w 1079822"/>
                <a:gd name="connsiteY13" fmla="*/ 131653 h 1075163"/>
                <a:gd name="connsiteX14" fmla="*/ 936407 w 1079822"/>
                <a:gd name="connsiteY14" fmla="*/ 79540 h 1075163"/>
                <a:gd name="connsiteX15" fmla="*/ 856867 w 1079822"/>
                <a:gd name="connsiteY15" fmla="*/ 0 h 1075163"/>
                <a:gd name="connsiteX16" fmla="*/ 823954 w 1079822"/>
                <a:gd name="connsiteY16" fmla="*/ 0 h 1075163"/>
                <a:gd name="connsiteX17" fmla="*/ 744413 w 1079822"/>
                <a:gd name="connsiteY17" fmla="*/ 79540 h 1075163"/>
                <a:gd name="connsiteX18" fmla="*/ 744413 w 1079822"/>
                <a:gd name="connsiteY18" fmla="*/ 614379 h 1075163"/>
                <a:gd name="connsiteX19" fmla="*/ 711500 w 1079822"/>
                <a:gd name="connsiteY19" fmla="*/ 619864 h 1075163"/>
                <a:gd name="connsiteX20" fmla="*/ 711500 w 1079822"/>
                <a:gd name="connsiteY20" fmla="*/ 249592 h 1075163"/>
                <a:gd name="connsiteX21" fmla="*/ 631960 w 1079822"/>
                <a:gd name="connsiteY21" fmla="*/ 170052 h 1075163"/>
                <a:gd name="connsiteX22" fmla="*/ 601789 w 1079822"/>
                <a:gd name="connsiteY22" fmla="*/ 170052 h 1075163"/>
                <a:gd name="connsiteX23" fmla="*/ 522249 w 1079822"/>
                <a:gd name="connsiteY23" fmla="*/ 249592 h 1075163"/>
                <a:gd name="connsiteX24" fmla="*/ 522249 w 1079822"/>
                <a:gd name="connsiteY24" fmla="*/ 430614 h 1075163"/>
                <a:gd name="connsiteX25" fmla="*/ 489336 w 1079822"/>
                <a:gd name="connsiteY25" fmla="*/ 447070 h 1075163"/>
                <a:gd name="connsiteX26" fmla="*/ 489336 w 1079822"/>
                <a:gd name="connsiteY26" fmla="*/ 386730 h 1075163"/>
                <a:gd name="connsiteX27" fmla="*/ 418024 w 1079822"/>
                <a:gd name="connsiteY27" fmla="*/ 315418 h 1075163"/>
                <a:gd name="connsiteX28" fmla="*/ 371397 w 1079822"/>
                <a:gd name="connsiteY28" fmla="*/ 315418 h 1075163"/>
                <a:gd name="connsiteX29" fmla="*/ 300085 w 1079822"/>
                <a:gd name="connsiteY29" fmla="*/ 386730 h 1075163"/>
                <a:gd name="connsiteX30" fmla="*/ 300085 w 1079822"/>
                <a:gd name="connsiteY30" fmla="*/ 548552 h 1075163"/>
                <a:gd name="connsiteX31" fmla="*/ 242487 w 1079822"/>
                <a:gd name="connsiteY31" fmla="*/ 578723 h 1075163"/>
                <a:gd name="connsiteX32" fmla="*/ 80663 w 1079822"/>
                <a:gd name="connsiteY32" fmla="*/ 625350 h 1075163"/>
                <a:gd name="connsiteX33" fmla="*/ 14837 w 1079822"/>
                <a:gd name="connsiteY33" fmla="*/ 677463 h 1075163"/>
                <a:gd name="connsiteX34" fmla="*/ 3866 w 1079822"/>
                <a:gd name="connsiteY34" fmla="*/ 759745 h 1075163"/>
                <a:gd name="connsiteX35" fmla="*/ 23066 w 1079822"/>
                <a:gd name="connsiteY35" fmla="*/ 828315 h 1075163"/>
                <a:gd name="connsiteX36" fmla="*/ 45007 w 1079822"/>
                <a:gd name="connsiteY36" fmla="*/ 842028 h 1075163"/>
                <a:gd name="connsiteX37" fmla="*/ 58721 w 1079822"/>
                <a:gd name="connsiteY37" fmla="*/ 820086 h 1075163"/>
                <a:gd name="connsiteX38" fmla="*/ 39522 w 1079822"/>
                <a:gd name="connsiteY38" fmla="*/ 751517 h 1075163"/>
                <a:gd name="connsiteX39" fmla="*/ 91635 w 1079822"/>
                <a:gd name="connsiteY39" fmla="*/ 658263 h 1075163"/>
                <a:gd name="connsiteX40" fmla="*/ 239744 w 1079822"/>
                <a:gd name="connsiteY40" fmla="*/ 617122 h 1075163"/>
                <a:gd name="connsiteX41" fmla="*/ 352198 w 1079822"/>
                <a:gd name="connsiteY41" fmla="*/ 913340 h 1075163"/>
                <a:gd name="connsiteX42" fmla="*/ 300085 w 1079822"/>
                <a:gd name="connsiteY42" fmla="*/ 1012080 h 1075163"/>
                <a:gd name="connsiteX43" fmla="*/ 187632 w 1079822"/>
                <a:gd name="connsiteY43" fmla="*/ 1036764 h 1075163"/>
                <a:gd name="connsiteX44" fmla="*/ 99863 w 1079822"/>
                <a:gd name="connsiteY44" fmla="*/ 984652 h 1075163"/>
                <a:gd name="connsiteX45" fmla="*/ 77921 w 1079822"/>
                <a:gd name="connsiteY45" fmla="*/ 896884 h 1075163"/>
                <a:gd name="connsiteX46" fmla="*/ 55979 w 1079822"/>
                <a:gd name="connsiteY46" fmla="*/ 883170 h 1075163"/>
                <a:gd name="connsiteX47" fmla="*/ 42265 w 1079822"/>
                <a:gd name="connsiteY47" fmla="*/ 905112 h 1075163"/>
                <a:gd name="connsiteX48" fmla="*/ 64207 w 1079822"/>
                <a:gd name="connsiteY48" fmla="*/ 992880 h 1075163"/>
                <a:gd name="connsiteX49" fmla="*/ 168432 w 1079822"/>
                <a:gd name="connsiteY49" fmla="*/ 1075163 h 1075163"/>
                <a:gd name="connsiteX50" fmla="*/ 305570 w 1079822"/>
                <a:gd name="connsiteY50" fmla="*/ 1047736 h 1075163"/>
                <a:gd name="connsiteX51" fmla="*/ 376882 w 1079822"/>
                <a:gd name="connsiteY51" fmla="*/ 992880 h 1075163"/>
                <a:gd name="connsiteX52" fmla="*/ 387853 w 1079822"/>
                <a:gd name="connsiteY52" fmla="*/ 918825 h 1075163"/>
                <a:gd name="connsiteX53" fmla="*/ 774584 w 1079822"/>
                <a:gd name="connsiteY53" fmla="*/ 825572 h 1075163"/>
                <a:gd name="connsiteX54" fmla="*/ 862352 w 1079822"/>
                <a:gd name="connsiteY54" fmla="*/ 781687 h 1075163"/>
                <a:gd name="connsiteX55" fmla="*/ 1051603 w 1079822"/>
                <a:gd name="connsiteY55" fmla="*/ 628093 h 1075163"/>
                <a:gd name="connsiteX56" fmla="*/ 1054346 w 1079822"/>
                <a:gd name="connsiteY56" fmla="*/ 496440 h 1075163"/>
                <a:gd name="connsiteX57" fmla="*/ 1054346 w 1079822"/>
                <a:gd name="connsiteY57" fmla="*/ 496440 h 1075163"/>
                <a:gd name="connsiteX58" fmla="*/ 599047 w 1079822"/>
                <a:gd name="connsiteY58" fmla="*/ 202965 h 1075163"/>
                <a:gd name="connsiteX59" fmla="*/ 629217 w 1079822"/>
                <a:gd name="connsiteY59" fmla="*/ 202965 h 1075163"/>
                <a:gd name="connsiteX60" fmla="*/ 673101 w 1079822"/>
                <a:gd name="connsiteY60" fmla="*/ 246849 h 1075163"/>
                <a:gd name="connsiteX61" fmla="*/ 673101 w 1079822"/>
                <a:gd name="connsiteY61" fmla="*/ 619864 h 1075163"/>
                <a:gd name="connsiteX62" fmla="*/ 560648 w 1079822"/>
                <a:gd name="connsiteY62" fmla="*/ 619864 h 1075163"/>
                <a:gd name="connsiteX63" fmla="*/ 557905 w 1079822"/>
                <a:gd name="connsiteY63" fmla="*/ 611636 h 1075163"/>
                <a:gd name="connsiteX64" fmla="*/ 590818 w 1079822"/>
                <a:gd name="connsiteY64" fmla="*/ 586951 h 1075163"/>
                <a:gd name="connsiteX65" fmla="*/ 648416 w 1079822"/>
                <a:gd name="connsiteY65" fmla="*/ 488212 h 1075163"/>
                <a:gd name="connsiteX66" fmla="*/ 620989 w 1079822"/>
                <a:gd name="connsiteY66" fmla="*/ 416900 h 1075163"/>
                <a:gd name="connsiteX67" fmla="*/ 552419 w 1079822"/>
                <a:gd name="connsiteY67" fmla="*/ 408672 h 1075163"/>
                <a:gd name="connsiteX68" fmla="*/ 552419 w 1079822"/>
                <a:gd name="connsiteY68" fmla="*/ 249592 h 1075163"/>
                <a:gd name="connsiteX69" fmla="*/ 599047 w 1079822"/>
                <a:gd name="connsiteY69" fmla="*/ 202965 h 1075163"/>
                <a:gd name="connsiteX70" fmla="*/ 599047 w 1079822"/>
                <a:gd name="connsiteY70" fmla="*/ 202965 h 1075163"/>
                <a:gd name="connsiteX71" fmla="*/ 332998 w 1079822"/>
                <a:gd name="connsiteY71" fmla="*/ 386730 h 1075163"/>
                <a:gd name="connsiteX72" fmla="*/ 368654 w 1079822"/>
                <a:gd name="connsiteY72" fmla="*/ 351074 h 1075163"/>
                <a:gd name="connsiteX73" fmla="*/ 415281 w 1079822"/>
                <a:gd name="connsiteY73" fmla="*/ 351074 h 1075163"/>
                <a:gd name="connsiteX74" fmla="*/ 450937 w 1079822"/>
                <a:gd name="connsiteY74" fmla="*/ 386730 h 1075163"/>
                <a:gd name="connsiteX75" fmla="*/ 450937 w 1079822"/>
                <a:gd name="connsiteY75" fmla="*/ 466270 h 1075163"/>
                <a:gd name="connsiteX76" fmla="*/ 330255 w 1079822"/>
                <a:gd name="connsiteY76" fmla="*/ 529353 h 1075163"/>
                <a:gd name="connsiteX77" fmla="*/ 332998 w 1079822"/>
                <a:gd name="connsiteY77" fmla="*/ 386730 h 1075163"/>
                <a:gd name="connsiteX78" fmla="*/ 332998 w 1079822"/>
                <a:gd name="connsiteY78" fmla="*/ 386730 h 1075163"/>
                <a:gd name="connsiteX79" fmla="*/ 1024176 w 1079822"/>
                <a:gd name="connsiteY79" fmla="*/ 595180 h 1075163"/>
                <a:gd name="connsiteX80" fmla="*/ 834924 w 1079822"/>
                <a:gd name="connsiteY80" fmla="*/ 748774 h 1075163"/>
                <a:gd name="connsiteX81" fmla="*/ 760870 w 1079822"/>
                <a:gd name="connsiteY81" fmla="*/ 784430 h 1075163"/>
                <a:gd name="connsiteX82" fmla="*/ 371397 w 1079822"/>
                <a:gd name="connsiteY82" fmla="*/ 880427 h 1075163"/>
                <a:gd name="connsiteX83" fmla="*/ 267172 w 1079822"/>
                <a:gd name="connsiteY83" fmla="*/ 600665 h 1075163"/>
                <a:gd name="connsiteX84" fmla="*/ 566133 w 1079822"/>
                <a:gd name="connsiteY84" fmla="*/ 441585 h 1075163"/>
                <a:gd name="connsiteX85" fmla="*/ 601789 w 1079822"/>
                <a:gd name="connsiteY85" fmla="*/ 444328 h 1075163"/>
                <a:gd name="connsiteX86" fmla="*/ 615503 w 1079822"/>
                <a:gd name="connsiteY86" fmla="*/ 479983 h 1075163"/>
                <a:gd name="connsiteX87" fmla="*/ 568876 w 1079822"/>
                <a:gd name="connsiteY87" fmla="*/ 559524 h 1075163"/>
                <a:gd name="connsiteX88" fmla="*/ 535963 w 1079822"/>
                <a:gd name="connsiteY88" fmla="*/ 584208 h 1075163"/>
                <a:gd name="connsiteX89" fmla="*/ 524992 w 1079822"/>
                <a:gd name="connsiteY89" fmla="*/ 628093 h 1075163"/>
                <a:gd name="connsiteX90" fmla="*/ 563391 w 1079822"/>
                <a:gd name="connsiteY90" fmla="*/ 655520 h 1075163"/>
                <a:gd name="connsiteX91" fmla="*/ 692301 w 1079822"/>
                <a:gd name="connsiteY91" fmla="*/ 655520 h 1075163"/>
                <a:gd name="connsiteX92" fmla="*/ 692301 w 1079822"/>
                <a:gd name="connsiteY92" fmla="*/ 655520 h 1075163"/>
                <a:gd name="connsiteX93" fmla="*/ 818468 w 1079822"/>
                <a:gd name="connsiteY93" fmla="*/ 614379 h 1075163"/>
                <a:gd name="connsiteX94" fmla="*/ 961092 w 1079822"/>
                <a:gd name="connsiteY94" fmla="*/ 512897 h 1075163"/>
                <a:gd name="connsiteX95" fmla="*/ 1024176 w 1079822"/>
                <a:gd name="connsiteY95" fmla="*/ 518382 h 1075163"/>
                <a:gd name="connsiteX96" fmla="*/ 1024176 w 1079822"/>
                <a:gd name="connsiteY96" fmla="*/ 595180 h 1075163"/>
                <a:gd name="connsiteX97" fmla="*/ 1024176 w 1079822"/>
                <a:gd name="connsiteY97" fmla="*/ 595180 h 107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79822" h="1075163">
                  <a:moveTo>
                    <a:pt x="1054346" y="496440"/>
                  </a:moveTo>
                  <a:cubicBezTo>
                    <a:pt x="999490" y="441585"/>
                    <a:pt x="936407" y="493697"/>
                    <a:pt x="936407" y="493697"/>
                  </a:cubicBezTo>
                  <a:lnTo>
                    <a:pt x="936407" y="202965"/>
                  </a:lnTo>
                  <a:cubicBezTo>
                    <a:pt x="936407" y="191993"/>
                    <a:pt x="928179" y="186508"/>
                    <a:pt x="919950" y="186508"/>
                  </a:cubicBezTo>
                  <a:cubicBezTo>
                    <a:pt x="908979" y="186508"/>
                    <a:pt x="903494" y="194736"/>
                    <a:pt x="903494" y="202965"/>
                  </a:cubicBezTo>
                  <a:lnTo>
                    <a:pt x="903494" y="518382"/>
                  </a:lnTo>
                  <a:cubicBezTo>
                    <a:pt x="903494" y="518382"/>
                    <a:pt x="818468" y="584208"/>
                    <a:pt x="782812" y="600665"/>
                  </a:cubicBezTo>
                  <a:lnTo>
                    <a:pt x="782812" y="79540"/>
                  </a:lnTo>
                  <a:cubicBezTo>
                    <a:pt x="782812" y="54855"/>
                    <a:pt x="802011" y="35656"/>
                    <a:pt x="826696" y="35656"/>
                  </a:cubicBezTo>
                  <a:lnTo>
                    <a:pt x="859610" y="35656"/>
                  </a:lnTo>
                  <a:cubicBezTo>
                    <a:pt x="884294" y="35656"/>
                    <a:pt x="903494" y="54855"/>
                    <a:pt x="903494" y="79540"/>
                  </a:cubicBezTo>
                  <a:lnTo>
                    <a:pt x="903494" y="131653"/>
                  </a:lnTo>
                  <a:cubicBezTo>
                    <a:pt x="903494" y="142624"/>
                    <a:pt x="911722" y="148109"/>
                    <a:pt x="919950" y="148109"/>
                  </a:cubicBezTo>
                  <a:cubicBezTo>
                    <a:pt x="930921" y="148109"/>
                    <a:pt x="936407" y="139881"/>
                    <a:pt x="936407" y="131653"/>
                  </a:cubicBezTo>
                  <a:lnTo>
                    <a:pt x="936407" y="79540"/>
                  </a:lnTo>
                  <a:cubicBezTo>
                    <a:pt x="936407" y="35656"/>
                    <a:pt x="900751" y="0"/>
                    <a:pt x="856867" y="0"/>
                  </a:cubicBezTo>
                  <a:lnTo>
                    <a:pt x="823954" y="0"/>
                  </a:lnTo>
                  <a:cubicBezTo>
                    <a:pt x="780069" y="0"/>
                    <a:pt x="744413" y="35656"/>
                    <a:pt x="744413" y="79540"/>
                  </a:cubicBezTo>
                  <a:lnTo>
                    <a:pt x="744413" y="614379"/>
                  </a:lnTo>
                  <a:cubicBezTo>
                    <a:pt x="733442" y="617122"/>
                    <a:pt x="722471" y="619864"/>
                    <a:pt x="711500" y="619864"/>
                  </a:cubicBezTo>
                  <a:lnTo>
                    <a:pt x="711500" y="249592"/>
                  </a:lnTo>
                  <a:cubicBezTo>
                    <a:pt x="711500" y="205707"/>
                    <a:pt x="675844" y="170052"/>
                    <a:pt x="631960" y="170052"/>
                  </a:cubicBezTo>
                  <a:lnTo>
                    <a:pt x="601789" y="170052"/>
                  </a:lnTo>
                  <a:cubicBezTo>
                    <a:pt x="557905" y="170052"/>
                    <a:pt x="522249" y="205707"/>
                    <a:pt x="522249" y="249592"/>
                  </a:cubicBezTo>
                  <a:lnTo>
                    <a:pt x="522249" y="430614"/>
                  </a:lnTo>
                  <a:lnTo>
                    <a:pt x="489336" y="447070"/>
                  </a:lnTo>
                  <a:lnTo>
                    <a:pt x="489336" y="386730"/>
                  </a:lnTo>
                  <a:cubicBezTo>
                    <a:pt x="489336" y="348331"/>
                    <a:pt x="456422" y="315418"/>
                    <a:pt x="418024" y="315418"/>
                  </a:cubicBezTo>
                  <a:lnTo>
                    <a:pt x="371397" y="315418"/>
                  </a:lnTo>
                  <a:cubicBezTo>
                    <a:pt x="332998" y="315418"/>
                    <a:pt x="300085" y="348331"/>
                    <a:pt x="300085" y="386730"/>
                  </a:cubicBezTo>
                  <a:lnTo>
                    <a:pt x="300085" y="548552"/>
                  </a:lnTo>
                  <a:lnTo>
                    <a:pt x="242487" y="578723"/>
                  </a:lnTo>
                  <a:lnTo>
                    <a:pt x="80663" y="625350"/>
                  </a:lnTo>
                  <a:cubicBezTo>
                    <a:pt x="53236" y="633578"/>
                    <a:pt x="28551" y="652778"/>
                    <a:pt x="14837" y="677463"/>
                  </a:cubicBezTo>
                  <a:cubicBezTo>
                    <a:pt x="1123" y="702147"/>
                    <a:pt x="-4362" y="732318"/>
                    <a:pt x="3866" y="759745"/>
                  </a:cubicBezTo>
                  <a:lnTo>
                    <a:pt x="23066" y="828315"/>
                  </a:lnTo>
                  <a:cubicBezTo>
                    <a:pt x="25808" y="836542"/>
                    <a:pt x="34036" y="842028"/>
                    <a:pt x="45007" y="842028"/>
                  </a:cubicBezTo>
                  <a:cubicBezTo>
                    <a:pt x="53236" y="839285"/>
                    <a:pt x="58721" y="831057"/>
                    <a:pt x="58721" y="820086"/>
                  </a:cubicBezTo>
                  <a:lnTo>
                    <a:pt x="39522" y="751517"/>
                  </a:lnTo>
                  <a:cubicBezTo>
                    <a:pt x="28551" y="710376"/>
                    <a:pt x="53236" y="669234"/>
                    <a:pt x="91635" y="658263"/>
                  </a:cubicBezTo>
                  <a:lnTo>
                    <a:pt x="239744" y="617122"/>
                  </a:lnTo>
                  <a:lnTo>
                    <a:pt x="352198" y="913340"/>
                  </a:lnTo>
                  <a:cubicBezTo>
                    <a:pt x="360426" y="932539"/>
                    <a:pt x="357683" y="990137"/>
                    <a:pt x="300085" y="1012080"/>
                  </a:cubicBezTo>
                  <a:lnTo>
                    <a:pt x="187632" y="1036764"/>
                  </a:lnTo>
                  <a:cubicBezTo>
                    <a:pt x="149233" y="1044993"/>
                    <a:pt x="110834" y="1023050"/>
                    <a:pt x="99863" y="984652"/>
                  </a:cubicBezTo>
                  <a:lnTo>
                    <a:pt x="77921" y="896884"/>
                  </a:lnTo>
                  <a:cubicBezTo>
                    <a:pt x="75178" y="888655"/>
                    <a:pt x="66950" y="883170"/>
                    <a:pt x="55979" y="883170"/>
                  </a:cubicBezTo>
                  <a:cubicBezTo>
                    <a:pt x="47750" y="885912"/>
                    <a:pt x="42265" y="894141"/>
                    <a:pt x="42265" y="905112"/>
                  </a:cubicBezTo>
                  <a:lnTo>
                    <a:pt x="64207" y="992880"/>
                  </a:lnTo>
                  <a:cubicBezTo>
                    <a:pt x="77921" y="1042250"/>
                    <a:pt x="121805" y="1075163"/>
                    <a:pt x="168432" y="1075163"/>
                  </a:cubicBezTo>
                  <a:cubicBezTo>
                    <a:pt x="204088" y="1075163"/>
                    <a:pt x="305570" y="1047736"/>
                    <a:pt x="305570" y="1047736"/>
                  </a:cubicBezTo>
                  <a:cubicBezTo>
                    <a:pt x="335741" y="1039507"/>
                    <a:pt x="363169" y="1020308"/>
                    <a:pt x="376882" y="992880"/>
                  </a:cubicBezTo>
                  <a:cubicBezTo>
                    <a:pt x="387853" y="970938"/>
                    <a:pt x="393339" y="943510"/>
                    <a:pt x="387853" y="918825"/>
                  </a:cubicBezTo>
                  <a:lnTo>
                    <a:pt x="774584" y="825572"/>
                  </a:lnTo>
                  <a:cubicBezTo>
                    <a:pt x="807497" y="817343"/>
                    <a:pt x="837667" y="803629"/>
                    <a:pt x="862352" y="781687"/>
                  </a:cubicBezTo>
                  <a:lnTo>
                    <a:pt x="1051603" y="628093"/>
                  </a:lnTo>
                  <a:cubicBezTo>
                    <a:pt x="1103716" y="570495"/>
                    <a:pt x="1070803" y="512897"/>
                    <a:pt x="1054346" y="496440"/>
                  </a:cubicBezTo>
                  <a:lnTo>
                    <a:pt x="1054346" y="496440"/>
                  </a:lnTo>
                  <a:close/>
                  <a:moveTo>
                    <a:pt x="599047" y="202965"/>
                  </a:moveTo>
                  <a:lnTo>
                    <a:pt x="629217" y="202965"/>
                  </a:lnTo>
                  <a:cubicBezTo>
                    <a:pt x="653902" y="202965"/>
                    <a:pt x="673101" y="222164"/>
                    <a:pt x="673101" y="246849"/>
                  </a:cubicBezTo>
                  <a:lnTo>
                    <a:pt x="673101" y="619864"/>
                  </a:lnTo>
                  <a:lnTo>
                    <a:pt x="560648" y="619864"/>
                  </a:lnTo>
                  <a:cubicBezTo>
                    <a:pt x="549677" y="619864"/>
                    <a:pt x="557905" y="614379"/>
                    <a:pt x="557905" y="611636"/>
                  </a:cubicBezTo>
                  <a:lnTo>
                    <a:pt x="590818" y="586951"/>
                  </a:lnTo>
                  <a:cubicBezTo>
                    <a:pt x="620989" y="562266"/>
                    <a:pt x="640188" y="529353"/>
                    <a:pt x="648416" y="488212"/>
                  </a:cubicBezTo>
                  <a:cubicBezTo>
                    <a:pt x="653902" y="460784"/>
                    <a:pt x="642931" y="433357"/>
                    <a:pt x="620989" y="416900"/>
                  </a:cubicBezTo>
                  <a:cubicBezTo>
                    <a:pt x="601789" y="400443"/>
                    <a:pt x="574362" y="397701"/>
                    <a:pt x="552419" y="408672"/>
                  </a:cubicBezTo>
                  <a:lnTo>
                    <a:pt x="552419" y="249592"/>
                  </a:lnTo>
                  <a:cubicBezTo>
                    <a:pt x="555162" y="224907"/>
                    <a:pt x="574362" y="202965"/>
                    <a:pt x="599047" y="202965"/>
                  </a:cubicBezTo>
                  <a:lnTo>
                    <a:pt x="599047" y="202965"/>
                  </a:lnTo>
                  <a:close/>
                  <a:moveTo>
                    <a:pt x="332998" y="386730"/>
                  </a:moveTo>
                  <a:cubicBezTo>
                    <a:pt x="332998" y="367530"/>
                    <a:pt x="349455" y="351074"/>
                    <a:pt x="368654" y="351074"/>
                  </a:cubicBezTo>
                  <a:lnTo>
                    <a:pt x="415281" y="351074"/>
                  </a:lnTo>
                  <a:cubicBezTo>
                    <a:pt x="434481" y="351074"/>
                    <a:pt x="450937" y="367530"/>
                    <a:pt x="450937" y="386730"/>
                  </a:cubicBezTo>
                  <a:lnTo>
                    <a:pt x="450937" y="466270"/>
                  </a:lnTo>
                  <a:lnTo>
                    <a:pt x="330255" y="529353"/>
                  </a:lnTo>
                  <a:lnTo>
                    <a:pt x="332998" y="386730"/>
                  </a:lnTo>
                  <a:lnTo>
                    <a:pt x="332998" y="386730"/>
                  </a:lnTo>
                  <a:close/>
                  <a:moveTo>
                    <a:pt x="1024176" y="595180"/>
                  </a:moveTo>
                  <a:lnTo>
                    <a:pt x="834924" y="748774"/>
                  </a:lnTo>
                  <a:cubicBezTo>
                    <a:pt x="812982" y="765231"/>
                    <a:pt x="788297" y="778945"/>
                    <a:pt x="760870" y="784430"/>
                  </a:cubicBezTo>
                  <a:lnTo>
                    <a:pt x="371397" y="880427"/>
                  </a:lnTo>
                  <a:lnTo>
                    <a:pt x="267172" y="600665"/>
                  </a:lnTo>
                  <a:lnTo>
                    <a:pt x="566133" y="441585"/>
                  </a:lnTo>
                  <a:cubicBezTo>
                    <a:pt x="577104" y="436099"/>
                    <a:pt x="590818" y="436099"/>
                    <a:pt x="601789" y="444328"/>
                  </a:cubicBezTo>
                  <a:cubicBezTo>
                    <a:pt x="612761" y="452556"/>
                    <a:pt x="618246" y="466270"/>
                    <a:pt x="615503" y="479983"/>
                  </a:cubicBezTo>
                  <a:cubicBezTo>
                    <a:pt x="607275" y="512897"/>
                    <a:pt x="593561" y="540325"/>
                    <a:pt x="568876" y="559524"/>
                  </a:cubicBezTo>
                  <a:lnTo>
                    <a:pt x="535963" y="584208"/>
                  </a:lnTo>
                  <a:cubicBezTo>
                    <a:pt x="522249" y="595180"/>
                    <a:pt x="516764" y="611636"/>
                    <a:pt x="524992" y="628093"/>
                  </a:cubicBezTo>
                  <a:cubicBezTo>
                    <a:pt x="530478" y="644549"/>
                    <a:pt x="544191" y="655520"/>
                    <a:pt x="563391" y="655520"/>
                  </a:cubicBezTo>
                  <a:lnTo>
                    <a:pt x="692301" y="655520"/>
                  </a:lnTo>
                  <a:lnTo>
                    <a:pt x="692301" y="655520"/>
                  </a:lnTo>
                  <a:cubicBezTo>
                    <a:pt x="738928" y="655520"/>
                    <a:pt x="782812" y="641807"/>
                    <a:pt x="818468" y="614379"/>
                  </a:cubicBezTo>
                  <a:lnTo>
                    <a:pt x="961092" y="512897"/>
                  </a:lnTo>
                  <a:cubicBezTo>
                    <a:pt x="980291" y="499183"/>
                    <a:pt x="1007719" y="501926"/>
                    <a:pt x="1024176" y="518382"/>
                  </a:cubicBezTo>
                  <a:cubicBezTo>
                    <a:pt x="1037889" y="532096"/>
                    <a:pt x="1057089" y="562266"/>
                    <a:pt x="1024176" y="595180"/>
                  </a:cubicBezTo>
                  <a:lnTo>
                    <a:pt x="1024176" y="595180"/>
                  </a:lnTo>
                  <a:close/>
                </a:path>
              </a:pathLst>
            </a:custGeom>
            <a:solidFill>
              <a:srgbClr val="000000"/>
            </a:solidFill>
            <a:ln w="9525" cap="flat">
              <a:solidFill>
                <a:srgbClr val="000000"/>
              </a:solidFill>
              <a:prstDash val="solid"/>
              <a:miter/>
            </a:ln>
          </p:spPr>
          <p:txBody>
            <a:bodyPr rtlCol="0" anchor="ctr"/>
            <a:lstStyle/>
            <a:p>
              <a:endParaRPr lang="en-US"/>
            </a:p>
          </p:txBody>
        </p:sp>
        <p:sp>
          <p:nvSpPr>
            <p:cNvPr id="34" name="Freeform 1380">
              <a:extLst>
                <a:ext uri="{FF2B5EF4-FFF2-40B4-BE49-F238E27FC236}">
                  <a16:creationId xmlns:a16="http://schemas.microsoft.com/office/drawing/2014/main" id="{15AE963F-19B8-473D-B954-1B8E4352FFAA}"/>
                </a:ext>
              </a:extLst>
            </p:cNvPr>
            <p:cNvSpPr/>
            <p:nvPr/>
          </p:nvSpPr>
          <p:spPr>
            <a:xfrm>
              <a:off x="2463532" y="1854819"/>
              <a:ext cx="718605" cy="569468"/>
            </a:xfrm>
            <a:custGeom>
              <a:avLst/>
              <a:gdLst>
                <a:gd name="connsiteX0" fmla="*/ 93254 w 718605"/>
                <a:gd name="connsiteY0" fmla="*/ 554038 h 569469"/>
                <a:gd name="connsiteX1" fmla="*/ 348332 w 718605"/>
                <a:gd name="connsiteY1" fmla="*/ 296218 h 569469"/>
                <a:gd name="connsiteX2" fmla="*/ 405930 w 718605"/>
                <a:gd name="connsiteY2" fmla="*/ 326389 h 569469"/>
                <a:gd name="connsiteX3" fmla="*/ 469013 w 718605"/>
                <a:gd name="connsiteY3" fmla="*/ 318160 h 569469"/>
                <a:gd name="connsiteX4" fmla="*/ 608895 w 718605"/>
                <a:gd name="connsiteY4" fmla="*/ 183765 h 569469"/>
                <a:gd name="connsiteX5" fmla="*/ 663750 w 718605"/>
                <a:gd name="connsiteY5" fmla="*/ 252334 h 569469"/>
                <a:gd name="connsiteX6" fmla="*/ 718605 w 718605"/>
                <a:gd name="connsiteY6" fmla="*/ 197479 h 569469"/>
                <a:gd name="connsiteX7" fmla="*/ 718605 w 718605"/>
                <a:gd name="connsiteY7" fmla="*/ 54855 h 569469"/>
                <a:gd name="connsiteX8" fmla="*/ 718605 w 718605"/>
                <a:gd name="connsiteY8" fmla="*/ 54855 h 569469"/>
                <a:gd name="connsiteX9" fmla="*/ 663750 w 718605"/>
                <a:gd name="connsiteY9" fmla="*/ 0 h 569469"/>
                <a:gd name="connsiteX10" fmla="*/ 523869 w 718605"/>
                <a:gd name="connsiteY10" fmla="*/ 0 h 569469"/>
                <a:gd name="connsiteX11" fmla="*/ 469013 w 718605"/>
                <a:gd name="connsiteY11" fmla="*/ 54855 h 569469"/>
                <a:gd name="connsiteX12" fmla="*/ 529354 w 718605"/>
                <a:gd name="connsiteY12" fmla="*/ 109710 h 569469"/>
                <a:gd name="connsiteX13" fmla="*/ 422386 w 718605"/>
                <a:gd name="connsiteY13" fmla="*/ 211193 h 569469"/>
                <a:gd name="connsiteX14" fmla="*/ 364788 w 718605"/>
                <a:gd name="connsiteY14" fmla="*/ 181022 h 569469"/>
                <a:gd name="connsiteX15" fmla="*/ 301704 w 718605"/>
                <a:gd name="connsiteY15" fmla="*/ 191993 h 569469"/>
                <a:gd name="connsiteX16" fmla="*/ 16457 w 718605"/>
                <a:gd name="connsiteY16" fmla="*/ 477240 h 569469"/>
                <a:gd name="connsiteX17" fmla="*/ 16457 w 718605"/>
                <a:gd name="connsiteY17" fmla="*/ 554038 h 569469"/>
                <a:gd name="connsiteX18" fmla="*/ 93254 w 718605"/>
                <a:gd name="connsiteY18" fmla="*/ 554038 h 569469"/>
                <a:gd name="connsiteX19" fmla="*/ 93254 w 718605"/>
                <a:gd name="connsiteY19" fmla="*/ 554038 h 569469"/>
                <a:gd name="connsiteX20" fmla="*/ 41141 w 718605"/>
                <a:gd name="connsiteY20" fmla="*/ 501925 h 569469"/>
                <a:gd name="connsiteX21" fmla="*/ 326389 w 718605"/>
                <a:gd name="connsiteY21" fmla="*/ 216678 h 569469"/>
                <a:gd name="connsiteX22" fmla="*/ 348332 w 718605"/>
                <a:gd name="connsiteY22" fmla="*/ 213935 h 569469"/>
                <a:gd name="connsiteX23" fmla="*/ 416901 w 718605"/>
                <a:gd name="connsiteY23" fmla="*/ 249591 h 569469"/>
                <a:gd name="connsiteX24" fmla="*/ 436100 w 718605"/>
                <a:gd name="connsiteY24" fmla="*/ 246849 h 569469"/>
                <a:gd name="connsiteX25" fmla="*/ 584209 w 718605"/>
                <a:gd name="connsiteY25" fmla="*/ 104225 h 569469"/>
                <a:gd name="connsiteX26" fmla="*/ 589695 w 718605"/>
                <a:gd name="connsiteY26" fmla="*/ 85025 h 569469"/>
                <a:gd name="connsiteX27" fmla="*/ 573239 w 718605"/>
                <a:gd name="connsiteY27" fmla="*/ 74054 h 569469"/>
                <a:gd name="connsiteX28" fmla="*/ 523869 w 718605"/>
                <a:gd name="connsiteY28" fmla="*/ 74054 h 569469"/>
                <a:gd name="connsiteX29" fmla="*/ 504669 w 718605"/>
                <a:gd name="connsiteY29" fmla="*/ 54855 h 569469"/>
                <a:gd name="connsiteX30" fmla="*/ 523869 w 718605"/>
                <a:gd name="connsiteY30" fmla="*/ 35656 h 569469"/>
                <a:gd name="connsiteX31" fmla="*/ 663750 w 718605"/>
                <a:gd name="connsiteY31" fmla="*/ 35656 h 569469"/>
                <a:gd name="connsiteX32" fmla="*/ 682949 w 718605"/>
                <a:gd name="connsiteY32" fmla="*/ 54855 h 569469"/>
                <a:gd name="connsiteX33" fmla="*/ 682949 w 718605"/>
                <a:gd name="connsiteY33" fmla="*/ 54855 h 569469"/>
                <a:gd name="connsiteX34" fmla="*/ 682949 w 718605"/>
                <a:gd name="connsiteY34" fmla="*/ 197479 h 569469"/>
                <a:gd name="connsiteX35" fmla="*/ 663750 w 718605"/>
                <a:gd name="connsiteY35" fmla="*/ 216678 h 569469"/>
                <a:gd name="connsiteX36" fmla="*/ 644550 w 718605"/>
                <a:gd name="connsiteY36" fmla="*/ 197479 h 569469"/>
                <a:gd name="connsiteX37" fmla="*/ 644550 w 718605"/>
                <a:gd name="connsiteY37" fmla="*/ 142624 h 569469"/>
                <a:gd name="connsiteX38" fmla="*/ 633579 w 718605"/>
                <a:gd name="connsiteY38" fmla="*/ 126167 h 569469"/>
                <a:gd name="connsiteX39" fmla="*/ 614380 w 718605"/>
                <a:gd name="connsiteY39" fmla="*/ 128910 h 569469"/>
                <a:gd name="connsiteX40" fmla="*/ 444329 w 718605"/>
                <a:gd name="connsiteY40" fmla="*/ 290733 h 569469"/>
                <a:gd name="connsiteX41" fmla="*/ 422386 w 718605"/>
                <a:gd name="connsiteY41" fmla="*/ 293475 h 569469"/>
                <a:gd name="connsiteX42" fmla="*/ 353817 w 718605"/>
                <a:gd name="connsiteY42" fmla="*/ 257819 h 569469"/>
                <a:gd name="connsiteX43" fmla="*/ 331875 w 718605"/>
                <a:gd name="connsiteY43" fmla="*/ 260562 h 569469"/>
                <a:gd name="connsiteX44" fmla="*/ 65827 w 718605"/>
                <a:gd name="connsiteY44" fmla="*/ 529353 h 569469"/>
                <a:gd name="connsiteX45" fmla="*/ 38399 w 718605"/>
                <a:gd name="connsiteY45" fmla="*/ 529353 h 569469"/>
                <a:gd name="connsiteX46" fmla="*/ 41141 w 718605"/>
                <a:gd name="connsiteY46" fmla="*/ 501925 h 569469"/>
                <a:gd name="connsiteX47" fmla="*/ 41141 w 718605"/>
                <a:gd name="connsiteY47" fmla="*/ 501925 h 56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8605" h="569469">
                  <a:moveTo>
                    <a:pt x="93254" y="554038"/>
                  </a:moveTo>
                  <a:lnTo>
                    <a:pt x="348332" y="296218"/>
                  </a:lnTo>
                  <a:lnTo>
                    <a:pt x="405930" y="326389"/>
                  </a:lnTo>
                  <a:cubicBezTo>
                    <a:pt x="427872" y="337359"/>
                    <a:pt x="452557" y="334617"/>
                    <a:pt x="469013" y="318160"/>
                  </a:cubicBezTo>
                  <a:lnTo>
                    <a:pt x="608895" y="183765"/>
                  </a:lnTo>
                  <a:cubicBezTo>
                    <a:pt x="608895" y="183765"/>
                    <a:pt x="606152" y="252334"/>
                    <a:pt x="663750" y="252334"/>
                  </a:cubicBezTo>
                  <a:cubicBezTo>
                    <a:pt x="693920" y="252334"/>
                    <a:pt x="718605" y="227649"/>
                    <a:pt x="718605" y="197479"/>
                  </a:cubicBezTo>
                  <a:lnTo>
                    <a:pt x="718605" y="54855"/>
                  </a:lnTo>
                  <a:cubicBezTo>
                    <a:pt x="718605" y="54855"/>
                    <a:pt x="718605" y="54855"/>
                    <a:pt x="718605" y="54855"/>
                  </a:cubicBezTo>
                  <a:cubicBezTo>
                    <a:pt x="718605" y="16456"/>
                    <a:pt x="691178" y="0"/>
                    <a:pt x="663750" y="0"/>
                  </a:cubicBezTo>
                  <a:lnTo>
                    <a:pt x="523869" y="0"/>
                  </a:lnTo>
                  <a:cubicBezTo>
                    <a:pt x="493698" y="0"/>
                    <a:pt x="469013" y="24685"/>
                    <a:pt x="469013" y="54855"/>
                  </a:cubicBezTo>
                  <a:cubicBezTo>
                    <a:pt x="469013" y="115196"/>
                    <a:pt x="529354" y="109710"/>
                    <a:pt x="529354" y="109710"/>
                  </a:cubicBezTo>
                  <a:lnTo>
                    <a:pt x="422386" y="211193"/>
                  </a:lnTo>
                  <a:lnTo>
                    <a:pt x="364788" y="181022"/>
                  </a:lnTo>
                  <a:cubicBezTo>
                    <a:pt x="342846" y="170051"/>
                    <a:pt x="318161" y="172794"/>
                    <a:pt x="301704" y="191993"/>
                  </a:cubicBezTo>
                  <a:lnTo>
                    <a:pt x="16457" y="477240"/>
                  </a:lnTo>
                  <a:cubicBezTo>
                    <a:pt x="-5486" y="499183"/>
                    <a:pt x="-5486" y="532096"/>
                    <a:pt x="16457" y="554038"/>
                  </a:cubicBezTo>
                  <a:cubicBezTo>
                    <a:pt x="24685" y="562266"/>
                    <a:pt x="60341" y="584208"/>
                    <a:pt x="93254" y="554038"/>
                  </a:cubicBezTo>
                  <a:lnTo>
                    <a:pt x="93254" y="554038"/>
                  </a:lnTo>
                  <a:close/>
                  <a:moveTo>
                    <a:pt x="41141" y="501925"/>
                  </a:moveTo>
                  <a:lnTo>
                    <a:pt x="326389" y="216678"/>
                  </a:lnTo>
                  <a:cubicBezTo>
                    <a:pt x="329132" y="213935"/>
                    <a:pt x="334618" y="205707"/>
                    <a:pt x="348332" y="213935"/>
                  </a:cubicBezTo>
                  <a:lnTo>
                    <a:pt x="416901" y="249591"/>
                  </a:lnTo>
                  <a:cubicBezTo>
                    <a:pt x="422386" y="252334"/>
                    <a:pt x="430615" y="252334"/>
                    <a:pt x="436100" y="246849"/>
                  </a:cubicBezTo>
                  <a:lnTo>
                    <a:pt x="584209" y="104225"/>
                  </a:lnTo>
                  <a:cubicBezTo>
                    <a:pt x="589695" y="98739"/>
                    <a:pt x="589695" y="90511"/>
                    <a:pt x="589695" y="85025"/>
                  </a:cubicBezTo>
                  <a:cubicBezTo>
                    <a:pt x="586952" y="79540"/>
                    <a:pt x="581467" y="74054"/>
                    <a:pt x="573239" y="74054"/>
                  </a:cubicBezTo>
                  <a:lnTo>
                    <a:pt x="523869" y="74054"/>
                  </a:lnTo>
                  <a:cubicBezTo>
                    <a:pt x="512898" y="74054"/>
                    <a:pt x="504669" y="65826"/>
                    <a:pt x="504669" y="54855"/>
                  </a:cubicBezTo>
                  <a:cubicBezTo>
                    <a:pt x="504669" y="43884"/>
                    <a:pt x="512898" y="35656"/>
                    <a:pt x="523869" y="35656"/>
                  </a:cubicBezTo>
                  <a:lnTo>
                    <a:pt x="663750" y="35656"/>
                  </a:lnTo>
                  <a:cubicBezTo>
                    <a:pt x="669235" y="35656"/>
                    <a:pt x="682949" y="35656"/>
                    <a:pt x="682949" y="54855"/>
                  </a:cubicBezTo>
                  <a:cubicBezTo>
                    <a:pt x="682949" y="54855"/>
                    <a:pt x="682949" y="54855"/>
                    <a:pt x="682949" y="54855"/>
                  </a:cubicBezTo>
                  <a:lnTo>
                    <a:pt x="682949" y="197479"/>
                  </a:lnTo>
                  <a:cubicBezTo>
                    <a:pt x="682949" y="208450"/>
                    <a:pt x="674721" y="216678"/>
                    <a:pt x="663750" y="216678"/>
                  </a:cubicBezTo>
                  <a:cubicBezTo>
                    <a:pt x="652779" y="216678"/>
                    <a:pt x="644550" y="208450"/>
                    <a:pt x="644550" y="197479"/>
                  </a:cubicBezTo>
                  <a:lnTo>
                    <a:pt x="644550" y="142624"/>
                  </a:lnTo>
                  <a:cubicBezTo>
                    <a:pt x="644550" y="134395"/>
                    <a:pt x="639065" y="128910"/>
                    <a:pt x="633579" y="126167"/>
                  </a:cubicBezTo>
                  <a:cubicBezTo>
                    <a:pt x="628094" y="123424"/>
                    <a:pt x="619866" y="123424"/>
                    <a:pt x="614380" y="128910"/>
                  </a:cubicBezTo>
                  <a:lnTo>
                    <a:pt x="444329" y="290733"/>
                  </a:lnTo>
                  <a:cubicBezTo>
                    <a:pt x="438843" y="296218"/>
                    <a:pt x="430615" y="298961"/>
                    <a:pt x="422386" y="293475"/>
                  </a:cubicBezTo>
                  <a:lnTo>
                    <a:pt x="353817" y="257819"/>
                  </a:lnTo>
                  <a:cubicBezTo>
                    <a:pt x="348332" y="255077"/>
                    <a:pt x="337360" y="255077"/>
                    <a:pt x="331875" y="260562"/>
                  </a:cubicBezTo>
                  <a:lnTo>
                    <a:pt x="65827" y="529353"/>
                  </a:lnTo>
                  <a:cubicBezTo>
                    <a:pt x="54855" y="540324"/>
                    <a:pt x="43884" y="532096"/>
                    <a:pt x="38399" y="529353"/>
                  </a:cubicBezTo>
                  <a:cubicBezTo>
                    <a:pt x="32913" y="521125"/>
                    <a:pt x="32913" y="510154"/>
                    <a:pt x="41141" y="501925"/>
                  </a:cubicBezTo>
                  <a:lnTo>
                    <a:pt x="41141" y="501925"/>
                  </a:lnTo>
                  <a:close/>
                </a:path>
              </a:pathLst>
            </a:custGeom>
            <a:solidFill>
              <a:srgbClr val="02BBE3"/>
            </a:solidFill>
            <a:ln w="27426" cap="flat">
              <a:noFill/>
              <a:prstDash val="solid"/>
              <a:miter/>
            </a:ln>
          </p:spPr>
          <p:txBody>
            <a:bodyPr rtlCol="0" anchor="ctr"/>
            <a:lstStyle/>
            <a:p>
              <a:endParaRPr lang="en-US"/>
            </a:p>
          </p:txBody>
        </p:sp>
      </p:grpSp>
      <p:sp>
        <p:nvSpPr>
          <p:cNvPr id="39" name="TextBox 38">
            <a:extLst>
              <a:ext uri="{FF2B5EF4-FFF2-40B4-BE49-F238E27FC236}">
                <a16:creationId xmlns:a16="http://schemas.microsoft.com/office/drawing/2014/main" id="{0E8F9277-8A26-434A-B8B3-540313C25739}"/>
              </a:ext>
            </a:extLst>
          </p:cNvPr>
          <p:cNvSpPr txBox="1"/>
          <p:nvPr/>
        </p:nvSpPr>
        <p:spPr>
          <a:xfrm>
            <a:off x="401440" y="5201655"/>
            <a:ext cx="9113916" cy="1323439"/>
          </a:xfrm>
          <a:prstGeom prst="rect">
            <a:avLst/>
          </a:prstGeom>
          <a:noFill/>
          <a:ln>
            <a:solidFill>
              <a:srgbClr val="1188A3"/>
            </a:solidFill>
          </a:ln>
        </p:spPr>
        <p:txBody>
          <a:bodyPr wrap="square" lIns="91440" tIns="45720" rIns="91440" bIns="45720" anchor="t">
            <a:spAutoFit/>
          </a:bodyPr>
          <a:lstStyle/>
          <a:p>
            <a:r>
              <a:rPr lang="es-ES" sz="2000" i="0" dirty="0">
                <a:solidFill>
                  <a:srgbClr val="000000"/>
                </a:solidFill>
                <a:effectLst/>
                <a:latin typeface="AvenirNext"/>
              </a:rPr>
              <a:t>Las declaraciones de posicionamiento son </a:t>
            </a:r>
            <a:r>
              <a:rPr lang="es-ES" sz="2000" b="1" i="0" dirty="0">
                <a:solidFill>
                  <a:srgbClr val="000000"/>
                </a:solidFill>
                <a:effectLst/>
                <a:latin typeface="AvenirNext"/>
              </a:rPr>
              <a:t>herramientas internas </a:t>
            </a:r>
            <a:r>
              <a:rPr lang="es-ES" sz="2000" i="0" dirty="0">
                <a:solidFill>
                  <a:srgbClr val="000000"/>
                </a:solidFill>
                <a:effectLst/>
                <a:latin typeface="AvenirNext"/>
              </a:rPr>
              <a:t>que ayudan a los profesionales del marketing a dirigirse a sus </a:t>
            </a:r>
            <a:r>
              <a:rPr lang="es-ES" sz="2000" i="0" u="sng" dirty="0">
                <a:solidFill>
                  <a:srgbClr val="000000"/>
                </a:solidFill>
                <a:effectLst/>
                <a:latin typeface="AvenirNext"/>
              </a:rPr>
              <a:t>compradores</a:t>
            </a:r>
            <a:r>
              <a:rPr lang="es-ES" sz="2000" i="0" dirty="0">
                <a:solidFill>
                  <a:srgbClr val="000000"/>
                </a:solidFill>
                <a:effectLst/>
                <a:latin typeface="AvenirNext"/>
              </a:rPr>
              <a:t> de forma relevante</a:t>
            </a:r>
            <a:r>
              <a:rPr lang="en-US" sz="2000" i="0" dirty="0">
                <a:solidFill>
                  <a:srgbClr val="000000"/>
                </a:solidFill>
                <a:effectLst/>
                <a:latin typeface="AvenirNext"/>
              </a:rPr>
              <a:t>. </a:t>
            </a:r>
            <a:r>
              <a:rPr lang="es-ES" sz="2000" dirty="0">
                <a:solidFill>
                  <a:srgbClr val="000000"/>
                </a:solidFill>
                <a:latin typeface="AvenirNext"/>
              </a:rPr>
              <a:t>Son imprescindibles para cualquier estrategia de posicionamiento porque crean una visión clara de su </a:t>
            </a:r>
            <a:r>
              <a:rPr lang="es-ES" sz="2000" b="1" dirty="0">
                <a:solidFill>
                  <a:srgbClr val="000000"/>
                </a:solidFill>
                <a:latin typeface="AvenirNext"/>
              </a:rPr>
              <a:t>marca.</a:t>
            </a:r>
            <a:endParaRPr lang="en-IE" sz="2000" b="1" dirty="0">
              <a:solidFill>
                <a:srgbClr val="000000"/>
              </a:solidFill>
            </a:endParaRPr>
          </a:p>
        </p:txBody>
      </p:sp>
    </p:spTree>
    <p:extLst>
      <p:ext uri="{BB962C8B-B14F-4D97-AF65-F5344CB8AC3E}">
        <p14:creationId xmlns:p14="http://schemas.microsoft.com/office/powerpoint/2010/main" val="14636046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B29FA-C66F-4603-AE3F-60C07640BB85}"/>
              </a:ext>
            </a:extLst>
          </p:cNvPr>
          <p:cNvSpPr>
            <a:spLocks noGrp="1"/>
          </p:cNvSpPr>
          <p:nvPr>
            <p:ph type="body" sz="quarter" idx="18"/>
          </p:nvPr>
        </p:nvSpPr>
        <p:spPr>
          <a:xfrm>
            <a:off x="636736" y="1852618"/>
            <a:ext cx="11105352" cy="4055454"/>
          </a:xfrm>
        </p:spPr>
        <p:txBody>
          <a:bodyPr vert="horz" lIns="91440" tIns="45720" rIns="91440" bIns="45720" rtlCol="0" anchor="t">
            <a:normAutofit lnSpcReduction="10000"/>
          </a:bodyPr>
          <a:lstStyle/>
          <a:p>
            <a:pPr algn="just"/>
            <a:r>
              <a:rPr lang="es-ES" dirty="0"/>
              <a:t>Redacte su </a:t>
            </a:r>
            <a:r>
              <a:rPr lang="es-ES" b="1" dirty="0"/>
              <a:t>declaración de posicionamiento</a:t>
            </a:r>
            <a:r>
              <a:rPr lang="es-ES" dirty="0"/>
              <a:t>. Utilice las plantillas que le proporcionamos para ayudarle en este ejercicio. Una vez completado el borrador, es más fácil ajustar el tono y editarlo en consecuencia.</a:t>
            </a:r>
            <a:endParaRPr lang="es-ES"/>
          </a:p>
          <a:p>
            <a:pPr algn="just"/>
            <a:r>
              <a:rPr lang="es-ES" b="1" i="0" dirty="0">
                <a:solidFill>
                  <a:srgbClr val="2D2D2D"/>
                </a:solidFill>
                <a:effectLst/>
              </a:rPr>
              <a:t>Plantillas de declaración de posicionamiento</a:t>
            </a:r>
            <a:r>
              <a:rPr lang="en-US" b="1" i="0" dirty="0">
                <a:solidFill>
                  <a:srgbClr val="2D2D2D"/>
                </a:solidFill>
                <a:effectLst/>
              </a:rPr>
              <a:t>:</a:t>
            </a:r>
            <a:endParaRPr lang="en-US" b="1" i="0" dirty="0">
              <a:solidFill>
                <a:srgbClr val="2D2D2D"/>
              </a:solidFill>
              <a:effectLst/>
              <a:cs typeface="Calibri"/>
            </a:endParaRPr>
          </a:p>
          <a:p>
            <a:pPr algn="just"/>
            <a:r>
              <a:rPr lang="en-US" b="1" i="0" dirty="0">
                <a:solidFill>
                  <a:srgbClr val="2D2D2D"/>
                </a:solidFill>
                <a:effectLst/>
              </a:rPr>
              <a:t>Plantilla 1</a:t>
            </a:r>
            <a:endParaRPr lang="en-US" b="1" i="0" dirty="0">
              <a:solidFill>
                <a:srgbClr val="2D2D2D"/>
              </a:solidFill>
              <a:effectLst/>
              <a:cs typeface="Calibri"/>
            </a:endParaRPr>
          </a:p>
          <a:p>
            <a:pPr algn="just"/>
            <a:r>
              <a:rPr lang="es-ES" b="0" i="0" dirty="0">
                <a:solidFill>
                  <a:srgbClr val="2D2D2D"/>
                </a:solidFill>
                <a:effectLst/>
              </a:rPr>
              <a:t>Para </a:t>
            </a:r>
            <a:r>
              <a:rPr lang="es-ES" dirty="0">
                <a:solidFill>
                  <a:schemeClr val="bg2">
                    <a:lumMod val="50000"/>
                  </a:schemeClr>
                </a:solidFill>
              </a:rPr>
              <a:t>[mercado objetivo] </a:t>
            </a:r>
            <a:r>
              <a:rPr lang="es-ES" b="0" i="0" dirty="0">
                <a:solidFill>
                  <a:srgbClr val="2D2D2D"/>
                </a:solidFill>
                <a:effectLst/>
              </a:rPr>
              <a:t>que </a:t>
            </a:r>
            <a:r>
              <a:rPr lang="es-ES" dirty="0">
                <a:solidFill>
                  <a:schemeClr val="bg2">
                    <a:lumMod val="50000"/>
                  </a:schemeClr>
                </a:solidFill>
              </a:rPr>
              <a:t>[declaración de necesidad] </a:t>
            </a:r>
            <a:r>
              <a:rPr lang="es-ES" b="0" i="0" dirty="0">
                <a:solidFill>
                  <a:srgbClr val="2D2D2D"/>
                </a:solidFill>
                <a:effectLst/>
              </a:rPr>
              <a:t>el </a:t>
            </a:r>
            <a:r>
              <a:rPr lang="es-ES" dirty="0">
                <a:solidFill>
                  <a:schemeClr val="bg2">
                    <a:lumMod val="50000"/>
                  </a:schemeClr>
                </a:solidFill>
              </a:rPr>
              <a:t>[producto o servicio] </a:t>
            </a:r>
            <a:r>
              <a:rPr lang="es-ES" b="0" i="0" dirty="0">
                <a:solidFill>
                  <a:srgbClr val="2D2D2D"/>
                </a:solidFill>
                <a:effectLst/>
              </a:rPr>
              <a:t>es un </a:t>
            </a:r>
            <a:r>
              <a:rPr lang="es-ES" dirty="0">
                <a:solidFill>
                  <a:schemeClr val="bg2">
                    <a:lumMod val="50000"/>
                  </a:schemeClr>
                </a:solidFill>
              </a:rPr>
              <a:t>[tipo de producto] </a:t>
            </a:r>
            <a:r>
              <a:rPr lang="es-ES" b="0" i="0" dirty="0">
                <a:solidFill>
                  <a:srgbClr val="2D2D2D"/>
                </a:solidFill>
                <a:effectLst/>
              </a:rPr>
              <a:t>que </a:t>
            </a:r>
            <a:r>
              <a:rPr lang="es-ES" dirty="0">
                <a:solidFill>
                  <a:schemeClr val="bg2">
                    <a:lumMod val="50000"/>
                  </a:schemeClr>
                </a:solidFill>
              </a:rPr>
              <a:t>[beneficio clave]. </a:t>
            </a:r>
            <a:r>
              <a:rPr lang="es-ES" b="0" i="0" dirty="0">
                <a:solidFill>
                  <a:srgbClr val="2D2D2D"/>
                </a:solidFill>
                <a:effectLst/>
              </a:rPr>
              <a:t>A diferencia de [</a:t>
            </a:r>
            <a:r>
              <a:rPr lang="es-ES" dirty="0">
                <a:solidFill>
                  <a:schemeClr val="bg2">
                    <a:lumMod val="50000"/>
                  </a:schemeClr>
                </a:solidFill>
              </a:rPr>
              <a:t>competidor principal</a:t>
            </a:r>
            <a:r>
              <a:rPr lang="es-ES" b="0" i="0" dirty="0">
                <a:solidFill>
                  <a:srgbClr val="2D2D2D"/>
                </a:solidFill>
                <a:effectLst/>
              </a:rPr>
              <a:t>], nuestro producto [</a:t>
            </a:r>
            <a:r>
              <a:rPr lang="es-ES" dirty="0">
                <a:solidFill>
                  <a:schemeClr val="bg2">
                    <a:lumMod val="50000"/>
                  </a:schemeClr>
                </a:solidFill>
              </a:rPr>
              <a:t>declaración de diferenciación</a:t>
            </a:r>
            <a:r>
              <a:rPr lang="es-ES" b="0" i="0" dirty="0">
                <a:solidFill>
                  <a:srgbClr val="2D2D2D"/>
                </a:solidFill>
                <a:effectLst/>
              </a:rPr>
              <a:t>].</a:t>
            </a:r>
            <a:endParaRPr lang="es-ES" b="0" i="0" dirty="0">
              <a:solidFill>
                <a:srgbClr val="2D2D2D"/>
              </a:solidFill>
              <a:effectLst/>
              <a:cs typeface="Calibri" panose="020F0502020204030204"/>
            </a:endParaRPr>
          </a:p>
          <a:p>
            <a:pPr algn="just"/>
            <a:r>
              <a:rPr lang="en-US" b="1" dirty="0">
                <a:solidFill>
                  <a:srgbClr val="2D2D2D"/>
                </a:solidFill>
              </a:rPr>
              <a:t>Plantilla</a:t>
            </a:r>
            <a:r>
              <a:rPr lang="en-US" b="1" i="0" dirty="0">
                <a:solidFill>
                  <a:srgbClr val="2D2D2D"/>
                </a:solidFill>
                <a:effectLst/>
              </a:rPr>
              <a:t> 2</a:t>
            </a:r>
            <a:endParaRPr lang="en-US" b="1" i="0" dirty="0">
              <a:solidFill>
                <a:srgbClr val="2D2D2D"/>
              </a:solidFill>
              <a:effectLst/>
              <a:cs typeface="Calibri"/>
            </a:endParaRPr>
          </a:p>
          <a:p>
            <a:pPr algn="just"/>
            <a:r>
              <a:rPr lang="es-ES" b="0" i="0" dirty="0">
                <a:solidFill>
                  <a:srgbClr val="2D2D2D"/>
                </a:solidFill>
                <a:effectLst/>
              </a:rPr>
              <a:t>Para </a:t>
            </a:r>
            <a:r>
              <a:rPr lang="es-ES" dirty="0">
                <a:solidFill>
                  <a:schemeClr val="bg2">
                    <a:lumMod val="50000"/>
                  </a:schemeClr>
                </a:solidFill>
              </a:rPr>
              <a:t>[mercado objetivo] </a:t>
            </a:r>
            <a:r>
              <a:rPr lang="es-ES" b="0" i="0" dirty="0">
                <a:solidFill>
                  <a:srgbClr val="2D2D2D"/>
                </a:solidFill>
                <a:effectLst/>
              </a:rPr>
              <a:t>la </a:t>
            </a:r>
            <a:r>
              <a:rPr lang="es-ES" dirty="0">
                <a:solidFill>
                  <a:schemeClr val="bg2">
                    <a:lumMod val="50000"/>
                  </a:schemeClr>
                </a:solidFill>
              </a:rPr>
              <a:t>[marca, producto o servicio] </a:t>
            </a:r>
            <a:r>
              <a:rPr lang="es-ES" b="0" i="0" dirty="0">
                <a:solidFill>
                  <a:srgbClr val="2D2D2D"/>
                </a:solidFill>
                <a:effectLst/>
              </a:rPr>
              <a:t>es la </a:t>
            </a:r>
            <a:r>
              <a:rPr lang="es-ES" dirty="0">
                <a:solidFill>
                  <a:schemeClr val="bg2">
                    <a:lumMod val="50000"/>
                  </a:schemeClr>
                </a:solidFill>
              </a:rPr>
              <a:t>[declaración de diferenciación]</a:t>
            </a:r>
            <a:r>
              <a:rPr lang="es-ES" b="0" i="0" dirty="0">
                <a:solidFill>
                  <a:srgbClr val="2D2D2D"/>
                </a:solidFill>
                <a:effectLst/>
              </a:rPr>
              <a:t> entre todos los </a:t>
            </a:r>
            <a:r>
              <a:rPr lang="es-ES" dirty="0">
                <a:solidFill>
                  <a:schemeClr val="bg2">
                    <a:lumMod val="50000"/>
                  </a:schemeClr>
                </a:solidFill>
              </a:rPr>
              <a:t>[tipo de producto] </a:t>
            </a:r>
            <a:r>
              <a:rPr lang="es-ES" b="0" i="0" dirty="0">
                <a:solidFill>
                  <a:srgbClr val="2D2D2D"/>
                </a:solidFill>
                <a:effectLst/>
              </a:rPr>
              <a:t>porque </a:t>
            </a:r>
            <a:r>
              <a:rPr lang="es-ES" dirty="0">
                <a:solidFill>
                  <a:schemeClr val="bg2">
                    <a:lumMod val="50000"/>
                  </a:schemeClr>
                </a:solidFill>
              </a:rPr>
              <a:t>[beneficio clave].</a:t>
            </a:r>
            <a:endParaRPr lang="en-US" dirty="0">
              <a:solidFill>
                <a:schemeClr val="bg2">
                  <a:lumMod val="50000"/>
                </a:schemeClr>
              </a:solidFill>
              <a:cs typeface="Calibri" panose="020F0502020204030204"/>
            </a:endParaRPr>
          </a:p>
        </p:txBody>
      </p:sp>
      <p:sp>
        <p:nvSpPr>
          <p:cNvPr id="3" name="Text Placeholder 2">
            <a:extLst>
              <a:ext uri="{FF2B5EF4-FFF2-40B4-BE49-F238E27FC236}">
                <a16:creationId xmlns:a16="http://schemas.microsoft.com/office/drawing/2014/main" id="{3F076537-B673-4A2F-8896-DFEAD9C9B12E}"/>
              </a:ext>
            </a:extLst>
          </p:cNvPr>
          <p:cNvSpPr>
            <a:spLocks noGrp="1"/>
          </p:cNvSpPr>
          <p:nvPr>
            <p:ph type="body" sz="quarter" idx="16"/>
          </p:nvPr>
        </p:nvSpPr>
        <p:spPr>
          <a:xfrm>
            <a:off x="785361" y="630460"/>
            <a:ext cx="10808102" cy="582221"/>
          </a:xfrm>
        </p:spPr>
        <p:txBody>
          <a:bodyPr>
            <a:normAutofit lnSpcReduction="10000"/>
          </a:bodyPr>
          <a:lstStyle/>
          <a:p>
            <a:r>
              <a:rPr lang="en-US" dirty="0" err="1"/>
              <a:t>Ejercicio</a:t>
            </a:r>
            <a:r>
              <a:rPr lang="en-US" dirty="0"/>
              <a:t>:</a:t>
            </a:r>
            <a:endParaRPr lang="en-IE" dirty="0"/>
          </a:p>
        </p:txBody>
      </p:sp>
      <p:sp>
        <p:nvSpPr>
          <p:cNvPr id="4" name="Flowchart: Connector 3">
            <a:extLst>
              <a:ext uri="{FF2B5EF4-FFF2-40B4-BE49-F238E27FC236}">
                <a16:creationId xmlns:a16="http://schemas.microsoft.com/office/drawing/2014/main" id="{BAE4E10F-9BAB-419B-8CFE-1C94C6C07E98}"/>
              </a:ext>
            </a:extLst>
          </p:cNvPr>
          <p:cNvSpPr/>
          <p:nvPr/>
        </p:nvSpPr>
        <p:spPr>
          <a:xfrm>
            <a:off x="9814560" y="471909"/>
            <a:ext cx="1234440" cy="1188720"/>
          </a:xfrm>
          <a:prstGeom prst="flowChartConnector">
            <a:avLst/>
          </a:prstGeom>
          <a:solidFill>
            <a:srgbClr val="FED1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oogle Shape;518;p39">
            <a:extLst>
              <a:ext uri="{FF2B5EF4-FFF2-40B4-BE49-F238E27FC236}">
                <a16:creationId xmlns:a16="http://schemas.microsoft.com/office/drawing/2014/main" id="{EC7821B2-777D-4ECB-AA77-B50CFB8BA394}"/>
              </a:ext>
            </a:extLst>
          </p:cNvPr>
          <p:cNvGrpSpPr/>
          <p:nvPr/>
        </p:nvGrpSpPr>
        <p:grpSpPr>
          <a:xfrm>
            <a:off x="10183529" y="757806"/>
            <a:ext cx="496501" cy="563769"/>
            <a:chOff x="1923675" y="1633650"/>
            <a:chExt cx="436000" cy="435975"/>
          </a:xfrm>
          <a:solidFill>
            <a:srgbClr val="000000"/>
          </a:solidFill>
        </p:grpSpPr>
        <p:sp>
          <p:nvSpPr>
            <p:cNvPr id="6" name="Google Shape;519;p39">
              <a:extLst>
                <a:ext uri="{FF2B5EF4-FFF2-40B4-BE49-F238E27FC236}">
                  <a16:creationId xmlns:a16="http://schemas.microsoft.com/office/drawing/2014/main" id="{C64129F2-9EA6-429F-A76A-6EE6FE3BFB7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0;p39">
              <a:extLst>
                <a:ext uri="{FF2B5EF4-FFF2-40B4-BE49-F238E27FC236}">
                  <a16:creationId xmlns:a16="http://schemas.microsoft.com/office/drawing/2014/main" id="{8E1DDD69-6EDB-4CDC-97B9-548745210CF8}"/>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1;p39">
              <a:extLst>
                <a:ext uri="{FF2B5EF4-FFF2-40B4-BE49-F238E27FC236}">
                  <a16:creationId xmlns:a16="http://schemas.microsoft.com/office/drawing/2014/main" id="{B6FC1475-483B-41EC-9CAA-F5B8966B0F16}"/>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solidFill>
              <a:srgbClr val="000000"/>
            </a:solid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2;p39">
              <a:extLst>
                <a:ext uri="{FF2B5EF4-FFF2-40B4-BE49-F238E27FC236}">
                  <a16:creationId xmlns:a16="http://schemas.microsoft.com/office/drawing/2014/main" id="{26904D78-E689-4D8D-A926-C31174E7DAD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E2FA3539-66EC-4CD2-BBA7-435C6247B232}"/>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DD81321A-849F-41C5-AE7C-1740060DE07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8394691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44C852-4C0B-40B7-B99B-572D78CE79D5}"/>
              </a:ext>
            </a:extLst>
          </p:cNvPr>
          <p:cNvSpPr>
            <a:spLocks noGrp="1"/>
          </p:cNvSpPr>
          <p:nvPr>
            <p:ph type="body" sz="quarter" idx="14"/>
          </p:nvPr>
        </p:nvSpPr>
        <p:spPr>
          <a:xfrm>
            <a:off x="10382654" y="4908588"/>
            <a:ext cx="785328" cy="1056986"/>
          </a:xfrm>
        </p:spPr>
        <p:txBody>
          <a:bodyPr>
            <a:normAutofit fontScale="62500" lnSpcReduction="20000"/>
          </a:bodyPr>
          <a:lstStyle/>
          <a:p>
            <a:r>
              <a:rPr lang="en-US"/>
              <a:t>”</a:t>
            </a:r>
            <a:endParaRPr lang="en-IE"/>
          </a:p>
        </p:txBody>
      </p:sp>
      <p:sp>
        <p:nvSpPr>
          <p:cNvPr id="3" name="Text Placeholder 2">
            <a:extLst>
              <a:ext uri="{FF2B5EF4-FFF2-40B4-BE49-F238E27FC236}">
                <a16:creationId xmlns:a16="http://schemas.microsoft.com/office/drawing/2014/main" id="{B06C341F-A91E-4066-98F4-9C8672AC2C7E}"/>
              </a:ext>
            </a:extLst>
          </p:cNvPr>
          <p:cNvSpPr>
            <a:spLocks noGrp="1"/>
          </p:cNvSpPr>
          <p:nvPr>
            <p:ph type="body" sz="quarter" idx="13"/>
          </p:nvPr>
        </p:nvSpPr>
        <p:spPr>
          <a:xfrm>
            <a:off x="6807398" y="795622"/>
            <a:ext cx="4369392" cy="4493975"/>
          </a:xfrm>
        </p:spPr>
        <p:txBody>
          <a:bodyPr>
            <a:normAutofit/>
          </a:bodyPr>
          <a:lstStyle/>
          <a:p>
            <a:pPr fontAlgn="base"/>
            <a:r>
              <a:rPr lang="es-ES" b="1" i="0" dirty="0">
                <a:solidFill>
                  <a:srgbClr val="000000"/>
                </a:solidFill>
                <a:effectLst/>
                <a:latin typeface="AvenirNext"/>
              </a:rPr>
              <a:t>Un ejemplo de declaración de posicionamiento sería</a:t>
            </a:r>
            <a:r>
              <a:rPr lang="en-US" b="1" i="0" dirty="0">
                <a:solidFill>
                  <a:srgbClr val="000000"/>
                </a:solidFill>
                <a:effectLst/>
                <a:latin typeface="AvenirNext"/>
              </a:rPr>
              <a:t>:</a:t>
            </a:r>
          </a:p>
          <a:p>
            <a:pPr fontAlgn="base"/>
            <a:r>
              <a:rPr lang="es-ES" sz="2200" i="0" dirty="0" err="1">
                <a:solidFill>
                  <a:srgbClr val="111111"/>
                </a:solidFill>
                <a:effectLst/>
                <a:latin typeface="Alegreya Sans"/>
              </a:rPr>
              <a:t>Biozoon</a:t>
            </a:r>
            <a:r>
              <a:rPr lang="es-ES" sz="2200" i="0" dirty="0">
                <a:solidFill>
                  <a:srgbClr val="111111"/>
                </a:solidFill>
                <a:effectLst/>
                <a:latin typeface="Alegreya Sans"/>
              </a:rPr>
              <a:t> es líder en productos alimenticios suaves y ofrece a las personas que no pueden comer ni beber con normalidad la oportunidad de probar y experimentar los alimentos que no pueden disfrutar debido a la disfagia y otros problemas médicos, incluido el hecho de ser nulo por la boca.</a:t>
            </a:r>
            <a:endParaRPr lang="en-US" sz="2200" b="0" i="0" dirty="0">
              <a:solidFill>
                <a:srgbClr val="111111"/>
              </a:solidFill>
              <a:effectLst/>
              <a:latin typeface="Alegreya Sans"/>
            </a:endParaRPr>
          </a:p>
        </p:txBody>
      </p:sp>
      <p:sp>
        <p:nvSpPr>
          <p:cNvPr id="4" name="Text Placeholder 3">
            <a:extLst>
              <a:ext uri="{FF2B5EF4-FFF2-40B4-BE49-F238E27FC236}">
                <a16:creationId xmlns:a16="http://schemas.microsoft.com/office/drawing/2014/main" id="{C22A8FB5-E8ED-4941-AB1E-824CE4AD7E8B}"/>
              </a:ext>
            </a:extLst>
          </p:cNvPr>
          <p:cNvSpPr>
            <a:spLocks noGrp="1"/>
          </p:cNvSpPr>
          <p:nvPr>
            <p:ph type="body" sz="quarter" idx="15"/>
          </p:nvPr>
        </p:nvSpPr>
        <p:spPr>
          <a:xfrm>
            <a:off x="6237248" y="1645440"/>
            <a:ext cx="2613204" cy="1221666"/>
          </a:xfrm>
        </p:spPr>
        <p:txBody>
          <a:bodyPr/>
          <a:lstStyle/>
          <a:p>
            <a:r>
              <a:rPr lang="en-US" sz="8100" dirty="0"/>
              <a:t>“</a:t>
            </a:r>
            <a:endParaRPr lang="en-IE" sz="8100" dirty="0"/>
          </a:p>
        </p:txBody>
      </p:sp>
      <p:pic>
        <p:nvPicPr>
          <p:cNvPr id="9" name="Picture Placeholder 8" descr="Woman buying vegetables at supermarket">
            <a:extLst>
              <a:ext uri="{FF2B5EF4-FFF2-40B4-BE49-F238E27FC236}">
                <a16:creationId xmlns:a16="http://schemas.microsoft.com/office/drawing/2014/main" id="{4E528C20-D726-4133-9125-3146EE14E8F9}"/>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705779" y="0"/>
            <a:ext cx="5248975" cy="6858001"/>
          </a:xfrm>
        </p:spPr>
      </p:pic>
      <p:sp>
        <p:nvSpPr>
          <p:cNvPr id="5" name="TextBox 4">
            <a:extLst>
              <a:ext uri="{FF2B5EF4-FFF2-40B4-BE49-F238E27FC236}">
                <a16:creationId xmlns:a16="http://schemas.microsoft.com/office/drawing/2014/main" id="{4310B50F-06AD-4E26-8733-A18780CD13AF}"/>
              </a:ext>
            </a:extLst>
          </p:cNvPr>
          <p:cNvSpPr txBox="1"/>
          <p:nvPr/>
        </p:nvSpPr>
        <p:spPr>
          <a:xfrm>
            <a:off x="8882109" y="536063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3"/>
              </a:rPr>
              <a:t>Fuente: Biozoon</a:t>
            </a:r>
            <a:endParaRPr lang="en-US" dirty="0">
              <a:cs typeface="Calibri"/>
              <a:hlinkClick r:id="rId3"/>
            </a:endParaRPr>
          </a:p>
        </p:txBody>
      </p:sp>
    </p:spTree>
    <p:extLst>
      <p:ext uri="{BB962C8B-B14F-4D97-AF65-F5344CB8AC3E}">
        <p14:creationId xmlns:p14="http://schemas.microsoft.com/office/powerpoint/2010/main" val="8963330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text&#10;&#10;Description automatically generated">
            <a:extLst>
              <a:ext uri="{FF2B5EF4-FFF2-40B4-BE49-F238E27FC236}">
                <a16:creationId xmlns:a16="http://schemas.microsoft.com/office/drawing/2014/main" id="{7D85BDC7-29F6-4F38-8D74-910A832555F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8" name="TextBox 7">
            <a:extLst>
              <a:ext uri="{FF2B5EF4-FFF2-40B4-BE49-F238E27FC236}">
                <a16:creationId xmlns:a16="http://schemas.microsoft.com/office/drawing/2014/main" id="{B407D337-614E-4DDE-B474-9D468BBFBE31}"/>
              </a:ext>
            </a:extLst>
          </p:cNvPr>
          <p:cNvSpPr txBox="1"/>
          <p:nvPr/>
        </p:nvSpPr>
        <p:spPr>
          <a:xfrm>
            <a:off x="6372520" y="1332561"/>
            <a:ext cx="5113701" cy="4358116"/>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800" b="1" i="1" u="none" strike="noStrike" kern="1200" cap="none" spc="0" normalizeH="0" baseline="0" noProof="0" dirty="0">
                <a:ln>
                  <a:noFill/>
                </a:ln>
                <a:solidFill>
                  <a:srgbClr val="000000"/>
                </a:solidFill>
                <a:effectLst/>
                <a:uLnTx/>
                <a:uFillTx/>
                <a:latin typeface="Calibri" panose="020F0502020204030204"/>
                <a:ea typeface="+mn-ea"/>
                <a:cs typeface="+mn-cs"/>
              </a:rPr>
              <a:t>El posicionamiento </a:t>
            </a:r>
            <a:r>
              <a:rPr kumimoji="0" lang="es-ES" sz="2800" i="1" u="none" strike="noStrike" kern="1200" cap="none" spc="0" normalizeH="0" baseline="0" noProof="0" dirty="0">
                <a:ln>
                  <a:noFill/>
                </a:ln>
                <a:solidFill>
                  <a:srgbClr val="000000"/>
                </a:solidFill>
                <a:effectLst/>
                <a:uLnTx/>
                <a:uFillTx/>
                <a:latin typeface="Calibri" panose="020F0502020204030204"/>
                <a:ea typeface="+mn-ea"/>
                <a:cs typeface="+mn-cs"/>
              </a:rPr>
              <a:t>en el mercado se refiere a la capacidad de influir en la </a:t>
            </a:r>
            <a:r>
              <a:rPr kumimoji="0" lang="es-ES" sz="2800" i="1" u="none" strike="noStrike" kern="1200" cap="none" spc="0" normalizeH="0" baseline="0" noProof="0" dirty="0">
                <a:ln>
                  <a:noFill/>
                </a:ln>
                <a:solidFill>
                  <a:srgbClr val="1188A3"/>
                </a:solidFill>
                <a:effectLst/>
                <a:uLnTx/>
                <a:uFillTx/>
                <a:latin typeface="Calibri" panose="020F0502020204030204"/>
                <a:ea typeface="+mn-ea"/>
                <a:cs typeface="+mn-cs"/>
              </a:rPr>
              <a:t>percepción del consumidor con respecto a una marca o producto en relación con los competidores</a:t>
            </a:r>
            <a:r>
              <a:rPr kumimoji="0" lang="es-ES" sz="2800" b="1" i="1"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s-ES" sz="2800" b="0" i="1" u="none" strike="noStrike" kern="1200" cap="none" spc="0" normalizeH="0" baseline="0" noProof="0" dirty="0">
                <a:ln>
                  <a:noFill/>
                </a:ln>
                <a:solidFill>
                  <a:srgbClr val="000000"/>
                </a:solidFill>
                <a:effectLst/>
                <a:uLnTx/>
                <a:uFillTx/>
                <a:latin typeface="Calibri" panose="020F0502020204030204"/>
                <a:ea typeface="+mn-ea"/>
                <a:cs typeface="+mn-cs"/>
              </a:rPr>
              <a:t>El objetivo del posicionamiento en el mercado </a:t>
            </a:r>
            <a:r>
              <a:rPr kumimoji="0" lang="es-ES" sz="2800" b="0" i="1" u="none" strike="noStrike" kern="1200" cap="none" spc="0" normalizeH="0" baseline="0" noProof="0" dirty="0">
                <a:ln>
                  <a:noFill/>
                </a:ln>
                <a:solidFill>
                  <a:srgbClr val="1188A3"/>
                </a:solidFill>
                <a:effectLst/>
                <a:uLnTx/>
                <a:uFillTx/>
                <a:latin typeface="Calibri" panose="020F0502020204030204"/>
                <a:ea typeface="+mn-ea"/>
                <a:cs typeface="+mn-cs"/>
              </a:rPr>
              <a:t>es establecer la imagen o identidad de una marca</a:t>
            </a:r>
            <a:r>
              <a:rPr kumimoji="0" lang="es-ES" sz="2800" b="0" i="1" u="none" strike="noStrike" kern="1200" cap="none" spc="0" normalizeH="0" baseline="0" noProof="0" dirty="0">
                <a:ln>
                  <a:noFill/>
                </a:ln>
                <a:solidFill>
                  <a:srgbClr val="000000"/>
                </a:solidFill>
                <a:effectLst/>
                <a:uLnTx/>
                <a:uFillTx/>
                <a:latin typeface="Calibri" panose="020F0502020204030204"/>
                <a:ea typeface="+mn-ea"/>
                <a:cs typeface="+mn-cs"/>
              </a:rPr>
              <a:t> o producto para que los consumidores la perciban de una manera determinada</a:t>
            </a:r>
            <a:r>
              <a:rPr kumimoji="0" lang="en-US" sz="2800" b="0" i="1" u="none" strike="noStrike" kern="1200" cap="none" spc="0" normalizeH="0" baseline="0" noProof="0" dirty="0">
                <a:ln>
                  <a:noFill/>
                </a:ln>
                <a:solidFill>
                  <a:srgbClr val="000000"/>
                </a:solidFill>
                <a:effectLst/>
                <a:uLnTx/>
                <a:uFillTx/>
                <a:latin typeface="Calibri" panose="020F0502020204030204"/>
                <a:ea typeface="+mn-ea"/>
                <a:cs typeface="+mn-cs"/>
              </a:rPr>
              <a:t>.</a:t>
            </a:r>
            <a:endParaRPr kumimoji="0" lang="en-IE" sz="2800" b="0" i="1"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48558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4A31C3-3CF9-4EFF-9078-0807D488D976}"/>
              </a:ext>
            </a:extLst>
          </p:cNvPr>
          <p:cNvSpPr>
            <a:spLocks noGrp="1"/>
          </p:cNvSpPr>
          <p:nvPr>
            <p:ph type="body" sz="quarter" idx="18"/>
          </p:nvPr>
        </p:nvSpPr>
        <p:spPr>
          <a:xfrm>
            <a:off x="370571" y="1480842"/>
            <a:ext cx="11459985" cy="4847130"/>
          </a:xfrm>
        </p:spPr>
        <p:txBody>
          <a:bodyPr vert="horz" lIns="91440" tIns="45720" rIns="91440" bIns="45720" rtlCol="0" anchor="t">
            <a:normAutofit lnSpcReduction="10000"/>
          </a:bodyPr>
          <a:lstStyle/>
          <a:p>
            <a:pPr indent="0" algn="ctr"/>
            <a:r>
              <a:rPr lang="es-ES" sz="2800" dirty="0">
                <a:highlight>
                  <a:srgbClr val="85D2E1"/>
                </a:highlight>
              </a:rPr>
              <a:t>Declaración de Posicionamiento Vs. Declaración de Misión</a:t>
            </a:r>
            <a:r>
              <a:rPr lang="en-US" sz="2800" dirty="0">
                <a:highlight>
                  <a:srgbClr val="85D2E1"/>
                </a:highlight>
              </a:rPr>
              <a:t>:</a:t>
            </a:r>
            <a:endParaRPr lang="en-US" sz="2800" dirty="0">
              <a:highlight>
                <a:srgbClr val="85D2E1"/>
              </a:highlight>
              <a:cs typeface="Calibri"/>
            </a:endParaRPr>
          </a:p>
          <a:p>
            <a:pPr indent="0"/>
            <a:r>
              <a:rPr lang="es-ES" b="0" i="0" dirty="0">
                <a:effectLst/>
                <a:latin typeface="Calibri"/>
                <a:cs typeface="Calibri"/>
              </a:rPr>
              <a:t>Una </a:t>
            </a:r>
            <a:r>
              <a:rPr lang="es-ES" b="1" i="0" dirty="0">
                <a:effectLst/>
                <a:latin typeface="Calibri"/>
                <a:cs typeface="Calibri"/>
              </a:rPr>
              <a:t>declaración de misión </a:t>
            </a:r>
            <a:r>
              <a:rPr lang="es-ES" b="0" i="0" dirty="0">
                <a:effectLst/>
                <a:latin typeface="Calibri"/>
                <a:cs typeface="Calibri"/>
              </a:rPr>
              <a:t>es el propósito o los propósitos a los que sirve su empresa en el mercado: es una parte inherente a la organización que guía cada función empresarial. Al considerar el "qué, por qué y cómo" de su empresa, una </a:t>
            </a:r>
            <a:r>
              <a:rPr lang="es-ES" b="1" i="0" dirty="0">
                <a:effectLst/>
                <a:latin typeface="Calibri"/>
                <a:cs typeface="Calibri"/>
              </a:rPr>
              <a:t>declaración de misión </a:t>
            </a:r>
            <a:r>
              <a:rPr lang="es-ES" b="0" i="0" dirty="0">
                <a:effectLst/>
                <a:latin typeface="Calibri"/>
                <a:cs typeface="Calibri"/>
              </a:rPr>
              <a:t>responde a la pregunta </a:t>
            </a:r>
            <a:r>
              <a:rPr lang="es-ES" b="1" i="0" dirty="0">
                <a:effectLst/>
                <a:latin typeface="Calibri"/>
                <a:cs typeface="Calibri"/>
              </a:rPr>
              <a:t>"por qué", </a:t>
            </a:r>
            <a:r>
              <a:rPr lang="es-ES" b="0" i="0" dirty="0">
                <a:effectLst/>
                <a:latin typeface="Calibri"/>
                <a:cs typeface="Calibri"/>
              </a:rPr>
              <a:t>mientras que la </a:t>
            </a:r>
            <a:r>
              <a:rPr lang="es-ES" b="1" i="0" dirty="0">
                <a:effectLst/>
                <a:latin typeface="Calibri"/>
                <a:cs typeface="Calibri"/>
              </a:rPr>
              <a:t>declaración de posicionamiento </a:t>
            </a:r>
            <a:r>
              <a:rPr lang="es-ES" b="0" i="0" dirty="0">
                <a:effectLst/>
                <a:latin typeface="Calibri"/>
                <a:cs typeface="Calibri"/>
              </a:rPr>
              <a:t>responde al </a:t>
            </a:r>
            <a:r>
              <a:rPr lang="es-ES" b="1" i="0" dirty="0">
                <a:effectLst/>
                <a:latin typeface="Calibri"/>
                <a:cs typeface="Calibri"/>
              </a:rPr>
              <a:t>"qué</a:t>
            </a:r>
            <a:r>
              <a:rPr lang="es-ES" b="0" i="0" dirty="0">
                <a:effectLst/>
                <a:latin typeface="Calibri"/>
                <a:cs typeface="Calibri"/>
              </a:rPr>
              <a:t>". </a:t>
            </a:r>
            <a:r>
              <a:rPr lang="en-US" sz="2000" dirty="0"/>
              <a:t>(</a:t>
            </a:r>
            <a:r>
              <a:rPr lang="es-ES" sz="2000" dirty="0"/>
              <a:t>A diferencia de una declaración de misión, una declaración de posicionamiento no es pública</a:t>
            </a:r>
            <a:r>
              <a:rPr lang="en-US" sz="2000" dirty="0"/>
              <a:t>.)</a:t>
            </a:r>
            <a:endParaRPr lang="en-US" sz="2000" dirty="0">
              <a:cs typeface="Calibri"/>
            </a:endParaRPr>
          </a:p>
          <a:p>
            <a:pPr indent="0"/>
            <a:endParaRPr lang="en-US" sz="2000" dirty="0"/>
          </a:p>
          <a:p>
            <a:pPr indent="0" algn="ctr"/>
            <a:r>
              <a:rPr lang="es-ES" sz="2800" dirty="0">
                <a:highlight>
                  <a:srgbClr val="85D2E1"/>
                </a:highlight>
              </a:rPr>
              <a:t>Propuesta de valor frente a declaración de posicionamiento:</a:t>
            </a:r>
          </a:p>
          <a:p>
            <a:pPr indent="0" algn="ctr"/>
            <a:r>
              <a:rPr lang="es-ES" dirty="0"/>
              <a:t>Una </a:t>
            </a:r>
            <a:r>
              <a:rPr lang="es-ES" b="1" dirty="0"/>
              <a:t>propuesta de valor </a:t>
            </a:r>
            <a:r>
              <a:rPr lang="es-ES" dirty="0"/>
              <a:t>describe lo que </a:t>
            </a:r>
            <a:r>
              <a:rPr lang="es-ES" dirty="0">
                <a:solidFill>
                  <a:srgbClr val="1188A3"/>
                </a:solidFill>
              </a:rPr>
              <a:t>diferencia a su producto o servicio de los de la competencia</a:t>
            </a:r>
            <a:r>
              <a:rPr lang="en-US" dirty="0"/>
              <a:t>. </a:t>
            </a:r>
            <a:r>
              <a:rPr lang="es-ES" dirty="0"/>
              <a:t>Ofrece una visión general de los beneficios que aporta un producto o servicio</a:t>
            </a:r>
            <a:r>
              <a:rPr lang="en-US" dirty="0"/>
              <a:t>. </a:t>
            </a:r>
            <a:r>
              <a:rPr lang="es-ES" dirty="0"/>
              <a:t>Una </a:t>
            </a:r>
            <a:r>
              <a:rPr lang="es-ES" b="1" dirty="0"/>
              <a:t>declaración de posicionamiento </a:t>
            </a:r>
            <a:r>
              <a:rPr lang="es-ES" dirty="0"/>
              <a:t>es más amplia y se crea después de haber desarrollado la propuesta de valor de su empresa. También identifica los principales beneficios para el cliente - </a:t>
            </a:r>
            <a:r>
              <a:rPr lang="es-ES" dirty="0">
                <a:solidFill>
                  <a:srgbClr val="1188A3"/>
                </a:solidFill>
              </a:rPr>
              <a:t>por qué alguien necesita su producto o servicio</a:t>
            </a:r>
            <a:r>
              <a:rPr lang="en-US" dirty="0"/>
              <a:t>.</a:t>
            </a:r>
            <a:endParaRPr lang="en-IE" dirty="0"/>
          </a:p>
        </p:txBody>
      </p:sp>
      <p:sp>
        <p:nvSpPr>
          <p:cNvPr id="3" name="Text Placeholder 2">
            <a:extLst>
              <a:ext uri="{FF2B5EF4-FFF2-40B4-BE49-F238E27FC236}">
                <a16:creationId xmlns:a16="http://schemas.microsoft.com/office/drawing/2014/main" id="{426D1ADF-9F71-491A-BA2B-F9285B74BAA3}"/>
              </a:ext>
            </a:extLst>
          </p:cNvPr>
          <p:cNvSpPr>
            <a:spLocks noGrp="1"/>
          </p:cNvSpPr>
          <p:nvPr>
            <p:ph type="body" sz="quarter" idx="16"/>
          </p:nvPr>
        </p:nvSpPr>
        <p:spPr>
          <a:xfrm>
            <a:off x="0" y="432579"/>
            <a:ext cx="6928445" cy="582221"/>
          </a:xfrm>
          <a:solidFill>
            <a:srgbClr val="FFD100"/>
          </a:solidFill>
        </p:spPr>
        <p:txBody>
          <a:bodyPr anchor="ctr">
            <a:normAutofit lnSpcReduction="10000"/>
          </a:bodyPr>
          <a:lstStyle/>
          <a:p>
            <a:pPr marL="251460"/>
            <a:r>
              <a:rPr lang="en-US" dirty="0" err="1"/>
              <a:t>Comprender</a:t>
            </a:r>
            <a:r>
              <a:rPr lang="en-US" dirty="0"/>
              <a:t> las </a:t>
            </a:r>
            <a:r>
              <a:rPr lang="en-US" dirty="0" err="1"/>
              <a:t>diferencias</a:t>
            </a:r>
            <a:r>
              <a:rPr lang="en-US" dirty="0"/>
              <a:t>...</a:t>
            </a:r>
            <a:endParaRPr lang="en-IE" dirty="0">
              <a:cs typeface="Calibri" panose="020F0502020204030204"/>
            </a:endParaRPr>
          </a:p>
        </p:txBody>
      </p:sp>
      <p:sp>
        <p:nvSpPr>
          <p:cNvPr id="4" name="TextBox 3">
            <a:extLst>
              <a:ext uri="{FF2B5EF4-FFF2-40B4-BE49-F238E27FC236}">
                <a16:creationId xmlns:a16="http://schemas.microsoft.com/office/drawing/2014/main" id="{75FF9F9C-1EDF-495C-827D-D431E9B9EFD6}"/>
              </a:ext>
            </a:extLst>
          </p:cNvPr>
          <p:cNvSpPr txBox="1"/>
          <p:nvPr/>
        </p:nvSpPr>
        <p:spPr>
          <a:xfrm>
            <a:off x="10155504" y="6052842"/>
            <a:ext cx="1812616" cy="369332"/>
          </a:xfrm>
          <a:prstGeom prst="rect">
            <a:avLst/>
          </a:prstGeom>
          <a:noFill/>
        </p:spPr>
        <p:txBody>
          <a:bodyPr wrap="square" rtlCol="0">
            <a:spAutoFit/>
          </a:bodyPr>
          <a:lstStyle/>
          <a:p>
            <a:r>
              <a:rPr lang="en-US" dirty="0">
                <a:solidFill>
                  <a:srgbClr val="1188A3"/>
                </a:solidFill>
                <a:hlinkClick r:id="rId2">
                  <a:extLst>
                    <a:ext uri="{A12FA001-AC4F-418D-AE19-62706E023703}">
                      <ahyp:hlinkClr xmlns:ahyp="http://schemas.microsoft.com/office/drawing/2018/hyperlinkcolor" val="tx"/>
                    </a:ext>
                  </a:extLst>
                </a:hlinkClick>
              </a:rPr>
              <a:t>Fuente</a:t>
            </a:r>
            <a:endParaRPr lang="en-IE" dirty="0">
              <a:solidFill>
                <a:srgbClr val="1188A3"/>
              </a:solidFill>
            </a:endParaRPr>
          </a:p>
        </p:txBody>
      </p:sp>
    </p:spTree>
    <p:extLst>
      <p:ext uri="{BB962C8B-B14F-4D97-AF65-F5344CB8AC3E}">
        <p14:creationId xmlns:p14="http://schemas.microsoft.com/office/powerpoint/2010/main" val="1026307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22A035-7D10-4826-9226-0E257CAF4A41}"/>
              </a:ext>
            </a:extLst>
          </p:cNvPr>
          <p:cNvSpPr>
            <a:spLocks noGrp="1"/>
          </p:cNvSpPr>
          <p:nvPr>
            <p:ph type="body" sz="quarter" idx="18"/>
          </p:nvPr>
        </p:nvSpPr>
        <p:spPr>
          <a:xfrm>
            <a:off x="734714" y="1497027"/>
            <a:ext cx="10808102" cy="491070"/>
          </a:xfrm>
        </p:spPr>
        <p:txBody>
          <a:bodyPr>
            <a:normAutofit fontScale="85000" lnSpcReduction="10000"/>
          </a:bodyPr>
          <a:lstStyle/>
          <a:p>
            <a:pPr algn="l"/>
            <a:r>
              <a:rPr lang="es-ES" b="0" i="0" dirty="0">
                <a:solidFill>
                  <a:srgbClr val="1F2937"/>
                </a:solidFill>
                <a:effectLst/>
              </a:rPr>
              <a:t>Las empresas utilizan el marketing para </a:t>
            </a:r>
            <a:r>
              <a:rPr lang="es-ES" b="1" i="0" dirty="0">
                <a:solidFill>
                  <a:srgbClr val="1F2937"/>
                </a:solidFill>
                <a:effectLst/>
              </a:rPr>
              <a:t>crear valor para los clientes </a:t>
            </a:r>
            <a:r>
              <a:rPr lang="es-ES" b="0" i="0" dirty="0">
                <a:solidFill>
                  <a:srgbClr val="1F2937"/>
                </a:solidFill>
                <a:effectLst/>
              </a:rPr>
              <a:t>tomando dos decisiones clave:</a:t>
            </a:r>
            <a:endParaRPr lang="en-IE" dirty="0"/>
          </a:p>
        </p:txBody>
      </p:sp>
      <p:sp>
        <p:nvSpPr>
          <p:cNvPr id="3" name="Text Placeholder 2">
            <a:extLst>
              <a:ext uri="{FF2B5EF4-FFF2-40B4-BE49-F238E27FC236}">
                <a16:creationId xmlns:a16="http://schemas.microsoft.com/office/drawing/2014/main" id="{43E05D4D-C81D-4DF9-80A9-C2BD17B4CC5D}"/>
              </a:ext>
            </a:extLst>
          </p:cNvPr>
          <p:cNvSpPr>
            <a:spLocks noGrp="1"/>
          </p:cNvSpPr>
          <p:nvPr>
            <p:ph type="body" sz="quarter" idx="16"/>
          </p:nvPr>
        </p:nvSpPr>
        <p:spPr/>
        <p:txBody>
          <a:bodyPr>
            <a:normAutofit fontScale="70000" lnSpcReduction="20000"/>
          </a:bodyPr>
          <a:lstStyle/>
          <a:p>
            <a:r>
              <a:rPr lang="es-ES" b="1" i="0" dirty="0">
                <a:solidFill>
                  <a:srgbClr val="1F2937"/>
                </a:solidFill>
                <a:effectLst/>
              </a:rPr>
              <a:t>Cómo utilizar el posicionamiento del mercado en la estrategia de marketing...</a:t>
            </a:r>
            <a:endParaRPr lang="en-IE" dirty="0"/>
          </a:p>
        </p:txBody>
      </p:sp>
      <p:sp>
        <p:nvSpPr>
          <p:cNvPr id="4" name="Rectangle: Rounded Corners 3">
            <a:extLst>
              <a:ext uri="{FF2B5EF4-FFF2-40B4-BE49-F238E27FC236}">
                <a16:creationId xmlns:a16="http://schemas.microsoft.com/office/drawing/2014/main" id="{E5C04201-698A-4E72-8CF1-68B7B67D5F11}"/>
              </a:ext>
            </a:extLst>
          </p:cNvPr>
          <p:cNvSpPr/>
          <p:nvPr/>
        </p:nvSpPr>
        <p:spPr>
          <a:xfrm>
            <a:off x="3258081" y="3715369"/>
            <a:ext cx="1966365" cy="1261233"/>
          </a:xfrm>
          <a:prstGeom prst="roundRect">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000000"/>
                </a:solidFill>
              </a:rPr>
              <a:t>Dirigirse a </a:t>
            </a:r>
          </a:p>
          <a:p>
            <a:pPr algn="ctr"/>
            <a:r>
              <a:rPr lang="es-ES" sz="1000" dirty="0">
                <a:solidFill>
                  <a:srgbClr val="000000"/>
                </a:solidFill>
              </a:rPr>
              <a:t>(decidir en qué segmentos entrar)</a:t>
            </a:r>
            <a:endParaRPr lang="en-IE" sz="1000" dirty="0">
              <a:solidFill>
                <a:srgbClr val="000000"/>
              </a:solidFill>
            </a:endParaRPr>
          </a:p>
        </p:txBody>
      </p:sp>
      <p:sp>
        <p:nvSpPr>
          <p:cNvPr id="5" name="Oval 4">
            <a:extLst>
              <a:ext uri="{FF2B5EF4-FFF2-40B4-BE49-F238E27FC236}">
                <a16:creationId xmlns:a16="http://schemas.microsoft.com/office/drawing/2014/main" id="{3007E362-8ED1-4B1E-BA4E-7B98397D69DA}"/>
              </a:ext>
            </a:extLst>
          </p:cNvPr>
          <p:cNvSpPr/>
          <p:nvPr/>
        </p:nvSpPr>
        <p:spPr>
          <a:xfrm>
            <a:off x="1519642" y="2259931"/>
            <a:ext cx="2890518" cy="1051964"/>
          </a:xfrm>
          <a:prstGeom prst="ellipse">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u="sng" dirty="0" err="1">
                <a:solidFill>
                  <a:srgbClr val="000000"/>
                </a:solidFill>
              </a:rPr>
              <a:t>Decisión</a:t>
            </a:r>
            <a:r>
              <a:rPr lang="en-US" b="1" u="sng" dirty="0">
                <a:solidFill>
                  <a:srgbClr val="000000"/>
                </a:solidFill>
              </a:rPr>
              <a:t> 1:</a:t>
            </a:r>
          </a:p>
          <a:p>
            <a:pPr algn="ctr"/>
            <a:r>
              <a:rPr lang="en-US" dirty="0">
                <a:solidFill>
                  <a:srgbClr val="000000"/>
                </a:solidFill>
              </a:rPr>
              <a:t>¿A </a:t>
            </a:r>
            <a:r>
              <a:rPr lang="en-US" dirty="0" err="1">
                <a:solidFill>
                  <a:srgbClr val="000000"/>
                </a:solidFill>
              </a:rPr>
              <a:t>qué</a:t>
            </a:r>
            <a:r>
              <a:rPr lang="en-US" dirty="0">
                <a:solidFill>
                  <a:srgbClr val="000000"/>
                </a:solidFill>
              </a:rPr>
              <a:t> </a:t>
            </a:r>
            <a:r>
              <a:rPr lang="en-US" dirty="0" err="1">
                <a:solidFill>
                  <a:srgbClr val="000000"/>
                </a:solidFill>
              </a:rPr>
              <a:t>clientes</a:t>
            </a:r>
            <a:r>
              <a:rPr lang="en-US" dirty="0">
                <a:solidFill>
                  <a:srgbClr val="000000"/>
                </a:solidFill>
              </a:rPr>
              <a:t> </a:t>
            </a:r>
            <a:r>
              <a:rPr lang="en-US" dirty="0" err="1">
                <a:solidFill>
                  <a:srgbClr val="000000"/>
                </a:solidFill>
              </a:rPr>
              <a:t>atender</a:t>
            </a:r>
            <a:r>
              <a:rPr lang="en-US" dirty="0">
                <a:solidFill>
                  <a:srgbClr val="000000"/>
                </a:solidFill>
              </a:rPr>
              <a:t>?</a:t>
            </a:r>
            <a:endParaRPr lang="en-IE" dirty="0">
              <a:solidFill>
                <a:srgbClr val="000000"/>
              </a:solidFill>
            </a:endParaRPr>
          </a:p>
        </p:txBody>
      </p:sp>
      <p:sp>
        <p:nvSpPr>
          <p:cNvPr id="6" name="Rectangle: Rounded Corners 5">
            <a:extLst>
              <a:ext uri="{FF2B5EF4-FFF2-40B4-BE49-F238E27FC236}">
                <a16:creationId xmlns:a16="http://schemas.microsoft.com/office/drawing/2014/main" id="{E88270AB-1265-4293-8BB0-58EF0E0DAA6A}"/>
              </a:ext>
            </a:extLst>
          </p:cNvPr>
          <p:cNvSpPr/>
          <p:nvPr/>
        </p:nvSpPr>
        <p:spPr>
          <a:xfrm>
            <a:off x="536459" y="3707278"/>
            <a:ext cx="1966365" cy="1269324"/>
          </a:xfrm>
          <a:prstGeom prst="roundRect">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000000"/>
                </a:solidFill>
              </a:rPr>
              <a:t>Segmentación</a:t>
            </a:r>
            <a:r>
              <a:rPr lang="en-US" b="1" dirty="0">
                <a:solidFill>
                  <a:srgbClr val="000000"/>
                </a:solidFill>
              </a:rPr>
              <a:t> del mercado</a:t>
            </a:r>
            <a:endParaRPr lang="en-IE" b="1" dirty="0">
              <a:solidFill>
                <a:srgbClr val="000000"/>
              </a:solidFill>
            </a:endParaRPr>
          </a:p>
        </p:txBody>
      </p:sp>
      <p:sp>
        <p:nvSpPr>
          <p:cNvPr id="7" name="Oval 6">
            <a:extLst>
              <a:ext uri="{FF2B5EF4-FFF2-40B4-BE49-F238E27FC236}">
                <a16:creationId xmlns:a16="http://schemas.microsoft.com/office/drawing/2014/main" id="{5CCE6DF4-0459-434B-96A1-7C55BA916BB0}"/>
              </a:ext>
            </a:extLst>
          </p:cNvPr>
          <p:cNvSpPr/>
          <p:nvPr/>
        </p:nvSpPr>
        <p:spPr>
          <a:xfrm>
            <a:off x="7410332" y="2259931"/>
            <a:ext cx="2890518" cy="1051964"/>
          </a:xfrm>
          <a:prstGeom prst="ellipse">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u="sng" dirty="0" err="1">
                <a:solidFill>
                  <a:srgbClr val="000000"/>
                </a:solidFill>
              </a:rPr>
              <a:t>Decisión</a:t>
            </a:r>
            <a:r>
              <a:rPr lang="en-US" b="1" u="sng" dirty="0">
                <a:solidFill>
                  <a:srgbClr val="000000"/>
                </a:solidFill>
              </a:rPr>
              <a:t> 2:</a:t>
            </a:r>
          </a:p>
          <a:p>
            <a:pPr algn="ctr"/>
            <a:r>
              <a:rPr lang="es-ES" dirty="0">
                <a:solidFill>
                  <a:srgbClr val="000000"/>
                </a:solidFill>
              </a:rPr>
              <a:t>¿Cómo atender a esos clientes?</a:t>
            </a:r>
            <a:endParaRPr lang="en-IE" dirty="0">
              <a:solidFill>
                <a:srgbClr val="000000"/>
              </a:solidFill>
            </a:endParaRPr>
          </a:p>
        </p:txBody>
      </p:sp>
      <p:sp>
        <p:nvSpPr>
          <p:cNvPr id="8" name="Rectangle: Rounded Corners 7">
            <a:extLst>
              <a:ext uri="{FF2B5EF4-FFF2-40B4-BE49-F238E27FC236}">
                <a16:creationId xmlns:a16="http://schemas.microsoft.com/office/drawing/2014/main" id="{B647FDAE-C18A-4A18-9429-DCA6F4D4BD6D}"/>
              </a:ext>
            </a:extLst>
          </p:cNvPr>
          <p:cNvSpPr/>
          <p:nvPr/>
        </p:nvSpPr>
        <p:spPr>
          <a:xfrm>
            <a:off x="6596045" y="3707276"/>
            <a:ext cx="1966365" cy="1269326"/>
          </a:xfrm>
          <a:prstGeom prst="roundRect">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000000"/>
                </a:solidFill>
              </a:rPr>
              <a:t>Diferenciación</a:t>
            </a:r>
            <a:r>
              <a:rPr lang="en-US" b="1" dirty="0">
                <a:solidFill>
                  <a:srgbClr val="000000"/>
                </a:solidFill>
              </a:rPr>
              <a:t> de </a:t>
            </a:r>
            <a:r>
              <a:rPr lang="en-US" b="1" dirty="0" err="1">
                <a:solidFill>
                  <a:srgbClr val="000000"/>
                </a:solidFill>
              </a:rPr>
              <a:t>productos</a:t>
            </a:r>
            <a:endParaRPr lang="en-US" b="1" dirty="0">
              <a:solidFill>
                <a:srgbClr val="000000"/>
              </a:solidFill>
            </a:endParaRPr>
          </a:p>
          <a:p>
            <a:pPr algn="ctr"/>
            <a:r>
              <a:rPr lang="es-ES" sz="1400" b="0" i="0" dirty="0">
                <a:solidFill>
                  <a:srgbClr val="000000"/>
                </a:solidFill>
                <a:effectLst/>
              </a:rPr>
              <a:t>(lo que lo diferencia de la competencia)</a:t>
            </a:r>
            <a:endParaRPr lang="en-IE" sz="1400" dirty="0">
              <a:solidFill>
                <a:srgbClr val="000000"/>
              </a:solidFill>
            </a:endParaRPr>
          </a:p>
        </p:txBody>
      </p:sp>
      <p:sp>
        <p:nvSpPr>
          <p:cNvPr id="9" name="Rectangle: Rounded Corners 8">
            <a:extLst>
              <a:ext uri="{FF2B5EF4-FFF2-40B4-BE49-F238E27FC236}">
                <a16:creationId xmlns:a16="http://schemas.microsoft.com/office/drawing/2014/main" id="{6CBA0613-509A-4483-BF50-B06B0A1DDC63}"/>
              </a:ext>
            </a:extLst>
          </p:cNvPr>
          <p:cNvSpPr/>
          <p:nvPr/>
        </p:nvSpPr>
        <p:spPr>
          <a:xfrm>
            <a:off x="9317667" y="3707277"/>
            <a:ext cx="1966365" cy="1269325"/>
          </a:xfrm>
          <a:prstGeom prst="roundRect">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000000"/>
                </a:solidFill>
              </a:rPr>
              <a:t>Posicionamiento</a:t>
            </a:r>
            <a:r>
              <a:rPr lang="en-US" b="1" dirty="0">
                <a:solidFill>
                  <a:srgbClr val="000000"/>
                </a:solidFill>
              </a:rPr>
              <a:t> </a:t>
            </a:r>
            <a:r>
              <a:rPr lang="en-US" b="1" dirty="0" err="1">
                <a:solidFill>
                  <a:srgbClr val="000000"/>
                </a:solidFill>
              </a:rPr>
              <a:t>en</a:t>
            </a:r>
            <a:r>
              <a:rPr lang="en-US" b="1" dirty="0">
                <a:solidFill>
                  <a:srgbClr val="000000"/>
                </a:solidFill>
              </a:rPr>
              <a:t> </a:t>
            </a:r>
            <a:r>
              <a:rPr lang="en-US" b="1" dirty="0" err="1">
                <a:solidFill>
                  <a:srgbClr val="000000"/>
                </a:solidFill>
              </a:rPr>
              <a:t>el</a:t>
            </a:r>
            <a:r>
              <a:rPr lang="en-US" b="1" dirty="0">
                <a:solidFill>
                  <a:srgbClr val="000000"/>
                </a:solidFill>
              </a:rPr>
              <a:t> mercado </a:t>
            </a:r>
          </a:p>
          <a:p>
            <a:pPr algn="ctr"/>
            <a:r>
              <a:rPr lang="es-ES" sz="1400" b="0" i="0" dirty="0">
                <a:solidFill>
                  <a:srgbClr val="000000"/>
                </a:solidFill>
                <a:effectLst/>
              </a:rPr>
              <a:t>(cómo perciben los clientes el producto)</a:t>
            </a:r>
            <a:endParaRPr lang="en-IE" sz="1400" dirty="0">
              <a:solidFill>
                <a:srgbClr val="000000"/>
              </a:solidFill>
            </a:endParaRPr>
          </a:p>
        </p:txBody>
      </p:sp>
      <p:cxnSp>
        <p:nvCxnSpPr>
          <p:cNvPr id="11" name="Straight Arrow Connector 10">
            <a:extLst>
              <a:ext uri="{FF2B5EF4-FFF2-40B4-BE49-F238E27FC236}">
                <a16:creationId xmlns:a16="http://schemas.microsoft.com/office/drawing/2014/main" id="{5DA13895-318D-412F-8620-2C905FBD64A9}"/>
              </a:ext>
            </a:extLst>
          </p:cNvPr>
          <p:cNvCxnSpPr>
            <a:cxnSpLocks/>
            <a:stCxn id="6" idx="0"/>
            <a:endCxn id="5" idx="3"/>
          </p:cNvCxnSpPr>
          <p:nvPr/>
        </p:nvCxnSpPr>
        <p:spPr>
          <a:xfrm flipV="1">
            <a:off x="1519642" y="3157838"/>
            <a:ext cx="423307" cy="549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5775FB0-89E4-4DFA-B1A6-951DF3D92A2E}"/>
              </a:ext>
            </a:extLst>
          </p:cNvPr>
          <p:cNvCxnSpPr>
            <a:cxnSpLocks/>
            <a:stCxn id="4" idx="0"/>
            <a:endCxn id="5" idx="5"/>
          </p:cNvCxnSpPr>
          <p:nvPr/>
        </p:nvCxnSpPr>
        <p:spPr>
          <a:xfrm flipH="1" flipV="1">
            <a:off x="3986853" y="3157838"/>
            <a:ext cx="254411" cy="557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8741766E-789C-4E22-AE47-AAB81AC12425}"/>
              </a:ext>
            </a:extLst>
          </p:cNvPr>
          <p:cNvPicPr>
            <a:picLocks noChangeAspect="1"/>
          </p:cNvPicPr>
          <p:nvPr/>
        </p:nvPicPr>
        <p:blipFill>
          <a:blip r:embed="rId2"/>
          <a:stretch>
            <a:fillRect/>
          </a:stretch>
        </p:blipFill>
        <p:spPr>
          <a:xfrm>
            <a:off x="7483247" y="3142463"/>
            <a:ext cx="487722" cy="573074"/>
          </a:xfrm>
          <a:prstGeom prst="rect">
            <a:avLst/>
          </a:prstGeom>
        </p:spPr>
      </p:pic>
      <p:cxnSp>
        <p:nvCxnSpPr>
          <p:cNvPr id="17" name="Straight Arrow Connector 16">
            <a:extLst>
              <a:ext uri="{FF2B5EF4-FFF2-40B4-BE49-F238E27FC236}">
                <a16:creationId xmlns:a16="http://schemas.microsoft.com/office/drawing/2014/main" id="{0895869A-CCD9-47BD-A6C2-F31A92B9A6FA}"/>
              </a:ext>
            </a:extLst>
          </p:cNvPr>
          <p:cNvCxnSpPr>
            <a:cxnSpLocks/>
          </p:cNvCxnSpPr>
          <p:nvPr/>
        </p:nvCxnSpPr>
        <p:spPr>
          <a:xfrm flipH="1" flipV="1">
            <a:off x="9957427" y="3127572"/>
            <a:ext cx="254411" cy="557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A719CE9-9518-424A-AB38-9907E835B962}"/>
              </a:ext>
            </a:extLst>
          </p:cNvPr>
          <p:cNvSpPr txBox="1"/>
          <p:nvPr/>
        </p:nvSpPr>
        <p:spPr>
          <a:xfrm>
            <a:off x="234669" y="5169613"/>
            <a:ext cx="11692991" cy="923330"/>
          </a:xfrm>
          <a:prstGeom prst="rect">
            <a:avLst/>
          </a:prstGeom>
          <a:solidFill>
            <a:srgbClr val="FFD100"/>
          </a:solidFill>
          <a:ln>
            <a:solidFill>
              <a:srgbClr val="FFD100"/>
            </a:solidFill>
          </a:ln>
        </p:spPr>
        <p:txBody>
          <a:bodyPr wrap="square" lIns="91440" tIns="45720" rIns="91440" bIns="45720" anchor="t">
            <a:spAutoFit/>
          </a:bodyPr>
          <a:lstStyle/>
          <a:p>
            <a:pPr algn="ctr"/>
            <a:r>
              <a:rPr lang="es-ES" b="0" i="0" dirty="0">
                <a:solidFill>
                  <a:srgbClr val="000000"/>
                </a:solidFill>
                <a:effectLst/>
              </a:rPr>
              <a:t>Cómo competir en esos segmentos... </a:t>
            </a:r>
            <a:r>
              <a:rPr lang="es-ES" b="1" i="0" dirty="0">
                <a:solidFill>
                  <a:srgbClr val="000000"/>
                </a:solidFill>
                <a:effectLst/>
              </a:rPr>
              <a:t>es la propuesta de valor</a:t>
            </a:r>
            <a:r>
              <a:rPr lang="es-ES" b="0" i="0" dirty="0">
                <a:solidFill>
                  <a:srgbClr val="000000"/>
                </a:solidFill>
                <a:effectLst/>
              </a:rPr>
              <a:t>. ¿Qué posición se adoptará?</a:t>
            </a:r>
          </a:p>
          <a:p>
            <a:pPr algn="ctr"/>
            <a:r>
              <a:rPr lang="es-ES" b="0" i="0" dirty="0">
                <a:solidFill>
                  <a:srgbClr val="000000"/>
                </a:solidFill>
                <a:effectLst/>
              </a:rPr>
              <a:t>La propuesta de valor la definen los clientes: el lugar que ocupa un producto en la mente de los clientes en relación con los demás productos de la competencia.</a:t>
            </a:r>
          </a:p>
        </p:txBody>
      </p:sp>
    </p:spTree>
    <p:extLst>
      <p:ext uri="{BB962C8B-B14F-4D97-AF65-F5344CB8AC3E}">
        <p14:creationId xmlns:p14="http://schemas.microsoft.com/office/powerpoint/2010/main" val="4394522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Rectangle with Corners Rounded 6">
            <a:extLst>
              <a:ext uri="{FF2B5EF4-FFF2-40B4-BE49-F238E27FC236}">
                <a16:creationId xmlns:a16="http://schemas.microsoft.com/office/drawing/2014/main" id="{A3B08C82-57EF-4661-A14F-73B020C7D626}"/>
              </a:ext>
            </a:extLst>
          </p:cNvPr>
          <p:cNvSpPr/>
          <p:nvPr/>
        </p:nvSpPr>
        <p:spPr>
          <a:xfrm>
            <a:off x="7056254" y="1572548"/>
            <a:ext cx="4887590" cy="3455299"/>
          </a:xfrm>
          <a:prstGeom prst="wedgeRoundRectCallou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5EDAC0D4-769B-4C55-9AA6-1F91D4660F4A}"/>
              </a:ext>
            </a:extLst>
          </p:cNvPr>
          <p:cNvSpPr>
            <a:spLocks noGrp="1"/>
          </p:cNvSpPr>
          <p:nvPr>
            <p:ph type="body" sz="quarter" idx="18"/>
          </p:nvPr>
        </p:nvSpPr>
        <p:spPr>
          <a:xfrm>
            <a:off x="1474159" y="1529395"/>
            <a:ext cx="5242230" cy="4769800"/>
          </a:xfrm>
        </p:spPr>
        <p:txBody>
          <a:bodyPr vert="horz" lIns="91440" tIns="45720" rIns="91440" bIns="45720" rtlCol="0" anchor="t">
            <a:normAutofit/>
          </a:bodyPr>
          <a:lstStyle/>
          <a:p>
            <a:pPr indent="0" algn="just"/>
            <a:r>
              <a:rPr lang="es-ES" b="0" i="0" dirty="0">
                <a:solidFill>
                  <a:srgbClr val="212121"/>
                </a:solidFill>
                <a:effectLst/>
                <a:latin typeface="-apple-system"/>
              </a:rPr>
              <a:t>La marca es la práctica de diferenciar su negocio de otro a través de un nombre, un diseño de logotipo, una historia, un mensaje, etc. </a:t>
            </a:r>
            <a:r>
              <a:rPr lang="es-ES" b="1" i="0" dirty="0">
                <a:solidFill>
                  <a:srgbClr val="212121"/>
                </a:solidFill>
                <a:effectLst/>
                <a:latin typeface="-apple-system"/>
              </a:rPr>
              <a:t>en la mente de los clientes en el mercado</a:t>
            </a:r>
            <a:r>
              <a:rPr lang="es-ES" b="0" i="0" dirty="0">
                <a:solidFill>
                  <a:srgbClr val="212121"/>
                </a:solidFill>
                <a:effectLst/>
                <a:latin typeface="-apple-system"/>
              </a:rPr>
              <a:t>.</a:t>
            </a:r>
            <a:endParaRPr lang="es-ES"/>
          </a:p>
          <a:p>
            <a:pPr indent="0" algn="just"/>
            <a:r>
              <a:rPr lang="es-ES" b="0" i="0" dirty="0">
                <a:solidFill>
                  <a:srgbClr val="212121"/>
                </a:solidFill>
                <a:effectLst/>
                <a:latin typeface="-apple-system"/>
              </a:rPr>
              <a:t>El branding es una táctica que ayuda a los clientes del mercado a </a:t>
            </a:r>
            <a:r>
              <a:rPr lang="es-ES" b="1" i="0" dirty="0">
                <a:solidFill>
                  <a:srgbClr val="212121"/>
                </a:solidFill>
                <a:effectLst/>
                <a:latin typeface="-apple-system"/>
              </a:rPr>
              <a:t>identificar rápidamente su marca</a:t>
            </a:r>
            <a:r>
              <a:rPr lang="es-ES" b="0" i="0" dirty="0">
                <a:solidFill>
                  <a:srgbClr val="212121"/>
                </a:solidFill>
                <a:effectLst/>
                <a:latin typeface="-apple-system"/>
              </a:rPr>
              <a:t>, sus ofertas y su experiencia general, dándoles una razón para elegir las ofertas de su empresa y no las de la competencia. Ayuda a dar una ventaja competitiva a su empresa</a:t>
            </a:r>
            <a:r>
              <a:rPr lang="en-US" b="0" i="0" dirty="0">
                <a:solidFill>
                  <a:srgbClr val="212121"/>
                </a:solidFill>
                <a:effectLst/>
                <a:latin typeface="-apple-system"/>
              </a:rPr>
              <a:t>.</a:t>
            </a:r>
            <a:endParaRPr lang="en-IE" dirty="0">
              <a:cs typeface="Calibri" panose="020F0502020204030204"/>
            </a:endParaRPr>
          </a:p>
        </p:txBody>
      </p:sp>
      <p:sp>
        <p:nvSpPr>
          <p:cNvPr id="4" name="Text Placeholder 3">
            <a:extLst>
              <a:ext uri="{FF2B5EF4-FFF2-40B4-BE49-F238E27FC236}">
                <a16:creationId xmlns:a16="http://schemas.microsoft.com/office/drawing/2014/main" id="{E931109C-1277-44BF-83C6-082104DB3587}"/>
              </a:ext>
            </a:extLst>
          </p:cNvPr>
          <p:cNvSpPr>
            <a:spLocks noGrp="1"/>
          </p:cNvSpPr>
          <p:nvPr>
            <p:ph type="body" sz="quarter" idx="16"/>
          </p:nvPr>
        </p:nvSpPr>
        <p:spPr/>
        <p:txBody>
          <a:bodyPr>
            <a:normAutofit lnSpcReduction="10000"/>
          </a:bodyPr>
          <a:lstStyle/>
          <a:p>
            <a:r>
              <a:rPr lang="es-ES" dirty="0"/>
              <a:t>Y ahora a la </a:t>
            </a:r>
            <a:r>
              <a:rPr lang="es-ES" b="1" dirty="0"/>
              <a:t>Marca</a:t>
            </a:r>
          </a:p>
        </p:txBody>
      </p:sp>
      <p:sp>
        <p:nvSpPr>
          <p:cNvPr id="6" name="TextBox 5">
            <a:extLst>
              <a:ext uri="{FF2B5EF4-FFF2-40B4-BE49-F238E27FC236}">
                <a16:creationId xmlns:a16="http://schemas.microsoft.com/office/drawing/2014/main" id="{B0193513-DDC5-4411-8416-F0BC5EF6B63D}"/>
              </a:ext>
            </a:extLst>
          </p:cNvPr>
          <p:cNvSpPr txBox="1"/>
          <p:nvPr/>
        </p:nvSpPr>
        <p:spPr>
          <a:xfrm>
            <a:off x="7189773" y="1590591"/>
            <a:ext cx="4620552" cy="3108543"/>
          </a:xfrm>
          <a:prstGeom prst="rect">
            <a:avLst/>
          </a:prstGeom>
          <a:noFill/>
        </p:spPr>
        <p:txBody>
          <a:bodyPr wrap="square" lIns="91440" tIns="45720" rIns="91440" bIns="45720" anchor="t">
            <a:spAutoFit/>
          </a:bodyPr>
          <a:lstStyle/>
          <a:p>
            <a:pPr algn="ctr"/>
            <a:r>
              <a:rPr lang="es-ES" sz="2800" b="0" i="0" dirty="0">
                <a:solidFill>
                  <a:srgbClr val="212121"/>
                </a:solidFill>
                <a:effectLst/>
                <a:latin typeface="-apple-system"/>
              </a:rPr>
              <a:t>El objetivo principal de la marca es </a:t>
            </a:r>
            <a:r>
              <a:rPr lang="es-ES" sz="2800" b="1" i="0" dirty="0">
                <a:solidFill>
                  <a:srgbClr val="212121"/>
                </a:solidFill>
                <a:effectLst/>
                <a:latin typeface="-apple-system"/>
              </a:rPr>
              <a:t>atraer y retener </a:t>
            </a:r>
            <a:r>
              <a:rPr lang="es-ES" sz="2800" b="0" i="0" dirty="0">
                <a:solidFill>
                  <a:srgbClr val="212121"/>
                </a:solidFill>
                <a:effectLst/>
                <a:latin typeface="-apple-system"/>
              </a:rPr>
              <a:t>a los clientes mediante una oferta de productos y servicios que esté bien alineada con las promesas hechas por la marca</a:t>
            </a:r>
            <a:r>
              <a:rPr lang="en-US" sz="2800" b="0" i="0" dirty="0">
                <a:solidFill>
                  <a:srgbClr val="212121"/>
                </a:solidFill>
                <a:effectLst/>
                <a:latin typeface="-apple-system"/>
              </a:rPr>
              <a:t>.</a:t>
            </a:r>
            <a:endParaRPr lang="en-IE" sz="2800" dirty="0">
              <a:cs typeface="Calibri"/>
            </a:endParaRPr>
          </a:p>
        </p:txBody>
      </p:sp>
    </p:spTree>
    <p:extLst>
      <p:ext uri="{BB962C8B-B14F-4D97-AF65-F5344CB8AC3E}">
        <p14:creationId xmlns:p14="http://schemas.microsoft.com/office/powerpoint/2010/main" val="31893085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3009F2-527E-4D6E-B960-F7E2E3B5C652}"/>
              </a:ext>
            </a:extLst>
          </p:cNvPr>
          <p:cNvSpPr>
            <a:spLocks noGrp="1"/>
          </p:cNvSpPr>
          <p:nvPr>
            <p:ph type="body" sz="quarter" idx="13"/>
          </p:nvPr>
        </p:nvSpPr>
        <p:spPr/>
        <p:txBody>
          <a:bodyPr>
            <a:normAutofit lnSpcReduction="10000"/>
          </a:bodyPr>
          <a:lstStyle/>
          <a:p>
            <a:r>
              <a:rPr lang="es-ES" b="0" i="0" dirty="0">
                <a:effectLst/>
              </a:rPr>
              <a:t>La marca no es simplemente el diseño de su empresa. De hecho, no se puede diseñar una marca. Crear un diseño de logotipo y elementos visuales forma parte del branding, pero </a:t>
            </a:r>
            <a:r>
              <a:rPr lang="es-ES" b="1" i="0" dirty="0">
                <a:effectLst/>
              </a:rPr>
              <a:t>primero hay que definir los valores y la identidad de la marca, su voz y su personalidad.</a:t>
            </a:r>
            <a:endParaRPr lang="en-IE" b="1" dirty="0"/>
          </a:p>
        </p:txBody>
      </p:sp>
      <p:pic>
        <p:nvPicPr>
          <p:cNvPr id="6" name="Picture 5">
            <a:extLst>
              <a:ext uri="{FF2B5EF4-FFF2-40B4-BE49-F238E27FC236}">
                <a16:creationId xmlns:a16="http://schemas.microsoft.com/office/drawing/2014/main" id="{89914B32-D753-451B-8740-3912E87039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9400"/>
          <a:stretch/>
        </p:blipFill>
        <p:spPr>
          <a:xfrm>
            <a:off x="-1480013" y="653781"/>
            <a:ext cx="8105009" cy="3361358"/>
          </a:xfrm>
          <a:prstGeom prst="rect">
            <a:avLst/>
          </a:prstGeom>
        </p:spPr>
      </p:pic>
      <p:pic>
        <p:nvPicPr>
          <p:cNvPr id="8" name="Picture 7">
            <a:extLst>
              <a:ext uri="{FF2B5EF4-FFF2-40B4-BE49-F238E27FC236}">
                <a16:creationId xmlns:a16="http://schemas.microsoft.com/office/drawing/2014/main" id="{82BF03FB-D177-47BB-9719-7DF09A3A9B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5210" y="869991"/>
            <a:ext cx="4726371" cy="2794680"/>
          </a:xfrm>
          <a:prstGeom prst="rect">
            <a:avLst/>
          </a:prstGeom>
        </p:spPr>
      </p:pic>
      <p:sp>
        <p:nvSpPr>
          <p:cNvPr id="9" name="Text Placeholder 2">
            <a:extLst>
              <a:ext uri="{FF2B5EF4-FFF2-40B4-BE49-F238E27FC236}">
                <a16:creationId xmlns:a16="http://schemas.microsoft.com/office/drawing/2014/main" id="{49315672-F025-4B28-A725-79EA953300C4}"/>
              </a:ext>
            </a:extLst>
          </p:cNvPr>
          <p:cNvSpPr txBox="1">
            <a:spLocks/>
          </p:cNvSpPr>
          <p:nvPr/>
        </p:nvSpPr>
        <p:spPr>
          <a:xfrm>
            <a:off x="163214" y="97742"/>
            <a:ext cx="5862030" cy="582221"/>
          </a:xfrm>
          <a:prstGeom prst="rect">
            <a:avLst/>
          </a:prstGeom>
          <a:solidFill>
            <a:srgbClr val="FFD100"/>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err="1">
                <a:solidFill>
                  <a:srgbClr val="000000"/>
                </a:solidFill>
              </a:rPr>
              <a:t>Inspírate</a:t>
            </a:r>
            <a:r>
              <a:rPr lang="en-US" b="1" dirty="0">
                <a:solidFill>
                  <a:srgbClr val="000000"/>
                </a:solidFill>
              </a:rPr>
              <a:t>…</a:t>
            </a:r>
            <a:endParaRPr lang="en-IE" b="1" dirty="0">
              <a:solidFill>
                <a:srgbClr val="000000"/>
              </a:solidFill>
            </a:endParaRPr>
          </a:p>
        </p:txBody>
      </p:sp>
      <p:sp>
        <p:nvSpPr>
          <p:cNvPr id="10" name="TextBox 9">
            <a:extLst>
              <a:ext uri="{FF2B5EF4-FFF2-40B4-BE49-F238E27FC236}">
                <a16:creationId xmlns:a16="http://schemas.microsoft.com/office/drawing/2014/main" id="{6145938C-B91B-490D-99F3-C973FABA66D4}"/>
              </a:ext>
            </a:extLst>
          </p:cNvPr>
          <p:cNvSpPr txBox="1"/>
          <p:nvPr/>
        </p:nvSpPr>
        <p:spPr>
          <a:xfrm>
            <a:off x="570093" y="4015139"/>
            <a:ext cx="5690748" cy="1938992"/>
          </a:xfrm>
          <a:prstGeom prst="rect">
            <a:avLst/>
          </a:prstGeom>
          <a:noFill/>
        </p:spPr>
        <p:txBody>
          <a:bodyPr wrap="square" lIns="91440" tIns="45720" rIns="91440" bIns="45720" rtlCol="0" anchor="t">
            <a:spAutoFit/>
          </a:bodyPr>
          <a:lstStyle/>
          <a:p>
            <a:pPr algn="ctr"/>
            <a:r>
              <a:rPr lang="en-US" sz="2000" dirty="0">
                <a:solidFill>
                  <a:srgbClr val="1188A3"/>
                </a:solidFill>
                <a:hlinkClick r:id="rId4">
                  <a:extLst>
                    <a:ext uri="{A12FA001-AC4F-418D-AE19-62706E023703}">
                      <ahyp:hlinkClr xmlns:ahyp="http://schemas.microsoft.com/office/drawing/2018/hyperlinkcolor" val="tx"/>
                    </a:ext>
                  </a:extLst>
                </a:hlinkClick>
              </a:rPr>
              <a:t>AUGA</a:t>
            </a:r>
            <a:r>
              <a:rPr lang="en-US" sz="2000" dirty="0">
                <a:solidFill>
                  <a:srgbClr val="000000"/>
                </a:solidFill>
              </a:rPr>
              <a:t> </a:t>
            </a:r>
            <a:r>
              <a:rPr lang="es-ES" sz="2000" dirty="0">
                <a:solidFill>
                  <a:srgbClr val="000000"/>
                </a:solidFill>
              </a:rPr>
              <a:t>es uno de nuestros ejemplos de buenas prácticas en el que sus valores e identidad de marca están bien definidos y son coherentes con su mensaje y su voz en todos los medios de comunicación, es decir, sus productos, su sitio web, sus redes sociales y sus publicaciones</a:t>
            </a:r>
            <a:r>
              <a:rPr lang="en-US" sz="2000" dirty="0">
                <a:solidFill>
                  <a:srgbClr val="000000"/>
                </a:solidFill>
              </a:rPr>
              <a:t>.</a:t>
            </a:r>
            <a:endParaRPr lang="en-IE" sz="2000" dirty="0">
              <a:solidFill>
                <a:srgbClr val="000000"/>
              </a:solidFill>
            </a:endParaRPr>
          </a:p>
        </p:txBody>
      </p:sp>
      <p:sp>
        <p:nvSpPr>
          <p:cNvPr id="11" name="TextBox 10">
            <a:extLst>
              <a:ext uri="{FF2B5EF4-FFF2-40B4-BE49-F238E27FC236}">
                <a16:creationId xmlns:a16="http://schemas.microsoft.com/office/drawing/2014/main" id="{7B2C8816-8D2A-4E1B-988F-E60CE8682563}"/>
              </a:ext>
            </a:extLst>
          </p:cNvPr>
          <p:cNvSpPr txBox="1"/>
          <p:nvPr/>
        </p:nvSpPr>
        <p:spPr>
          <a:xfrm>
            <a:off x="10042071" y="97742"/>
            <a:ext cx="1877786" cy="646331"/>
          </a:xfrm>
          <a:prstGeom prst="rect">
            <a:avLst/>
          </a:prstGeom>
          <a:solidFill>
            <a:srgbClr val="FFFF00"/>
          </a:solidFill>
        </p:spPr>
        <p:txBody>
          <a:bodyPr wrap="square" rtlCol="0">
            <a:spAutoFit/>
          </a:bodyPr>
          <a:lstStyle/>
          <a:p>
            <a:r>
              <a:rPr lang="en-US" dirty="0">
                <a:solidFill>
                  <a:srgbClr val="1188A3"/>
                </a:solidFill>
                <a:hlinkClick r:id="rId5">
                  <a:extLst>
                    <a:ext uri="{A12FA001-AC4F-418D-AE19-62706E023703}">
                      <ahyp:hlinkClr xmlns:ahyp="http://schemas.microsoft.com/office/drawing/2018/hyperlinkcolor" val="tx"/>
                    </a:ext>
                  </a:extLst>
                </a:hlinkClick>
              </a:rPr>
              <a:t>LINK TO GP GUIDE</a:t>
            </a:r>
            <a:endParaRPr lang="en-IE" dirty="0">
              <a:solidFill>
                <a:srgbClr val="1188A3"/>
              </a:solidFill>
            </a:endParaRPr>
          </a:p>
        </p:txBody>
      </p:sp>
    </p:spTree>
    <p:extLst>
      <p:ext uri="{BB962C8B-B14F-4D97-AF65-F5344CB8AC3E}">
        <p14:creationId xmlns:p14="http://schemas.microsoft.com/office/powerpoint/2010/main" val="26757756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B193FB-6355-4980-8F08-2CB5A89DFC65}"/>
              </a:ext>
            </a:extLst>
          </p:cNvPr>
          <p:cNvSpPr>
            <a:spLocks noGrp="1"/>
          </p:cNvSpPr>
          <p:nvPr>
            <p:ph type="body" sz="quarter" idx="18"/>
          </p:nvPr>
        </p:nvSpPr>
        <p:spPr>
          <a:xfrm>
            <a:off x="378042" y="1700366"/>
            <a:ext cx="10594346" cy="3867704"/>
          </a:xfrm>
        </p:spPr>
        <p:txBody>
          <a:bodyPr vert="horz" lIns="91440" tIns="45720" rIns="91440" bIns="45720" rtlCol="0" anchor="t">
            <a:normAutofit/>
          </a:bodyPr>
          <a:lstStyle/>
          <a:p>
            <a:pPr indent="0"/>
            <a:r>
              <a:rPr lang="es-ES" dirty="0"/>
              <a:t>Todas las versiones de su logotipo transmiten un mensaje sencillo: </a:t>
            </a:r>
            <a:r>
              <a:rPr lang="es-ES" b="1" dirty="0"/>
              <a:t>Limpio y Verde</a:t>
            </a:r>
            <a:r>
              <a:rPr lang="es-ES" dirty="0"/>
              <a:t>, que da a los consumidores una idea clara de sus valores y su ética. Utilizan un eslogan para enfatizarlo </a:t>
            </a:r>
            <a:r>
              <a:rPr lang="en-US" dirty="0"/>
              <a:t>…</a:t>
            </a:r>
          </a:p>
          <a:p>
            <a:pPr indent="0" algn="ctr"/>
            <a:r>
              <a:rPr lang="en-US" b="1" i="1" dirty="0"/>
              <a:t>“</a:t>
            </a:r>
            <a:r>
              <a:rPr lang="es-ES" b="1" i="1" dirty="0"/>
              <a:t>Alimentos ecológicos sin coste para la naturaleza</a:t>
            </a:r>
            <a:r>
              <a:rPr lang="en-US" b="1" i="1" dirty="0"/>
              <a:t>”</a:t>
            </a:r>
            <a:endParaRPr lang="en-IE" b="1" i="1" dirty="0"/>
          </a:p>
        </p:txBody>
      </p:sp>
      <p:sp>
        <p:nvSpPr>
          <p:cNvPr id="3" name="Text Placeholder 2">
            <a:extLst>
              <a:ext uri="{FF2B5EF4-FFF2-40B4-BE49-F238E27FC236}">
                <a16:creationId xmlns:a16="http://schemas.microsoft.com/office/drawing/2014/main" id="{44C3C40A-4FA2-42D4-80B8-0161098F807C}"/>
              </a:ext>
            </a:extLst>
          </p:cNvPr>
          <p:cNvSpPr>
            <a:spLocks noGrp="1"/>
          </p:cNvSpPr>
          <p:nvPr>
            <p:ph type="body" sz="quarter" idx="16"/>
          </p:nvPr>
        </p:nvSpPr>
        <p:spPr>
          <a:xfrm>
            <a:off x="378042" y="382878"/>
            <a:ext cx="5164381" cy="582221"/>
          </a:xfrm>
          <a:solidFill>
            <a:srgbClr val="85D2E1"/>
          </a:solidFill>
        </p:spPr>
        <p:txBody>
          <a:bodyPr anchor="ctr">
            <a:normAutofit lnSpcReduction="10000"/>
          </a:bodyPr>
          <a:lstStyle/>
          <a:p>
            <a:r>
              <a:rPr lang="en-US" dirty="0"/>
              <a:t>AUGA y </a:t>
            </a:r>
            <a:r>
              <a:rPr lang="en-US" dirty="0" err="1"/>
              <a:t>su</a:t>
            </a:r>
            <a:r>
              <a:rPr lang="en-US" dirty="0"/>
              <a:t> </a:t>
            </a:r>
            <a:r>
              <a:rPr lang="en-US" dirty="0" err="1"/>
              <a:t>logotipo</a:t>
            </a:r>
            <a:r>
              <a:rPr lang="en-US" dirty="0"/>
              <a:t>...</a:t>
            </a:r>
          </a:p>
        </p:txBody>
      </p:sp>
      <p:pic>
        <p:nvPicPr>
          <p:cNvPr id="5" name="Picture 4">
            <a:extLst>
              <a:ext uri="{FF2B5EF4-FFF2-40B4-BE49-F238E27FC236}">
                <a16:creationId xmlns:a16="http://schemas.microsoft.com/office/drawing/2014/main" id="{2F0D96C3-B479-43FD-A049-1B620EDDA2D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76269" y="346809"/>
            <a:ext cx="5035913" cy="1174546"/>
          </a:xfrm>
          <a:prstGeom prst="rect">
            <a:avLst/>
          </a:prstGeom>
        </p:spPr>
      </p:pic>
      <p:pic>
        <p:nvPicPr>
          <p:cNvPr id="9" name="Picture 8">
            <a:extLst>
              <a:ext uri="{FF2B5EF4-FFF2-40B4-BE49-F238E27FC236}">
                <a16:creationId xmlns:a16="http://schemas.microsoft.com/office/drawing/2014/main" id="{E74F52CE-D934-4013-8BF2-D957B40F2559}"/>
              </a:ext>
            </a:extLst>
          </p:cNvPr>
          <p:cNvPicPr>
            <a:picLocks noChangeAspect="1"/>
          </p:cNvPicPr>
          <p:nvPr/>
        </p:nvPicPr>
        <p:blipFill>
          <a:blip r:embed="rId3"/>
          <a:stretch>
            <a:fillRect/>
          </a:stretch>
        </p:blipFill>
        <p:spPr>
          <a:xfrm>
            <a:off x="8241004" y="3193130"/>
            <a:ext cx="3397425" cy="3054507"/>
          </a:xfrm>
          <a:prstGeom prst="rect">
            <a:avLst/>
          </a:prstGeom>
        </p:spPr>
      </p:pic>
      <p:sp>
        <p:nvSpPr>
          <p:cNvPr id="10" name="TextBox 9">
            <a:extLst>
              <a:ext uri="{FF2B5EF4-FFF2-40B4-BE49-F238E27FC236}">
                <a16:creationId xmlns:a16="http://schemas.microsoft.com/office/drawing/2014/main" id="{1B020787-EB9A-4353-B26A-BE72D2A99CB2}"/>
              </a:ext>
            </a:extLst>
          </p:cNvPr>
          <p:cNvSpPr txBox="1"/>
          <p:nvPr/>
        </p:nvSpPr>
        <p:spPr>
          <a:xfrm>
            <a:off x="593745" y="4834468"/>
            <a:ext cx="6753824" cy="1200329"/>
          </a:xfrm>
          <a:prstGeom prst="rect">
            <a:avLst/>
          </a:prstGeom>
          <a:noFill/>
        </p:spPr>
        <p:txBody>
          <a:bodyPr wrap="square" lIns="91440" tIns="45720" rIns="91440" bIns="45720" rtlCol="0" anchor="t">
            <a:spAutoFit/>
          </a:bodyPr>
          <a:lstStyle/>
          <a:p>
            <a:r>
              <a:rPr lang="es-ES" sz="2400" dirty="0">
                <a:solidFill>
                  <a:srgbClr val="000000"/>
                </a:solidFill>
              </a:rPr>
              <a:t>Este eslogan se utiliza en todas las plataformas de redes sociales, como puede verse aquí en su página de LinkedIn.</a:t>
            </a:r>
            <a:endParaRPr lang="en-IE" sz="2400" dirty="0">
              <a:solidFill>
                <a:srgbClr val="000000"/>
              </a:solidFill>
              <a:cs typeface="Calibri"/>
            </a:endParaRPr>
          </a:p>
        </p:txBody>
      </p:sp>
      <p:sp>
        <p:nvSpPr>
          <p:cNvPr id="11" name="Arrow: Right 10">
            <a:extLst>
              <a:ext uri="{FF2B5EF4-FFF2-40B4-BE49-F238E27FC236}">
                <a16:creationId xmlns:a16="http://schemas.microsoft.com/office/drawing/2014/main" id="{24564D1B-1733-42B7-BA2B-7DDCD56671C2}"/>
              </a:ext>
            </a:extLst>
          </p:cNvPr>
          <p:cNvSpPr/>
          <p:nvPr/>
        </p:nvSpPr>
        <p:spPr>
          <a:xfrm>
            <a:off x="7574963" y="4960417"/>
            <a:ext cx="784110" cy="275129"/>
          </a:xfrm>
          <a:prstGeom prst="rightArrow">
            <a:avLst/>
          </a:prstGeom>
          <a:solidFill>
            <a:srgbClr val="85D2E1"/>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985064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4BAC98-1213-466F-8FED-C8EBF60B396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883873" y="1808828"/>
            <a:ext cx="3581547" cy="3456740"/>
          </a:xfrm>
          <a:prstGeom prst="rect">
            <a:avLst/>
          </a:prstGeom>
        </p:spPr>
      </p:pic>
      <p:sp>
        <p:nvSpPr>
          <p:cNvPr id="2" name="Text Placeholder 1">
            <a:extLst>
              <a:ext uri="{FF2B5EF4-FFF2-40B4-BE49-F238E27FC236}">
                <a16:creationId xmlns:a16="http://schemas.microsoft.com/office/drawing/2014/main" id="{5B42DD96-0552-4B94-8D1B-7EE4E5D72E23}"/>
              </a:ext>
            </a:extLst>
          </p:cNvPr>
          <p:cNvSpPr>
            <a:spLocks noGrp="1"/>
          </p:cNvSpPr>
          <p:nvPr>
            <p:ph type="body" sz="quarter" idx="18"/>
          </p:nvPr>
        </p:nvSpPr>
        <p:spPr>
          <a:xfrm>
            <a:off x="5883935" y="288019"/>
            <a:ext cx="5946830" cy="1552396"/>
          </a:xfrm>
          <a:solidFill>
            <a:srgbClr val="85D2E1"/>
          </a:solidFill>
        </p:spPr>
        <p:txBody>
          <a:bodyPr anchor="ctr">
            <a:normAutofit fontScale="92500" lnSpcReduction="10000"/>
          </a:bodyPr>
          <a:lstStyle/>
          <a:p>
            <a:pPr indent="0" algn="just"/>
            <a:r>
              <a:rPr lang="es-ES" dirty="0"/>
              <a:t>A lo largo de sus publicaciones en </a:t>
            </a:r>
            <a:r>
              <a:rPr lang="es-ES" b="1" dirty="0"/>
              <a:t>Instagram</a:t>
            </a:r>
            <a:r>
              <a:rPr lang="es-ES" dirty="0"/>
              <a:t>, el lenguaje y el mensaje son consistentes en cuanto a que son una organización que va de la granja a la mesa y que valora las prácticas sostenibles.</a:t>
            </a:r>
            <a:endParaRPr lang="en-IE" dirty="0">
              <a:cs typeface="Calibri" panose="020F0502020204030204"/>
            </a:endParaRPr>
          </a:p>
        </p:txBody>
      </p:sp>
      <p:sp>
        <p:nvSpPr>
          <p:cNvPr id="3" name="Text Placeholder 2">
            <a:extLst>
              <a:ext uri="{FF2B5EF4-FFF2-40B4-BE49-F238E27FC236}">
                <a16:creationId xmlns:a16="http://schemas.microsoft.com/office/drawing/2014/main" id="{AC1D803E-8787-4F28-9663-4D95AA8C175A}"/>
              </a:ext>
            </a:extLst>
          </p:cNvPr>
          <p:cNvSpPr>
            <a:spLocks noGrp="1"/>
          </p:cNvSpPr>
          <p:nvPr>
            <p:ph type="body" sz="quarter" idx="16"/>
          </p:nvPr>
        </p:nvSpPr>
        <p:spPr>
          <a:xfrm>
            <a:off x="361235" y="351861"/>
            <a:ext cx="5034908" cy="582221"/>
          </a:xfrm>
          <a:solidFill>
            <a:srgbClr val="85D2E1"/>
          </a:solidFill>
        </p:spPr>
        <p:txBody>
          <a:bodyPr>
            <a:normAutofit lnSpcReduction="10000"/>
          </a:bodyPr>
          <a:lstStyle/>
          <a:p>
            <a:r>
              <a:rPr lang="en-US" dirty="0"/>
              <a:t>AUGA </a:t>
            </a:r>
            <a:r>
              <a:rPr lang="en-US" dirty="0" err="1"/>
              <a:t>en</a:t>
            </a:r>
            <a:r>
              <a:rPr lang="en-US" dirty="0"/>
              <a:t> Instagram…</a:t>
            </a:r>
            <a:endParaRPr lang="en-IE" dirty="0"/>
          </a:p>
        </p:txBody>
      </p:sp>
      <p:pic>
        <p:nvPicPr>
          <p:cNvPr id="6" name="Picture 5">
            <a:extLst>
              <a:ext uri="{FF2B5EF4-FFF2-40B4-BE49-F238E27FC236}">
                <a16:creationId xmlns:a16="http://schemas.microsoft.com/office/drawing/2014/main" id="{37C59DE4-35A4-49D0-A4C4-81E362F8F2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71954" y="2601963"/>
            <a:ext cx="2327586" cy="3825760"/>
          </a:xfrm>
          <a:prstGeom prst="rect">
            <a:avLst/>
          </a:prstGeom>
        </p:spPr>
      </p:pic>
      <p:pic>
        <p:nvPicPr>
          <p:cNvPr id="12" name="Picture 11">
            <a:extLst>
              <a:ext uri="{FF2B5EF4-FFF2-40B4-BE49-F238E27FC236}">
                <a16:creationId xmlns:a16="http://schemas.microsoft.com/office/drawing/2014/main" id="{C6FF0D6F-CC07-47E4-A855-FD0DBA6AB542}"/>
              </a:ext>
            </a:extLst>
          </p:cNvPr>
          <p:cNvPicPr>
            <a:picLocks noChangeAspect="1"/>
          </p:cNvPicPr>
          <p:nvPr/>
        </p:nvPicPr>
        <p:blipFill>
          <a:blip r:embed="rId4"/>
          <a:stretch>
            <a:fillRect/>
          </a:stretch>
        </p:blipFill>
        <p:spPr>
          <a:xfrm>
            <a:off x="361235" y="934082"/>
            <a:ext cx="2567439" cy="1749493"/>
          </a:xfrm>
          <a:prstGeom prst="rect">
            <a:avLst/>
          </a:prstGeom>
          <a:solidFill>
            <a:schemeClr val="bg1"/>
          </a:solidFill>
        </p:spPr>
      </p:pic>
      <p:pic>
        <p:nvPicPr>
          <p:cNvPr id="8" name="Picture 7">
            <a:extLst>
              <a:ext uri="{FF2B5EF4-FFF2-40B4-BE49-F238E27FC236}">
                <a16:creationId xmlns:a16="http://schemas.microsoft.com/office/drawing/2014/main" id="{509C0295-0CAC-4245-950E-40E0C3E5BCF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904514" y="2492347"/>
            <a:ext cx="2262479" cy="3939548"/>
          </a:xfrm>
          <a:prstGeom prst="rect">
            <a:avLst/>
          </a:prstGeom>
        </p:spPr>
      </p:pic>
      <p:sp>
        <p:nvSpPr>
          <p:cNvPr id="13" name="Arrow: Right 12">
            <a:extLst>
              <a:ext uri="{FF2B5EF4-FFF2-40B4-BE49-F238E27FC236}">
                <a16:creationId xmlns:a16="http://schemas.microsoft.com/office/drawing/2014/main" id="{60AAEDCC-88C3-42C3-A646-96219B75D01E}"/>
              </a:ext>
            </a:extLst>
          </p:cNvPr>
          <p:cNvSpPr/>
          <p:nvPr/>
        </p:nvSpPr>
        <p:spPr>
          <a:xfrm>
            <a:off x="1112014" y="3153871"/>
            <a:ext cx="784110" cy="275129"/>
          </a:xfrm>
          <a:prstGeom prst="rightArrow">
            <a:avLst/>
          </a:prstGeom>
          <a:solidFill>
            <a:srgbClr val="85D2E1"/>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extBox 13">
            <a:extLst>
              <a:ext uri="{FF2B5EF4-FFF2-40B4-BE49-F238E27FC236}">
                <a16:creationId xmlns:a16="http://schemas.microsoft.com/office/drawing/2014/main" id="{2BA68A22-6DD1-48E7-9988-6720A90A1EF9}"/>
              </a:ext>
            </a:extLst>
          </p:cNvPr>
          <p:cNvSpPr txBox="1"/>
          <p:nvPr/>
        </p:nvSpPr>
        <p:spPr>
          <a:xfrm>
            <a:off x="129209" y="3090446"/>
            <a:ext cx="1151224" cy="338554"/>
          </a:xfrm>
          <a:prstGeom prst="rect">
            <a:avLst/>
          </a:prstGeom>
          <a:noFill/>
        </p:spPr>
        <p:txBody>
          <a:bodyPr wrap="square" lIns="91440" tIns="45720" rIns="91440" bIns="45720" rtlCol="0" anchor="t">
            <a:spAutoFit/>
          </a:bodyPr>
          <a:lstStyle/>
          <a:p>
            <a:r>
              <a:rPr lang="en-US" sz="1600" dirty="0" err="1">
                <a:solidFill>
                  <a:srgbClr val="000000"/>
                </a:solidFill>
              </a:rPr>
              <a:t>Su</a:t>
            </a:r>
            <a:r>
              <a:rPr lang="en-US" sz="1600" dirty="0">
                <a:solidFill>
                  <a:srgbClr val="000000"/>
                </a:solidFill>
              </a:rPr>
              <a:t> </a:t>
            </a:r>
            <a:r>
              <a:rPr lang="en-US" sz="1600" dirty="0" err="1">
                <a:solidFill>
                  <a:srgbClr val="000000"/>
                </a:solidFill>
              </a:rPr>
              <a:t>eslogan</a:t>
            </a:r>
            <a:endParaRPr lang="en-IE" sz="1600" dirty="0">
              <a:solidFill>
                <a:srgbClr val="000000"/>
              </a:solidFill>
            </a:endParaRPr>
          </a:p>
        </p:txBody>
      </p:sp>
      <p:sp>
        <p:nvSpPr>
          <p:cNvPr id="15" name="TextBox 14">
            <a:extLst>
              <a:ext uri="{FF2B5EF4-FFF2-40B4-BE49-F238E27FC236}">
                <a16:creationId xmlns:a16="http://schemas.microsoft.com/office/drawing/2014/main" id="{D88608EB-EFEB-45E0-8EB3-24BC14C5A2D0}"/>
              </a:ext>
            </a:extLst>
          </p:cNvPr>
          <p:cNvSpPr txBox="1"/>
          <p:nvPr/>
        </p:nvSpPr>
        <p:spPr>
          <a:xfrm>
            <a:off x="8350981" y="4867199"/>
            <a:ext cx="3738520" cy="1569660"/>
          </a:xfrm>
          <a:prstGeom prst="rect">
            <a:avLst/>
          </a:prstGeom>
          <a:solidFill>
            <a:srgbClr val="85D2E1"/>
          </a:solidFill>
        </p:spPr>
        <p:txBody>
          <a:bodyPr wrap="square" lIns="91440" tIns="45720" rIns="91440" bIns="45720" rtlCol="0" anchor="t">
            <a:spAutoFit/>
          </a:bodyPr>
          <a:lstStyle/>
          <a:p>
            <a:pPr algn="just"/>
            <a:r>
              <a:rPr lang="es-ES" sz="2400" dirty="0">
                <a:solidFill>
                  <a:srgbClr val="000000"/>
                </a:solidFill>
              </a:rPr>
              <a:t>Sus </a:t>
            </a:r>
            <a:r>
              <a:rPr lang="es-ES" sz="2400" b="1" dirty="0">
                <a:solidFill>
                  <a:srgbClr val="000000"/>
                </a:solidFill>
              </a:rPr>
              <a:t>envases</a:t>
            </a:r>
            <a:r>
              <a:rPr lang="es-ES" sz="2400" dirty="0">
                <a:solidFill>
                  <a:srgbClr val="000000"/>
                </a:solidFill>
              </a:rPr>
              <a:t> son sencillos, limpios y ecológicos, y contienen mensajes claros y concisos.</a:t>
            </a:r>
            <a:endParaRPr lang="en-IE" sz="2400" dirty="0">
              <a:solidFill>
                <a:srgbClr val="000000"/>
              </a:solidFill>
              <a:cs typeface="Calibri" panose="020F0502020204030204"/>
            </a:endParaRPr>
          </a:p>
        </p:txBody>
      </p:sp>
    </p:spTree>
    <p:extLst>
      <p:ext uri="{BB962C8B-B14F-4D97-AF65-F5344CB8AC3E}">
        <p14:creationId xmlns:p14="http://schemas.microsoft.com/office/powerpoint/2010/main" val="2251567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24E2F8-68F7-48F5-AFFB-2B903FAA8261}"/>
              </a:ext>
            </a:extLst>
          </p:cNvPr>
          <p:cNvSpPr>
            <a:spLocks noGrp="1"/>
          </p:cNvSpPr>
          <p:nvPr>
            <p:ph type="body" sz="quarter" idx="18"/>
          </p:nvPr>
        </p:nvSpPr>
        <p:spPr>
          <a:xfrm>
            <a:off x="1587373" y="1470900"/>
            <a:ext cx="5249839" cy="5556746"/>
          </a:xfrm>
        </p:spPr>
        <p:txBody>
          <a:bodyPr vert="horz" lIns="91440" tIns="45720" rIns="91440" bIns="45720" rtlCol="0" anchor="t">
            <a:noAutofit/>
          </a:bodyPr>
          <a:lstStyle/>
          <a:p>
            <a:pPr marL="0" indent="0">
              <a:lnSpc>
                <a:spcPct val="100000"/>
              </a:lnSpc>
              <a:spcBef>
                <a:spcPts val="0"/>
              </a:spcBef>
            </a:pPr>
            <a:r>
              <a:rPr lang="en-US" sz="1600" b="1" dirty="0" err="1"/>
              <a:t>Hallazgos</a:t>
            </a:r>
            <a:r>
              <a:rPr lang="en-US" sz="1600" b="1" dirty="0"/>
              <a:t>:</a:t>
            </a:r>
          </a:p>
          <a:p>
            <a:pPr marL="0" indent="0" algn="just">
              <a:lnSpc>
                <a:spcPct val="100000"/>
              </a:lnSpc>
              <a:spcBef>
                <a:spcPts val="600"/>
              </a:spcBef>
            </a:pPr>
            <a:r>
              <a:rPr lang="es-ES" sz="1600" b="1" dirty="0"/>
              <a:t>Las necesidades nutricionales de los ancianos deben ser bien comunicadas a la población</a:t>
            </a:r>
            <a:r>
              <a:rPr lang="en-US" sz="1600" b="1" dirty="0"/>
              <a:t>. </a:t>
            </a:r>
            <a:r>
              <a:rPr lang="es-ES" sz="1600" dirty="0"/>
              <a:t>En 2050, se espera que la población europea tenga un 33% de personas mayores de 65 años. Como la gente está más sana y es más activa, su esperanza de vida también aumenta</a:t>
            </a:r>
            <a:r>
              <a:rPr lang="en-US" sz="1600" dirty="0"/>
              <a:t>. </a:t>
            </a:r>
            <a:r>
              <a:rPr lang="es-ES" sz="1600" dirty="0"/>
              <a:t>Por tanto, el </a:t>
            </a:r>
            <a:r>
              <a:rPr lang="es-ES" sz="1600" b="1" dirty="0"/>
              <a:t>mercado de la nutrición personalizada para las personas mayores también debería crecer</a:t>
            </a:r>
            <a:r>
              <a:rPr lang="es-ES" sz="1600" dirty="0"/>
              <a:t>. Sin embargo, </a:t>
            </a:r>
            <a:r>
              <a:rPr lang="es-ES" sz="1600" b="1" dirty="0"/>
              <a:t>se comprobó que la geografía desempeña un papel importante </a:t>
            </a:r>
            <a:r>
              <a:rPr lang="es-ES" sz="1600" dirty="0"/>
              <a:t>en su poder adquisitivo.</a:t>
            </a:r>
          </a:p>
          <a:p>
            <a:pPr marL="0" indent="0" algn="just">
              <a:lnSpc>
                <a:spcPct val="100000"/>
              </a:lnSpc>
              <a:spcBef>
                <a:spcPts val="600"/>
              </a:spcBef>
            </a:pPr>
            <a:r>
              <a:rPr lang="es-ES" sz="1600" dirty="0"/>
              <a:t>Un obstáculo es que los adultos mayores </a:t>
            </a:r>
            <a:r>
              <a:rPr lang="es-ES" sz="1600" b="1" dirty="0"/>
              <a:t>no son conscientes</a:t>
            </a:r>
            <a:r>
              <a:rPr lang="es-ES" sz="1600" dirty="0"/>
              <a:t> de sus necesidades nutricionales y, por tanto, </a:t>
            </a:r>
            <a:r>
              <a:rPr lang="es-ES" sz="1600" b="1" dirty="0"/>
              <a:t>son reacios a utilizar productos etiquetados como "alimentos para mayores</a:t>
            </a:r>
            <a:r>
              <a:rPr lang="es-ES" sz="1600" dirty="0"/>
              <a:t>". Actualmente se consideran alimentos para personas enfermas cuando aún son "jóvenes" y activas. Sin embargo, al encontrar una forma de aumentar sus conocimientos en materia de nutrición para las personas mayores, hay un mercado abierto que espera ser invadido. </a:t>
            </a:r>
          </a:p>
          <a:p>
            <a:pPr marL="0" indent="0" algn="just">
              <a:lnSpc>
                <a:spcPct val="100000"/>
              </a:lnSpc>
              <a:spcBef>
                <a:spcPts val="600"/>
              </a:spcBef>
            </a:pPr>
            <a:r>
              <a:rPr lang="en-US" sz="1600" dirty="0"/>
              <a:t>Fuente:</a:t>
            </a:r>
            <a:r>
              <a:rPr lang="en-IE" sz="1600" dirty="0">
                <a:solidFill>
                  <a:srgbClr val="1188A3"/>
                </a:solidFill>
                <a:hlinkClick r:id="rId2">
                  <a:extLst>
                    <a:ext uri="{A12FA001-AC4F-418D-AE19-62706E023703}">
                      <ahyp:hlinkClr xmlns:ahyp="http://schemas.microsoft.com/office/drawing/2018/hyperlinkcolor" val="tx"/>
                    </a:ext>
                  </a:extLst>
                </a:hlinkClick>
              </a:rPr>
              <a:t> Etude de </a:t>
            </a:r>
            <a:r>
              <a:rPr lang="en-IE" sz="1600" dirty="0" err="1">
                <a:solidFill>
                  <a:srgbClr val="1188A3"/>
                </a:solidFill>
                <a:hlinkClick r:id="rId2">
                  <a:extLst>
                    <a:ext uri="{A12FA001-AC4F-418D-AE19-62706E023703}">
                      <ahyp:hlinkClr xmlns:ahyp="http://schemas.microsoft.com/office/drawing/2018/hyperlinkcolor" val="tx"/>
                    </a:ext>
                  </a:extLst>
                </a:hlinkClick>
              </a:rPr>
              <a:t>marché</a:t>
            </a:r>
            <a:r>
              <a:rPr lang="en-IE" sz="1600" dirty="0">
                <a:solidFill>
                  <a:srgbClr val="1188A3"/>
                </a:solidFill>
                <a:hlinkClick r:id="rId2">
                  <a:extLst>
                    <a:ext uri="{A12FA001-AC4F-418D-AE19-62706E023703}">
                      <ahyp:hlinkClr xmlns:ahyp="http://schemas.microsoft.com/office/drawing/2018/hyperlinkcolor" val="tx"/>
                    </a:ext>
                  </a:extLst>
                </a:hlinkClick>
              </a:rPr>
              <a:t> (inclusilver.eu)</a:t>
            </a:r>
            <a:endParaRPr lang="en-IE" sz="1600" dirty="0">
              <a:solidFill>
                <a:srgbClr val="1188A3"/>
              </a:solidFill>
              <a:cs typeface="Calibri"/>
            </a:endParaRPr>
          </a:p>
        </p:txBody>
      </p:sp>
      <p:sp>
        <p:nvSpPr>
          <p:cNvPr id="4" name="Text Placeholder 3">
            <a:extLst>
              <a:ext uri="{FF2B5EF4-FFF2-40B4-BE49-F238E27FC236}">
                <a16:creationId xmlns:a16="http://schemas.microsoft.com/office/drawing/2014/main" id="{3B42A8B1-79F2-435F-9220-1073830208E2}"/>
              </a:ext>
            </a:extLst>
          </p:cNvPr>
          <p:cNvSpPr>
            <a:spLocks noGrp="1"/>
          </p:cNvSpPr>
          <p:nvPr>
            <p:ph type="body" sz="quarter" idx="16"/>
          </p:nvPr>
        </p:nvSpPr>
        <p:spPr>
          <a:xfrm>
            <a:off x="1393275" y="202473"/>
            <a:ext cx="5501139" cy="1268427"/>
          </a:xfrm>
        </p:spPr>
        <p:txBody>
          <a:bodyPr>
            <a:normAutofit/>
          </a:bodyPr>
          <a:lstStyle/>
          <a:p>
            <a:r>
              <a:rPr lang="en-US" dirty="0"/>
              <a:t>1. </a:t>
            </a:r>
            <a:r>
              <a:rPr lang="es-ES" sz="2400" dirty="0"/>
              <a:t>Análisis del mercado de la economía de la plata a través del proyecto </a:t>
            </a:r>
            <a:r>
              <a:rPr lang="es-ES" sz="2400" dirty="0">
                <a:solidFill>
                  <a:srgbClr val="1188A3"/>
                </a:solidFill>
                <a:hlinkClick r:id="rId3"/>
              </a:rPr>
              <a:t>InCluSilver</a:t>
            </a:r>
            <a:endParaRPr lang="en-IE" sz="2400" dirty="0">
              <a:solidFill>
                <a:srgbClr val="1188A3"/>
              </a:solidFill>
            </a:endParaRPr>
          </a:p>
        </p:txBody>
      </p:sp>
      <p:pic>
        <p:nvPicPr>
          <p:cNvPr id="9" name="Picture 8">
            <a:hlinkClick r:id="rId3"/>
            <a:extLst>
              <a:ext uri="{FF2B5EF4-FFF2-40B4-BE49-F238E27FC236}">
                <a16:creationId xmlns:a16="http://schemas.microsoft.com/office/drawing/2014/main" id="{78E7DF94-6B5C-4BD5-A240-1647DA112CE7}"/>
              </a:ext>
            </a:extLst>
          </p:cNvPr>
          <p:cNvPicPr>
            <a:picLocks noChangeAspect="1"/>
          </p:cNvPicPr>
          <p:nvPr/>
        </p:nvPicPr>
        <p:blipFill>
          <a:blip r:embed="rId4"/>
          <a:stretch>
            <a:fillRect/>
          </a:stretch>
        </p:blipFill>
        <p:spPr>
          <a:xfrm>
            <a:off x="6894414" y="257363"/>
            <a:ext cx="5135435" cy="1541939"/>
          </a:xfrm>
          <a:prstGeom prst="rect">
            <a:avLst/>
          </a:prstGeom>
        </p:spPr>
      </p:pic>
      <p:pic>
        <p:nvPicPr>
          <p:cNvPr id="5" name="Picture 4">
            <a:extLst>
              <a:ext uri="{FF2B5EF4-FFF2-40B4-BE49-F238E27FC236}">
                <a16:creationId xmlns:a16="http://schemas.microsoft.com/office/drawing/2014/main" id="{25C94D38-5054-4C7D-AE45-D2805C26015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94414" y="2487561"/>
            <a:ext cx="5280902" cy="3672892"/>
          </a:xfrm>
          <a:prstGeom prst="rect">
            <a:avLst/>
          </a:prstGeom>
        </p:spPr>
      </p:pic>
    </p:spTree>
    <p:extLst>
      <p:ext uri="{BB962C8B-B14F-4D97-AF65-F5344CB8AC3E}">
        <p14:creationId xmlns:p14="http://schemas.microsoft.com/office/powerpoint/2010/main" val="32500555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005FA6-E901-4A65-9CA1-4E06558CB717}"/>
              </a:ext>
            </a:extLst>
          </p:cNvPr>
          <p:cNvSpPr>
            <a:spLocks noGrp="1"/>
          </p:cNvSpPr>
          <p:nvPr>
            <p:ph type="body" sz="quarter" idx="31"/>
          </p:nvPr>
        </p:nvSpPr>
        <p:spPr>
          <a:xfrm>
            <a:off x="554861" y="4163009"/>
            <a:ext cx="2593411" cy="2581920"/>
          </a:xfrm>
        </p:spPr>
        <p:txBody>
          <a:bodyPr vert="horz" lIns="91440" tIns="45720" rIns="91440" bIns="45720" rtlCol="0" anchor="t">
            <a:noAutofit/>
          </a:bodyPr>
          <a:lstStyle/>
          <a:p>
            <a:pPr marL="0" indent="0"/>
            <a:r>
              <a:rPr lang="es-ES" sz="1700" b="0" i="0" dirty="0">
                <a:solidFill>
                  <a:srgbClr val="212121"/>
                </a:solidFill>
                <a:effectLst/>
              </a:rPr>
              <a:t>Ayuda tanto a la marca como a la empresa a obtener reconocimiento en el mercado en medio de la dura competencia de otros actores del sector. El logotipo se convierte en la cara de la marca.</a:t>
            </a:r>
          </a:p>
        </p:txBody>
      </p:sp>
      <p:sp>
        <p:nvSpPr>
          <p:cNvPr id="7" name="Text Placeholder 6">
            <a:extLst>
              <a:ext uri="{FF2B5EF4-FFF2-40B4-BE49-F238E27FC236}">
                <a16:creationId xmlns:a16="http://schemas.microsoft.com/office/drawing/2014/main" id="{ECB8C146-08BD-4202-837A-131300FE4484}"/>
              </a:ext>
            </a:extLst>
          </p:cNvPr>
          <p:cNvSpPr>
            <a:spLocks noGrp="1"/>
          </p:cNvSpPr>
          <p:nvPr>
            <p:ph type="body" sz="quarter" idx="29"/>
          </p:nvPr>
        </p:nvSpPr>
        <p:spPr/>
        <p:txBody>
          <a:bodyPr>
            <a:normAutofit lnSpcReduction="10000"/>
          </a:bodyPr>
          <a:lstStyle/>
          <a:p>
            <a:r>
              <a:rPr lang="es-ES" dirty="0"/>
              <a:t>La importancia de la marca...</a:t>
            </a:r>
            <a:endParaRPr lang="en-IE" dirty="0"/>
          </a:p>
        </p:txBody>
      </p:sp>
      <p:sp>
        <p:nvSpPr>
          <p:cNvPr id="8" name="TextBox 7">
            <a:extLst>
              <a:ext uri="{FF2B5EF4-FFF2-40B4-BE49-F238E27FC236}">
                <a16:creationId xmlns:a16="http://schemas.microsoft.com/office/drawing/2014/main" id="{67863467-8408-422E-8BCC-1C3AB57BA9D9}"/>
              </a:ext>
            </a:extLst>
          </p:cNvPr>
          <p:cNvSpPr txBox="1"/>
          <p:nvPr/>
        </p:nvSpPr>
        <p:spPr>
          <a:xfrm>
            <a:off x="1497027" y="2632646"/>
            <a:ext cx="1568879" cy="923330"/>
          </a:xfrm>
          <a:prstGeom prst="rect">
            <a:avLst/>
          </a:prstGeom>
          <a:noFill/>
        </p:spPr>
        <p:txBody>
          <a:bodyPr wrap="square" rtlCol="0">
            <a:spAutoFit/>
          </a:bodyPr>
          <a:lstStyle/>
          <a:p>
            <a:pPr algn="ctr"/>
            <a:r>
              <a:rPr lang="en-US" b="1" dirty="0" err="1">
                <a:solidFill>
                  <a:srgbClr val="000000"/>
                </a:solidFill>
              </a:rPr>
              <a:t>Reconocimiento</a:t>
            </a:r>
            <a:r>
              <a:rPr lang="en-US" b="1" dirty="0">
                <a:solidFill>
                  <a:srgbClr val="000000"/>
                </a:solidFill>
              </a:rPr>
              <a:t> </a:t>
            </a:r>
            <a:r>
              <a:rPr lang="en-US" b="1" dirty="0" err="1">
                <a:solidFill>
                  <a:srgbClr val="000000"/>
                </a:solidFill>
              </a:rPr>
              <a:t>en</a:t>
            </a:r>
            <a:r>
              <a:rPr lang="en-US" b="1" dirty="0">
                <a:solidFill>
                  <a:srgbClr val="000000"/>
                </a:solidFill>
              </a:rPr>
              <a:t> </a:t>
            </a:r>
            <a:r>
              <a:rPr lang="en-US" b="1" dirty="0" err="1">
                <a:solidFill>
                  <a:srgbClr val="000000"/>
                </a:solidFill>
              </a:rPr>
              <a:t>el</a:t>
            </a:r>
            <a:r>
              <a:rPr lang="en-US" b="1" dirty="0">
                <a:solidFill>
                  <a:srgbClr val="000000"/>
                </a:solidFill>
              </a:rPr>
              <a:t> mercado</a:t>
            </a:r>
          </a:p>
        </p:txBody>
      </p:sp>
      <p:sp>
        <p:nvSpPr>
          <p:cNvPr id="9" name="TextBox 8">
            <a:extLst>
              <a:ext uri="{FF2B5EF4-FFF2-40B4-BE49-F238E27FC236}">
                <a16:creationId xmlns:a16="http://schemas.microsoft.com/office/drawing/2014/main" id="{0999F945-861F-4DF1-876C-8591440857D4}"/>
              </a:ext>
            </a:extLst>
          </p:cNvPr>
          <p:cNvSpPr txBox="1"/>
          <p:nvPr/>
        </p:nvSpPr>
        <p:spPr>
          <a:xfrm>
            <a:off x="3432962" y="2608370"/>
            <a:ext cx="1568879" cy="646331"/>
          </a:xfrm>
          <a:prstGeom prst="rect">
            <a:avLst/>
          </a:prstGeom>
          <a:noFill/>
        </p:spPr>
        <p:txBody>
          <a:bodyPr wrap="square" rtlCol="0">
            <a:spAutoFit/>
          </a:bodyPr>
          <a:lstStyle/>
          <a:p>
            <a:pPr algn="ctr"/>
            <a:r>
              <a:rPr lang="es-ES" b="1" dirty="0">
                <a:solidFill>
                  <a:srgbClr val="000000"/>
                </a:solidFill>
              </a:rPr>
              <a:t>Eleva el valor de la empresa</a:t>
            </a:r>
            <a:endParaRPr lang="en-IE" b="1" dirty="0">
              <a:solidFill>
                <a:srgbClr val="000000"/>
              </a:solidFill>
            </a:endParaRPr>
          </a:p>
        </p:txBody>
      </p:sp>
      <p:sp>
        <p:nvSpPr>
          <p:cNvPr id="10" name="TextBox 9">
            <a:extLst>
              <a:ext uri="{FF2B5EF4-FFF2-40B4-BE49-F238E27FC236}">
                <a16:creationId xmlns:a16="http://schemas.microsoft.com/office/drawing/2014/main" id="{66D23E76-E4ED-400E-AF09-081F64562C77}"/>
              </a:ext>
            </a:extLst>
          </p:cNvPr>
          <p:cNvSpPr txBox="1"/>
          <p:nvPr/>
        </p:nvSpPr>
        <p:spPr>
          <a:xfrm>
            <a:off x="5350945" y="2466528"/>
            <a:ext cx="1568879" cy="923330"/>
          </a:xfrm>
          <a:prstGeom prst="rect">
            <a:avLst/>
          </a:prstGeom>
          <a:noFill/>
        </p:spPr>
        <p:txBody>
          <a:bodyPr wrap="square" rtlCol="0">
            <a:spAutoFit/>
          </a:bodyPr>
          <a:lstStyle/>
          <a:p>
            <a:pPr algn="ctr"/>
            <a:r>
              <a:rPr lang="en-US" b="1" dirty="0" err="1">
                <a:solidFill>
                  <a:srgbClr val="000000"/>
                </a:solidFill>
              </a:rPr>
              <a:t>Atrae</a:t>
            </a:r>
            <a:r>
              <a:rPr lang="en-US" b="1" dirty="0">
                <a:solidFill>
                  <a:srgbClr val="000000"/>
                </a:solidFill>
              </a:rPr>
              <a:t> a </a:t>
            </a:r>
            <a:r>
              <a:rPr lang="en-US" b="1" dirty="0" err="1">
                <a:solidFill>
                  <a:srgbClr val="000000"/>
                </a:solidFill>
              </a:rPr>
              <a:t>nuevos</a:t>
            </a:r>
            <a:r>
              <a:rPr lang="en-US" b="1" dirty="0">
                <a:solidFill>
                  <a:srgbClr val="000000"/>
                </a:solidFill>
              </a:rPr>
              <a:t> </a:t>
            </a:r>
            <a:r>
              <a:rPr lang="en-US" b="1" dirty="0" err="1">
                <a:solidFill>
                  <a:srgbClr val="000000"/>
                </a:solidFill>
              </a:rPr>
              <a:t>clientes</a:t>
            </a:r>
            <a:endParaRPr lang="en-US" b="1" dirty="0">
              <a:solidFill>
                <a:srgbClr val="000000"/>
              </a:solidFill>
            </a:endParaRPr>
          </a:p>
        </p:txBody>
      </p:sp>
      <p:sp>
        <p:nvSpPr>
          <p:cNvPr id="11" name="TextBox 10">
            <a:extLst>
              <a:ext uri="{FF2B5EF4-FFF2-40B4-BE49-F238E27FC236}">
                <a16:creationId xmlns:a16="http://schemas.microsoft.com/office/drawing/2014/main" id="{40439250-1DAD-4B8A-A89E-C57EBE33FD5D}"/>
              </a:ext>
            </a:extLst>
          </p:cNvPr>
          <p:cNvSpPr txBox="1"/>
          <p:nvPr/>
        </p:nvSpPr>
        <p:spPr>
          <a:xfrm>
            <a:off x="7252289" y="2328029"/>
            <a:ext cx="1568879" cy="1200329"/>
          </a:xfrm>
          <a:prstGeom prst="rect">
            <a:avLst/>
          </a:prstGeom>
          <a:noFill/>
        </p:spPr>
        <p:txBody>
          <a:bodyPr wrap="square" rtlCol="0">
            <a:spAutoFit/>
          </a:bodyPr>
          <a:lstStyle/>
          <a:p>
            <a:pPr algn="ctr"/>
            <a:r>
              <a:rPr lang="es-ES" b="1" dirty="0">
                <a:solidFill>
                  <a:srgbClr val="000000"/>
                </a:solidFill>
              </a:rPr>
              <a:t>Orgullo y satisfacción de los empleados</a:t>
            </a:r>
          </a:p>
        </p:txBody>
      </p:sp>
      <p:sp>
        <p:nvSpPr>
          <p:cNvPr id="12" name="TextBox 11">
            <a:extLst>
              <a:ext uri="{FF2B5EF4-FFF2-40B4-BE49-F238E27FC236}">
                <a16:creationId xmlns:a16="http://schemas.microsoft.com/office/drawing/2014/main" id="{82C95FBE-3AE9-4126-ACC6-07E4755729C9}"/>
              </a:ext>
            </a:extLst>
          </p:cNvPr>
          <p:cNvSpPr txBox="1"/>
          <p:nvPr/>
        </p:nvSpPr>
        <p:spPr>
          <a:xfrm>
            <a:off x="9183428" y="2632646"/>
            <a:ext cx="1568879" cy="646331"/>
          </a:xfrm>
          <a:prstGeom prst="rect">
            <a:avLst/>
          </a:prstGeom>
          <a:noFill/>
        </p:spPr>
        <p:txBody>
          <a:bodyPr wrap="square" rtlCol="0">
            <a:spAutoFit/>
          </a:bodyPr>
          <a:lstStyle/>
          <a:p>
            <a:pPr algn="ctr"/>
            <a:r>
              <a:rPr lang="en-US" b="1" dirty="0" err="1">
                <a:solidFill>
                  <a:srgbClr val="000000"/>
                </a:solidFill>
              </a:rPr>
              <a:t>Apoya</a:t>
            </a:r>
            <a:r>
              <a:rPr lang="en-US" b="1" dirty="0">
                <a:solidFill>
                  <a:srgbClr val="000000"/>
                </a:solidFill>
              </a:rPr>
              <a:t> la </a:t>
            </a:r>
            <a:r>
              <a:rPr lang="en-US" b="1" dirty="0" err="1">
                <a:solidFill>
                  <a:srgbClr val="000000"/>
                </a:solidFill>
              </a:rPr>
              <a:t>publicidad</a:t>
            </a:r>
            <a:endParaRPr lang="en-IE" b="1" dirty="0">
              <a:solidFill>
                <a:srgbClr val="000000"/>
              </a:solidFill>
            </a:endParaRPr>
          </a:p>
        </p:txBody>
      </p:sp>
      <p:sp>
        <p:nvSpPr>
          <p:cNvPr id="13" name="Arrow: Curved Up 12">
            <a:extLst>
              <a:ext uri="{FF2B5EF4-FFF2-40B4-BE49-F238E27FC236}">
                <a16:creationId xmlns:a16="http://schemas.microsoft.com/office/drawing/2014/main" id="{2E88AF38-BADD-4181-B80B-49707D0B7DAE}"/>
              </a:ext>
            </a:extLst>
          </p:cNvPr>
          <p:cNvSpPr/>
          <p:nvPr/>
        </p:nvSpPr>
        <p:spPr>
          <a:xfrm>
            <a:off x="5113868" y="3115733"/>
            <a:ext cx="2133600" cy="889000"/>
          </a:xfrm>
          <a:prstGeom prst="curved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4" name="Arrow: Curved Up 13">
            <a:extLst>
              <a:ext uri="{FF2B5EF4-FFF2-40B4-BE49-F238E27FC236}">
                <a16:creationId xmlns:a16="http://schemas.microsoft.com/office/drawing/2014/main" id="{45D0B411-92EB-4EC0-A8CA-DE503C245D4A}"/>
              </a:ext>
            </a:extLst>
          </p:cNvPr>
          <p:cNvSpPr/>
          <p:nvPr/>
        </p:nvSpPr>
        <p:spPr>
          <a:xfrm>
            <a:off x="8928426" y="3134524"/>
            <a:ext cx="2133600" cy="889000"/>
          </a:xfrm>
          <a:prstGeom prst="curved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5" name="Arrow: Curved Up 14">
            <a:extLst>
              <a:ext uri="{FF2B5EF4-FFF2-40B4-BE49-F238E27FC236}">
                <a16:creationId xmlns:a16="http://schemas.microsoft.com/office/drawing/2014/main" id="{8564EDB8-BBA3-4440-A871-D4417C796167}"/>
              </a:ext>
            </a:extLst>
          </p:cNvPr>
          <p:cNvSpPr/>
          <p:nvPr/>
        </p:nvSpPr>
        <p:spPr>
          <a:xfrm>
            <a:off x="1186182" y="3115733"/>
            <a:ext cx="2133600" cy="889000"/>
          </a:xfrm>
          <a:prstGeom prst="curved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6" name="Arrow: Curved Down 15">
            <a:extLst>
              <a:ext uri="{FF2B5EF4-FFF2-40B4-BE49-F238E27FC236}">
                <a16:creationId xmlns:a16="http://schemas.microsoft.com/office/drawing/2014/main" id="{7BEF3F83-9BAB-410B-96A7-333E37D56B88}"/>
              </a:ext>
            </a:extLst>
          </p:cNvPr>
          <p:cNvSpPr/>
          <p:nvPr/>
        </p:nvSpPr>
        <p:spPr>
          <a:xfrm>
            <a:off x="3152627" y="1938121"/>
            <a:ext cx="2074421" cy="802533"/>
          </a:xfrm>
          <a:prstGeom prst="curvedDownArrow">
            <a:avLst/>
          </a:prstGeom>
          <a:solidFill>
            <a:srgbClr val="1188A3"/>
          </a:solidFill>
          <a:ln>
            <a:solidFill>
              <a:srgbClr val="28AF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7" name="Arrow: Curved Down 16">
            <a:extLst>
              <a:ext uri="{FF2B5EF4-FFF2-40B4-BE49-F238E27FC236}">
                <a16:creationId xmlns:a16="http://schemas.microsoft.com/office/drawing/2014/main" id="{BF1BFB69-3F3B-4BB9-B1A9-34AB1BD5BF9C}"/>
              </a:ext>
            </a:extLst>
          </p:cNvPr>
          <p:cNvSpPr/>
          <p:nvPr/>
        </p:nvSpPr>
        <p:spPr>
          <a:xfrm>
            <a:off x="7027082" y="1942298"/>
            <a:ext cx="2074421" cy="802533"/>
          </a:xfrm>
          <a:prstGeom prst="curvedDownArrow">
            <a:avLst/>
          </a:prstGeom>
          <a:solidFill>
            <a:srgbClr val="1188A3"/>
          </a:solidFill>
          <a:ln>
            <a:solidFill>
              <a:srgbClr val="28AF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8" name="Text Placeholder 2">
            <a:extLst>
              <a:ext uri="{FF2B5EF4-FFF2-40B4-BE49-F238E27FC236}">
                <a16:creationId xmlns:a16="http://schemas.microsoft.com/office/drawing/2014/main" id="{5DC689DB-318C-49F7-AA12-3B93449B094C}"/>
              </a:ext>
            </a:extLst>
          </p:cNvPr>
          <p:cNvSpPr>
            <a:spLocks noGrp="1"/>
          </p:cNvSpPr>
          <p:nvPr>
            <p:ph type="body" sz="quarter" idx="30"/>
          </p:nvPr>
        </p:nvSpPr>
        <p:spPr>
          <a:xfrm>
            <a:off x="3170135" y="4234657"/>
            <a:ext cx="1949575" cy="1998453"/>
          </a:xfrm>
        </p:spPr>
        <p:txBody>
          <a:bodyPr vert="horz" lIns="91440" tIns="45720" rIns="91440" bIns="45720" rtlCol="0" anchor="t">
            <a:noAutofit/>
          </a:bodyPr>
          <a:lstStyle/>
          <a:p>
            <a:pPr marL="0" indent="0"/>
            <a:r>
              <a:rPr lang="es-ES" sz="1700" b="0" i="0" dirty="0">
                <a:solidFill>
                  <a:srgbClr val="212121"/>
                </a:solidFill>
                <a:effectLst/>
              </a:rPr>
              <a:t>Una marca fuerte eleva el valor de la empresa en el mercado, ya que le da un impulso dentro de la industria.</a:t>
            </a:r>
            <a:endParaRPr lang="en-IE" sz="1700" dirty="0"/>
          </a:p>
        </p:txBody>
      </p:sp>
      <p:sp>
        <p:nvSpPr>
          <p:cNvPr id="20" name="Text Placeholder 2">
            <a:extLst>
              <a:ext uri="{FF2B5EF4-FFF2-40B4-BE49-F238E27FC236}">
                <a16:creationId xmlns:a16="http://schemas.microsoft.com/office/drawing/2014/main" id="{0565427A-2D8D-4E11-9147-9D7188E44970}"/>
              </a:ext>
            </a:extLst>
          </p:cNvPr>
          <p:cNvSpPr>
            <a:spLocks noGrp="1"/>
          </p:cNvSpPr>
          <p:nvPr>
            <p:ph type="body" sz="quarter" idx="32"/>
          </p:nvPr>
        </p:nvSpPr>
        <p:spPr>
          <a:xfrm>
            <a:off x="7139633" y="4225719"/>
            <a:ext cx="2073483" cy="2374479"/>
          </a:xfrm>
        </p:spPr>
        <p:txBody>
          <a:bodyPr vert="horz" lIns="91440" tIns="45720" rIns="91440" bIns="45720" rtlCol="0" anchor="t">
            <a:noAutofit/>
          </a:bodyPr>
          <a:lstStyle/>
          <a:p>
            <a:pPr marL="0" indent="0"/>
            <a:r>
              <a:rPr lang="es-ES" sz="1700" b="0" i="0" dirty="0">
                <a:solidFill>
                  <a:srgbClr val="212121"/>
                </a:solidFill>
                <a:effectLst/>
              </a:rPr>
              <a:t>A los empleados les gusta estar asociados y trabajar para una empresa que tiene un buen valor de marca y fuerza en el mercado. Se sienten orgullosos de compartir el nombre de su empresa.</a:t>
            </a:r>
          </a:p>
        </p:txBody>
      </p:sp>
      <p:sp>
        <p:nvSpPr>
          <p:cNvPr id="21" name="Text Placeholder 2">
            <a:extLst>
              <a:ext uri="{FF2B5EF4-FFF2-40B4-BE49-F238E27FC236}">
                <a16:creationId xmlns:a16="http://schemas.microsoft.com/office/drawing/2014/main" id="{A65DBD8C-0FCC-458C-B068-4603C581E8F8}"/>
              </a:ext>
            </a:extLst>
          </p:cNvPr>
          <p:cNvSpPr>
            <a:spLocks noGrp="1"/>
          </p:cNvSpPr>
          <p:nvPr>
            <p:ph type="body" sz="quarter" idx="34"/>
          </p:nvPr>
        </p:nvSpPr>
        <p:spPr>
          <a:xfrm>
            <a:off x="9101138" y="4226681"/>
            <a:ext cx="2225623" cy="2311684"/>
          </a:xfrm>
        </p:spPr>
        <p:txBody>
          <a:bodyPr vert="horz" lIns="91440" tIns="45720" rIns="91440" bIns="45720" rtlCol="0" anchor="t">
            <a:noAutofit/>
          </a:bodyPr>
          <a:lstStyle/>
          <a:p>
            <a:pPr marL="0" indent="0"/>
            <a:r>
              <a:rPr lang="es-ES" sz="1700" dirty="0">
                <a:solidFill>
                  <a:srgbClr val="212121"/>
                </a:solidFill>
              </a:rPr>
              <a:t>La publicidad y el branding funcionan como sistemas de apoyo y ayudan a la empresa a cumplir sus objetivos de branding y marketing de forma eficiente y eficaz.</a:t>
            </a:r>
            <a:endParaRPr lang="en-IE" sz="1700" dirty="0"/>
          </a:p>
        </p:txBody>
      </p:sp>
      <p:sp>
        <p:nvSpPr>
          <p:cNvPr id="22" name="TextBox 21">
            <a:extLst>
              <a:ext uri="{FF2B5EF4-FFF2-40B4-BE49-F238E27FC236}">
                <a16:creationId xmlns:a16="http://schemas.microsoft.com/office/drawing/2014/main" id="{9FDD1BD1-7D86-4F89-842B-5142DC0462F8}"/>
              </a:ext>
            </a:extLst>
          </p:cNvPr>
          <p:cNvSpPr txBox="1"/>
          <p:nvPr/>
        </p:nvSpPr>
        <p:spPr>
          <a:xfrm>
            <a:off x="5113894" y="6230866"/>
            <a:ext cx="2133600" cy="369332"/>
          </a:xfrm>
          <a:prstGeom prst="rect">
            <a:avLst/>
          </a:prstGeom>
          <a:solidFill>
            <a:schemeClr val="bg1"/>
          </a:solidFill>
        </p:spPr>
        <p:txBody>
          <a:bodyPr wrap="square" rtlCol="0">
            <a:spAutoFit/>
          </a:bodyPr>
          <a:lstStyle/>
          <a:p>
            <a:endParaRPr lang="en-IE"/>
          </a:p>
        </p:txBody>
      </p:sp>
      <p:sp>
        <p:nvSpPr>
          <p:cNvPr id="19" name="Text Placeholder 2">
            <a:extLst>
              <a:ext uri="{FF2B5EF4-FFF2-40B4-BE49-F238E27FC236}">
                <a16:creationId xmlns:a16="http://schemas.microsoft.com/office/drawing/2014/main" id="{78707C0E-D1A1-4658-9BAD-CB6050015ED8}"/>
              </a:ext>
            </a:extLst>
          </p:cNvPr>
          <p:cNvSpPr>
            <a:spLocks noGrp="1"/>
          </p:cNvSpPr>
          <p:nvPr>
            <p:ph type="body" sz="quarter" idx="33"/>
          </p:nvPr>
        </p:nvSpPr>
        <p:spPr>
          <a:xfrm>
            <a:off x="5113868" y="4209069"/>
            <a:ext cx="2010027" cy="2374479"/>
          </a:xfrm>
        </p:spPr>
        <p:txBody>
          <a:bodyPr>
            <a:noAutofit/>
          </a:bodyPr>
          <a:lstStyle/>
          <a:p>
            <a:pPr marL="0" indent="0"/>
            <a:r>
              <a:rPr lang="es-ES" sz="1700" b="0" i="0" dirty="0">
                <a:solidFill>
                  <a:srgbClr val="212121"/>
                </a:solidFill>
                <a:effectLst/>
              </a:rPr>
              <a:t>Una buena marca siempre </a:t>
            </a:r>
            <a:r>
              <a:rPr lang="es-ES" sz="1700" b="1" i="0" dirty="0">
                <a:solidFill>
                  <a:srgbClr val="212121"/>
                </a:solidFill>
                <a:effectLst/>
              </a:rPr>
              <a:t>atraerá negocios de referencia</a:t>
            </a:r>
            <a:r>
              <a:rPr lang="es-ES" sz="1700" b="0" i="0" dirty="0">
                <a:solidFill>
                  <a:srgbClr val="212121"/>
                </a:solidFill>
                <a:effectLst/>
              </a:rPr>
              <a:t>, ya que la marca crea una impresión/confianza positiva sobre la empresa en la mente de los clientes</a:t>
            </a:r>
            <a:endParaRPr lang="en-IE" sz="1700" dirty="0"/>
          </a:p>
        </p:txBody>
      </p:sp>
      <p:cxnSp>
        <p:nvCxnSpPr>
          <p:cNvPr id="24" name="Straight Connector 23">
            <a:extLst>
              <a:ext uri="{FF2B5EF4-FFF2-40B4-BE49-F238E27FC236}">
                <a16:creationId xmlns:a16="http://schemas.microsoft.com/office/drawing/2014/main" id="{66601A77-AD9B-4753-8EFA-A29440F31753}"/>
              </a:ext>
            </a:extLst>
          </p:cNvPr>
          <p:cNvCxnSpPr/>
          <p:nvPr/>
        </p:nvCxnSpPr>
        <p:spPr>
          <a:xfrm>
            <a:off x="3155299" y="4226681"/>
            <a:ext cx="4355" cy="2125567"/>
          </a:xfrm>
          <a:prstGeom prst="line">
            <a:avLst/>
          </a:prstGeom>
        </p:spPr>
        <p:style>
          <a:lnRef idx="1">
            <a:schemeClr val="accent5"/>
          </a:lnRef>
          <a:fillRef idx="0">
            <a:schemeClr val="accent5"/>
          </a:fillRef>
          <a:effectRef idx="0">
            <a:schemeClr val="accent5"/>
          </a:effectRef>
          <a:fontRef idx="minor">
            <a:schemeClr val="tx1"/>
          </a:fontRef>
        </p:style>
      </p:cxnSp>
      <p:cxnSp>
        <p:nvCxnSpPr>
          <p:cNvPr id="25" name="Straight Connector 24">
            <a:extLst>
              <a:ext uri="{FF2B5EF4-FFF2-40B4-BE49-F238E27FC236}">
                <a16:creationId xmlns:a16="http://schemas.microsoft.com/office/drawing/2014/main" id="{724AE81F-7163-463B-BBF7-0F6EA43A6857}"/>
              </a:ext>
            </a:extLst>
          </p:cNvPr>
          <p:cNvCxnSpPr/>
          <p:nvPr/>
        </p:nvCxnSpPr>
        <p:spPr>
          <a:xfrm>
            <a:off x="9130386" y="4171101"/>
            <a:ext cx="4355" cy="2125567"/>
          </a:xfrm>
          <a:prstGeom prst="line">
            <a:avLst/>
          </a:prstGeom>
        </p:spPr>
        <p:style>
          <a:lnRef idx="1">
            <a:schemeClr val="accent5"/>
          </a:lnRef>
          <a:fillRef idx="0">
            <a:schemeClr val="accent5"/>
          </a:fillRef>
          <a:effectRef idx="0">
            <a:schemeClr val="accent5"/>
          </a:effectRef>
          <a:fontRef idx="minor">
            <a:schemeClr val="tx1"/>
          </a:fontRef>
        </p:style>
      </p:cxnSp>
      <p:cxnSp>
        <p:nvCxnSpPr>
          <p:cNvPr id="26" name="Straight Connector 25">
            <a:extLst>
              <a:ext uri="{FF2B5EF4-FFF2-40B4-BE49-F238E27FC236}">
                <a16:creationId xmlns:a16="http://schemas.microsoft.com/office/drawing/2014/main" id="{11961E7E-D5D6-4F97-ACA9-C6688806A279}"/>
              </a:ext>
            </a:extLst>
          </p:cNvPr>
          <p:cNvCxnSpPr/>
          <p:nvPr/>
        </p:nvCxnSpPr>
        <p:spPr>
          <a:xfrm>
            <a:off x="7165975" y="4225719"/>
            <a:ext cx="4355" cy="2125567"/>
          </a:xfrm>
          <a:prstGeom prst="line">
            <a:avLst/>
          </a:prstGeom>
        </p:spPr>
        <p:style>
          <a:lnRef idx="1">
            <a:schemeClr val="accent5"/>
          </a:lnRef>
          <a:fillRef idx="0">
            <a:schemeClr val="accent5"/>
          </a:fillRef>
          <a:effectRef idx="0">
            <a:schemeClr val="accent5"/>
          </a:effectRef>
          <a:fontRef idx="minor">
            <a:schemeClr val="tx1"/>
          </a:fontRef>
        </p:style>
      </p:cxnSp>
      <p:cxnSp>
        <p:nvCxnSpPr>
          <p:cNvPr id="27" name="Straight Connector 26">
            <a:extLst>
              <a:ext uri="{FF2B5EF4-FFF2-40B4-BE49-F238E27FC236}">
                <a16:creationId xmlns:a16="http://schemas.microsoft.com/office/drawing/2014/main" id="{10770FE7-662C-4721-B2C2-7DBB7F70D2A4}"/>
              </a:ext>
            </a:extLst>
          </p:cNvPr>
          <p:cNvCxnSpPr/>
          <p:nvPr/>
        </p:nvCxnSpPr>
        <p:spPr>
          <a:xfrm>
            <a:off x="5139026" y="4226681"/>
            <a:ext cx="4355" cy="2125567"/>
          </a:xfrm>
          <a:prstGeom prst="line">
            <a:avLst/>
          </a:prstGeom>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298194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B56716A-8AFD-4C35-AA1B-69B3EEF97EA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36607" y="91930"/>
            <a:ext cx="4716425" cy="2006989"/>
          </a:xfrm>
          <a:prstGeom prst="rect">
            <a:avLst/>
          </a:prstGeom>
        </p:spPr>
      </p:pic>
      <p:sp>
        <p:nvSpPr>
          <p:cNvPr id="3" name="Text Placeholder 2">
            <a:extLst>
              <a:ext uri="{FF2B5EF4-FFF2-40B4-BE49-F238E27FC236}">
                <a16:creationId xmlns:a16="http://schemas.microsoft.com/office/drawing/2014/main" id="{5DC2B463-24FF-48D6-B2AD-DAA6B1F8FA87}"/>
              </a:ext>
            </a:extLst>
          </p:cNvPr>
          <p:cNvSpPr>
            <a:spLocks noGrp="1"/>
          </p:cNvSpPr>
          <p:nvPr>
            <p:ph type="body" sz="quarter" idx="18"/>
          </p:nvPr>
        </p:nvSpPr>
        <p:spPr>
          <a:xfrm>
            <a:off x="1454953" y="1462172"/>
            <a:ext cx="5243639" cy="5226370"/>
          </a:xfrm>
        </p:spPr>
        <p:txBody>
          <a:bodyPr vert="horz" lIns="91440" tIns="45720" rIns="91440" bIns="45720" rtlCol="0" anchor="t">
            <a:normAutofit lnSpcReduction="10000"/>
          </a:bodyPr>
          <a:lstStyle/>
          <a:p>
            <a:pPr indent="0" algn="just"/>
            <a:r>
              <a:rPr lang="en-US" dirty="0"/>
              <a:t>E</a:t>
            </a:r>
            <a:r>
              <a:rPr lang="en-US" b="0" i="0" dirty="0">
                <a:effectLst/>
              </a:rPr>
              <a:t>n 2014, un </a:t>
            </a:r>
            <a:r>
              <a:rPr lang="en-US" b="0" i="0" dirty="0">
                <a:solidFill>
                  <a:srgbClr val="1188A3"/>
                </a:solidFill>
                <a:effectLst/>
                <a:hlinkClick r:id="rId3">
                  <a:extLst>
                    <a:ext uri="{A12FA001-AC4F-418D-AE19-62706E023703}">
                      <ahyp:hlinkClr xmlns:ahyp="http://schemas.microsoft.com/office/drawing/2018/hyperlinkcolor" val="tx"/>
                    </a:ext>
                  </a:extLst>
                </a:hlinkClick>
              </a:rPr>
              <a:t>Estudio</a:t>
            </a:r>
            <a:r>
              <a:rPr lang="en-US" b="0" i="0" dirty="0">
                <a:solidFill>
                  <a:srgbClr val="1188A3"/>
                </a:solidFill>
                <a:effectLst/>
              </a:rPr>
              <a:t> </a:t>
            </a:r>
            <a:r>
              <a:rPr lang="es-ES" b="0" i="0" dirty="0">
                <a:effectLst/>
              </a:rPr>
              <a:t> reveló que el 66% de los consumidores consideraba que las relaciones entre el cliente y la marca eran unilaterales. Casi el 70% creía que el único objetivo de la comunicación de una marca era aumentar los beneficios</a:t>
            </a:r>
            <a:r>
              <a:rPr lang="en-US" b="0" i="0" dirty="0">
                <a:effectLst/>
              </a:rPr>
              <a:t>. </a:t>
            </a:r>
            <a:r>
              <a:rPr lang="es-ES" b="1" i="0" dirty="0">
                <a:effectLst/>
              </a:rPr>
              <a:t>Desde entonces, las empresas de todos los sectores se han esforzado por mostrar su lado más suave, para conectar con su público.</a:t>
            </a:r>
            <a:endParaRPr lang="es-ES"/>
          </a:p>
          <a:p>
            <a:pPr indent="0" algn="just"/>
            <a:r>
              <a:rPr lang="es-ES" dirty="0"/>
              <a:t>Cadbury Chocolate es una de esas empresas y ahora se reinventa constantemente a través de sus consumidores y para la comunidad en general. Su colaboración con </a:t>
            </a:r>
            <a:r>
              <a:rPr lang="es-ES" dirty="0" err="1"/>
              <a:t>AgeUK</a:t>
            </a:r>
            <a:r>
              <a:rPr lang="es-ES" dirty="0"/>
              <a:t> es de lo mas interesante. </a:t>
            </a:r>
            <a:endParaRPr lang="en-US" i="0" dirty="0">
              <a:effectLst/>
              <a:cs typeface="Calibri" panose="020F0502020204030204"/>
            </a:endParaRPr>
          </a:p>
        </p:txBody>
      </p:sp>
      <p:sp>
        <p:nvSpPr>
          <p:cNvPr id="4" name="Text Placeholder 3">
            <a:extLst>
              <a:ext uri="{FF2B5EF4-FFF2-40B4-BE49-F238E27FC236}">
                <a16:creationId xmlns:a16="http://schemas.microsoft.com/office/drawing/2014/main" id="{59B43E44-A50A-43D1-BF23-BDA51165D980}"/>
              </a:ext>
            </a:extLst>
          </p:cNvPr>
          <p:cNvSpPr>
            <a:spLocks noGrp="1"/>
          </p:cNvSpPr>
          <p:nvPr>
            <p:ph type="body" sz="quarter" idx="16"/>
          </p:nvPr>
        </p:nvSpPr>
        <p:spPr/>
        <p:txBody>
          <a:bodyPr>
            <a:normAutofit lnSpcReduction="10000"/>
          </a:bodyPr>
          <a:lstStyle/>
          <a:p>
            <a:r>
              <a:rPr lang="en-US" dirty="0"/>
              <a:t>Dar </a:t>
            </a:r>
            <a:r>
              <a:rPr lang="en-US" dirty="0" err="1"/>
              <a:t>el</a:t>
            </a:r>
            <a:r>
              <a:rPr lang="en-US" dirty="0"/>
              <a:t> </a:t>
            </a:r>
            <a:r>
              <a:rPr lang="en-US" dirty="0" err="1"/>
              <a:t>mensaje</a:t>
            </a:r>
            <a:r>
              <a:rPr lang="en-US" dirty="0"/>
              <a:t> </a:t>
            </a:r>
            <a:r>
              <a:rPr lang="en-US" dirty="0" err="1"/>
              <a:t>correcto</a:t>
            </a:r>
            <a:endParaRPr lang="en-IE" dirty="0"/>
          </a:p>
        </p:txBody>
      </p:sp>
      <p:sp>
        <p:nvSpPr>
          <p:cNvPr id="7" name="TextBox 6">
            <a:extLst>
              <a:ext uri="{FF2B5EF4-FFF2-40B4-BE49-F238E27FC236}">
                <a16:creationId xmlns:a16="http://schemas.microsoft.com/office/drawing/2014/main" id="{437CFD6F-60EA-463F-94AF-05411C94BDC9}"/>
              </a:ext>
            </a:extLst>
          </p:cNvPr>
          <p:cNvSpPr txBox="1"/>
          <p:nvPr/>
        </p:nvSpPr>
        <p:spPr>
          <a:xfrm>
            <a:off x="7000568" y="2241754"/>
            <a:ext cx="5014451" cy="4801314"/>
          </a:xfrm>
          <a:prstGeom prst="rect">
            <a:avLst/>
          </a:prstGeom>
          <a:solidFill>
            <a:srgbClr val="472480"/>
          </a:solidFill>
        </p:spPr>
        <p:txBody>
          <a:bodyPr wrap="square" rtlCol="0">
            <a:spAutoFit/>
          </a:bodyPr>
          <a:lstStyle/>
          <a:p>
            <a:pPr algn="ctr"/>
            <a:r>
              <a:rPr lang="es-ES" dirty="0">
                <a:solidFill>
                  <a:schemeClr val="bg2"/>
                </a:solidFill>
              </a:rPr>
              <a:t>Cadbury participa actualmente en una iniciativa con </a:t>
            </a:r>
            <a:r>
              <a:rPr lang="en-US" dirty="0">
                <a:solidFill>
                  <a:srgbClr val="1188A3"/>
                </a:solidFill>
                <a:hlinkClick r:id="rId4">
                  <a:extLst>
                    <a:ext uri="{A12FA001-AC4F-418D-AE19-62706E023703}">
                      <ahyp:hlinkClr xmlns:ahyp="http://schemas.microsoft.com/office/drawing/2018/hyperlinkcolor" val="tx"/>
                    </a:ext>
                  </a:extLst>
                </a:hlinkClick>
              </a:rPr>
              <a:t>Age-UK</a:t>
            </a:r>
            <a:endParaRPr lang="en-US" dirty="0">
              <a:solidFill>
                <a:srgbClr val="1188A3"/>
              </a:solidFill>
            </a:endParaRPr>
          </a:p>
          <a:p>
            <a:pPr algn="ctr" fontAlgn="base"/>
            <a:r>
              <a:rPr lang="en-US" b="1" i="1" dirty="0">
                <a:solidFill>
                  <a:schemeClr val="bg2"/>
                </a:solidFill>
                <a:effectLst/>
              </a:rPr>
              <a:t>“</a:t>
            </a:r>
            <a:r>
              <a:rPr lang="es-ES" b="1" i="1" dirty="0">
                <a:solidFill>
                  <a:schemeClr val="bg2"/>
                </a:solidFill>
                <a:effectLst/>
              </a:rPr>
              <a:t>Descubra las historias de personas mayores increíbles </a:t>
            </a:r>
            <a:r>
              <a:rPr lang="en-US" b="1" i="1" dirty="0">
                <a:solidFill>
                  <a:schemeClr val="bg2"/>
                </a:solidFill>
                <a:effectLst/>
              </a:rPr>
              <a:t>”</a:t>
            </a:r>
          </a:p>
          <a:p>
            <a:pPr algn="ctr" fontAlgn="base"/>
            <a:endParaRPr lang="en-US" dirty="0">
              <a:solidFill>
                <a:schemeClr val="bg2"/>
              </a:solidFill>
            </a:endParaRPr>
          </a:p>
          <a:p>
            <a:pPr algn="ctr" fontAlgn="base"/>
            <a:r>
              <a:rPr lang="en-US" b="0" i="0" dirty="0">
                <a:solidFill>
                  <a:schemeClr val="bg2"/>
                </a:solidFill>
                <a:effectLst/>
              </a:rPr>
              <a:t> </a:t>
            </a:r>
            <a:r>
              <a:rPr lang="es-ES" b="1" i="0" dirty="0">
                <a:solidFill>
                  <a:schemeClr val="bg2"/>
                </a:solidFill>
                <a:effectLst/>
              </a:rPr>
              <a:t>225.000 personas mayores pasan a menudo una semana entera sin hablar con nadie. En Age UK apoyamos a cientos de miles de personas mayores cada año. Sabemos que tienen muchas historias increíbles que contar</a:t>
            </a:r>
            <a:r>
              <a:rPr lang="en-US" b="1" i="0" dirty="0">
                <a:solidFill>
                  <a:schemeClr val="bg2"/>
                </a:solidFill>
                <a:effectLst/>
              </a:rPr>
              <a:t>.</a:t>
            </a:r>
            <a:endParaRPr lang="en-US" b="0" i="0" dirty="0">
              <a:solidFill>
                <a:schemeClr val="bg2"/>
              </a:solidFill>
              <a:effectLst/>
            </a:endParaRPr>
          </a:p>
          <a:p>
            <a:pPr algn="ctr" fontAlgn="base"/>
            <a:r>
              <a:rPr lang="es-ES" b="0" i="0" dirty="0">
                <a:solidFill>
                  <a:schemeClr val="bg2"/>
                </a:solidFill>
                <a:effectLst/>
              </a:rPr>
              <a:t>Nos hemos asociado con Cadbury para animar a todo el mundo a entablar conversaciones con las personas mayores</a:t>
            </a:r>
            <a:r>
              <a:rPr lang="en-US" b="0" i="0" dirty="0">
                <a:solidFill>
                  <a:schemeClr val="bg2"/>
                </a:solidFill>
                <a:effectLst/>
              </a:rPr>
              <a:t>.</a:t>
            </a:r>
          </a:p>
          <a:p>
            <a:pPr algn="ctr" fontAlgn="base"/>
            <a:r>
              <a:rPr lang="es-ES" b="0" i="0" dirty="0">
                <a:solidFill>
                  <a:schemeClr val="bg2"/>
                </a:solidFill>
                <a:effectLst/>
              </a:rPr>
              <a:t>Únase a nosotros celebrando las historias de las personas mayores, además de apoyar los servicios vitales de Age UK para hacer frente a la soledad</a:t>
            </a:r>
            <a:r>
              <a:rPr lang="en-US" b="0" i="0" dirty="0">
                <a:solidFill>
                  <a:schemeClr val="bg2"/>
                </a:solidFill>
                <a:effectLst/>
              </a:rPr>
              <a:t>.</a:t>
            </a:r>
          </a:p>
          <a:p>
            <a:pPr algn="ctr"/>
            <a:r>
              <a:rPr lang="en-US" dirty="0">
                <a:solidFill>
                  <a:schemeClr val="bg2"/>
                </a:solidFill>
              </a:rPr>
              <a:t> </a:t>
            </a:r>
            <a:endParaRPr lang="en-IE" dirty="0">
              <a:solidFill>
                <a:schemeClr val="bg2"/>
              </a:solidFill>
            </a:endParaRPr>
          </a:p>
        </p:txBody>
      </p:sp>
    </p:spTree>
    <p:extLst>
      <p:ext uri="{BB962C8B-B14F-4D97-AF65-F5344CB8AC3E}">
        <p14:creationId xmlns:p14="http://schemas.microsoft.com/office/powerpoint/2010/main" val="18109155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605B7-0778-4E43-8E13-83656B20C821}"/>
              </a:ext>
            </a:extLst>
          </p:cNvPr>
          <p:cNvSpPr>
            <a:spLocks noGrp="1"/>
          </p:cNvSpPr>
          <p:nvPr>
            <p:ph type="body" sz="quarter" idx="16"/>
          </p:nvPr>
        </p:nvSpPr>
        <p:spPr>
          <a:xfrm>
            <a:off x="1790986" y="499007"/>
            <a:ext cx="7037130" cy="582221"/>
          </a:xfrm>
          <a:solidFill>
            <a:srgbClr val="FFD100"/>
          </a:solidFill>
        </p:spPr>
        <p:txBody>
          <a:bodyPr>
            <a:normAutofit fontScale="92500"/>
          </a:bodyPr>
          <a:lstStyle/>
          <a:p>
            <a:r>
              <a:rPr lang="es-ES" dirty="0"/>
              <a:t>Más sobre Rose y esa estrella del rock...</a:t>
            </a:r>
          </a:p>
        </p:txBody>
      </p:sp>
      <p:pic>
        <p:nvPicPr>
          <p:cNvPr id="5" name="Online Media 4" title="The Originals | Rose">
            <a:hlinkClick r:id="" action="ppaction://media"/>
            <a:extLst>
              <a:ext uri="{FF2B5EF4-FFF2-40B4-BE49-F238E27FC236}">
                <a16:creationId xmlns:a16="http://schemas.microsoft.com/office/drawing/2014/main" id="{76751DB4-3D5C-42EA-9C21-AFFD6C616ADA}"/>
              </a:ext>
            </a:extLst>
          </p:cNvPr>
          <p:cNvPicPr>
            <a:picLocks noRot="1" noChangeAspect="1"/>
          </p:cNvPicPr>
          <p:nvPr>
            <a:videoFile r:link="rId1"/>
          </p:nvPr>
        </p:nvPicPr>
        <p:blipFill>
          <a:blip r:embed="rId3"/>
          <a:stretch>
            <a:fillRect/>
          </a:stretch>
        </p:blipFill>
        <p:spPr>
          <a:xfrm>
            <a:off x="3166771" y="1704110"/>
            <a:ext cx="7298994" cy="4123932"/>
          </a:xfrm>
          <a:prstGeom prst="rect">
            <a:avLst/>
          </a:prstGeom>
        </p:spPr>
      </p:pic>
    </p:spTree>
    <p:extLst>
      <p:ext uri="{BB962C8B-B14F-4D97-AF65-F5344CB8AC3E}">
        <p14:creationId xmlns:p14="http://schemas.microsoft.com/office/powerpoint/2010/main" val="942180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86A5A8F2-C9FD-4C28-A21E-23213913E064}"/>
              </a:ext>
            </a:extLst>
          </p:cNvPr>
          <p:cNvSpPr txBox="1">
            <a:spLocks/>
          </p:cNvSpPr>
          <p:nvPr/>
        </p:nvSpPr>
        <p:spPr>
          <a:xfrm>
            <a:off x="291313" y="3158401"/>
            <a:ext cx="1859833" cy="88106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900" b="1" dirty="0" err="1">
                <a:solidFill>
                  <a:srgbClr val="000000"/>
                </a:solidFill>
              </a:rPr>
              <a:t>Medioambiente</a:t>
            </a:r>
            <a:r>
              <a:rPr lang="en-US" sz="1900" b="1" dirty="0">
                <a:solidFill>
                  <a:srgbClr val="000000"/>
                </a:solidFill>
              </a:rPr>
              <a:t>  </a:t>
            </a:r>
            <a:r>
              <a:rPr lang="es-ES" sz="1800" dirty="0">
                <a:solidFill>
                  <a:srgbClr val="000000"/>
                </a:solidFill>
              </a:rPr>
              <a:t> (en la tienda/en sus plataformas)</a:t>
            </a:r>
            <a:endParaRPr lang="en-IE" sz="1800" dirty="0">
              <a:solidFill>
                <a:srgbClr val="000000"/>
              </a:solidFill>
            </a:endParaRPr>
          </a:p>
        </p:txBody>
      </p:sp>
      <p:grpSp>
        <p:nvGrpSpPr>
          <p:cNvPr id="4" name="Graphic 3">
            <a:extLst>
              <a:ext uri="{FF2B5EF4-FFF2-40B4-BE49-F238E27FC236}">
                <a16:creationId xmlns:a16="http://schemas.microsoft.com/office/drawing/2014/main" id="{37DD2E3A-C36D-460F-9112-BC24EEFD8843}"/>
              </a:ext>
            </a:extLst>
          </p:cNvPr>
          <p:cNvGrpSpPr/>
          <p:nvPr/>
        </p:nvGrpSpPr>
        <p:grpSpPr>
          <a:xfrm>
            <a:off x="1371028" y="4366653"/>
            <a:ext cx="529932" cy="669553"/>
            <a:chOff x="986212" y="4755836"/>
            <a:chExt cx="715862" cy="735059"/>
          </a:xfrm>
        </p:grpSpPr>
        <p:sp>
          <p:nvSpPr>
            <p:cNvPr id="5" name="Freeform 4">
              <a:extLst>
                <a:ext uri="{FF2B5EF4-FFF2-40B4-BE49-F238E27FC236}">
                  <a16:creationId xmlns:a16="http://schemas.microsoft.com/office/drawing/2014/main" id="{69356CD5-64A5-4B3F-B54C-3522623424AF}"/>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00BADE"/>
            </a:solidFill>
            <a:ln w="2742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7A26E44-2887-4F76-8D70-77A233621963}"/>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endParaRPr lang="en-US"/>
            </a:p>
          </p:txBody>
        </p:sp>
      </p:grpSp>
      <p:sp>
        <p:nvSpPr>
          <p:cNvPr id="8" name="TextBox 7">
            <a:extLst>
              <a:ext uri="{FF2B5EF4-FFF2-40B4-BE49-F238E27FC236}">
                <a16:creationId xmlns:a16="http://schemas.microsoft.com/office/drawing/2014/main" id="{3276849B-8F75-46C3-AD49-65EF608504E1}"/>
              </a:ext>
            </a:extLst>
          </p:cNvPr>
          <p:cNvSpPr txBox="1"/>
          <p:nvPr/>
        </p:nvSpPr>
        <p:spPr>
          <a:xfrm>
            <a:off x="2371480" y="2887968"/>
            <a:ext cx="1512697" cy="1477328"/>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000" b="1" i="0" u="none" strike="noStrike" kern="1200" cap="none" spc="0" normalizeH="0" baseline="0" noProof="0" dirty="0">
                <a:ln>
                  <a:noFill/>
                </a:ln>
                <a:solidFill>
                  <a:srgbClr val="000000"/>
                </a:solidFill>
                <a:effectLst/>
                <a:uLnTx/>
                <a:uFillTx/>
                <a:latin typeface="Calibri" panose="020F0502020204030204"/>
                <a:ea typeface="+mn-ea"/>
                <a:cs typeface="+mn-cs"/>
              </a:rPr>
              <a:t>Impresión de material publicitario, señalización y embalaje</a:t>
            </a:r>
            <a:endParaRPr kumimoji="0" lang="en-IE" sz="20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40D3137E-1959-4A64-B27C-48D134E7D40F}"/>
              </a:ext>
            </a:extLst>
          </p:cNvPr>
          <p:cNvSpPr txBox="1"/>
          <p:nvPr/>
        </p:nvSpPr>
        <p:spPr>
          <a:xfrm>
            <a:off x="598810" y="2072933"/>
            <a:ext cx="485522" cy="707886"/>
          </a:xfrm>
          <a:prstGeom prst="rect">
            <a:avLst/>
          </a:prstGeom>
          <a:noFill/>
        </p:spPr>
        <p:txBody>
          <a:bodyPr wrap="square" rtlCol="0">
            <a:spAutoFit/>
          </a:bodyPr>
          <a:lstStyle/>
          <a:p>
            <a:r>
              <a:rPr lang="en-US" sz="4000">
                <a:solidFill>
                  <a:schemeClr val="bg2">
                    <a:lumMod val="50000"/>
                  </a:schemeClr>
                </a:solidFill>
              </a:rPr>
              <a:t>1</a:t>
            </a:r>
            <a:endParaRPr lang="en-IE" sz="4000">
              <a:solidFill>
                <a:schemeClr val="bg2">
                  <a:lumMod val="50000"/>
                </a:schemeClr>
              </a:solidFill>
            </a:endParaRPr>
          </a:p>
        </p:txBody>
      </p:sp>
      <p:sp>
        <p:nvSpPr>
          <p:cNvPr id="10" name="TextBox 9">
            <a:extLst>
              <a:ext uri="{FF2B5EF4-FFF2-40B4-BE49-F238E27FC236}">
                <a16:creationId xmlns:a16="http://schemas.microsoft.com/office/drawing/2014/main" id="{0CD777A5-818B-49E3-B2AD-E232C1B94B53}"/>
              </a:ext>
            </a:extLst>
          </p:cNvPr>
          <p:cNvSpPr txBox="1"/>
          <p:nvPr/>
        </p:nvSpPr>
        <p:spPr>
          <a:xfrm>
            <a:off x="2572432" y="2072933"/>
            <a:ext cx="485522" cy="707886"/>
          </a:xfrm>
          <a:prstGeom prst="rect">
            <a:avLst/>
          </a:prstGeom>
          <a:noFill/>
        </p:spPr>
        <p:txBody>
          <a:bodyPr wrap="square" rtlCol="0">
            <a:spAutoFit/>
          </a:bodyPr>
          <a:lstStyle/>
          <a:p>
            <a:r>
              <a:rPr lang="en-US" sz="4000">
                <a:solidFill>
                  <a:schemeClr val="bg2">
                    <a:lumMod val="50000"/>
                  </a:schemeClr>
                </a:solidFill>
              </a:rPr>
              <a:t>2</a:t>
            </a:r>
            <a:endParaRPr lang="en-IE" sz="4000">
              <a:solidFill>
                <a:schemeClr val="bg2">
                  <a:lumMod val="50000"/>
                </a:schemeClr>
              </a:solidFill>
            </a:endParaRPr>
          </a:p>
        </p:txBody>
      </p:sp>
      <p:sp>
        <p:nvSpPr>
          <p:cNvPr id="11" name="TextBox 10">
            <a:extLst>
              <a:ext uri="{FF2B5EF4-FFF2-40B4-BE49-F238E27FC236}">
                <a16:creationId xmlns:a16="http://schemas.microsoft.com/office/drawing/2014/main" id="{71625FFA-592F-45DC-9FC7-00C9727896A4}"/>
              </a:ext>
            </a:extLst>
          </p:cNvPr>
          <p:cNvSpPr txBox="1"/>
          <p:nvPr/>
        </p:nvSpPr>
        <p:spPr>
          <a:xfrm>
            <a:off x="4577754" y="2072933"/>
            <a:ext cx="485522" cy="707886"/>
          </a:xfrm>
          <a:prstGeom prst="rect">
            <a:avLst/>
          </a:prstGeom>
          <a:noFill/>
        </p:spPr>
        <p:txBody>
          <a:bodyPr wrap="square" rtlCol="0">
            <a:spAutoFit/>
          </a:bodyPr>
          <a:lstStyle/>
          <a:p>
            <a:r>
              <a:rPr lang="en-US" sz="4000">
                <a:solidFill>
                  <a:schemeClr val="bg2">
                    <a:lumMod val="50000"/>
                  </a:schemeClr>
                </a:solidFill>
              </a:rPr>
              <a:t>3</a:t>
            </a:r>
            <a:endParaRPr lang="en-IE" sz="4000">
              <a:solidFill>
                <a:schemeClr val="bg2">
                  <a:lumMod val="50000"/>
                </a:schemeClr>
              </a:solidFill>
            </a:endParaRPr>
          </a:p>
        </p:txBody>
      </p:sp>
      <p:sp>
        <p:nvSpPr>
          <p:cNvPr id="12" name="TextBox 11">
            <a:extLst>
              <a:ext uri="{FF2B5EF4-FFF2-40B4-BE49-F238E27FC236}">
                <a16:creationId xmlns:a16="http://schemas.microsoft.com/office/drawing/2014/main" id="{2422AD9E-6C0D-4EBC-AE60-90EB062E0941}"/>
              </a:ext>
            </a:extLst>
          </p:cNvPr>
          <p:cNvSpPr txBox="1"/>
          <p:nvPr/>
        </p:nvSpPr>
        <p:spPr>
          <a:xfrm>
            <a:off x="6431819" y="2072933"/>
            <a:ext cx="485522" cy="707886"/>
          </a:xfrm>
          <a:prstGeom prst="rect">
            <a:avLst/>
          </a:prstGeom>
          <a:noFill/>
        </p:spPr>
        <p:txBody>
          <a:bodyPr wrap="square" rtlCol="0">
            <a:spAutoFit/>
          </a:bodyPr>
          <a:lstStyle/>
          <a:p>
            <a:r>
              <a:rPr lang="en-US" sz="4000">
                <a:solidFill>
                  <a:schemeClr val="bg2">
                    <a:lumMod val="50000"/>
                  </a:schemeClr>
                </a:solidFill>
              </a:rPr>
              <a:t>4</a:t>
            </a:r>
            <a:endParaRPr lang="en-IE" sz="4000">
              <a:solidFill>
                <a:schemeClr val="bg2">
                  <a:lumMod val="50000"/>
                </a:schemeClr>
              </a:solidFill>
            </a:endParaRPr>
          </a:p>
        </p:txBody>
      </p:sp>
      <p:sp>
        <p:nvSpPr>
          <p:cNvPr id="13" name="TextBox 12">
            <a:extLst>
              <a:ext uri="{FF2B5EF4-FFF2-40B4-BE49-F238E27FC236}">
                <a16:creationId xmlns:a16="http://schemas.microsoft.com/office/drawing/2014/main" id="{E07DAE43-448A-4FA1-9E18-8596E794D8FD}"/>
              </a:ext>
            </a:extLst>
          </p:cNvPr>
          <p:cNvSpPr txBox="1"/>
          <p:nvPr/>
        </p:nvSpPr>
        <p:spPr>
          <a:xfrm>
            <a:off x="10521867" y="2068005"/>
            <a:ext cx="485522" cy="707886"/>
          </a:xfrm>
          <a:prstGeom prst="rect">
            <a:avLst/>
          </a:prstGeom>
          <a:noFill/>
        </p:spPr>
        <p:txBody>
          <a:bodyPr wrap="square" rtlCol="0">
            <a:spAutoFit/>
          </a:bodyPr>
          <a:lstStyle/>
          <a:p>
            <a:r>
              <a:rPr lang="en-US" sz="4000">
                <a:solidFill>
                  <a:schemeClr val="bg2">
                    <a:lumMod val="50000"/>
                  </a:schemeClr>
                </a:solidFill>
              </a:rPr>
              <a:t>6</a:t>
            </a:r>
            <a:endParaRPr lang="en-IE" sz="4000">
              <a:solidFill>
                <a:schemeClr val="bg2">
                  <a:lumMod val="50000"/>
                </a:schemeClr>
              </a:solidFill>
            </a:endParaRPr>
          </a:p>
        </p:txBody>
      </p:sp>
      <p:sp>
        <p:nvSpPr>
          <p:cNvPr id="14" name="TextBox 13">
            <a:extLst>
              <a:ext uri="{FF2B5EF4-FFF2-40B4-BE49-F238E27FC236}">
                <a16:creationId xmlns:a16="http://schemas.microsoft.com/office/drawing/2014/main" id="{59A38348-811A-4040-AFA0-C16082291647}"/>
              </a:ext>
            </a:extLst>
          </p:cNvPr>
          <p:cNvSpPr txBox="1"/>
          <p:nvPr/>
        </p:nvSpPr>
        <p:spPr>
          <a:xfrm>
            <a:off x="8453479" y="2072933"/>
            <a:ext cx="485522" cy="707886"/>
          </a:xfrm>
          <a:prstGeom prst="rect">
            <a:avLst/>
          </a:prstGeom>
          <a:noFill/>
        </p:spPr>
        <p:txBody>
          <a:bodyPr wrap="square" rtlCol="0">
            <a:spAutoFit/>
          </a:bodyPr>
          <a:lstStyle/>
          <a:p>
            <a:r>
              <a:rPr lang="en-US" sz="4000">
                <a:solidFill>
                  <a:schemeClr val="bg2">
                    <a:lumMod val="50000"/>
                  </a:schemeClr>
                </a:solidFill>
              </a:rPr>
              <a:t>5</a:t>
            </a:r>
            <a:endParaRPr lang="en-IE" sz="4000">
              <a:solidFill>
                <a:schemeClr val="bg2">
                  <a:lumMod val="50000"/>
                </a:schemeClr>
              </a:solidFill>
            </a:endParaRPr>
          </a:p>
        </p:txBody>
      </p:sp>
      <p:grpSp>
        <p:nvGrpSpPr>
          <p:cNvPr id="15" name="Graphic 3">
            <a:extLst>
              <a:ext uri="{FF2B5EF4-FFF2-40B4-BE49-F238E27FC236}">
                <a16:creationId xmlns:a16="http://schemas.microsoft.com/office/drawing/2014/main" id="{6F622B66-706B-42F1-B200-9118AEF82B3F}"/>
              </a:ext>
            </a:extLst>
          </p:cNvPr>
          <p:cNvGrpSpPr/>
          <p:nvPr/>
        </p:nvGrpSpPr>
        <p:grpSpPr>
          <a:xfrm>
            <a:off x="3358479" y="4416035"/>
            <a:ext cx="572485" cy="601647"/>
            <a:chOff x="789989" y="537063"/>
            <a:chExt cx="907856" cy="940767"/>
          </a:xfrm>
        </p:grpSpPr>
        <p:sp>
          <p:nvSpPr>
            <p:cNvPr id="16" name="Freeform 1078">
              <a:extLst>
                <a:ext uri="{FF2B5EF4-FFF2-40B4-BE49-F238E27FC236}">
                  <a16:creationId xmlns:a16="http://schemas.microsoft.com/office/drawing/2014/main" id="{5A225F34-5872-4F96-BF09-0B171EC1E75E}"/>
                </a:ext>
              </a:extLst>
            </p:cNvPr>
            <p:cNvSpPr/>
            <p:nvPr/>
          </p:nvSpPr>
          <p:spPr>
            <a:xfrm>
              <a:off x="913414" y="712600"/>
              <a:ext cx="191993" cy="191993"/>
            </a:xfrm>
            <a:custGeom>
              <a:avLst/>
              <a:gdLst>
                <a:gd name="connsiteX0" fmla="*/ 95997 w 191993"/>
                <a:gd name="connsiteY0" fmla="*/ 0 h 191993"/>
                <a:gd name="connsiteX1" fmla="*/ 191994 w 191993"/>
                <a:gd name="connsiteY1" fmla="*/ 95997 h 191993"/>
                <a:gd name="connsiteX2" fmla="*/ 95997 w 191993"/>
                <a:gd name="connsiteY2" fmla="*/ 191993 h 191993"/>
                <a:gd name="connsiteX3" fmla="*/ 0 w 191993"/>
                <a:gd name="connsiteY3" fmla="*/ 95997 h 191993"/>
                <a:gd name="connsiteX4" fmla="*/ 0 w 191993"/>
                <a:gd name="connsiteY4" fmla="*/ 95997 h 191993"/>
                <a:gd name="connsiteX5" fmla="*/ 95997 w 191993"/>
                <a:gd name="connsiteY5" fmla="*/ 0 h 191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93" h="191993">
                  <a:moveTo>
                    <a:pt x="95997" y="0"/>
                  </a:moveTo>
                  <a:cubicBezTo>
                    <a:pt x="148110" y="0"/>
                    <a:pt x="191994" y="43884"/>
                    <a:pt x="191994" y="95997"/>
                  </a:cubicBezTo>
                  <a:cubicBezTo>
                    <a:pt x="191994" y="148109"/>
                    <a:pt x="148110" y="191993"/>
                    <a:pt x="95997" y="191993"/>
                  </a:cubicBezTo>
                  <a:cubicBezTo>
                    <a:pt x="43885" y="191993"/>
                    <a:pt x="0" y="148109"/>
                    <a:pt x="0" y="95997"/>
                  </a:cubicBezTo>
                  <a:cubicBezTo>
                    <a:pt x="0" y="95997"/>
                    <a:pt x="0" y="95997"/>
                    <a:pt x="0" y="95997"/>
                  </a:cubicBezTo>
                  <a:cubicBezTo>
                    <a:pt x="0" y="41141"/>
                    <a:pt x="43885" y="0"/>
                    <a:pt x="95997" y="0"/>
                  </a:cubicBezTo>
                  <a:close/>
                </a:path>
              </a:pathLst>
            </a:custGeom>
            <a:solidFill>
              <a:srgbClr val="00BADE"/>
            </a:solidFill>
            <a:ln w="27426" cap="flat">
              <a:noFill/>
              <a:prstDash val="solid"/>
              <a:miter/>
            </a:ln>
          </p:spPr>
          <p:txBody>
            <a:bodyPr rtlCol="0" anchor="ctr"/>
            <a:lstStyle/>
            <a:p>
              <a:endParaRPr lang="en-US"/>
            </a:p>
          </p:txBody>
        </p:sp>
        <p:sp>
          <p:nvSpPr>
            <p:cNvPr id="17" name="Freeform 1079">
              <a:extLst>
                <a:ext uri="{FF2B5EF4-FFF2-40B4-BE49-F238E27FC236}">
                  <a16:creationId xmlns:a16="http://schemas.microsoft.com/office/drawing/2014/main" id="{9F4373C9-52FE-4AD0-A7F9-A702565B0483}"/>
                </a:ext>
              </a:extLst>
            </p:cNvPr>
            <p:cNvSpPr/>
            <p:nvPr/>
          </p:nvSpPr>
          <p:spPr>
            <a:xfrm>
              <a:off x="789989" y="537063"/>
              <a:ext cx="907856" cy="940767"/>
            </a:xfrm>
            <a:custGeom>
              <a:avLst/>
              <a:gdLst>
                <a:gd name="connsiteX0" fmla="*/ 13714 w 907856"/>
                <a:gd name="connsiteY0" fmla="*/ 940767 h 940767"/>
                <a:gd name="connsiteX1" fmla="*/ 718605 w 907856"/>
                <a:gd name="connsiteY1" fmla="*/ 940767 h 940767"/>
                <a:gd name="connsiteX2" fmla="*/ 729577 w 907856"/>
                <a:gd name="connsiteY2" fmla="*/ 929796 h 940767"/>
                <a:gd name="connsiteX3" fmla="*/ 729577 w 907856"/>
                <a:gd name="connsiteY3" fmla="*/ 795401 h 940767"/>
                <a:gd name="connsiteX4" fmla="*/ 847516 w 907856"/>
                <a:gd name="connsiteY4" fmla="*/ 795401 h 940767"/>
                <a:gd name="connsiteX5" fmla="*/ 858486 w 907856"/>
                <a:gd name="connsiteY5" fmla="*/ 781687 h 940767"/>
                <a:gd name="connsiteX6" fmla="*/ 858486 w 907856"/>
                <a:gd name="connsiteY6" fmla="*/ 732317 h 940767"/>
                <a:gd name="connsiteX7" fmla="*/ 894143 w 907856"/>
                <a:gd name="connsiteY7" fmla="*/ 732317 h 940767"/>
                <a:gd name="connsiteX8" fmla="*/ 907857 w 907856"/>
                <a:gd name="connsiteY8" fmla="*/ 721346 h 940767"/>
                <a:gd name="connsiteX9" fmla="*/ 907857 w 907856"/>
                <a:gd name="connsiteY9" fmla="*/ 721346 h 940767"/>
                <a:gd name="connsiteX10" fmla="*/ 907857 w 907856"/>
                <a:gd name="connsiteY10" fmla="*/ 641806 h 940767"/>
                <a:gd name="connsiteX11" fmla="*/ 858486 w 907856"/>
                <a:gd name="connsiteY11" fmla="*/ 592437 h 940767"/>
                <a:gd name="connsiteX12" fmla="*/ 784432 w 907856"/>
                <a:gd name="connsiteY12" fmla="*/ 592437 h 940767"/>
                <a:gd name="connsiteX13" fmla="*/ 817344 w 907856"/>
                <a:gd name="connsiteY13" fmla="*/ 386729 h 940767"/>
                <a:gd name="connsiteX14" fmla="*/ 817344 w 907856"/>
                <a:gd name="connsiteY14" fmla="*/ 386729 h 940767"/>
                <a:gd name="connsiteX15" fmla="*/ 746033 w 907856"/>
                <a:gd name="connsiteY15" fmla="*/ 298961 h 940767"/>
                <a:gd name="connsiteX16" fmla="*/ 737805 w 907856"/>
                <a:gd name="connsiteY16" fmla="*/ 298961 h 940767"/>
                <a:gd name="connsiteX17" fmla="*/ 729577 w 907856"/>
                <a:gd name="connsiteY17" fmla="*/ 298961 h 940767"/>
                <a:gd name="connsiteX18" fmla="*/ 729577 w 907856"/>
                <a:gd name="connsiteY18" fmla="*/ 10971 h 940767"/>
                <a:gd name="connsiteX19" fmla="*/ 718605 w 907856"/>
                <a:gd name="connsiteY19" fmla="*/ 0 h 940767"/>
                <a:gd name="connsiteX20" fmla="*/ 159080 w 907856"/>
                <a:gd name="connsiteY20" fmla="*/ 0 h 940767"/>
                <a:gd name="connsiteX21" fmla="*/ 150852 w 907856"/>
                <a:gd name="connsiteY21" fmla="*/ 2743 h 940767"/>
                <a:gd name="connsiteX22" fmla="*/ 2744 w 907856"/>
                <a:gd name="connsiteY22" fmla="*/ 145366 h 940767"/>
                <a:gd name="connsiteX23" fmla="*/ 0 w 907856"/>
                <a:gd name="connsiteY23" fmla="*/ 153595 h 940767"/>
                <a:gd name="connsiteX24" fmla="*/ 0 w 907856"/>
                <a:gd name="connsiteY24" fmla="*/ 929796 h 940767"/>
                <a:gd name="connsiteX25" fmla="*/ 13714 w 907856"/>
                <a:gd name="connsiteY25" fmla="*/ 940767 h 940767"/>
                <a:gd name="connsiteX26" fmla="*/ 885914 w 907856"/>
                <a:gd name="connsiteY26" fmla="*/ 710375 h 940767"/>
                <a:gd name="connsiteX27" fmla="*/ 671978 w 907856"/>
                <a:gd name="connsiteY27" fmla="*/ 710375 h 940767"/>
                <a:gd name="connsiteX28" fmla="*/ 661008 w 907856"/>
                <a:gd name="connsiteY28" fmla="*/ 721346 h 940767"/>
                <a:gd name="connsiteX29" fmla="*/ 671978 w 907856"/>
                <a:gd name="connsiteY29" fmla="*/ 732317 h 940767"/>
                <a:gd name="connsiteX30" fmla="*/ 839288 w 907856"/>
                <a:gd name="connsiteY30" fmla="*/ 732317 h 940767"/>
                <a:gd name="connsiteX31" fmla="*/ 839288 w 907856"/>
                <a:gd name="connsiteY31" fmla="*/ 767973 h 940767"/>
                <a:gd name="connsiteX32" fmla="*/ 586953 w 907856"/>
                <a:gd name="connsiteY32" fmla="*/ 767973 h 940767"/>
                <a:gd name="connsiteX33" fmla="*/ 586953 w 907856"/>
                <a:gd name="connsiteY33" fmla="*/ 732317 h 940767"/>
                <a:gd name="connsiteX34" fmla="*/ 614381 w 907856"/>
                <a:gd name="connsiteY34" fmla="*/ 732317 h 940767"/>
                <a:gd name="connsiteX35" fmla="*/ 625351 w 907856"/>
                <a:gd name="connsiteY35" fmla="*/ 721346 h 940767"/>
                <a:gd name="connsiteX36" fmla="*/ 614381 w 907856"/>
                <a:gd name="connsiteY36" fmla="*/ 710375 h 940767"/>
                <a:gd name="connsiteX37" fmla="*/ 537583 w 907856"/>
                <a:gd name="connsiteY37" fmla="*/ 710375 h 940767"/>
                <a:gd name="connsiteX38" fmla="*/ 537583 w 907856"/>
                <a:gd name="connsiteY38" fmla="*/ 688433 h 940767"/>
                <a:gd name="connsiteX39" fmla="*/ 883171 w 907856"/>
                <a:gd name="connsiteY39" fmla="*/ 688433 h 940767"/>
                <a:gd name="connsiteX40" fmla="*/ 883171 w 907856"/>
                <a:gd name="connsiteY40" fmla="*/ 710375 h 940767"/>
                <a:gd name="connsiteX41" fmla="*/ 858486 w 907856"/>
                <a:gd name="connsiteY41" fmla="*/ 619864 h 940767"/>
                <a:gd name="connsiteX42" fmla="*/ 883171 w 907856"/>
                <a:gd name="connsiteY42" fmla="*/ 644549 h 940767"/>
                <a:gd name="connsiteX43" fmla="*/ 883171 w 907856"/>
                <a:gd name="connsiteY43" fmla="*/ 663748 h 940767"/>
                <a:gd name="connsiteX44" fmla="*/ 537583 w 907856"/>
                <a:gd name="connsiteY44" fmla="*/ 663748 h 940767"/>
                <a:gd name="connsiteX45" fmla="*/ 537583 w 907856"/>
                <a:gd name="connsiteY45" fmla="*/ 644549 h 940767"/>
                <a:gd name="connsiteX46" fmla="*/ 540326 w 907856"/>
                <a:gd name="connsiteY46" fmla="*/ 636321 h 940767"/>
                <a:gd name="connsiteX47" fmla="*/ 565011 w 907856"/>
                <a:gd name="connsiteY47" fmla="*/ 619864 h 940767"/>
                <a:gd name="connsiteX48" fmla="*/ 858486 w 907856"/>
                <a:gd name="connsiteY48" fmla="*/ 619864 h 940767"/>
                <a:gd name="connsiteX49" fmla="*/ 737805 w 907856"/>
                <a:gd name="connsiteY49" fmla="*/ 326389 h 940767"/>
                <a:gd name="connsiteX50" fmla="*/ 778947 w 907856"/>
                <a:gd name="connsiteY50" fmla="*/ 342845 h 940767"/>
                <a:gd name="connsiteX51" fmla="*/ 792660 w 907856"/>
                <a:gd name="connsiteY51" fmla="*/ 383987 h 940767"/>
                <a:gd name="connsiteX52" fmla="*/ 759747 w 907856"/>
                <a:gd name="connsiteY52" fmla="*/ 592437 h 940767"/>
                <a:gd name="connsiteX53" fmla="*/ 663750 w 907856"/>
                <a:gd name="connsiteY53" fmla="*/ 592437 h 940767"/>
                <a:gd name="connsiteX54" fmla="*/ 630837 w 907856"/>
                <a:gd name="connsiteY54" fmla="*/ 383987 h 940767"/>
                <a:gd name="connsiteX55" fmla="*/ 644550 w 907856"/>
                <a:gd name="connsiteY55" fmla="*/ 342845 h 940767"/>
                <a:gd name="connsiteX56" fmla="*/ 685692 w 907856"/>
                <a:gd name="connsiteY56" fmla="*/ 326389 h 940767"/>
                <a:gd name="connsiteX57" fmla="*/ 737805 w 907856"/>
                <a:gd name="connsiteY57" fmla="*/ 326389 h 940767"/>
                <a:gd name="connsiteX58" fmla="*/ 148110 w 907856"/>
                <a:gd name="connsiteY58" fmla="*/ 38399 h 940767"/>
                <a:gd name="connsiteX59" fmla="*/ 148110 w 907856"/>
                <a:gd name="connsiteY59" fmla="*/ 139881 h 940767"/>
                <a:gd name="connsiteX60" fmla="*/ 41142 w 907856"/>
                <a:gd name="connsiteY60" fmla="*/ 139881 h 940767"/>
                <a:gd name="connsiteX61" fmla="*/ 148110 w 907856"/>
                <a:gd name="connsiteY61" fmla="*/ 38399 h 940767"/>
                <a:gd name="connsiteX62" fmla="*/ 24686 w 907856"/>
                <a:gd name="connsiteY62" fmla="*/ 164566 h 940767"/>
                <a:gd name="connsiteX63" fmla="*/ 161824 w 907856"/>
                <a:gd name="connsiteY63" fmla="*/ 164566 h 940767"/>
                <a:gd name="connsiteX64" fmla="*/ 172794 w 907856"/>
                <a:gd name="connsiteY64" fmla="*/ 153595 h 940767"/>
                <a:gd name="connsiteX65" fmla="*/ 172794 w 907856"/>
                <a:gd name="connsiteY65" fmla="*/ 24685 h 940767"/>
                <a:gd name="connsiteX66" fmla="*/ 707634 w 907856"/>
                <a:gd name="connsiteY66" fmla="*/ 24685 h 940767"/>
                <a:gd name="connsiteX67" fmla="*/ 707634 w 907856"/>
                <a:gd name="connsiteY67" fmla="*/ 304447 h 940767"/>
                <a:gd name="connsiteX68" fmla="*/ 682950 w 907856"/>
                <a:gd name="connsiteY68" fmla="*/ 304447 h 940767"/>
                <a:gd name="connsiteX69" fmla="*/ 603409 w 907856"/>
                <a:gd name="connsiteY69" fmla="*/ 383987 h 940767"/>
                <a:gd name="connsiteX70" fmla="*/ 603409 w 907856"/>
                <a:gd name="connsiteY70" fmla="*/ 392215 h 940767"/>
                <a:gd name="connsiteX71" fmla="*/ 603409 w 907856"/>
                <a:gd name="connsiteY71" fmla="*/ 392215 h 940767"/>
                <a:gd name="connsiteX72" fmla="*/ 606153 w 907856"/>
                <a:gd name="connsiteY72" fmla="*/ 414157 h 940767"/>
                <a:gd name="connsiteX73" fmla="*/ 128910 w 907856"/>
                <a:gd name="connsiteY73" fmla="*/ 414157 h 940767"/>
                <a:gd name="connsiteX74" fmla="*/ 117939 w 907856"/>
                <a:gd name="connsiteY74" fmla="*/ 425128 h 940767"/>
                <a:gd name="connsiteX75" fmla="*/ 128910 w 907856"/>
                <a:gd name="connsiteY75" fmla="*/ 436099 h 940767"/>
                <a:gd name="connsiteX76" fmla="*/ 611637 w 907856"/>
                <a:gd name="connsiteY76" fmla="*/ 436099 h 940767"/>
                <a:gd name="connsiteX77" fmla="*/ 619866 w 907856"/>
                <a:gd name="connsiteY77" fmla="*/ 479983 h 940767"/>
                <a:gd name="connsiteX78" fmla="*/ 131653 w 907856"/>
                <a:gd name="connsiteY78" fmla="*/ 479983 h 940767"/>
                <a:gd name="connsiteX79" fmla="*/ 120682 w 907856"/>
                <a:gd name="connsiteY79" fmla="*/ 490954 h 940767"/>
                <a:gd name="connsiteX80" fmla="*/ 131653 w 907856"/>
                <a:gd name="connsiteY80" fmla="*/ 501925 h 940767"/>
                <a:gd name="connsiteX81" fmla="*/ 625351 w 907856"/>
                <a:gd name="connsiteY81" fmla="*/ 501925 h 940767"/>
                <a:gd name="connsiteX82" fmla="*/ 633580 w 907856"/>
                <a:gd name="connsiteY82" fmla="*/ 545810 h 940767"/>
                <a:gd name="connsiteX83" fmla="*/ 131653 w 907856"/>
                <a:gd name="connsiteY83" fmla="*/ 545810 h 940767"/>
                <a:gd name="connsiteX84" fmla="*/ 120682 w 907856"/>
                <a:gd name="connsiteY84" fmla="*/ 556781 h 940767"/>
                <a:gd name="connsiteX85" fmla="*/ 131653 w 907856"/>
                <a:gd name="connsiteY85" fmla="*/ 567752 h 940767"/>
                <a:gd name="connsiteX86" fmla="*/ 636322 w 907856"/>
                <a:gd name="connsiteY86" fmla="*/ 567752 h 940767"/>
                <a:gd name="connsiteX87" fmla="*/ 639064 w 907856"/>
                <a:gd name="connsiteY87" fmla="*/ 586951 h 940767"/>
                <a:gd name="connsiteX88" fmla="*/ 565011 w 907856"/>
                <a:gd name="connsiteY88" fmla="*/ 586951 h 940767"/>
                <a:gd name="connsiteX89" fmla="*/ 521126 w 907856"/>
                <a:gd name="connsiteY89" fmla="*/ 611636 h 940767"/>
                <a:gd name="connsiteX90" fmla="*/ 131653 w 907856"/>
                <a:gd name="connsiteY90" fmla="*/ 611636 h 940767"/>
                <a:gd name="connsiteX91" fmla="*/ 120682 w 907856"/>
                <a:gd name="connsiteY91" fmla="*/ 622607 h 940767"/>
                <a:gd name="connsiteX92" fmla="*/ 131653 w 907856"/>
                <a:gd name="connsiteY92" fmla="*/ 633578 h 940767"/>
                <a:gd name="connsiteX93" fmla="*/ 515640 w 907856"/>
                <a:gd name="connsiteY93" fmla="*/ 633578 h 940767"/>
                <a:gd name="connsiteX94" fmla="*/ 515640 w 907856"/>
                <a:gd name="connsiteY94" fmla="*/ 677462 h 940767"/>
                <a:gd name="connsiteX95" fmla="*/ 131653 w 907856"/>
                <a:gd name="connsiteY95" fmla="*/ 677462 h 940767"/>
                <a:gd name="connsiteX96" fmla="*/ 120682 w 907856"/>
                <a:gd name="connsiteY96" fmla="*/ 688433 h 940767"/>
                <a:gd name="connsiteX97" fmla="*/ 131653 w 907856"/>
                <a:gd name="connsiteY97" fmla="*/ 699404 h 940767"/>
                <a:gd name="connsiteX98" fmla="*/ 515640 w 907856"/>
                <a:gd name="connsiteY98" fmla="*/ 699404 h 940767"/>
                <a:gd name="connsiteX99" fmla="*/ 515640 w 907856"/>
                <a:gd name="connsiteY99" fmla="*/ 707633 h 940767"/>
                <a:gd name="connsiteX100" fmla="*/ 529354 w 907856"/>
                <a:gd name="connsiteY100" fmla="*/ 718604 h 940767"/>
                <a:gd name="connsiteX101" fmla="*/ 529354 w 907856"/>
                <a:gd name="connsiteY101" fmla="*/ 718604 h 940767"/>
                <a:gd name="connsiteX102" fmla="*/ 565011 w 907856"/>
                <a:gd name="connsiteY102" fmla="*/ 718604 h 940767"/>
                <a:gd name="connsiteX103" fmla="*/ 565011 w 907856"/>
                <a:gd name="connsiteY103" fmla="*/ 767973 h 940767"/>
                <a:gd name="connsiteX104" fmla="*/ 575981 w 907856"/>
                <a:gd name="connsiteY104" fmla="*/ 781687 h 940767"/>
                <a:gd name="connsiteX105" fmla="*/ 575981 w 907856"/>
                <a:gd name="connsiteY105" fmla="*/ 781687 h 940767"/>
                <a:gd name="connsiteX106" fmla="*/ 710377 w 907856"/>
                <a:gd name="connsiteY106" fmla="*/ 781687 h 940767"/>
                <a:gd name="connsiteX107" fmla="*/ 710377 w 907856"/>
                <a:gd name="connsiteY107" fmla="*/ 902369 h 940767"/>
                <a:gd name="connsiteX108" fmla="*/ 27428 w 907856"/>
                <a:gd name="connsiteY108" fmla="*/ 902369 h 940767"/>
                <a:gd name="connsiteX109" fmla="*/ 27428 w 907856"/>
                <a:gd name="connsiteY109" fmla="*/ 164566 h 940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907856" h="940767">
                  <a:moveTo>
                    <a:pt x="13714" y="940767"/>
                  </a:moveTo>
                  <a:lnTo>
                    <a:pt x="718605" y="940767"/>
                  </a:lnTo>
                  <a:cubicBezTo>
                    <a:pt x="724091" y="940767"/>
                    <a:pt x="729577" y="935282"/>
                    <a:pt x="729577" y="929796"/>
                  </a:cubicBezTo>
                  <a:lnTo>
                    <a:pt x="729577" y="795401"/>
                  </a:lnTo>
                  <a:lnTo>
                    <a:pt x="847516" y="795401"/>
                  </a:lnTo>
                  <a:cubicBezTo>
                    <a:pt x="853002" y="795401"/>
                    <a:pt x="858486" y="789915"/>
                    <a:pt x="858486" y="781687"/>
                  </a:cubicBezTo>
                  <a:lnTo>
                    <a:pt x="858486" y="732317"/>
                  </a:lnTo>
                  <a:lnTo>
                    <a:pt x="894143" y="732317"/>
                  </a:lnTo>
                  <a:cubicBezTo>
                    <a:pt x="899627" y="732317"/>
                    <a:pt x="905113" y="726832"/>
                    <a:pt x="907857" y="721346"/>
                  </a:cubicBezTo>
                  <a:cubicBezTo>
                    <a:pt x="907857" y="721346"/>
                    <a:pt x="907857" y="721346"/>
                    <a:pt x="907857" y="721346"/>
                  </a:cubicBezTo>
                  <a:lnTo>
                    <a:pt x="907857" y="641806"/>
                  </a:lnTo>
                  <a:cubicBezTo>
                    <a:pt x="907857" y="614379"/>
                    <a:pt x="885914" y="592437"/>
                    <a:pt x="858486" y="592437"/>
                  </a:cubicBezTo>
                  <a:lnTo>
                    <a:pt x="784432" y="592437"/>
                  </a:lnTo>
                  <a:lnTo>
                    <a:pt x="817344" y="386729"/>
                  </a:lnTo>
                  <a:cubicBezTo>
                    <a:pt x="817344" y="386729"/>
                    <a:pt x="817344" y="386729"/>
                    <a:pt x="817344" y="386729"/>
                  </a:cubicBezTo>
                  <a:cubicBezTo>
                    <a:pt x="822830" y="342845"/>
                    <a:pt x="789917" y="304447"/>
                    <a:pt x="746033" y="298961"/>
                  </a:cubicBezTo>
                  <a:cubicBezTo>
                    <a:pt x="743291" y="298961"/>
                    <a:pt x="740547" y="298961"/>
                    <a:pt x="737805" y="298961"/>
                  </a:cubicBezTo>
                  <a:lnTo>
                    <a:pt x="729577" y="298961"/>
                  </a:lnTo>
                  <a:lnTo>
                    <a:pt x="729577" y="10971"/>
                  </a:lnTo>
                  <a:cubicBezTo>
                    <a:pt x="729577" y="5485"/>
                    <a:pt x="724091" y="0"/>
                    <a:pt x="718605" y="0"/>
                  </a:cubicBezTo>
                  <a:lnTo>
                    <a:pt x="159080" y="0"/>
                  </a:lnTo>
                  <a:cubicBezTo>
                    <a:pt x="156338" y="0"/>
                    <a:pt x="153596" y="0"/>
                    <a:pt x="150852" y="2743"/>
                  </a:cubicBezTo>
                  <a:lnTo>
                    <a:pt x="2744" y="145366"/>
                  </a:lnTo>
                  <a:cubicBezTo>
                    <a:pt x="0" y="148109"/>
                    <a:pt x="0" y="150852"/>
                    <a:pt x="0" y="153595"/>
                  </a:cubicBezTo>
                  <a:lnTo>
                    <a:pt x="0" y="929796"/>
                  </a:lnTo>
                  <a:cubicBezTo>
                    <a:pt x="0" y="935282"/>
                    <a:pt x="5486" y="940767"/>
                    <a:pt x="13714" y="940767"/>
                  </a:cubicBezTo>
                  <a:close/>
                  <a:moveTo>
                    <a:pt x="885914" y="710375"/>
                  </a:moveTo>
                  <a:lnTo>
                    <a:pt x="671978" y="710375"/>
                  </a:lnTo>
                  <a:cubicBezTo>
                    <a:pt x="666492" y="710375"/>
                    <a:pt x="661008" y="715861"/>
                    <a:pt x="661008" y="721346"/>
                  </a:cubicBezTo>
                  <a:cubicBezTo>
                    <a:pt x="661008" y="726832"/>
                    <a:pt x="666492" y="732317"/>
                    <a:pt x="671978" y="732317"/>
                  </a:cubicBezTo>
                  <a:lnTo>
                    <a:pt x="839288" y="732317"/>
                  </a:lnTo>
                  <a:lnTo>
                    <a:pt x="839288" y="767973"/>
                  </a:lnTo>
                  <a:lnTo>
                    <a:pt x="586953" y="767973"/>
                  </a:lnTo>
                  <a:lnTo>
                    <a:pt x="586953" y="732317"/>
                  </a:lnTo>
                  <a:lnTo>
                    <a:pt x="614381" y="732317"/>
                  </a:lnTo>
                  <a:cubicBezTo>
                    <a:pt x="619866" y="732317"/>
                    <a:pt x="625351" y="726832"/>
                    <a:pt x="625351" y="721346"/>
                  </a:cubicBezTo>
                  <a:cubicBezTo>
                    <a:pt x="625351" y="715861"/>
                    <a:pt x="619866" y="710375"/>
                    <a:pt x="614381" y="710375"/>
                  </a:cubicBezTo>
                  <a:lnTo>
                    <a:pt x="537583" y="710375"/>
                  </a:lnTo>
                  <a:lnTo>
                    <a:pt x="537583" y="688433"/>
                  </a:lnTo>
                  <a:lnTo>
                    <a:pt x="883171" y="688433"/>
                  </a:lnTo>
                  <a:lnTo>
                    <a:pt x="883171" y="710375"/>
                  </a:lnTo>
                  <a:close/>
                  <a:moveTo>
                    <a:pt x="858486" y="619864"/>
                  </a:moveTo>
                  <a:cubicBezTo>
                    <a:pt x="872200" y="619864"/>
                    <a:pt x="883171" y="630835"/>
                    <a:pt x="883171" y="644549"/>
                  </a:cubicBezTo>
                  <a:lnTo>
                    <a:pt x="883171" y="663748"/>
                  </a:lnTo>
                  <a:lnTo>
                    <a:pt x="537583" y="663748"/>
                  </a:lnTo>
                  <a:lnTo>
                    <a:pt x="537583" y="644549"/>
                  </a:lnTo>
                  <a:cubicBezTo>
                    <a:pt x="537583" y="641806"/>
                    <a:pt x="537583" y="639063"/>
                    <a:pt x="540326" y="636321"/>
                  </a:cubicBezTo>
                  <a:cubicBezTo>
                    <a:pt x="543068" y="625350"/>
                    <a:pt x="554039" y="619864"/>
                    <a:pt x="565011" y="619864"/>
                  </a:cubicBezTo>
                  <a:lnTo>
                    <a:pt x="858486" y="619864"/>
                  </a:lnTo>
                  <a:close/>
                  <a:moveTo>
                    <a:pt x="737805" y="326389"/>
                  </a:moveTo>
                  <a:cubicBezTo>
                    <a:pt x="754261" y="326389"/>
                    <a:pt x="767975" y="331874"/>
                    <a:pt x="778947" y="342845"/>
                  </a:cubicBezTo>
                  <a:cubicBezTo>
                    <a:pt x="789917" y="353816"/>
                    <a:pt x="795403" y="370273"/>
                    <a:pt x="792660" y="383987"/>
                  </a:cubicBezTo>
                  <a:lnTo>
                    <a:pt x="759747" y="592437"/>
                  </a:lnTo>
                  <a:lnTo>
                    <a:pt x="663750" y="592437"/>
                  </a:lnTo>
                  <a:lnTo>
                    <a:pt x="630837" y="383987"/>
                  </a:lnTo>
                  <a:cubicBezTo>
                    <a:pt x="628094" y="367530"/>
                    <a:pt x="633580" y="353816"/>
                    <a:pt x="644550" y="342845"/>
                  </a:cubicBezTo>
                  <a:cubicBezTo>
                    <a:pt x="655522" y="331874"/>
                    <a:pt x="669236" y="323646"/>
                    <a:pt x="685692" y="326389"/>
                  </a:cubicBezTo>
                  <a:lnTo>
                    <a:pt x="737805" y="326389"/>
                  </a:lnTo>
                  <a:close/>
                  <a:moveTo>
                    <a:pt x="148110" y="38399"/>
                  </a:moveTo>
                  <a:lnTo>
                    <a:pt x="148110" y="139881"/>
                  </a:lnTo>
                  <a:lnTo>
                    <a:pt x="41142" y="139881"/>
                  </a:lnTo>
                  <a:lnTo>
                    <a:pt x="148110" y="38399"/>
                  </a:lnTo>
                  <a:close/>
                  <a:moveTo>
                    <a:pt x="24686" y="164566"/>
                  </a:moveTo>
                  <a:lnTo>
                    <a:pt x="161824" y="164566"/>
                  </a:lnTo>
                  <a:cubicBezTo>
                    <a:pt x="167310" y="164566"/>
                    <a:pt x="172794" y="159080"/>
                    <a:pt x="172794" y="153595"/>
                  </a:cubicBezTo>
                  <a:lnTo>
                    <a:pt x="172794" y="24685"/>
                  </a:lnTo>
                  <a:lnTo>
                    <a:pt x="707634" y="24685"/>
                  </a:lnTo>
                  <a:lnTo>
                    <a:pt x="707634" y="304447"/>
                  </a:lnTo>
                  <a:lnTo>
                    <a:pt x="682950" y="304447"/>
                  </a:lnTo>
                  <a:cubicBezTo>
                    <a:pt x="639064" y="304447"/>
                    <a:pt x="603409" y="340103"/>
                    <a:pt x="603409" y="383987"/>
                  </a:cubicBezTo>
                  <a:cubicBezTo>
                    <a:pt x="603409" y="386729"/>
                    <a:pt x="603409" y="389472"/>
                    <a:pt x="603409" y="392215"/>
                  </a:cubicBezTo>
                  <a:cubicBezTo>
                    <a:pt x="603409" y="392215"/>
                    <a:pt x="603409" y="392215"/>
                    <a:pt x="603409" y="392215"/>
                  </a:cubicBezTo>
                  <a:lnTo>
                    <a:pt x="606153" y="414157"/>
                  </a:lnTo>
                  <a:lnTo>
                    <a:pt x="128910" y="414157"/>
                  </a:lnTo>
                  <a:cubicBezTo>
                    <a:pt x="123425" y="414157"/>
                    <a:pt x="117939" y="419643"/>
                    <a:pt x="117939" y="425128"/>
                  </a:cubicBezTo>
                  <a:cubicBezTo>
                    <a:pt x="117939" y="430614"/>
                    <a:pt x="123425" y="436099"/>
                    <a:pt x="128910" y="436099"/>
                  </a:cubicBezTo>
                  <a:lnTo>
                    <a:pt x="611637" y="436099"/>
                  </a:lnTo>
                  <a:lnTo>
                    <a:pt x="619866" y="479983"/>
                  </a:lnTo>
                  <a:lnTo>
                    <a:pt x="131653" y="479983"/>
                  </a:lnTo>
                  <a:cubicBezTo>
                    <a:pt x="126168" y="479983"/>
                    <a:pt x="120682" y="485469"/>
                    <a:pt x="120682" y="490954"/>
                  </a:cubicBezTo>
                  <a:cubicBezTo>
                    <a:pt x="120682" y="496440"/>
                    <a:pt x="126168" y="501925"/>
                    <a:pt x="131653" y="501925"/>
                  </a:cubicBezTo>
                  <a:lnTo>
                    <a:pt x="625351" y="501925"/>
                  </a:lnTo>
                  <a:lnTo>
                    <a:pt x="633580" y="545810"/>
                  </a:lnTo>
                  <a:lnTo>
                    <a:pt x="131653" y="545810"/>
                  </a:lnTo>
                  <a:cubicBezTo>
                    <a:pt x="126168" y="545810"/>
                    <a:pt x="120682" y="551295"/>
                    <a:pt x="120682" y="556781"/>
                  </a:cubicBezTo>
                  <a:cubicBezTo>
                    <a:pt x="120682" y="562266"/>
                    <a:pt x="126168" y="567752"/>
                    <a:pt x="131653" y="567752"/>
                  </a:cubicBezTo>
                  <a:lnTo>
                    <a:pt x="636322" y="567752"/>
                  </a:lnTo>
                  <a:lnTo>
                    <a:pt x="639064" y="586951"/>
                  </a:lnTo>
                  <a:lnTo>
                    <a:pt x="565011" y="586951"/>
                  </a:lnTo>
                  <a:cubicBezTo>
                    <a:pt x="548553" y="586951"/>
                    <a:pt x="532098" y="595179"/>
                    <a:pt x="521126" y="611636"/>
                  </a:cubicBezTo>
                  <a:lnTo>
                    <a:pt x="131653" y="611636"/>
                  </a:lnTo>
                  <a:cubicBezTo>
                    <a:pt x="126168" y="611636"/>
                    <a:pt x="120682" y="617122"/>
                    <a:pt x="120682" y="622607"/>
                  </a:cubicBezTo>
                  <a:cubicBezTo>
                    <a:pt x="120682" y="628093"/>
                    <a:pt x="126168" y="633578"/>
                    <a:pt x="131653" y="633578"/>
                  </a:cubicBezTo>
                  <a:lnTo>
                    <a:pt x="515640" y="633578"/>
                  </a:lnTo>
                  <a:lnTo>
                    <a:pt x="515640" y="677462"/>
                  </a:lnTo>
                  <a:lnTo>
                    <a:pt x="131653" y="677462"/>
                  </a:lnTo>
                  <a:cubicBezTo>
                    <a:pt x="126168" y="677462"/>
                    <a:pt x="120682" y="682948"/>
                    <a:pt x="120682" y="688433"/>
                  </a:cubicBezTo>
                  <a:cubicBezTo>
                    <a:pt x="120682" y="693919"/>
                    <a:pt x="126168" y="699404"/>
                    <a:pt x="131653" y="699404"/>
                  </a:cubicBezTo>
                  <a:lnTo>
                    <a:pt x="515640" y="699404"/>
                  </a:lnTo>
                  <a:lnTo>
                    <a:pt x="515640" y="707633"/>
                  </a:lnTo>
                  <a:cubicBezTo>
                    <a:pt x="515640" y="713118"/>
                    <a:pt x="521126" y="718604"/>
                    <a:pt x="529354" y="718604"/>
                  </a:cubicBezTo>
                  <a:cubicBezTo>
                    <a:pt x="529354" y="718604"/>
                    <a:pt x="529354" y="718604"/>
                    <a:pt x="529354" y="718604"/>
                  </a:cubicBezTo>
                  <a:lnTo>
                    <a:pt x="565011" y="718604"/>
                  </a:lnTo>
                  <a:lnTo>
                    <a:pt x="565011" y="767973"/>
                  </a:lnTo>
                  <a:cubicBezTo>
                    <a:pt x="565011" y="773459"/>
                    <a:pt x="570495" y="781687"/>
                    <a:pt x="575981" y="781687"/>
                  </a:cubicBezTo>
                  <a:cubicBezTo>
                    <a:pt x="575981" y="781687"/>
                    <a:pt x="575981" y="781687"/>
                    <a:pt x="575981" y="781687"/>
                  </a:cubicBezTo>
                  <a:lnTo>
                    <a:pt x="710377" y="781687"/>
                  </a:lnTo>
                  <a:lnTo>
                    <a:pt x="710377" y="902369"/>
                  </a:lnTo>
                  <a:lnTo>
                    <a:pt x="27428" y="902369"/>
                  </a:lnTo>
                  <a:lnTo>
                    <a:pt x="27428" y="164566"/>
                  </a:lnTo>
                  <a:close/>
                </a:path>
              </a:pathLst>
            </a:custGeom>
            <a:solidFill>
              <a:srgbClr val="000000"/>
            </a:solidFill>
            <a:ln w="27426" cap="flat">
              <a:noFill/>
              <a:prstDash val="solid"/>
              <a:miter/>
            </a:ln>
          </p:spPr>
          <p:txBody>
            <a:bodyPr rtlCol="0" anchor="ctr"/>
            <a:lstStyle/>
            <a:p>
              <a:endParaRPr lang="en-US"/>
            </a:p>
          </p:txBody>
        </p:sp>
        <p:sp>
          <p:nvSpPr>
            <p:cNvPr id="18" name="Freeform 1080">
              <a:extLst>
                <a:ext uri="{FF2B5EF4-FFF2-40B4-BE49-F238E27FC236}">
                  <a16:creationId xmlns:a16="http://schemas.microsoft.com/office/drawing/2014/main" id="{D64CFFD8-FF2D-4D48-9B60-3C6EEB45A8D9}"/>
                </a:ext>
              </a:extLst>
            </p:cNvPr>
            <p:cNvSpPr/>
            <p:nvPr/>
          </p:nvSpPr>
          <p:spPr>
            <a:xfrm>
              <a:off x="907928" y="1296808"/>
              <a:ext cx="313389" cy="21942"/>
            </a:xfrm>
            <a:custGeom>
              <a:avLst/>
              <a:gdLst>
                <a:gd name="connsiteX0" fmla="*/ 301704 w 313389"/>
                <a:gd name="connsiteY0" fmla="*/ 0 h 21942"/>
                <a:gd name="connsiteX1" fmla="*/ 10972 w 313389"/>
                <a:gd name="connsiteY1" fmla="*/ 0 h 21942"/>
                <a:gd name="connsiteX2" fmla="*/ 0 w 313389"/>
                <a:gd name="connsiteY2" fmla="*/ 10971 h 21942"/>
                <a:gd name="connsiteX3" fmla="*/ 10972 w 313389"/>
                <a:gd name="connsiteY3" fmla="*/ 21942 h 21942"/>
                <a:gd name="connsiteX4" fmla="*/ 301704 w 313389"/>
                <a:gd name="connsiteY4" fmla="*/ 21942 h 21942"/>
                <a:gd name="connsiteX5" fmla="*/ 312676 w 313389"/>
                <a:gd name="connsiteY5" fmla="*/ 10971 h 21942"/>
                <a:gd name="connsiteX6" fmla="*/ 301704 w 313389"/>
                <a:gd name="connsiteY6"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9" h="21942">
                  <a:moveTo>
                    <a:pt x="301704" y="0"/>
                  </a:moveTo>
                  <a:lnTo>
                    <a:pt x="10972" y="0"/>
                  </a:lnTo>
                  <a:cubicBezTo>
                    <a:pt x="5486" y="0"/>
                    <a:pt x="0" y="5486"/>
                    <a:pt x="0" y="10971"/>
                  </a:cubicBezTo>
                  <a:cubicBezTo>
                    <a:pt x="0" y="16457"/>
                    <a:pt x="5486" y="21942"/>
                    <a:pt x="10972" y="21942"/>
                  </a:cubicBezTo>
                  <a:lnTo>
                    <a:pt x="301704" y="21942"/>
                  </a:lnTo>
                  <a:cubicBezTo>
                    <a:pt x="307190" y="21942"/>
                    <a:pt x="312676" y="16457"/>
                    <a:pt x="312676" y="10971"/>
                  </a:cubicBezTo>
                  <a:cubicBezTo>
                    <a:pt x="315418" y="5486"/>
                    <a:pt x="309934" y="0"/>
                    <a:pt x="301704" y="0"/>
                  </a:cubicBezTo>
                  <a:close/>
                </a:path>
              </a:pathLst>
            </a:custGeom>
            <a:solidFill>
              <a:srgbClr val="000000"/>
            </a:solidFill>
            <a:ln w="27426" cap="flat">
              <a:noFill/>
              <a:prstDash val="solid"/>
              <a:miter/>
            </a:ln>
          </p:spPr>
          <p:txBody>
            <a:bodyPr rtlCol="0" anchor="ctr"/>
            <a:lstStyle/>
            <a:p>
              <a:endParaRPr lang="en-US"/>
            </a:p>
          </p:txBody>
        </p:sp>
        <p:sp>
          <p:nvSpPr>
            <p:cNvPr id="19" name="Freeform 1081">
              <a:extLst>
                <a:ext uri="{FF2B5EF4-FFF2-40B4-BE49-F238E27FC236}">
                  <a16:creationId xmlns:a16="http://schemas.microsoft.com/office/drawing/2014/main" id="{3761BDB3-144C-47BC-A9D5-CB0D24DB54E3}"/>
                </a:ext>
              </a:extLst>
            </p:cNvPr>
            <p:cNvSpPr/>
            <p:nvPr/>
          </p:nvSpPr>
          <p:spPr>
            <a:xfrm>
              <a:off x="913414" y="712600"/>
              <a:ext cx="216679" cy="216678"/>
            </a:xfrm>
            <a:custGeom>
              <a:avLst/>
              <a:gdLst>
                <a:gd name="connsiteX0" fmla="*/ 106969 w 216679"/>
                <a:gd name="connsiteY0" fmla="*/ 216678 h 216678"/>
                <a:gd name="connsiteX1" fmla="*/ 216679 w 216679"/>
                <a:gd name="connsiteY1" fmla="*/ 109710 h 216678"/>
                <a:gd name="connsiteX2" fmla="*/ 109711 w 216679"/>
                <a:gd name="connsiteY2" fmla="*/ 0 h 216678"/>
                <a:gd name="connsiteX3" fmla="*/ 0 w 216679"/>
                <a:gd name="connsiteY3" fmla="*/ 106968 h 216678"/>
                <a:gd name="connsiteX4" fmla="*/ 0 w 216679"/>
                <a:gd name="connsiteY4" fmla="*/ 106968 h 216678"/>
                <a:gd name="connsiteX5" fmla="*/ 106969 w 216679"/>
                <a:gd name="connsiteY5" fmla="*/ 216678 h 216678"/>
                <a:gd name="connsiteX6" fmla="*/ 106969 w 216679"/>
                <a:gd name="connsiteY6" fmla="*/ 21942 h 216678"/>
                <a:gd name="connsiteX7" fmla="*/ 191994 w 216679"/>
                <a:gd name="connsiteY7" fmla="*/ 104225 h 216678"/>
                <a:gd name="connsiteX8" fmla="*/ 109711 w 216679"/>
                <a:gd name="connsiteY8" fmla="*/ 189250 h 216678"/>
                <a:gd name="connsiteX9" fmla="*/ 24686 w 216679"/>
                <a:gd name="connsiteY9" fmla="*/ 106968 h 216678"/>
                <a:gd name="connsiteX10" fmla="*/ 24686 w 216679"/>
                <a:gd name="connsiteY10" fmla="*/ 106968 h 216678"/>
                <a:gd name="connsiteX11" fmla="*/ 106969 w 216679"/>
                <a:gd name="connsiteY11" fmla="*/ 21942 h 21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679" h="216678">
                  <a:moveTo>
                    <a:pt x="106969" y="216678"/>
                  </a:moveTo>
                  <a:cubicBezTo>
                    <a:pt x="167310" y="216678"/>
                    <a:pt x="216679" y="167308"/>
                    <a:pt x="216679" y="109710"/>
                  </a:cubicBezTo>
                  <a:cubicBezTo>
                    <a:pt x="216679" y="52112"/>
                    <a:pt x="167310" y="0"/>
                    <a:pt x="109711" y="0"/>
                  </a:cubicBezTo>
                  <a:cubicBezTo>
                    <a:pt x="49369" y="0"/>
                    <a:pt x="0" y="49370"/>
                    <a:pt x="0" y="106968"/>
                  </a:cubicBezTo>
                  <a:cubicBezTo>
                    <a:pt x="0" y="106968"/>
                    <a:pt x="0" y="106968"/>
                    <a:pt x="0" y="106968"/>
                  </a:cubicBezTo>
                  <a:cubicBezTo>
                    <a:pt x="0" y="167308"/>
                    <a:pt x="49369" y="216678"/>
                    <a:pt x="106969" y="216678"/>
                  </a:cubicBezTo>
                  <a:close/>
                  <a:moveTo>
                    <a:pt x="106969" y="21942"/>
                  </a:moveTo>
                  <a:cubicBezTo>
                    <a:pt x="153596" y="21942"/>
                    <a:pt x="191994" y="60341"/>
                    <a:pt x="191994" y="104225"/>
                  </a:cubicBezTo>
                  <a:cubicBezTo>
                    <a:pt x="191994" y="150852"/>
                    <a:pt x="153596" y="189250"/>
                    <a:pt x="109711" y="189250"/>
                  </a:cubicBezTo>
                  <a:cubicBezTo>
                    <a:pt x="65827" y="189250"/>
                    <a:pt x="24686" y="150852"/>
                    <a:pt x="24686" y="106968"/>
                  </a:cubicBezTo>
                  <a:cubicBezTo>
                    <a:pt x="24686" y="106968"/>
                    <a:pt x="24686" y="106968"/>
                    <a:pt x="24686" y="106968"/>
                  </a:cubicBezTo>
                  <a:cubicBezTo>
                    <a:pt x="24686" y="60341"/>
                    <a:pt x="63083" y="21942"/>
                    <a:pt x="106969" y="21942"/>
                  </a:cubicBezTo>
                  <a:close/>
                </a:path>
              </a:pathLst>
            </a:custGeom>
            <a:solidFill>
              <a:srgbClr val="000000"/>
            </a:solidFill>
            <a:ln w="27426" cap="flat">
              <a:noFill/>
              <a:prstDash val="solid"/>
              <a:miter/>
            </a:ln>
          </p:spPr>
          <p:txBody>
            <a:bodyPr rtlCol="0" anchor="ctr"/>
            <a:lstStyle/>
            <a:p>
              <a:endParaRPr lang="en-US"/>
            </a:p>
          </p:txBody>
        </p:sp>
        <p:sp>
          <p:nvSpPr>
            <p:cNvPr id="20" name="Freeform 1082">
              <a:extLst>
                <a:ext uri="{FF2B5EF4-FFF2-40B4-BE49-F238E27FC236}">
                  <a16:creationId xmlns:a16="http://schemas.microsoft.com/office/drawing/2014/main" id="{FE4F98A8-6C2B-4CEB-98E7-33D9F3FAFAD3}"/>
                </a:ext>
              </a:extLst>
            </p:cNvPr>
            <p:cNvSpPr/>
            <p:nvPr/>
          </p:nvSpPr>
          <p:spPr>
            <a:xfrm>
              <a:off x="951813" y="750998"/>
              <a:ext cx="134394" cy="134568"/>
            </a:xfrm>
            <a:custGeom>
              <a:avLst/>
              <a:gdLst>
                <a:gd name="connsiteX0" fmla="*/ 68569 w 134394"/>
                <a:gd name="connsiteY0" fmla="*/ 134395 h 134568"/>
                <a:gd name="connsiteX1" fmla="*/ 134395 w 134394"/>
                <a:gd name="connsiteY1" fmla="*/ 65826 h 134568"/>
                <a:gd name="connsiteX2" fmla="*/ 65825 w 134394"/>
                <a:gd name="connsiteY2" fmla="*/ 0 h 134568"/>
                <a:gd name="connsiteX3" fmla="*/ 0 w 134394"/>
                <a:gd name="connsiteY3" fmla="*/ 65826 h 134568"/>
                <a:gd name="connsiteX4" fmla="*/ 68569 w 134394"/>
                <a:gd name="connsiteY4" fmla="*/ 134395 h 134568"/>
                <a:gd name="connsiteX5" fmla="*/ 68569 w 134394"/>
                <a:gd name="connsiteY5" fmla="*/ 24685 h 134568"/>
                <a:gd name="connsiteX6" fmla="*/ 109711 w 134394"/>
                <a:gd name="connsiteY6" fmla="*/ 68569 h 134568"/>
                <a:gd name="connsiteX7" fmla="*/ 65825 w 134394"/>
                <a:gd name="connsiteY7" fmla="*/ 109710 h 134568"/>
                <a:gd name="connsiteX8" fmla="*/ 24684 w 134394"/>
                <a:gd name="connsiteY8" fmla="*/ 65826 h 134568"/>
                <a:gd name="connsiteX9" fmla="*/ 68569 w 134394"/>
                <a:gd name="connsiteY9" fmla="*/ 24685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94" h="134568">
                  <a:moveTo>
                    <a:pt x="68569" y="134395"/>
                  </a:moveTo>
                  <a:cubicBezTo>
                    <a:pt x="106967" y="134395"/>
                    <a:pt x="134395" y="104225"/>
                    <a:pt x="134395" y="65826"/>
                  </a:cubicBezTo>
                  <a:cubicBezTo>
                    <a:pt x="134395" y="27428"/>
                    <a:pt x="104225" y="0"/>
                    <a:pt x="65825" y="0"/>
                  </a:cubicBezTo>
                  <a:cubicBezTo>
                    <a:pt x="30170" y="0"/>
                    <a:pt x="0" y="30171"/>
                    <a:pt x="0" y="65826"/>
                  </a:cubicBezTo>
                  <a:cubicBezTo>
                    <a:pt x="2742" y="106968"/>
                    <a:pt x="32914" y="137138"/>
                    <a:pt x="68569" y="134395"/>
                  </a:cubicBezTo>
                  <a:close/>
                  <a:moveTo>
                    <a:pt x="68569" y="24685"/>
                  </a:moveTo>
                  <a:cubicBezTo>
                    <a:pt x="93253" y="24685"/>
                    <a:pt x="112453" y="43884"/>
                    <a:pt x="109711" y="68569"/>
                  </a:cubicBezTo>
                  <a:cubicBezTo>
                    <a:pt x="109711" y="93254"/>
                    <a:pt x="90511" y="112453"/>
                    <a:pt x="65825" y="109710"/>
                  </a:cubicBezTo>
                  <a:cubicBezTo>
                    <a:pt x="41142" y="109710"/>
                    <a:pt x="24684" y="90511"/>
                    <a:pt x="24684" y="65826"/>
                  </a:cubicBezTo>
                  <a:cubicBezTo>
                    <a:pt x="27428" y="43884"/>
                    <a:pt x="46627" y="24685"/>
                    <a:pt x="68569" y="24685"/>
                  </a:cubicBezTo>
                  <a:close/>
                </a:path>
              </a:pathLst>
            </a:custGeom>
            <a:solidFill>
              <a:srgbClr val="000000"/>
            </a:solidFill>
            <a:ln w="27426" cap="flat">
              <a:noFill/>
              <a:prstDash val="solid"/>
              <a:miter/>
            </a:ln>
          </p:spPr>
          <p:txBody>
            <a:bodyPr rtlCol="0" anchor="ctr"/>
            <a:lstStyle/>
            <a:p>
              <a:endParaRPr lang="en-US"/>
            </a:p>
          </p:txBody>
        </p:sp>
        <p:sp>
          <p:nvSpPr>
            <p:cNvPr id="21" name="Freeform 1083">
              <a:extLst>
                <a:ext uri="{FF2B5EF4-FFF2-40B4-BE49-F238E27FC236}">
                  <a16:creationId xmlns:a16="http://schemas.microsoft.com/office/drawing/2014/main" id="{1F99CB41-F0ED-4837-BCBB-22505186E6DE}"/>
                </a:ext>
              </a:extLst>
            </p:cNvPr>
            <p:cNvSpPr/>
            <p:nvPr/>
          </p:nvSpPr>
          <p:spPr>
            <a:xfrm>
              <a:off x="1459225" y="1038988"/>
              <a:ext cx="27427" cy="38398"/>
            </a:xfrm>
            <a:custGeom>
              <a:avLst/>
              <a:gdLst>
                <a:gd name="connsiteX0" fmla="*/ 10970 w 27427"/>
                <a:gd name="connsiteY0" fmla="*/ 0 h 38398"/>
                <a:gd name="connsiteX1" fmla="*/ 0 w 27427"/>
                <a:gd name="connsiteY1" fmla="*/ 13714 h 38398"/>
                <a:gd name="connsiteX2" fmla="*/ 2742 w 27427"/>
                <a:gd name="connsiteY2" fmla="*/ 27428 h 38398"/>
                <a:gd name="connsiteX3" fmla="*/ 16456 w 27427"/>
                <a:gd name="connsiteY3" fmla="*/ 38399 h 38398"/>
                <a:gd name="connsiteX4" fmla="*/ 27428 w 27427"/>
                <a:gd name="connsiteY4" fmla="*/ 24685 h 38398"/>
                <a:gd name="connsiteX5" fmla="*/ 27428 w 27427"/>
                <a:gd name="connsiteY5" fmla="*/ 24685 h 38398"/>
                <a:gd name="connsiteX6" fmla="*/ 24684 w 27427"/>
                <a:gd name="connsiteY6" fmla="*/ 10971 h 38398"/>
                <a:gd name="connsiteX7" fmla="*/ 10970 w 2742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27" h="38398">
                  <a:moveTo>
                    <a:pt x="10970" y="0"/>
                  </a:moveTo>
                  <a:cubicBezTo>
                    <a:pt x="5486" y="0"/>
                    <a:pt x="0" y="8228"/>
                    <a:pt x="0" y="13714"/>
                  </a:cubicBezTo>
                  <a:lnTo>
                    <a:pt x="2742" y="27428"/>
                  </a:lnTo>
                  <a:cubicBezTo>
                    <a:pt x="2742" y="32913"/>
                    <a:pt x="10970" y="38399"/>
                    <a:pt x="16456" y="38399"/>
                  </a:cubicBezTo>
                  <a:cubicBezTo>
                    <a:pt x="21942" y="38399"/>
                    <a:pt x="27428" y="30171"/>
                    <a:pt x="27428" y="24685"/>
                  </a:cubicBezTo>
                  <a:lnTo>
                    <a:pt x="27428" y="24685"/>
                  </a:lnTo>
                  <a:lnTo>
                    <a:pt x="24684" y="10971"/>
                  </a:lnTo>
                  <a:cubicBezTo>
                    <a:pt x="24684" y="5486"/>
                    <a:pt x="19200" y="0"/>
                    <a:pt x="10970" y="0"/>
                  </a:cubicBezTo>
                  <a:close/>
                </a:path>
              </a:pathLst>
            </a:custGeom>
            <a:solidFill>
              <a:srgbClr val="000000"/>
            </a:solidFill>
            <a:ln w="27426" cap="flat">
              <a:noFill/>
              <a:prstDash val="solid"/>
              <a:miter/>
            </a:ln>
          </p:spPr>
          <p:txBody>
            <a:bodyPr rtlCol="0" anchor="ctr"/>
            <a:lstStyle/>
            <a:p>
              <a:endParaRPr lang="en-US"/>
            </a:p>
          </p:txBody>
        </p:sp>
        <p:sp>
          <p:nvSpPr>
            <p:cNvPr id="22" name="Freeform 1084">
              <a:extLst>
                <a:ext uri="{FF2B5EF4-FFF2-40B4-BE49-F238E27FC236}">
                  <a16:creationId xmlns:a16="http://schemas.microsoft.com/office/drawing/2014/main" id="{C22F4324-E452-4E4B-ACD1-B48C86746F5C}"/>
                </a:ext>
              </a:extLst>
            </p:cNvPr>
            <p:cNvSpPr/>
            <p:nvPr/>
          </p:nvSpPr>
          <p:spPr>
            <a:xfrm>
              <a:off x="1440026" y="884680"/>
              <a:ext cx="46627" cy="137851"/>
            </a:xfrm>
            <a:custGeom>
              <a:avLst/>
              <a:gdLst>
                <a:gd name="connsiteX0" fmla="*/ 8228 w 46627"/>
                <a:gd name="connsiteY0" fmla="*/ 11685 h 137851"/>
                <a:gd name="connsiteX1" fmla="*/ 0 w 46627"/>
                <a:gd name="connsiteY1" fmla="*/ 36369 h 137851"/>
                <a:gd name="connsiteX2" fmla="*/ 0 w 46627"/>
                <a:gd name="connsiteY2" fmla="*/ 36369 h 137851"/>
                <a:gd name="connsiteX3" fmla="*/ 13714 w 46627"/>
                <a:gd name="connsiteY3" fmla="*/ 126880 h 137851"/>
                <a:gd name="connsiteX4" fmla="*/ 27428 w 46627"/>
                <a:gd name="connsiteY4" fmla="*/ 137852 h 137851"/>
                <a:gd name="connsiteX5" fmla="*/ 38399 w 46627"/>
                <a:gd name="connsiteY5" fmla="*/ 124138 h 137851"/>
                <a:gd name="connsiteX6" fmla="*/ 38399 w 46627"/>
                <a:gd name="connsiteY6" fmla="*/ 124138 h 137851"/>
                <a:gd name="connsiteX7" fmla="*/ 24686 w 46627"/>
                <a:gd name="connsiteY7" fmla="*/ 33627 h 137851"/>
                <a:gd name="connsiteX8" fmla="*/ 35656 w 46627"/>
                <a:gd name="connsiteY8" fmla="*/ 22656 h 137851"/>
                <a:gd name="connsiteX9" fmla="*/ 46627 w 46627"/>
                <a:gd name="connsiteY9" fmla="*/ 11685 h 137851"/>
                <a:gd name="connsiteX10" fmla="*/ 35656 w 46627"/>
                <a:gd name="connsiteY10" fmla="*/ 713 h 137851"/>
                <a:gd name="connsiteX11" fmla="*/ 8228 w 46627"/>
                <a:gd name="connsiteY11" fmla="*/ 11685 h 13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627" h="137851">
                  <a:moveTo>
                    <a:pt x="8228" y="11685"/>
                  </a:moveTo>
                  <a:cubicBezTo>
                    <a:pt x="2742" y="19913"/>
                    <a:pt x="0" y="28141"/>
                    <a:pt x="0" y="36369"/>
                  </a:cubicBezTo>
                  <a:cubicBezTo>
                    <a:pt x="0" y="36369"/>
                    <a:pt x="0" y="36369"/>
                    <a:pt x="0" y="36369"/>
                  </a:cubicBezTo>
                  <a:lnTo>
                    <a:pt x="13714" y="126880"/>
                  </a:lnTo>
                  <a:cubicBezTo>
                    <a:pt x="13714" y="132366"/>
                    <a:pt x="21942" y="137852"/>
                    <a:pt x="27428" y="137852"/>
                  </a:cubicBezTo>
                  <a:cubicBezTo>
                    <a:pt x="32914" y="137852"/>
                    <a:pt x="38399" y="129623"/>
                    <a:pt x="38399" y="124138"/>
                  </a:cubicBezTo>
                  <a:cubicBezTo>
                    <a:pt x="38399" y="124138"/>
                    <a:pt x="38399" y="124138"/>
                    <a:pt x="38399" y="124138"/>
                  </a:cubicBezTo>
                  <a:lnTo>
                    <a:pt x="24686" y="33627"/>
                  </a:lnTo>
                  <a:cubicBezTo>
                    <a:pt x="24686" y="28141"/>
                    <a:pt x="30170" y="22656"/>
                    <a:pt x="35656" y="22656"/>
                  </a:cubicBezTo>
                  <a:cubicBezTo>
                    <a:pt x="41142" y="22656"/>
                    <a:pt x="46627" y="17170"/>
                    <a:pt x="46627" y="11685"/>
                  </a:cubicBezTo>
                  <a:cubicBezTo>
                    <a:pt x="46627" y="6199"/>
                    <a:pt x="41142" y="713"/>
                    <a:pt x="35656" y="713"/>
                  </a:cubicBezTo>
                  <a:cubicBezTo>
                    <a:pt x="24686" y="-2029"/>
                    <a:pt x="13714" y="3456"/>
                    <a:pt x="8228" y="11685"/>
                  </a:cubicBezTo>
                  <a:close/>
                </a:path>
              </a:pathLst>
            </a:custGeom>
            <a:solidFill>
              <a:srgbClr val="000000"/>
            </a:solidFill>
            <a:ln w="27426" cap="flat">
              <a:noFill/>
              <a:prstDash val="solid"/>
              <a:miter/>
            </a:ln>
          </p:spPr>
          <p:txBody>
            <a:bodyPr rtlCol="0" anchor="ctr"/>
            <a:lstStyle/>
            <a:p>
              <a:endParaRPr lang="en-US"/>
            </a:p>
          </p:txBody>
        </p:sp>
      </p:grpSp>
      <p:sp>
        <p:nvSpPr>
          <p:cNvPr id="24" name="TextBox 23">
            <a:extLst>
              <a:ext uri="{FF2B5EF4-FFF2-40B4-BE49-F238E27FC236}">
                <a16:creationId xmlns:a16="http://schemas.microsoft.com/office/drawing/2014/main" id="{877BA101-05D3-44AF-AC27-91883E67EE15}"/>
              </a:ext>
            </a:extLst>
          </p:cNvPr>
          <p:cNvSpPr txBox="1"/>
          <p:nvPr/>
        </p:nvSpPr>
        <p:spPr>
          <a:xfrm>
            <a:off x="4253500" y="2999890"/>
            <a:ext cx="1664915" cy="1089529"/>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400" b="1" i="0" u="none" strike="noStrike" kern="1200" cap="none" spc="0" normalizeH="0" baseline="0" noProof="0" dirty="0">
                <a:ln>
                  <a:noFill/>
                </a:ln>
                <a:solidFill>
                  <a:srgbClr val="000000"/>
                </a:solidFill>
                <a:effectLst/>
                <a:uLnTx/>
                <a:uFillTx/>
                <a:latin typeface="Calibri" panose="020F0502020204030204"/>
                <a:ea typeface="+mn-ea"/>
                <a:cs typeface="+mn-cs"/>
              </a:rPr>
              <a:t>Sitio web y publicidad en línea</a:t>
            </a:r>
            <a:endParaRPr kumimoji="0" lang="en-IE" sz="24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nvGrpSpPr>
          <p:cNvPr id="25" name="Graphic 3">
            <a:extLst>
              <a:ext uri="{FF2B5EF4-FFF2-40B4-BE49-F238E27FC236}">
                <a16:creationId xmlns:a16="http://schemas.microsoft.com/office/drawing/2014/main" id="{54E60F32-70B2-4C46-BBCD-6D66C9CDE60A}"/>
              </a:ext>
            </a:extLst>
          </p:cNvPr>
          <p:cNvGrpSpPr/>
          <p:nvPr/>
        </p:nvGrpSpPr>
        <p:grpSpPr>
          <a:xfrm>
            <a:off x="5388483" y="4366654"/>
            <a:ext cx="529932" cy="622947"/>
            <a:chOff x="665400" y="3833425"/>
            <a:chExt cx="948997" cy="948995"/>
          </a:xfrm>
        </p:grpSpPr>
        <p:sp>
          <p:nvSpPr>
            <p:cNvPr id="26" name="Freeform 1464">
              <a:extLst>
                <a:ext uri="{FF2B5EF4-FFF2-40B4-BE49-F238E27FC236}">
                  <a16:creationId xmlns:a16="http://schemas.microsoft.com/office/drawing/2014/main" id="{92FA6F6A-0EA3-4AEA-A5B8-8C54D39D9AE9}"/>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rgbClr val="000000"/>
            </a:solidFill>
            <a:ln w="27426" cap="flat">
              <a:noFill/>
              <a:prstDash val="solid"/>
              <a:miter/>
            </a:ln>
          </p:spPr>
          <p:txBody>
            <a:bodyPr rtlCol="0" anchor="ctr"/>
            <a:lstStyle/>
            <a:p>
              <a:endParaRPr lang="en-US"/>
            </a:p>
          </p:txBody>
        </p:sp>
        <p:sp>
          <p:nvSpPr>
            <p:cNvPr id="27" name="Freeform 1465">
              <a:extLst>
                <a:ext uri="{FF2B5EF4-FFF2-40B4-BE49-F238E27FC236}">
                  <a16:creationId xmlns:a16="http://schemas.microsoft.com/office/drawing/2014/main" id="{D3848FA5-B64B-4A33-821B-74D2D4602D12}"/>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000000"/>
            </a:solidFill>
            <a:ln w="27426" cap="flat">
              <a:noFill/>
              <a:prstDash val="solid"/>
              <a:miter/>
            </a:ln>
          </p:spPr>
          <p:txBody>
            <a:bodyPr rtlCol="0" anchor="ctr"/>
            <a:lstStyle/>
            <a:p>
              <a:endParaRPr lang="en-US"/>
            </a:p>
          </p:txBody>
        </p:sp>
        <p:grpSp>
          <p:nvGrpSpPr>
            <p:cNvPr id="28" name="Graphic 3">
              <a:extLst>
                <a:ext uri="{FF2B5EF4-FFF2-40B4-BE49-F238E27FC236}">
                  <a16:creationId xmlns:a16="http://schemas.microsoft.com/office/drawing/2014/main" id="{99F57283-668C-4EA6-B3AB-9ED95AB1D594}"/>
                </a:ext>
              </a:extLst>
            </p:cNvPr>
            <p:cNvGrpSpPr/>
            <p:nvPr/>
          </p:nvGrpSpPr>
          <p:grpSpPr>
            <a:xfrm>
              <a:off x="788824" y="4019932"/>
              <a:ext cx="244106" cy="641806"/>
              <a:chOff x="788824" y="4019932"/>
              <a:chExt cx="244106" cy="641806"/>
            </a:xfrm>
            <a:solidFill>
              <a:srgbClr val="00BADE"/>
            </a:solidFill>
          </p:grpSpPr>
          <p:sp>
            <p:nvSpPr>
              <p:cNvPr id="29" name="Freeform 1467">
                <a:extLst>
                  <a:ext uri="{FF2B5EF4-FFF2-40B4-BE49-F238E27FC236}">
                    <a16:creationId xmlns:a16="http://schemas.microsoft.com/office/drawing/2014/main" id="{8AD52364-CF27-4AA9-BCF7-F6C46528BB7F}"/>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00BADE"/>
              </a:solidFill>
              <a:ln w="27426" cap="flat">
                <a:noFill/>
                <a:prstDash val="solid"/>
                <a:miter/>
              </a:ln>
            </p:spPr>
            <p:txBody>
              <a:bodyPr rtlCol="0" anchor="ctr"/>
              <a:lstStyle/>
              <a:p>
                <a:endParaRPr lang="en-US"/>
              </a:p>
            </p:txBody>
          </p:sp>
          <p:sp>
            <p:nvSpPr>
              <p:cNvPr id="30" name="Freeform 1468">
                <a:extLst>
                  <a:ext uri="{FF2B5EF4-FFF2-40B4-BE49-F238E27FC236}">
                    <a16:creationId xmlns:a16="http://schemas.microsoft.com/office/drawing/2014/main" id="{693CA274-84CB-4F89-8163-1771E87BE09D}"/>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00BADE"/>
              </a:solidFill>
              <a:ln w="27426" cap="flat">
                <a:noFill/>
                <a:prstDash val="solid"/>
                <a:miter/>
              </a:ln>
            </p:spPr>
            <p:txBody>
              <a:bodyPr rtlCol="0" anchor="ctr"/>
              <a:lstStyle/>
              <a:p>
                <a:endParaRPr lang="en-US"/>
              </a:p>
            </p:txBody>
          </p:sp>
          <p:sp>
            <p:nvSpPr>
              <p:cNvPr id="31" name="Freeform 1469">
                <a:extLst>
                  <a:ext uri="{FF2B5EF4-FFF2-40B4-BE49-F238E27FC236}">
                    <a16:creationId xmlns:a16="http://schemas.microsoft.com/office/drawing/2014/main" id="{06F07233-5865-4B45-BA5F-11375E29AFED}"/>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32" name="Freeform 1470">
                <a:extLst>
                  <a:ext uri="{FF2B5EF4-FFF2-40B4-BE49-F238E27FC236}">
                    <a16:creationId xmlns:a16="http://schemas.microsoft.com/office/drawing/2014/main" id="{C88E1070-95D8-437C-A729-0A3F735CD511}"/>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33" name="Freeform 1471">
                <a:extLst>
                  <a:ext uri="{FF2B5EF4-FFF2-40B4-BE49-F238E27FC236}">
                    <a16:creationId xmlns:a16="http://schemas.microsoft.com/office/drawing/2014/main" id="{8628B994-14A9-42E4-AED9-77C029619D31}"/>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34" name="Freeform 1472">
                <a:extLst>
                  <a:ext uri="{FF2B5EF4-FFF2-40B4-BE49-F238E27FC236}">
                    <a16:creationId xmlns:a16="http://schemas.microsoft.com/office/drawing/2014/main" id="{F2625A69-9B32-4838-BD1D-450FA9E98671}"/>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00BADE"/>
              </a:solidFill>
              <a:ln w="27426" cap="flat">
                <a:noFill/>
                <a:prstDash val="solid"/>
                <a:miter/>
              </a:ln>
            </p:spPr>
            <p:txBody>
              <a:bodyPr rtlCol="0" anchor="ctr"/>
              <a:lstStyle/>
              <a:p>
                <a:endParaRPr lang="en-US"/>
              </a:p>
            </p:txBody>
          </p:sp>
        </p:grpSp>
      </p:grpSp>
      <p:sp>
        <p:nvSpPr>
          <p:cNvPr id="35" name="Text Placeholder 3">
            <a:extLst>
              <a:ext uri="{FF2B5EF4-FFF2-40B4-BE49-F238E27FC236}">
                <a16:creationId xmlns:a16="http://schemas.microsoft.com/office/drawing/2014/main" id="{9BD6961F-7DB7-4BE5-B6C4-5D20F6D6BF66}"/>
              </a:ext>
            </a:extLst>
          </p:cNvPr>
          <p:cNvSpPr txBox="1">
            <a:spLocks/>
          </p:cNvSpPr>
          <p:nvPr/>
        </p:nvSpPr>
        <p:spPr>
          <a:xfrm>
            <a:off x="6160737" y="3080183"/>
            <a:ext cx="1740791" cy="697634"/>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sz="2400" b="1" dirty="0" err="1"/>
              <a:t>Publicación</a:t>
            </a:r>
            <a:r>
              <a:rPr lang="en-IE" sz="2400" b="1" dirty="0"/>
              <a:t> de </a:t>
            </a:r>
            <a:r>
              <a:rPr lang="en-IE" sz="2400" b="1" dirty="0" err="1"/>
              <a:t>contenidos</a:t>
            </a:r>
            <a:endParaRPr lang="en-IE" sz="2400" b="1" dirty="0"/>
          </a:p>
        </p:txBody>
      </p:sp>
      <p:grpSp>
        <p:nvGrpSpPr>
          <p:cNvPr id="36" name="Group 35">
            <a:extLst>
              <a:ext uri="{FF2B5EF4-FFF2-40B4-BE49-F238E27FC236}">
                <a16:creationId xmlns:a16="http://schemas.microsoft.com/office/drawing/2014/main" id="{3FB7D1B6-76CD-4A45-9A94-B2947167F885}"/>
              </a:ext>
            </a:extLst>
          </p:cNvPr>
          <p:cNvGrpSpPr/>
          <p:nvPr/>
        </p:nvGrpSpPr>
        <p:grpSpPr>
          <a:xfrm>
            <a:off x="7145937" y="4395594"/>
            <a:ext cx="608469" cy="599149"/>
            <a:chOff x="5700273" y="5386353"/>
            <a:chExt cx="766016" cy="767823"/>
          </a:xfrm>
        </p:grpSpPr>
        <p:grpSp>
          <p:nvGrpSpPr>
            <p:cNvPr id="37" name="Graphic 2">
              <a:extLst>
                <a:ext uri="{FF2B5EF4-FFF2-40B4-BE49-F238E27FC236}">
                  <a16:creationId xmlns:a16="http://schemas.microsoft.com/office/drawing/2014/main" id="{784E73FD-1540-4F05-A950-AE5A84DECA69}"/>
                </a:ext>
              </a:extLst>
            </p:cNvPr>
            <p:cNvGrpSpPr/>
            <p:nvPr/>
          </p:nvGrpSpPr>
          <p:grpSpPr>
            <a:xfrm>
              <a:off x="5844804" y="5531788"/>
              <a:ext cx="476953" cy="420947"/>
              <a:chOff x="5844804" y="5531788"/>
              <a:chExt cx="476953" cy="420947"/>
            </a:xfrm>
            <a:solidFill>
              <a:srgbClr val="60A9DD"/>
            </a:solidFill>
          </p:grpSpPr>
          <p:sp>
            <p:nvSpPr>
              <p:cNvPr id="53" name="Freeform 352">
                <a:extLst>
                  <a:ext uri="{FF2B5EF4-FFF2-40B4-BE49-F238E27FC236}">
                    <a16:creationId xmlns:a16="http://schemas.microsoft.com/office/drawing/2014/main" id="{A1512FBC-6214-4C57-89F0-5AD578BD95AF}"/>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00BADE"/>
              </a:solidFill>
              <a:ln w="9028" cap="flat">
                <a:noFill/>
                <a:prstDash val="solid"/>
                <a:miter/>
              </a:ln>
            </p:spPr>
            <p:txBody>
              <a:bodyPr rtlCol="0" anchor="ctr"/>
              <a:lstStyle/>
              <a:p>
                <a:endParaRPr lang="en-US"/>
              </a:p>
            </p:txBody>
          </p:sp>
          <p:sp>
            <p:nvSpPr>
              <p:cNvPr id="54" name="Freeform 353">
                <a:extLst>
                  <a:ext uri="{FF2B5EF4-FFF2-40B4-BE49-F238E27FC236}">
                    <a16:creationId xmlns:a16="http://schemas.microsoft.com/office/drawing/2014/main" id="{01ED8D3A-05E7-4C17-BD91-99F33D8BB584}"/>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00BADE"/>
              </a:solidFill>
              <a:ln w="9028" cap="flat">
                <a:noFill/>
                <a:prstDash val="solid"/>
                <a:miter/>
              </a:ln>
            </p:spPr>
            <p:txBody>
              <a:bodyPr rtlCol="0" anchor="ctr"/>
              <a:lstStyle/>
              <a:p>
                <a:endParaRPr lang="en-US"/>
              </a:p>
            </p:txBody>
          </p:sp>
        </p:grpSp>
        <p:grpSp>
          <p:nvGrpSpPr>
            <p:cNvPr id="38" name="Graphic 2">
              <a:extLst>
                <a:ext uri="{FF2B5EF4-FFF2-40B4-BE49-F238E27FC236}">
                  <a16:creationId xmlns:a16="http://schemas.microsoft.com/office/drawing/2014/main" id="{D55A5758-B3A5-4FC3-B2FA-B7551C496404}"/>
                </a:ext>
              </a:extLst>
            </p:cNvPr>
            <p:cNvGrpSpPr/>
            <p:nvPr/>
          </p:nvGrpSpPr>
          <p:grpSpPr>
            <a:xfrm>
              <a:off x="5700273" y="5386353"/>
              <a:ext cx="766016" cy="767823"/>
              <a:chOff x="5700273" y="5386353"/>
              <a:chExt cx="766016" cy="767823"/>
            </a:xfrm>
            <a:solidFill>
              <a:srgbClr val="000000"/>
            </a:solidFill>
          </p:grpSpPr>
          <p:sp>
            <p:nvSpPr>
              <p:cNvPr id="39" name="Freeform 338">
                <a:extLst>
                  <a:ext uri="{FF2B5EF4-FFF2-40B4-BE49-F238E27FC236}">
                    <a16:creationId xmlns:a16="http://schemas.microsoft.com/office/drawing/2014/main" id="{4C78A068-5204-44A3-9569-10442962A492}"/>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p>
            </p:txBody>
          </p:sp>
          <p:sp>
            <p:nvSpPr>
              <p:cNvPr id="40" name="Freeform 339">
                <a:extLst>
                  <a:ext uri="{FF2B5EF4-FFF2-40B4-BE49-F238E27FC236}">
                    <a16:creationId xmlns:a16="http://schemas.microsoft.com/office/drawing/2014/main" id="{FBA0F6DA-A93F-4B5E-892D-44DE8F6EAEC4}"/>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solidFill>
                <a:srgbClr val="000000"/>
              </a:solidFill>
              <a:ln w="9028" cap="flat">
                <a:noFill/>
                <a:prstDash val="solid"/>
                <a:miter/>
              </a:ln>
            </p:spPr>
            <p:txBody>
              <a:bodyPr rtlCol="0" anchor="ctr"/>
              <a:lstStyle/>
              <a:p>
                <a:endParaRPr lang="en-US"/>
              </a:p>
            </p:txBody>
          </p:sp>
          <p:sp>
            <p:nvSpPr>
              <p:cNvPr id="41" name="Freeform 340">
                <a:extLst>
                  <a:ext uri="{FF2B5EF4-FFF2-40B4-BE49-F238E27FC236}">
                    <a16:creationId xmlns:a16="http://schemas.microsoft.com/office/drawing/2014/main" id="{A5C991EB-9F3F-44A9-9D84-5D2424653910}"/>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solidFill>
                <a:srgbClr val="000000"/>
              </a:solidFill>
              <a:ln w="9028" cap="flat">
                <a:noFill/>
                <a:prstDash val="solid"/>
                <a:miter/>
              </a:ln>
            </p:spPr>
            <p:txBody>
              <a:bodyPr rtlCol="0" anchor="ctr"/>
              <a:lstStyle/>
              <a:p>
                <a:endParaRPr lang="en-US"/>
              </a:p>
            </p:txBody>
          </p:sp>
          <p:sp>
            <p:nvSpPr>
              <p:cNvPr id="42" name="Freeform 341">
                <a:extLst>
                  <a:ext uri="{FF2B5EF4-FFF2-40B4-BE49-F238E27FC236}">
                    <a16:creationId xmlns:a16="http://schemas.microsoft.com/office/drawing/2014/main" id="{8589C546-00AD-4CDE-ADCD-1C0FA2175BAF}"/>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solidFill>
                <a:srgbClr val="000000"/>
              </a:solidFill>
              <a:ln w="9028" cap="flat">
                <a:noFill/>
                <a:prstDash val="solid"/>
                <a:miter/>
              </a:ln>
            </p:spPr>
            <p:txBody>
              <a:bodyPr rtlCol="0" anchor="ctr"/>
              <a:lstStyle/>
              <a:p>
                <a:endParaRPr lang="en-US"/>
              </a:p>
            </p:txBody>
          </p:sp>
          <p:sp>
            <p:nvSpPr>
              <p:cNvPr id="43" name="Freeform 342">
                <a:extLst>
                  <a:ext uri="{FF2B5EF4-FFF2-40B4-BE49-F238E27FC236}">
                    <a16:creationId xmlns:a16="http://schemas.microsoft.com/office/drawing/2014/main" id="{B7175921-A5AD-4C9B-9C51-7C1DBCA8853C}"/>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p>
            </p:txBody>
          </p:sp>
          <p:sp>
            <p:nvSpPr>
              <p:cNvPr id="44" name="Freeform 343">
                <a:extLst>
                  <a:ext uri="{FF2B5EF4-FFF2-40B4-BE49-F238E27FC236}">
                    <a16:creationId xmlns:a16="http://schemas.microsoft.com/office/drawing/2014/main" id="{38F48F22-761D-4821-BFEE-070455AC73CE}"/>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000000"/>
              </a:solidFill>
              <a:ln w="9028" cap="flat">
                <a:noFill/>
                <a:prstDash val="solid"/>
                <a:miter/>
              </a:ln>
            </p:spPr>
            <p:txBody>
              <a:bodyPr rtlCol="0" anchor="ctr"/>
              <a:lstStyle/>
              <a:p>
                <a:endParaRPr lang="en-US"/>
              </a:p>
            </p:txBody>
          </p:sp>
          <p:sp>
            <p:nvSpPr>
              <p:cNvPr id="45" name="Freeform 344">
                <a:extLst>
                  <a:ext uri="{FF2B5EF4-FFF2-40B4-BE49-F238E27FC236}">
                    <a16:creationId xmlns:a16="http://schemas.microsoft.com/office/drawing/2014/main" id="{DD6B6DA2-2C5D-495D-AA50-64C902D954CB}"/>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000000"/>
              </a:solidFill>
              <a:ln w="9028" cap="flat">
                <a:noFill/>
                <a:prstDash val="solid"/>
                <a:miter/>
              </a:ln>
            </p:spPr>
            <p:txBody>
              <a:bodyPr rtlCol="0" anchor="ctr"/>
              <a:lstStyle/>
              <a:p>
                <a:endParaRPr lang="en-US"/>
              </a:p>
            </p:txBody>
          </p:sp>
          <p:sp>
            <p:nvSpPr>
              <p:cNvPr id="46" name="Freeform 345">
                <a:extLst>
                  <a:ext uri="{FF2B5EF4-FFF2-40B4-BE49-F238E27FC236}">
                    <a16:creationId xmlns:a16="http://schemas.microsoft.com/office/drawing/2014/main" id="{F3FADBA3-33E7-47CD-83A3-45CFC8AD38FE}"/>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000000"/>
              </a:solidFill>
              <a:ln w="9028" cap="flat">
                <a:noFill/>
                <a:prstDash val="solid"/>
                <a:miter/>
              </a:ln>
            </p:spPr>
            <p:txBody>
              <a:bodyPr rtlCol="0" anchor="ctr"/>
              <a:lstStyle/>
              <a:p>
                <a:endParaRPr lang="en-US"/>
              </a:p>
            </p:txBody>
          </p:sp>
          <p:sp>
            <p:nvSpPr>
              <p:cNvPr id="47" name="Freeform 346">
                <a:extLst>
                  <a:ext uri="{FF2B5EF4-FFF2-40B4-BE49-F238E27FC236}">
                    <a16:creationId xmlns:a16="http://schemas.microsoft.com/office/drawing/2014/main" id="{2D21A60A-4170-4E30-828B-AF197B205870}"/>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000000"/>
              </a:solidFill>
              <a:ln w="9028" cap="flat">
                <a:noFill/>
                <a:prstDash val="solid"/>
                <a:miter/>
              </a:ln>
            </p:spPr>
            <p:txBody>
              <a:bodyPr rtlCol="0" anchor="ctr"/>
              <a:lstStyle/>
              <a:p>
                <a:endParaRPr lang="en-US"/>
              </a:p>
            </p:txBody>
          </p:sp>
          <p:sp>
            <p:nvSpPr>
              <p:cNvPr id="48" name="Freeform 347">
                <a:extLst>
                  <a:ext uri="{FF2B5EF4-FFF2-40B4-BE49-F238E27FC236}">
                    <a16:creationId xmlns:a16="http://schemas.microsoft.com/office/drawing/2014/main" id="{9A91C3A7-E0E9-4235-9BBC-E5B9F39E0373}"/>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000000"/>
              </a:solidFill>
              <a:ln w="9028" cap="flat">
                <a:noFill/>
                <a:prstDash val="solid"/>
                <a:miter/>
              </a:ln>
            </p:spPr>
            <p:txBody>
              <a:bodyPr rtlCol="0" anchor="ctr"/>
              <a:lstStyle/>
              <a:p>
                <a:endParaRPr lang="en-US"/>
              </a:p>
            </p:txBody>
          </p:sp>
          <p:sp>
            <p:nvSpPr>
              <p:cNvPr id="49" name="Freeform 348">
                <a:extLst>
                  <a:ext uri="{FF2B5EF4-FFF2-40B4-BE49-F238E27FC236}">
                    <a16:creationId xmlns:a16="http://schemas.microsoft.com/office/drawing/2014/main" id="{E611EE0C-CC2E-4A5C-B617-4B1C5F940636}"/>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000000"/>
              </a:solidFill>
              <a:ln w="9028" cap="flat">
                <a:noFill/>
                <a:prstDash val="solid"/>
                <a:miter/>
              </a:ln>
            </p:spPr>
            <p:txBody>
              <a:bodyPr rtlCol="0" anchor="ctr"/>
              <a:lstStyle/>
              <a:p>
                <a:endParaRPr lang="en-US"/>
              </a:p>
            </p:txBody>
          </p:sp>
          <p:sp>
            <p:nvSpPr>
              <p:cNvPr id="50" name="Freeform 349">
                <a:extLst>
                  <a:ext uri="{FF2B5EF4-FFF2-40B4-BE49-F238E27FC236}">
                    <a16:creationId xmlns:a16="http://schemas.microsoft.com/office/drawing/2014/main" id="{AF2892DA-FBDA-4E2F-918A-BBA587AE973D}"/>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000000"/>
              </a:solidFill>
              <a:ln w="9028" cap="flat">
                <a:noFill/>
                <a:prstDash val="solid"/>
                <a:miter/>
              </a:ln>
            </p:spPr>
            <p:txBody>
              <a:bodyPr rtlCol="0" anchor="ctr"/>
              <a:lstStyle/>
              <a:p>
                <a:endParaRPr lang="en-US"/>
              </a:p>
            </p:txBody>
          </p:sp>
          <p:sp>
            <p:nvSpPr>
              <p:cNvPr id="51" name="Freeform 350">
                <a:extLst>
                  <a:ext uri="{FF2B5EF4-FFF2-40B4-BE49-F238E27FC236}">
                    <a16:creationId xmlns:a16="http://schemas.microsoft.com/office/drawing/2014/main" id="{6F9EFF36-48D1-4715-A4E7-0E3F2AC60E20}"/>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000000"/>
              </a:solidFill>
              <a:ln w="9028" cap="flat">
                <a:noFill/>
                <a:prstDash val="solid"/>
                <a:miter/>
              </a:ln>
            </p:spPr>
            <p:txBody>
              <a:bodyPr rtlCol="0" anchor="ctr"/>
              <a:lstStyle/>
              <a:p>
                <a:endParaRPr lang="en-US"/>
              </a:p>
            </p:txBody>
          </p:sp>
          <p:sp>
            <p:nvSpPr>
              <p:cNvPr id="52" name="Freeform 351">
                <a:extLst>
                  <a:ext uri="{FF2B5EF4-FFF2-40B4-BE49-F238E27FC236}">
                    <a16:creationId xmlns:a16="http://schemas.microsoft.com/office/drawing/2014/main" id="{9B58B2AE-61F6-4852-A7D9-2D2AF939521C}"/>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000000"/>
              </a:solidFill>
              <a:ln w="9028" cap="flat">
                <a:noFill/>
                <a:prstDash val="solid"/>
                <a:miter/>
              </a:ln>
            </p:spPr>
            <p:txBody>
              <a:bodyPr rtlCol="0" anchor="ctr"/>
              <a:lstStyle/>
              <a:p>
                <a:endParaRPr lang="en-US"/>
              </a:p>
            </p:txBody>
          </p:sp>
        </p:grpSp>
      </p:grpSp>
      <p:sp>
        <p:nvSpPr>
          <p:cNvPr id="55" name="Text Placeholder 3">
            <a:extLst>
              <a:ext uri="{FF2B5EF4-FFF2-40B4-BE49-F238E27FC236}">
                <a16:creationId xmlns:a16="http://schemas.microsoft.com/office/drawing/2014/main" id="{A1E660EA-AE50-4066-A081-7D65469FA505}"/>
              </a:ext>
            </a:extLst>
          </p:cNvPr>
          <p:cNvSpPr txBox="1">
            <a:spLocks/>
          </p:cNvSpPr>
          <p:nvPr/>
        </p:nvSpPr>
        <p:spPr>
          <a:xfrm>
            <a:off x="8068605" y="3080183"/>
            <a:ext cx="1740791" cy="697634"/>
          </a:xfrm>
          <a:prstGeom prst="rect">
            <a:avLst/>
          </a:prstGeom>
        </p:spPr>
        <p:txBody>
          <a:bodyPr vert="horz" lIns="91440" tIns="45720" rIns="91440" bIns="45720" rtlCol="0" anchor="t">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s-ES" sz="2400" b="1" dirty="0"/>
              <a:t>Ventas y servicio al cliente</a:t>
            </a:r>
          </a:p>
        </p:txBody>
      </p:sp>
      <p:grpSp>
        <p:nvGrpSpPr>
          <p:cNvPr id="56" name="Group 55">
            <a:extLst>
              <a:ext uri="{FF2B5EF4-FFF2-40B4-BE49-F238E27FC236}">
                <a16:creationId xmlns:a16="http://schemas.microsoft.com/office/drawing/2014/main" id="{8005CEFC-E158-433C-877E-151A663FD965}"/>
              </a:ext>
            </a:extLst>
          </p:cNvPr>
          <p:cNvGrpSpPr/>
          <p:nvPr/>
        </p:nvGrpSpPr>
        <p:grpSpPr>
          <a:xfrm>
            <a:off x="9139113" y="4453034"/>
            <a:ext cx="510729" cy="564648"/>
            <a:chOff x="7190753" y="5365577"/>
            <a:chExt cx="745522" cy="754273"/>
          </a:xfrm>
        </p:grpSpPr>
        <p:grpSp>
          <p:nvGrpSpPr>
            <p:cNvPr id="57" name="Graphic 2">
              <a:extLst>
                <a:ext uri="{FF2B5EF4-FFF2-40B4-BE49-F238E27FC236}">
                  <a16:creationId xmlns:a16="http://schemas.microsoft.com/office/drawing/2014/main" id="{D3C299F4-40B8-4ABE-B71B-C0D352D62C15}"/>
                </a:ext>
              </a:extLst>
            </p:cNvPr>
            <p:cNvGrpSpPr/>
            <p:nvPr/>
          </p:nvGrpSpPr>
          <p:grpSpPr>
            <a:xfrm>
              <a:off x="7353351" y="5647412"/>
              <a:ext cx="420044" cy="75879"/>
              <a:chOff x="7353351" y="5647412"/>
              <a:chExt cx="420044" cy="75879"/>
            </a:xfrm>
            <a:solidFill>
              <a:srgbClr val="00BADE"/>
            </a:solidFill>
          </p:grpSpPr>
          <p:sp>
            <p:nvSpPr>
              <p:cNvPr id="68" name="Freeform 385">
                <a:extLst>
                  <a:ext uri="{FF2B5EF4-FFF2-40B4-BE49-F238E27FC236}">
                    <a16:creationId xmlns:a16="http://schemas.microsoft.com/office/drawing/2014/main" id="{65CE1B73-A37E-4FE5-9718-414BEB3CDA8A}"/>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grpFill/>
              <a:ln w="9028" cap="flat">
                <a:noFill/>
                <a:prstDash val="solid"/>
                <a:miter/>
              </a:ln>
            </p:spPr>
            <p:txBody>
              <a:bodyPr rtlCol="0" anchor="ctr"/>
              <a:lstStyle/>
              <a:p>
                <a:endParaRPr lang="en-US"/>
              </a:p>
            </p:txBody>
          </p:sp>
          <p:sp>
            <p:nvSpPr>
              <p:cNvPr id="69" name="Freeform 386">
                <a:extLst>
                  <a:ext uri="{FF2B5EF4-FFF2-40B4-BE49-F238E27FC236}">
                    <a16:creationId xmlns:a16="http://schemas.microsoft.com/office/drawing/2014/main" id="{E659CA95-B872-4917-AEC6-00DB30523513}"/>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grpFill/>
              <a:ln w="9028" cap="flat">
                <a:noFill/>
                <a:prstDash val="solid"/>
                <a:miter/>
              </a:ln>
            </p:spPr>
            <p:txBody>
              <a:bodyPr rtlCol="0" anchor="ctr"/>
              <a:lstStyle/>
              <a:p>
                <a:endParaRPr lang="en-US"/>
              </a:p>
            </p:txBody>
          </p:sp>
        </p:grpSp>
        <p:grpSp>
          <p:nvGrpSpPr>
            <p:cNvPr id="58" name="Graphic 2">
              <a:extLst>
                <a:ext uri="{FF2B5EF4-FFF2-40B4-BE49-F238E27FC236}">
                  <a16:creationId xmlns:a16="http://schemas.microsoft.com/office/drawing/2014/main" id="{1F67ECF2-7D7B-4D5B-9B59-2162C334F24F}"/>
                </a:ext>
              </a:extLst>
            </p:cNvPr>
            <p:cNvGrpSpPr/>
            <p:nvPr/>
          </p:nvGrpSpPr>
          <p:grpSpPr>
            <a:xfrm>
              <a:off x="7190753" y="5365577"/>
              <a:ext cx="745522" cy="754273"/>
              <a:chOff x="7190753" y="5365577"/>
              <a:chExt cx="745522" cy="754273"/>
            </a:xfrm>
            <a:solidFill>
              <a:srgbClr val="000000"/>
            </a:solidFill>
          </p:grpSpPr>
          <p:sp>
            <p:nvSpPr>
              <p:cNvPr id="59" name="Freeform 376">
                <a:extLst>
                  <a:ext uri="{FF2B5EF4-FFF2-40B4-BE49-F238E27FC236}">
                    <a16:creationId xmlns:a16="http://schemas.microsoft.com/office/drawing/2014/main" id="{32447AFA-AB66-4F46-8FFE-6F9ADD6733C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p>
            </p:txBody>
          </p:sp>
          <p:sp>
            <p:nvSpPr>
              <p:cNvPr id="60" name="Freeform 377">
                <a:extLst>
                  <a:ext uri="{FF2B5EF4-FFF2-40B4-BE49-F238E27FC236}">
                    <a16:creationId xmlns:a16="http://schemas.microsoft.com/office/drawing/2014/main" id="{463BC278-1770-4525-94C2-8E9BA6E26DEB}"/>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p>
            </p:txBody>
          </p:sp>
          <p:sp>
            <p:nvSpPr>
              <p:cNvPr id="61" name="Freeform 378">
                <a:extLst>
                  <a:ext uri="{FF2B5EF4-FFF2-40B4-BE49-F238E27FC236}">
                    <a16:creationId xmlns:a16="http://schemas.microsoft.com/office/drawing/2014/main" id="{663C35AC-57C4-4E2E-A1B0-1A01913C0E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p>
            </p:txBody>
          </p:sp>
          <p:sp>
            <p:nvSpPr>
              <p:cNvPr id="62" name="Freeform 379">
                <a:extLst>
                  <a:ext uri="{FF2B5EF4-FFF2-40B4-BE49-F238E27FC236}">
                    <a16:creationId xmlns:a16="http://schemas.microsoft.com/office/drawing/2014/main" id="{2B5ED582-278B-4B96-9742-62BB874AC91F}"/>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p>
            </p:txBody>
          </p:sp>
          <p:sp>
            <p:nvSpPr>
              <p:cNvPr id="63" name="Freeform 380">
                <a:extLst>
                  <a:ext uri="{FF2B5EF4-FFF2-40B4-BE49-F238E27FC236}">
                    <a16:creationId xmlns:a16="http://schemas.microsoft.com/office/drawing/2014/main" id="{4E2B4476-E435-4940-BC1C-6404B0390991}"/>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p>
            </p:txBody>
          </p:sp>
          <p:sp>
            <p:nvSpPr>
              <p:cNvPr id="64" name="Freeform 381">
                <a:extLst>
                  <a:ext uri="{FF2B5EF4-FFF2-40B4-BE49-F238E27FC236}">
                    <a16:creationId xmlns:a16="http://schemas.microsoft.com/office/drawing/2014/main" id="{E5040CEF-47EE-432A-8F3F-00F2E7EED387}"/>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p>
            </p:txBody>
          </p:sp>
          <p:sp>
            <p:nvSpPr>
              <p:cNvPr id="65" name="Freeform 382">
                <a:extLst>
                  <a:ext uri="{FF2B5EF4-FFF2-40B4-BE49-F238E27FC236}">
                    <a16:creationId xmlns:a16="http://schemas.microsoft.com/office/drawing/2014/main" id="{A6E605F7-12BE-4B4C-AA22-2B334B5AD359}"/>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p>
            </p:txBody>
          </p:sp>
          <p:sp>
            <p:nvSpPr>
              <p:cNvPr id="66" name="Freeform 383">
                <a:extLst>
                  <a:ext uri="{FF2B5EF4-FFF2-40B4-BE49-F238E27FC236}">
                    <a16:creationId xmlns:a16="http://schemas.microsoft.com/office/drawing/2014/main" id="{BE4B16C2-6867-498E-AF27-A1E46C9B5B0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p>
            </p:txBody>
          </p:sp>
          <p:sp>
            <p:nvSpPr>
              <p:cNvPr id="67" name="Freeform 384">
                <a:extLst>
                  <a:ext uri="{FF2B5EF4-FFF2-40B4-BE49-F238E27FC236}">
                    <a16:creationId xmlns:a16="http://schemas.microsoft.com/office/drawing/2014/main" id="{701F8E4B-3C68-4078-BA18-9F02A6C290A4}"/>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p>
            </p:txBody>
          </p:sp>
        </p:grpSp>
      </p:grpSp>
      <p:sp>
        <p:nvSpPr>
          <p:cNvPr id="70" name="Text Placeholder 3">
            <a:extLst>
              <a:ext uri="{FF2B5EF4-FFF2-40B4-BE49-F238E27FC236}">
                <a16:creationId xmlns:a16="http://schemas.microsoft.com/office/drawing/2014/main" id="{0F346025-9DBD-41DA-9AF0-5BF2459D8F27}"/>
              </a:ext>
            </a:extLst>
          </p:cNvPr>
          <p:cNvSpPr txBox="1">
            <a:spLocks/>
          </p:cNvSpPr>
          <p:nvPr/>
        </p:nvSpPr>
        <p:spPr>
          <a:xfrm>
            <a:off x="9976474" y="3160908"/>
            <a:ext cx="2013226" cy="697634"/>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sz="2400" b="1" dirty="0" err="1"/>
              <a:t>Internamente</a:t>
            </a:r>
            <a:r>
              <a:rPr lang="en-IE" sz="2400" b="1" dirty="0"/>
              <a:t> </a:t>
            </a:r>
          </a:p>
          <a:p>
            <a:pPr marL="0" indent="0"/>
            <a:r>
              <a:rPr lang="en-IE" sz="1200" dirty="0"/>
              <a:t>(con </a:t>
            </a:r>
            <a:r>
              <a:rPr lang="en-IE" sz="1200" dirty="0" err="1"/>
              <a:t>los</a:t>
            </a:r>
            <a:r>
              <a:rPr lang="en-IE" sz="1200" dirty="0"/>
              <a:t> </a:t>
            </a:r>
            <a:r>
              <a:rPr lang="en-IE" sz="1200" dirty="0" err="1"/>
              <a:t>empleados</a:t>
            </a:r>
            <a:r>
              <a:rPr lang="en-IE" sz="1200" dirty="0"/>
              <a:t>)</a:t>
            </a:r>
          </a:p>
        </p:txBody>
      </p:sp>
      <p:grpSp>
        <p:nvGrpSpPr>
          <p:cNvPr id="71" name="Group 70">
            <a:extLst>
              <a:ext uri="{FF2B5EF4-FFF2-40B4-BE49-F238E27FC236}">
                <a16:creationId xmlns:a16="http://schemas.microsoft.com/office/drawing/2014/main" id="{65009270-A32A-4452-927A-F18F106637BE}"/>
              </a:ext>
            </a:extLst>
          </p:cNvPr>
          <p:cNvGrpSpPr/>
          <p:nvPr/>
        </p:nvGrpSpPr>
        <p:grpSpPr>
          <a:xfrm>
            <a:off x="11300693" y="4510105"/>
            <a:ext cx="485522" cy="526456"/>
            <a:chOff x="5632524" y="3887743"/>
            <a:chExt cx="867188" cy="794922"/>
          </a:xfrm>
        </p:grpSpPr>
        <p:sp>
          <p:nvSpPr>
            <p:cNvPr id="72" name="Freeform 264">
              <a:extLst>
                <a:ext uri="{FF2B5EF4-FFF2-40B4-BE49-F238E27FC236}">
                  <a16:creationId xmlns:a16="http://schemas.microsoft.com/office/drawing/2014/main" id="{662B5ACF-2BCA-4B05-BC33-3024D518316A}"/>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00BADE"/>
            </a:solidFill>
            <a:ln w="9028" cap="flat">
              <a:noFill/>
              <a:prstDash val="solid"/>
              <a:miter/>
            </a:ln>
          </p:spPr>
          <p:txBody>
            <a:bodyPr rtlCol="0" anchor="ctr"/>
            <a:lstStyle/>
            <a:p>
              <a:endParaRPr lang="en-US"/>
            </a:p>
          </p:txBody>
        </p:sp>
        <p:sp>
          <p:nvSpPr>
            <p:cNvPr id="73" name="Freeform 265">
              <a:extLst>
                <a:ext uri="{FF2B5EF4-FFF2-40B4-BE49-F238E27FC236}">
                  <a16:creationId xmlns:a16="http://schemas.microsoft.com/office/drawing/2014/main" id="{68AE1826-6463-4C2E-A1C7-910E581F89B3}"/>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00BADE"/>
            </a:solidFill>
            <a:ln w="9028" cap="flat">
              <a:noFill/>
              <a:prstDash val="solid"/>
              <a:miter/>
            </a:ln>
          </p:spPr>
          <p:txBody>
            <a:bodyPr rtlCol="0" anchor="ctr"/>
            <a:lstStyle/>
            <a:p>
              <a:endParaRPr lang="en-US"/>
            </a:p>
          </p:txBody>
        </p:sp>
        <p:sp>
          <p:nvSpPr>
            <p:cNvPr id="74" name="Freeform 266">
              <a:extLst>
                <a:ext uri="{FF2B5EF4-FFF2-40B4-BE49-F238E27FC236}">
                  <a16:creationId xmlns:a16="http://schemas.microsoft.com/office/drawing/2014/main" id="{2BBC6928-53B9-40DD-A451-4FFD8BC88113}"/>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00BADE"/>
            </a:solidFill>
            <a:ln w="9028" cap="flat">
              <a:noFill/>
              <a:prstDash val="solid"/>
              <a:miter/>
            </a:ln>
          </p:spPr>
          <p:txBody>
            <a:bodyPr rtlCol="0" anchor="ctr"/>
            <a:lstStyle/>
            <a:p>
              <a:endParaRPr lang="en-US"/>
            </a:p>
          </p:txBody>
        </p:sp>
        <p:grpSp>
          <p:nvGrpSpPr>
            <p:cNvPr id="75" name="Graphic 2">
              <a:extLst>
                <a:ext uri="{FF2B5EF4-FFF2-40B4-BE49-F238E27FC236}">
                  <a16:creationId xmlns:a16="http://schemas.microsoft.com/office/drawing/2014/main" id="{83337DAD-B5DD-4D2B-8449-FEA40B9E951C}"/>
                </a:ext>
              </a:extLst>
            </p:cNvPr>
            <p:cNvGrpSpPr/>
            <p:nvPr/>
          </p:nvGrpSpPr>
          <p:grpSpPr>
            <a:xfrm>
              <a:off x="5632524" y="3887743"/>
              <a:ext cx="867188" cy="794922"/>
              <a:chOff x="5632524" y="3887743"/>
              <a:chExt cx="867188" cy="794922"/>
            </a:xfrm>
            <a:solidFill>
              <a:srgbClr val="010101"/>
            </a:solidFill>
          </p:grpSpPr>
          <p:sp>
            <p:nvSpPr>
              <p:cNvPr id="76" name="Freeform 268">
                <a:extLst>
                  <a:ext uri="{FF2B5EF4-FFF2-40B4-BE49-F238E27FC236}">
                    <a16:creationId xmlns:a16="http://schemas.microsoft.com/office/drawing/2014/main" id="{C5CD2783-A0ED-47A3-A983-33AA6B5AEF3E}"/>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solidFill>
                <a:srgbClr val="010101"/>
              </a:solidFill>
              <a:ln w="9028" cap="flat">
                <a:noFill/>
                <a:prstDash val="solid"/>
                <a:miter/>
              </a:ln>
            </p:spPr>
            <p:txBody>
              <a:bodyPr rtlCol="0" anchor="ctr"/>
              <a:lstStyle/>
              <a:p>
                <a:endParaRPr lang="en-US"/>
              </a:p>
            </p:txBody>
          </p:sp>
          <p:sp>
            <p:nvSpPr>
              <p:cNvPr id="77" name="Freeform 269">
                <a:extLst>
                  <a:ext uri="{FF2B5EF4-FFF2-40B4-BE49-F238E27FC236}">
                    <a16:creationId xmlns:a16="http://schemas.microsoft.com/office/drawing/2014/main" id="{02B3216F-93B0-4E23-99C0-DB0685247B9B}"/>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solidFill>
                <a:srgbClr val="010101"/>
              </a:solidFill>
              <a:ln w="9028" cap="flat">
                <a:noFill/>
                <a:prstDash val="solid"/>
                <a:miter/>
              </a:ln>
            </p:spPr>
            <p:txBody>
              <a:bodyPr rtlCol="0" anchor="ctr"/>
              <a:lstStyle/>
              <a:p>
                <a:endParaRPr lang="en-US"/>
              </a:p>
            </p:txBody>
          </p:sp>
          <p:sp>
            <p:nvSpPr>
              <p:cNvPr id="78" name="Freeform 270">
                <a:extLst>
                  <a:ext uri="{FF2B5EF4-FFF2-40B4-BE49-F238E27FC236}">
                    <a16:creationId xmlns:a16="http://schemas.microsoft.com/office/drawing/2014/main" id="{422BA969-D274-4405-898D-7FC850A9BFE2}"/>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solidFill>
                <a:srgbClr val="010101"/>
              </a:solidFill>
              <a:ln w="9028" cap="flat">
                <a:noFill/>
                <a:prstDash val="solid"/>
                <a:miter/>
              </a:ln>
            </p:spPr>
            <p:txBody>
              <a:bodyPr rtlCol="0" anchor="ctr"/>
              <a:lstStyle/>
              <a:p>
                <a:endParaRPr lang="en-US"/>
              </a:p>
            </p:txBody>
          </p:sp>
          <p:sp>
            <p:nvSpPr>
              <p:cNvPr id="79" name="Freeform 271">
                <a:extLst>
                  <a:ext uri="{FF2B5EF4-FFF2-40B4-BE49-F238E27FC236}">
                    <a16:creationId xmlns:a16="http://schemas.microsoft.com/office/drawing/2014/main" id="{D2D1EABC-6C1C-410A-A65E-14F8FC8B843D}"/>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a:p>
            </p:txBody>
          </p:sp>
          <p:sp>
            <p:nvSpPr>
              <p:cNvPr id="80" name="Freeform 272">
                <a:extLst>
                  <a:ext uri="{FF2B5EF4-FFF2-40B4-BE49-F238E27FC236}">
                    <a16:creationId xmlns:a16="http://schemas.microsoft.com/office/drawing/2014/main" id="{A0827385-7369-4A04-BE1F-7C16DBEA93B0}"/>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a:p>
            </p:txBody>
          </p:sp>
          <p:sp>
            <p:nvSpPr>
              <p:cNvPr id="81" name="Freeform 273">
                <a:extLst>
                  <a:ext uri="{FF2B5EF4-FFF2-40B4-BE49-F238E27FC236}">
                    <a16:creationId xmlns:a16="http://schemas.microsoft.com/office/drawing/2014/main" id="{F6DEE535-C22D-4CDD-A879-B6F45BA5E3A5}"/>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a:p>
            </p:txBody>
          </p:sp>
          <p:sp>
            <p:nvSpPr>
              <p:cNvPr id="82" name="Freeform 274">
                <a:extLst>
                  <a:ext uri="{FF2B5EF4-FFF2-40B4-BE49-F238E27FC236}">
                    <a16:creationId xmlns:a16="http://schemas.microsoft.com/office/drawing/2014/main" id="{E402F7D5-D22B-4DDA-B46B-BFDFCCAB85DE}"/>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a:p>
            </p:txBody>
          </p:sp>
          <p:sp>
            <p:nvSpPr>
              <p:cNvPr id="83" name="Freeform 275">
                <a:extLst>
                  <a:ext uri="{FF2B5EF4-FFF2-40B4-BE49-F238E27FC236}">
                    <a16:creationId xmlns:a16="http://schemas.microsoft.com/office/drawing/2014/main" id="{EB700CFA-F579-4274-80B7-37EF5B8A8C95}"/>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a:p>
            </p:txBody>
          </p:sp>
          <p:sp>
            <p:nvSpPr>
              <p:cNvPr id="84" name="Freeform 276">
                <a:extLst>
                  <a:ext uri="{FF2B5EF4-FFF2-40B4-BE49-F238E27FC236}">
                    <a16:creationId xmlns:a16="http://schemas.microsoft.com/office/drawing/2014/main" id="{93DF44A4-AEB3-4318-9CC4-A2F15AA4A66C}"/>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a:p>
            </p:txBody>
          </p:sp>
        </p:grpSp>
      </p:grpSp>
      <p:sp>
        <p:nvSpPr>
          <p:cNvPr id="85" name="Text Placeholder 2">
            <a:extLst>
              <a:ext uri="{FF2B5EF4-FFF2-40B4-BE49-F238E27FC236}">
                <a16:creationId xmlns:a16="http://schemas.microsoft.com/office/drawing/2014/main" id="{04309A36-3D11-4696-93A4-2D3B0A8ABA30}"/>
              </a:ext>
            </a:extLst>
          </p:cNvPr>
          <p:cNvSpPr>
            <a:spLocks noGrp="1"/>
          </p:cNvSpPr>
          <p:nvPr>
            <p:ph type="body" sz="quarter" idx="16"/>
          </p:nvPr>
        </p:nvSpPr>
        <p:spPr>
          <a:xfrm>
            <a:off x="0" y="292648"/>
            <a:ext cx="5876349" cy="581025"/>
          </a:xfrm>
          <a:solidFill>
            <a:srgbClr val="FFD100"/>
          </a:solidFill>
        </p:spPr>
        <p:txBody>
          <a:bodyPr anchor="ctr">
            <a:normAutofit lnSpcReduction="10000"/>
          </a:bodyPr>
          <a:lstStyle/>
          <a:p>
            <a:r>
              <a:rPr lang="es-ES" dirty="0"/>
              <a:t>Su marca es su reputación.</a:t>
            </a:r>
            <a:endParaRPr lang="en-IE" dirty="0"/>
          </a:p>
        </p:txBody>
      </p:sp>
      <p:sp>
        <p:nvSpPr>
          <p:cNvPr id="86" name="Text Placeholder 1">
            <a:extLst>
              <a:ext uri="{FF2B5EF4-FFF2-40B4-BE49-F238E27FC236}">
                <a16:creationId xmlns:a16="http://schemas.microsoft.com/office/drawing/2014/main" id="{2826DA91-55BD-4FB0-A489-7321A8C68C70}"/>
              </a:ext>
            </a:extLst>
          </p:cNvPr>
          <p:cNvSpPr txBox="1">
            <a:spLocks/>
          </p:cNvSpPr>
          <p:nvPr/>
        </p:nvSpPr>
        <p:spPr>
          <a:xfrm>
            <a:off x="0" y="5672925"/>
            <a:ext cx="9721321" cy="1085422"/>
          </a:xfrm>
          <a:prstGeom prst="rect">
            <a:avLst/>
          </a:prstGeom>
          <a:solidFill>
            <a:srgbClr val="FFD100"/>
          </a:solidFill>
        </p:spPr>
        <p:txBody>
          <a:bodyPr lIns="91440" tIns="45720" rIns="91440" bIns="4572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buNone/>
            </a:pPr>
            <a:r>
              <a:rPr lang="es-ES" dirty="0">
                <a:solidFill>
                  <a:srgbClr val="000000"/>
                </a:solidFill>
              </a:rPr>
              <a:t>En el mercado actual, una marca de éxito debe ser coherente en la </a:t>
            </a:r>
            <a:r>
              <a:rPr lang="es-ES" b="1" dirty="0">
                <a:solidFill>
                  <a:srgbClr val="000000"/>
                </a:solidFill>
              </a:rPr>
              <a:t>comunicación y la experiencia del usuario</a:t>
            </a:r>
            <a:r>
              <a:rPr lang="es-ES" dirty="0">
                <a:solidFill>
                  <a:srgbClr val="000000"/>
                </a:solidFill>
              </a:rPr>
              <a:t>. A través de muchas aplicaciones, aquí se mencionan seis de ellas...</a:t>
            </a:r>
            <a:endParaRPr lang="en-IE" dirty="0">
              <a:solidFill>
                <a:srgbClr val="000000"/>
              </a:solidFill>
            </a:endParaRPr>
          </a:p>
        </p:txBody>
      </p:sp>
    </p:spTree>
    <p:extLst>
      <p:ext uri="{BB962C8B-B14F-4D97-AF65-F5344CB8AC3E}">
        <p14:creationId xmlns:p14="http://schemas.microsoft.com/office/powerpoint/2010/main" val="9590495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3E5EAD4-E996-4689-9B64-8D5C36116140}"/>
              </a:ext>
            </a:extLst>
          </p:cNvPr>
          <p:cNvSpPr/>
          <p:nvPr/>
        </p:nvSpPr>
        <p:spPr>
          <a:xfrm>
            <a:off x="322020" y="1738284"/>
            <a:ext cx="6386277" cy="3381431"/>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95F12ED1-EF87-403C-A14D-A8F201E6DC2D}"/>
              </a:ext>
            </a:extLst>
          </p:cNvPr>
          <p:cNvSpPr>
            <a:spLocks noGrp="1"/>
          </p:cNvSpPr>
          <p:nvPr>
            <p:ph type="body" sz="quarter" idx="18"/>
          </p:nvPr>
        </p:nvSpPr>
        <p:spPr>
          <a:xfrm>
            <a:off x="386755" y="1923393"/>
            <a:ext cx="6256805" cy="2956104"/>
          </a:xfrm>
        </p:spPr>
        <p:txBody>
          <a:bodyPr vert="horz" lIns="91440" tIns="45720" rIns="91440" bIns="45720" rtlCol="0" anchor="t">
            <a:normAutofit fontScale="85000" lnSpcReduction="10000"/>
          </a:bodyPr>
          <a:lstStyle/>
          <a:p>
            <a:pPr marL="179705"/>
            <a:r>
              <a:rPr lang="en-US" dirty="0" err="1"/>
              <a:t>Ahora</a:t>
            </a:r>
            <a:r>
              <a:rPr lang="en-US" dirty="0"/>
              <a:t> que sabes </a:t>
            </a:r>
          </a:p>
          <a:p>
            <a:pPr marL="522605" indent="-342900">
              <a:buFont typeface="Arial" panose="020B0604020202020204" pitchFamily="34" charset="0"/>
              <a:buChar char="•"/>
            </a:pPr>
            <a:r>
              <a:rPr lang="en-US" dirty="0"/>
              <a:t>A </a:t>
            </a:r>
            <a:r>
              <a:rPr lang="en-US" b="1" dirty="0"/>
              <a:t>QUIENES </a:t>
            </a:r>
            <a:r>
              <a:rPr lang="en-US" dirty="0" err="1"/>
              <a:t>quieres</a:t>
            </a:r>
            <a:r>
              <a:rPr lang="en-US" b="1" dirty="0"/>
              <a:t> DIRIGIRTE...</a:t>
            </a:r>
          </a:p>
          <a:p>
            <a:pPr marL="522605" indent="-342900">
              <a:buFont typeface="Arial" panose="020B0604020202020204" pitchFamily="34" charset="0"/>
              <a:buChar char="•"/>
            </a:pPr>
            <a:r>
              <a:rPr lang="es-ES" b="1" dirty="0"/>
              <a:t>Cuáles </a:t>
            </a:r>
            <a:r>
              <a:rPr lang="es-ES" dirty="0"/>
              <a:t>son sus comportamientos en la compra...</a:t>
            </a:r>
          </a:p>
          <a:p>
            <a:pPr marL="522605" indent="-342900">
              <a:buFont typeface="Arial" panose="020B0604020202020204" pitchFamily="34" charset="0"/>
              <a:buChar char="•"/>
            </a:pPr>
            <a:r>
              <a:rPr lang="es-ES" b="1" dirty="0"/>
              <a:t>QUÉ </a:t>
            </a:r>
            <a:r>
              <a:rPr lang="es-ES" dirty="0"/>
              <a:t>soluciones/productos quieres venderles...</a:t>
            </a:r>
          </a:p>
          <a:p>
            <a:pPr marL="522605" indent="-342900">
              <a:buFont typeface="Arial" panose="020B0604020202020204" pitchFamily="34" charset="0"/>
              <a:buChar char="•"/>
            </a:pPr>
            <a:r>
              <a:rPr lang="es-ES" dirty="0"/>
              <a:t>Cómo se </a:t>
            </a:r>
            <a:r>
              <a:rPr lang="es-ES" b="1" dirty="0"/>
              <a:t>DIFERENCIA</a:t>
            </a:r>
            <a:r>
              <a:rPr lang="es-ES" dirty="0"/>
              <a:t> de sus competidores...</a:t>
            </a:r>
          </a:p>
          <a:p>
            <a:pPr marL="522605" indent="-342900">
              <a:buFont typeface="Arial" panose="020B0604020202020204" pitchFamily="34" charset="0"/>
              <a:buChar char="•"/>
            </a:pPr>
            <a:r>
              <a:rPr lang="es-ES" dirty="0"/>
              <a:t>Cuáles son sus </a:t>
            </a:r>
            <a:r>
              <a:rPr lang="es-ES" b="1" dirty="0"/>
              <a:t>PREOCUPACIONES / PERCEPCIONES</a:t>
            </a:r>
            <a:r>
              <a:rPr lang="es-ES" dirty="0"/>
              <a:t>...</a:t>
            </a:r>
          </a:p>
          <a:p>
            <a:pPr marL="522605" indent="-342900">
              <a:buFont typeface="Arial" panose="020B0604020202020204" pitchFamily="34" charset="0"/>
              <a:buChar char="•"/>
            </a:pPr>
            <a:r>
              <a:rPr lang="en-US" dirty="0" err="1"/>
              <a:t>Cuáles</a:t>
            </a:r>
            <a:r>
              <a:rPr lang="en-US" dirty="0"/>
              <a:t> son </a:t>
            </a:r>
            <a:r>
              <a:rPr lang="en-US" dirty="0" err="1"/>
              <a:t>tus</a:t>
            </a:r>
            <a:r>
              <a:rPr lang="en-US" dirty="0"/>
              <a:t> </a:t>
            </a:r>
            <a:r>
              <a:rPr lang="en-US" b="1" dirty="0"/>
              <a:t>VALORES...</a:t>
            </a:r>
          </a:p>
          <a:p>
            <a:pPr marL="522605" indent="-342900">
              <a:buFont typeface="Arial" panose="020B0604020202020204" pitchFamily="34" charset="0"/>
              <a:buChar char="•"/>
            </a:pPr>
            <a:r>
              <a:rPr lang="en-US" dirty="0" err="1"/>
              <a:t>Dónde</a:t>
            </a:r>
            <a:r>
              <a:rPr lang="en-US" dirty="0"/>
              <a:t> </a:t>
            </a:r>
            <a:r>
              <a:rPr lang="en-US" dirty="0" err="1"/>
              <a:t>quieres</a:t>
            </a:r>
            <a:r>
              <a:rPr lang="en-US" dirty="0"/>
              <a:t> </a:t>
            </a:r>
            <a:r>
              <a:rPr lang="en-US" dirty="0" err="1"/>
              <a:t>estar</a:t>
            </a:r>
            <a:r>
              <a:rPr lang="en-US" dirty="0"/>
              <a:t> </a:t>
            </a:r>
            <a:r>
              <a:rPr lang="en-US" b="1" dirty="0"/>
              <a:t>POSICIONADO...</a:t>
            </a:r>
            <a:endParaRPr lang="en-IE" b="1" dirty="0">
              <a:cs typeface="Calibri" panose="020F0502020204030204"/>
            </a:endParaRPr>
          </a:p>
        </p:txBody>
      </p:sp>
      <p:sp>
        <p:nvSpPr>
          <p:cNvPr id="3" name="Text Placeholder 2">
            <a:extLst>
              <a:ext uri="{FF2B5EF4-FFF2-40B4-BE49-F238E27FC236}">
                <a16:creationId xmlns:a16="http://schemas.microsoft.com/office/drawing/2014/main" id="{15E3FF62-55B1-4A11-90B1-3DEE16753919}"/>
              </a:ext>
            </a:extLst>
          </p:cNvPr>
          <p:cNvSpPr>
            <a:spLocks noGrp="1"/>
          </p:cNvSpPr>
          <p:nvPr>
            <p:ph type="body" sz="quarter" idx="16"/>
          </p:nvPr>
        </p:nvSpPr>
        <p:spPr/>
        <p:txBody>
          <a:bodyPr>
            <a:normAutofit lnSpcReduction="10000"/>
          </a:bodyPr>
          <a:lstStyle/>
          <a:p>
            <a:r>
              <a:rPr lang="en-US" dirty="0" err="1"/>
              <a:t>Construya</a:t>
            </a:r>
            <a:r>
              <a:rPr lang="en-US" dirty="0"/>
              <a:t> </a:t>
            </a:r>
            <a:r>
              <a:rPr lang="en-US" dirty="0" err="1"/>
              <a:t>su</a:t>
            </a:r>
            <a:r>
              <a:rPr lang="en-US" dirty="0"/>
              <a:t> </a:t>
            </a:r>
            <a:r>
              <a:rPr lang="en-US" dirty="0" err="1"/>
              <a:t>marca</a:t>
            </a:r>
            <a:r>
              <a:rPr lang="en-US" dirty="0"/>
              <a:t>...</a:t>
            </a:r>
          </a:p>
        </p:txBody>
      </p:sp>
      <p:sp>
        <p:nvSpPr>
          <p:cNvPr id="5" name="Arrow: Notched Right 4">
            <a:extLst>
              <a:ext uri="{FF2B5EF4-FFF2-40B4-BE49-F238E27FC236}">
                <a16:creationId xmlns:a16="http://schemas.microsoft.com/office/drawing/2014/main" id="{12CC5D48-7113-4A03-BFF3-5CE7238C939E}"/>
              </a:ext>
            </a:extLst>
          </p:cNvPr>
          <p:cNvSpPr/>
          <p:nvPr/>
        </p:nvSpPr>
        <p:spPr>
          <a:xfrm>
            <a:off x="6643560" y="3191069"/>
            <a:ext cx="1505120" cy="863041"/>
          </a:xfrm>
          <a:prstGeom prst="notched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rgbClr val="000000"/>
                </a:solidFill>
              </a:rPr>
              <a:t>Puedes</a:t>
            </a:r>
            <a:r>
              <a:rPr lang="en-US" sz="1600" b="1" dirty="0">
                <a:solidFill>
                  <a:srgbClr val="000000"/>
                </a:solidFill>
              </a:rPr>
              <a:t> </a:t>
            </a:r>
            <a:r>
              <a:rPr lang="en-US" sz="1600" b="1" dirty="0" err="1">
                <a:solidFill>
                  <a:srgbClr val="000000"/>
                </a:solidFill>
              </a:rPr>
              <a:t>empezar</a:t>
            </a:r>
            <a:r>
              <a:rPr lang="en-US" sz="1600" b="1" dirty="0">
                <a:solidFill>
                  <a:srgbClr val="000000"/>
                </a:solidFill>
              </a:rPr>
              <a:t> a</a:t>
            </a:r>
            <a:endParaRPr lang="en-IE" sz="1600" b="1" dirty="0">
              <a:solidFill>
                <a:srgbClr val="000000"/>
              </a:solidFill>
            </a:endParaRPr>
          </a:p>
        </p:txBody>
      </p:sp>
      <p:pic>
        <p:nvPicPr>
          <p:cNvPr id="7" name="Graphic 6" descr="Puzzle outline">
            <a:extLst>
              <a:ext uri="{FF2B5EF4-FFF2-40B4-BE49-F238E27FC236}">
                <a16:creationId xmlns:a16="http://schemas.microsoft.com/office/drawing/2014/main" id="{B844D539-466B-4759-81C5-AB452655A8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07465" y="1738284"/>
            <a:ext cx="3424280" cy="3424280"/>
          </a:xfrm>
          <a:prstGeom prst="rect">
            <a:avLst/>
          </a:prstGeom>
        </p:spPr>
      </p:pic>
      <p:sp>
        <p:nvSpPr>
          <p:cNvPr id="8" name="TextBox 7">
            <a:extLst>
              <a:ext uri="{FF2B5EF4-FFF2-40B4-BE49-F238E27FC236}">
                <a16:creationId xmlns:a16="http://schemas.microsoft.com/office/drawing/2014/main" id="{DC776B60-EEE2-4A53-86CA-25950C338208}"/>
              </a:ext>
            </a:extLst>
          </p:cNvPr>
          <p:cNvSpPr txBox="1"/>
          <p:nvPr/>
        </p:nvSpPr>
        <p:spPr>
          <a:xfrm rot="18946635">
            <a:off x="8435273" y="3030152"/>
            <a:ext cx="2168666" cy="646331"/>
          </a:xfrm>
          <a:prstGeom prst="rect">
            <a:avLst/>
          </a:prstGeom>
          <a:noFill/>
        </p:spPr>
        <p:txBody>
          <a:bodyPr wrap="square" rtlCol="0">
            <a:spAutoFit/>
          </a:bodyPr>
          <a:lstStyle/>
          <a:p>
            <a:pPr algn="ctr"/>
            <a:r>
              <a:rPr lang="en-US" b="1" dirty="0"/>
              <a:t>CONSTRUYA SU MARCA</a:t>
            </a:r>
            <a:endParaRPr lang="en-IE" b="1" dirty="0"/>
          </a:p>
        </p:txBody>
      </p:sp>
    </p:spTree>
    <p:extLst>
      <p:ext uri="{BB962C8B-B14F-4D97-AF65-F5344CB8AC3E}">
        <p14:creationId xmlns:p14="http://schemas.microsoft.com/office/powerpoint/2010/main" val="41883510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2C469A-6EB1-4456-8013-800701C5D471}"/>
              </a:ext>
            </a:extLst>
          </p:cNvPr>
          <p:cNvSpPr>
            <a:spLocks noGrp="1"/>
          </p:cNvSpPr>
          <p:nvPr>
            <p:ph type="body" sz="quarter" idx="18"/>
          </p:nvPr>
        </p:nvSpPr>
        <p:spPr>
          <a:xfrm>
            <a:off x="639271" y="1545724"/>
            <a:ext cx="10903545" cy="4304818"/>
          </a:xfrm>
        </p:spPr>
        <p:txBody>
          <a:bodyPr vert="horz" lIns="91440" tIns="45720" rIns="91440" bIns="45720" rtlCol="0" anchor="t">
            <a:normAutofit fontScale="92500" lnSpcReduction="10000"/>
          </a:bodyPr>
          <a:lstStyle/>
          <a:p>
            <a:r>
              <a:rPr lang="es-ES" b="0" i="0" dirty="0">
                <a:solidFill>
                  <a:srgbClr val="202527"/>
                </a:solidFill>
                <a:effectLst/>
              </a:rPr>
              <a:t>La definición de creación de marca consiste en dar a conocer su empresa mediante estrategias y campañas destinadas a crear una imagen única y duradera en el mercado.</a:t>
            </a:r>
            <a:r>
              <a:rPr lang="en-US" b="0" i="0" dirty="0">
                <a:solidFill>
                  <a:srgbClr val="202527"/>
                </a:solidFill>
                <a:effectLst/>
              </a:rPr>
              <a:t> </a:t>
            </a:r>
            <a:r>
              <a:rPr lang="en-US" b="0" i="0" dirty="0" err="1">
                <a:solidFill>
                  <a:srgbClr val="1188A3"/>
                </a:solidFill>
                <a:effectLst/>
                <a:hlinkClick r:id="rId2">
                  <a:extLst>
                    <a:ext uri="{A12FA001-AC4F-418D-AE19-62706E023703}">
                      <ahyp:hlinkClr xmlns:ahyp="http://schemas.microsoft.com/office/drawing/2018/hyperlinkcolor" val="tx"/>
                    </a:ext>
                  </a:extLst>
                </a:hlinkClick>
              </a:rPr>
              <a:t>Recurso</a:t>
            </a:r>
            <a:endParaRPr lang="en-US" b="0" i="0" dirty="0">
              <a:solidFill>
                <a:srgbClr val="1188A3"/>
              </a:solidFill>
              <a:effectLst/>
            </a:endParaRPr>
          </a:p>
          <a:p>
            <a:endParaRPr lang="en-US" dirty="0">
              <a:solidFill>
                <a:srgbClr val="1188A3"/>
              </a:solidFill>
              <a:latin typeface="proxima-nova"/>
            </a:endParaRPr>
          </a:p>
          <a:p>
            <a:endParaRPr lang="en-US" dirty="0">
              <a:solidFill>
                <a:srgbClr val="1188A3"/>
              </a:solidFill>
              <a:latin typeface="proxima-nova"/>
            </a:endParaRPr>
          </a:p>
          <a:p>
            <a:endParaRPr lang="en-US" dirty="0">
              <a:solidFill>
                <a:srgbClr val="1188A3"/>
              </a:solidFill>
              <a:latin typeface="proxima-nova"/>
            </a:endParaRPr>
          </a:p>
          <a:p>
            <a:endParaRPr lang="en-US" dirty="0">
              <a:solidFill>
                <a:srgbClr val="1188A3"/>
              </a:solidFill>
              <a:latin typeface="proxima-nova"/>
            </a:endParaRPr>
          </a:p>
          <a:p>
            <a:pPr algn="l"/>
            <a:endParaRPr lang="en-US" sz="2200" b="0" i="0" dirty="0">
              <a:solidFill>
                <a:srgbClr val="202527"/>
              </a:solidFill>
              <a:effectLst/>
            </a:endParaRPr>
          </a:p>
          <a:p>
            <a:pPr algn="l"/>
            <a:endParaRPr lang="en-US" sz="900" b="0" i="0" dirty="0">
              <a:solidFill>
                <a:srgbClr val="202527"/>
              </a:solidFill>
              <a:effectLst/>
            </a:endParaRPr>
          </a:p>
          <a:p>
            <a:pPr algn="ctr"/>
            <a:r>
              <a:rPr lang="es-ES" sz="2200" b="0" i="0" dirty="0">
                <a:solidFill>
                  <a:srgbClr val="202527"/>
                </a:solidFill>
                <a:effectLst/>
              </a:rPr>
              <a:t>La marca puede dividirse en tres fases de alto nivel </a:t>
            </a:r>
            <a:r>
              <a:rPr lang="en-US" sz="2200" b="0" i="0" dirty="0">
                <a:solidFill>
                  <a:srgbClr val="202527"/>
                </a:solidFill>
                <a:effectLst/>
              </a:rPr>
              <a:t>:</a:t>
            </a:r>
            <a:endParaRPr lang="en-US" sz="2200" b="0" i="0" dirty="0">
              <a:solidFill>
                <a:srgbClr val="202527"/>
              </a:solidFill>
              <a:effectLst/>
              <a:cs typeface="Calibri"/>
            </a:endParaRPr>
          </a:p>
          <a:p>
            <a:pPr algn="ctr">
              <a:buFont typeface="+mj-lt"/>
              <a:buAutoNum type="arabicPeriod"/>
            </a:pPr>
            <a:r>
              <a:rPr lang="en-US" sz="2200" b="1" i="0" dirty="0" err="1">
                <a:solidFill>
                  <a:srgbClr val="202527"/>
                </a:solidFill>
                <a:effectLst/>
              </a:rPr>
              <a:t>Estrategia</a:t>
            </a:r>
            <a:r>
              <a:rPr lang="en-US" sz="2200" b="1" i="0" dirty="0">
                <a:solidFill>
                  <a:srgbClr val="202527"/>
                </a:solidFill>
                <a:effectLst/>
              </a:rPr>
              <a:t> de la </a:t>
            </a:r>
            <a:r>
              <a:rPr lang="en-US" sz="2200" b="1" i="0" dirty="0" err="1">
                <a:solidFill>
                  <a:srgbClr val="202527"/>
                </a:solidFill>
                <a:effectLst/>
              </a:rPr>
              <a:t>marca</a:t>
            </a:r>
            <a:endParaRPr lang="en-US" sz="2200" b="1" i="0" dirty="0">
              <a:solidFill>
                <a:srgbClr val="202527"/>
              </a:solidFill>
              <a:effectLst/>
            </a:endParaRPr>
          </a:p>
          <a:p>
            <a:pPr algn="ctr">
              <a:buFont typeface="+mj-lt"/>
              <a:buAutoNum type="arabicPeriod"/>
            </a:pPr>
            <a:r>
              <a:rPr lang="en-US" sz="2200" b="1" i="0" dirty="0">
                <a:solidFill>
                  <a:srgbClr val="202527"/>
                </a:solidFill>
                <a:effectLst/>
              </a:rPr>
              <a:t>Identidad de la </a:t>
            </a:r>
            <a:r>
              <a:rPr lang="en-US" sz="2200" b="1" i="0" dirty="0" err="1">
                <a:solidFill>
                  <a:srgbClr val="202527"/>
                </a:solidFill>
                <a:effectLst/>
              </a:rPr>
              <a:t>marca</a:t>
            </a:r>
            <a:endParaRPr lang="en-US" sz="2200" b="1" i="0" dirty="0">
              <a:solidFill>
                <a:srgbClr val="202527"/>
              </a:solidFill>
              <a:effectLst/>
            </a:endParaRPr>
          </a:p>
          <a:p>
            <a:pPr algn="ctr">
              <a:buFont typeface="+mj-lt"/>
              <a:buAutoNum type="arabicPeriod"/>
            </a:pPr>
            <a:r>
              <a:rPr lang="en-US" sz="2200" b="1" i="0" dirty="0">
                <a:solidFill>
                  <a:srgbClr val="202527"/>
                </a:solidFill>
                <a:effectLst/>
              </a:rPr>
              <a:t>Marketing de la </a:t>
            </a:r>
            <a:r>
              <a:rPr lang="en-US" sz="2200" b="1" i="0" dirty="0" err="1">
                <a:solidFill>
                  <a:srgbClr val="202527"/>
                </a:solidFill>
                <a:effectLst/>
              </a:rPr>
              <a:t>marca</a:t>
            </a:r>
            <a:endParaRPr lang="en-US" sz="2200" b="1" i="0" dirty="0">
              <a:solidFill>
                <a:srgbClr val="202527"/>
              </a:solidFill>
              <a:effectLst/>
            </a:endParaRPr>
          </a:p>
          <a:p>
            <a:endParaRPr lang="en-IE" dirty="0">
              <a:solidFill>
                <a:srgbClr val="1188A3"/>
              </a:solidFill>
            </a:endParaRPr>
          </a:p>
        </p:txBody>
      </p:sp>
      <p:sp>
        <p:nvSpPr>
          <p:cNvPr id="3" name="Text Placeholder 2">
            <a:extLst>
              <a:ext uri="{FF2B5EF4-FFF2-40B4-BE49-F238E27FC236}">
                <a16:creationId xmlns:a16="http://schemas.microsoft.com/office/drawing/2014/main" id="{37D25C6E-AE97-481C-872E-255360B4E988}"/>
              </a:ext>
            </a:extLst>
          </p:cNvPr>
          <p:cNvSpPr>
            <a:spLocks noGrp="1"/>
          </p:cNvSpPr>
          <p:nvPr>
            <p:ph type="body" sz="quarter" idx="16"/>
          </p:nvPr>
        </p:nvSpPr>
        <p:spPr/>
        <p:txBody>
          <a:bodyPr>
            <a:normAutofit lnSpcReduction="10000"/>
          </a:bodyPr>
          <a:lstStyle/>
          <a:p>
            <a:r>
              <a:rPr lang="es-ES" dirty="0"/>
              <a:t>¿Qué es la construcción de una marca?</a:t>
            </a:r>
            <a:endParaRPr lang="en-IE" dirty="0"/>
          </a:p>
        </p:txBody>
      </p:sp>
      <p:sp>
        <p:nvSpPr>
          <p:cNvPr id="4" name="Smiley Face 3">
            <a:extLst>
              <a:ext uri="{FF2B5EF4-FFF2-40B4-BE49-F238E27FC236}">
                <a16:creationId xmlns:a16="http://schemas.microsoft.com/office/drawing/2014/main" id="{6231CDA0-3EBA-4161-ACBD-C142483DF655}"/>
              </a:ext>
            </a:extLst>
          </p:cNvPr>
          <p:cNvSpPr/>
          <p:nvPr/>
        </p:nvSpPr>
        <p:spPr>
          <a:xfrm>
            <a:off x="1351370" y="2711844"/>
            <a:ext cx="1197621" cy="922492"/>
          </a:xfrm>
          <a:prstGeom prst="smileyFace">
            <a:avLst/>
          </a:prstGeom>
          <a:solidFill>
            <a:srgbClr val="FFD1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Sun 4">
            <a:extLst>
              <a:ext uri="{FF2B5EF4-FFF2-40B4-BE49-F238E27FC236}">
                <a16:creationId xmlns:a16="http://schemas.microsoft.com/office/drawing/2014/main" id="{9C38CC66-5D0E-4FB0-97D9-E6481E84AC9C}"/>
              </a:ext>
            </a:extLst>
          </p:cNvPr>
          <p:cNvSpPr/>
          <p:nvPr/>
        </p:nvSpPr>
        <p:spPr>
          <a:xfrm>
            <a:off x="5204779" y="2618198"/>
            <a:ext cx="1432290" cy="1189529"/>
          </a:xfrm>
          <a:prstGeom prst="sun">
            <a:avLst/>
          </a:prstGeom>
          <a:solidFill>
            <a:srgbClr val="FFD1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Plus Sign 5">
            <a:extLst>
              <a:ext uri="{FF2B5EF4-FFF2-40B4-BE49-F238E27FC236}">
                <a16:creationId xmlns:a16="http://schemas.microsoft.com/office/drawing/2014/main" id="{C52AE0F4-7D7C-4168-A574-EC8665E9F9B8}"/>
              </a:ext>
            </a:extLst>
          </p:cNvPr>
          <p:cNvSpPr/>
          <p:nvPr/>
        </p:nvSpPr>
        <p:spPr>
          <a:xfrm>
            <a:off x="3719340" y="2999109"/>
            <a:ext cx="441016" cy="362119"/>
          </a:xfrm>
          <a:prstGeom prst="mathPlus">
            <a:avLst/>
          </a:prstGeom>
          <a:solidFill>
            <a:srgbClr val="FFD1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Equals 6">
            <a:extLst>
              <a:ext uri="{FF2B5EF4-FFF2-40B4-BE49-F238E27FC236}">
                <a16:creationId xmlns:a16="http://schemas.microsoft.com/office/drawing/2014/main" id="{0A1C3C38-FA4D-4DD7-951D-1FFEDE66390F}"/>
              </a:ext>
            </a:extLst>
          </p:cNvPr>
          <p:cNvSpPr/>
          <p:nvPr/>
        </p:nvSpPr>
        <p:spPr>
          <a:xfrm flipV="1">
            <a:off x="7888387" y="3038559"/>
            <a:ext cx="509799" cy="283221"/>
          </a:xfrm>
          <a:prstGeom prst="mathEqual">
            <a:avLst>
              <a:gd name="adj1" fmla="val 23520"/>
              <a:gd name="adj2" fmla="val 34617"/>
            </a:avLst>
          </a:prstGeom>
          <a:solidFill>
            <a:srgbClr val="FFD1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pic>
        <p:nvPicPr>
          <p:cNvPr id="11" name="Graphic 10" descr="Trophy outline">
            <a:extLst>
              <a:ext uri="{FF2B5EF4-FFF2-40B4-BE49-F238E27FC236}">
                <a16:creationId xmlns:a16="http://schemas.microsoft.com/office/drawing/2014/main" id="{66979103-E18E-4ED7-9BC2-94A14784A2E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86007" y="2591475"/>
            <a:ext cx="914400" cy="1163230"/>
          </a:xfrm>
          <a:prstGeom prst="rect">
            <a:avLst/>
          </a:prstGeom>
        </p:spPr>
      </p:pic>
      <p:sp>
        <p:nvSpPr>
          <p:cNvPr id="12" name="TextBox 11">
            <a:extLst>
              <a:ext uri="{FF2B5EF4-FFF2-40B4-BE49-F238E27FC236}">
                <a16:creationId xmlns:a16="http://schemas.microsoft.com/office/drawing/2014/main" id="{A8BF28AA-1E01-47AC-B493-8D697C473408}"/>
              </a:ext>
            </a:extLst>
          </p:cNvPr>
          <p:cNvSpPr txBox="1"/>
          <p:nvPr/>
        </p:nvSpPr>
        <p:spPr>
          <a:xfrm>
            <a:off x="1181940" y="3790533"/>
            <a:ext cx="1729211" cy="646331"/>
          </a:xfrm>
          <a:prstGeom prst="rect">
            <a:avLst/>
          </a:prstGeom>
          <a:noFill/>
        </p:spPr>
        <p:txBody>
          <a:bodyPr wrap="square" rtlCol="0">
            <a:spAutoFit/>
          </a:bodyPr>
          <a:lstStyle/>
          <a:p>
            <a:r>
              <a:rPr lang="en-IE" b="1" dirty="0">
                <a:solidFill>
                  <a:srgbClr val="000000"/>
                </a:solidFill>
              </a:rPr>
              <a:t>Imagen </a:t>
            </a:r>
            <a:r>
              <a:rPr lang="en-IE" b="1" dirty="0" err="1">
                <a:solidFill>
                  <a:srgbClr val="000000"/>
                </a:solidFill>
              </a:rPr>
              <a:t>Positiva</a:t>
            </a:r>
            <a:r>
              <a:rPr lang="en-IE" b="1" dirty="0">
                <a:solidFill>
                  <a:srgbClr val="000000"/>
                </a:solidFill>
              </a:rPr>
              <a:t>	</a:t>
            </a:r>
          </a:p>
        </p:txBody>
      </p:sp>
      <p:sp>
        <p:nvSpPr>
          <p:cNvPr id="13" name="TextBox 12">
            <a:extLst>
              <a:ext uri="{FF2B5EF4-FFF2-40B4-BE49-F238E27FC236}">
                <a16:creationId xmlns:a16="http://schemas.microsoft.com/office/drawing/2014/main" id="{D399B2AF-0ACB-4624-A6DD-45D55EC4867F}"/>
              </a:ext>
            </a:extLst>
          </p:cNvPr>
          <p:cNvSpPr txBox="1"/>
          <p:nvPr/>
        </p:nvSpPr>
        <p:spPr>
          <a:xfrm>
            <a:off x="5236617" y="3807727"/>
            <a:ext cx="1573901" cy="378070"/>
          </a:xfrm>
          <a:prstGeom prst="rect">
            <a:avLst/>
          </a:prstGeom>
          <a:noFill/>
        </p:spPr>
        <p:txBody>
          <a:bodyPr wrap="square" rtlCol="0">
            <a:spAutoFit/>
          </a:bodyPr>
          <a:lstStyle/>
          <a:p>
            <a:r>
              <a:rPr lang="en-US" b="1" dirty="0" err="1">
                <a:solidFill>
                  <a:srgbClr val="000000"/>
                </a:solidFill>
              </a:rPr>
              <a:t>Destacando</a:t>
            </a:r>
            <a:endParaRPr lang="en-IE" b="1" dirty="0">
              <a:solidFill>
                <a:srgbClr val="000000"/>
              </a:solidFill>
            </a:endParaRPr>
          </a:p>
        </p:txBody>
      </p:sp>
      <p:sp>
        <p:nvSpPr>
          <p:cNvPr id="14" name="TextBox 13">
            <a:extLst>
              <a:ext uri="{FF2B5EF4-FFF2-40B4-BE49-F238E27FC236}">
                <a16:creationId xmlns:a16="http://schemas.microsoft.com/office/drawing/2014/main" id="{3A1FDCED-2702-4031-B397-A0294F8D2A75}"/>
              </a:ext>
            </a:extLst>
          </p:cNvPr>
          <p:cNvSpPr txBox="1"/>
          <p:nvPr/>
        </p:nvSpPr>
        <p:spPr>
          <a:xfrm>
            <a:off x="8594444" y="3760847"/>
            <a:ext cx="1897525" cy="369332"/>
          </a:xfrm>
          <a:prstGeom prst="rect">
            <a:avLst/>
          </a:prstGeom>
          <a:noFill/>
        </p:spPr>
        <p:txBody>
          <a:bodyPr wrap="square" rtlCol="0">
            <a:spAutoFit/>
          </a:bodyPr>
          <a:lstStyle/>
          <a:p>
            <a:r>
              <a:rPr lang="en-US" b="1" dirty="0" err="1">
                <a:solidFill>
                  <a:srgbClr val="000000"/>
                </a:solidFill>
              </a:rPr>
              <a:t>Éxito</a:t>
            </a:r>
            <a:r>
              <a:rPr lang="en-US" b="1" dirty="0">
                <a:solidFill>
                  <a:srgbClr val="000000"/>
                </a:solidFill>
              </a:rPr>
              <a:t> de la Marca</a:t>
            </a:r>
            <a:endParaRPr lang="en-IE" b="1" dirty="0">
              <a:solidFill>
                <a:srgbClr val="000000"/>
              </a:solidFill>
            </a:endParaRPr>
          </a:p>
        </p:txBody>
      </p:sp>
    </p:spTree>
    <p:extLst>
      <p:ext uri="{BB962C8B-B14F-4D97-AF65-F5344CB8AC3E}">
        <p14:creationId xmlns:p14="http://schemas.microsoft.com/office/powerpoint/2010/main" val="37112069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A3B4DB-F477-4F23-84A9-0C0A867EB429}"/>
              </a:ext>
            </a:extLst>
          </p:cNvPr>
          <p:cNvSpPr>
            <a:spLocks noGrp="1"/>
          </p:cNvSpPr>
          <p:nvPr>
            <p:ph type="body" sz="quarter" idx="18"/>
          </p:nvPr>
        </p:nvSpPr>
        <p:spPr>
          <a:xfrm>
            <a:off x="566442" y="1453216"/>
            <a:ext cx="11296482" cy="3867704"/>
          </a:xfrm>
        </p:spPr>
        <p:txBody>
          <a:bodyPr vert="horz" lIns="91440" tIns="45720" rIns="91440" bIns="45720" rtlCol="0" anchor="t">
            <a:normAutofit/>
          </a:bodyPr>
          <a:lstStyle/>
          <a:p>
            <a:pPr algn="just"/>
            <a:r>
              <a:rPr lang="es-ES" sz="2200" b="0" i="0" dirty="0">
                <a:solidFill>
                  <a:srgbClr val="202527"/>
                </a:solidFill>
                <a:effectLst/>
              </a:rPr>
              <a:t>Su estrategia de marca describe cómo es usted diferente, digno de confianza, memorable y simpático para su cliente ideal. Transmitirá su propósito, sus promesas y cómo resuelve los problemas de la gente. Este es el PRIMER paso que debes dar al crear una marca desde cero (tanto si acabas de empezar como si ya estás establecido).</a:t>
            </a:r>
            <a:endParaRPr lang="es-ES"/>
          </a:p>
          <a:p>
            <a:pPr algn="just"/>
            <a:r>
              <a:rPr lang="es-ES" sz="2200" b="1" i="0" dirty="0">
                <a:solidFill>
                  <a:srgbClr val="202527"/>
                </a:solidFill>
                <a:effectLst/>
              </a:rPr>
              <a:t>La estrategia de marca es el proyecto de cómo quiere que el mundo vea su empresa</a:t>
            </a:r>
            <a:r>
              <a:rPr lang="en-US" sz="2200" b="1" i="0" dirty="0">
                <a:solidFill>
                  <a:srgbClr val="202527"/>
                </a:solidFill>
                <a:effectLst/>
              </a:rPr>
              <a:t>.</a:t>
            </a:r>
            <a:r>
              <a:rPr lang="en-US" sz="2200" b="0" i="0" dirty="0">
                <a:solidFill>
                  <a:srgbClr val="202527"/>
                </a:solidFill>
                <a:effectLst/>
              </a:rPr>
              <a:t> </a:t>
            </a:r>
            <a:r>
              <a:rPr lang="es-ES" sz="2200" b="0" i="0" dirty="0">
                <a:solidFill>
                  <a:srgbClr val="202527"/>
                </a:solidFill>
                <a:effectLst/>
              </a:rPr>
              <a:t>Una </a:t>
            </a:r>
            <a:r>
              <a:rPr lang="es-ES" sz="2200" b="0" i="0" dirty="0">
                <a:solidFill>
                  <a:srgbClr val="1188A3"/>
                </a:solidFill>
                <a:effectLst/>
                <a:hlinkClick r:id="rId2">
                  <a:extLst>
                    <a:ext uri="{A12FA001-AC4F-418D-AE19-62706E023703}">
                      <ahyp:hlinkClr xmlns:ahyp="http://schemas.microsoft.com/office/drawing/2018/hyperlinkcolor" val="tx"/>
                    </a:ext>
                  </a:extLst>
                </a:hlinkClick>
              </a:rPr>
              <a:t>estrategia de marca </a:t>
            </a:r>
            <a:r>
              <a:rPr lang="es-ES" sz="2200" b="0" i="0" dirty="0">
                <a:solidFill>
                  <a:srgbClr val="202527"/>
                </a:solidFill>
                <a:effectLst/>
              </a:rPr>
              <a:t>eficaz y completa debe incluir los siguientes componentes/ piezas como parte del proceso.</a:t>
            </a:r>
            <a:endParaRPr lang="en-US" sz="2200" b="0" i="0" dirty="0">
              <a:solidFill>
                <a:srgbClr val="202527"/>
              </a:solidFill>
              <a:effectLst/>
              <a:cs typeface="Calibri"/>
            </a:endParaRPr>
          </a:p>
        </p:txBody>
      </p:sp>
      <p:sp>
        <p:nvSpPr>
          <p:cNvPr id="3" name="Text Placeholder 2">
            <a:extLst>
              <a:ext uri="{FF2B5EF4-FFF2-40B4-BE49-F238E27FC236}">
                <a16:creationId xmlns:a16="http://schemas.microsoft.com/office/drawing/2014/main" id="{171ACE7A-03BE-43FA-9F95-E31C9D5FE08B}"/>
              </a:ext>
            </a:extLst>
          </p:cNvPr>
          <p:cNvSpPr>
            <a:spLocks noGrp="1"/>
          </p:cNvSpPr>
          <p:nvPr>
            <p:ph type="body" sz="quarter" idx="16"/>
          </p:nvPr>
        </p:nvSpPr>
        <p:spPr/>
        <p:txBody>
          <a:bodyPr>
            <a:normAutofit lnSpcReduction="10000"/>
          </a:bodyPr>
          <a:lstStyle/>
          <a:p>
            <a:r>
              <a:rPr lang="en-US" dirty="0" err="1"/>
              <a:t>Estrategia</a:t>
            </a:r>
            <a:r>
              <a:rPr lang="en-US" dirty="0"/>
              <a:t> de </a:t>
            </a:r>
            <a:r>
              <a:rPr lang="en-US" dirty="0" err="1"/>
              <a:t>marca</a:t>
            </a:r>
            <a:r>
              <a:rPr lang="en-US" dirty="0"/>
              <a:t> :</a:t>
            </a:r>
            <a:endParaRPr lang="en-IE" dirty="0"/>
          </a:p>
        </p:txBody>
      </p:sp>
      <p:grpSp>
        <p:nvGrpSpPr>
          <p:cNvPr id="4" name="Graphic 3">
            <a:extLst>
              <a:ext uri="{FF2B5EF4-FFF2-40B4-BE49-F238E27FC236}">
                <a16:creationId xmlns:a16="http://schemas.microsoft.com/office/drawing/2014/main" id="{A5AD7CA9-7D0B-4455-A9BE-4C7BCE120AA4}"/>
              </a:ext>
            </a:extLst>
          </p:cNvPr>
          <p:cNvGrpSpPr/>
          <p:nvPr/>
        </p:nvGrpSpPr>
        <p:grpSpPr>
          <a:xfrm>
            <a:off x="9921373" y="564049"/>
            <a:ext cx="1135695" cy="927053"/>
            <a:chOff x="4588722" y="5454835"/>
            <a:chExt cx="1135695" cy="927053"/>
          </a:xfrm>
        </p:grpSpPr>
        <p:sp>
          <p:nvSpPr>
            <p:cNvPr id="5" name="Freeform 1093">
              <a:extLst>
                <a:ext uri="{FF2B5EF4-FFF2-40B4-BE49-F238E27FC236}">
                  <a16:creationId xmlns:a16="http://schemas.microsoft.com/office/drawing/2014/main" id="{9062B017-169E-4FBB-9416-2A16EF17BC8D}"/>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FFC000"/>
            </a:solidFill>
            <a:ln w="27426" cap="flat">
              <a:noFill/>
              <a:prstDash val="solid"/>
              <a:miter/>
            </a:ln>
          </p:spPr>
          <p:txBody>
            <a:bodyPr rtlCol="0" anchor="ctr"/>
            <a:lstStyle/>
            <a:p>
              <a:endParaRPr lang="en-US"/>
            </a:p>
          </p:txBody>
        </p:sp>
        <p:sp>
          <p:nvSpPr>
            <p:cNvPr id="6" name="Freeform 1094">
              <a:extLst>
                <a:ext uri="{FF2B5EF4-FFF2-40B4-BE49-F238E27FC236}">
                  <a16:creationId xmlns:a16="http://schemas.microsoft.com/office/drawing/2014/main" id="{89624C25-8249-4BF1-83AF-411A8FBFF707}"/>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sp>
          <p:nvSpPr>
            <p:cNvPr id="7" name="Freeform 1095">
              <a:extLst>
                <a:ext uri="{FF2B5EF4-FFF2-40B4-BE49-F238E27FC236}">
                  <a16:creationId xmlns:a16="http://schemas.microsoft.com/office/drawing/2014/main" id="{0671E743-A852-4773-AC8D-0F5781C29338}"/>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grpSp>
          <p:nvGrpSpPr>
            <p:cNvPr id="8" name="Graphic 3">
              <a:extLst>
                <a:ext uri="{FF2B5EF4-FFF2-40B4-BE49-F238E27FC236}">
                  <a16:creationId xmlns:a16="http://schemas.microsoft.com/office/drawing/2014/main" id="{1485A388-A592-4E70-9787-3E3BB6B267CD}"/>
                </a:ext>
              </a:extLst>
            </p:cNvPr>
            <p:cNvGrpSpPr/>
            <p:nvPr/>
          </p:nvGrpSpPr>
          <p:grpSpPr>
            <a:xfrm>
              <a:off x="4588722" y="5454835"/>
              <a:ext cx="1135695" cy="927053"/>
              <a:chOff x="4588722" y="5454835"/>
              <a:chExt cx="1135695" cy="927053"/>
            </a:xfrm>
            <a:solidFill>
              <a:srgbClr val="000000"/>
            </a:solidFill>
          </p:grpSpPr>
          <p:sp>
            <p:nvSpPr>
              <p:cNvPr id="9" name="Freeform 1097">
                <a:extLst>
                  <a:ext uri="{FF2B5EF4-FFF2-40B4-BE49-F238E27FC236}">
                    <a16:creationId xmlns:a16="http://schemas.microsoft.com/office/drawing/2014/main" id="{E0982127-C57F-40B7-A599-D1977FF0FCB2}"/>
                  </a:ext>
                </a:extLst>
              </p:cNvPr>
              <p:cNvSpPr/>
              <p:nvPr/>
            </p:nvSpPr>
            <p:spPr>
              <a:xfrm>
                <a:off x="4681977" y="5454835"/>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solidFill>
                <a:srgbClr val="000000"/>
              </a:solidFill>
              <a:ln w="27426" cap="flat">
                <a:noFill/>
                <a:prstDash val="solid"/>
                <a:miter/>
              </a:ln>
            </p:spPr>
            <p:txBody>
              <a:bodyPr rtlCol="0" anchor="ctr"/>
              <a:lstStyle/>
              <a:p>
                <a:endParaRPr lang="en-US"/>
              </a:p>
            </p:txBody>
          </p:sp>
          <p:sp>
            <p:nvSpPr>
              <p:cNvPr id="10" name="Freeform 1098">
                <a:extLst>
                  <a:ext uri="{FF2B5EF4-FFF2-40B4-BE49-F238E27FC236}">
                    <a16:creationId xmlns:a16="http://schemas.microsoft.com/office/drawing/2014/main" id="{25475884-E855-4669-B9AD-5B98981D8C38}"/>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solidFill>
                <a:srgbClr val="000000"/>
              </a:solidFill>
              <a:ln w="27426" cap="flat">
                <a:noFill/>
                <a:prstDash val="solid"/>
                <a:miter/>
              </a:ln>
            </p:spPr>
            <p:txBody>
              <a:bodyPr rtlCol="0" anchor="ctr"/>
              <a:lstStyle/>
              <a:p>
                <a:endParaRPr lang="en-US"/>
              </a:p>
            </p:txBody>
          </p:sp>
          <p:sp>
            <p:nvSpPr>
              <p:cNvPr id="11" name="Freeform 1099">
                <a:extLst>
                  <a:ext uri="{FF2B5EF4-FFF2-40B4-BE49-F238E27FC236}">
                    <a16:creationId xmlns:a16="http://schemas.microsoft.com/office/drawing/2014/main" id="{0EC31EF4-7858-41D4-BF1F-02DA2267CBC7}"/>
                  </a:ext>
                </a:extLst>
              </p:cNvPr>
              <p:cNvSpPr/>
              <p:nvPr/>
            </p:nvSpPr>
            <p:spPr>
              <a:xfrm>
                <a:off x="5142762" y="5613916"/>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FFC000"/>
              </a:solidFill>
              <a:ln w="27426" cap="flat">
                <a:noFill/>
                <a:prstDash val="solid"/>
                <a:miter/>
              </a:ln>
            </p:spPr>
            <p:txBody>
              <a:bodyPr rtlCol="0" anchor="ctr"/>
              <a:lstStyle/>
              <a:p>
                <a:endParaRPr lang="en-US"/>
              </a:p>
            </p:txBody>
          </p:sp>
          <p:sp>
            <p:nvSpPr>
              <p:cNvPr id="12" name="Freeform 1100">
                <a:extLst>
                  <a:ext uri="{FF2B5EF4-FFF2-40B4-BE49-F238E27FC236}">
                    <a16:creationId xmlns:a16="http://schemas.microsoft.com/office/drawing/2014/main" id="{2F80AF6C-44AD-4EA1-B075-21AD21EA8BC7}"/>
                  </a:ext>
                </a:extLst>
              </p:cNvPr>
              <p:cNvSpPr/>
              <p:nvPr/>
            </p:nvSpPr>
            <p:spPr>
              <a:xfrm>
                <a:off x="5142762" y="5740083"/>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FFC000"/>
              </a:solidFill>
              <a:ln w="27426" cap="flat">
                <a:noFill/>
                <a:prstDash val="solid"/>
                <a:miter/>
              </a:ln>
            </p:spPr>
            <p:txBody>
              <a:bodyPr rtlCol="0" anchor="ctr"/>
              <a:lstStyle/>
              <a:p>
                <a:endParaRPr lang="en-US"/>
              </a:p>
            </p:txBody>
          </p:sp>
          <p:sp>
            <p:nvSpPr>
              <p:cNvPr id="13" name="Freeform 1101">
                <a:extLst>
                  <a:ext uri="{FF2B5EF4-FFF2-40B4-BE49-F238E27FC236}">
                    <a16:creationId xmlns:a16="http://schemas.microsoft.com/office/drawing/2014/main" id="{0F20412E-EF6F-4206-BDB1-D4642AC14921}"/>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solidFill>
                <a:srgbClr val="000000"/>
              </a:solidFill>
              <a:ln w="27426" cap="flat">
                <a:noFill/>
                <a:prstDash val="solid"/>
                <a:miter/>
              </a:ln>
            </p:spPr>
            <p:txBody>
              <a:bodyPr rtlCol="0" anchor="ctr"/>
              <a:lstStyle/>
              <a:p>
                <a:endParaRPr lang="en-US"/>
              </a:p>
            </p:txBody>
          </p:sp>
        </p:grpSp>
      </p:grpSp>
      <p:pic>
        <p:nvPicPr>
          <p:cNvPr id="15" name="Graphic 14" descr="Puzzle outline">
            <a:extLst>
              <a:ext uri="{FF2B5EF4-FFF2-40B4-BE49-F238E27FC236}">
                <a16:creationId xmlns:a16="http://schemas.microsoft.com/office/drawing/2014/main" id="{01281CA2-DFED-4C10-BB53-EF09FC4245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586330">
            <a:off x="857259" y="3751092"/>
            <a:ext cx="2236916" cy="2199854"/>
          </a:xfrm>
          <a:prstGeom prst="rect">
            <a:avLst/>
          </a:prstGeom>
        </p:spPr>
      </p:pic>
      <p:sp>
        <p:nvSpPr>
          <p:cNvPr id="16" name="TextBox 15">
            <a:extLst>
              <a:ext uri="{FF2B5EF4-FFF2-40B4-BE49-F238E27FC236}">
                <a16:creationId xmlns:a16="http://schemas.microsoft.com/office/drawing/2014/main" id="{8B36771D-B089-483F-BC86-CF225B136338}"/>
              </a:ext>
            </a:extLst>
          </p:cNvPr>
          <p:cNvSpPr txBox="1"/>
          <p:nvPr/>
        </p:nvSpPr>
        <p:spPr>
          <a:xfrm rot="21386476">
            <a:off x="1184026" y="4558631"/>
            <a:ext cx="1583382" cy="584775"/>
          </a:xfrm>
          <a:prstGeom prst="rect">
            <a:avLst/>
          </a:prstGeom>
          <a:noFill/>
        </p:spPr>
        <p:txBody>
          <a:bodyPr wrap="none" rtlCol="0">
            <a:spAutoFit/>
          </a:bodyPr>
          <a:lstStyle/>
          <a:p>
            <a:pPr algn="ctr"/>
            <a:r>
              <a:rPr lang="en-US" sz="1600" b="1" i="0" dirty="0" err="1">
                <a:solidFill>
                  <a:srgbClr val="1D372F"/>
                </a:solidFill>
                <a:effectLst/>
                <a:latin typeface="proxima-nova"/>
              </a:rPr>
              <a:t>Descubrimiento</a:t>
            </a:r>
            <a:r>
              <a:rPr lang="en-US" sz="1600" b="1" i="0" dirty="0">
                <a:solidFill>
                  <a:srgbClr val="1D372F"/>
                </a:solidFill>
                <a:effectLst/>
                <a:latin typeface="proxima-nova"/>
              </a:rPr>
              <a:t> </a:t>
            </a:r>
          </a:p>
          <a:p>
            <a:pPr algn="ctr"/>
            <a:r>
              <a:rPr lang="en-US" sz="1600" b="1" i="0" dirty="0">
                <a:solidFill>
                  <a:srgbClr val="1D372F"/>
                </a:solidFill>
                <a:effectLst/>
                <a:latin typeface="proxima-nova"/>
              </a:rPr>
              <a:t>de la </a:t>
            </a:r>
            <a:r>
              <a:rPr lang="en-US" sz="1600" b="1" i="0" dirty="0" err="1">
                <a:solidFill>
                  <a:srgbClr val="1D372F"/>
                </a:solidFill>
                <a:effectLst/>
                <a:latin typeface="proxima-nova"/>
              </a:rPr>
              <a:t>marca</a:t>
            </a:r>
            <a:endParaRPr lang="en-IE" sz="1600" b="1" dirty="0">
              <a:solidFill>
                <a:srgbClr val="1D372F"/>
              </a:solidFill>
            </a:endParaRPr>
          </a:p>
        </p:txBody>
      </p:sp>
      <p:pic>
        <p:nvPicPr>
          <p:cNvPr id="17" name="Graphic 16" descr="Puzzle outline">
            <a:extLst>
              <a:ext uri="{FF2B5EF4-FFF2-40B4-BE49-F238E27FC236}">
                <a16:creationId xmlns:a16="http://schemas.microsoft.com/office/drawing/2014/main" id="{70DA3E96-B3C4-4D08-9F44-31BB605CC7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091236">
            <a:off x="2907859" y="3800662"/>
            <a:ext cx="1976053" cy="1980728"/>
          </a:xfrm>
          <a:prstGeom prst="rect">
            <a:avLst/>
          </a:prstGeom>
        </p:spPr>
      </p:pic>
      <p:pic>
        <p:nvPicPr>
          <p:cNvPr id="18" name="Graphic 17" descr="Puzzle outline">
            <a:extLst>
              <a:ext uri="{FF2B5EF4-FFF2-40B4-BE49-F238E27FC236}">
                <a16:creationId xmlns:a16="http://schemas.microsoft.com/office/drawing/2014/main" id="{FE672FE9-6463-4693-BFB9-D89794D2A0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757016">
            <a:off x="4864796" y="3700949"/>
            <a:ext cx="2229822" cy="2229822"/>
          </a:xfrm>
          <a:prstGeom prst="rect">
            <a:avLst/>
          </a:prstGeom>
        </p:spPr>
      </p:pic>
      <p:pic>
        <p:nvPicPr>
          <p:cNvPr id="19" name="Graphic 18" descr="Puzzle outline">
            <a:extLst>
              <a:ext uri="{FF2B5EF4-FFF2-40B4-BE49-F238E27FC236}">
                <a16:creationId xmlns:a16="http://schemas.microsoft.com/office/drawing/2014/main" id="{4EAE22E4-BCF4-4669-A84A-DA3ECEC7E9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143964">
            <a:off x="6993983" y="3653018"/>
            <a:ext cx="2041707" cy="2105614"/>
          </a:xfrm>
          <a:prstGeom prst="rect">
            <a:avLst/>
          </a:prstGeom>
        </p:spPr>
      </p:pic>
      <p:pic>
        <p:nvPicPr>
          <p:cNvPr id="20" name="Graphic 19" descr="Puzzle outline">
            <a:extLst>
              <a:ext uri="{FF2B5EF4-FFF2-40B4-BE49-F238E27FC236}">
                <a16:creationId xmlns:a16="http://schemas.microsoft.com/office/drawing/2014/main" id="{CFA4600E-B626-45A7-9BF6-3B9DA664797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636070">
            <a:off x="9115506" y="3696046"/>
            <a:ext cx="2158369" cy="2142219"/>
          </a:xfrm>
          <a:prstGeom prst="rect">
            <a:avLst/>
          </a:prstGeom>
        </p:spPr>
      </p:pic>
      <p:sp>
        <p:nvSpPr>
          <p:cNvPr id="22" name="TextBox 21">
            <a:extLst>
              <a:ext uri="{FF2B5EF4-FFF2-40B4-BE49-F238E27FC236}">
                <a16:creationId xmlns:a16="http://schemas.microsoft.com/office/drawing/2014/main" id="{EAAAFEF5-DC6E-4451-97F7-4461DE287A53}"/>
              </a:ext>
            </a:extLst>
          </p:cNvPr>
          <p:cNvSpPr txBox="1"/>
          <p:nvPr/>
        </p:nvSpPr>
        <p:spPr>
          <a:xfrm>
            <a:off x="9034281" y="4536548"/>
            <a:ext cx="2441447" cy="369332"/>
          </a:xfrm>
          <a:prstGeom prst="rect">
            <a:avLst/>
          </a:prstGeom>
          <a:noFill/>
        </p:spPr>
        <p:txBody>
          <a:bodyPr wrap="square" lIns="91440" tIns="45720" rIns="91440" bIns="45720" anchor="t">
            <a:spAutoFit/>
          </a:bodyPr>
          <a:lstStyle/>
          <a:p>
            <a:pPr algn="ctr"/>
            <a:r>
              <a:rPr lang="en-US" b="1" dirty="0" err="1">
                <a:solidFill>
                  <a:srgbClr val="1D372F"/>
                </a:solidFill>
                <a:latin typeface="proxima-nova"/>
              </a:rPr>
              <a:t>Mensaje</a:t>
            </a:r>
            <a:r>
              <a:rPr lang="en-US" b="1" dirty="0">
                <a:solidFill>
                  <a:srgbClr val="1D372F"/>
                </a:solidFill>
                <a:latin typeface="proxima-nova"/>
              </a:rPr>
              <a:t> e </a:t>
            </a:r>
            <a:r>
              <a:rPr lang="en-US" b="1" dirty="0" err="1">
                <a:solidFill>
                  <a:srgbClr val="1D372F"/>
                </a:solidFill>
                <a:latin typeface="proxima-nova"/>
              </a:rPr>
              <a:t>historia</a:t>
            </a:r>
            <a:endParaRPr lang="en-US" b="1" dirty="0">
              <a:solidFill>
                <a:srgbClr val="1D372F"/>
              </a:solidFill>
              <a:latin typeface="proxima-nova"/>
            </a:endParaRPr>
          </a:p>
        </p:txBody>
      </p:sp>
      <p:sp>
        <p:nvSpPr>
          <p:cNvPr id="24" name="TextBox 23">
            <a:extLst>
              <a:ext uri="{FF2B5EF4-FFF2-40B4-BE49-F238E27FC236}">
                <a16:creationId xmlns:a16="http://schemas.microsoft.com/office/drawing/2014/main" id="{60A3662A-F02A-4441-B12E-CE1D88FDF941}"/>
              </a:ext>
            </a:extLst>
          </p:cNvPr>
          <p:cNvSpPr txBox="1"/>
          <p:nvPr/>
        </p:nvSpPr>
        <p:spPr>
          <a:xfrm flipH="1">
            <a:off x="7786486" y="4259023"/>
            <a:ext cx="1020223" cy="369332"/>
          </a:xfrm>
          <a:prstGeom prst="rect">
            <a:avLst/>
          </a:prstGeom>
          <a:noFill/>
        </p:spPr>
        <p:txBody>
          <a:bodyPr wrap="square">
            <a:spAutoFit/>
          </a:bodyPr>
          <a:lstStyle/>
          <a:p>
            <a:r>
              <a:rPr lang="en-US" b="1" dirty="0" err="1">
                <a:solidFill>
                  <a:srgbClr val="1D372F"/>
                </a:solidFill>
                <a:latin typeface="proxima-nova"/>
              </a:rPr>
              <a:t>Voz</a:t>
            </a:r>
            <a:endParaRPr lang="en-IE" b="1" dirty="0">
              <a:solidFill>
                <a:srgbClr val="1D372F"/>
              </a:solidFill>
            </a:endParaRPr>
          </a:p>
        </p:txBody>
      </p:sp>
      <p:sp>
        <p:nvSpPr>
          <p:cNvPr id="26" name="TextBox 25">
            <a:extLst>
              <a:ext uri="{FF2B5EF4-FFF2-40B4-BE49-F238E27FC236}">
                <a16:creationId xmlns:a16="http://schemas.microsoft.com/office/drawing/2014/main" id="{6603A532-54C3-4FBB-BC82-A6B9242D35DE}"/>
              </a:ext>
            </a:extLst>
          </p:cNvPr>
          <p:cNvSpPr txBox="1"/>
          <p:nvPr/>
        </p:nvSpPr>
        <p:spPr>
          <a:xfrm>
            <a:off x="7743336" y="4628355"/>
            <a:ext cx="892413" cy="646331"/>
          </a:xfrm>
          <a:prstGeom prst="rect">
            <a:avLst/>
          </a:prstGeom>
          <a:noFill/>
        </p:spPr>
        <p:txBody>
          <a:bodyPr wrap="square">
            <a:spAutoFit/>
          </a:bodyPr>
          <a:lstStyle/>
          <a:p>
            <a:pPr algn="l"/>
            <a:r>
              <a:rPr lang="en-US" b="1" dirty="0">
                <a:solidFill>
                  <a:srgbClr val="1D372F"/>
                </a:solidFill>
                <a:latin typeface="proxima-nova"/>
              </a:rPr>
              <a:t>d</a:t>
            </a:r>
            <a:r>
              <a:rPr lang="en-US" b="1" i="0" dirty="0">
                <a:solidFill>
                  <a:srgbClr val="1D372F"/>
                </a:solidFill>
                <a:effectLst/>
                <a:latin typeface="proxima-nova"/>
              </a:rPr>
              <a:t>e la</a:t>
            </a:r>
          </a:p>
          <a:p>
            <a:pPr algn="l"/>
            <a:r>
              <a:rPr lang="en-US" b="1" i="0" dirty="0" err="1">
                <a:solidFill>
                  <a:srgbClr val="1D372F"/>
                </a:solidFill>
                <a:effectLst/>
                <a:latin typeface="proxima-nova"/>
              </a:rPr>
              <a:t>marca</a:t>
            </a:r>
            <a:endParaRPr lang="en-US" b="1" i="0" dirty="0">
              <a:solidFill>
                <a:srgbClr val="1D372F"/>
              </a:solidFill>
              <a:effectLst/>
              <a:latin typeface="proxima-nova"/>
            </a:endParaRPr>
          </a:p>
        </p:txBody>
      </p:sp>
      <p:sp>
        <p:nvSpPr>
          <p:cNvPr id="28" name="TextBox 27">
            <a:extLst>
              <a:ext uri="{FF2B5EF4-FFF2-40B4-BE49-F238E27FC236}">
                <a16:creationId xmlns:a16="http://schemas.microsoft.com/office/drawing/2014/main" id="{4769005F-BF04-479E-A65B-A6E7C560F8A5}"/>
              </a:ext>
            </a:extLst>
          </p:cNvPr>
          <p:cNvSpPr txBox="1"/>
          <p:nvPr/>
        </p:nvSpPr>
        <p:spPr>
          <a:xfrm>
            <a:off x="5268218" y="4440596"/>
            <a:ext cx="1600705" cy="584775"/>
          </a:xfrm>
          <a:prstGeom prst="rect">
            <a:avLst/>
          </a:prstGeom>
          <a:noFill/>
        </p:spPr>
        <p:txBody>
          <a:bodyPr wrap="square">
            <a:spAutoFit/>
          </a:bodyPr>
          <a:lstStyle/>
          <a:p>
            <a:pPr algn="ctr"/>
            <a:r>
              <a:rPr lang="en-US" sz="1600" b="1" dirty="0">
                <a:solidFill>
                  <a:srgbClr val="1D372F"/>
                </a:solidFill>
                <a:latin typeface="proxima-nova"/>
              </a:rPr>
              <a:t>Población </a:t>
            </a:r>
          </a:p>
          <a:p>
            <a:pPr algn="ctr"/>
            <a:r>
              <a:rPr lang="en-US" sz="1600" b="1" i="0" dirty="0" err="1">
                <a:solidFill>
                  <a:srgbClr val="1D372F"/>
                </a:solidFill>
                <a:effectLst/>
                <a:latin typeface="proxima-nova"/>
              </a:rPr>
              <a:t>dia</a:t>
            </a:r>
            <a:r>
              <a:rPr lang="en-US" sz="1600" b="1" dirty="0" err="1">
                <a:solidFill>
                  <a:srgbClr val="1D372F"/>
                </a:solidFill>
                <a:latin typeface="proxima-nova"/>
              </a:rPr>
              <a:t>na</a:t>
            </a:r>
            <a:endParaRPr lang="en-US" sz="1600" b="1" i="0" dirty="0">
              <a:solidFill>
                <a:srgbClr val="1D372F"/>
              </a:solidFill>
              <a:effectLst/>
              <a:latin typeface="proxima-nova"/>
            </a:endParaRPr>
          </a:p>
        </p:txBody>
      </p:sp>
      <p:sp>
        <p:nvSpPr>
          <p:cNvPr id="30" name="TextBox 29">
            <a:extLst>
              <a:ext uri="{FF2B5EF4-FFF2-40B4-BE49-F238E27FC236}">
                <a16:creationId xmlns:a16="http://schemas.microsoft.com/office/drawing/2014/main" id="{B1755FA1-2455-4BE1-9197-E00F64268D13}"/>
              </a:ext>
            </a:extLst>
          </p:cNvPr>
          <p:cNvSpPr txBox="1"/>
          <p:nvPr/>
        </p:nvSpPr>
        <p:spPr>
          <a:xfrm>
            <a:off x="3398147" y="4308907"/>
            <a:ext cx="1288853" cy="646331"/>
          </a:xfrm>
          <a:prstGeom prst="rect">
            <a:avLst/>
          </a:prstGeom>
          <a:noFill/>
        </p:spPr>
        <p:txBody>
          <a:bodyPr wrap="square">
            <a:spAutoFit/>
          </a:bodyPr>
          <a:lstStyle/>
          <a:p>
            <a:r>
              <a:rPr lang="en-US" b="1" dirty="0" err="1">
                <a:solidFill>
                  <a:srgbClr val="1D372F"/>
                </a:solidFill>
              </a:rPr>
              <a:t>Búsqueda</a:t>
            </a:r>
            <a:r>
              <a:rPr lang="en-US" b="1" dirty="0">
                <a:solidFill>
                  <a:srgbClr val="1D372F"/>
                </a:solidFill>
              </a:rPr>
              <a:t>    </a:t>
            </a:r>
          </a:p>
          <a:p>
            <a:r>
              <a:rPr lang="en-US" b="1" dirty="0">
                <a:solidFill>
                  <a:srgbClr val="1D372F"/>
                </a:solidFill>
              </a:rPr>
              <a:t>      de</a:t>
            </a:r>
            <a:endParaRPr lang="en-IE" b="1" dirty="0">
              <a:solidFill>
                <a:srgbClr val="1D372F"/>
              </a:solidFill>
            </a:endParaRPr>
          </a:p>
        </p:txBody>
      </p:sp>
      <p:sp>
        <p:nvSpPr>
          <p:cNvPr id="32" name="TextBox 31">
            <a:extLst>
              <a:ext uri="{FF2B5EF4-FFF2-40B4-BE49-F238E27FC236}">
                <a16:creationId xmlns:a16="http://schemas.microsoft.com/office/drawing/2014/main" id="{222B026A-09B1-4423-9CB1-7FA47F398B63}"/>
              </a:ext>
            </a:extLst>
          </p:cNvPr>
          <p:cNvSpPr txBox="1"/>
          <p:nvPr/>
        </p:nvSpPr>
        <p:spPr>
          <a:xfrm>
            <a:off x="3264903" y="4959134"/>
            <a:ext cx="1600705" cy="338554"/>
          </a:xfrm>
          <a:prstGeom prst="rect">
            <a:avLst/>
          </a:prstGeom>
          <a:noFill/>
        </p:spPr>
        <p:txBody>
          <a:bodyPr wrap="square">
            <a:spAutoFit/>
          </a:bodyPr>
          <a:lstStyle/>
          <a:p>
            <a:r>
              <a:rPr lang="en-US" sz="1600" b="1" dirty="0" err="1">
                <a:solidFill>
                  <a:srgbClr val="1D372F"/>
                </a:solidFill>
              </a:rPr>
              <a:t>competidores</a:t>
            </a:r>
            <a:endParaRPr lang="en-US" sz="1600" b="1" i="0" dirty="0">
              <a:solidFill>
                <a:srgbClr val="1D372F"/>
              </a:solidFill>
              <a:effectLst/>
            </a:endParaRPr>
          </a:p>
        </p:txBody>
      </p:sp>
    </p:spTree>
    <p:extLst>
      <p:ext uri="{BB962C8B-B14F-4D97-AF65-F5344CB8AC3E}">
        <p14:creationId xmlns:p14="http://schemas.microsoft.com/office/powerpoint/2010/main" val="15931014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5712E1-AB34-4715-A53A-C71E337B9681}"/>
              </a:ext>
            </a:extLst>
          </p:cNvPr>
          <p:cNvSpPr>
            <a:spLocks noGrp="1"/>
          </p:cNvSpPr>
          <p:nvPr>
            <p:ph type="body" sz="quarter" idx="18"/>
          </p:nvPr>
        </p:nvSpPr>
        <p:spPr>
          <a:xfrm>
            <a:off x="734714" y="1594131"/>
            <a:ext cx="10808102" cy="4030584"/>
          </a:xfrm>
        </p:spPr>
        <p:txBody>
          <a:bodyPr vert="horz" lIns="91440" tIns="45720" rIns="91440" bIns="45720" rtlCol="0" anchor="t">
            <a:normAutofit/>
          </a:bodyPr>
          <a:lstStyle/>
          <a:p>
            <a:r>
              <a:rPr lang="en-US" b="1" dirty="0">
                <a:ea typeface="+mn-lt"/>
                <a:cs typeface="+mn-lt"/>
              </a:rPr>
              <a:t>La </a:t>
            </a:r>
            <a:r>
              <a:rPr lang="en-US" b="1" dirty="0" err="1">
                <a:ea typeface="+mn-lt"/>
                <a:cs typeface="+mn-lt"/>
              </a:rPr>
              <a:t>identidad</a:t>
            </a:r>
            <a:r>
              <a:rPr lang="en-US" b="1" dirty="0">
                <a:ea typeface="+mn-lt"/>
                <a:cs typeface="+mn-lt"/>
              </a:rPr>
              <a:t> de la </a:t>
            </a:r>
            <a:r>
              <a:rPr lang="en-US" b="1" dirty="0" err="1">
                <a:ea typeface="+mn-lt"/>
                <a:cs typeface="+mn-lt"/>
              </a:rPr>
              <a:t>marca</a:t>
            </a:r>
            <a:r>
              <a:rPr lang="en-US" dirty="0">
                <a:ea typeface="+mn-lt"/>
                <a:cs typeface="+mn-lt"/>
              </a:rPr>
              <a:t> es la forma de </a:t>
            </a:r>
            <a:r>
              <a:rPr lang="en-US" dirty="0" err="1">
                <a:ea typeface="+mn-lt"/>
                <a:cs typeface="+mn-lt"/>
              </a:rPr>
              <a:t>transmitirla</a:t>
            </a:r>
            <a:r>
              <a:rPr lang="en-US" dirty="0">
                <a:ea typeface="+mn-lt"/>
                <a:cs typeface="+mn-lt"/>
              </a:rPr>
              <a:t> al </a:t>
            </a:r>
            <a:r>
              <a:rPr lang="en-US" dirty="0" err="1">
                <a:ea typeface="+mn-lt"/>
                <a:cs typeface="+mn-lt"/>
              </a:rPr>
              <a:t>público</a:t>
            </a:r>
            <a:r>
              <a:rPr lang="en-US" dirty="0">
                <a:ea typeface="+mn-lt"/>
                <a:cs typeface="+mn-lt"/>
              </a:rPr>
              <a:t> con </a:t>
            </a:r>
            <a:r>
              <a:rPr lang="en-US" dirty="0" err="1">
                <a:ea typeface="+mn-lt"/>
                <a:cs typeface="+mn-lt"/>
              </a:rPr>
              <a:t>imágenes</a:t>
            </a:r>
            <a:r>
              <a:rPr lang="en-US" b="0" i="0" dirty="0">
                <a:effectLst/>
                <a:ea typeface="+mn-lt"/>
                <a:cs typeface="+mn-lt"/>
              </a:rPr>
              <a:t>, </a:t>
            </a:r>
            <a:r>
              <a:rPr lang="en-US" dirty="0" err="1">
                <a:ea typeface="+mn-lt"/>
                <a:cs typeface="+mn-lt"/>
              </a:rPr>
              <a:t>mensajes</a:t>
            </a:r>
            <a:r>
              <a:rPr lang="en-US" dirty="0">
                <a:ea typeface="+mn-lt"/>
                <a:cs typeface="+mn-lt"/>
              </a:rPr>
              <a:t> y </a:t>
            </a:r>
            <a:r>
              <a:rPr lang="en-US" dirty="0" err="1">
                <a:ea typeface="+mn-lt"/>
                <a:cs typeface="+mn-lt"/>
              </a:rPr>
              <a:t>experiencias</a:t>
            </a:r>
            <a:r>
              <a:rPr lang="en-US" b="0" i="0" dirty="0">
                <a:effectLst/>
                <a:ea typeface="+mn-lt"/>
                <a:cs typeface="+mn-lt"/>
              </a:rPr>
              <a:t>. </a:t>
            </a:r>
            <a:r>
              <a:rPr lang="en-US" dirty="0" err="1">
                <a:ea typeface="+mn-lt"/>
                <a:cs typeface="+mn-lt"/>
              </a:rPr>
              <a:t>Su</a:t>
            </a:r>
            <a:r>
              <a:rPr lang="en-US" dirty="0">
                <a:ea typeface="+mn-lt"/>
                <a:cs typeface="+mn-lt"/>
              </a:rPr>
              <a:t> </a:t>
            </a:r>
            <a:r>
              <a:rPr lang="en-US" dirty="0" err="1">
                <a:ea typeface="+mn-lt"/>
                <a:cs typeface="+mn-lt"/>
              </a:rPr>
              <a:t>estrategia</a:t>
            </a:r>
            <a:r>
              <a:rPr lang="en-US" dirty="0">
                <a:ea typeface="+mn-lt"/>
                <a:cs typeface="+mn-lt"/>
              </a:rPr>
              <a:t> de </a:t>
            </a:r>
            <a:r>
              <a:rPr lang="en-US" dirty="0" err="1">
                <a:ea typeface="+mn-lt"/>
                <a:cs typeface="+mn-lt"/>
              </a:rPr>
              <a:t>marca</a:t>
            </a:r>
            <a:r>
              <a:rPr lang="en-US" dirty="0">
                <a:ea typeface="+mn-lt"/>
                <a:cs typeface="+mn-lt"/>
              </a:rPr>
              <a:t> </a:t>
            </a:r>
            <a:r>
              <a:rPr lang="en-US" dirty="0" err="1">
                <a:ea typeface="+mn-lt"/>
                <a:cs typeface="+mn-lt"/>
              </a:rPr>
              <a:t>influirá</a:t>
            </a:r>
            <a:r>
              <a:rPr lang="en-US" dirty="0">
                <a:ea typeface="+mn-lt"/>
                <a:cs typeface="+mn-lt"/>
              </a:rPr>
              <a:t> </a:t>
            </a:r>
            <a:r>
              <a:rPr lang="en-US" dirty="0" err="1">
                <a:ea typeface="+mn-lt"/>
                <a:cs typeface="+mn-lt"/>
              </a:rPr>
              <a:t>en</a:t>
            </a:r>
            <a:r>
              <a:rPr lang="en-US" dirty="0">
                <a:ea typeface="+mn-lt"/>
                <a:cs typeface="+mn-lt"/>
              </a:rPr>
              <a:t> la forma de </a:t>
            </a:r>
            <a:r>
              <a:rPr lang="en-US" dirty="0" err="1">
                <a:ea typeface="+mn-lt"/>
                <a:cs typeface="+mn-lt"/>
              </a:rPr>
              <a:t>presentar</a:t>
            </a:r>
            <a:r>
              <a:rPr lang="en-US" dirty="0">
                <a:ea typeface="+mn-lt"/>
                <a:cs typeface="+mn-lt"/>
              </a:rPr>
              <a:t> </a:t>
            </a:r>
            <a:r>
              <a:rPr lang="en-US" dirty="0" err="1">
                <a:ea typeface="+mn-lt"/>
                <a:cs typeface="+mn-lt"/>
              </a:rPr>
              <a:t>su</a:t>
            </a:r>
            <a:r>
              <a:rPr lang="en-US" dirty="0">
                <a:ea typeface="+mn-lt"/>
                <a:cs typeface="+mn-lt"/>
              </a:rPr>
              <a:t> </a:t>
            </a:r>
            <a:r>
              <a:rPr lang="en-US" dirty="0" err="1">
                <a:ea typeface="+mn-lt"/>
                <a:cs typeface="+mn-lt"/>
              </a:rPr>
              <a:t>identidad</a:t>
            </a:r>
            <a:r>
              <a:rPr lang="en-US" dirty="0">
                <a:ea typeface="+mn-lt"/>
                <a:cs typeface="+mn-lt"/>
              </a:rPr>
              <a:t> y </a:t>
            </a:r>
            <a:r>
              <a:rPr lang="en-US" dirty="0" err="1">
                <a:ea typeface="+mn-lt"/>
                <a:cs typeface="+mn-lt"/>
              </a:rPr>
              <a:t>alinearla</a:t>
            </a:r>
            <a:r>
              <a:rPr lang="en-US" dirty="0">
                <a:ea typeface="+mn-lt"/>
                <a:cs typeface="+mn-lt"/>
              </a:rPr>
              <a:t> con </a:t>
            </a:r>
            <a:r>
              <a:rPr lang="en-US" dirty="0" err="1">
                <a:ea typeface="+mn-lt"/>
                <a:cs typeface="+mn-lt"/>
              </a:rPr>
              <a:t>su</a:t>
            </a:r>
            <a:r>
              <a:rPr lang="en-US" dirty="0">
                <a:ea typeface="+mn-lt"/>
                <a:cs typeface="+mn-lt"/>
              </a:rPr>
              <a:t> </a:t>
            </a:r>
            <a:r>
              <a:rPr lang="en-US" dirty="0" err="1">
                <a:ea typeface="+mn-lt"/>
                <a:cs typeface="+mn-lt"/>
              </a:rPr>
              <a:t>propósito</a:t>
            </a:r>
            <a:r>
              <a:rPr lang="en-US" dirty="0">
                <a:ea typeface="+mn-lt"/>
                <a:cs typeface="+mn-lt"/>
              </a:rPr>
              <a:t> para </a:t>
            </a:r>
            <a:r>
              <a:rPr lang="en-US" dirty="0" err="1">
                <a:ea typeface="+mn-lt"/>
                <a:cs typeface="+mn-lt"/>
              </a:rPr>
              <a:t>lograr</a:t>
            </a:r>
            <a:r>
              <a:rPr lang="en-US" dirty="0">
                <a:ea typeface="+mn-lt"/>
                <a:cs typeface="+mn-lt"/>
              </a:rPr>
              <a:t> </a:t>
            </a:r>
            <a:r>
              <a:rPr lang="en-US" dirty="0" err="1">
                <a:ea typeface="+mn-lt"/>
                <a:cs typeface="+mn-lt"/>
              </a:rPr>
              <a:t>el</a:t>
            </a:r>
            <a:r>
              <a:rPr lang="en-US" dirty="0">
                <a:ea typeface="+mn-lt"/>
                <a:cs typeface="+mn-lt"/>
              </a:rPr>
              <a:t> mayor </a:t>
            </a:r>
            <a:r>
              <a:rPr lang="en-US" dirty="0" err="1">
                <a:ea typeface="+mn-lt"/>
                <a:cs typeface="+mn-lt"/>
              </a:rPr>
              <a:t>impacto</a:t>
            </a:r>
            <a:r>
              <a:rPr lang="en-US" b="0" i="0" dirty="0">
                <a:effectLst/>
                <a:ea typeface="+mn-lt"/>
                <a:cs typeface="+mn-lt"/>
              </a:rPr>
              <a:t>.</a:t>
            </a:r>
            <a:endParaRPr lang="es-ES" dirty="0">
              <a:ea typeface="+mn-lt"/>
              <a:cs typeface="+mn-lt"/>
            </a:endParaRPr>
          </a:p>
          <a:p>
            <a:r>
              <a:rPr lang="en-US" dirty="0">
                <a:ea typeface="+mn-lt"/>
                <a:cs typeface="+mn-lt"/>
              </a:rPr>
              <a:t>Sus </a:t>
            </a:r>
            <a:r>
              <a:rPr lang="en-US" dirty="0" err="1">
                <a:ea typeface="+mn-lt"/>
                <a:cs typeface="+mn-lt"/>
              </a:rPr>
              <a:t>elementos</a:t>
            </a:r>
            <a:r>
              <a:rPr lang="en-US" dirty="0">
                <a:ea typeface="+mn-lt"/>
                <a:cs typeface="+mn-lt"/>
              </a:rPr>
              <a:t> de </a:t>
            </a:r>
            <a:r>
              <a:rPr lang="en-US" dirty="0" err="1">
                <a:ea typeface="+mn-lt"/>
                <a:cs typeface="+mn-lt"/>
              </a:rPr>
              <a:t>identidad</a:t>
            </a:r>
            <a:r>
              <a:rPr lang="en-US" dirty="0">
                <a:ea typeface="+mn-lt"/>
                <a:cs typeface="+mn-lt"/>
              </a:rPr>
              <a:t> de </a:t>
            </a:r>
            <a:r>
              <a:rPr lang="en-US" dirty="0" err="1">
                <a:ea typeface="+mn-lt"/>
                <a:cs typeface="+mn-lt"/>
              </a:rPr>
              <a:t>marca</a:t>
            </a:r>
            <a:r>
              <a:rPr lang="en-US" dirty="0">
                <a:ea typeface="+mn-lt"/>
                <a:cs typeface="+mn-lt"/>
              </a:rPr>
              <a:t> </a:t>
            </a:r>
            <a:r>
              <a:rPr lang="en-US" dirty="0" err="1">
                <a:ea typeface="+mn-lt"/>
                <a:cs typeface="+mn-lt"/>
              </a:rPr>
              <a:t>deben</a:t>
            </a:r>
            <a:r>
              <a:rPr lang="en-US" dirty="0">
                <a:ea typeface="+mn-lt"/>
                <a:cs typeface="+mn-lt"/>
              </a:rPr>
              <a:t> </a:t>
            </a:r>
            <a:r>
              <a:rPr lang="en-US" dirty="0" err="1">
                <a:ea typeface="+mn-lt"/>
                <a:cs typeface="+mn-lt"/>
              </a:rPr>
              <a:t>aplicarse</a:t>
            </a:r>
            <a:r>
              <a:rPr lang="en-US" dirty="0">
                <a:ea typeface="+mn-lt"/>
                <a:cs typeface="+mn-lt"/>
              </a:rPr>
              <a:t> de forma </a:t>
            </a:r>
            <a:r>
              <a:rPr lang="en-US" dirty="0" err="1">
                <a:ea typeface="+mn-lt"/>
                <a:cs typeface="+mn-lt"/>
              </a:rPr>
              <a:t>coherente</a:t>
            </a:r>
            <a:r>
              <a:rPr lang="en-US" dirty="0">
                <a:ea typeface="+mn-lt"/>
                <a:cs typeface="+mn-lt"/>
              </a:rPr>
              <a:t> </a:t>
            </a:r>
            <a:r>
              <a:rPr lang="en-US" dirty="0" err="1">
                <a:ea typeface="+mn-lt"/>
                <a:cs typeface="+mn-lt"/>
              </a:rPr>
              <a:t>en</a:t>
            </a:r>
            <a:r>
              <a:rPr lang="en-US" dirty="0">
                <a:ea typeface="+mn-lt"/>
                <a:cs typeface="+mn-lt"/>
              </a:rPr>
              <a:t> </a:t>
            </a:r>
            <a:r>
              <a:rPr lang="en-US" dirty="0" err="1">
                <a:ea typeface="+mn-lt"/>
                <a:cs typeface="+mn-lt"/>
              </a:rPr>
              <a:t>todos</a:t>
            </a:r>
            <a:r>
              <a:rPr lang="en-US" dirty="0">
                <a:ea typeface="+mn-lt"/>
                <a:cs typeface="+mn-lt"/>
              </a:rPr>
              <a:t> </a:t>
            </a:r>
            <a:r>
              <a:rPr lang="en-US" dirty="0" err="1">
                <a:ea typeface="+mn-lt"/>
                <a:cs typeface="+mn-lt"/>
              </a:rPr>
              <a:t>los</a:t>
            </a:r>
            <a:r>
              <a:rPr lang="en-US" dirty="0">
                <a:ea typeface="+mn-lt"/>
                <a:cs typeface="+mn-lt"/>
              </a:rPr>
              <a:t> </a:t>
            </a:r>
            <a:r>
              <a:rPr lang="en-US" dirty="0" err="1">
                <a:ea typeface="+mn-lt"/>
                <a:cs typeface="+mn-lt"/>
              </a:rPr>
              <a:t>canales</a:t>
            </a:r>
            <a:r>
              <a:rPr lang="en-US" b="0" i="0" dirty="0">
                <a:effectLst/>
                <a:ea typeface="+mn-lt"/>
                <a:cs typeface="+mn-lt"/>
              </a:rPr>
              <a:t>. </a:t>
            </a:r>
            <a:r>
              <a:rPr lang="en-US" dirty="0">
                <a:ea typeface="+mn-lt"/>
                <a:cs typeface="+mn-lt"/>
              </a:rPr>
              <a:t>Es la forma </a:t>
            </a:r>
            <a:r>
              <a:rPr lang="en-US" dirty="0" err="1">
                <a:ea typeface="+mn-lt"/>
                <a:cs typeface="+mn-lt"/>
              </a:rPr>
              <a:t>en</a:t>
            </a:r>
            <a:r>
              <a:rPr lang="en-US" dirty="0">
                <a:ea typeface="+mn-lt"/>
                <a:cs typeface="+mn-lt"/>
              </a:rPr>
              <a:t> que </a:t>
            </a:r>
            <a:r>
              <a:rPr lang="en-US" dirty="0" err="1">
                <a:ea typeface="+mn-lt"/>
                <a:cs typeface="+mn-lt"/>
              </a:rPr>
              <a:t>su</a:t>
            </a:r>
            <a:r>
              <a:rPr lang="en-US" dirty="0">
                <a:ea typeface="+mn-lt"/>
                <a:cs typeface="+mn-lt"/>
              </a:rPr>
              <a:t> </a:t>
            </a:r>
            <a:r>
              <a:rPr lang="en-US" dirty="0" err="1">
                <a:ea typeface="+mn-lt"/>
                <a:cs typeface="+mn-lt"/>
              </a:rPr>
              <a:t>empresa</a:t>
            </a:r>
            <a:r>
              <a:rPr lang="en-US" dirty="0">
                <a:ea typeface="+mn-lt"/>
                <a:cs typeface="+mn-lt"/>
              </a:rPr>
              <a:t> se </a:t>
            </a:r>
            <a:r>
              <a:rPr lang="en-US" dirty="0" err="1">
                <a:ea typeface="+mn-lt"/>
                <a:cs typeface="+mn-lt"/>
              </a:rPr>
              <a:t>hace</a:t>
            </a:r>
            <a:r>
              <a:rPr lang="en-US" dirty="0">
                <a:ea typeface="+mn-lt"/>
                <a:cs typeface="+mn-lt"/>
              </a:rPr>
              <a:t> </a:t>
            </a:r>
            <a:r>
              <a:rPr lang="en-US" dirty="0" err="1">
                <a:ea typeface="+mn-lt"/>
                <a:cs typeface="+mn-lt"/>
              </a:rPr>
              <a:t>reconocible</a:t>
            </a:r>
            <a:r>
              <a:rPr lang="en-US" b="0" i="0" dirty="0">
                <a:effectLst/>
                <a:ea typeface="+mn-lt"/>
                <a:cs typeface="+mn-lt"/>
              </a:rPr>
              <a:t>. </a:t>
            </a:r>
            <a:r>
              <a:rPr lang="en-US" dirty="0" err="1">
                <a:ea typeface="+mn-lt"/>
                <a:cs typeface="+mn-lt"/>
              </a:rPr>
              <a:t>Incluye</a:t>
            </a:r>
            <a:r>
              <a:rPr lang="en-US" dirty="0">
                <a:ea typeface="+mn-lt"/>
                <a:cs typeface="+mn-lt"/>
              </a:rPr>
              <a:t> </a:t>
            </a:r>
            <a:r>
              <a:rPr lang="en-US" dirty="0" err="1">
                <a:ea typeface="+mn-lt"/>
                <a:cs typeface="+mn-lt"/>
              </a:rPr>
              <a:t>su</a:t>
            </a:r>
            <a:r>
              <a:rPr lang="en-US" b="0" i="0" dirty="0">
                <a:effectLst/>
                <a:ea typeface="+mn-lt"/>
                <a:cs typeface="+mn-lt"/>
              </a:rPr>
              <a:t>:</a:t>
            </a:r>
            <a:r>
              <a:rPr lang="en-US" dirty="0">
                <a:ea typeface="+mn-lt"/>
                <a:cs typeface="+mn-lt"/>
              </a:rPr>
              <a:t> </a:t>
            </a:r>
            <a:endParaRPr lang="en-US" dirty="0"/>
          </a:p>
        </p:txBody>
      </p:sp>
      <p:sp>
        <p:nvSpPr>
          <p:cNvPr id="3" name="Text Placeholder 2">
            <a:extLst>
              <a:ext uri="{FF2B5EF4-FFF2-40B4-BE49-F238E27FC236}">
                <a16:creationId xmlns:a16="http://schemas.microsoft.com/office/drawing/2014/main" id="{061600AC-92C9-409A-88E3-B99EA38C52B9}"/>
              </a:ext>
            </a:extLst>
          </p:cNvPr>
          <p:cNvSpPr>
            <a:spLocks noGrp="1"/>
          </p:cNvSpPr>
          <p:nvPr>
            <p:ph type="body" sz="quarter" idx="16"/>
          </p:nvPr>
        </p:nvSpPr>
        <p:spPr/>
        <p:txBody>
          <a:bodyPr vert="horz" lIns="91440" tIns="45720" rIns="91440" bIns="45720" rtlCol="0" anchor="t">
            <a:normAutofit lnSpcReduction="10000"/>
          </a:bodyPr>
          <a:lstStyle/>
          <a:p>
            <a:r>
              <a:rPr lang="en-US" dirty="0">
                <a:ea typeface="+mn-lt"/>
                <a:cs typeface="+mn-lt"/>
              </a:rPr>
              <a:t>Identidad de la </a:t>
            </a:r>
            <a:r>
              <a:rPr lang="en-US" dirty="0" err="1">
                <a:ea typeface="+mn-lt"/>
                <a:cs typeface="+mn-lt"/>
              </a:rPr>
              <a:t>marca</a:t>
            </a:r>
            <a:r>
              <a:rPr lang="en-US" dirty="0"/>
              <a:t>:</a:t>
            </a:r>
            <a:endParaRPr lang="en-IE" dirty="0">
              <a:cs typeface="Calibri"/>
            </a:endParaRPr>
          </a:p>
        </p:txBody>
      </p:sp>
      <p:sp>
        <p:nvSpPr>
          <p:cNvPr id="19" name="Rectangle: Rounded Corners 18">
            <a:extLst>
              <a:ext uri="{FF2B5EF4-FFF2-40B4-BE49-F238E27FC236}">
                <a16:creationId xmlns:a16="http://schemas.microsoft.com/office/drawing/2014/main" id="{6AB9D8C5-AEC7-469E-9068-5B30477E717B}"/>
              </a:ext>
            </a:extLst>
          </p:cNvPr>
          <p:cNvSpPr/>
          <p:nvPr/>
        </p:nvSpPr>
        <p:spPr>
          <a:xfrm>
            <a:off x="1089061" y="3768261"/>
            <a:ext cx="1658867" cy="71209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pPr algn="ctr"/>
            <a:endParaRPr lang="en-US" b="1" i="0">
              <a:solidFill>
                <a:srgbClr val="202527"/>
              </a:solidFill>
              <a:effectLst/>
              <a:latin typeface="proxima-nova"/>
            </a:endParaRPr>
          </a:p>
          <a:p>
            <a:pPr algn="ctr"/>
            <a:r>
              <a:rPr lang="en-US" b="1" dirty="0" err="1">
                <a:solidFill>
                  <a:srgbClr val="000000"/>
                </a:solidFill>
                <a:ea typeface="+mn-lt"/>
                <a:cs typeface="+mn-lt"/>
              </a:rPr>
              <a:t>Impresión</a:t>
            </a:r>
            <a:r>
              <a:rPr lang="en-US" b="1" dirty="0">
                <a:solidFill>
                  <a:srgbClr val="000000"/>
                </a:solidFill>
                <a:ea typeface="+mn-lt"/>
                <a:cs typeface="+mn-lt"/>
              </a:rPr>
              <a:t> o </a:t>
            </a:r>
            <a:r>
              <a:rPr lang="en-US" b="1" dirty="0" err="1">
                <a:solidFill>
                  <a:srgbClr val="000000"/>
                </a:solidFill>
                <a:ea typeface="+mn-lt"/>
                <a:cs typeface="+mn-lt"/>
              </a:rPr>
              <a:t>embalaje</a:t>
            </a:r>
            <a:endParaRPr lang="en-US" b="1" dirty="0" err="1">
              <a:solidFill>
                <a:srgbClr val="000000"/>
              </a:solidFill>
            </a:endParaRPr>
          </a:p>
          <a:p>
            <a:pPr algn="ctr"/>
            <a:endParaRPr lang="en-IE" b="1"/>
          </a:p>
        </p:txBody>
      </p:sp>
      <p:sp>
        <p:nvSpPr>
          <p:cNvPr id="20" name="Rectangle: Rounded Corners 19">
            <a:extLst>
              <a:ext uri="{FF2B5EF4-FFF2-40B4-BE49-F238E27FC236}">
                <a16:creationId xmlns:a16="http://schemas.microsoft.com/office/drawing/2014/main" id="{8017D5A8-7FA9-4051-9A91-72192E53EBDA}"/>
              </a:ext>
            </a:extLst>
          </p:cNvPr>
          <p:cNvSpPr/>
          <p:nvPr/>
        </p:nvSpPr>
        <p:spPr>
          <a:xfrm>
            <a:off x="3484970" y="4058596"/>
            <a:ext cx="1658867" cy="71209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lIns="91440" tIns="45720" rIns="91440" bIns="45720" rtlCol="0" anchor="ctr"/>
          <a:lstStyle/>
          <a:p>
            <a:pPr algn="ctr"/>
            <a:endParaRPr lang="en-US" b="1" i="0">
              <a:solidFill>
                <a:srgbClr val="202527"/>
              </a:solidFill>
              <a:effectLst/>
              <a:latin typeface="proxima-nova"/>
            </a:endParaRPr>
          </a:p>
          <a:p>
            <a:pPr algn="ctr"/>
            <a:r>
              <a:rPr lang="en-US" b="1" dirty="0">
                <a:solidFill>
                  <a:srgbClr val="000000"/>
                </a:solidFill>
                <a:ea typeface="+mn-lt"/>
                <a:cs typeface="+mn-lt"/>
              </a:rPr>
              <a:t>Publicidad</a:t>
            </a:r>
            <a:endParaRPr lang="en-US" b="1" dirty="0">
              <a:solidFill>
                <a:srgbClr val="000000"/>
              </a:solidFill>
              <a:cs typeface="Calibri"/>
            </a:endParaRPr>
          </a:p>
          <a:p>
            <a:pPr algn="ctr"/>
            <a:endParaRPr lang="en-IE" b="1"/>
          </a:p>
        </p:txBody>
      </p:sp>
      <p:sp>
        <p:nvSpPr>
          <p:cNvPr id="21" name="Rectangle: Rounded Corners 20">
            <a:extLst>
              <a:ext uri="{FF2B5EF4-FFF2-40B4-BE49-F238E27FC236}">
                <a16:creationId xmlns:a16="http://schemas.microsoft.com/office/drawing/2014/main" id="{23B5BA65-2AE5-4196-B060-E32B7A153B4D}"/>
              </a:ext>
            </a:extLst>
          </p:cNvPr>
          <p:cNvSpPr/>
          <p:nvPr/>
        </p:nvSpPr>
        <p:spPr>
          <a:xfrm>
            <a:off x="2055832" y="4902124"/>
            <a:ext cx="1658867" cy="71209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lIns="91440" tIns="45720" rIns="91440" bIns="45720" rtlCol="0" anchor="ctr"/>
          <a:lstStyle/>
          <a:p>
            <a:pPr algn="ctr"/>
            <a:endParaRPr lang="en-US" b="1" i="0">
              <a:solidFill>
                <a:srgbClr val="202527"/>
              </a:solidFill>
              <a:effectLst/>
              <a:latin typeface="proxima-nova"/>
            </a:endParaRPr>
          </a:p>
          <a:p>
            <a:pPr algn="ctr"/>
            <a:r>
              <a:rPr lang="en-US" b="1" dirty="0" err="1">
                <a:solidFill>
                  <a:srgbClr val="202527"/>
                </a:solidFill>
                <a:latin typeface="proxima-nova"/>
              </a:rPr>
              <a:t>Contenido</a:t>
            </a:r>
            <a:r>
              <a:rPr lang="en-US" b="1" dirty="0">
                <a:solidFill>
                  <a:srgbClr val="202527"/>
                </a:solidFill>
                <a:latin typeface="proxima-nova"/>
              </a:rPr>
              <a:t> y </a:t>
            </a:r>
            <a:r>
              <a:rPr lang="en-US" b="1" dirty="0" err="1">
                <a:solidFill>
                  <a:srgbClr val="202527"/>
                </a:solidFill>
                <a:latin typeface="proxima-nova"/>
              </a:rPr>
              <a:t>mensaje</a:t>
            </a:r>
            <a:endParaRPr lang="en-US" b="1" i="0" dirty="0" err="1">
              <a:solidFill>
                <a:srgbClr val="202527"/>
              </a:solidFill>
              <a:effectLst/>
              <a:latin typeface="proxima-nova"/>
            </a:endParaRPr>
          </a:p>
          <a:p>
            <a:pPr algn="ctr"/>
            <a:endParaRPr lang="en-IE" b="1"/>
          </a:p>
        </p:txBody>
      </p:sp>
      <p:sp>
        <p:nvSpPr>
          <p:cNvPr id="22" name="Rectangle: Rounded Corners 21">
            <a:extLst>
              <a:ext uri="{FF2B5EF4-FFF2-40B4-BE49-F238E27FC236}">
                <a16:creationId xmlns:a16="http://schemas.microsoft.com/office/drawing/2014/main" id="{177BCAC6-6B26-4650-93C0-6E4C191542FF}"/>
              </a:ext>
            </a:extLst>
          </p:cNvPr>
          <p:cNvSpPr/>
          <p:nvPr/>
        </p:nvSpPr>
        <p:spPr>
          <a:xfrm>
            <a:off x="9221076" y="3702546"/>
            <a:ext cx="1658867" cy="71209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pPr algn="ctr"/>
            <a:endParaRPr lang="en-US" b="1" i="0">
              <a:solidFill>
                <a:srgbClr val="202527"/>
              </a:solidFill>
              <a:effectLst/>
              <a:latin typeface="proxima-nova"/>
            </a:endParaRPr>
          </a:p>
          <a:p>
            <a:pPr algn="ctr"/>
            <a:r>
              <a:rPr lang="en-US" b="1" dirty="0" err="1">
                <a:solidFill>
                  <a:srgbClr val="000000"/>
                </a:solidFill>
                <a:ea typeface="+mn-lt"/>
                <a:cs typeface="+mn-lt"/>
              </a:rPr>
              <a:t>Patrones</a:t>
            </a:r>
            <a:r>
              <a:rPr lang="en-US" b="1" dirty="0">
                <a:solidFill>
                  <a:srgbClr val="000000"/>
                </a:solidFill>
                <a:ea typeface="+mn-lt"/>
                <a:cs typeface="+mn-lt"/>
              </a:rPr>
              <a:t> e </a:t>
            </a:r>
            <a:r>
              <a:rPr lang="en-US" b="1" dirty="0" err="1">
                <a:solidFill>
                  <a:srgbClr val="000000"/>
                </a:solidFill>
                <a:ea typeface="+mn-lt"/>
                <a:cs typeface="+mn-lt"/>
              </a:rPr>
              <a:t>iconos</a:t>
            </a:r>
            <a:endParaRPr lang="en-US" dirty="0" err="1">
              <a:solidFill>
                <a:srgbClr val="000000"/>
              </a:solidFill>
              <a:cs typeface="Calibri" panose="020F0502020204030204"/>
            </a:endParaRPr>
          </a:p>
          <a:p>
            <a:pPr algn="ctr"/>
            <a:endParaRPr lang="en-IE" b="1"/>
          </a:p>
        </p:txBody>
      </p:sp>
      <p:sp>
        <p:nvSpPr>
          <p:cNvPr id="23" name="Rectangle: Rounded Corners 22">
            <a:extLst>
              <a:ext uri="{FF2B5EF4-FFF2-40B4-BE49-F238E27FC236}">
                <a16:creationId xmlns:a16="http://schemas.microsoft.com/office/drawing/2014/main" id="{568B12AC-8837-4FB2-B097-DAC4BF4B43E1}"/>
              </a:ext>
            </a:extLst>
          </p:cNvPr>
          <p:cNvSpPr/>
          <p:nvPr/>
        </p:nvSpPr>
        <p:spPr>
          <a:xfrm>
            <a:off x="7513893" y="4414645"/>
            <a:ext cx="1658867" cy="712099"/>
          </a:xfrm>
          <a:prstGeom prst="roundRect">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pPr algn="ctr"/>
            <a:endParaRPr lang="en-US" b="1" i="0">
              <a:solidFill>
                <a:srgbClr val="202527"/>
              </a:solidFill>
              <a:effectLst/>
              <a:latin typeface="proxima-nova"/>
            </a:endParaRPr>
          </a:p>
          <a:p>
            <a:pPr algn="ctr"/>
            <a:r>
              <a:rPr lang="en-US" b="1" dirty="0" err="1">
                <a:solidFill>
                  <a:srgbClr val="202527"/>
                </a:solidFill>
                <a:latin typeface="proxima-nova"/>
              </a:rPr>
              <a:t>Diseño</a:t>
            </a:r>
            <a:r>
              <a:rPr lang="en-US" b="1" dirty="0">
                <a:solidFill>
                  <a:srgbClr val="202527"/>
                </a:solidFill>
                <a:latin typeface="proxima-nova"/>
              </a:rPr>
              <a:t> de </a:t>
            </a:r>
            <a:r>
              <a:rPr lang="en-US" b="1" dirty="0" err="1">
                <a:solidFill>
                  <a:srgbClr val="202527"/>
                </a:solidFill>
                <a:latin typeface="proxima-nova"/>
              </a:rPr>
              <a:t>página</a:t>
            </a:r>
            <a:r>
              <a:rPr lang="en-US" b="1" dirty="0">
                <a:solidFill>
                  <a:srgbClr val="202527"/>
                </a:solidFill>
                <a:latin typeface="proxima-nova"/>
              </a:rPr>
              <a:t> web</a:t>
            </a:r>
            <a:endParaRPr lang="en-US" b="1" i="0" dirty="0">
              <a:solidFill>
                <a:srgbClr val="202527"/>
              </a:solidFill>
              <a:effectLst/>
              <a:latin typeface="proxima-nova"/>
            </a:endParaRPr>
          </a:p>
          <a:p>
            <a:pPr algn="ctr"/>
            <a:endParaRPr lang="en-IE" b="1"/>
          </a:p>
        </p:txBody>
      </p:sp>
      <p:sp>
        <p:nvSpPr>
          <p:cNvPr id="24" name="Rectangle: Rounded Corners 23">
            <a:extLst>
              <a:ext uri="{FF2B5EF4-FFF2-40B4-BE49-F238E27FC236}">
                <a16:creationId xmlns:a16="http://schemas.microsoft.com/office/drawing/2014/main" id="{EBFC0A62-D227-4509-B5EC-88F299B3C08C}"/>
              </a:ext>
            </a:extLst>
          </p:cNvPr>
          <p:cNvSpPr/>
          <p:nvPr/>
        </p:nvSpPr>
        <p:spPr>
          <a:xfrm>
            <a:off x="5266566" y="5015413"/>
            <a:ext cx="1658867" cy="71209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pPr algn="ctr"/>
            <a:endParaRPr lang="en-US" b="1" i="0">
              <a:solidFill>
                <a:srgbClr val="202527"/>
              </a:solidFill>
              <a:effectLst/>
              <a:latin typeface="proxima-nova"/>
            </a:endParaRPr>
          </a:p>
          <a:p>
            <a:pPr algn="ctr"/>
            <a:r>
              <a:rPr lang="en-US" b="1" dirty="0" err="1">
                <a:solidFill>
                  <a:srgbClr val="202527"/>
                </a:solidFill>
                <a:latin typeface="proxima-nova"/>
              </a:rPr>
              <a:t>Coloures</a:t>
            </a:r>
            <a:r>
              <a:rPr lang="en-US" b="1" dirty="0">
                <a:solidFill>
                  <a:srgbClr val="202527"/>
                </a:solidFill>
                <a:latin typeface="proxima-nova"/>
              </a:rPr>
              <a:t> y </a:t>
            </a:r>
            <a:r>
              <a:rPr lang="en-US" b="1" dirty="0" err="1">
                <a:solidFill>
                  <a:srgbClr val="202527"/>
                </a:solidFill>
                <a:latin typeface="proxima-nova"/>
              </a:rPr>
              <a:t>fuentes</a:t>
            </a:r>
            <a:endParaRPr lang="en-US" b="1" i="0" dirty="0" err="1">
              <a:solidFill>
                <a:srgbClr val="202527"/>
              </a:solidFill>
              <a:effectLst/>
              <a:latin typeface="proxima-nova"/>
            </a:endParaRPr>
          </a:p>
          <a:p>
            <a:pPr algn="ctr"/>
            <a:endParaRPr lang="en-IE" b="1"/>
          </a:p>
        </p:txBody>
      </p:sp>
      <p:sp>
        <p:nvSpPr>
          <p:cNvPr id="25" name="Rectangle: Rounded Corners 24">
            <a:extLst>
              <a:ext uri="{FF2B5EF4-FFF2-40B4-BE49-F238E27FC236}">
                <a16:creationId xmlns:a16="http://schemas.microsoft.com/office/drawing/2014/main" id="{0A782D9F-A985-4FE3-A1EF-881E76FB4838}"/>
              </a:ext>
            </a:extLst>
          </p:cNvPr>
          <p:cNvSpPr/>
          <p:nvPr/>
        </p:nvSpPr>
        <p:spPr>
          <a:xfrm>
            <a:off x="5476958" y="3702546"/>
            <a:ext cx="1658867" cy="712099"/>
          </a:xfrm>
          <a:prstGeom prst="roundRect">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a:solidFill>
                  <a:srgbClr val="000000"/>
                </a:solidFill>
              </a:rPr>
              <a:t>Logo</a:t>
            </a:r>
            <a:endParaRPr lang="en-IE" b="1">
              <a:solidFill>
                <a:srgbClr val="000000"/>
              </a:solidFill>
            </a:endParaRPr>
          </a:p>
        </p:txBody>
      </p:sp>
      <p:pic>
        <p:nvPicPr>
          <p:cNvPr id="16" name="Graphic 15" descr="Employee badge outline">
            <a:extLst>
              <a:ext uri="{FF2B5EF4-FFF2-40B4-BE49-F238E27FC236}">
                <a16:creationId xmlns:a16="http://schemas.microsoft.com/office/drawing/2014/main" id="{33D108EC-2274-4E51-8971-7B5239D92A7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54751" y="495262"/>
            <a:ext cx="914400" cy="914400"/>
          </a:xfrm>
          <a:prstGeom prst="rect">
            <a:avLst/>
          </a:prstGeom>
        </p:spPr>
      </p:pic>
      <p:sp>
        <p:nvSpPr>
          <p:cNvPr id="17" name="Rectangle 16">
            <a:extLst>
              <a:ext uri="{FF2B5EF4-FFF2-40B4-BE49-F238E27FC236}">
                <a16:creationId xmlns:a16="http://schemas.microsoft.com/office/drawing/2014/main" id="{0932D461-911C-4231-9138-EDB30FCC08FA}"/>
              </a:ext>
            </a:extLst>
          </p:cNvPr>
          <p:cNvSpPr/>
          <p:nvPr/>
        </p:nvSpPr>
        <p:spPr>
          <a:xfrm>
            <a:off x="10390174" y="812905"/>
            <a:ext cx="210393" cy="61035"/>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5469750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9E4792-AA27-412B-95CE-AB65E17D8B84}"/>
              </a:ext>
            </a:extLst>
          </p:cNvPr>
          <p:cNvSpPr>
            <a:spLocks noGrp="1"/>
          </p:cNvSpPr>
          <p:nvPr>
            <p:ph type="body" sz="quarter" idx="18"/>
          </p:nvPr>
        </p:nvSpPr>
        <p:spPr>
          <a:xfrm>
            <a:off x="565720" y="1418766"/>
            <a:ext cx="11146090" cy="1104176"/>
          </a:xfrm>
        </p:spPr>
        <p:txBody>
          <a:bodyPr vert="horz" lIns="91440" tIns="45720" rIns="91440" bIns="45720" rtlCol="0" anchor="t">
            <a:normAutofit/>
          </a:bodyPr>
          <a:lstStyle/>
          <a:p>
            <a:pPr algn="just"/>
            <a:r>
              <a:rPr lang="es-ES" dirty="0"/>
              <a:t>He aquí algunos ejemplos de valores y marcas extraídos de nuestra guía de buenas prácticas.  Cada ejemplo comunica sus valores/mensaje de forma clara y concisa a través de su logotipo y eslogan...</a:t>
            </a:r>
            <a:endParaRPr lang="en-IE" dirty="0">
              <a:cs typeface="Calibri" panose="020F0502020204030204"/>
            </a:endParaRPr>
          </a:p>
        </p:txBody>
      </p:sp>
      <p:sp>
        <p:nvSpPr>
          <p:cNvPr id="3" name="Text Placeholder 2">
            <a:extLst>
              <a:ext uri="{FF2B5EF4-FFF2-40B4-BE49-F238E27FC236}">
                <a16:creationId xmlns:a16="http://schemas.microsoft.com/office/drawing/2014/main" id="{88DD2C04-D827-4E03-9B26-FB9F4949DA72}"/>
              </a:ext>
            </a:extLst>
          </p:cNvPr>
          <p:cNvSpPr>
            <a:spLocks noGrp="1"/>
          </p:cNvSpPr>
          <p:nvPr>
            <p:ph type="body" sz="quarter" idx="16"/>
          </p:nvPr>
        </p:nvSpPr>
        <p:spPr/>
        <p:txBody>
          <a:bodyPr>
            <a:normAutofit fontScale="55000" lnSpcReduction="20000"/>
          </a:bodyPr>
          <a:lstStyle/>
          <a:p>
            <a:r>
              <a:rPr lang="es-ES" dirty="0"/>
              <a:t>Ejemplos de valores de nuestros estudios de casos pioneros de alimentos para personas mayores</a:t>
            </a:r>
            <a:endParaRPr lang="en-IE" dirty="0"/>
          </a:p>
        </p:txBody>
      </p:sp>
      <p:pic>
        <p:nvPicPr>
          <p:cNvPr id="4" name="Picture 3">
            <a:extLst>
              <a:ext uri="{FF2B5EF4-FFF2-40B4-BE49-F238E27FC236}">
                <a16:creationId xmlns:a16="http://schemas.microsoft.com/office/drawing/2014/main" id="{7BEAA104-A1F4-4D7C-8ADC-A8A2030C79D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36716" y="2664542"/>
            <a:ext cx="2337661" cy="876081"/>
          </a:xfrm>
          <a:prstGeom prst="rect">
            <a:avLst/>
          </a:prstGeom>
        </p:spPr>
      </p:pic>
      <p:sp>
        <p:nvSpPr>
          <p:cNvPr id="5" name="Text Placeholder 7">
            <a:extLst>
              <a:ext uri="{FF2B5EF4-FFF2-40B4-BE49-F238E27FC236}">
                <a16:creationId xmlns:a16="http://schemas.microsoft.com/office/drawing/2014/main" id="{43EA601D-7E60-4E3F-9961-4A7575D411AE}"/>
              </a:ext>
            </a:extLst>
          </p:cNvPr>
          <p:cNvSpPr txBox="1">
            <a:spLocks/>
          </p:cNvSpPr>
          <p:nvPr/>
        </p:nvSpPr>
        <p:spPr>
          <a:xfrm>
            <a:off x="3795174" y="2755233"/>
            <a:ext cx="7747642" cy="1068045"/>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000000"/>
                </a:solidFill>
              </a:rPr>
              <a:t>“</a:t>
            </a:r>
            <a:r>
              <a:rPr lang="es-ES" sz="2400" b="1" dirty="0">
                <a:solidFill>
                  <a:srgbClr val="000000"/>
                </a:solidFill>
              </a:rPr>
              <a:t>Cultivamos, cocinamos, entregamos... porque la comodidad no debe significar compromiso</a:t>
            </a:r>
            <a:r>
              <a:rPr lang="en-US" sz="2400" b="1" dirty="0">
                <a:solidFill>
                  <a:srgbClr val="000000"/>
                </a:solidFill>
              </a:rPr>
              <a:t>.” </a:t>
            </a:r>
          </a:p>
        </p:txBody>
      </p:sp>
      <p:pic>
        <p:nvPicPr>
          <p:cNvPr id="6" name="Picture 5">
            <a:extLst>
              <a:ext uri="{FF2B5EF4-FFF2-40B4-BE49-F238E27FC236}">
                <a16:creationId xmlns:a16="http://schemas.microsoft.com/office/drawing/2014/main" id="{6044FCDE-C396-4B2A-ADD4-1CCB0BC3BB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36716" y="3682223"/>
            <a:ext cx="2337661" cy="845924"/>
          </a:xfrm>
          <a:prstGeom prst="rect">
            <a:avLst/>
          </a:prstGeom>
          <a:solidFill>
            <a:schemeClr val="bg1"/>
          </a:solidFill>
        </p:spPr>
      </p:pic>
      <p:sp>
        <p:nvSpPr>
          <p:cNvPr id="7" name="Text Placeholder 7">
            <a:extLst>
              <a:ext uri="{FF2B5EF4-FFF2-40B4-BE49-F238E27FC236}">
                <a16:creationId xmlns:a16="http://schemas.microsoft.com/office/drawing/2014/main" id="{780B82AE-3294-4D48-BA65-0C9D775170D4}"/>
              </a:ext>
            </a:extLst>
          </p:cNvPr>
          <p:cNvSpPr txBox="1">
            <a:spLocks/>
          </p:cNvSpPr>
          <p:nvPr/>
        </p:nvSpPr>
        <p:spPr>
          <a:xfrm>
            <a:off x="3902352" y="3750011"/>
            <a:ext cx="7640464" cy="1054568"/>
          </a:xfrm>
          <a:prstGeom prst="rect">
            <a:avLst/>
          </a:prstGeom>
        </p:spPr>
        <p:txBody>
          <a:bodyPr lIns="91440" tIns="45720" rIns="91440" bIns="4572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000000"/>
                </a:solidFill>
                <a:latin typeface="Bradley Hand ITC"/>
              </a:rPr>
              <a:t>“</a:t>
            </a:r>
            <a:r>
              <a:rPr lang="es-ES" sz="2400" b="1" dirty="0">
                <a:solidFill>
                  <a:srgbClr val="000000"/>
                </a:solidFill>
              </a:rPr>
              <a:t>Senes ayuda a los profesionales a conciliar el placer de la nutrición y la restauración</a:t>
            </a:r>
            <a:r>
              <a:rPr lang="en-US" sz="2400" b="1" dirty="0">
                <a:solidFill>
                  <a:srgbClr val="000000"/>
                </a:solidFill>
              </a:rPr>
              <a:t>.”</a:t>
            </a:r>
            <a:endParaRPr lang="en-US" sz="2400" dirty="0">
              <a:solidFill>
                <a:srgbClr val="000000"/>
              </a:solidFill>
            </a:endParaRPr>
          </a:p>
        </p:txBody>
      </p:sp>
      <p:pic>
        <p:nvPicPr>
          <p:cNvPr id="8" name="Picture 7">
            <a:extLst>
              <a:ext uri="{FF2B5EF4-FFF2-40B4-BE49-F238E27FC236}">
                <a16:creationId xmlns:a16="http://schemas.microsoft.com/office/drawing/2014/main" id="{A78110FB-BC85-44F5-AC67-BB59F6D322E6}"/>
              </a:ext>
            </a:extLst>
          </p:cNvPr>
          <p:cNvPicPr>
            <a:picLocks noChangeAspect="1"/>
          </p:cNvPicPr>
          <p:nvPr/>
        </p:nvPicPr>
        <p:blipFill>
          <a:blip r:embed="rId4"/>
          <a:stretch>
            <a:fillRect/>
          </a:stretch>
        </p:blipFill>
        <p:spPr>
          <a:xfrm>
            <a:off x="1436715" y="4673815"/>
            <a:ext cx="2337661" cy="1218727"/>
          </a:xfrm>
          <a:prstGeom prst="rect">
            <a:avLst/>
          </a:prstGeom>
        </p:spPr>
      </p:pic>
      <p:sp>
        <p:nvSpPr>
          <p:cNvPr id="10" name="TextBox 9">
            <a:extLst>
              <a:ext uri="{FF2B5EF4-FFF2-40B4-BE49-F238E27FC236}">
                <a16:creationId xmlns:a16="http://schemas.microsoft.com/office/drawing/2014/main" id="{15736C48-7E7A-4B8B-BF04-90A9D88D2E81}"/>
              </a:ext>
            </a:extLst>
          </p:cNvPr>
          <p:cNvSpPr txBox="1"/>
          <p:nvPr/>
        </p:nvSpPr>
        <p:spPr>
          <a:xfrm>
            <a:off x="3848763" y="4948929"/>
            <a:ext cx="7747642" cy="830997"/>
          </a:xfrm>
          <a:prstGeom prst="rect">
            <a:avLst/>
          </a:prstGeom>
          <a:noFill/>
        </p:spPr>
        <p:txBody>
          <a:bodyPr wrap="square" lIns="91440" tIns="45720" rIns="91440" bIns="45720" anchor="t">
            <a:spAutoFit/>
          </a:bodyPr>
          <a:lstStyle/>
          <a:p>
            <a:pPr defTabSz="755934">
              <a:defRPr/>
            </a:pPr>
            <a:r>
              <a:rPr kumimoji="0" lang="en-US" sz="2400" b="1" u="none" strike="noStrike" kern="1200" cap="none" spc="0" normalizeH="0" baseline="0" noProof="0" dirty="0">
                <a:ln>
                  <a:noFill/>
                </a:ln>
                <a:solidFill>
                  <a:srgbClr val="000000"/>
                </a:solidFill>
                <a:effectLst/>
                <a:uLnTx/>
                <a:uFillTx/>
                <a:latin typeface="Bradley Hand ITC"/>
              </a:rPr>
              <a:t>“</a:t>
            </a:r>
            <a:r>
              <a:rPr kumimoji="0" lang="es-ES" sz="2400" b="1" u="none" strike="noStrike" kern="1200" cap="none" spc="0" normalizeH="0" baseline="0" noProof="0" dirty="0">
                <a:ln>
                  <a:noFill/>
                </a:ln>
                <a:solidFill>
                  <a:srgbClr val="000000"/>
                </a:solidFill>
                <a:effectLst/>
                <a:uLnTx/>
                <a:uFillTx/>
                <a:ea typeface="+mn-ea"/>
                <a:cs typeface="+mn-cs"/>
              </a:rPr>
              <a:t>Alimentos nutritivos en vidrio con las porciones perfectas para las personas mayores</a:t>
            </a:r>
            <a:r>
              <a:rPr lang="en-US" sz="2400" b="1" dirty="0">
                <a:solidFill>
                  <a:srgbClr val="000000"/>
                </a:solidFill>
              </a:rPr>
              <a:t>.”</a:t>
            </a:r>
            <a:r>
              <a:rPr lang="en-US" sz="2400" b="1" dirty="0"/>
              <a:t> </a:t>
            </a:r>
            <a:endParaRPr kumimoji="0" lang="en-US" sz="2400" b="1"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815417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E30CF0-55D2-43CD-96CE-BC4B63E303C6}"/>
              </a:ext>
            </a:extLst>
          </p:cNvPr>
          <p:cNvSpPr>
            <a:spLocks noGrp="1"/>
          </p:cNvSpPr>
          <p:nvPr>
            <p:ph type="body" sz="quarter" idx="18"/>
          </p:nvPr>
        </p:nvSpPr>
        <p:spPr>
          <a:xfrm>
            <a:off x="734713" y="1650775"/>
            <a:ext cx="10909725" cy="3973940"/>
          </a:xfrm>
        </p:spPr>
        <p:txBody>
          <a:bodyPr vert="horz" lIns="91440" tIns="45720" rIns="91440" bIns="45720" rtlCol="0" anchor="t">
            <a:normAutofit/>
          </a:bodyPr>
          <a:lstStyle/>
          <a:p>
            <a:r>
              <a:rPr lang="es-ES" b="1" i="0" dirty="0">
                <a:solidFill>
                  <a:srgbClr val="202527"/>
                </a:solidFill>
                <a:effectLst/>
                <a:latin typeface="proxima-nova"/>
              </a:rPr>
              <a:t>El marketing de marca </a:t>
            </a:r>
            <a:r>
              <a:rPr lang="es-ES" i="0" dirty="0">
                <a:solidFill>
                  <a:srgbClr val="202527"/>
                </a:solidFill>
                <a:effectLst/>
                <a:latin typeface="proxima-nova"/>
              </a:rPr>
              <a:t>es la forma en que sus empresas pueden destacar y dar a conocer sus productos o servicios </a:t>
            </a:r>
            <a:r>
              <a:rPr lang="es-ES" b="1" i="0" dirty="0">
                <a:solidFill>
                  <a:srgbClr val="202527"/>
                </a:solidFill>
                <a:effectLst/>
                <a:latin typeface="proxima-nova"/>
              </a:rPr>
              <a:t>conectando valores y una voz con el público adecuado a través de la comunicación estratégica</a:t>
            </a:r>
            <a:r>
              <a:rPr lang="en-US" b="0" i="0" dirty="0">
                <a:solidFill>
                  <a:srgbClr val="202527"/>
                </a:solidFill>
                <a:effectLst/>
                <a:latin typeface="proxima-nova"/>
              </a:rPr>
              <a:t>.</a:t>
            </a:r>
          </a:p>
          <a:p>
            <a:pPr algn="l"/>
            <a:r>
              <a:rPr lang="es-ES" b="0" i="0" dirty="0">
                <a:solidFill>
                  <a:srgbClr val="202527"/>
                </a:solidFill>
                <a:effectLst/>
                <a:latin typeface="proxima-nova"/>
              </a:rPr>
              <a:t>En 2022, la amplificación de la imagen de su marca puede realizarse eficazmente a través de diversas actividades de marketing digital</a:t>
            </a:r>
            <a:r>
              <a:rPr lang="en-US" b="0" i="0" dirty="0">
                <a:solidFill>
                  <a:srgbClr val="202527"/>
                </a:solidFill>
                <a:effectLst/>
                <a:latin typeface="proxima-nova"/>
              </a:rPr>
              <a:t>:</a:t>
            </a:r>
          </a:p>
          <a:p>
            <a:pPr algn="l">
              <a:buFont typeface="Arial" panose="020B0604020202020204" pitchFamily="34" charset="0"/>
              <a:buChar char="•"/>
            </a:pPr>
            <a:endParaRPr lang="en-US" b="0" i="0" dirty="0">
              <a:solidFill>
                <a:srgbClr val="202527"/>
              </a:solidFill>
              <a:effectLst/>
              <a:latin typeface="proxima-nova"/>
            </a:endParaRPr>
          </a:p>
          <a:p>
            <a:endParaRPr lang="en-IE" dirty="0"/>
          </a:p>
        </p:txBody>
      </p:sp>
      <p:sp>
        <p:nvSpPr>
          <p:cNvPr id="3" name="Text Placeholder 2">
            <a:extLst>
              <a:ext uri="{FF2B5EF4-FFF2-40B4-BE49-F238E27FC236}">
                <a16:creationId xmlns:a16="http://schemas.microsoft.com/office/drawing/2014/main" id="{E191E1A0-E2AA-4403-ADAE-D4E0490D8579}"/>
              </a:ext>
            </a:extLst>
          </p:cNvPr>
          <p:cNvSpPr>
            <a:spLocks noGrp="1"/>
          </p:cNvSpPr>
          <p:nvPr>
            <p:ph type="body" sz="quarter" idx="16"/>
          </p:nvPr>
        </p:nvSpPr>
        <p:spPr/>
        <p:txBody>
          <a:bodyPr>
            <a:normAutofit lnSpcReduction="10000"/>
          </a:bodyPr>
          <a:lstStyle/>
          <a:p>
            <a:r>
              <a:rPr lang="en-US" dirty="0"/>
              <a:t>Marketing de </a:t>
            </a:r>
            <a:r>
              <a:rPr lang="en-US" dirty="0" err="1"/>
              <a:t>marca</a:t>
            </a:r>
            <a:r>
              <a:rPr lang="en-US" dirty="0"/>
              <a:t> :</a:t>
            </a:r>
            <a:endParaRPr lang="en-IE" dirty="0"/>
          </a:p>
        </p:txBody>
      </p:sp>
      <p:sp>
        <p:nvSpPr>
          <p:cNvPr id="4" name="Speech Bubble: Rectangle with Corners Rounded 3">
            <a:extLst>
              <a:ext uri="{FF2B5EF4-FFF2-40B4-BE49-F238E27FC236}">
                <a16:creationId xmlns:a16="http://schemas.microsoft.com/office/drawing/2014/main" id="{B63385D4-E38C-471A-BF3F-F1898E1E378C}"/>
              </a:ext>
            </a:extLst>
          </p:cNvPr>
          <p:cNvSpPr/>
          <p:nvPr/>
        </p:nvSpPr>
        <p:spPr>
          <a:xfrm>
            <a:off x="7513778" y="4590888"/>
            <a:ext cx="2095837" cy="898216"/>
          </a:xfrm>
          <a:prstGeom prst="wedgeRoundRectCallout">
            <a:avLst>
              <a:gd name="adj1" fmla="val -34733"/>
              <a:gd name="adj2" fmla="val 92230"/>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b="0" i="0" dirty="0">
              <a:solidFill>
                <a:srgbClr val="202527"/>
              </a:solidFill>
              <a:effectLst/>
              <a:latin typeface="proxima-nova"/>
            </a:endParaRPr>
          </a:p>
          <a:p>
            <a:pPr algn="ctr"/>
            <a:r>
              <a:rPr lang="en-US" b="1" i="0" dirty="0">
                <a:solidFill>
                  <a:srgbClr val="202527"/>
                </a:solidFill>
                <a:effectLst/>
                <a:latin typeface="proxima-nova"/>
              </a:rPr>
              <a:t>Publicidad de </a:t>
            </a:r>
            <a:r>
              <a:rPr lang="en-US" b="1" i="0" dirty="0" err="1">
                <a:solidFill>
                  <a:srgbClr val="202527"/>
                </a:solidFill>
                <a:effectLst/>
                <a:latin typeface="proxima-nova"/>
              </a:rPr>
              <a:t>pago</a:t>
            </a:r>
            <a:endParaRPr lang="en-US" b="1" i="0" dirty="0">
              <a:solidFill>
                <a:srgbClr val="202527"/>
              </a:solidFill>
              <a:effectLst/>
              <a:latin typeface="proxima-nova"/>
            </a:endParaRPr>
          </a:p>
          <a:p>
            <a:pPr algn="ctr"/>
            <a:r>
              <a:rPr lang="en-US" b="0" i="0" dirty="0">
                <a:solidFill>
                  <a:srgbClr val="202527"/>
                </a:solidFill>
                <a:effectLst/>
                <a:latin typeface="proxima-nova"/>
              </a:rPr>
              <a:t>(PPC)</a:t>
            </a:r>
          </a:p>
          <a:p>
            <a:pPr algn="ctr"/>
            <a:endParaRPr lang="en-IE" dirty="0"/>
          </a:p>
        </p:txBody>
      </p:sp>
      <p:sp>
        <p:nvSpPr>
          <p:cNvPr id="5" name="Speech Bubble: Rectangle with Corners Rounded 4">
            <a:extLst>
              <a:ext uri="{FF2B5EF4-FFF2-40B4-BE49-F238E27FC236}">
                <a16:creationId xmlns:a16="http://schemas.microsoft.com/office/drawing/2014/main" id="{B380B5C8-160D-4BB2-B2CB-376C418285C1}"/>
              </a:ext>
            </a:extLst>
          </p:cNvPr>
          <p:cNvSpPr/>
          <p:nvPr/>
        </p:nvSpPr>
        <p:spPr>
          <a:xfrm>
            <a:off x="5264545" y="3678736"/>
            <a:ext cx="2095837" cy="898216"/>
          </a:xfrm>
          <a:prstGeom prst="wedgeRoundRectCallout">
            <a:avLst>
              <a:gd name="adj1" fmla="val -40138"/>
              <a:gd name="adj2" fmla="val 83221"/>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i="0" dirty="0">
                <a:solidFill>
                  <a:srgbClr val="202527"/>
                </a:solidFill>
                <a:effectLst/>
                <a:latin typeface="proxima-nova"/>
              </a:rPr>
              <a:t>Marketing </a:t>
            </a:r>
            <a:r>
              <a:rPr lang="en-US" b="1" i="0" dirty="0" err="1">
                <a:solidFill>
                  <a:srgbClr val="202527"/>
                </a:solidFill>
                <a:effectLst/>
                <a:latin typeface="proxima-nova"/>
              </a:rPr>
              <a:t>por</a:t>
            </a:r>
            <a:r>
              <a:rPr lang="en-US" b="1" i="0" dirty="0">
                <a:solidFill>
                  <a:srgbClr val="202527"/>
                </a:solidFill>
                <a:effectLst/>
                <a:latin typeface="proxima-nova"/>
              </a:rPr>
              <a:t> </a:t>
            </a:r>
            <a:r>
              <a:rPr lang="en-US" b="1" i="0" dirty="0" err="1">
                <a:solidFill>
                  <a:srgbClr val="202527"/>
                </a:solidFill>
                <a:effectLst/>
                <a:latin typeface="proxima-nova"/>
              </a:rPr>
              <a:t>correo</a:t>
            </a:r>
            <a:r>
              <a:rPr lang="en-US" b="1" i="0" dirty="0">
                <a:solidFill>
                  <a:srgbClr val="202527"/>
                </a:solidFill>
                <a:effectLst/>
                <a:latin typeface="proxima-nova"/>
              </a:rPr>
              <a:t> </a:t>
            </a:r>
            <a:r>
              <a:rPr lang="en-US" b="1" i="0" dirty="0" err="1">
                <a:solidFill>
                  <a:srgbClr val="202527"/>
                </a:solidFill>
                <a:effectLst/>
                <a:latin typeface="proxima-nova"/>
              </a:rPr>
              <a:t>electrónico</a:t>
            </a:r>
            <a:endParaRPr lang="en-IE" b="1" dirty="0"/>
          </a:p>
        </p:txBody>
      </p:sp>
      <p:sp>
        <p:nvSpPr>
          <p:cNvPr id="6" name="Speech Bubble: Rectangle with Corners Rounded 5">
            <a:extLst>
              <a:ext uri="{FF2B5EF4-FFF2-40B4-BE49-F238E27FC236}">
                <a16:creationId xmlns:a16="http://schemas.microsoft.com/office/drawing/2014/main" id="{7FFE2465-48DF-49C0-89A3-5308E8A3A644}"/>
              </a:ext>
            </a:extLst>
          </p:cNvPr>
          <p:cNvSpPr/>
          <p:nvPr/>
        </p:nvSpPr>
        <p:spPr>
          <a:xfrm>
            <a:off x="9640982" y="3637745"/>
            <a:ext cx="2095837" cy="898216"/>
          </a:xfrm>
          <a:prstGeom prst="wedgeRoundRectCallout">
            <a:avLst>
              <a:gd name="adj1" fmla="val -36663"/>
              <a:gd name="adj2" fmla="val 89527"/>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i="0" dirty="0">
                <a:solidFill>
                  <a:srgbClr val="202527"/>
                </a:solidFill>
                <a:effectLst/>
                <a:latin typeface="proxima-nova"/>
              </a:rPr>
              <a:t>Marketing </a:t>
            </a:r>
            <a:r>
              <a:rPr lang="en-US" b="1" i="0" dirty="0" err="1">
                <a:solidFill>
                  <a:srgbClr val="202527"/>
                </a:solidFill>
                <a:effectLst/>
                <a:latin typeface="proxima-nova"/>
              </a:rPr>
              <a:t>en</a:t>
            </a:r>
            <a:r>
              <a:rPr lang="en-US" b="1" i="0" dirty="0">
                <a:solidFill>
                  <a:srgbClr val="202527"/>
                </a:solidFill>
                <a:effectLst/>
                <a:latin typeface="proxima-nova"/>
              </a:rPr>
              <a:t> redes </a:t>
            </a:r>
            <a:r>
              <a:rPr lang="en-US" b="1" i="0" dirty="0" err="1">
                <a:solidFill>
                  <a:srgbClr val="202527"/>
                </a:solidFill>
                <a:effectLst/>
                <a:latin typeface="proxima-nova"/>
              </a:rPr>
              <a:t>sociales</a:t>
            </a:r>
            <a:endParaRPr lang="en-IE" b="1" dirty="0"/>
          </a:p>
        </p:txBody>
      </p:sp>
      <p:sp>
        <p:nvSpPr>
          <p:cNvPr id="7" name="Speech Bubble: Rectangle with Corners Rounded 6">
            <a:extLst>
              <a:ext uri="{FF2B5EF4-FFF2-40B4-BE49-F238E27FC236}">
                <a16:creationId xmlns:a16="http://schemas.microsoft.com/office/drawing/2014/main" id="{4BF73D7A-4BAF-4C8C-A0B2-E28BFE2A2D4F}"/>
              </a:ext>
            </a:extLst>
          </p:cNvPr>
          <p:cNvSpPr/>
          <p:nvPr/>
        </p:nvSpPr>
        <p:spPr>
          <a:xfrm>
            <a:off x="3076327" y="4576953"/>
            <a:ext cx="2095837" cy="898216"/>
          </a:xfrm>
          <a:prstGeom prst="wedgeRoundRectCallout">
            <a:avLst>
              <a:gd name="adj1" fmla="val -33574"/>
              <a:gd name="adj2" fmla="val 81419"/>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b="1" i="0" dirty="0">
              <a:solidFill>
                <a:srgbClr val="202527"/>
              </a:solidFill>
              <a:effectLst/>
              <a:latin typeface="proxima-nova"/>
            </a:endParaRPr>
          </a:p>
          <a:p>
            <a:pPr algn="ctr"/>
            <a:r>
              <a:rPr lang="es-ES" b="1" i="0" dirty="0">
                <a:solidFill>
                  <a:srgbClr val="202527"/>
                </a:solidFill>
                <a:effectLst/>
                <a:latin typeface="proxima-nova"/>
              </a:rPr>
              <a:t>SEO y marketing de contenidos</a:t>
            </a:r>
          </a:p>
          <a:p>
            <a:pPr algn="ctr"/>
            <a:endParaRPr lang="en-IE" b="1" dirty="0"/>
          </a:p>
        </p:txBody>
      </p:sp>
      <p:sp>
        <p:nvSpPr>
          <p:cNvPr id="8" name="Speech Bubble: Rectangle with Corners Rounded 7">
            <a:extLst>
              <a:ext uri="{FF2B5EF4-FFF2-40B4-BE49-F238E27FC236}">
                <a16:creationId xmlns:a16="http://schemas.microsoft.com/office/drawing/2014/main" id="{8FCE55AC-55D0-4641-8788-BA7F8ED1BADC}"/>
              </a:ext>
            </a:extLst>
          </p:cNvPr>
          <p:cNvSpPr/>
          <p:nvPr/>
        </p:nvSpPr>
        <p:spPr>
          <a:xfrm>
            <a:off x="980490" y="3678736"/>
            <a:ext cx="2314912" cy="888691"/>
          </a:xfrm>
          <a:prstGeom prst="wedgeRoundRectCallout">
            <a:avLst>
              <a:gd name="adj1" fmla="val -29713"/>
              <a:gd name="adj2" fmla="val 81419"/>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b="1" i="0" dirty="0">
              <a:solidFill>
                <a:srgbClr val="202527"/>
              </a:solidFill>
              <a:effectLst/>
              <a:latin typeface="proxima-nova"/>
            </a:endParaRPr>
          </a:p>
          <a:p>
            <a:pPr algn="ctr"/>
            <a:r>
              <a:rPr lang="en-US" b="1" i="0" dirty="0" err="1">
                <a:solidFill>
                  <a:srgbClr val="202527"/>
                </a:solidFill>
                <a:effectLst/>
                <a:latin typeface="proxima-nova"/>
              </a:rPr>
              <a:t>Experiencia</a:t>
            </a:r>
            <a:r>
              <a:rPr lang="en-US" b="1" i="0" dirty="0">
                <a:solidFill>
                  <a:srgbClr val="202527"/>
                </a:solidFill>
                <a:effectLst/>
                <a:latin typeface="proxima-nova"/>
              </a:rPr>
              <a:t> del </a:t>
            </a:r>
            <a:r>
              <a:rPr lang="en-US" b="1" i="0" dirty="0" err="1">
                <a:solidFill>
                  <a:srgbClr val="202527"/>
                </a:solidFill>
                <a:effectLst/>
                <a:latin typeface="proxima-nova"/>
              </a:rPr>
              <a:t>usuario</a:t>
            </a:r>
            <a:r>
              <a:rPr lang="en-US" b="1" i="0" dirty="0">
                <a:solidFill>
                  <a:srgbClr val="202527"/>
                </a:solidFill>
                <a:effectLst/>
                <a:latin typeface="proxima-nova"/>
              </a:rPr>
              <a:t> </a:t>
            </a:r>
          </a:p>
          <a:p>
            <a:pPr algn="ctr"/>
            <a:r>
              <a:rPr lang="en-US" i="0" dirty="0">
                <a:solidFill>
                  <a:srgbClr val="202527"/>
                </a:solidFill>
                <a:effectLst/>
                <a:latin typeface="proxima-nova"/>
              </a:rPr>
              <a:t>(i.e. </a:t>
            </a:r>
            <a:r>
              <a:rPr lang="en-US" dirty="0" err="1">
                <a:solidFill>
                  <a:srgbClr val="202527"/>
                </a:solidFill>
                <a:latin typeface="proxima-nova"/>
              </a:rPr>
              <a:t>tu</a:t>
            </a:r>
            <a:r>
              <a:rPr lang="en-US" dirty="0">
                <a:solidFill>
                  <a:srgbClr val="202527"/>
                </a:solidFill>
                <a:latin typeface="proxima-nova"/>
              </a:rPr>
              <a:t> </a:t>
            </a:r>
            <a:r>
              <a:rPr lang="en-US" dirty="0" err="1">
                <a:solidFill>
                  <a:srgbClr val="202527"/>
                </a:solidFill>
                <a:latin typeface="proxima-nova"/>
              </a:rPr>
              <a:t>página</a:t>
            </a:r>
            <a:r>
              <a:rPr lang="en-US" dirty="0">
                <a:solidFill>
                  <a:srgbClr val="202527"/>
                </a:solidFill>
                <a:latin typeface="proxima-nova"/>
              </a:rPr>
              <a:t> web</a:t>
            </a:r>
            <a:r>
              <a:rPr lang="en-US" i="0" dirty="0">
                <a:solidFill>
                  <a:srgbClr val="202527"/>
                </a:solidFill>
                <a:effectLst/>
                <a:latin typeface="proxima-nova"/>
              </a:rPr>
              <a:t>)</a:t>
            </a:r>
          </a:p>
          <a:p>
            <a:pPr algn="ctr"/>
            <a:endParaRPr lang="en-IE" b="1" dirty="0"/>
          </a:p>
        </p:txBody>
      </p:sp>
      <p:grpSp>
        <p:nvGrpSpPr>
          <p:cNvPr id="9" name="Graphic 2">
            <a:extLst>
              <a:ext uri="{FF2B5EF4-FFF2-40B4-BE49-F238E27FC236}">
                <a16:creationId xmlns:a16="http://schemas.microsoft.com/office/drawing/2014/main" id="{74FF4316-6FB9-4B48-BDB7-E1E0EDC1E191}"/>
              </a:ext>
            </a:extLst>
          </p:cNvPr>
          <p:cNvGrpSpPr/>
          <p:nvPr/>
        </p:nvGrpSpPr>
        <p:grpSpPr>
          <a:xfrm>
            <a:off x="9963061" y="526525"/>
            <a:ext cx="952569" cy="1014306"/>
            <a:chOff x="3918554" y="774528"/>
            <a:chExt cx="868197" cy="924466"/>
          </a:xfrm>
        </p:grpSpPr>
        <p:grpSp>
          <p:nvGrpSpPr>
            <p:cNvPr id="10" name="Graphic 2">
              <a:extLst>
                <a:ext uri="{FF2B5EF4-FFF2-40B4-BE49-F238E27FC236}">
                  <a16:creationId xmlns:a16="http://schemas.microsoft.com/office/drawing/2014/main" id="{E061FDF3-A7A0-4D50-BA5C-348F048EEEC8}"/>
                </a:ext>
              </a:extLst>
            </p:cNvPr>
            <p:cNvGrpSpPr/>
            <p:nvPr/>
          </p:nvGrpSpPr>
          <p:grpSpPr>
            <a:xfrm>
              <a:off x="3918554" y="774528"/>
              <a:ext cx="868197" cy="924466"/>
              <a:chOff x="3918554" y="774528"/>
              <a:chExt cx="868197" cy="924466"/>
            </a:xfrm>
            <a:solidFill>
              <a:srgbClr val="010101"/>
            </a:solidFill>
          </p:grpSpPr>
          <p:sp>
            <p:nvSpPr>
              <p:cNvPr id="14" name="Freeform 300">
                <a:extLst>
                  <a:ext uri="{FF2B5EF4-FFF2-40B4-BE49-F238E27FC236}">
                    <a16:creationId xmlns:a16="http://schemas.microsoft.com/office/drawing/2014/main" id="{87F4DA4B-E65D-4A9A-BAA0-F37670048B48}"/>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15" name="Freeform 301">
                <a:extLst>
                  <a:ext uri="{FF2B5EF4-FFF2-40B4-BE49-F238E27FC236}">
                    <a16:creationId xmlns:a16="http://schemas.microsoft.com/office/drawing/2014/main" id="{32391FC6-7B09-435A-AB5C-3C63B46A687C}"/>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B3ACC11-4CC2-471E-AE5C-BDE8B3206C71}"/>
                </a:ext>
              </a:extLst>
            </p:cNvPr>
            <p:cNvGrpSpPr/>
            <p:nvPr/>
          </p:nvGrpSpPr>
          <p:grpSpPr>
            <a:xfrm>
              <a:off x="3958353" y="890522"/>
              <a:ext cx="708520" cy="605461"/>
              <a:chOff x="3958353" y="890522"/>
              <a:chExt cx="708520" cy="605461"/>
            </a:xfrm>
            <a:solidFill>
              <a:srgbClr val="60A9DD"/>
            </a:solidFill>
          </p:grpSpPr>
          <p:sp>
            <p:nvSpPr>
              <p:cNvPr id="12" name="Freeform 298">
                <a:extLst>
                  <a:ext uri="{FF2B5EF4-FFF2-40B4-BE49-F238E27FC236}">
                    <a16:creationId xmlns:a16="http://schemas.microsoft.com/office/drawing/2014/main" id="{141CB985-DD2C-4373-9B3F-C6BD69ECF365}"/>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FFC000"/>
              </a:solidFill>
              <a:ln w="9028" cap="flat">
                <a:noFill/>
                <a:prstDash val="solid"/>
                <a:miter/>
              </a:ln>
            </p:spPr>
            <p:txBody>
              <a:bodyPr rtlCol="0" anchor="ctr"/>
              <a:lstStyle/>
              <a:p>
                <a:endParaRPr lang="en-US"/>
              </a:p>
            </p:txBody>
          </p:sp>
          <p:sp>
            <p:nvSpPr>
              <p:cNvPr id="13" name="Freeform 299">
                <a:extLst>
                  <a:ext uri="{FF2B5EF4-FFF2-40B4-BE49-F238E27FC236}">
                    <a16:creationId xmlns:a16="http://schemas.microsoft.com/office/drawing/2014/main" id="{B6A14691-BEBD-40A7-9EC1-AB1C4F41C47D}"/>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000000"/>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81644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506E4C-78BA-41A0-ACF1-CF2E7CB21B08}"/>
              </a:ext>
            </a:extLst>
          </p:cNvPr>
          <p:cNvSpPr>
            <a:spLocks noGrp="1"/>
          </p:cNvSpPr>
          <p:nvPr>
            <p:ph type="body" sz="quarter" idx="16"/>
          </p:nvPr>
        </p:nvSpPr>
        <p:spPr>
          <a:xfrm>
            <a:off x="0" y="325704"/>
            <a:ext cx="4719319" cy="582221"/>
          </a:xfrm>
          <a:solidFill>
            <a:srgbClr val="FFD100"/>
          </a:solidFill>
        </p:spPr>
        <p:txBody>
          <a:bodyPr anchor="ctr">
            <a:normAutofit lnSpcReduction="10000"/>
          </a:bodyPr>
          <a:lstStyle/>
          <a:p>
            <a:pPr marL="180000"/>
            <a:r>
              <a:rPr lang="en-IE" dirty="0" err="1"/>
              <a:t>Hallazgos</a:t>
            </a:r>
            <a:r>
              <a:rPr lang="en-IE" dirty="0"/>
              <a:t> clave…</a:t>
            </a:r>
          </a:p>
        </p:txBody>
      </p:sp>
      <p:pic>
        <p:nvPicPr>
          <p:cNvPr id="4" name="Picture 3">
            <a:extLst>
              <a:ext uri="{FF2B5EF4-FFF2-40B4-BE49-F238E27FC236}">
                <a16:creationId xmlns:a16="http://schemas.microsoft.com/office/drawing/2014/main" id="{DDB27A67-5DC7-489B-B135-3EE6741BC3A0}"/>
              </a:ext>
            </a:extLst>
          </p:cNvPr>
          <p:cNvPicPr>
            <a:picLocks noChangeAspect="1"/>
          </p:cNvPicPr>
          <p:nvPr/>
        </p:nvPicPr>
        <p:blipFill>
          <a:blip r:embed="rId2"/>
          <a:stretch>
            <a:fillRect/>
          </a:stretch>
        </p:blipFill>
        <p:spPr>
          <a:xfrm>
            <a:off x="6894414" y="257364"/>
            <a:ext cx="2723287" cy="817680"/>
          </a:xfrm>
          <a:prstGeom prst="rect">
            <a:avLst/>
          </a:prstGeom>
        </p:spPr>
      </p:pic>
      <p:pic>
        <p:nvPicPr>
          <p:cNvPr id="5" name="Picture 4">
            <a:extLst>
              <a:ext uri="{FF2B5EF4-FFF2-40B4-BE49-F238E27FC236}">
                <a16:creationId xmlns:a16="http://schemas.microsoft.com/office/drawing/2014/main" id="{25B66B0E-C27D-43C3-AE06-736DE035030D}"/>
              </a:ext>
            </a:extLst>
          </p:cNvPr>
          <p:cNvPicPr>
            <a:picLocks noChangeAspect="1"/>
          </p:cNvPicPr>
          <p:nvPr/>
        </p:nvPicPr>
        <p:blipFill>
          <a:blip r:embed="rId3"/>
          <a:stretch>
            <a:fillRect/>
          </a:stretch>
        </p:blipFill>
        <p:spPr>
          <a:xfrm>
            <a:off x="9829248" y="411410"/>
            <a:ext cx="1790792" cy="742988"/>
          </a:xfrm>
          <a:prstGeom prst="rect">
            <a:avLst/>
          </a:prstGeom>
        </p:spPr>
      </p:pic>
      <p:sp>
        <p:nvSpPr>
          <p:cNvPr id="6" name="Text Placeholder 5">
            <a:extLst>
              <a:ext uri="{FF2B5EF4-FFF2-40B4-BE49-F238E27FC236}">
                <a16:creationId xmlns:a16="http://schemas.microsoft.com/office/drawing/2014/main" id="{838F9D46-441F-4576-A2B0-AD4FB7790233}"/>
              </a:ext>
            </a:extLst>
          </p:cNvPr>
          <p:cNvSpPr txBox="1">
            <a:spLocks noGrp="1"/>
          </p:cNvSpPr>
          <p:nvPr>
            <p:ph type="body" sz="quarter" idx="18"/>
          </p:nvPr>
        </p:nvSpPr>
        <p:spPr>
          <a:xfrm>
            <a:off x="236968" y="1471564"/>
            <a:ext cx="11474506" cy="1421928"/>
          </a:xfrm>
          <a:prstGeom prst="rect">
            <a:avLst/>
          </a:prstGeom>
          <a:noFill/>
        </p:spPr>
        <p:txBody>
          <a:bodyPr vert="horz" wrap="square" lIns="91440" tIns="45720" rIns="91440" bIns="45720" rtlCol="0" anchor="t">
            <a:spAutoFit/>
          </a:bodyPr>
          <a:lstStyle/>
          <a:p>
            <a:pPr indent="0"/>
            <a:r>
              <a:rPr lang="es-ES" dirty="0"/>
              <a:t>El estudio de análisis de mercado y las entrevistas realizadas por </a:t>
            </a:r>
            <a:r>
              <a:rPr lang="es-ES" b="1" dirty="0" err="1"/>
              <a:t>INCluSilver</a:t>
            </a:r>
            <a:r>
              <a:rPr lang="es-ES" dirty="0"/>
              <a:t> han sugerido algunas </a:t>
            </a:r>
            <a:r>
              <a:rPr lang="es-ES" b="1" dirty="0"/>
              <a:t>estrategias/recomendaciones </a:t>
            </a:r>
            <a:r>
              <a:rPr lang="es-ES" dirty="0"/>
              <a:t>que podrían desarrollar las PYMES para entrar con éxito en los segmentos de mercado relacionados con los productos o servicios alimentarios dedicados a la tercera edad </a:t>
            </a:r>
            <a:r>
              <a:rPr lang="en-US" dirty="0">
                <a:solidFill>
                  <a:srgbClr val="000000"/>
                </a:solidFill>
              </a:rPr>
              <a:t>:</a:t>
            </a:r>
            <a:endParaRPr lang="en-IE" dirty="0">
              <a:solidFill>
                <a:srgbClr val="000000"/>
              </a:solidFill>
            </a:endParaRPr>
          </a:p>
        </p:txBody>
      </p:sp>
      <p:sp>
        <p:nvSpPr>
          <p:cNvPr id="7" name="TextBox 6">
            <a:extLst>
              <a:ext uri="{FF2B5EF4-FFF2-40B4-BE49-F238E27FC236}">
                <a16:creationId xmlns:a16="http://schemas.microsoft.com/office/drawing/2014/main" id="{F5360E08-3B35-4457-9CB6-728072A50DF5}"/>
              </a:ext>
            </a:extLst>
          </p:cNvPr>
          <p:cNvSpPr txBox="1"/>
          <p:nvPr/>
        </p:nvSpPr>
        <p:spPr>
          <a:xfrm>
            <a:off x="809204" y="2972846"/>
            <a:ext cx="11382796" cy="3139321"/>
          </a:xfrm>
          <a:prstGeom prst="rect">
            <a:avLst/>
          </a:prstGeom>
          <a:solidFill>
            <a:srgbClr val="FFD100"/>
          </a:solidFill>
        </p:spPr>
        <p:txBody>
          <a:bodyPr wrap="square" lIns="91440" tIns="45720" rIns="91440" bIns="45720" anchor="t">
            <a:spAutoFit/>
          </a:bodyPr>
          <a:lstStyle/>
          <a:p>
            <a:pPr marL="285750" indent="-285750">
              <a:buFont typeface="Arial" panose="020B0604020202020204" pitchFamily="34" charset="0"/>
              <a:buChar char="•"/>
            </a:pPr>
            <a:r>
              <a:rPr lang="es-ES" sz="2200" b="1" dirty="0">
                <a:solidFill>
                  <a:srgbClr val="000000"/>
                </a:solidFill>
              </a:rPr>
              <a:t>Dirigirse a consumidores/segmentos específicos </a:t>
            </a:r>
            <a:r>
              <a:rPr lang="es-ES" sz="2200" dirty="0">
                <a:solidFill>
                  <a:srgbClr val="000000"/>
                </a:solidFill>
              </a:rPr>
              <a:t>(por ejemplo, según la edad o la ubicación)</a:t>
            </a:r>
          </a:p>
          <a:p>
            <a:pPr marL="285750" indent="-285750">
              <a:buFont typeface="Arial" panose="020B0604020202020204" pitchFamily="34" charset="0"/>
              <a:buChar char="•"/>
            </a:pPr>
            <a:r>
              <a:rPr lang="es-ES" sz="2200" b="1" dirty="0">
                <a:solidFill>
                  <a:srgbClr val="000000"/>
                </a:solidFill>
                <a:cs typeface="Calibri"/>
              </a:rPr>
              <a:t>Pretende contar con el apoyo de empresas o agrupaciones asociadas </a:t>
            </a:r>
            <a:r>
              <a:rPr lang="es-ES" sz="2200" dirty="0">
                <a:solidFill>
                  <a:srgbClr val="000000"/>
                </a:solidFill>
                <a:cs typeface="Calibri"/>
              </a:rPr>
              <a:t>(por ejemplo, a través de una red, empresas complementarias o un sistema de distribución B2B) para entrar en el mercado</a:t>
            </a:r>
          </a:p>
          <a:p>
            <a:pPr marL="285750" indent="-285750">
              <a:buFont typeface="Arial" panose="020B0604020202020204" pitchFamily="34" charset="0"/>
              <a:buChar char="•"/>
            </a:pPr>
            <a:r>
              <a:rPr lang="es-ES" sz="2200" b="1" dirty="0">
                <a:solidFill>
                  <a:srgbClr val="000000"/>
                </a:solidFill>
              </a:rPr>
              <a:t>Los prescriptores </a:t>
            </a:r>
            <a:r>
              <a:rPr lang="es-ES" sz="2200" dirty="0">
                <a:solidFill>
                  <a:srgbClr val="000000"/>
                </a:solidFill>
              </a:rPr>
              <a:t>son esenciales en el acceso al mercado alimentario dedicado a las personas mayores (por ejemplo, médicos, dietistas u organizaciones locales/autoridades gubernamentales)</a:t>
            </a:r>
          </a:p>
          <a:p>
            <a:pPr marL="285750" indent="-285750">
              <a:buFont typeface="Arial" panose="020B0604020202020204" pitchFamily="34" charset="0"/>
              <a:buChar char="•"/>
            </a:pPr>
            <a:r>
              <a:rPr lang="es-ES" sz="2200" dirty="0">
                <a:solidFill>
                  <a:srgbClr val="000000"/>
                </a:solidFill>
              </a:rPr>
              <a:t>Los productos alimentarios </a:t>
            </a:r>
            <a:r>
              <a:rPr lang="es-ES" sz="2200" b="1" dirty="0">
                <a:solidFill>
                  <a:srgbClr val="000000"/>
                </a:solidFill>
              </a:rPr>
              <a:t>destinados al segmento de mercado de las residencias de ancianos tienen menos barreras de entrada.</a:t>
            </a:r>
            <a:endParaRPr lang="en-IE" sz="2200" b="1" dirty="0">
              <a:solidFill>
                <a:srgbClr val="000000"/>
              </a:solidFill>
            </a:endParaRPr>
          </a:p>
        </p:txBody>
      </p:sp>
    </p:spTree>
    <p:extLst>
      <p:ext uri="{BB962C8B-B14F-4D97-AF65-F5344CB8AC3E}">
        <p14:creationId xmlns:p14="http://schemas.microsoft.com/office/powerpoint/2010/main" val="33966838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Boy dressed up with jet pack">
            <a:extLst>
              <a:ext uri="{FF2B5EF4-FFF2-40B4-BE49-F238E27FC236}">
                <a16:creationId xmlns:a16="http://schemas.microsoft.com/office/drawing/2014/main" id="{C8DD03F8-231E-4049-975E-B05ECF89A78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300"/>
          <a:stretch/>
        </p:blipFill>
        <p:spPr>
          <a:xfrm>
            <a:off x="6852062" y="228600"/>
            <a:ext cx="5105121" cy="6362700"/>
          </a:xfrm>
        </p:spPr>
      </p:pic>
      <p:sp>
        <p:nvSpPr>
          <p:cNvPr id="4" name="Text Placeholder 3">
            <a:extLst>
              <a:ext uri="{FF2B5EF4-FFF2-40B4-BE49-F238E27FC236}">
                <a16:creationId xmlns:a16="http://schemas.microsoft.com/office/drawing/2014/main" id="{BF2CEAA3-08D0-47C5-9CD7-1DE72BFE6D6A}"/>
              </a:ext>
            </a:extLst>
          </p:cNvPr>
          <p:cNvSpPr>
            <a:spLocks noGrp="1"/>
          </p:cNvSpPr>
          <p:nvPr>
            <p:ph type="body" sz="quarter" idx="16"/>
          </p:nvPr>
        </p:nvSpPr>
        <p:spPr/>
        <p:txBody>
          <a:bodyPr>
            <a:normAutofit fontScale="92500"/>
          </a:bodyPr>
          <a:lstStyle/>
          <a:p>
            <a:r>
              <a:rPr lang="en-US" dirty="0" err="1"/>
              <a:t>Sigue</a:t>
            </a:r>
            <a:r>
              <a:rPr lang="en-US" dirty="0"/>
              <a:t> </a:t>
            </a:r>
            <a:r>
              <a:rPr lang="en-US" dirty="0" err="1"/>
              <a:t>siendo</a:t>
            </a:r>
            <a:r>
              <a:rPr lang="en-US" dirty="0"/>
              <a:t> </a:t>
            </a:r>
            <a:r>
              <a:rPr lang="en-US" dirty="0" err="1"/>
              <a:t>innovador</a:t>
            </a:r>
            <a:r>
              <a:rPr lang="en-US" dirty="0"/>
              <a:t>...</a:t>
            </a:r>
            <a:endParaRPr lang="en-IE" dirty="0"/>
          </a:p>
        </p:txBody>
      </p:sp>
      <p:sp>
        <p:nvSpPr>
          <p:cNvPr id="5" name="Text Placeholder 1">
            <a:extLst>
              <a:ext uri="{FF2B5EF4-FFF2-40B4-BE49-F238E27FC236}">
                <a16:creationId xmlns:a16="http://schemas.microsoft.com/office/drawing/2014/main" id="{5915EF31-8EDB-4C34-A7E6-E1206DE2269A}"/>
              </a:ext>
            </a:extLst>
          </p:cNvPr>
          <p:cNvSpPr>
            <a:spLocks noGrp="1"/>
          </p:cNvSpPr>
          <p:nvPr>
            <p:ph type="body" sz="quarter" idx="18"/>
          </p:nvPr>
        </p:nvSpPr>
        <p:spPr>
          <a:xfrm>
            <a:off x="1464658" y="1773238"/>
            <a:ext cx="5203179" cy="4525962"/>
          </a:xfrm>
        </p:spPr>
        <p:txBody>
          <a:bodyPr vert="horz" lIns="91440" tIns="45720" rIns="91440" bIns="45720" rtlCol="0" anchor="t">
            <a:normAutofit fontScale="92500"/>
          </a:bodyPr>
          <a:lstStyle/>
          <a:p>
            <a:pPr indent="0" algn="just"/>
            <a:r>
              <a:rPr lang="es-ES" b="0" i="0" dirty="0">
                <a:effectLst/>
              </a:rPr>
              <a:t>Los productos y soluciones innovadores que pueden adaptarse al comportamiento de los consumidores y a las nuevas tecnologías, al tiempo que mantienen un fuerte enfoque en el cliente, son esenciales para un gran marketing.</a:t>
            </a:r>
            <a:endParaRPr lang="en-US" sz="800" dirty="0">
              <a:cs typeface="Calibri" panose="020F0502020204030204"/>
            </a:endParaRPr>
          </a:p>
          <a:p>
            <a:pPr indent="0" algn="just"/>
            <a:r>
              <a:rPr lang="es-ES" dirty="0"/>
              <a:t>Los productos y soluciones innovadores que pueden adaptarse al comportamiento de los consumidores y a las nuevas tecnologías, al tiempo que mantienen un fuerte enfoque en el cliente, son esenciales para un gran marketing.</a:t>
            </a:r>
            <a:endParaRPr lang="es-ES" dirty="0">
              <a:cs typeface="Calibri" panose="020F0502020204030204"/>
            </a:endParaRPr>
          </a:p>
          <a:p>
            <a:pPr indent="0" algn="just"/>
            <a:r>
              <a:rPr lang="es-ES" b="1" dirty="0"/>
              <a:t>Este tema se ampliará en el módulo 6.</a:t>
            </a:r>
            <a:endParaRPr lang="en-IE" b="1" dirty="0">
              <a:cs typeface="Calibri" panose="020F0502020204030204"/>
            </a:endParaRPr>
          </a:p>
        </p:txBody>
      </p:sp>
    </p:spTree>
    <p:extLst>
      <p:ext uri="{BB962C8B-B14F-4D97-AF65-F5344CB8AC3E}">
        <p14:creationId xmlns:p14="http://schemas.microsoft.com/office/powerpoint/2010/main" val="27340933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27251F-6D83-4C6C-A563-EE2257101760}"/>
              </a:ext>
            </a:extLst>
          </p:cNvPr>
          <p:cNvSpPr>
            <a:spLocks noGrp="1"/>
          </p:cNvSpPr>
          <p:nvPr>
            <p:ph type="body" sz="quarter" idx="16"/>
          </p:nvPr>
        </p:nvSpPr>
        <p:spPr>
          <a:xfrm>
            <a:off x="2149154" y="934084"/>
            <a:ext cx="4235894" cy="1023053"/>
          </a:xfrm>
        </p:spPr>
        <p:txBody>
          <a:bodyPr>
            <a:noAutofit/>
          </a:bodyPr>
          <a:lstStyle/>
          <a:p>
            <a:r>
              <a:rPr lang="en-US" dirty="0"/>
              <a:t>Enlaces a </a:t>
            </a:r>
            <a:r>
              <a:rPr lang="en-US" dirty="0" err="1"/>
              <a:t>recursos</a:t>
            </a:r>
            <a:endParaRPr lang="en-IE" dirty="0"/>
          </a:p>
        </p:txBody>
      </p:sp>
      <p:sp>
        <p:nvSpPr>
          <p:cNvPr id="3" name="Text Placeholder 2">
            <a:extLst>
              <a:ext uri="{FF2B5EF4-FFF2-40B4-BE49-F238E27FC236}">
                <a16:creationId xmlns:a16="http://schemas.microsoft.com/office/drawing/2014/main" id="{F80C67A0-2715-438C-9C51-67D3390CAC31}"/>
              </a:ext>
            </a:extLst>
          </p:cNvPr>
          <p:cNvSpPr>
            <a:spLocks noGrp="1"/>
          </p:cNvSpPr>
          <p:nvPr>
            <p:ph type="body" sz="quarter" idx="17"/>
          </p:nvPr>
        </p:nvSpPr>
        <p:spPr/>
        <p:txBody>
          <a:bodyPr>
            <a:normAutofit fontScale="85000" lnSpcReduction="20000"/>
          </a:bodyPr>
          <a:lstStyle/>
          <a:p>
            <a:r>
              <a:rPr lang="en-US"/>
              <a:t>4</a:t>
            </a:r>
            <a:endParaRPr lang="en-IE"/>
          </a:p>
        </p:txBody>
      </p:sp>
    </p:spTree>
    <p:extLst>
      <p:ext uri="{BB962C8B-B14F-4D97-AF65-F5344CB8AC3E}">
        <p14:creationId xmlns:p14="http://schemas.microsoft.com/office/powerpoint/2010/main" val="10363784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AC2629-BEBA-42D3-84A4-773A77F4B963}"/>
              </a:ext>
            </a:extLst>
          </p:cNvPr>
          <p:cNvSpPr>
            <a:spLocks noGrp="1"/>
          </p:cNvSpPr>
          <p:nvPr>
            <p:ph type="body" sz="quarter" idx="18"/>
          </p:nvPr>
        </p:nvSpPr>
        <p:spPr>
          <a:xfrm>
            <a:off x="734714" y="1757011"/>
            <a:ext cx="11152486" cy="3850687"/>
          </a:xfrm>
        </p:spPr>
        <p:txBody>
          <a:bodyPr vert="horz" lIns="91440" tIns="45720" rIns="91440" bIns="45720" rtlCol="0" anchor="t">
            <a:normAutofit fontScale="92500" lnSpcReduction="10000"/>
          </a:bodyPr>
          <a:lstStyle/>
          <a:p>
            <a:pPr marL="285750" indent="-285750" algn="just">
              <a:buFont typeface="Arial" panose="020B0604020202020204" pitchFamily="34" charset="0"/>
              <a:buChar char="•"/>
            </a:pPr>
            <a:r>
              <a:rPr lang="es-ES" b="0" i="0" strike="noStrike" dirty="0">
                <a:effectLst/>
                <a:latin typeface="Calibri"/>
                <a:cs typeface="Calibri"/>
              </a:rPr>
              <a:t>Este </a:t>
            </a:r>
            <a:r>
              <a:rPr lang="es-ES" b="1" i="0" strike="noStrike" dirty="0">
                <a:effectLst/>
                <a:latin typeface="Calibri"/>
                <a:cs typeface="Calibri"/>
              </a:rPr>
              <a:t>documento</a:t>
            </a:r>
            <a:r>
              <a:rPr lang="es-ES" b="0" i="0" strike="noStrike" dirty="0">
                <a:effectLst/>
                <a:latin typeface="Calibri"/>
                <a:cs typeface="Calibri"/>
              </a:rPr>
              <a:t> explora las formas de segmentar el mercado de las personas mayores a través de los formatos de los productos y deriva 8 bases de segmentación</a:t>
            </a:r>
            <a:r>
              <a:rPr lang="en-US" b="0" i="0" strike="noStrike" dirty="0">
                <a:effectLst/>
                <a:latin typeface="Calibri"/>
                <a:cs typeface="Calibri"/>
              </a:rPr>
              <a:t>. </a:t>
            </a:r>
            <a:r>
              <a:rPr lang="en-US" dirty="0">
                <a:solidFill>
                  <a:srgbClr val="1188A3"/>
                </a:solidFill>
                <a:hlinkClick r:id="rId2">
                  <a:extLst>
                    <a:ext uri="{A12FA001-AC4F-418D-AE19-62706E023703}">
                      <ahyp:hlinkClr xmlns:ahyp="http://schemas.microsoft.com/office/drawing/2018/hyperlinkcolor" val="tx"/>
                    </a:ext>
                  </a:extLst>
                </a:hlinkClick>
              </a:rPr>
              <a:t>Understanding heterogeneity among elderly consumers: an evaluation of segmentation approaches in the functional food market | Nutrition Research Reviews | Cambridge Core</a:t>
            </a:r>
            <a:endParaRPr lang="en-US" b="1" u="sng" dirty="0">
              <a:solidFill>
                <a:srgbClr val="1188A3"/>
              </a:solidFill>
              <a:latin typeface="Monsterrat"/>
            </a:endParaRPr>
          </a:p>
          <a:p>
            <a:pPr marL="285750" indent="-285750" algn="just">
              <a:buFont typeface="Arial" panose="020B0604020202020204" pitchFamily="34" charset="0"/>
              <a:buChar char="•"/>
            </a:pPr>
            <a:r>
              <a:rPr lang="es-ES" dirty="0"/>
              <a:t>Este </a:t>
            </a:r>
            <a:r>
              <a:rPr lang="es-ES" b="1" dirty="0"/>
              <a:t>informe</a:t>
            </a:r>
            <a:r>
              <a:rPr lang="es-ES" dirty="0"/>
              <a:t> analiza los resultados de la investigación de mercado realizada durante el proyecto </a:t>
            </a:r>
            <a:r>
              <a:rPr lang="es-ES" dirty="0" err="1"/>
              <a:t>InCluSilver</a:t>
            </a:r>
            <a:r>
              <a:rPr lang="es-ES" dirty="0"/>
              <a:t> </a:t>
            </a:r>
            <a:r>
              <a:rPr lang="en-IE" dirty="0">
                <a:solidFill>
                  <a:srgbClr val="1188A3"/>
                </a:solidFill>
                <a:hlinkClick r:id="rId3">
                  <a:extLst>
                    <a:ext uri="{A12FA001-AC4F-418D-AE19-62706E023703}">
                      <ahyp:hlinkClr xmlns:ahyp="http://schemas.microsoft.com/office/drawing/2018/hyperlinkcolor" val="tx"/>
                    </a:ext>
                  </a:extLst>
                </a:hlinkClick>
              </a:rPr>
              <a:t>Etude de marché (inclusilver.eu)</a:t>
            </a:r>
            <a:r>
              <a:rPr lang="en-US" b="0" i="0" dirty="0">
                <a:solidFill>
                  <a:srgbClr val="1188A3"/>
                </a:solidFill>
                <a:effectLst/>
                <a:latin typeface="Monsterrat"/>
              </a:rPr>
              <a:t> </a:t>
            </a:r>
          </a:p>
          <a:p>
            <a:pPr marL="285750" indent="-285750" algn="just">
              <a:buFont typeface="Arial" panose="020B0604020202020204" pitchFamily="34" charset="0"/>
              <a:buChar char="•"/>
            </a:pPr>
            <a:r>
              <a:rPr lang="es-ES" dirty="0"/>
              <a:t>Este es un </a:t>
            </a:r>
            <a:r>
              <a:rPr lang="es-ES" b="1" dirty="0"/>
              <a:t>podcast</a:t>
            </a:r>
            <a:r>
              <a:rPr lang="es-ES" dirty="0"/>
              <a:t> sobre cómo </a:t>
            </a:r>
            <a:r>
              <a:rPr lang="es-ES" dirty="0" err="1"/>
              <a:t>UNiTE</a:t>
            </a:r>
            <a:r>
              <a:rPr lang="es-ES" dirty="0"/>
              <a:t> </a:t>
            </a:r>
            <a:r>
              <a:rPr lang="es-ES" dirty="0" err="1"/>
              <a:t>Food</a:t>
            </a:r>
            <a:r>
              <a:rPr lang="es-ES" dirty="0"/>
              <a:t> da la bienvenida a nuevas personas al bienestar y su estrategia de marketing </a:t>
            </a:r>
            <a:r>
              <a:rPr lang="en-IE" dirty="0">
                <a:solidFill>
                  <a:srgbClr val="1188A3"/>
                </a:solidFill>
                <a:hlinkClick r:id="rId4">
                  <a:extLst>
                    <a:ext uri="{A12FA001-AC4F-418D-AE19-62706E023703}">
                      <ahyp:hlinkClr xmlns:ahyp="http://schemas.microsoft.com/office/drawing/2018/hyperlinkcolor" val="tx"/>
                    </a:ext>
                  </a:extLst>
                </a:hlinkClick>
              </a:rPr>
              <a:t>https://snacknation.com/blog/unite-food-clara-paye/</a:t>
            </a:r>
            <a:endParaRPr lang="en-IE" dirty="0">
              <a:cs typeface="Calibri" panose="020F0502020204030204"/>
            </a:endParaRPr>
          </a:p>
          <a:p>
            <a:pPr marL="285750" indent="-285750" algn="just">
              <a:buFont typeface="Arial" panose="020B0604020202020204" pitchFamily="34" charset="0"/>
              <a:buChar char="•"/>
            </a:pPr>
            <a:r>
              <a:rPr lang="es-ES" dirty="0"/>
              <a:t>Este </a:t>
            </a:r>
            <a:r>
              <a:rPr lang="es-ES" b="1" dirty="0"/>
              <a:t>podcast</a:t>
            </a:r>
            <a:r>
              <a:rPr lang="es-ES" dirty="0"/>
              <a:t> ofrece consejos y reflexiones sobre cómo crear una marca de alimentos reconocida con un presupuesto muy limitado </a:t>
            </a:r>
            <a:r>
              <a:rPr lang="en-US" dirty="0">
                <a:solidFill>
                  <a:srgbClr val="1188A3"/>
                </a:solidFill>
                <a:latin typeface="Monsterrat"/>
                <a:hlinkClick r:id="rId5">
                  <a:extLst>
                    <a:ext uri="{A12FA001-AC4F-418D-AE19-62706E023703}">
                      <ahyp:hlinkClr xmlns:ahyp="http://schemas.microsoft.com/office/drawing/2018/hyperlinkcolor" val="tx"/>
                    </a:ext>
                  </a:extLst>
                </a:hlinkClick>
              </a:rPr>
              <a:t>https://snacknation.com/blog/162-how-to-build-an-ethical-brand-with-zero-marketing-budget-with-the-perfect-granola-founder-michele-liddle/</a:t>
            </a:r>
            <a:endParaRPr lang="en-US" dirty="0">
              <a:solidFill>
                <a:srgbClr val="1188A3"/>
              </a:solidFill>
              <a:latin typeface="Monsterrat"/>
            </a:endParaRPr>
          </a:p>
          <a:p>
            <a:endParaRPr lang="en-IE" sz="2000" dirty="0">
              <a:solidFill>
                <a:srgbClr val="1188A3"/>
              </a:solidFill>
            </a:endParaRPr>
          </a:p>
        </p:txBody>
      </p:sp>
      <p:sp>
        <p:nvSpPr>
          <p:cNvPr id="3" name="Text Placeholder 2">
            <a:extLst>
              <a:ext uri="{FF2B5EF4-FFF2-40B4-BE49-F238E27FC236}">
                <a16:creationId xmlns:a16="http://schemas.microsoft.com/office/drawing/2014/main" id="{214AC137-2805-4518-81DB-CDF646D74DB5}"/>
              </a:ext>
            </a:extLst>
          </p:cNvPr>
          <p:cNvSpPr>
            <a:spLocks noGrp="1"/>
          </p:cNvSpPr>
          <p:nvPr>
            <p:ph type="body" sz="quarter" idx="16"/>
          </p:nvPr>
        </p:nvSpPr>
        <p:spPr>
          <a:xfrm>
            <a:off x="0" y="167148"/>
            <a:ext cx="10594345" cy="875071"/>
          </a:xfrm>
          <a:solidFill>
            <a:srgbClr val="FFD100"/>
          </a:solidFill>
        </p:spPr>
        <p:txBody>
          <a:bodyPr anchor="ctr">
            <a:normAutofit/>
          </a:bodyPr>
          <a:lstStyle/>
          <a:p>
            <a:r>
              <a:rPr lang="es-ES" dirty="0"/>
              <a:t>Algunos recursos adicionales para usted...</a:t>
            </a:r>
          </a:p>
        </p:txBody>
      </p:sp>
    </p:spTree>
    <p:extLst>
      <p:ext uri="{BB962C8B-B14F-4D97-AF65-F5344CB8AC3E}">
        <p14:creationId xmlns:p14="http://schemas.microsoft.com/office/powerpoint/2010/main" val="15249998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E501F5B-CC6D-0E45-B824-2349F003B408}"/>
              </a:ext>
            </a:extLst>
          </p:cNvPr>
          <p:cNvSpPr>
            <a:spLocks noGrp="1"/>
          </p:cNvSpPr>
          <p:nvPr>
            <p:ph type="body" sz="quarter" idx="27"/>
          </p:nvPr>
        </p:nvSpPr>
        <p:spPr/>
        <p:txBody>
          <a:bodyPr/>
          <a:lstStyle/>
          <a:p>
            <a:r>
              <a:rPr lang="en-US"/>
              <a:t>www. innovatingfoodforseniors.eu</a:t>
            </a:r>
          </a:p>
        </p:txBody>
      </p:sp>
      <p:sp>
        <p:nvSpPr>
          <p:cNvPr id="8" name="Text Placeholder 7">
            <a:extLst>
              <a:ext uri="{FF2B5EF4-FFF2-40B4-BE49-F238E27FC236}">
                <a16:creationId xmlns:a16="http://schemas.microsoft.com/office/drawing/2014/main" id="{8A651E51-4EA2-7540-967D-5156E5B25F0B}"/>
              </a:ext>
            </a:extLst>
          </p:cNvPr>
          <p:cNvSpPr>
            <a:spLocks noGrp="1"/>
          </p:cNvSpPr>
          <p:nvPr>
            <p:ph type="body" sz="quarter" idx="20"/>
          </p:nvPr>
        </p:nvSpPr>
        <p:spPr>
          <a:xfrm>
            <a:off x="8070212" y="979863"/>
            <a:ext cx="3611230" cy="4051982"/>
          </a:xfrm>
        </p:spPr>
        <p:txBody>
          <a:bodyPr vert="horz" lIns="91440" tIns="45720" rIns="91440" bIns="45720" rtlCol="0" anchor="ctr">
            <a:noAutofit/>
          </a:bodyPr>
          <a:lstStyle/>
          <a:p>
            <a:pPr algn="ctr">
              <a:lnSpc>
                <a:spcPct val="120000"/>
              </a:lnSpc>
            </a:pPr>
            <a:r>
              <a:rPr lang="es-ES" sz="2800" dirty="0"/>
              <a:t>Gracias por completar el Módulo 3. Por favor, continúe su viaje de aprendizaje con nosotros mientras exploramos el </a:t>
            </a:r>
            <a:r>
              <a:rPr lang="es-ES" sz="2800" b="1" dirty="0"/>
              <a:t>Desarrollo de Nuevos Productos </a:t>
            </a:r>
            <a:r>
              <a:rPr lang="es-ES" sz="2800" dirty="0"/>
              <a:t>en el Módulo 4.</a:t>
            </a:r>
            <a:endParaRPr lang="en-US" sz="2800" dirty="0">
              <a:cs typeface="Calibri"/>
            </a:endParaRPr>
          </a:p>
        </p:txBody>
      </p:sp>
    </p:spTree>
    <p:extLst>
      <p:ext uri="{BB962C8B-B14F-4D97-AF65-F5344CB8AC3E}">
        <p14:creationId xmlns:p14="http://schemas.microsoft.com/office/powerpoint/2010/main" val="416982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F0A0EC-2224-4030-8200-8024A39D5120}"/>
              </a:ext>
            </a:extLst>
          </p:cNvPr>
          <p:cNvSpPr>
            <a:spLocks noGrp="1"/>
          </p:cNvSpPr>
          <p:nvPr>
            <p:ph type="body" sz="quarter" idx="18"/>
          </p:nvPr>
        </p:nvSpPr>
        <p:spPr>
          <a:xfrm>
            <a:off x="1586039" y="1084333"/>
            <a:ext cx="5237643" cy="5623964"/>
          </a:xfrm>
          <a:solidFill>
            <a:srgbClr val="85D2E1"/>
          </a:solidFill>
        </p:spPr>
        <p:txBody>
          <a:bodyPr vert="horz" lIns="91440" tIns="45720" rIns="91440" bIns="45720" rtlCol="0" anchor="t">
            <a:normAutofit fontScale="92500" lnSpcReduction="10000"/>
          </a:bodyPr>
          <a:lstStyle/>
          <a:p>
            <a:pPr marL="0" indent="0" algn="just"/>
            <a:r>
              <a:rPr lang="es-ES" dirty="0"/>
              <a:t>Un </a:t>
            </a:r>
            <a:r>
              <a:rPr lang="es-ES" dirty="0">
                <a:hlinkClick r:id="rId2"/>
              </a:rPr>
              <a:t>estudio</a:t>
            </a:r>
            <a:r>
              <a:rPr lang="es-ES" dirty="0"/>
              <a:t> profundo analizó las estrategias de toma de decisiones de los consumidores según los rangos de edad, señalando sus preferencias por los nuevos productos alimentarios.</a:t>
            </a:r>
            <a:r>
              <a:rPr lang="en-US" dirty="0"/>
              <a:t> </a:t>
            </a:r>
            <a:r>
              <a:rPr lang="es-ES" dirty="0"/>
              <a:t>Utilizando la </a:t>
            </a:r>
            <a:r>
              <a:rPr lang="es-ES" b="1" dirty="0"/>
              <a:t>teoría de la cadena de medios-fin</a:t>
            </a:r>
            <a:r>
              <a:rPr lang="es-ES" dirty="0"/>
              <a:t>, el estudio afirma que el éxito de la innovación es una combinación de</a:t>
            </a:r>
            <a:r>
              <a:rPr lang="en-US" dirty="0"/>
              <a:t>: </a:t>
            </a:r>
            <a:endParaRPr lang="es-ES"/>
          </a:p>
          <a:p>
            <a:pPr marL="342900" indent="-342900" algn="just">
              <a:buFont typeface="Arial" panose="020B0604020202020204" pitchFamily="34" charset="0"/>
              <a:buChar char="•"/>
            </a:pPr>
            <a:r>
              <a:rPr lang="es-ES" dirty="0"/>
              <a:t>entender a los consumidores, las características y los beneficios que buscan en los productos que compran y consumen; y</a:t>
            </a:r>
            <a:endParaRPr lang="es-ES" dirty="0">
              <a:cs typeface="Calibri" panose="020F0502020204030204"/>
            </a:endParaRPr>
          </a:p>
          <a:p>
            <a:pPr marL="342900" indent="-342900" algn="just">
              <a:buFont typeface="Arial" panose="020B0604020202020204" pitchFamily="34" charset="0"/>
              <a:buChar char="•"/>
            </a:pPr>
            <a:r>
              <a:rPr lang="es-ES" dirty="0"/>
              <a:t>comprender los aspectos de su personalidad que proyectan a través del uso de los productos</a:t>
            </a:r>
            <a:endParaRPr lang="es-ES" dirty="0">
              <a:cs typeface="Calibri" panose="020F0502020204030204"/>
            </a:endParaRPr>
          </a:p>
          <a:p>
            <a:pPr marL="0" indent="0" algn="just"/>
            <a:r>
              <a:rPr lang="es-ES" dirty="0"/>
              <a:t>Los resultados muestran que la </a:t>
            </a:r>
            <a:r>
              <a:rPr lang="es-ES" b="1" dirty="0"/>
              <a:t>edad no es un factor que influya en las decisiones de consumo</a:t>
            </a:r>
            <a:r>
              <a:rPr lang="es-ES" dirty="0"/>
              <a:t> en los productos conocidos</a:t>
            </a:r>
            <a:r>
              <a:rPr lang="en-US" dirty="0"/>
              <a:t>. </a:t>
            </a:r>
            <a:endParaRPr lang="en-US" dirty="0">
              <a:cs typeface="Calibri" panose="020F0502020204030204"/>
            </a:endParaRPr>
          </a:p>
          <a:p>
            <a:pPr marL="0" indent="0"/>
            <a:endParaRPr lang="nl-NL" dirty="0"/>
          </a:p>
          <a:p>
            <a:pPr marL="0" indent="0"/>
            <a:endParaRPr lang="en-IE" dirty="0"/>
          </a:p>
        </p:txBody>
      </p:sp>
      <p:sp>
        <p:nvSpPr>
          <p:cNvPr id="4" name="Text Placeholder 3">
            <a:extLst>
              <a:ext uri="{FF2B5EF4-FFF2-40B4-BE49-F238E27FC236}">
                <a16:creationId xmlns:a16="http://schemas.microsoft.com/office/drawing/2014/main" id="{BE384461-B04E-4031-A3E7-79EB79B20C97}"/>
              </a:ext>
            </a:extLst>
          </p:cNvPr>
          <p:cNvSpPr>
            <a:spLocks noGrp="1"/>
          </p:cNvSpPr>
          <p:nvPr>
            <p:ph type="body" sz="quarter" idx="16"/>
          </p:nvPr>
        </p:nvSpPr>
        <p:spPr>
          <a:xfrm>
            <a:off x="1661917" y="241483"/>
            <a:ext cx="4716425" cy="582221"/>
          </a:xfrm>
        </p:spPr>
        <p:txBody>
          <a:bodyPr>
            <a:normAutofit fontScale="70000" lnSpcReduction="20000"/>
          </a:bodyPr>
          <a:lstStyle/>
          <a:p>
            <a:r>
              <a:rPr lang="en-US" dirty="0"/>
              <a:t>2. Un e</a:t>
            </a:r>
            <a:r>
              <a:rPr lang="es-ES" dirty="0" err="1"/>
              <a:t>studio</a:t>
            </a:r>
            <a:r>
              <a:rPr lang="es-ES" dirty="0"/>
              <a:t> basado en la edad...</a:t>
            </a:r>
            <a:endParaRPr lang="en-IE" dirty="0"/>
          </a:p>
        </p:txBody>
      </p:sp>
      <p:sp>
        <p:nvSpPr>
          <p:cNvPr id="7" name="Rectangle 6">
            <a:extLst>
              <a:ext uri="{FF2B5EF4-FFF2-40B4-BE49-F238E27FC236}">
                <a16:creationId xmlns:a16="http://schemas.microsoft.com/office/drawing/2014/main" id="{19984CD5-B9B2-4DD6-AE33-3CABACBFDDEF}"/>
              </a:ext>
            </a:extLst>
          </p:cNvPr>
          <p:cNvSpPr/>
          <p:nvPr/>
        </p:nvSpPr>
        <p:spPr>
          <a:xfrm flipV="1">
            <a:off x="1796432" y="823704"/>
            <a:ext cx="728283" cy="45719"/>
          </a:xfrm>
          <a:prstGeom prst="rect">
            <a:avLst/>
          </a:prstGeom>
          <a:solidFill>
            <a:srgbClr val="FFD100"/>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1" name="Picture Placeholder 10" descr="Old man shopping at grocery">
            <a:extLst>
              <a:ext uri="{FF2B5EF4-FFF2-40B4-BE49-F238E27FC236}">
                <a16:creationId xmlns:a16="http://schemas.microsoft.com/office/drawing/2014/main" id="{D3A16082-4BBC-4503-B3F8-F560964FEC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30260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6115958-F0F3-4E62-B8F7-E4BCCB539CC9}"/>
              </a:ext>
            </a:extLst>
          </p:cNvPr>
          <p:cNvSpPr>
            <a:spLocks noGrp="1"/>
          </p:cNvSpPr>
          <p:nvPr>
            <p:ph type="body" sz="quarter" idx="16"/>
          </p:nvPr>
        </p:nvSpPr>
        <p:spPr>
          <a:xfrm>
            <a:off x="691949" y="459671"/>
            <a:ext cx="10808102" cy="582221"/>
          </a:xfrm>
        </p:spPr>
        <p:txBody>
          <a:bodyPr>
            <a:normAutofit lnSpcReduction="10000"/>
          </a:bodyPr>
          <a:lstStyle/>
          <a:p>
            <a:r>
              <a:rPr lang="es-ES" dirty="0"/>
              <a:t>Teoría de la Cadena de Medios (MEC)</a:t>
            </a:r>
            <a:endParaRPr lang="en-IE" dirty="0"/>
          </a:p>
        </p:txBody>
      </p:sp>
      <p:sp>
        <p:nvSpPr>
          <p:cNvPr id="4" name="Text Placeholder 1">
            <a:extLst>
              <a:ext uri="{FF2B5EF4-FFF2-40B4-BE49-F238E27FC236}">
                <a16:creationId xmlns:a16="http://schemas.microsoft.com/office/drawing/2014/main" id="{D758F926-AB39-481A-B91E-184EDFF13126}"/>
              </a:ext>
            </a:extLst>
          </p:cNvPr>
          <p:cNvSpPr>
            <a:spLocks noGrp="1"/>
          </p:cNvSpPr>
          <p:nvPr>
            <p:ph type="body" sz="quarter" idx="18"/>
          </p:nvPr>
        </p:nvSpPr>
        <p:spPr>
          <a:xfrm>
            <a:off x="620486" y="1336284"/>
            <a:ext cx="4692575" cy="4048806"/>
          </a:xfrm>
        </p:spPr>
        <p:txBody>
          <a:bodyPr vert="horz" lIns="91440" tIns="45720" rIns="91440" bIns="45720" rtlCol="0" anchor="t">
            <a:normAutofit/>
          </a:bodyPr>
          <a:lstStyle/>
          <a:p>
            <a:pPr algn="just"/>
            <a:r>
              <a:rPr lang="nl-NL" sz="1800" dirty="0"/>
              <a:t>“</a:t>
            </a:r>
            <a:r>
              <a:rPr lang="es-ES" sz="1800" dirty="0"/>
              <a:t>El MEC es una </a:t>
            </a:r>
            <a:r>
              <a:rPr lang="es-ES" sz="1800" b="1" dirty="0"/>
              <a:t>estructura cognitiva</a:t>
            </a:r>
            <a:r>
              <a:rPr lang="es-ES" sz="1800" dirty="0"/>
              <a:t>* que </a:t>
            </a:r>
            <a:r>
              <a:rPr lang="es-ES" sz="1800" b="1" dirty="0"/>
              <a:t>vincula el conocimiento de los productos </a:t>
            </a:r>
            <a:r>
              <a:rPr lang="es-ES" sz="1800" dirty="0"/>
              <a:t>por parte de los consumidores con su conocimiento de determinadas consecuencias y </a:t>
            </a:r>
            <a:r>
              <a:rPr lang="es-ES" sz="1800" b="1" dirty="0"/>
              <a:t>valores</a:t>
            </a:r>
            <a:r>
              <a:rPr lang="es-ES" sz="1800" dirty="0"/>
              <a:t> relacionados con esos productos</a:t>
            </a:r>
            <a:r>
              <a:rPr lang="nl-NL" sz="1800" dirty="0">
                <a:ea typeface="+mn-lt"/>
                <a:cs typeface="+mn-lt"/>
              </a:rPr>
              <a:t>.</a:t>
            </a:r>
            <a:r>
              <a:rPr lang="nl-NL" sz="1800" dirty="0"/>
              <a:t>”</a:t>
            </a:r>
            <a:endParaRPr lang="es-ES"/>
          </a:p>
          <a:p>
            <a:pPr algn="just"/>
            <a:r>
              <a:rPr lang="en-US" sz="1800" dirty="0"/>
              <a:t>“</a:t>
            </a:r>
            <a:r>
              <a:rPr lang="es-ES" sz="1800" dirty="0"/>
              <a:t>La principal premisa de la MEC es que los consumidores aprenden a seleccionar productos que presentan los atributos que les permiten alcanzar los fines que desean ... La teoría MEC </a:t>
            </a:r>
            <a:r>
              <a:rPr lang="es-ES" sz="1800" b="1" dirty="0"/>
              <a:t>parte de la base de que las personas basan sus elecciones de compra no en los productos en sí, sino en los beneficios</a:t>
            </a:r>
            <a:r>
              <a:rPr lang="es-ES" sz="1800" dirty="0"/>
              <a:t> que se obtienen con su consumo."</a:t>
            </a:r>
            <a:endParaRPr lang="nl-NL" sz="1800" dirty="0">
              <a:cs typeface="Calibri" panose="020F0502020204030204"/>
            </a:endParaRPr>
          </a:p>
        </p:txBody>
      </p:sp>
      <p:sp>
        <p:nvSpPr>
          <p:cNvPr id="6" name="TextBox 5">
            <a:extLst>
              <a:ext uri="{FF2B5EF4-FFF2-40B4-BE49-F238E27FC236}">
                <a16:creationId xmlns:a16="http://schemas.microsoft.com/office/drawing/2014/main" id="{F99C9984-5D3C-44BC-9521-A0CDBBF79B23}"/>
              </a:ext>
            </a:extLst>
          </p:cNvPr>
          <p:cNvSpPr txBox="1"/>
          <p:nvPr/>
        </p:nvSpPr>
        <p:spPr>
          <a:xfrm>
            <a:off x="5543589" y="6243158"/>
            <a:ext cx="3457197" cy="369332"/>
          </a:xfrm>
          <a:prstGeom prst="rect">
            <a:avLst/>
          </a:prstGeom>
          <a:noFill/>
        </p:spPr>
        <p:txBody>
          <a:bodyPr wrap="square" lIns="91440" tIns="45720" rIns="91440" bIns="45720" rtlCol="0" anchor="t">
            <a:spAutoFit/>
          </a:bodyPr>
          <a:lstStyle/>
          <a:p>
            <a:r>
              <a:rPr lang="en-US" dirty="0">
                <a:solidFill>
                  <a:srgbClr val="1188A3"/>
                </a:solidFill>
                <a:hlinkClick r:id="rId2">
                  <a:extLst>
                    <a:ext uri="{A12FA001-AC4F-418D-AE19-62706E023703}">
                      <ahyp:hlinkClr xmlns:ahyp="http://schemas.microsoft.com/office/drawing/2018/hyperlinkcolor" val="tx"/>
                    </a:ext>
                  </a:extLst>
                </a:hlinkClick>
              </a:rPr>
              <a:t>Fuente: </a:t>
            </a:r>
            <a:r>
              <a:rPr lang="en-US" dirty="0" err="1">
                <a:solidFill>
                  <a:srgbClr val="1188A3"/>
                </a:solidFill>
                <a:hlinkClick r:id="rId2">
                  <a:extLst>
                    <a:ext uri="{A12FA001-AC4F-418D-AE19-62706E023703}">
                      <ahyp:hlinkClr xmlns:ahyp="http://schemas.microsoft.com/office/drawing/2018/hyperlinkcolor" val="tx"/>
                    </a:ext>
                  </a:extLst>
                </a:hlinkClick>
              </a:rPr>
              <a:t>Barrena</a:t>
            </a:r>
            <a:r>
              <a:rPr lang="en-US" dirty="0">
                <a:solidFill>
                  <a:srgbClr val="1188A3"/>
                </a:solidFill>
                <a:hlinkClick r:id="rId2">
                  <a:extLst>
                    <a:ext uri="{A12FA001-AC4F-418D-AE19-62706E023703}">
                      <ahyp:hlinkClr xmlns:ahyp="http://schemas.microsoft.com/office/drawing/2018/hyperlinkcolor" val="tx"/>
                    </a:ext>
                  </a:extLst>
                </a:hlinkClick>
              </a:rPr>
              <a:t> et al., 2015</a:t>
            </a:r>
            <a:endParaRPr lang="en-IE" dirty="0">
              <a:solidFill>
                <a:srgbClr val="1188A3"/>
              </a:solidFill>
              <a:cs typeface="Calibri" panose="020F0502020204030204"/>
            </a:endParaRPr>
          </a:p>
        </p:txBody>
      </p:sp>
      <p:sp>
        <p:nvSpPr>
          <p:cNvPr id="7" name="TextBox 6">
            <a:extLst>
              <a:ext uri="{FF2B5EF4-FFF2-40B4-BE49-F238E27FC236}">
                <a16:creationId xmlns:a16="http://schemas.microsoft.com/office/drawing/2014/main" id="{4B476EDD-F7A1-4297-A9B2-4B7544D8A75E}"/>
              </a:ext>
            </a:extLst>
          </p:cNvPr>
          <p:cNvSpPr txBox="1"/>
          <p:nvPr/>
        </p:nvSpPr>
        <p:spPr>
          <a:xfrm>
            <a:off x="620486" y="5154850"/>
            <a:ext cx="4582135" cy="1200329"/>
          </a:xfrm>
          <a:prstGeom prst="rect">
            <a:avLst/>
          </a:prstGeom>
          <a:solidFill>
            <a:srgbClr val="FED100"/>
          </a:solidFill>
        </p:spPr>
        <p:txBody>
          <a:bodyPr wrap="square" lIns="91440" tIns="45720" rIns="91440" bIns="45720" rtlCol="0" anchor="t">
            <a:spAutoFit/>
          </a:bodyPr>
          <a:lstStyle/>
          <a:p>
            <a:r>
              <a:rPr lang="en-US" dirty="0">
                <a:solidFill>
                  <a:srgbClr val="000000"/>
                </a:solidFill>
              </a:rPr>
              <a:t>* </a:t>
            </a:r>
            <a:r>
              <a:rPr lang="es-ES" dirty="0">
                <a:solidFill>
                  <a:srgbClr val="000000"/>
                </a:solidFill>
              </a:rPr>
              <a:t>La gran palabra simplificada: </a:t>
            </a:r>
            <a:r>
              <a:rPr lang="es-ES" b="1" dirty="0">
                <a:solidFill>
                  <a:srgbClr val="000000"/>
                </a:solidFill>
              </a:rPr>
              <a:t>Las estructuras cognitivas</a:t>
            </a:r>
            <a:r>
              <a:rPr lang="es-ES" dirty="0">
                <a:solidFill>
                  <a:srgbClr val="000000"/>
                </a:solidFill>
              </a:rPr>
              <a:t> son los procesos mentales que los individuos utilizan para procesar y comprender la información.</a:t>
            </a:r>
            <a:endParaRPr lang="en-IE" dirty="0"/>
          </a:p>
        </p:txBody>
      </p:sp>
      <p:pic>
        <p:nvPicPr>
          <p:cNvPr id="12" name="Picture 11">
            <a:extLst>
              <a:ext uri="{FF2B5EF4-FFF2-40B4-BE49-F238E27FC236}">
                <a16:creationId xmlns:a16="http://schemas.microsoft.com/office/drawing/2014/main" id="{4162C1E9-1280-334A-9E14-C40F696BA03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82013" y="1336284"/>
            <a:ext cx="6165081" cy="4361740"/>
          </a:xfrm>
          <a:prstGeom prst="rect">
            <a:avLst/>
          </a:prstGeom>
        </p:spPr>
      </p:pic>
      <p:sp>
        <p:nvSpPr>
          <p:cNvPr id="13" name="Text Placeholder 2">
            <a:extLst>
              <a:ext uri="{FF2B5EF4-FFF2-40B4-BE49-F238E27FC236}">
                <a16:creationId xmlns:a16="http://schemas.microsoft.com/office/drawing/2014/main" id="{9F9C6C56-E998-1240-AE3D-A69E79EC8C3F}"/>
              </a:ext>
            </a:extLst>
          </p:cNvPr>
          <p:cNvSpPr txBox="1">
            <a:spLocks/>
          </p:cNvSpPr>
          <p:nvPr/>
        </p:nvSpPr>
        <p:spPr>
          <a:xfrm rot="16200000">
            <a:off x="5498420" y="1547411"/>
            <a:ext cx="825802" cy="4035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50" b="1" dirty="0" err="1"/>
              <a:t>Valores</a:t>
            </a:r>
            <a:r>
              <a:rPr lang="en-US" sz="850" b="1" dirty="0"/>
              <a:t> de las </a:t>
            </a:r>
            <a:r>
              <a:rPr lang="en-US" sz="850" b="1" dirty="0" err="1"/>
              <a:t>terminales</a:t>
            </a:r>
            <a:endParaRPr lang="en-IE" sz="850" b="1" dirty="0"/>
          </a:p>
        </p:txBody>
      </p:sp>
      <p:sp>
        <p:nvSpPr>
          <p:cNvPr id="14" name="Text Placeholder 2">
            <a:extLst>
              <a:ext uri="{FF2B5EF4-FFF2-40B4-BE49-F238E27FC236}">
                <a16:creationId xmlns:a16="http://schemas.microsoft.com/office/drawing/2014/main" id="{79D7B2BC-4906-D144-9F09-47BE46D47F40}"/>
              </a:ext>
            </a:extLst>
          </p:cNvPr>
          <p:cNvSpPr txBox="1">
            <a:spLocks/>
          </p:cNvSpPr>
          <p:nvPr/>
        </p:nvSpPr>
        <p:spPr>
          <a:xfrm>
            <a:off x="10415134" y="1504059"/>
            <a:ext cx="1156380" cy="529839"/>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dirty="0"/>
              <a:t>LEYENDA</a:t>
            </a:r>
          </a:p>
          <a:p>
            <a:pPr marL="228600" indent="-228600">
              <a:spcBef>
                <a:spcPts val="0"/>
              </a:spcBef>
              <a:buFont typeface="+mj-lt"/>
              <a:buAutoNum type="arabicPeriod"/>
            </a:pPr>
            <a:r>
              <a:rPr lang="en-US" sz="1100" dirty="0" err="1"/>
              <a:t>Atributos</a:t>
            </a:r>
            <a:endParaRPr lang="en-US" sz="1100" dirty="0"/>
          </a:p>
          <a:p>
            <a:pPr marL="228600" indent="-228600">
              <a:spcBef>
                <a:spcPts val="0"/>
              </a:spcBef>
              <a:buFont typeface="+mj-lt"/>
              <a:buAutoNum type="arabicPeriod"/>
            </a:pPr>
            <a:r>
              <a:rPr lang="en-US" sz="1100" dirty="0" err="1"/>
              <a:t>Consecuencias</a:t>
            </a:r>
            <a:endParaRPr lang="en-US" sz="1100" dirty="0"/>
          </a:p>
          <a:p>
            <a:pPr marL="228600" indent="-228600">
              <a:spcBef>
                <a:spcPts val="0"/>
              </a:spcBef>
              <a:buFont typeface="+mj-lt"/>
              <a:buAutoNum type="arabicPeriod"/>
            </a:pPr>
            <a:r>
              <a:rPr lang="en-US" sz="1100" dirty="0" err="1"/>
              <a:t>Valores</a:t>
            </a:r>
            <a:endParaRPr lang="en-IE" sz="1100" b="1" dirty="0"/>
          </a:p>
        </p:txBody>
      </p:sp>
      <p:sp>
        <p:nvSpPr>
          <p:cNvPr id="15" name="Text Placeholder 2">
            <a:extLst>
              <a:ext uri="{FF2B5EF4-FFF2-40B4-BE49-F238E27FC236}">
                <a16:creationId xmlns:a16="http://schemas.microsoft.com/office/drawing/2014/main" id="{5C5765FF-7325-C94A-A2BA-412A2EBB124E}"/>
              </a:ext>
            </a:extLst>
          </p:cNvPr>
          <p:cNvSpPr txBox="1">
            <a:spLocks/>
          </p:cNvSpPr>
          <p:nvPr/>
        </p:nvSpPr>
        <p:spPr>
          <a:xfrm rot="16200000">
            <a:off x="5498420" y="2304843"/>
            <a:ext cx="825802" cy="403547"/>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50" b="1" dirty="0" err="1"/>
              <a:t>Valores</a:t>
            </a:r>
            <a:r>
              <a:rPr lang="en-US" sz="850" b="1" dirty="0"/>
              <a:t> </a:t>
            </a:r>
            <a:r>
              <a:rPr lang="en-US" sz="850" b="1" dirty="0" err="1"/>
              <a:t>instrumentales</a:t>
            </a:r>
            <a:endParaRPr lang="en-IE" sz="850" b="1" dirty="0"/>
          </a:p>
        </p:txBody>
      </p:sp>
      <p:sp>
        <p:nvSpPr>
          <p:cNvPr id="16" name="Text Placeholder 2">
            <a:extLst>
              <a:ext uri="{FF2B5EF4-FFF2-40B4-BE49-F238E27FC236}">
                <a16:creationId xmlns:a16="http://schemas.microsoft.com/office/drawing/2014/main" id="{A7008E51-E3CF-454C-8471-11D7767CEC17}"/>
              </a:ext>
            </a:extLst>
          </p:cNvPr>
          <p:cNvSpPr txBox="1">
            <a:spLocks/>
          </p:cNvSpPr>
          <p:nvPr/>
        </p:nvSpPr>
        <p:spPr>
          <a:xfrm rot="16200000">
            <a:off x="5498420" y="2971415"/>
            <a:ext cx="825802" cy="4035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50" b="1" dirty="0" err="1"/>
              <a:t>Consecuencias</a:t>
            </a:r>
            <a:r>
              <a:rPr lang="en-US" sz="850" b="1" dirty="0"/>
              <a:t> </a:t>
            </a:r>
            <a:r>
              <a:rPr lang="en-US" sz="850" b="1" dirty="0" err="1"/>
              <a:t>psicológicas</a:t>
            </a:r>
            <a:endParaRPr lang="en-IE" sz="850" b="1" dirty="0"/>
          </a:p>
        </p:txBody>
      </p:sp>
      <p:sp>
        <p:nvSpPr>
          <p:cNvPr id="17" name="Text Placeholder 2">
            <a:extLst>
              <a:ext uri="{FF2B5EF4-FFF2-40B4-BE49-F238E27FC236}">
                <a16:creationId xmlns:a16="http://schemas.microsoft.com/office/drawing/2014/main" id="{72798C58-FD2D-B146-8519-7BB57675AC5A}"/>
              </a:ext>
            </a:extLst>
          </p:cNvPr>
          <p:cNvSpPr txBox="1">
            <a:spLocks/>
          </p:cNvSpPr>
          <p:nvPr/>
        </p:nvSpPr>
        <p:spPr>
          <a:xfrm rot="16200000">
            <a:off x="5498420" y="3655078"/>
            <a:ext cx="825802" cy="4035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50" b="1" dirty="0" err="1"/>
              <a:t>Consecuencias</a:t>
            </a:r>
            <a:r>
              <a:rPr lang="en-US" sz="850" b="1" dirty="0"/>
              <a:t> </a:t>
            </a:r>
            <a:r>
              <a:rPr lang="en-US" sz="850" b="1" dirty="0" err="1"/>
              <a:t>funcionales</a:t>
            </a:r>
            <a:endParaRPr lang="en-IE" sz="850" b="1" dirty="0"/>
          </a:p>
        </p:txBody>
      </p:sp>
      <p:sp>
        <p:nvSpPr>
          <p:cNvPr id="18" name="Text Placeholder 2">
            <a:extLst>
              <a:ext uri="{FF2B5EF4-FFF2-40B4-BE49-F238E27FC236}">
                <a16:creationId xmlns:a16="http://schemas.microsoft.com/office/drawing/2014/main" id="{779A7435-3AA0-744E-8356-DCA8CDD78203}"/>
              </a:ext>
            </a:extLst>
          </p:cNvPr>
          <p:cNvSpPr txBox="1">
            <a:spLocks/>
          </p:cNvSpPr>
          <p:nvPr/>
        </p:nvSpPr>
        <p:spPr>
          <a:xfrm rot="16200000">
            <a:off x="5498420" y="4330196"/>
            <a:ext cx="825802" cy="4035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50" b="1" dirty="0" err="1"/>
              <a:t>Atributos</a:t>
            </a:r>
            <a:r>
              <a:rPr lang="en-US" sz="850" b="1" dirty="0"/>
              <a:t> </a:t>
            </a:r>
            <a:r>
              <a:rPr lang="en-US" sz="850" b="1" dirty="0" err="1"/>
              <a:t>abstractos</a:t>
            </a:r>
            <a:endParaRPr lang="en-IE" sz="850" b="1" dirty="0"/>
          </a:p>
        </p:txBody>
      </p:sp>
      <p:sp>
        <p:nvSpPr>
          <p:cNvPr id="20" name="Text Placeholder 2">
            <a:extLst>
              <a:ext uri="{FF2B5EF4-FFF2-40B4-BE49-F238E27FC236}">
                <a16:creationId xmlns:a16="http://schemas.microsoft.com/office/drawing/2014/main" id="{30527F5F-A1BC-9A41-B90A-0C73E438246E}"/>
              </a:ext>
            </a:extLst>
          </p:cNvPr>
          <p:cNvSpPr txBox="1">
            <a:spLocks/>
          </p:cNvSpPr>
          <p:nvPr/>
        </p:nvSpPr>
        <p:spPr>
          <a:xfrm rot="16200000">
            <a:off x="5498421" y="5090772"/>
            <a:ext cx="825802" cy="4035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50" b="1" dirty="0" err="1"/>
              <a:t>Atributos</a:t>
            </a:r>
            <a:r>
              <a:rPr lang="en-US" sz="850" b="1" dirty="0"/>
              <a:t> </a:t>
            </a:r>
            <a:r>
              <a:rPr lang="en-US" sz="850" b="1" dirty="0" err="1"/>
              <a:t>concretos</a:t>
            </a:r>
            <a:endParaRPr lang="en-IE" sz="850" b="1" dirty="0"/>
          </a:p>
        </p:txBody>
      </p:sp>
      <p:sp>
        <p:nvSpPr>
          <p:cNvPr id="21" name="Text Placeholder 2">
            <a:extLst>
              <a:ext uri="{FF2B5EF4-FFF2-40B4-BE49-F238E27FC236}">
                <a16:creationId xmlns:a16="http://schemas.microsoft.com/office/drawing/2014/main" id="{4C8DEFA9-0118-EF43-85E5-A5F5E103D672}"/>
              </a:ext>
            </a:extLst>
          </p:cNvPr>
          <p:cNvSpPr txBox="1">
            <a:spLocks/>
          </p:cNvSpPr>
          <p:nvPr/>
        </p:nvSpPr>
        <p:spPr>
          <a:xfrm>
            <a:off x="6381518" y="1572427"/>
            <a:ext cx="1411663"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dirty="0"/>
              <a:t>Me da un </a:t>
            </a:r>
            <a:r>
              <a:rPr lang="en-US" sz="1100" b="1" dirty="0" err="1"/>
              <a:t>sentido</a:t>
            </a:r>
            <a:r>
              <a:rPr lang="en-US" sz="1100" b="1" dirty="0"/>
              <a:t> de </a:t>
            </a:r>
            <a:r>
              <a:rPr lang="en-US" sz="1100" b="1" dirty="0" err="1"/>
              <a:t>pertenencia</a:t>
            </a:r>
            <a:r>
              <a:rPr lang="en-US" sz="1100" b="1" dirty="0"/>
              <a:t> social</a:t>
            </a:r>
          </a:p>
        </p:txBody>
      </p:sp>
      <p:sp>
        <p:nvSpPr>
          <p:cNvPr id="22" name="Text Placeholder 2">
            <a:extLst>
              <a:ext uri="{FF2B5EF4-FFF2-40B4-BE49-F238E27FC236}">
                <a16:creationId xmlns:a16="http://schemas.microsoft.com/office/drawing/2014/main" id="{6B55C0AE-D67F-3946-AA3B-7A53AD4ECC96}"/>
              </a:ext>
            </a:extLst>
          </p:cNvPr>
          <p:cNvSpPr txBox="1">
            <a:spLocks/>
          </p:cNvSpPr>
          <p:nvPr/>
        </p:nvSpPr>
        <p:spPr>
          <a:xfrm>
            <a:off x="7950066" y="2298824"/>
            <a:ext cx="1566070"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s-ES" sz="1100" b="1" dirty="0"/>
              <a:t>Proporciona diversión, placer y disfrute</a:t>
            </a:r>
            <a:endParaRPr lang="en-IE" sz="1100" b="1" dirty="0"/>
          </a:p>
        </p:txBody>
      </p:sp>
      <p:sp>
        <p:nvSpPr>
          <p:cNvPr id="23" name="Text Placeholder 2">
            <a:extLst>
              <a:ext uri="{FF2B5EF4-FFF2-40B4-BE49-F238E27FC236}">
                <a16:creationId xmlns:a16="http://schemas.microsoft.com/office/drawing/2014/main" id="{4CB4BB4F-B119-A842-BEF4-064B76F7F782}"/>
              </a:ext>
            </a:extLst>
          </p:cNvPr>
          <p:cNvSpPr txBox="1">
            <a:spLocks/>
          </p:cNvSpPr>
          <p:nvPr/>
        </p:nvSpPr>
        <p:spPr>
          <a:xfrm>
            <a:off x="10167307" y="2307368"/>
            <a:ext cx="1566070"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s-ES" sz="1100" b="1" dirty="0"/>
              <a:t>Mejora mi calidad de vida y mi seguridad</a:t>
            </a:r>
            <a:endParaRPr lang="en-IE" sz="1100" b="1" dirty="0"/>
          </a:p>
        </p:txBody>
      </p:sp>
      <p:sp>
        <p:nvSpPr>
          <p:cNvPr id="24" name="Text Placeholder 2">
            <a:extLst>
              <a:ext uri="{FF2B5EF4-FFF2-40B4-BE49-F238E27FC236}">
                <a16:creationId xmlns:a16="http://schemas.microsoft.com/office/drawing/2014/main" id="{7AFB002D-A77E-2143-BEBD-77FA2169DBF6}"/>
              </a:ext>
            </a:extLst>
          </p:cNvPr>
          <p:cNvSpPr txBox="1">
            <a:spLocks/>
          </p:cNvSpPr>
          <p:nvPr/>
        </p:nvSpPr>
        <p:spPr>
          <a:xfrm>
            <a:off x="6381519" y="2939755"/>
            <a:ext cx="994163" cy="512747"/>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s-ES" sz="900" dirty="0"/>
              <a:t>Me da un sentido de identificación cultural</a:t>
            </a:r>
            <a:endParaRPr lang="en-IE" sz="900" dirty="0"/>
          </a:p>
        </p:txBody>
      </p:sp>
      <p:sp>
        <p:nvSpPr>
          <p:cNvPr id="25" name="Text Placeholder 2">
            <a:extLst>
              <a:ext uri="{FF2B5EF4-FFF2-40B4-BE49-F238E27FC236}">
                <a16:creationId xmlns:a16="http://schemas.microsoft.com/office/drawing/2014/main" id="{B898960E-1B29-D640-861C-7BC9B73F9F62}"/>
              </a:ext>
            </a:extLst>
          </p:cNvPr>
          <p:cNvSpPr txBox="1">
            <a:spLocks/>
          </p:cNvSpPr>
          <p:nvPr/>
        </p:nvSpPr>
        <p:spPr>
          <a:xfrm>
            <a:off x="7508863" y="2939755"/>
            <a:ext cx="882407"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s-ES" sz="900" dirty="0"/>
              <a:t>Me hace sentir más cosmopolita</a:t>
            </a:r>
            <a:endParaRPr lang="en-IE" sz="900" dirty="0"/>
          </a:p>
        </p:txBody>
      </p:sp>
      <p:sp>
        <p:nvSpPr>
          <p:cNvPr id="26" name="Text Placeholder 2">
            <a:extLst>
              <a:ext uri="{FF2B5EF4-FFF2-40B4-BE49-F238E27FC236}">
                <a16:creationId xmlns:a16="http://schemas.microsoft.com/office/drawing/2014/main" id="{213A1F04-0F08-BC4C-A084-24826D90AC40}"/>
              </a:ext>
            </a:extLst>
          </p:cNvPr>
          <p:cNvSpPr txBox="1">
            <a:spLocks/>
          </p:cNvSpPr>
          <p:nvPr/>
        </p:nvSpPr>
        <p:spPr>
          <a:xfrm>
            <a:off x="8832761" y="2939755"/>
            <a:ext cx="954277"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s-ES" sz="900" dirty="0"/>
              <a:t>Me proporciona felicidad y satisfacción</a:t>
            </a:r>
            <a:endParaRPr lang="en-IE" sz="900" dirty="0"/>
          </a:p>
        </p:txBody>
      </p:sp>
      <p:sp>
        <p:nvSpPr>
          <p:cNvPr id="27" name="Text Placeholder 2">
            <a:extLst>
              <a:ext uri="{FF2B5EF4-FFF2-40B4-BE49-F238E27FC236}">
                <a16:creationId xmlns:a16="http://schemas.microsoft.com/office/drawing/2014/main" id="{E25D5A28-13E3-F744-BED8-1551995B6877}"/>
              </a:ext>
            </a:extLst>
          </p:cNvPr>
          <p:cNvSpPr txBox="1">
            <a:spLocks/>
          </p:cNvSpPr>
          <p:nvPr/>
        </p:nvSpPr>
        <p:spPr>
          <a:xfrm>
            <a:off x="9751390" y="2939755"/>
            <a:ext cx="1087498" cy="512747"/>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s-ES" sz="900" dirty="0"/>
              <a:t>Estoy consumiendo un producto de calidad</a:t>
            </a:r>
            <a:endParaRPr lang="en-IE" sz="900" dirty="0"/>
          </a:p>
        </p:txBody>
      </p:sp>
      <p:sp>
        <p:nvSpPr>
          <p:cNvPr id="28" name="Text Placeholder 2">
            <a:extLst>
              <a:ext uri="{FF2B5EF4-FFF2-40B4-BE49-F238E27FC236}">
                <a16:creationId xmlns:a16="http://schemas.microsoft.com/office/drawing/2014/main" id="{0630FC61-B432-9744-9C9C-847D86306FFC}"/>
              </a:ext>
            </a:extLst>
          </p:cNvPr>
          <p:cNvSpPr txBox="1">
            <a:spLocks/>
          </p:cNvSpPr>
          <p:nvPr/>
        </p:nvSpPr>
        <p:spPr>
          <a:xfrm>
            <a:off x="10654395" y="2961556"/>
            <a:ext cx="686104" cy="251666"/>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s-ES" sz="900" dirty="0"/>
              <a:t>No hay riesgo para la salud</a:t>
            </a:r>
            <a:endParaRPr lang="en-IE" sz="900" dirty="0"/>
          </a:p>
        </p:txBody>
      </p:sp>
      <p:sp>
        <p:nvSpPr>
          <p:cNvPr id="29" name="Text Placeholder 2">
            <a:extLst>
              <a:ext uri="{FF2B5EF4-FFF2-40B4-BE49-F238E27FC236}">
                <a16:creationId xmlns:a16="http://schemas.microsoft.com/office/drawing/2014/main" id="{41E908DB-A040-7C43-8BEE-0548FA1AEC73}"/>
              </a:ext>
            </a:extLst>
          </p:cNvPr>
          <p:cNvSpPr txBox="1">
            <a:spLocks/>
          </p:cNvSpPr>
          <p:nvPr/>
        </p:nvSpPr>
        <p:spPr>
          <a:xfrm>
            <a:off x="10657244" y="3255948"/>
            <a:ext cx="1089850" cy="294312"/>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a:t>Buenos </a:t>
            </a:r>
            <a:r>
              <a:rPr lang="en-US" sz="900" dirty="0" err="1"/>
              <a:t>hábitos</a:t>
            </a:r>
            <a:r>
              <a:rPr lang="en-US" sz="900" dirty="0"/>
              <a:t> </a:t>
            </a:r>
            <a:r>
              <a:rPr lang="en-US" sz="900" dirty="0" err="1"/>
              <a:t>alimenticios</a:t>
            </a:r>
            <a:endParaRPr lang="en-IE" sz="900" dirty="0"/>
          </a:p>
        </p:txBody>
      </p:sp>
      <p:sp>
        <p:nvSpPr>
          <p:cNvPr id="30" name="Text Placeholder 2">
            <a:extLst>
              <a:ext uri="{FF2B5EF4-FFF2-40B4-BE49-F238E27FC236}">
                <a16:creationId xmlns:a16="http://schemas.microsoft.com/office/drawing/2014/main" id="{312E0ED6-0DE4-7847-8E42-B86EF010CC9C}"/>
              </a:ext>
            </a:extLst>
          </p:cNvPr>
          <p:cNvSpPr txBox="1">
            <a:spLocks/>
          </p:cNvSpPr>
          <p:nvPr/>
        </p:nvSpPr>
        <p:spPr>
          <a:xfrm>
            <a:off x="10672069" y="3586921"/>
            <a:ext cx="1089850" cy="294312"/>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a:t>Es un </a:t>
            </a:r>
            <a:r>
              <a:rPr lang="en-US" sz="900" dirty="0" err="1"/>
              <a:t>alimento</a:t>
            </a:r>
            <a:r>
              <a:rPr lang="en-US" sz="900" dirty="0"/>
              <a:t> </a:t>
            </a:r>
            <a:r>
              <a:rPr lang="en-US" sz="900" dirty="0" err="1"/>
              <a:t>saludable</a:t>
            </a:r>
            <a:endParaRPr lang="en-IE" sz="900" dirty="0"/>
          </a:p>
        </p:txBody>
      </p:sp>
      <p:sp>
        <p:nvSpPr>
          <p:cNvPr id="31" name="Text Placeholder 2">
            <a:extLst>
              <a:ext uri="{FF2B5EF4-FFF2-40B4-BE49-F238E27FC236}">
                <a16:creationId xmlns:a16="http://schemas.microsoft.com/office/drawing/2014/main" id="{B2C663A6-23BE-9340-A742-3F82D8104DC4}"/>
              </a:ext>
            </a:extLst>
          </p:cNvPr>
          <p:cNvSpPr txBox="1">
            <a:spLocks/>
          </p:cNvSpPr>
          <p:nvPr/>
        </p:nvSpPr>
        <p:spPr>
          <a:xfrm>
            <a:off x="10672069" y="3895575"/>
            <a:ext cx="1089850" cy="2185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a:t>Me </a:t>
            </a:r>
            <a:r>
              <a:rPr lang="en-US" sz="900" dirty="0" err="1"/>
              <a:t>ahorra</a:t>
            </a:r>
            <a:r>
              <a:rPr lang="en-US" sz="900" dirty="0"/>
              <a:t> </a:t>
            </a:r>
            <a:r>
              <a:rPr lang="en-US" sz="900" dirty="0" err="1"/>
              <a:t>tiempo</a:t>
            </a:r>
            <a:endParaRPr lang="en-IE" sz="900" dirty="0"/>
          </a:p>
        </p:txBody>
      </p:sp>
      <p:sp>
        <p:nvSpPr>
          <p:cNvPr id="32" name="Text Placeholder 2">
            <a:extLst>
              <a:ext uri="{FF2B5EF4-FFF2-40B4-BE49-F238E27FC236}">
                <a16:creationId xmlns:a16="http://schemas.microsoft.com/office/drawing/2014/main" id="{3B1192D3-0993-AF42-A369-C22F8697ABE7}"/>
              </a:ext>
            </a:extLst>
          </p:cNvPr>
          <p:cNvSpPr txBox="1">
            <a:spLocks/>
          </p:cNvSpPr>
          <p:nvPr/>
        </p:nvSpPr>
        <p:spPr>
          <a:xfrm>
            <a:off x="9428016" y="3711236"/>
            <a:ext cx="1089850" cy="2185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a:t>Es familiar</a:t>
            </a:r>
          </a:p>
        </p:txBody>
      </p:sp>
      <p:sp>
        <p:nvSpPr>
          <p:cNvPr id="33" name="Text Placeholder 2">
            <a:extLst>
              <a:ext uri="{FF2B5EF4-FFF2-40B4-BE49-F238E27FC236}">
                <a16:creationId xmlns:a16="http://schemas.microsoft.com/office/drawing/2014/main" id="{3D791808-21B9-6243-9166-8059958784E4}"/>
              </a:ext>
            </a:extLst>
          </p:cNvPr>
          <p:cNvSpPr txBox="1">
            <a:spLocks/>
          </p:cNvSpPr>
          <p:nvPr/>
        </p:nvSpPr>
        <p:spPr>
          <a:xfrm>
            <a:off x="10680615" y="4416866"/>
            <a:ext cx="1089850" cy="3443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err="1"/>
              <a:t>Facilidad</a:t>
            </a:r>
            <a:r>
              <a:rPr lang="en-US" sz="900" dirty="0"/>
              <a:t> de </a:t>
            </a:r>
            <a:r>
              <a:rPr lang="en-US" sz="900" dirty="0" err="1"/>
              <a:t>preparación</a:t>
            </a:r>
            <a:endParaRPr lang="en-US" sz="900" dirty="0"/>
          </a:p>
        </p:txBody>
      </p:sp>
      <p:sp>
        <p:nvSpPr>
          <p:cNvPr id="34" name="Text Placeholder 2">
            <a:extLst>
              <a:ext uri="{FF2B5EF4-FFF2-40B4-BE49-F238E27FC236}">
                <a16:creationId xmlns:a16="http://schemas.microsoft.com/office/drawing/2014/main" id="{03057C5C-072E-1040-AB84-055600F202E1}"/>
              </a:ext>
            </a:extLst>
          </p:cNvPr>
          <p:cNvSpPr txBox="1">
            <a:spLocks/>
          </p:cNvSpPr>
          <p:nvPr/>
        </p:nvSpPr>
        <p:spPr>
          <a:xfrm>
            <a:off x="9972941" y="4425412"/>
            <a:ext cx="797665" cy="2185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Quality</a:t>
            </a:r>
            <a:endParaRPr lang="en-IE" sz="900"/>
          </a:p>
        </p:txBody>
      </p:sp>
      <p:sp>
        <p:nvSpPr>
          <p:cNvPr id="35" name="Text Placeholder 2">
            <a:extLst>
              <a:ext uri="{FF2B5EF4-FFF2-40B4-BE49-F238E27FC236}">
                <a16:creationId xmlns:a16="http://schemas.microsoft.com/office/drawing/2014/main" id="{E80AD35C-0F58-C94D-9149-B4C3ADD941D4}"/>
              </a:ext>
            </a:extLst>
          </p:cNvPr>
          <p:cNvSpPr txBox="1">
            <a:spLocks/>
          </p:cNvSpPr>
          <p:nvPr/>
        </p:nvSpPr>
        <p:spPr>
          <a:xfrm>
            <a:off x="8217464" y="3586921"/>
            <a:ext cx="954277"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s-ES" sz="900" dirty="0"/>
              <a:t>Apetitoso y agradable de beber</a:t>
            </a:r>
            <a:endParaRPr lang="en-IE" sz="900" dirty="0"/>
          </a:p>
        </p:txBody>
      </p:sp>
      <p:sp>
        <p:nvSpPr>
          <p:cNvPr id="36" name="Text Placeholder 2">
            <a:extLst>
              <a:ext uri="{FF2B5EF4-FFF2-40B4-BE49-F238E27FC236}">
                <a16:creationId xmlns:a16="http://schemas.microsoft.com/office/drawing/2014/main" id="{50A87E79-F200-0C4D-95C7-D2B49A0AA999}"/>
              </a:ext>
            </a:extLst>
          </p:cNvPr>
          <p:cNvSpPr txBox="1">
            <a:spLocks/>
          </p:cNvSpPr>
          <p:nvPr/>
        </p:nvSpPr>
        <p:spPr>
          <a:xfrm>
            <a:off x="6381519" y="3586921"/>
            <a:ext cx="954277"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err="1"/>
              <a:t>Estoy</a:t>
            </a:r>
            <a:r>
              <a:rPr lang="en-US" sz="900" dirty="0"/>
              <a:t> bien </a:t>
            </a:r>
            <a:r>
              <a:rPr lang="en-US" sz="900" dirty="0" err="1"/>
              <a:t>informado</a:t>
            </a:r>
            <a:endParaRPr lang="en-IE" sz="900" dirty="0"/>
          </a:p>
        </p:txBody>
      </p:sp>
      <p:sp>
        <p:nvSpPr>
          <p:cNvPr id="37" name="Text Placeholder 2">
            <a:extLst>
              <a:ext uri="{FF2B5EF4-FFF2-40B4-BE49-F238E27FC236}">
                <a16:creationId xmlns:a16="http://schemas.microsoft.com/office/drawing/2014/main" id="{4B7DDA02-5E9C-4A41-A285-E08E7D191C10}"/>
              </a:ext>
            </a:extLst>
          </p:cNvPr>
          <p:cNvSpPr txBox="1">
            <a:spLocks/>
          </p:cNvSpPr>
          <p:nvPr/>
        </p:nvSpPr>
        <p:spPr>
          <a:xfrm>
            <a:off x="6381519" y="5194534"/>
            <a:ext cx="1089850" cy="3443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err="1"/>
              <a:t>Información</a:t>
            </a:r>
            <a:r>
              <a:rPr lang="en-US" sz="900" dirty="0"/>
              <a:t> de la </a:t>
            </a:r>
            <a:r>
              <a:rPr lang="en-US" sz="900" dirty="0" err="1"/>
              <a:t>etiqueta</a:t>
            </a:r>
            <a:endParaRPr lang="en-US" sz="900" dirty="0"/>
          </a:p>
          <a:p>
            <a:pPr>
              <a:spcBef>
                <a:spcPts val="0"/>
              </a:spcBef>
            </a:pPr>
            <a:endParaRPr lang="en-US" sz="900" dirty="0"/>
          </a:p>
        </p:txBody>
      </p:sp>
      <p:sp>
        <p:nvSpPr>
          <p:cNvPr id="38" name="Text Placeholder 2">
            <a:extLst>
              <a:ext uri="{FF2B5EF4-FFF2-40B4-BE49-F238E27FC236}">
                <a16:creationId xmlns:a16="http://schemas.microsoft.com/office/drawing/2014/main" id="{4B33C6E3-B729-264D-B0F4-59D9A445A1FD}"/>
              </a:ext>
            </a:extLst>
          </p:cNvPr>
          <p:cNvSpPr txBox="1">
            <a:spLocks/>
          </p:cNvSpPr>
          <p:nvPr/>
        </p:nvSpPr>
        <p:spPr>
          <a:xfrm>
            <a:off x="8016021" y="5194534"/>
            <a:ext cx="606687" cy="3443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err="1"/>
              <a:t>Prueba</a:t>
            </a:r>
            <a:endParaRPr lang="en-US" sz="900" dirty="0"/>
          </a:p>
          <a:p>
            <a:pPr>
              <a:spcBef>
                <a:spcPts val="0"/>
              </a:spcBef>
            </a:pPr>
            <a:endParaRPr lang="en-IE" sz="900" dirty="0"/>
          </a:p>
        </p:txBody>
      </p:sp>
      <p:sp>
        <p:nvSpPr>
          <p:cNvPr id="39" name="Text Placeholder 2">
            <a:extLst>
              <a:ext uri="{FF2B5EF4-FFF2-40B4-BE49-F238E27FC236}">
                <a16:creationId xmlns:a16="http://schemas.microsoft.com/office/drawing/2014/main" id="{B15C03BC-989D-B64D-BBFD-9C56D58D745C}"/>
              </a:ext>
            </a:extLst>
          </p:cNvPr>
          <p:cNvSpPr txBox="1">
            <a:spLocks/>
          </p:cNvSpPr>
          <p:nvPr/>
        </p:nvSpPr>
        <p:spPr>
          <a:xfrm>
            <a:off x="8791997" y="5194534"/>
            <a:ext cx="550664" cy="3443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a:t>Aroma</a:t>
            </a:r>
            <a:endParaRPr lang="en-IE" sz="900" dirty="0"/>
          </a:p>
        </p:txBody>
      </p:sp>
      <p:sp>
        <p:nvSpPr>
          <p:cNvPr id="40" name="Text Placeholder 2">
            <a:extLst>
              <a:ext uri="{FF2B5EF4-FFF2-40B4-BE49-F238E27FC236}">
                <a16:creationId xmlns:a16="http://schemas.microsoft.com/office/drawing/2014/main" id="{F8CEBBF9-2AA6-8C4A-BB9E-CF937A6879D6}"/>
              </a:ext>
            </a:extLst>
          </p:cNvPr>
          <p:cNvSpPr txBox="1">
            <a:spLocks/>
          </p:cNvSpPr>
          <p:nvPr/>
        </p:nvSpPr>
        <p:spPr>
          <a:xfrm>
            <a:off x="9518386" y="5194534"/>
            <a:ext cx="550664" cy="3443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a:t>Marca</a:t>
            </a:r>
            <a:endParaRPr lang="en-IE" sz="900" dirty="0"/>
          </a:p>
        </p:txBody>
      </p:sp>
      <p:cxnSp>
        <p:nvCxnSpPr>
          <p:cNvPr id="42" name="Straight Arrow Connector 41">
            <a:extLst>
              <a:ext uri="{FF2B5EF4-FFF2-40B4-BE49-F238E27FC236}">
                <a16:creationId xmlns:a16="http://schemas.microsoft.com/office/drawing/2014/main" id="{6E4F14D1-71FE-EC4D-A8F0-A22E135BE722}"/>
              </a:ext>
            </a:extLst>
          </p:cNvPr>
          <p:cNvCxnSpPr>
            <a:cxnSpLocks/>
          </p:cNvCxnSpPr>
          <p:nvPr/>
        </p:nvCxnSpPr>
        <p:spPr>
          <a:xfrm flipV="1">
            <a:off x="6905002" y="1956988"/>
            <a:ext cx="0" cy="982767"/>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12BF13EB-908E-204C-BC7C-B3C80558E3EA}"/>
              </a:ext>
            </a:extLst>
          </p:cNvPr>
          <p:cNvCxnSpPr/>
          <p:nvPr/>
        </p:nvCxnSpPr>
        <p:spPr>
          <a:xfrm flipH="1" flipV="1">
            <a:off x="7375682" y="1956988"/>
            <a:ext cx="289897" cy="982767"/>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351EAF2C-6C37-8F41-B618-B41C98369773}"/>
              </a:ext>
            </a:extLst>
          </p:cNvPr>
          <p:cNvCxnSpPr>
            <a:cxnSpLocks/>
          </p:cNvCxnSpPr>
          <p:nvPr/>
        </p:nvCxnSpPr>
        <p:spPr>
          <a:xfrm flipV="1">
            <a:off x="10705667" y="2666288"/>
            <a:ext cx="0" cy="1044948"/>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24643C00-64F2-3448-8B31-645ADD9F797C}"/>
              </a:ext>
            </a:extLst>
          </p:cNvPr>
          <p:cNvCxnSpPr>
            <a:cxnSpLocks/>
          </p:cNvCxnSpPr>
          <p:nvPr/>
        </p:nvCxnSpPr>
        <p:spPr>
          <a:xfrm flipV="1">
            <a:off x="10947163" y="2666288"/>
            <a:ext cx="0" cy="273467"/>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70169FB1-ABC6-3145-86CE-112B9B39BF33}"/>
              </a:ext>
            </a:extLst>
          </p:cNvPr>
          <p:cNvCxnSpPr>
            <a:cxnSpLocks/>
          </p:cNvCxnSpPr>
          <p:nvPr/>
        </p:nvCxnSpPr>
        <p:spPr>
          <a:xfrm flipV="1">
            <a:off x="11448775" y="2555197"/>
            <a:ext cx="0" cy="700751"/>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C10EC1A8-7822-D546-BD0C-39E8DDF22589}"/>
              </a:ext>
            </a:extLst>
          </p:cNvPr>
          <p:cNvCxnSpPr>
            <a:cxnSpLocks/>
          </p:cNvCxnSpPr>
          <p:nvPr/>
        </p:nvCxnSpPr>
        <p:spPr>
          <a:xfrm flipV="1">
            <a:off x="9751390" y="3912668"/>
            <a:ext cx="0" cy="1225091"/>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33FE1E67-7AFE-F240-84F6-6F0B0AA724E3}"/>
              </a:ext>
            </a:extLst>
          </p:cNvPr>
          <p:cNvCxnSpPr>
            <a:cxnSpLocks/>
          </p:cNvCxnSpPr>
          <p:nvPr/>
        </p:nvCxnSpPr>
        <p:spPr>
          <a:xfrm flipV="1">
            <a:off x="11024075" y="4084889"/>
            <a:ext cx="0" cy="273467"/>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4E08528C-CC70-4D4D-A9F2-EF7BDC5CAA8C}"/>
              </a:ext>
            </a:extLst>
          </p:cNvPr>
          <p:cNvCxnSpPr>
            <a:cxnSpLocks/>
          </p:cNvCxnSpPr>
          <p:nvPr/>
        </p:nvCxnSpPr>
        <p:spPr>
          <a:xfrm flipV="1">
            <a:off x="6649266" y="3912668"/>
            <a:ext cx="0" cy="1225091"/>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5B851D96-4F58-4E4E-AF83-CA2BC5ABA133}"/>
              </a:ext>
            </a:extLst>
          </p:cNvPr>
          <p:cNvCxnSpPr/>
          <p:nvPr/>
        </p:nvCxnSpPr>
        <p:spPr>
          <a:xfrm flipV="1">
            <a:off x="8605615" y="2666288"/>
            <a:ext cx="0" cy="91980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C71BA37C-5CB3-754D-A5D5-218D98116B54}"/>
              </a:ext>
            </a:extLst>
          </p:cNvPr>
          <p:cNvCxnSpPr/>
          <p:nvPr/>
        </p:nvCxnSpPr>
        <p:spPr>
          <a:xfrm flipV="1">
            <a:off x="9152549" y="2529555"/>
            <a:ext cx="0" cy="41020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A5EE1877-EEEA-554C-A5CA-FF73FB87AD68}"/>
              </a:ext>
            </a:extLst>
          </p:cNvPr>
          <p:cNvCxnSpPr/>
          <p:nvPr/>
        </p:nvCxnSpPr>
        <p:spPr>
          <a:xfrm flipH="1" flipV="1">
            <a:off x="9282839" y="2529555"/>
            <a:ext cx="613191" cy="41020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21D94749-7329-0445-B7B3-831169CFFB19}"/>
              </a:ext>
            </a:extLst>
          </p:cNvPr>
          <p:cNvCxnSpPr>
            <a:cxnSpLocks/>
          </p:cNvCxnSpPr>
          <p:nvPr/>
        </p:nvCxnSpPr>
        <p:spPr>
          <a:xfrm flipV="1">
            <a:off x="10314774" y="2666288"/>
            <a:ext cx="0" cy="273467"/>
          </a:xfrm>
          <a:prstGeom prst="straightConnector1">
            <a:avLst/>
          </a:prstGeom>
          <a:ln w="19050">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F54CD199-123A-5F4F-BA0C-48E472B8E040}"/>
              </a:ext>
            </a:extLst>
          </p:cNvPr>
          <p:cNvCxnSpPr/>
          <p:nvPr/>
        </p:nvCxnSpPr>
        <p:spPr>
          <a:xfrm flipV="1">
            <a:off x="8357789" y="4016523"/>
            <a:ext cx="0" cy="113832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F3150DDD-43C0-1B47-BAC5-D1F68FA6AEB2}"/>
              </a:ext>
            </a:extLst>
          </p:cNvPr>
          <p:cNvCxnSpPr>
            <a:cxnSpLocks/>
          </p:cNvCxnSpPr>
          <p:nvPr/>
        </p:nvCxnSpPr>
        <p:spPr>
          <a:xfrm flipV="1">
            <a:off x="8964541" y="3822538"/>
            <a:ext cx="0" cy="133231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5BEA797A-F51D-C341-B70E-5262D9BEFA5B}"/>
              </a:ext>
            </a:extLst>
          </p:cNvPr>
          <p:cNvCxnSpPr>
            <a:cxnSpLocks/>
          </p:cNvCxnSpPr>
          <p:nvPr/>
        </p:nvCxnSpPr>
        <p:spPr>
          <a:xfrm flipV="1">
            <a:off x="9152548" y="3358497"/>
            <a:ext cx="0" cy="179635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0C87B03C-398E-424F-9F92-581C64382B63}"/>
              </a:ext>
            </a:extLst>
          </p:cNvPr>
          <p:cNvCxnSpPr>
            <a:cxnSpLocks/>
          </p:cNvCxnSpPr>
          <p:nvPr/>
        </p:nvCxnSpPr>
        <p:spPr>
          <a:xfrm flipV="1">
            <a:off x="10220772" y="3255948"/>
            <a:ext cx="0" cy="117251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73" name="Text Placeholder 2">
            <a:extLst>
              <a:ext uri="{FF2B5EF4-FFF2-40B4-BE49-F238E27FC236}">
                <a16:creationId xmlns:a16="http://schemas.microsoft.com/office/drawing/2014/main" id="{504ADCD7-A6DF-C249-83F4-B68E0E53D399}"/>
              </a:ext>
            </a:extLst>
          </p:cNvPr>
          <p:cNvSpPr txBox="1">
            <a:spLocks/>
          </p:cNvSpPr>
          <p:nvPr/>
        </p:nvSpPr>
        <p:spPr>
          <a:xfrm>
            <a:off x="6475588" y="2360147"/>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50%</a:t>
            </a:r>
            <a:endParaRPr lang="en-IE" sz="900" b="1">
              <a:solidFill>
                <a:srgbClr val="1188A3"/>
              </a:solidFill>
            </a:endParaRPr>
          </a:p>
        </p:txBody>
      </p:sp>
      <p:sp>
        <p:nvSpPr>
          <p:cNvPr id="74" name="Text Placeholder 2">
            <a:extLst>
              <a:ext uri="{FF2B5EF4-FFF2-40B4-BE49-F238E27FC236}">
                <a16:creationId xmlns:a16="http://schemas.microsoft.com/office/drawing/2014/main" id="{7FB950DC-0155-8C43-981E-AE6397F3ECB7}"/>
              </a:ext>
            </a:extLst>
          </p:cNvPr>
          <p:cNvSpPr txBox="1">
            <a:spLocks/>
          </p:cNvSpPr>
          <p:nvPr/>
        </p:nvSpPr>
        <p:spPr>
          <a:xfrm>
            <a:off x="7518175" y="2360147"/>
            <a:ext cx="497846"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57.1%</a:t>
            </a:r>
            <a:endParaRPr lang="en-IE" sz="1100" b="1">
              <a:solidFill>
                <a:srgbClr val="1188A3"/>
              </a:solidFill>
            </a:endParaRPr>
          </a:p>
        </p:txBody>
      </p:sp>
      <p:sp>
        <p:nvSpPr>
          <p:cNvPr id="75" name="Text Placeholder 2">
            <a:extLst>
              <a:ext uri="{FF2B5EF4-FFF2-40B4-BE49-F238E27FC236}">
                <a16:creationId xmlns:a16="http://schemas.microsoft.com/office/drawing/2014/main" id="{A9F05315-9B1E-5D4B-A388-FCB79C180F75}"/>
              </a:ext>
            </a:extLst>
          </p:cNvPr>
          <p:cNvSpPr txBox="1">
            <a:spLocks/>
          </p:cNvSpPr>
          <p:nvPr/>
        </p:nvSpPr>
        <p:spPr>
          <a:xfrm>
            <a:off x="6620867" y="4445322"/>
            <a:ext cx="497846"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57.1%</a:t>
            </a:r>
            <a:endParaRPr lang="en-IE" sz="1100" b="1">
              <a:solidFill>
                <a:srgbClr val="1188A3"/>
              </a:solidFill>
            </a:endParaRPr>
          </a:p>
        </p:txBody>
      </p:sp>
      <p:sp>
        <p:nvSpPr>
          <p:cNvPr id="76" name="Text Placeholder 2">
            <a:extLst>
              <a:ext uri="{FF2B5EF4-FFF2-40B4-BE49-F238E27FC236}">
                <a16:creationId xmlns:a16="http://schemas.microsoft.com/office/drawing/2014/main" id="{CF161806-958D-614F-A391-07E9D7447FE3}"/>
              </a:ext>
            </a:extLst>
          </p:cNvPr>
          <p:cNvSpPr txBox="1">
            <a:spLocks/>
          </p:cNvSpPr>
          <p:nvPr/>
        </p:nvSpPr>
        <p:spPr>
          <a:xfrm>
            <a:off x="7894190" y="4445322"/>
            <a:ext cx="497846"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92.8%</a:t>
            </a:r>
            <a:endParaRPr lang="en-IE" sz="1100" b="1">
              <a:solidFill>
                <a:srgbClr val="1188A3"/>
              </a:solidFill>
            </a:endParaRPr>
          </a:p>
        </p:txBody>
      </p:sp>
      <p:sp>
        <p:nvSpPr>
          <p:cNvPr id="77" name="Text Placeholder 2">
            <a:extLst>
              <a:ext uri="{FF2B5EF4-FFF2-40B4-BE49-F238E27FC236}">
                <a16:creationId xmlns:a16="http://schemas.microsoft.com/office/drawing/2014/main" id="{F6D99E57-52FF-FA48-B778-0CF45BC0785C}"/>
              </a:ext>
            </a:extLst>
          </p:cNvPr>
          <p:cNvSpPr txBox="1">
            <a:spLocks/>
          </p:cNvSpPr>
          <p:nvPr/>
        </p:nvSpPr>
        <p:spPr>
          <a:xfrm>
            <a:off x="8518034" y="4445322"/>
            <a:ext cx="469930"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85.7%</a:t>
            </a:r>
            <a:endParaRPr lang="en-IE" sz="1100" b="1">
              <a:solidFill>
                <a:srgbClr val="1188A3"/>
              </a:solidFill>
            </a:endParaRPr>
          </a:p>
        </p:txBody>
      </p:sp>
      <p:sp>
        <p:nvSpPr>
          <p:cNvPr id="78" name="Text Placeholder 2">
            <a:extLst>
              <a:ext uri="{FF2B5EF4-FFF2-40B4-BE49-F238E27FC236}">
                <a16:creationId xmlns:a16="http://schemas.microsoft.com/office/drawing/2014/main" id="{75B81C7C-0603-9E40-874B-4EBC67E24371}"/>
              </a:ext>
            </a:extLst>
          </p:cNvPr>
          <p:cNvSpPr txBox="1">
            <a:spLocks/>
          </p:cNvSpPr>
          <p:nvPr/>
        </p:nvSpPr>
        <p:spPr>
          <a:xfrm>
            <a:off x="9150422" y="4453868"/>
            <a:ext cx="469930"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66.7%</a:t>
            </a:r>
            <a:endParaRPr lang="en-IE" sz="1100" b="1">
              <a:solidFill>
                <a:srgbClr val="1188A3"/>
              </a:solidFill>
            </a:endParaRPr>
          </a:p>
        </p:txBody>
      </p:sp>
      <p:sp>
        <p:nvSpPr>
          <p:cNvPr id="79" name="Text Placeholder 2">
            <a:extLst>
              <a:ext uri="{FF2B5EF4-FFF2-40B4-BE49-F238E27FC236}">
                <a16:creationId xmlns:a16="http://schemas.microsoft.com/office/drawing/2014/main" id="{F872E05C-107C-B54C-AAB3-8EAB678DB7C5}"/>
              </a:ext>
            </a:extLst>
          </p:cNvPr>
          <p:cNvSpPr txBox="1">
            <a:spLocks/>
          </p:cNvSpPr>
          <p:nvPr/>
        </p:nvSpPr>
        <p:spPr>
          <a:xfrm>
            <a:off x="9740083" y="4633330"/>
            <a:ext cx="469930"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71.4%</a:t>
            </a:r>
            <a:endParaRPr lang="en-IE" sz="1100" b="1">
              <a:solidFill>
                <a:srgbClr val="1188A3"/>
              </a:solidFill>
            </a:endParaRPr>
          </a:p>
        </p:txBody>
      </p:sp>
      <p:sp>
        <p:nvSpPr>
          <p:cNvPr id="80" name="Text Placeholder 2">
            <a:extLst>
              <a:ext uri="{FF2B5EF4-FFF2-40B4-BE49-F238E27FC236}">
                <a16:creationId xmlns:a16="http://schemas.microsoft.com/office/drawing/2014/main" id="{AE875EBC-A1DB-894D-A659-A179DF65B032}"/>
              </a:ext>
            </a:extLst>
          </p:cNvPr>
          <p:cNvSpPr txBox="1">
            <a:spLocks/>
          </p:cNvSpPr>
          <p:nvPr/>
        </p:nvSpPr>
        <p:spPr>
          <a:xfrm>
            <a:off x="10184465" y="3966758"/>
            <a:ext cx="469930"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64.3%</a:t>
            </a:r>
            <a:endParaRPr lang="en-IE" sz="1100" b="1">
              <a:solidFill>
                <a:srgbClr val="1188A3"/>
              </a:solidFill>
            </a:endParaRPr>
          </a:p>
        </p:txBody>
      </p:sp>
      <p:sp>
        <p:nvSpPr>
          <p:cNvPr id="81" name="Text Placeholder 2">
            <a:extLst>
              <a:ext uri="{FF2B5EF4-FFF2-40B4-BE49-F238E27FC236}">
                <a16:creationId xmlns:a16="http://schemas.microsoft.com/office/drawing/2014/main" id="{F1E7599E-1FBE-094B-82DE-DEF2F32C9CA1}"/>
              </a:ext>
            </a:extLst>
          </p:cNvPr>
          <p:cNvSpPr txBox="1">
            <a:spLocks/>
          </p:cNvSpPr>
          <p:nvPr/>
        </p:nvSpPr>
        <p:spPr>
          <a:xfrm>
            <a:off x="11013404" y="4240223"/>
            <a:ext cx="469930"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50.0%</a:t>
            </a:r>
            <a:endParaRPr lang="en-IE" sz="1100" b="1">
              <a:solidFill>
                <a:srgbClr val="1188A3"/>
              </a:solidFill>
            </a:endParaRPr>
          </a:p>
        </p:txBody>
      </p:sp>
      <p:sp>
        <p:nvSpPr>
          <p:cNvPr id="82" name="Text Placeholder 2">
            <a:extLst>
              <a:ext uri="{FF2B5EF4-FFF2-40B4-BE49-F238E27FC236}">
                <a16:creationId xmlns:a16="http://schemas.microsoft.com/office/drawing/2014/main" id="{DA963538-27AA-C347-9F6D-4F3F60283FC6}"/>
              </a:ext>
            </a:extLst>
          </p:cNvPr>
          <p:cNvSpPr txBox="1">
            <a:spLocks/>
          </p:cNvSpPr>
          <p:nvPr/>
        </p:nvSpPr>
        <p:spPr>
          <a:xfrm>
            <a:off x="8176869" y="3094757"/>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92.8%</a:t>
            </a:r>
            <a:endParaRPr lang="en-IE" sz="900" b="1">
              <a:solidFill>
                <a:srgbClr val="1188A3"/>
              </a:solidFill>
            </a:endParaRPr>
          </a:p>
        </p:txBody>
      </p:sp>
      <p:sp>
        <p:nvSpPr>
          <p:cNvPr id="83" name="Text Placeholder 2">
            <a:extLst>
              <a:ext uri="{FF2B5EF4-FFF2-40B4-BE49-F238E27FC236}">
                <a16:creationId xmlns:a16="http://schemas.microsoft.com/office/drawing/2014/main" id="{8D08A70D-E793-5940-B8D6-3333C039A9E4}"/>
              </a:ext>
            </a:extLst>
          </p:cNvPr>
          <p:cNvSpPr txBox="1">
            <a:spLocks/>
          </p:cNvSpPr>
          <p:nvPr/>
        </p:nvSpPr>
        <p:spPr>
          <a:xfrm>
            <a:off x="8715254" y="2633284"/>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78.6%</a:t>
            </a:r>
            <a:endParaRPr lang="en-IE" sz="900" b="1">
              <a:solidFill>
                <a:srgbClr val="1188A3"/>
              </a:solidFill>
            </a:endParaRPr>
          </a:p>
        </p:txBody>
      </p:sp>
      <p:sp>
        <p:nvSpPr>
          <p:cNvPr id="84" name="Text Placeholder 2">
            <a:extLst>
              <a:ext uri="{FF2B5EF4-FFF2-40B4-BE49-F238E27FC236}">
                <a16:creationId xmlns:a16="http://schemas.microsoft.com/office/drawing/2014/main" id="{F3C3BC2B-DF95-394B-A097-1F4754355E61}"/>
              </a:ext>
            </a:extLst>
          </p:cNvPr>
          <p:cNvSpPr txBox="1">
            <a:spLocks/>
          </p:cNvSpPr>
          <p:nvPr/>
        </p:nvSpPr>
        <p:spPr>
          <a:xfrm>
            <a:off x="9501467" y="2522189"/>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50%</a:t>
            </a:r>
            <a:endParaRPr lang="en-IE" sz="900" b="1">
              <a:solidFill>
                <a:srgbClr val="1188A3"/>
              </a:solidFill>
            </a:endParaRPr>
          </a:p>
        </p:txBody>
      </p:sp>
      <p:sp>
        <p:nvSpPr>
          <p:cNvPr id="85" name="Text Placeholder 2">
            <a:extLst>
              <a:ext uri="{FF2B5EF4-FFF2-40B4-BE49-F238E27FC236}">
                <a16:creationId xmlns:a16="http://schemas.microsoft.com/office/drawing/2014/main" id="{D406F7F0-3B4D-D145-A74C-BC20936A4C5A}"/>
              </a:ext>
            </a:extLst>
          </p:cNvPr>
          <p:cNvSpPr txBox="1">
            <a:spLocks/>
          </p:cNvSpPr>
          <p:nvPr/>
        </p:nvSpPr>
        <p:spPr>
          <a:xfrm>
            <a:off x="9851843" y="2616193"/>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71.4%</a:t>
            </a:r>
            <a:endParaRPr lang="en-IE" sz="900" b="1">
              <a:solidFill>
                <a:srgbClr val="1188A3"/>
              </a:solidFill>
            </a:endParaRPr>
          </a:p>
        </p:txBody>
      </p:sp>
      <p:sp>
        <p:nvSpPr>
          <p:cNvPr id="86" name="Text Placeholder 2">
            <a:extLst>
              <a:ext uri="{FF2B5EF4-FFF2-40B4-BE49-F238E27FC236}">
                <a16:creationId xmlns:a16="http://schemas.microsoft.com/office/drawing/2014/main" id="{04D79FFB-E994-1D4B-ADFD-4AA23B1DDABF}"/>
              </a:ext>
            </a:extLst>
          </p:cNvPr>
          <p:cNvSpPr txBox="1">
            <a:spLocks/>
          </p:cNvSpPr>
          <p:nvPr/>
        </p:nvSpPr>
        <p:spPr>
          <a:xfrm>
            <a:off x="10928488" y="2675785"/>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50%</a:t>
            </a:r>
            <a:endParaRPr lang="en-IE" sz="900" b="1">
              <a:solidFill>
                <a:srgbClr val="1188A3"/>
              </a:solidFill>
            </a:endParaRPr>
          </a:p>
        </p:txBody>
      </p:sp>
      <p:sp>
        <p:nvSpPr>
          <p:cNvPr id="87" name="Text Placeholder 2">
            <a:extLst>
              <a:ext uri="{FF2B5EF4-FFF2-40B4-BE49-F238E27FC236}">
                <a16:creationId xmlns:a16="http://schemas.microsoft.com/office/drawing/2014/main" id="{09016AEF-C74D-A846-8A49-E0FA282AC228}"/>
              </a:ext>
            </a:extLst>
          </p:cNvPr>
          <p:cNvSpPr txBox="1">
            <a:spLocks/>
          </p:cNvSpPr>
          <p:nvPr/>
        </p:nvSpPr>
        <p:spPr>
          <a:xfrm>
            <a:off x="10287552" y="3564548"/>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64.3%</a:t>
            </a:r>
            <a:endParaRPr lang="en-IE" sz="900" b="1">
              <a:solidFill>
                <a:srgbClr val="1188A3"/>
              </a:solidFill>
            </a:endParaRPr>
          </a:p>
        </p:txBody>
      </p:sp>
      <p:sp>
        <p:nvSpPr>
          <p:cNvPr id="89" name="Text Placeholder 2">
            <a:extLst>
              <a:ext uri="{FF2B5EF4-FFF2-40B4-BE49-F238E27FC236}">
                <a16:creationId xmlns:a16="http://schemas.microsoft.com/office/drawing/2014/main" id="{10FD488C-C405-FF40-B62D-31C51B2221E9}"/>
              </a:ext>
            </a:extLst>
          </p:cNvPr>
          <p:cNvSpPr txBox="1">
            <a:spLocks/>
          </p:cNvSpPr>
          <p:nvPr/>
        </p:nvSpPr>
        <p:spPr>
          <a:xfrm>
            <a:off x="11024075" y="3103164"/>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71.4%</a:t>
            </a:r>
            <a:endParaRPr lang="en-IE" sz="900" b="1" dirty="0">
              <a:solidFill>
                <a:srgbClr val="1188A3"/>
              </a:solidFill>
            </a:endParaRPr>
          </a:p>
        </p:txBody>
      </p:sp>
      <p:sp>
        <p:nvSpPr>
          <p:cNvPr id="90" name="Text Placeholder 2">
            <a:extLst>
              <a:ext uri="{FF2B5EF4-FFF2-40B4-BE49-F238E27FC236}">
                <a16:creationId xmlns:a16="http://schemas.microsoft.com/office/drawing/2014/main" id="{446F554B-EF53-2440-8B53-3FC68458B1DE}"/>
              </a:ext>
            </a:extLst>
          </p:cNvPr>
          <p:cNvSpPr txBox="1">
            <a:spLocks/>
          </p:cNvSpPr>
          <p:nvPr/>
        </p:nvSpPr>
        <p:spPr>
          <a:xfrm>
            <a:off x="5521701" y="5958465"/>
            <a:ext cx="5729409" cy="65993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s-ES" sz="1100" dirty="0"/>
              <a:t>Mapa de valor jerárquico de nivel 6 para el grupo de adultos y cápsulas de café (consumo regular).</a:t>
            </a:r>
          </a:p>
          <a:p>
            <a:pPr>
              <a:spcBef>
                <a:spcPts val="0"/>
              </a:spcBef>
            </a:pPr>
            <a:endParaRPr lang="es-ES" sz="1100" dirty="0"/>
          </a:p>
        </p:txBody>
      </p:sp>
    </p:spTree>
    <p:extLst>
      <p:ext uri="{BB962C8B-B14F-4D97-AF65-F5344CB8AC3E}">
        <p14:creationId xmlns:p14="http://schemas.microsoft.com/office/powerpoint/2010/main" val="146497645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TaxCatchAll xmlns="41f5c9df-7cea-428a-8452-da6b62a57c0f" xsi:nil="true"/>
    <lcf76f155ced4ddcb4097134ff3c332f xmlns="539e4a8c-7e7c-4ea1-8c2e-f9bf51a8ca2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21" ma:contentTypeDescription="Create a new document." ma:contentTypeScope="" ma:versionID="b38d933d22d39ca308305bc566227af5">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a6be24cabd3ee67b99a54a108ee5ff2d"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de8d5ac-98f9-4020-a0e9-7163eaf560f0}" ma:internalName="TaxCatchAll" ma:showField="CatchAllData" ma:web="41f5c9df-7cea-428a-8452-da6b62a57c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1A79FFE-B0E5-4149-9307-63551E43A9FF}">
  <ds:schemaRefs>
    <ds:schemaRef ds:uri="http://purl.org/dc/elements/1.1/"/>
    <ds:schemaRef ds:uri="http://purl.org/dc/terms/"/>
    <ds:schemaRef ds:uri="http://schemas.microsoft.com/office/2006/metadata/properties"/>
    <ds:schemaRef ds:uri="539e4a8c-7e7c-4ea1-8c2e-f9bf51a8ca20"/>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41f5c9df-7cea-428a-8452-da6b62a57c0f"/>
    <ds:schemaRef ds:uri="http://www.w3.org/XML/1998/namespace"/>
  </ds:schemaRefs>
</ds:datastoreItem>
</file>

<file path=customXml/itemProps2.xml><?xml version="1.0" encoding="utf-8"?>
<ds:datastoreItem xmlns:ds="http://schemas.openxmlformats.org/officeDocument/2006/customXml" ds:itemID="{5038AB47-F983-4AFF-BA8B-001A80B095F8}">
  <ds:schemaRefs>
    <ds:schemaRef ds:uri="http://schemas.microsoft.com/sharepoint/v3/contenttype/forms"/>
  </ds:schemaRefs>
</ds:datastoreItem>
</file>

<file path=customXml/itemProps3.xml><?xml version="1.0" encoding="utf-8"?>
<ds:datastoreItem xmlns:ds="http://schemas.openxmlformats.org/officeDocument/2006/customXml" ds:itemID="{AC738F66-2F38-4CD8-B2EA-36D967F165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e4a8c-7e7c-4ea1-8c2e-f9bf51a8ca20"/>
    <ds:schemaRef ds:uri="41f5c9df-7cea-428a-8452-da6b62a57c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1020</TotalTime>
  <Words>8213</Words>
  <Application>Microsoft Office PowerPoint</Application>
  <PresentationFormat>Panorámica</PresentationFormat>
  <Paragraphs>578</Paragraphs>
  <Slides>73</Slides>
  <Notes>0</Notes>
  <HiddenSlides>0</HiddenSlides>
  <MMClips>3</MMClips>
  <ScaleCrop>false</ScaleCrop>
  <HeadingPairs>
    <vt:vector size="4" baseType="variant">
      <vt:variant>
        <vt:lpstr>Tema</vt:lpstr>
      </vt:variant>
      <vt:variant>
        <vt:i4>1</vt:i4>
      </vt:variant>
      <vt:variant>
        <vt:lpstr>Títulos de diapositiva</vt:lpstr>
      </vt:variant>
      <vt:variant>
        <vt:i4>73</vt:i4>
      </vt:variant>
    </vt:vector>
  </HeadingPairs>
  <TitlesOfParts>
    <vt:vector size="74" baseType="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79</cp:revision>
  <dcterms:created xsi:type="dcterms:W3CDTF">2020-10-14T13:32:04Z</dcterms:created>
  <dcterms:modified xsi:type="dcterms:W3CDTF">2022-07-21T15:50:26Z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y fmtid="{D5CDD505-2E9C-101B-9397-08002B2CF9AE}" pid="3" name="MediaServiceImageTags">
    <vt:lpwstr/>
  </property>
</Properties>
</file>