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omments/modernComment_1191_CCC7985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497" r:id="rId6"/>
    <p:sldId id="4387" r:id="rId7"/>
    <p:sldId id="4593" r:id="rId8"/>
    <p:sldId id="4502" r:id="rId9"/>
    <p:sldId id="4575" r:id="rId10"/>
    <p:sldId id="4594" r:id="rId11"/>
    <p:sldId id="4515" r:id="rId12"/>
    <p:sldId id="4516" r:id="rId13"/>
    <p:sldId id="4517" r:id="rId14"/>
    <p:sldId id="4591" r:id="rId15"/>
    <p:sldId id="4518" r:id="rId16"/>
    <p:sldId id="4519" r:id="rId17"/>
    <p:sldId id="4521" r:id="rId18"/>
    <p:sldId id="4522" r:id="rId19"/>
    <p:sldId id="4523" r:id="rId20"/>
    <p:sldId id="4576" r:id="rId21"/>
    <p:sldId id="4552" r:id="rId22"/>
    <p:sldId id="4390" r:id="rId23"/>
    <p:sldId id="4553" r:id="rId24"/>
    <p:sldId id="4554" r:id="rId25"/>
    <p:sldId id="4595" r:id="rId26"/>
    <p:sldId id="4596" r:id="rId27"/>
    <p:sldId id="4597" r:id="rId28"/>
    <p:sldId id="4598" r:id="rId29"/>
    <p:sldId id="4599" r:id="rId30"/>
    <p:sldId id="4555" r:id="rId31"/>
    <p:sldId id="4556" r:id="rId32"/>
    <p:sldId id="4500" r:id="rId33"/>
    <p:sldId id="4501" r:id="rId34"/>
    <p:sldId id="4509" r:id="rId35"/>
    <p:sldId id="4510" r:id="rId36"/>
    <p:sldId id="4511" r:id="rId37"/>
    <p:sldId id="4512" r:id="rId38"/>
    <p:sldId id="4513" r:id="rId39"/>
    <p:sldId id="4514" r:id="rId40"/>
    <p:sldId id="4506" r:id="rId41"/>
    <p:sldId id="4505" r:id="rId42"/>
    <p:sldId id="4499" r:id="rId43"/>
    <p:sldId id="4600" r:id="rId44"/>
    <p:sldId id="4391" r:id="rId45"/>
    <p:sldId id="4561" r:id="rId46"/>
    <p:sldId id="4560" r:id="rId47"/>
    <p:sldId id="4574" r:id="rId48"/>
    <p:sldId id="4557" r:id="rId49"/>
    <p:sldId id="4566" r:id="rId50"/>
    <p:sldId id="4565" r:id="rId51"/>
    <p:sldId id="4573" r:id="rId52"/>
    <p:sldId id="4572" r:id="rId53"/>
    <p:sldId id="4569" r:id="rId54"/>
    <p:sldId id="4496" r:id="rId55"/>
    <p:sldId id="4570" r:id="rId56"/>
    <p:sldId id="4562" r:id="rId57"/>
    <p:sldId id="4571" r:id="rId58"/>
    <p:sldId id="4558" r:id="rId59"/>
    <p:sldId id="4577" r:id="rId60"/>
    <p:sldId id="4580" r:id="rId61"/>
    <p:sldId id="4601" r:id="rId62"/>
    <p:sldId id="4602" r:id="rId63"/>
    <p:sldId id="4579" r:id="rId64"/>
    <p:sldId id="4581" r:id="rId65"/>
    <p:sldId id="4604" r:id="rId66"/>
    <p:sldId id="4603" r:id="rId67"/>
    <p:sldId id="4578" r:id="rId68"/>
    <p:sldId id="4584" r:id="rId69"/>
    <p:sldId id="4585" r:id="rId70"/>
    <p:sldId id="4586" r:id="rId71"/>
    <p:sldId id="4592" r:id="rId72"/>
    <p:sldId id="4587" r:id="rId73"/>
    <p:sldId id="4590" r:id="rId74"/>
    <p:sldId id="4392" r:id="rId75"/>
    <p:sldId id="4498" r:id="rId76"/>
    <p:sldId id="426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8A3"/>
    <a:srgbClr val="BAD9E3"/>
    <a:srgbClr val="FFD100"/>
    <a:srgbClr val="85D2E1"/>
    <a:srgbClr val="472480"/>
    <a:srgbClr val="1D372F"/>
    <a:srgbClr val="A2CAD5"/>
    <a:srgbClr val="02BBE3"/>
    <a:srgbClr val="FB4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909A1-DAD6-4789-A8F1-3BB176C9BEAE}" v="1" dt="2022-06-14T12:13:31.750"/>
    <p1510:client id="{D84C47D4-4BCE-47CE-B1A6-6F447BCDD810}" v="156" dt="2022-07-21T15:50:21.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001" autoAdjust="0"/>
    <p:restoredTop sz="94660"/>
  </p:normalViewPr>
  <p:slideViewPr>
    <p:cSldViewPr snapToGrid="0">
      <p:cViewPr varScale="1">
        <p:scale>
          <a:sx n="60" d="100"/>
          <a:sy n="60" d="100"/>
        </p:scale>
        <p:origin x="12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userId="S::paula_momentumconsulting.ie#ext#@fhmuenster183.onmicrosoft.com::fc69c271-b269-4cfc-b647-ef8bba578a68" providerId="AD" clId="Web-{600D9E68-870A-43A0-B5DD-F9AB732B3B2C}"/>
    <pc:docChg chg="modSld">
      <pc:chgData name="paula" userId="S::paula_momentumconsulting.ie#ext#@fhmuenster183.onmicrosoft.com::fc69c271-b269-4cfc-b647-ef8bba578a68" providerId="AD" clId="Web-{600D9E68-870A-43A0-B5DD-F9AB732B3B2C}" dt="2022-06-09T13:12:29.354" v="1" actId="1076"/>
      <pc:docMkLst>
        <pc:docMk/>
      </pc:docMkLst>
      <pc:sldChg chg="addSp modSp">
        <pc:chgData name="paula" userId="S::paula_momentumconsulting.ie#ext#@fhmuenster183.onmicrosoft.com::fc69c271-b269-4cfc-b647-ef8bba578a68" providerId="AD" clId="Web-{600D9E68-870A-43A0-B5DD-F9AB732B3B2C}" dt="2022-06-09T13:12:29.354" v="1" actId="1076"/>
        <pc:sldMkLst>
          <pc:docMk/>
          <pc:sldMk cId="2288239601" sldId="4286"/>
        </pc:sldMkLst>
        <pc:picChg chg="add mod">
          <ac:chgData name="paula" userId="S::paula_momentumconsulting.ie#ext#@fhmuenster183.onmicrosoft.com::fc69c271-b269-4cfc-b647-ef8bba578a68" providerId="AD" clId="Web-{600D9E68-870A-43A0-B5DD-F9AB732B3B2C}" dt="2022-06-09T13:12:29.354" v="1" actId="1076"/>
          <ac:picMkLst>
            <pc:docMk/>
            <pc:sldMk cId="2288239601" sldId="4286"/>
            <ac:picMk id="2" creationId="{9EC87B92-463D-6F89-263B-BB55F6BF9D1C}"/>
          </ac:picMkLst>
        </pc:picChg>
      </pc:sldChg>
    </pc:docChg>
  </pc:docChgLst>
  <pc:docChgLst>
    <pc:chgData name="Paula Whyte ( Momentum Consulting )" userId="a1b8e930-d272-4933-b1a2-fcb29f5bf117" providerId="ADAL" clId="{CC7909A1-DAD6-4789-A8F1-3BB176C9BEAE}"/>
    <pc:docChg chg="modSld">
      <pc:chgData name="Paula Whyte ( Momentum Consulting )" userId="a1b8e930-d272-4933-b1a2-fcb29f5bf117" providerId="ADAL" clId="{CC7909A1-DAD6-4789-A8F1-3BB176C9BEAE}" dt="2022-06-14T12:13:21.592" v="0" actId="1076"/>
      <pc:docMkLst>
        <pc:docMk/>
      </pc:docMkLst>
      <pc:sldChg chg="modSp mod">
        <pc:chgData name="Paula Whyte ( Momentum Consulting )" userId="a1b8e930-d272-4933-b1a2-fcb29f5bf117" providerId="ADAL" clId="{CC7909A1-DAD6-4789-A8F1-3BB176C9BEAE}" dt="2022-06-14T12:13:21.592" v="0" actId="1076"/>
        <pc:sldMkLst>
          <pc:docMk/>
          <pc:sldMk cId="1419363991" sldId="4593"/>
        </pc:sldMkLst>
        <pc:picChg chg="mod">
          <ac:chgData name="Paula Whyte ( Momentum Consulting )" userId="a1b8e930-d272-4933-b1a2-fcb29f5bf117" providerId="ADAL" clId="{CC7909A1-DAD6-4789-A8F1-3BB176C9BEAE}" dt="2022-06-14T12:13:21.592" v="0" actId="1076"/>
          <ac:picMkLst>
            <pc:docMk/>
            <pc:sldMk cId="1419363991" sldId="4593"/>
            <ac:picMk id="11" creationId="{9F4CD2AF-953E-4C89-A455-797FA037E8F9}"/>
          </ac:picMkLst>
        </pc:picChg>
      </pc:sldChg>
    </pc:docChg>
  </pc:docChgLst>
  <pc:docChgLst>
    <pc:chgData name="jose.gimenez" userId="S::jose.gimenez_ageinglab.org#ext#@fhmuenster183.onmicrosoft.com::3b48b8cc-5da6-4cc1-aa1d-9ccff84f653f" providerId="AD" clId="Web-{D5B437CB-62D7-4CF5-9DAE-A2B30790ED0B}"/>
    <pc:docChg chg="modSld">
      <pc:chgData name="jose.gimenez" userId="S::jose.gimenez_ageinglab.org#ext#@fhmuenster183.onmicrosoft.com::3b48b8cc-5da6-4cc1-aa1d-9ccff84f653f" providerId="AD" clId="Web-{D5B437CB-62D7-4CF5-9DAE-A2B30790ED0B}" dt="2022-05-09T10:16:44.349" v="4" actId="1076"/>
      <pc:docMkLst>
        <pc:docMk/>
      </pc:docMkLst>
      <pc:sldChg chg="modSp">
        <pc:chgData name="jose.gimenez" userId="S::jose.gimenez_ageinglab.org#ext#@fhmuenster183.onmicrosoft.com::3b48b8cc-5da6-4cc1-aa1d-9ccff84f653f" providerId="AD" clId="Web-{D5B437CB-62D7-4CF5-9DAE-A2B30790ED0B}" dt="2022-05-09T10:15:18.347" v="0" actId="20577"/>
        <pc:sldMkLst>
          <pc:docMk/>
          <pc:sldMk cId="2288239601" sldId="4286"/>
        </pc:sldMkLst>
        <pc:spChg chg="mod">
          <ac:chgData name="jose.gimenez" userId="S::jose.gimenez_ageinglab.org#ext#@fhmuenster183.onmicrosoft.com::3b48b8cc-5da6-4cc1-aa1d-9ccff84f653f" providerId="AD" clId="Web-{D5B437CB-62D7-4CF5-9DAE-A2B30790ED0B}" dt="2022-05-09T10:15:18.347" v="0" actId="20577"/>
          <ac:spMkLst>
            <pc:docMk/>
            <pc:sldMk cId="2288239601" sldId="4286"/>
            <ac:spMk id="7" creationId="{C7A02EA4-4CBF-804E-84A7-7223E815E249}"/>
          </ac:spMkLst>
        </pc:spChg>
      </pc:sldChg>
      <pc:sldChg chg="modSp">
        <pc:chgData name="jose.gimenez" userId="S::jose.gimenez_ageinglab.org#ext#@fhmuenster183.onmicrosoft.com::3b48b8cc-5da6-4cc1-aa1d-9ccff84f653f" providerId="AD" clId="Web-{D5B437CB-62D7-4CF5-9DAE-A2B30790ED0B}" dt="2022-05-09T10:16:44.349" v="4" actId="1076"/>
        <pc:sldMkLst>
          <pc:docMk/>
          <pc:sldMk cId="1419363991" sldId="4593"/>
        </pc:sldMkLst>
        <pc:spChg chg="mod">
          <ac:chgData name="jose.gimenez" userId="S::jose.gimenez_ageinglab.org#ext#@fhmuenster183.onmicrosoft.com::3b48b8cc-5da6-4cc1-aa1d-9ccff84f653f" providerId="AD" clId="Web-{D5B437CB-62D7-4CF5-9DAE-A2B30790ED0B}" dt="2022-05-09T10:16:44.349" v="4" actId="1076"/>
          <ac:spMkLst>
            <pc:docMk/>
            <pc:sldMk cId="1419363991" sldId="4593"/>
            <ac:spMk id="12" creationId="{1568C839-9173-49D5-AC77-918FCD2CC6F2}"/>
          </ac:spMkLst>
        </pc:spChg>
      </pc:sldChg>
    </pc:docChg>
  </pc:docChgLst>
  <pc:docChgLst>
    <pc:chgData name="jose.gimenez" userId="S::jose.gimenez_ageinglab.org#ext#@fhmuenster183.onmicrosoft.com::3b48b8cc-5da6-4cc1-aa1d-9ccff84f653f" providerId="AD" clId="Web-{D84C47D4-4BCE-47CE-B1A6-6F447BCDD810}"/>
    <pc:docChg chg="modSld">
      <pc:chgData name="jose.gimenez" userId="S::jose.gimenez_ageinglab.org#ext#@fhmuenster183.onmicrosoft.com::3b48b8cc-5da6-4cc1-aa1d-9ccff84f653f" providerId="AD" clId="Web-{D84C47D4-4BCE-47CE-B1A6-6F447BCDD810}" dt="2022-07-21T15:50:21.715" v="140" actId="20577"/>
      <pc:docMkLst>
        <pc:docMk/>
      </pc:docMkLst>
      <pc:sldChg chg="modSp">
        <pc:chgData name="jose.gimenez" userId="S::jose.gimenez_ageinglab.org#ext#@fhmuenster183.onmicrosoft.com::3b48b8cc-5da6-4cc1-aa1d-9ccff84f653f" providerId="AD" clId="Web-{D84C47D4-4BCE-47CE-B1A6-6F447BCDD810}" dt="2022-07-21T15:45:42.737" v="67" actId="20577"/>
        <pc:sldMkLst>
          <pc:docMk/>
          <pc:sldMk cId="3839469126" sldId="4496"/>
        </pc:sldMkLst>
        <pc:spChg chg="mod">
          <ac:chgData name="jose.gimenez" userId="S::jose.gimenez_ageinglab.org#ext#@fhmuenster183.onmicrosoft.com::3b48b8cc-5da6-4cc1-aa1d-9ccff84f653f" providerId="AD" clId="Web-{D84C47D4-4BCE-47CE-B1A6-6F447BCDD810}" dt="2022-07-21T15:45:42.737" v="67" actId="20577"/>
          <ac:spMkLst>
            <pc:docMk/>
            <pc:sldMk cId="3839469126" sldId="4496"/>
            <ac:spMk id="2" creationId="{5FBB29FA-C66F-4603-AE3F-60C07640BB85}"/>
          </ac:spMkLst>
        </pc:spChg>
      </pc:sldChg>
      <pc:sldChg chg="modSp">
        <pc:chgData name="jose.gimenez" userId="S::jose.gimenez_ageinglab.org#ext#@fhmuenster183.onmicrosoft.com::3b48b8cc-5da6-4cc1-aa1d-9ccff84f653f" providerId="AD" clId="Web-{D84C47D4-4BCE-47CE-B1A6-6F447BCDD810}" dt="2022-07-21T15:50:21.715" v="140" actId="20577"/>
        <pc:sldMkLst>
          <pc:docMk/>
          <pc:sldMk cId="1524999823" sldId="4498"/>
        </pc:sldMkLst>
        <pc:spChg chg="mod">
          <ac:chgData name="jose.gimenez" userId="S::jose.gimenez_ageinglab.org#ext#@fhmuenster183.onmicrosoft.com::3b48b8cc-5da6-4cc1-aa1d-9ccff84f653f" providerId="AD" clId="Web-{D84C47D4-4BCE-47CE-B1A6-6F447BCDD810}" dt="2022-07-21T15:50:21.715" v="140" actId="20577"/>
          <ac:spMkLst>
            <pc:docMk/>
            <pc:sldMk cId="1524999823" sldId="4498"/>
            <ac:spMk id="2" creationId="{E7AC2629-BEBA-42D3-84A4-773A77F4B963}"/>
          </ac:spMkLst>
        </pc:spChg>
      </pc:sldChg>
      <pc:sldChg chg="modSp">
        <pc:chgData name="jose.gimenez" userId="S::jose.gimenez_ageinglab.org#ext#@fhmuenster183.onmicrosoft.com::3b48b8cc-5da6-4cc1-aa1d-9ccff84f653f" providerId="AD" clId="Web-{D84C47D4-4BCE-47CE-B1A6-6F447BCDD810}" dt="2022-07-21T15:43:36.468" v="26" actId="20577"/>
        <pc:sldMkLst>
          <pc:docMk/>
          <pc:sldMk cId="1608628889" sldId="4499"/>
        </pc:sldMkLst>
        <pc:spChg chg="mod">
          <ac:chgData name="jose.gimenez" userId="S::jose.gimenez_ageinglab.org#ext#@fhmuenster183.onmicrosoft.com::3b48b8cc-5da6-4cc1-aa1d-9ccff84f653f" providerId="AD" clId="Web-{D84C47D4-4BCE-47CE-B1A6-6F447BCDD810}" dt="2022-07-21T15:43:36.468" v="26" actId="20577"/>
          <ac:spMkLst>
            <pc:docMk/>
            <pc:sldMk cId="1608628889" sldId="4499"/>
            <ac:spMk id="2" creationId="{BA01BC53-78C9-404B-A11D-B2A31FCA8B11}"/>
          </ac:spMkLst>
        </pc:spChg>
      </pc:sldChg>
      <pc:sldChg chg="modSp">
        <pc:chgData name="jose.gimenez" userId="S::jose.gimenez_ageinglab.org#ext#@fhmuenster183.onmicrosoft.com::3b48b8cc-5da6-4cc1-aa1d-9ccff84f653f" providerId="AD" clId="Web-{D84C47D4-4BCE-47CE-B1A6-6F447BCDD810}" dt="2022-07-21T15:42:31.638" v="18" actId="20577"/>
        <pc:sldMkLst>
          <pc:docMk/>
          <pc:sldMk cId="1341005244" sldId="4501"/>
        </pc:sldMkLst>
        <pc:spChg chg="mod">
          <ac:chgData name="jose.gimenez" userId="S::jose.gimenez_ageinglab.org#ext#@fhmuenster183.onmicrosoft.com::3b48b8cc-5da6-4cc1-aa1d-9ccff84f653f" providerId="AD" clId="Web-{D84C47D4-4BCE-47CE-B1A6-6F447BCDD810}" dt="2022-07-21T15:42:31.638" v="18" actId="20577"/>
          <ac:spMkLst>
            <pc:docMk/>
            <pc:sldMk cId="1341005244" sldId="4501"/>
            <ac:spMk id="2" creationId="{2ECA2F0E-C05B-4DC6-A032-EEADBB7E96B6}"/>
          </ac:spMkLst>
        </pc:spChg>
      </pc:sldChg>
      <pc:sldChg chg="modSp">
        <pc:chgData name="jose.gimenez" userId="S::jose.gimenez_ageinglab.org#ext#@fhmuenster183.onmicrosoft.com::3b48b8cc-5da6-4cc1-aa1d-9ccff84f653f" providerId="AD" clId="Web-{D84C47D4-4BCE-47CE-B1A6-6F447BCDD810}" dt="2022-07-21T15:40:09.603" v="0" actId="20577"/>
        <pc:sldMkLst>
          <pc:docMk/>
          <pc:sldMk cId="3531201883" sldId="4502"/>
        </pc:sldMkLst>
        <pc:spChg chg="mod">
          <ac:chgData name="jose.gimenez" userId="S::jose.gimenez_ageinglab.org#ext#@fhmuenster183.onmicrosoft.com::3b48b8cc-5da6-4cc1-aa1d-9ccff84f653f" providerId="AD" clId="Web-{D84C47D4-4BCE-47CE-B1A6-6F447BCDD810}" dt="2022-07-21T15:40:09.603" v="0" actId="20577"/>
          <ac:spMkLst>
            <pc:docMk/>
            <pc:sldMk cId="3531201883" sldId="4502"/>
            <ac:spMk id="3" creationId="{04162449-B136-401B-8215-2B0BAB580210}"/>
          </ac:spMkLst>
        </pc:spChg>
      </pc:sldChg>
      <pc:sldChg chg="modSp">
        <pc:chgData name="jose.gimenez" userId="S::jose.gimenez_ageinglab.org#ext#@fhmuenster183.onmicrosoft.com::3b48b8cc-5da6-4cc1-aa1d-9ccff84f653f" providerId="AD" clId="Web-{D84C47D4-4BCE-47CE-B1A6-6F447BCDD810}" dt="2022-07-21T15:43:27.843" v="24" actId="20577"/>
        <pc:sldMkLst>
          <pc:docMk/>
          <pc:sldMk cId="1877968814" sldId="4505"/>
        </pc:sldMkLst>
        <pc:spChg chg="mod">
          <ac:chgData name="jose.gimenez" userId="S::jose.gimenez_ageinglab.org#ext#@fhmuenster183.onmicrosoft.com::3b48b8cc-5da6-4cc1-aa1d-9ccff84f653f" providerId="AD" clId="Web-{D84C47D4-4BCE-47CE-B1A6-6F447BCDD810}" dt="2022-07-21T15:43:27.843" v="24" actId="20577"/>
          <ac:spMkLst>
            <pc:docMk/>
            <pc:sldMk cId="1877968814" sldId="4505"/>
            <ac:spMk id="2" creationId="{122BB053-E21F-4FA6-A790-E1ECEB4EB6B8}"/>
          </ac:spMkLst>
        </pc:spChg>
      </pc:sldChg>
      <pc:sldChg chg="modSp">
        <pc:chgData name="jose.gimenez" userId="S::jose.gimenez_ageinglab.org#ext#@fhmuenster183.onmicrosoft.com::3b48b8cc-5da6-4cc1-aa1d-9ccff84f653f" providerId="AD" clId="Web-{D84C47D4-4BCE-47CE-B1A6-6F447BCDD810}" dt="2022-07-21T15:43:20.436" v="23" actId="20577"/>
        <pc:sldMkLst>
          <pc:docMk/>
          <pc:sldMk cId="1181090169" sldId="4506"/>
        </pc:sldMkLst>
        <pc:spChg chg="mod">
          <ac:chgData name="jose.gimenez" userId="S::jose.gimenez_ageinglab.org#ext#@fhmuenster183.onmicrosoft.com::3b48b8cc-5da6-4cc1-aa1d-9ccff84f653f" providerId="AD" clId="Web-{D84C47D4-4BCE-47CE-B1A6-6F447BCDD810}" dt="2022-07-21T15:43:20.436" v="23" actId="20577"/>
          <ac:spMkLst>
            <pc:docMk/>
            <pc:sldMk cId="1181090169" sldId="4506"/>
            <ac:spMk id="2" creationId="{2ECA2F0E-C05B-4DC6-A032-EEADBB7E96B6}"/>
          </ac:spMkLst>
        </pc:spChg>
      </pc:sldChg>
      <pc:sldChg chg="modSp">
        <pc:chgData name="jose.gimenez" userId="S::jose.gimenez_ageinglab.org#ext#@fhmuenster183.onmicrosoft.com::3b48b8cc-5da6-4cc1-aa1d-9ccff84f653f" providerId="AD" clId="Web-{D84C47D4-4BCE-47CE-B1A6-6F447BCDD810}" dt="2022-07-21T15:42:39.482" v="19" actId="20577"/>
        <pc:sldMkLst>
          <pc:docMk/>
          <pc:sldMk cId="1361869557" sldId="4509"/>
        </pc:sldMkLst>
        <pc:spChg chg="mod">
          <ac:chgData name="jose.gimenez" userId="S::jose.gimenez_ageinglab.org#ext#@fhmuenster183.onmicrosoft.com::3b48b8cc-5da6-4cc1-aa1d-9ccff84f653f" providerId="AD" clId="Web-{D84C47D4-4BCE-47CE-B1A6-6F447BCDD810}" dt="2022-07-21T15:42:39.482" v="19" actId="20577"/>
          <ac:spMkLst>
            <pc:docMk/>
            <pc:sldMk cId="1361869557" sldId="4509"/>
            <ac:spMk id="2" creationId="{A928714C-4EDF-4FB0-9551-43EC907D165D}"/>
          </ac:spMkLst>
        </pc:spChg>
      </pc:sldChg>
      <pc:sldChg chg="modSp">
        <pc:chgData name="jose.gimenez" userId="S::jose.gimenez_ageinglab.org#ext#@fhmuenster183.onmicrosoft.com::3b48b8cc-5da6-4cc1-aa1d-9ccff84f653f" providerId="AD" clId="Web-{D84C47D4-4BCE-47CE-B1A6-6F447BCDD810}" dt="2022-07-21T15:42:49.029" v="20" actId="20577"/>
        <pc:sldMkLst>
          <pc:docMk/>
          <pc:sldMk cId="1538637013" sldId="4511"/>
        </pc:sldMkLst>
        <pc:spChg chg="mod">
          <ac:chgData name="jose.gimenez" userId="S::jose.gimenez_ageinglab.org#ext#@fhmuenster183.onmicrosoft.com::3b48b8cc-5da6-4cc1-aa1d-9ccff84f653f" providerId="AD" clId="Web-{D84C47D4-4BCE-47CE-B1A6-6F447BCDD810}" dt="2022-07-21T15:42:49.029" v="20" actId="20577"/>
          <ac:spMkLst>
            <pc:docMk/>
            <pc:sldMk cId="1538637013" sldId="4511"/>
            <ac:spMk id="3" creationId="{C0E880FA-AC98-4194-9B9B-1727D792AF7B}"/>
          </ac:spMkLst>
        </pc:spChg>
      </pc:sldChg>
      <pc:sldChg chg="modSp">
        <pc:chgData name="jose.gimenez" userId="S::jose.gimenez_ageinglab.org#ext#@fhmuenster183.onmicrosoft.com::3b48b8cc-5da6-4cc1-aa1d-9ccff84f653f" providerId="AD" clId="Web-{D84C47D4-4BCE-47CE-B1A6-6F447BCDD810}" dt="2022-07-21T15:43:05.139" v="21" actId="20577"/>
        <pc:sldMkLst>
          <pc:docMk/>
          <pc:sldMk cId="3188981998" sldId="4513"/>
        </pc:sldMkLst>
        <pc:spChg chg="mod">
          <ac:chgData name="jose.gimenez" userId="S::jose.gimenez_ageinglab.org#ext#@fhmuenster183.onmicrosoft.com::3b48b8cc-5da6-4cc1-aa1d-9ccff84f653f" providerId="AD" clId="Web-{D84C47D4-4BCE-47CE-B1A6-6F447BCDD810}" dt="2022-07-21T15:43:05.139" v="21" actId="20577"/>
          <ac:spMkLst>
            <pc:docMk/>
            <pc:sldMk cId="3188981998" sldId="4513"/>
            <ac:spMk id="3" creationId="{93F312DE-1476-4EA2-B23A-713114B55D01}"/>
          </ac:spMkLst>
        </pc:spChg>
      </pc:sldChg>
      <pc:sldChg chg="modSp">
        <pc:chgData name="jose.gimenez" userId="S::jose.gimenez_ageinglab.org#ext#@fhmuenster183.onmicrosoft.com::3b48b8cc-5da6-4cc1-aa1d-9ccff84f653f" providerId="AD" clId="Web-{D84C47D4-4BCE-47CE-B1A6-6F447BCDD810}" dt="2022-07-21T15:43:13.483" v="22" actId="20577"/>
        <pc:sldMkLst>
          <pc:docMk/>
          <pc:sldMk cId="954538776" sldId="4514"/>
        </pc:sldMkLst>
        <pc:spChg chg="mod">
          <ac:chgData name="jose.gimenez" userId="S::jose.gimenez_ageinglab.org#ext#@fhmuenster183.onmicrosoft.com::3b48b8cc-5da6-4cc1-aa1d-9ccff84f653f" providerId="AD" clId="Web-{D84C47D4-4BCE-47CE-B1A6-6F447BCDD810}" dt="2022-07-21T15:43:13.483" v="22" actId="20577"/>
          <ac:spMkLst>
            <pc:docMk/>
            <pc:sldMk cId="954538776" sldId="4514"/>
            <ac:spMk id="3" creationId="{667043B3-254B-44F4-A757-DB1CCF1DF445}"/>
          </ac:spMkLst>
        </pc:spChg>
      </pc:sldChg>
      <pc:sldChg chg="modSp">
        <pc:chgData name="jose.gimenez" userId="S::jose.gimenez_ageinglab.org#ext#@fhmuenster183.onmicrosoft.com::3b48b8cc-5da6-4cc1-aa1d-9ccff84f653f" providerId="AD" clId="Web-{D84C47D4-4BCE-47CE-B1A6-6F447BCDD810}" dt="2022-07-21T15:40:23.119" v="1" actId="20577"/>
        <pc:sldMkLst>
          <pc:docMk/>
          <pc:sldMk cId="3930260895" sldId="4515"/>
        </pc:sldMkLst>
        <pc:spChg chg="mod">
          <ac:chgData name="jose.gimenez" userId="S::jose.gimenez_ageinglab.org#ext#@fhmuenster183.onmicrosoft.com::3b48b8cc-5da6-4cc1-aa1d-9ccff84f653f" providerId="AD" clId="Web-{D84C47D4-4BCE-47CE-B1A6-6F447BCDD810}" dt="2022-07-21T15:40:23.119" v="1" actId="20577"/>
          <ac:spMkLst>
            <pc:docMk/>
            <pc:sldMk cId="3930260895" sldId="4515"/>
            <ac:spMk id="3" creationId="{DEF0A0EC-2224-4030-8200-8024A39D5120}"/>
          </ac:spMkLst>
        </pc:spChg>
      </pc:sldChg>
      <pc:sldChg chg="modSp">
        <pc:chgData name="jose.gimenez" userId="S::jose.gimenez_ageinglab.org#ext#@fhmuenster183.onmicrosoft.com::3b48b8cc-5da6-4cc1-aa1d-9ccff84f653f" providerId="AD" clId="Web-{D84C47D4-4BCE-47CE-B1A6-6F447BCDD810}" dt="2022-07-21T15:40:30.681" v="2" actId="20577"/>
        <pc:sldMkLst>
          <pc:docMk/>
          <pc:sldMk cId="1464976452" sldId="4516"/>
        </pc:sldMkLst>
        <pc:spChg chg="mod">
          <ac:chgData name="jose.gimenez" userId="S::jose.gimenez_ageinglab.org#ext#@fhmuenster183.onmicrosoft.com::3b48b8cc-5da6-4cc1-aa1d-9ccff84f653f" providerId="AD" clId="Web-{D84C47D4-4BCE-47CE-B1A6-6F447BCDD810}" dt="2022-07-21T15:40:30.681" v="2" actId="20577"/>
          <ac:spMkLst>
            <pc:docMk/>
            <pc:sldMk cId="1464976452" sldId="4516"/>
            <ac:spMk id="4" creationId="{D758F926-AB39-481A-B91E-184EDFF13126}"/>
          </ac:spMkLst>
        </pc:spChg>
      </pc:sldChg>
      <pc:sldChg chg="modSp">
        <pc:chgData name="jose.gimenez" userId="S::jose.gimenez_ageinglab.org#ext#@fhmuenster183.onmicrosoft.com::3b48b8cc-5da6-4cc1-aa1d-9ccff84f653f" providerId="AD" clId="Web-{D84C47D4-4BCE-47CE-B1A6-6F447BCDD810}" dt="2022-07-21T15:40:38.494" v="3" actId="20577"/>
        <pc:sldMkLst>
          <pc:docMk/>
          <pc:sldMk cId="969228774" sldId="4517"/>
        </pc:sldMkLst>
        <pc:spChg chg="mod">
          <ac:chgData name="jose.gimenez" userId="S::jose.gimenez_ageinglab.org#ext#@fhmuenster183.onmicrosoft.com::3b48b8cc-5da6-4cc1-aa1d-9ccff84f653f" providerId="AD" clId="Web-{D84C47D4-4BCE-47CE-B1A6-6F447BCDD810}" dt="2022-07-21T15:40:38.494" v="3" actId="20577"/>
          <ac:spMkLst>
            <pc:docMk/>
            <pc:sldMk cId="969228774" sldId="4517"/>
            <ac:spMk id="3" creationId="{71E3964D-2664-41BB-B034-7326E76EFEA2}"/>
          </ac:spMkLst>
        </pc:spChg>
      </pc:sldChg>
      <pc:sldChg chg="modSp">
        <pc:chgData name="jose.gimenez" userId="S::jose.gimenez_ageinglab.org#ext#@fhmuenster183.onmicrosoft.com::3b48b8cc-5da6-4cc1-aa1d-9ccff84f653f" providerId="AD" clId="Web-{D84C47D4-4BCE-47CE-B1A6-6F447BCDD810}" dt="2022-07-21T15:40:45.666" v="4" actId="20577"/>
        <pc:sldMkLst>
          <pc:docMk/>
          <pc:sldMk cId="2380849225" sldId="4518"/>
        </pc:sldMkLst>
        <pc:spChg chg="mod">
          <ac:chgData name="jose.gimenez" userId="S::jose.gimenez_ageinglab.org#ext#@fhmuenster183.onmicrosoft.com::3b48b8cc-5da6-4cc1-aa1d-9ccff84f653f" providerId="AD" clId="Web-{D84C47D4-4BCE-47CE-B1A6-6F447BCDD810}" dt="2022-07-21T15:40:45.666" v="4" actId="20577"/>
          <ac:spMkLst>
            <pc:docMk/>
            <pc:sldMk cId="2380849225" sldId="4518"/>
            <ac:spMk id="20" creationId="{54C7EE42-3277-4E36-9186-7BE2505E7E32}"/>
          </ac:spMkLst>
        </pc:spChg>
      </pc:sldChg>
      <pc:sldChg chg="modSp">
        <pc:chgData name="jose.gimenez" userId="S::jose.gimenez_ageinglab.org#ext#@fhmuenster183.onmicrosoft.com::3b48b8cc-5da6-4cc1-aa1d-9ccff84f653f" providerId="AD" clId="Web-{D84C47D4-4BCE-47CE-B1A6-6F447BCDD810}" dt="2022-07-21T15:40:52.213" v="5" actId="20577"/>
        <pc:sldMkLst>
          <pc:docMk/>
          <pc:sldMk cId="2580729003" sldId="4519"/>
        </pc:sldMkLst>
        <pc:spChg chg="mod">
          <ac:chgData name="jose.gimenez" userId="S::jose.gimenez_ageinglab.org#ext#@fhmuenster183.onmicrosoft.com::3b48b8cc-5da6-4cc1-aa1d-9ccff84f653f" providerId="AD" clId="Web-{D84C47D4-4BCE-47CE-B1A6-6F447BCDD810}" dt="2022-07-21T15:40:52.213" v="5" actId="20577"/>
          <ac:spMkLst>
            <pc:docMk/>
            <pc:sldMk cId="2580729003" sldId="4519"/>
            <ac:spMk id="3" creationId="{2DF1B8E5-CED0-4F67-8132-E60AEA485E46}"/>
          </ac:spMkLst>
        </pc:spChg>
      </pc:sldChg>
      <pc:sldChg chg="modSp">
        <pc:chgData name="jose.gimenez" userId="S::jose.gimenez_ageinglab.org#ext#@fhmuenster183.onmicrosoft.com::3b48b8cc-5da6-4cc1-aa1d-9ccff84f653f" providerId="AD" clId="Web-{D84C47D4-4BCE-47CE-B1A6-6F447BCDD810}" dt="2022-07-21T15:41:12.229" v="6" actId="20577"/>
        <pc:sldMkLst>
          <pc:docMk/>
          <pc:sldMk cId="1712141231" sldId="4552"/>
        </pc:sldMkLst>
        <pc:spChg chg="mod">
          <ac:chgData name="jose.gimenez" userId="S::jose.gimenez_ageinglab.org#ext#@fhmuenster183.onmicrosoft.com::3b48b8cc-5da6-4cc1-aa1d-9ccff84f653f" providerId="AD" clId="Web-{D84C47D4-4BCE-47CE-B1A6-6F447BCDD810}" dt="2022-07-21T15:41:12.229" v="6" actId="20577"/>
          <ac:spMkLst>
            <pc:docMk/>
            <pc:sldMk cId="1712141231" sldId="4552"/>
            <ac:spMk id="6" creationId="{CB93DC98-4C6F-4A6F-966C-38D50A89B364}"/>
          </ac:spMkLst>
        </pc:spChg>
      </pc:sldChg>
      <pc:sldChg chg="modSp">
        <pc:chgData name="jose.gimenez" userId="S::jose.gimenez_ageinglab.org#ext#@fhmuenster183.onmicrosoft.com::3b48b8cc-5da6-4cc1-aa1d-9ccff84f653f" providerId="AD" clId="Web-{D84C47D4-4BCE-47CE-B1A6-6F447BCDD810}" dt="2022-07-21T15:41:19.308" v="7" actId="20577"/>
        <pc:sldMkLst>
          <pc:docMk/>
          <pc:sldMk cId="232093059" sldId="4553"/>
        </pc:sldMkLst>
        <pc:spChg chg="mod">
          <ac:chgData name="jose.gimenez" userId="S::jose.gimenez_ageinglab.org#ext#@fhmuenster183.onmicrosoft.com::3b48b8cc-5da6-4cc1-aa1d-9ccff84f653f" providerId="AD" clId="Web-{D84C47D4-4BCE-47CE-B1A6-6F447BCDD810}" dt="2022-07-21T15:41:19.308" v="7" actId="20577"/>
          <ac:spMkLst>
            <pc:docMk/>
            <pc:sldMk cId="232093059" sldId="4553"/>
            <ac:spMk id="3" creationId="{54B1CB42-7F11-4F97-AF04-C8275D07E375}"/>
          </ac:spMkLst>
        </pc:spChg>
      </pc:sldChg>
      <pc:sldChg chg="modSp">
        <pc:chgData name="jose.gimenez" userId="S::jose.gimenez_ageinglab.org#ext#@fhmuenster183.onmicrosoft.com::3b48b8cc-5da6-4cc1-aa1d-9ccff84f653f" providerId="AD" clId="Web-{D84C47D4-4BCE-47CE-B1A6-6F447BCDD810}" dt="2022-07-21T15:41:30.668" v="9" actId="20577"/>
        <pc:sldMkLst>
          <pc:docMk/>
          <pc:sldMk cId="1562409225" sldId="4554"/>
        </pc:sldMkLst>
        <pc:spChg chg="mod">
          <ac:chgData name="jose.gimenez" userId="S::jose.gimenez_ageinglab.org#ext#@fhmuenster183.onmicrosoft.com::3b48b8cc-5da6-4cc1-aa1d-9ccff84f653f" providerId="AD" clId="Web-{D84C47D4-4BCE-47CE-B1A6-6F447BCDD810}" dt="2022-07-21T15:41:30.668" v="9" actId="20577"/>
          <ac:spMkLst>
            <pc:docMk/>
            <pc:sldMk cId="1562409225" sldId="4554"/>
            <ac:spMk id="3" creationId="{64B2123A-CC34-4CFE-92F3-1B9D55669BB6}"/>
          </ac:spMkLst>
        </pc:spChg>
      </pc:sldChg>
      <pc:sldChg chg="modSp">
        <pc:chgData name="jose.gimenez" userId="S::jose.gimenez_ageinglab.org#ext#@fhmuenster183.onmicrosoft.com::3b48b8cc-5da6-4cc1-aa1d-9ccff84f653f" providerId="AD" clId="Web-{D84C47D4-4BCE-47CE-B1A6-6F447BCDD810}" dt="2022-07-21T15:42:21.966" v="17" actId="20577"/>
        <pc:sldMkLst>
          <pc:docMk/>
          <pc:sldMk cId="142728875" sldId="4556"/>
        </pc:sldMkLst>
        <pc:spChg chg="mod">
          <ac:chgData name="jose.gimenez" userId="S::jose.gimenez_ageinglab.org#ext#@fhmuenster183.onmicrosoft.com::3b48b8cc-5da6-4cc1-aa1d-9ccff84f653f" providerId="AD" clId="Web-{D84C47D4-4BCE-47CE-B1A6-6F447BCDD810}" dt="2022-07-21T15:42:21.966" v="17" actId="20577"/>
          <ac:spMkLst>
            <pc:docMk/>
            <pc:sldMk cId="142728875" sldId="4556"/>
            <ac:spMk id="3" creationId="{420EDAE6-5A54-4AD8-BA0C-EE6BD35BAA52}"/>
          </ac:spMkLst>
        </pc:spChg>
      </pc:sldChg>
      <pc:sldChg chg="modSp">
        <pc:chgData name="jose.gimenez" userId="S::jose.gimenez_ageinglab.org#ext#@fhmuenster183.onmicrosoft.com::3b48b8cc-5da6-4cc1-aa1d-9ccff84f653f" providerId="AD" clId="Web-{D84C47D4-4BCE-47CE-B1A6-6F447BCDD810}" dt="2022-07-21T15:44:53.189" v="61" actId="20577"/>
        <pc:sldMkLst>
          <pc:docMk/>
          <pc:sldMk cId="2580673950" sldId="4557"/>
        </pc:sldMkLst>
        <pc:spChg chg="mod">
          <ac:chgData name="jose.gimenez" userId="S::jose.gimenez_ageinglab.org#ext#@fhmuenster183.onmicrosoft.com::3b48b8cc-5da6-4cc1-aa1d-9ccff84f653f" providerId="AD" clId="Web-{D84C47D4-4BCE-47CE-B1A6-6F447BCDD810}" dt="2022-07-21T15:44:21.219" v="32" actId="20577"/>
          <ac:spMkLst>
            <pc:docMk/>
            <pc:sldMk cId="2580673950" sldId="4557"/>
            <ac:spMk id="3" creationId="{3370CC1D-08EF-49BD-A986-C8B52B177507}"/>
          </ac:spMkLst>
        </pc:spChg>
        <pc:spChg chg="mod">
          <ac:chgData name="jose.gimenez" userId="S::jose.gimenez_ageinglab.org#ext#@fhmuenster183.onmicrosoft.com::3b48b8cc-5da6-4cc1-aa1d-9ccff84f653f" providerId="AD" clId="Web-{D84C47D4-4BCE-47CE-B1A6-6F447BCDD810}" dt="2022-07-21T15:44:53.189" v="61" actId="20577"/>
          <ac:spMkLst>
            <pc:docMk/>
            <pc:sldMk cId="2580673950" sldId="4557"/>
            <ac:spMk id="5" creationId="{0835D291-F2CA-4BB7-884E-DB11043C443F}"/>
          </ac:spMkLst>
        </pc:spChg>
      </pc:sldChg>
      <pc:sldChg chg="modSp">
        <pc:chgData name="jose.gimenez" userId="S::jose.gimenez_ageinglab.org#ext#@fhmuenster183.onmicrosoft.com::3b48b8cc-5da6-4cc1-aa1d-9ccff84f653f" providerId="AD" clId="Web-{D84C47D4-4BCE-47CE-B1A6-6F447BCDD810}" dt="2022-07-21T15:43:59.328" v="30" actId="20577"/>
        <pc:sldMkLst>
          <pc:docMk/>
          <pc:sldMk cId="4107427806" sldId="4560"/>
        </pc:sldMkLst>
        <pc:spChg chg="mod">
          <ac:chgData name="jose.gimenez" userId="S::jose.gimenez_ageinglab.org#ext#@fhmuenster183.onmicrosoft.com::3b48b8cc-5da6-4cc1-aa1d-9ccff84f653f" providerId="AD" clId="Web-{D84C47D4-4BCE-47CE-B1A6-6F447BCDD810}" dt="2022-07-21T15:43:59.328" v="30" actId="20577"/>
          <ac:spMkLst>
            <pc:docMk/>
            <pc:sldMk cId="4107427806" sldId="4560"/>
            <ac:spMk id="4" creationId="{640C1EC6-144B-4CCC-8ED4-2FF1478676BF}"/>
          </ac:spMkLst>
        </pc:spChg>
      </pc:sldChg>
      <pc:sldChg chg="modSp">
        <pc:chgData name="jose.gimenez" userId="S::jose.gimenez_ageinglab.org#ext#@fhmuenster183.onmicrosoft.com::3b48b8cc-5da6-4cc1-aa1d-9ccff84f653f" providerId="AD" clId="Web-{D84C47D4-4BCE-47CE-B1A6-6F447BCDD810}" dt="2022-07-21T15:43:52.953" v="29" actId="20577"/>
        <pc:sldMkLst>
          <pc:docMk/>
          <pc:sldMk cId="4266585033" sldId="4561"/>
        </pc:sldMkLst>
        <pc:spChg chg="mod">
          <ac:chgData name="jose.gimenez" userId="S::jose.gimenez_ageinglab.org#ext#@fhmuenster183.onmicrosoft.com::3b48b8cc-5da6-4cc1-aa1d-9ccff84f653f" providerId="AD" clId="Web-{D84C47D4-4BCE-47CE-B1A6-6F447BCDD810}" dt="2022-07-21T15:43:52.953" v="29" actId="20577"/>
          <ac:spMkLst>
            <pc:docMk/>
            <pc:sldMk cId="4266585033" sldId="4561"/>
            <ac:spMk id="3" creationId="{C156E35D-9A22-4989-948E-54BB6FD10E3A}"/>
          </ac:spMkLst>
        </pc:spChg>
      </pc:sldChg>
      <pc:sldChg chg="modSp">
        <pc:chgData name="jose.gimenez" userId="S::jose.gimenez_ageinglab.org#ext#@fhmuenster183.onmicrosoft.com::3b48b8cc-5da6-4cc1-aa1d-9ccff84f653f" providerId="AD" clId="Web-{D84C47D4-4BCE-47CE-B1A6-6F447BCDD810}" dt="2022-07-21T15:45:15.424" v="64" actId="20577"/>
        <pc:sldMkLst>
          <pc:docMk/>
          <pc:sldMk cId="1124281227" sldId="4565"/>
        </pc:sldMkLst>
        <pc:spChg chg="mod">
          <ac:chgData name="jose.gimenez" userId="S::jose.gimenez_ageinglab.org#ext#@fhmuenster183.onmicrosoft.com::3b48b8cc-5da6-4cc1-aa1d-9ccff84f653f" providerId="AD" clId="Web-{D84C47D4-4BCE-47CE-B1A6-6F447BCDD810}" dt="2022-07-21T15:45:15.424" v="64" actId="20577"/>
          <ac:spMkLst>
            <pc:docMk/>
            <pc:sldMk cId="1124281227" sldId="4565"/>
            <ac:spMk id="4" creationId="{41B532ED-6626-4126-873D-D89182457A86}"/>
          </ac:spMkLst>
        </pc:spChg>
      </pc:sldChg>
      <pc:sldChg chg="modSp">
        <pc:chgData name="jose.gimenez" userId="S::jose.gimenez_ageinglab.org#ext#@fhmuenster183.onmicrosoft.com::3b48b8cc-5da6-4cc1-aa1d-9ccff84f653f" providerId="AD" clId="Web-{D84C47D4-4BCE-47CE-B1A6-6F447BCDD810}" dt="2022-07-21T15:45:07.955" v="63" actId="20577"/>
        <pc:sldMkLst>
          <pc:docMk/>
          <pc:sldMk cId="3768073013" sldId="4566"/>
        </pc:sldMkLst>
        <pc:spChg chg="mod">
          <ac:chgData name="jose.gimenez" userId="S::jose.gimenez_ageinglab.org#ext#@fhmuenster183.onmicrosoft.com::3b48b8cc-5da6-4cc1-aa1d-9ccff84f653f" providerId="AD" clId="Web-{D84C47D4-4BCE-47CE-B1A6-6F447BCDD810}" dt="2022-07-21T15:45:02.580" v="62" actId="20577"/>
          <ac:spMkLst>
            <pc:docMk/>
            <pc:sldMk cId="3768073013" sldId="4566"/>
            <ac:spMk id="5" creationId="{6CA19869-CFA1-416E-BE2C-5A5DD9281647}"/>
          </ac:spMkLst>
        </pc:spChg>
        <pc:spChg chg="mod">
          <ac:chgData name="jose.gimenez" userId="S::jose.gimenez_ageinglab.org#ext#@fhmuenster183.onmicrosoft.com::3b48b8cc-5da6-4cc1-aa1d-9ccff84f653f" providerId="AD" clId="Web-{D84C47D4-4BCE-47CE-B1A6-6F447BCDD810}" dt="2022-07-21T15:45:07.955" v="63" actId="20577"/>
          <ac:spMkLst>
            <pc:docMk/>
            <pc:sldMk cId="3768073013" sldId="4566"/>
            <ac:spMk id="8" creationId="{0B9A443C-8F62-4007-B1D5-F965D8AD2D2D}"/>
          </ac:spMkLst>
        </pc:spChg>
      </pc:sldChg>
      <pc:sldChg chg="modSp">
        <pc:chgData name="jose.gimenez" userId="S::jose.gimenez_ageinglab.org#ext#@fhmuenster183.onmicrosoft.com::3b48b8cc-5da6-4cc1-aa1d-9ccff84f653f" providerId="AD" clId="Web-{D84C47D4-4BCE-47CE-B1A6-6F447BCDD810}" dt="2022-07-21T15:45:30.690" v="66" actId="20577"/>
        <pc:sldMkLst>
          <pc:docMk/>
          <pc:sldMk cId="3473247380" sldId="4572"/>
        </pc:sldMkLst>
        <pc:spChg chg="mod">
          <ac:chgData name="jose.gimenez" userId="S::jose.gimenez_ageinglab.org#ext#@fhmuenster183.onmicrosoft.com::3b48b8cc-5da6-4cc1-aa1d-9ccff84f653f" providerId="AD" clId="Web-{D84C47D4-4BCE-47CE-B1A6-6F447BCDD810}" dt="2022-07-21T15:45:30.690" v="66" actId="20577"/>
          <ac:spMkLst>
            <pc:docMk/>
            <pc:sldMk cId="3473247380" sldId="4572"/>
            <ac:spMk id="5" creationId="{41898611-B002-4357-A824-DE6090314B5E}"/>
          </ac:spMkLst>
        </pc:spChg>
      </pc:sldChg>
      <pc:sldChg chg="modSp">
        <pc:chgData name="jose.gimenez" userId="S::jose.gimenez_ageinglab.org#ext#@fhmuenster183.onmicrosoft.com::3b48b8cc-5da6-4cc1-aa1d-9ccff84f653f" providerId="AD" clId="Web-{D84C47D4-4BCE-47CE-B1A6-6F447BCDD810}" dt="2022-07-21T15:45:22.409" v="65" actId="20577"/>
        <pc:sldMkLst>
          <pc:docMk/>
          <pc:sldMk cId="1192425144" sldId="4573"/>
        </pc:sldMkLst>
        <pc:spChg chg="mod">
          <ac:chgData name="jose.gimenez" userId="S::jose.gimenez_ageinglab.org#ext#@fhmuenster183.onmicrosoft.com::3b48b8cc-5da6-4cc1-aa1d-9ccff84f653f" providerId="AD" clId="Web-{D84C47D4-4BCE-47CE-B1A6-6F447BCDD810}" dt="2022-07-21T15:45:22.409" v="65" actId="20577"/>
          <ac:spMkLst>
            <pc:docMk/>
            <pc:sldMk cId="1192425144" sldId="4573"/>
            <ac:spMk id="4" creationId="{640C1EC6-144B-4CCC-8ED4-2FF1478676BF}"/>
          </ac:spMkLst>
        </pc:spChg>
      </pc:sldChg>
      <pc:sldChg chg="modSp">
        <pc:chgData name="jose.gimenez" userId="S::jose.gimenez_ageinglab.org#ext#@fhmuenster183.onmicrosoft.com::3b48b8cc-5da6-4cc1-aa1d-9ccff84f653f" providerId="AD" clId="Web-{D84C47D4-4BCE-47CE-B1A6-6F447BCDD810}" dt="2022-07-21T15:44:10.985" v="31" actId="20577"/>
        <pc:sldMkLst>
          <pc:docMk/>
          <pc:sldMk cId="3851334342" sldId="4574"/>
        </pc:sldMkLst>
        <pc:spChg chg="mod">
          <ac:chgData name="jose.gimenez" userId="S::jose.gimenez_ageinglab.org#ext#@fhmuenster183.onmicrosoft.com::3b48b8cc-5da6-4cc1-aa1d-9ccff84f653f" providerId="AD" clId="Web-{D84C47D4-4BCE-47CE-B1A6-6F447BCDD810}" dt="2022-07-21T15:44:10.985" v="31" actId="20577"/>
          <ac:spMkLst>
            <pc:docMk/>
            <pc:sldMk cId="3851334342" sldId="4574"/>
            <ac:spMk id="2" creationId="{5FBB29FA-C66F-4603-AE3F-60C07640BB85}"/>
          </ac:spMkLst>
        </pc:spChg>
      </pc:sldChg>
      <pc:sldChg chg="modSp">
        <pc:chgData name="jose.gimenez" userId="S::jose.gimenez_ageinglab.org#ext#@fhmuenster183.onmicrosoft.com::3b48b8cc-5da6-4cc1-aa1d-9ccff84f653f" providerId="AD" clId="Web-{D84C47D4-4BCE-47CE-B1A6-6F447BCDD810}" dt="2022-07-21T15:46:01.660" v="68" actId="20577"/>
        <pc:sldMkLst>
          <pc:docMk/>
          <pc:sldMk cId="3189308574" sldId="4577"/>
        </pc:sldMkLst>
        <pc:spChg chg="mod">
          <ac:chgData name="jose.gimenez" userId="S::jose.gimenez_ageinglab.org#ext#@fhmuenster183.onmicrosoft.com::3b48b8cc-5da6-4cc1-aa1d-9ccff84f653f" providerId="AD" clId="Web-{D84C47D4-4BCE-47CE-B1A6-6F447BCDD810}" dt="2022-07-21T15:46:01.660" v="68" actId="20577"/>
          <ac:spMkLst>
            <pc:docMk/>
            <pc:sldMk cId="3189308574" sldId="4577"/>
            <ac:spMk id="3" creationId="{5EDAC0D4-769B-4C55-9AA6-1F91D4660F4A}"/>
          </ac:spMkLst>
        </pc:spChg>
      </pc:sldChg>
      <pc:sldChg chg="modSp">
        <pc:chgData name="jose.gimenez" userId="S::jose.gimenez_ageinglab.org#ext#@fhmuenster183.onmicrosoft.com::3b48b8cc-5da6-4cc1-aa1d-9ccff84f653f" providerId="AD" clId="Web-{D84C47D4-4BCE-47CE-B1A6-6F447BCDD810}" dt="2022-07-21T15:46:45.552" v="72" actId="20577"/>
        <pc:sldMkLst>
          <pc:docMk/>
          <pc:sldMk cId="1810915583" sldId="4581"/>
        </pc:sldMkLst>
        <pc:spChg chg="mod">
          <ac:chgData name="jose.gimenez" userId="S::jose.gimenez_ageinglab.org#ext#@fhmuenster183.onmicrosoft.com::3b48b8cc-5da6-4cc1-aa1d-9ccff84f653f" providerId="AD" clId="Web-{D84C47D4-4BCE-47CE-B1A6-6F447BCDD810}" dt="2022-07-21T15:46:45.552" v="72" actId="20577"/>
          <ac:spMkLst>
            <pc:docMk/>
            <pc:sldMk cId="1810915583" sldId="4581"/>
            <ac:spMk id="3" creationId="{5DC2B463-24FF-48D6-B2AD-DAA6B1F8FA87}"/>
          </ac:spMkLst>
        </pc:spChg>
      </pc:sldChg>
      <pc:sldChg chg="modSp">
        <pc:chgData name="jose.gimenez" userId="S::jose.gimenez_ageinglab.org#ext#@fhmuenster183.onmicrosoft.com::3b48b8cc-5da6-4cc1-aa1d-9ccff84f653f" providerId="AD" clId="Web-{D84C47D4-4BCE-47CE-B1A6-6F447BCDD810}" dt="2022-07-21T15:47:06.912" v="73" actId="20577"/>
        <pc:sldMkLst>
          <pc:docMk/>
          <pc:sldMk cId="1593101430" sldId="4585"/>
        </pc:sldMkLst>
        <pc:spChg chg="mod">
          <ac:chgData name="jose.gimenez" userId="S::jose.gimenez_ageinglab.org#ext#@fhmuenster183.onmicrosoft.com::3b48b8cc-5da6-4cc1-aa1d-9ccff84f653f" providerId="AD" clId="Web-{D84C47D4-4BCE-47CE-B1A6-6F447BCDD810}" dt="2022-07-21T15:47:06.912" v="73" actId="20577"/>
          <ac:spMkLst>
            <pc:docMk/>
            <pc:sldMk cId="1593101430" sldId="4585"/>
            <ac:spMk id="2" creationId="{EFA3B4DB-F477-4F23-84A9-0C0A867EB429}"/>
          </ac:spMkLst>
        </pc:spChg>
      </pc:sldChg>
      <pc:sldChg chg="modSp">
        <pc:chgData name="jose.gimenez" userId="S::jose.gimenez_ageinglab.org#ext#@fhmuenster183.onmicrosoft.com::3b48b8cc-5da6-4cc1-aa1d-9ccff84f653f" providerId="AD" clId="Web-{D84C47D4-4BCE-47CE-B1A6-6F447BCDD810}" dt="2022-07-21T15:49:30.166" v="134" actId="20577"/>
        <pc:sldMkLst>
          <pc:docMk/>
          <pc:sldMk cId="2546975059" sldId="4586"/>
        </pc:sldMkLst>
        <pc:spChg chg="mod">
          <ac:chgData name="jose.gimenez" userId="S::jose.gimenez_ageinglab.org#ext#@fhmuenster183.onmicrosoft.com::3b48b8cc-5da6-4cc1-aa1d-9ccff84f653f" providerId="AD" clId="Web-{D84C47D4-4BCE-47CE-B1A6-6F447BCDD810}" dt="2022-07-21T15:47:51.929" v="78" actId="20577"/>
          <ac:spMkLst>
            <pc:docMk/>
            <pc:sldMk cId="2546975059" sldId="4586"/>
            <ac:spMk id="2" creationId="{805712E1-AB34-4715-A53A-C71E337B9681}"/>
          </ac:spMkLst>
        </pc:spChg>
        <pc:spChg chg="mod">
          <ac:chgData name="jose.gimenez" userId="S::jose.gimenez_ageinglab.org#ext#@fhmuenster183.onmicrosoft.com::3b48b8cc-5da6-4cc1-aa1d-9ccff84f653f" providerId="AD" clId="Web-{D84C47D4-4BCE-47CE-B1A6-6F447BCDD810}" dt="2022-07-21T15:47:26.865" v="74" actId="20577"/>
          <ac:spMkLst>
            <pc:docMk/>
            <pc:sldMk cId="2546975059" sldId="4586"/>
            <ac:spMk id="3" creationId="{061600AC-92C9-409A-88E3-B99EA38C52B9}"/>
          </ac:spMkLst>
        </pc:spChg>
        <pc:spChg chg="mod">
          <ac:chgData name="jose.gimenez" userId="S::jose.gimenez_ageinglab.org#ext#@fhmuenster183.onmicrosoft.com::3b48b8cc-5da6-4cc1-aa1d-9ccff84f653f" providerId="AD" clId="Web-{D84C47D4-4BCE-47CE-B1A6-6F447BCDD810}" dt="2022-07-21T15:48:09.382" v="81" actId="20577"/>
          <ac:spMkLst>
            <pc:docMk/>
            <pc:sldMk cId="2546975059" sldId="4586"/>
            <ac:spMk id="19" creationId="{6AB9D8C5-AEC7-469E-9068-5B30477E717B}"/>
          </ac:spMkLst>
        </pc:spChg>
        <pc:spChg chg="mod">
          <ac:chgData name="jose.gimenez" userId="S::jose.gimenez_ageinglab.org#ext#@fhmuenster183.onmicrosoft.com::3b48b8cc-5da6-4cc1-aa1d-9ccff84f653f" providerId="AD" clId="Web-{D84C47D4-4BCE-47CE-B1A6-6F447BCDD810}" dt="2022-07-21T15:49:30.166" v="134" actId="20577"/>
          <ac:spMkLst>
            <pc:docMk/>
            <pc:sldMk cId="2546975059" sldId="4586"/>
            <ac:spMk id="20" creationId="{8017D5A8-7FA9-4051-9A91-72192E53EBDA}"/>
          </ac:spMkLst>
        </pc:spChg>
        <pc:spChg chg="mod">
          <ac:chgData name="jose.gimenez" userId="S::jose.gimenez_ageinglab.org#ext#@fhmuenster183.onmicrosoft.com::3b48b8cc-5da6-4cc1-aa1d-9ccff84f653f" providerId="AD" clId="Web-{D84C47D4-4BCE-47CE-B1A6-6F447BCDD810}" dt="2022-07-21T15:48:48.540" v="100" actId="20577"/>
          <ac:spMkLst>
            <pc:docMk/>
            <pc:sldMk cId="2546975059" sldId="4586"/>
            <ac:spMk id="21" creationId="{23B5BA65-2AE5-4196-B060-E32B7A153B4D}"/>
          </ac:spMkLst>
        </pc:spChg>
        <pc:spChg chg="mod">
          <ac:chgData name="jose.gimenez" userId="S::jose.gimenez_ageinglab.org#ext#@fhmuenster183.onmicrosoft.com::3b48b8cc-5da6-4cc1-aa1d-9ccff84f653f" providerId="AD" clId="Web-{D84C47D4-4BCE-47CE-B1A6-6F447BCDD810}" dt="2022-07-21T15:49:27.041" v="133" actId="20577"/>
          <ac:spMkLst>
            <pc:docMk/>
            <pc:sldMk cId="2546975059" sldId="4586"/>
            <ac:spMk id="22" creationId="{177BCAC6-6B26-4650-93C0-6E4C191542FF}"/>
          </ac:spMkLst>
        </pc:spChg>
        <pc:spChg chg="mod">
          <ac:chgData name="jose.gimenez" userId="S::jose.gimenez_ageinglab.org#ext#@fhmuenster183.onmicrosoft.com::3b48b8cc-5da6-4cc1-aa1d-9ccff84f653f" providerId="AD" clId="Web-{D84C47D4-4BCE-47CE-B1A6-6F447BCDD810}" dt="2022-07-21T15:49:08.338" v="129" actId="20577"/>
          <ac:spMkLst>
            <pc:docMk/>
            <pc:sldMk cId="2546975059" sldId="4586"/>
            <ac:spMk id="23" creationId="{568B12AC-8837-4FB2-B097-DAC4BF4B43E1}"/>
          </ac:spMkLst>
        </pc:spChg>
        <pc:spChg chg="mod">
          <ac:chgData name="jose.gimenez" userId="S::jose.gimenez_ageinglab.org#ext#@fhmuenster183.onmicrosoft.com::3b48b8cc-5da6-4cc1-aa1d-9ccff84f653f" providerId="AD" clId="Web-{D84C47D4-4BCE-47CE-B1A6-6F447BCDD810}" dt="2022-07-21T15:48:55.275" v="112" actId="20577"/>
          <ac:spMkLst>
            <pc:docMk/>
            <pc:sldMk cId="2546975059" sldId="4586"/>
            <ac:spMk id="24" creationId="{EBFC0A62-D227-4509-B5EC-88F299B3C08C}"/>
          </ac:spMkLst>
        </pc:spChg>
      </pc:sldChg>
      <pc:sldChg chg="modSp">
        <pc:chgData name="jose.gimenez" userId="S::jose.gimenez_ageinglab.org#ext#@fhmuenster183.onmicrosoft.com::3b48b8cc-5da6-4cc1-aa1d-9ccff84f653f" providerId="AD" clId="Web-{D84C47D4-4BCE-47CE-B1A6-6F447BCDD810}" dt="2022-07-21T15:49:58.292" v="137" actId="14100"/>
        <pc:sldMkLst>
          <pc:docMk/>
          <pc:sldMk cId="2881644394" sldId="4587"/>
        </pc:sldMkLst>
        <pc:spChg chg="mod">
          <ac:chgData name="jose.gimenez" userId="S::jose.gimenez_ageinglab.org#ext#@fhmuenster183.onmicrosoft.com::3b48b8cc-5da6-4cc1-aa1d-9ccff84f653f" providerId="AD" clId="Web-{D84C47D4-4BCE-47CE-B1A6-6F447BCDD810}" dt="2022-07-21T15:49:58.292" v="137" actId="14100"/>
          <ac:spMkLst>
            <pc:docMk/>
            <pc:sldMk cId="2881644394" sldId="4587"/>
            <ac:spMk id="8" creationId="{8FCE55AC-55D0-4641-8788-BA7F8ED1BADC}"/>
          </ac:spMkLst>
        </pc:spChg>
      </pc:sldChg>
      <pc:sldChg chg="modSp">
        <pc:chgData name="jose.gimenez" userId="S::jose.gimenez_ageinglab.org#ext#@fhmuenster183.onmicrosoft.com::3b48b8cc-5da6-4cc1-aa1d-9ccff84f653f" providerId="AD" clId="Web-{D84C47D4-4BCE-47CE-B1A6-6F447BCDD810}" dt="2022-07-21T15:50:10.746" v="138" actId="20577"/>
        <pc:sldMkLst>
          <pc:docMk/>
          <pc:sldMk cId="2734093329" sldId="4590"/>
        </pc:sldMkLst>
        <pc:spChg chg="mod">
          <ac:chgData name="jose.gimenez" userId="S::jose.gimenez_ageinglab.org#ext#@fhmuenster183.onmicrosoft.com::3b48b8cc-5da6-4cc1-aa1d-9ccff84f653f" providerId="AD" clId="Web-{D84C47D4-4BCE-47CE-B1A6-6F447BCDD810}" dt="2022-07-21T15:50:10.746" v="138" actId="20577"/>
          <ac:spMkLst>
            <pc:docMk/>
            <pc:sldMk cId="2734093329" sldId="4590"/>
            <ac:spMk id="5" creationId="{5915EF31-8EDB-4C34-A7E6-E1206DE2269A}"/>
          </ac:spMkLst>
        </pc:spChg>
      </pc:sldChg>
      <pc:sldChg chg="modSp">
        <pc:chgData name="jose.gimenez" userId="S::jose.gimenez_ageinglab.org#ext#@fhmuenster183.onmicrosoft.com::3b48b8cc-5da6-4cc1-aa1d-9ccff84f653f" providerId="AD" clId="Web-{D84C47D4-4BCE-47CE-B1A6-6F447BCDD810}" dt="2022-07-21T15:49:50.183" v="136" actId="20577"/>
        <pc:sldMkLst>
          <pc:docMk/>
          <pc:sldMk cId="181541771" sldId="4592"/>
        </pc:sldMkLst>
        <pc:spChg chg="mod">
          <ac:chgData name="jose.gimenez" userId="S::jose.gimenez_ageinglab.org#ext#@fhmuenster183.onmicrosoft.com::3b48b8cc-5da6-4cc1-aa1d-9ccff84f653f" providerId="AD" clId="Web-{D84C47D4-4BCE-47CE-B1A6-6F447BCDD810}" dt="2022-07-21T15:49:42.276" v="135" actId="20577"/>
          <ac:spMkLst>
            <pc:docMk/>
            <pc:sldMk cId="181541771" sldId="4592"/>
            <ac:spMk id="2" creationId="{BB9E4792-AA27-412B-95CE-AB65E17D8B84}"/>
          </ac:spMkLst>
        </pc:spChg>
        <pc:spChg chg="mod">
          <ac:chgData name="jose.gimenez" userId="S::jose.gimenez_ageinglab.org#ext#@fhmuenster183.onmicrosoft.com::3b48b8cc-5da6-4cc1-aa1d-9ccff84f653f" providerId="AD" clId="Web-{D84C47D4-4BCE-47CE-B1A6-6F447BCDD810}" dt="2022-07-21T15:49:50.183" v="136" actId="20577"/>
          <ac:spMkLst>
            <pc:docMk/>
            <pc:sldMk cId="181541771" sldId="4592"/>
            <ac:spMk id="10" creationId="{15736C48-7E7A-4B8B-BF04-90A9D88D2E81}"/>
          </ac:spMkLst>
        </pc:spChg>
      </pc:sldChg>
      <pc:sldChg chg="modSp">
        <pc:chgData name="jose.gimenez" userId="S::jose.gimenez_ageinglab.org#ext#@fhmuenster183.onmicrosoft.com::3b48b8cc-5da6-4cc1-aa1d-9ccff84f653f" providerId="AD" clId="Web-{D84C47D4-4BCE-47CE-B1A6-6F447BCDD810}" dt="2022-07-21T15:41:36.793" v="10" actId="20577"/>
        <pc:sldMkLst>
          <pc:docMk/>
          <pc:sldMk cId="174044134" sldId="4595"/>
        </pc:sldMkLst>
        <pc:spChg chg="mod">
          <ac:chgData name="jose.gimenez" userId="S::jose.gimenez_ageinglab.org#ext#@fhmuenster183.onmicrosoft.com::3b48b8cc-5da6-4cc1-aa1d-9ccff84f653f" providerId="AD" clId="Web-{D84C47D4-4BCE-47CE-B1A6-6F447BCDD810}" dt="2022-07-21T15:41:36.793" v="10" actId="20577"/>
          <ac:spMkLst>
            <pc:docMk/>
            <pc:sldMk cId="174044134" sldId="4595"/>
            <ac:spMk id="3" creationId="{BF9961DE-D1A5-41EF-8AA9-51D0ED4BC43D}"/>
          </ac:spMkLst>
        </pc:spChg>
      </pc:sldChg>
      <pc:sldChg chg="modSp">
        <pc:chgData name="jose.gimenez" userId="S::jose.gimenez_ageinglab.org#ext#@fhmuenster183.onmicrosoft.com::3b48b8cc-5da6-4cc1-aa1d-9ccff84f653f" providerId="AD" clId="Web-{D84C47D4-4BCE-47CE-B1A6-6F447BCDD810}" dt="2022-07-21T15:41:44.746" v="11" actId="20577"/>
        <pc:sldMkLst>
          <pc:docMk/>
          <pc:sldMk cId="614979911" sldId="4596"/>
        </pc:sldMkLst>
        <pc:spChg chg="mod">
          <ac:chgData name="jose.gimenez" userId="S::jose.gimenez_ageinglab.org#ext#@fhmuenster183.onmicrosoft.com::3b48b8cc-5da6-4cc1-aa1d-9ccff84f653f" providerId="AD" clId="Web-{D84C47D4-4BCE-47CE-B1A6-6F447BCDD810}" dt="2022-07-21T15:41:44.746" v="11" actId="20577"/>
          <ac:spMkLst>
            <pc:docMk/>
            <pc:sldMk cId="614979911" sldId="4596"/>
            <ac:spMk id="3" creationId="{3DDA2169-4C58-459F-BF08-AC9E6A51E0D4}"/>
          </ac:spMkLst>
        </pc:spChg>
      </pc:sldChg>
      <pc:sldChg chg="modSp">
        <pc:chgData name="jose.gimenez" userId="S::jose.gimenez_ageinglab.org#ext#@fhmuenster183.onmicrosoft.com::3b48b8cc-5da6-4cc1-aa1d-9ccff84f653f" providerId="AD" clId="Web-{D84C47D4-4BCE-47CE-B1A6-6F447BCDD810}" dt="2022-07-21T15:41:52.934" v="12" actId="20577"/>
        <pc:sldMkLst>
          <pc:docMk/>
          <pc:sldMk cId="692258090" sldId="4597"/>
        </pc:sldMkLst>
        <pc:spChg chg="mod">
          <ac:chgData name="jose.gimenez" userId="S::jose.gimenez_ageinglab.org#ext#@fhmuenster183.onmicrosoft.com::3b48b8cc-5da6-4cc1-aa1d-9ccff84f653f" providerId="AD" clId="Web-{D84C47D4-4BCE-47CE-B1A6-6F447BCDD810}" dt="2022-07-21T15:41:52.934" v="12" actId="20577"/>
          <ac:spMkLst>
            <pc:docMk/>
            <pc:sldMk cId="692258090" sldId="4597"/>
            <ac:spMk id="3" creationId="{346C7E97-609A-44B2-A5B4-20C6675B0A6B}"/>
          </ac:spMkLst>
        </pc:spChg>
      </pc:sldChg>
      <pc:sldChg chg="modSp">
        <pc:chgData name="jose.gimenez" userId="S::jose.gimenez_ageinglab.org#ext#@fhmuenster183.onmicrosoft.com::3b48b8cc-5da6-4cc1-aa1d-9ccff84f653f" providerId="AD" clId="Web-{D84C47D4-4BCE-47CE-B1A6-6F447BCDD810}" dt="2022-07-21T15:41:58.153" v="13" actId="20577"/>
        <pc:sldMkLst>
          <pc:docMk/>
          <pc:sldMk cId="4040425384" sldId="4598"/>
        </pc:sldMkLst>
        <pc:spChg chg="mod">
          <ac:chgData name="jose.gimenez" userId="S::jose.gimenez_ageinglab.org#ext#@fhmuenster183.onmicrosoft.com::3b48b8cc-5da6-4cc1-aa1d-9ccff84f653f" providerId="AD" clId="Web-{D84C47D4-4BCE-47CE-B1A6-6F447BCDD810}" dt="2022-07-21T15:41:58.153" v="13" actId="20577"/>
          <ac:spMkLst>
            <pc:docMk/>
            <pc:sldMk cId="4040425384" sldId="4598"/>
            <ac:spMk id="3" creationId="{7F8471B5-BD48-4072-872E-36B5E9E4081D}"/>
          </ac:spMkLst>
        </pc:spChg>
      </pc:sldChg>
      <pc:sldChg chg="modSp">
        <pc:chgData name="jose.gimenez" userId="S::jose.gimenez_ageinglab.org#ext#@fhmuenster183.onmicrosoft.com::3b48b8cc-5da6-4cc1-aa1d-9ccff84f653f" providerId="AD" clId="Web-{D84C47D4-4BCE-47CE-B1A6-6F447BCDD810}" dt="2022-07-21T15:42:05.512" v="14" actId="20577"/>
        <pc:sldMkLst>
          <pc:docMk/>
          <pc:sldMk cId="1891247420" sldId="4599"/>
        </pc:sldMkLst>
        <pc:spChg chg="mod">
          <ac:chgData name="jose.gimenez" userId="S::jose.gimenez_ageinglab.org#ext#@fhmuenster183.onmicrosoft.com::3b48b8cc-5da6-4cc1-aa1d-9ccff84f653f" providerId="AD" clId="Web-{D84C47D4-4BCE-47CE-B1A6-6F447BCDD810}" dt="2022-07-21T15:42:05.512" v="14" actId="20577"/>
          <ac:spMkLst>
            <pc:docMk/>
            <pc:sldMk cId="1891247420" sldId="4599"/>
            <ac:spMk id="3" creationId="{903D2D9C-81A4-4652-8C70-CFDA3729B029}"/>
          </ac:spMkLst>
        </pc:spChg>
      </pc:sldChg>
      <pc:sldChg chg="modSp">
        <pc:chgData name="jose.gimenez" userId="S::jose.gimenez_ageinglab.org#ext#@fhmuenster183.onmicrosoft.com::3b48b8cc-5da6-4cc1-aa1d-9ccff84f653f" providerId="AD" clId="Web-{D84C47D4-4BCE-47CE-B1A6-6F447BCDD810}" dt="2022-07-21T15:43:45.125" v="28" actId="20577"/>
        <pc:sldMkLst>
          <pc:docMk/>
          <pc:sldMk cId="1519735933" sldId="4600"/>
        </pc:sldMkLst>
        <pc:spChg chg="mod">
          <ac:chgData name="jose.gimenez" userId="S::jose.gimenez_ageinglab.org#ext#@fhmuenster183.onmicrosoft.com::3b48b8cc-5da6-4cc1-aa1d-9ccff84f653f" providerId="AD" clId="Web-{D84C47D4-4BCE-47CE-B1A6-6F447BCDD810}" dt="2022-07-21T15:43:45.125" v="28" actId="20577"/>
          <ac:spMkLst>
            <pc:docMk/>
            <pc:sldMk cId="1519735933" sldId="4600"/>
            <ac:spMk id="2" creationId="{2D86A1FB-9DF1-45A3-BC2D-F46F61AEF876}"/>
          </ac:spMkLst>
        </pc:spChg>
      </pc:sldChg>
      <pc:sldChg chg="modSp">
        <pc:chgData name="jose.gimenez" userId="S::jose.gimenez_ageinglab.org#ext#@fhmuenster183.onmicrosoft.com::3b48b8cc-5da6-4cc1-aa1d-9ccff84f653f" providerId="AD" clId="Web-{D84C47D4-4BCE-47CE-B1A6-6F447BCDD810}" dt="2022-07-21T15:46:25.567" v="70" actId="20577"/>
        <pc:sldMkLst>
          <pc:docMk/>
          <pc:sldMk cId="2251567565" sldId="4602"/>
        </pc:sldMkLst>
        <pc:spChg chg="mod">
          <ac:chgData name="jose.gimenez" userId="S::jose.gimenez_ageinglab.org#ext#@fhmuenster183.onmicrosoft.com::3b48b8cc-5da6-4cc1-aa1d-9ccff84f653f" providerId="AD" clId="Web-{D84C47D4-4BCE-47CE-B1A6-6F447BCDD810}" dt="2022-07-21T15:46:20.051" v="69" actId="20577"/>
          <ac:spMkLst>
            <pc:docMk/>
            <pc:sldMk cId="2251567565" sldId="4602"/>
            <ac:spMk id="2" creationId="{5B42DD96-0552-4B94-8D1B-7EE4E5D72E23}"/>
          </ac:spMkLst>
        </pc:spChg>
        <pc:spChg chg="mod">
          <ac:chgData name="jose.gimenez" userId="S::jose.gimenez_ageinglab.org#ext#@fhmuenster183.onmicrosoft.com::3b48b8cc-5da6-4cc1-aa1d-9ccff84f653f" providerId="AD" clId="Web-{D84C47D4-4BCE-47CE-B1A6-6F447BCDD810}" dt="2022-07-21T15:46:25.567" v="70" actId="20577"/>
          <ac:spMkLst>
            <pc:docMk/>
            <pc:sldMk cId="2251567565" sldId="4602"/>
            <ac:spMk id="15" creationId="{D88608EB-EFEB-45E0-8EB3-24BC14C5A2D0}"/>
          </ac:spMkLst>
        </pc:spChg>
      </pc:sldChg>
    </pc:docChg>
  </pc:docChgLst>
</pc:chgInfo>
</file>

<file path=ppt/comments/modernComment_1191_CCC79850.xml><?xml version="1.0" encoding="utf-8"?>
<p188:cmLst xmlns:a="http://schemas.openxmlformats.org/drawingml/2006/main" xmlns:r="http://schemas.openxmlformats.org/officeDocument/2006/relationships" xmlns:p188="http://schemas.microsoft.com/office/powerpoint/2018/8/main">
  <p188:cm id="{C6B6A73E-F3DA-4144-A601-271EA79C1D88}" authorId="{892B030D-011A-8B4F-9112-49A488042403}" created="2022-03-01T14:38:08.397">
    <ac:deMkLst xmlns:ac="http://schemas.microsoft.com/office/drawing/2013/main/command">
      <pc:docMk xmlns:pc="http://schemas.microsoft.com/office/powerpoint/2013/main/command"/>
      <pc:sldMk xmlns:pc="http://schemas.microsoft.com/office/powerpoint/2013/main/command" cId="3435632720" sldId="4497"/>
      <ac:spMk id="7" creationId="{A7A8525F-18D7-4837-99E4-9EF4F9D3FF75}"/>
    </ac:deMkLst>
    <p188:replyLst>
      <p188:reply id="{9B85AEE3-9A16-4FB9-85B8-A028788C616D}" authorId="{8FAFDFEB-FD77-9450-5FF2-745CF7472800}" created="2022-03-16T10:28:20.035">
        <p188:txBody>
          <a:bodyPr/>
          <a:lstStyle/>
          <a:p>
            <a:r>
              <a:rPr lang="en-US"/>
              <a:t>OK! :D</a:t>
            </a:r>
          </a:p>
        </p188:txBody>
      </p188:reply>
    </p188:replyLst>
    <p188:txBody>
      <a:bodyPr/>
      <a:lstStyle/>
      <a:p>
        <a:r>
          <a:rPr lang="en-IE"/>
          <a:t>Thanks for reviewing this PIFS Friends...while you are going thru' it if any suitable case studies come to mind esp for section2 and or some company exercises that you think might be suitable I would really appreciate your help  THANKS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400"/>
          <a:stretch/>
        </p:blipFill>
        <p:spPr>
          <a:xfrm>
            <a:off x="1517604" y="898217"/>
            <a:ext cx="10674396" cy="5865112"/>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0332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63509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316192" y="2234017"/>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438679" y="3562108"/>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459742" y="3662323"/>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8" name="Freeform 169">
            <a:extLst>
              <a:ext uri="{FF2B5EF4-FFF2-40B4-BE49-F238E27FC236}">
                <a16:creationId xmlns:a16="http://schemas.microsoft.com/office/drawing/2014/main" id="{D38E9616-8EF1-4687-BC95-1EA8F823D080}"/>
              </a:ext>
            </a:extLst>
          </p:cNvPr>
          <p:cNvSpPr>
            <a:spLocks noChangeArrowheads="1"/>
          </p:cNvSpPr>
          <p:nvPr userDrawn="1"/>
        </p:nvSpPr>
        <p:spPr bwMode="auto">
          <a:xfrm>
            <a:off x="10116965" y="3182784"/>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174">
            <a:extLst>
              <a:ext uri="{FF2B5EF4-FFF2-40B4-BE49-F238E27FC236}">
                <a16:creationId xmlns:a16="http://schemas.microsoft.com/office/drawing/2014/main" id="{6382C046-C154-4E0F-B8EA-F923529CE092}"/>
              </a:ext>
            </a:extLst>
          </p:cNvPr>
          <p:cNvSpPr>
            <a:spLocks noChangeArrowheads="1"/>
          </p:cNvSpPr>
          <p:nvPr userDrawn="1"/>
        </p:nvSpPr>
        <p:spPr bwMode="auto">
          <a:xfrm>
            <a:off x="11313977" y="4828534"/>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Tree>
    <p:extLst>
      <p:ext uri="{BB962C8B-B14F-4D97-AF65-F5344CB8AC3E}">
        <p14:creationId xmlns:p14="http://schemas.microsoft.com/office/powerpoint/2010/main" val="1942549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469643" y="215290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911535" y="168363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612136" y="3893530"/>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157334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3" name="Freeform 52">
            <a:extLst>
              <a:ext uri="{FF2B5EF4-FFF2-40B4-BE49-F238E27FC236}">
                <a16:creationId xmlns:a16="http://schemas.microsoft.com/office/drawing/2014/main" id="{6B9FF562-9BD5-2B44-B1B7-94C288C0D6F6}"/>
              </a:ext>
            </a:extLst>
          </p:cNvPr>
          <p:cNvSpPr/>
          <p:nvPr/>
        </p:nvSpPr>
        <p:spPr>
          <a:xfrm>
            <a:off x="5803946" y="2019544"/>
            <a:ext cx="2331225" cy="3159461"/>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7786158" y="2019544"/>
            <a:ext cx="2295226" cy="3206417"/>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9833323" y="1999852"/>
            <a:ext cx="2295226" cy="3159461"/>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22" name="Freeform 52">
            <a:extLst>
              <a:ext uri="{FF2B5EF4-FFF2-40B4-BE49-F238E27FC236}">
                <a16:creationId xmlns:a16="http://schemas.microsoft.com/office/drawing/2014/main" id="{C5C22716-219D-4A1B-ACE4-AB4C49B82711}"/>
              </a:ext>
            </a:extLst>
          </p:cNvPr>
          <p:cNvSpPr/>
          <p:nvPr userDrawn="1"/>
        </p:nvSpPr>
        <p:spPr>
          <a:xfrm>
            <a:off x="393237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2">
            <a:extLst>
              <a:ext uri="{FF2B5EF4-FFF2-40B4-BE49-F238E27FC236}">
                <a16:creationId xmlns:a16="http://schemas.microsoft.com/office/drawing/2014/main" id="{020245C1-C0CE-41B8-AE3D-6C4355391C2B}"/>
              </a:ext>
            </a:extLst>
          </p:cNvPr>
          <p:cNvSpPr/>
          <p:nvPr userDrawn="1"/>
        </p:nvSpPr>
        <p:spPr>
          <a:xfrm>
            <a:off x="1995843"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2">
            <a:extLst>
              <a:ext uri="{FF2B5EF4-FFF2-40B4-BE49-F238E27FC236}">
                <a16:creationId xmlns:a16="http://schemas.microsoft.com/office/drawing/2014/main" id="{858FF89D-9309-47B8-BE81-A400E6F4D912}"/>
              </a:ext>
            </a:extLst>
          </p:cNvPr>
          <p:cNvSpPr/>
          <p:nvPr userDrawn="1"/>
        </p:nvSpPr>
        <p:spPr>
          <a:xfrm>
            <a:off x="1363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9366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Tree>
    <p:extLst>
      <p:ext uri="{BB962C8B-B14F-4D97-AF65-F5344CB8AC3E}">
        <p14:creationId xmlns:p14="http://schemas.microsoft.com/office/powerpoint/2010/main" val="3011735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‹Nº›</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573505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2671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79"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78" r:id="rId38"/>
    <p:sldLayoutId id="2147483880" r:id="rId39"/>
    <p:sldLayoutId id="2147483859" r:id="rId40"/>
    <p:sldLayoutId id="2147483881" r:id="rId41"/>
    <p:sldLayoutId id="2147483876" r:id="rId42"/>
    <p:sldLayoutId id="2147483860" r:id="rId43"/>
    <p:sldLayoutId id="2147483853" r:id="rId44"/>
    <p:sldLayoutId id="2147483874" r:id="rId45"/>
    <p:sldLayoutId id="2147483875" r:id="rId46"/>
    <p:sldLayoutId id="2147483877"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emerald.com/insight/content/doi/10.1108/BFJ-07-2020-0663/full/html"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re.port.ac.uk/ws/portalfiles/portal/3177496/FORD_2015_cright_JMM_Exploring_the_impact_of_packaging_interactions_on_quality_of_life_among_older_consumers.pdf" TargetMode="External"/><Relationship Id="rId1" Type="http://schemas.openxmlformats.org/officeDocument/2006/relationships/slideLayout" Target="../slideLayouts/slideLayout9.xml"/><Relationship Id="rId4" Type="http://schemas.openxmlformats.org/officeDocument/2006/relationships/hyperlink" Target="https://www.nourishbyjaneclarke.com/collections/nouris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core.ac.uk/download/pdf/288387273.pdf"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91_CCC79850.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s://www.qualtrics.com/marketplace/customer-experience/" TargetMode="External"/><Relationship Id="rId2" Type="http://schemas.openxmlformats.org/officeDocument/2006/relationships/hyperlink" Target="https://survicate.com/" TargetMode="External"/><Relationship Id="rId1" Type="http://schemas.openxmlformats.org/officeDocument/2006/relationships/slideLayout" Target="../slideLayouts/slideLayout9.xml"/><Relationship Id="rId6" Type="http://schemas.openxmlformats.org/officeDocument/2006/relationships/hyperlink" Target="https://www.typeform.com/" TargetMode="Externa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hyperlink" Target="https://www.smartsurvey.co.uk/market-research-surveys/marketing" TargetMode="External"/><Relationship Id="rId4" Type="http://schemas.openxmlformats.org/officeDocument/2006/relationships/hyperlink" Target="https://www.surveymonkey.com/mp/marketing-surveys/" TargetMode="External"/><Relationship Id="rId9" Type="http://schemas.openxmlformats.org/officeDocument/2006/relationships/image" Target="../media/image30.png"/><Relationship Id="rId14" Type="http://schemas.openxmlformats.org/officeDocument/2006/relationships/hyperlink" Target="https://surveysparrow.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z3xmi.it/pagina.phtml?_id_articolo=9843-I-FOCUS-GROUP.-Una-scheda-formativa-parte-seconda.html"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binoculars-watch-observation-2474698/" TargetMode="External"/><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49.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48.png"/><Relationship Id="rId16" Type="http://schemas.openxmlformats.org/officeDocument/2006/relationships/image" Target="../media/image63.png"/><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7.svg"/><Relationship Id="rId7" Type="http://schemas.openxmlformats.org/officeDocument/2006/relationships/image" Target="../media/image68.sv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2.jpe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cid:ii_kpi7cpek2" TargetMode="External"/><Relationship Id="rId7"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hyperlink" Target="https://www.innovatingfoodforseniors.eu/good-practice-guide-for-smes-es/" TargetMode="External"/><Relationship Id="rId5" Type="http://schemas.openxmlformats.org/officeDocument/2006/relationships/hyperlink" Target="https://onlinelibrary.wiley.com/doi/10.1111/ijcs.12427" TargetMode="External"/><Relationship Id="rId4" Type="http://schemas.openxmlformats.org/officeDocument/2006/relationships/hyperlink" Target="http://www.oeconomia.actapol.net/pub/12_2_5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c.europa.eu/info/sites/default/files/consumer-vulnerability-factsheet_en.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9.xml"/><Relationship Id="rId4" Type="http://schemas.openxmlformats.org/officeDocument/2006/relationships/image" Target="../media/image80.svg"/></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MtOIJyRJ7jI" TargetMode="External"/><Relationship Id="rId2" Type="http://schemas.openxmlformats.org/officeDocument/2006/relationships/slideLayout" Target="../slideLayouts/slideLayout16.xml"/><Relationship Id="rId1" Type="http://schemas.openxmlformats.org/officeDocument/2006/relationships/video" Target="https://www.youtube.com/embed/MtOIJyRJ7jI?feature=oembed" TargetMode="External"/><Relationship Id="rId5" Type="http://schemas.openxmlformats.org/officeDocument/2006/relationships/image" Target="../media/image82.jpeg"/><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gHn8IBZSk3c" TargetMode="Externa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9.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3.xml"/><Relationship Id="rId4" Type="http://schemas.openxmlformats.org/officeDocument/2006/relationships/hyperlink" Target="https://www.casadellibro.com/libro-posicionamiento-la-batalla-por-su-mente-2-ed/9789701036686/87991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6.xml"/><Relationship Id="rId1" Type="http://schemas.openxmlformats.org/officeDocument/2006/relationships/video" Target="https://www.youtube.com/embed/pVdb5iaZqf4?feature=oembed" TargetMode="External"/><Relationship Id="rId5" Type="http://schemas.openxmlformats.org/officeDocument/2006/relationships/image" Target="../media/image90.jpeg"/><Relationship Id="rId4" Type="http://schemas.openxmlformats.org/officeDocument/2006/relationships/hyperlink" Target="https://www.youtube.com/watch?v=pVdb5iaZqf4"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svg"/><Relationship Id="rId3" Type="http://schemas.openxmlformats.org/officeDocument/2006/relationships/image" Target="../media/image93.svg"/><Relationship Id="rId7" Type="http://schemas.openxmlformats.org/officeDocument/2006/relationships/image" Target="../media/image97.sv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43.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sv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biozoon.de/en/" TargetMode="External"/><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knowingneurons.com/category/sensation-and-perception/" TargetMode="External"/><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blog.hubspot.com/sales/positioning-statement"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5" Type="http://schemas.openxmlformats.org/officeDocument/2006/relationships/hyperlink" Target="https://www.innovatingfoodforseniors.eu/good-practice-guide-for-vet-trainers-es/" TargetMode="External"/><Relationship Id="rId4" Type="http://schemas.openxmlformats.org/officeDocument/2006/relationships/hyperlink" Target="https://auga.lt/en/about-u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18.xml"/><Relationship Id="rId5" Type="http://schemas.openxmlformats.org/officeDocument/2006/relationships/image" Target="../media/image114.jpe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hyperlink" Target="https://www.inclusilver.eu/about-inclusilver/" TargetMode="External"/><Relationship Id="rId2" Type="http://schemas.openxmlformats.org/officeDocument/2006/relationships/hyperlink" Target="https://www.inclusilver.eu/wp-content/uploads/2018/10/INCluSliver-Marked-analysis-PN-SE.pdf"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hyperlink" Target="https://www.edelman.com/news/consumers-view-relationships-brands-one-sided-limited-value/" TargetMode="External"/><Relationship Id="rId2" Type="http://schemas.openxmlformats.org/officeDocument/2006/relationships/image" Target="../media/image115.png"/><Relationship Id="rId1" Type="http://schemas.openxmlformats.org/officeDocument/2006/relationships/slideLayout" Target="../slideLayouts/slideLayout9.xml"/><Relationship Id="rId4" Type="http://schemas.openxmlformats.org/officeDocument/2006/relationships/hyperlink" Target="https://www.ageuk.org.uk/get-involved/volunteer/donate-your-word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9.xml"/><Relationship Id="rId1" Type="http://schemas.openxmlformats.org/officeDocument/2006/relationships/video" Target="https://www.youtube.com/embed/AcHIKyGIzY4?feature=oembe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s://freshsparks.com/successful-brand-building-process/" TargetMode="External"/><Relationship Id="rId1" Type="http://schemas.openxmlformats.org/officeDocument/2006/relationships/slideLayout" Target="../slideLayouts/slideLayout16.xml"/><Relationship Id="rId4" Type="http://schemas.openxmlformats.org/officeDocument/2006/relationships/image" Target="../media/image120.svg"/></Relationships>
</file>

<file path=ppt/slides/_rels/slide6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hyperlink" Target="https://masterclass.freshsparks.com/" TargetMode="External"/><Relationship Id="rId1" Type="http://schemas.openxmlformats.org/officeDocument/2006/relationships/slideLayout" Target="../slideLayouts/slideLayout16.xml"/><Relationship Id="rId4" Type="http://schemas.openxmlformats.org/officeDocument/2006/relationships/image" Target="../media/image122.svg"/></Relationships>
</file>

<file path=ppt/slides/_rels/slide67.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jpeg"/><Relationship Id="rId1" Type="http://schemas.openxmlformats.org/officeDocument/2006/relationships/slideLayout" Target="../slideLayouts/slideLayout16.xml"/><Relationship Id="rId4" Type="http://schemas.openxmlformats.org/officeDocument/2006/relationships/image" Target="../media/image1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clusilver.eu/wp-content/uploads/2018/10/INCluSliver-Marked-analysis-PN-SE.pdf" TargetMode="External"/><Relationship Id="rId2" Type="http://schemas.openxmlformats.org/officeDocument/2006/relationships/hyperlink" Target="https://www.cambridge.org/core/journals/nutrition-research-reviews/article/understanding-heterogeneity-among-elderly-consumers-an-evaluation-of-segmentation-approaches-in-the-functional-food-market/F9CFD438E629069A0DA513DFFBCBD998" TargetMode="External"/><Relationship Id="rId1" Type="http://schemas.openxmlformats.org/officeDocument/2006/relationships/slideLayout" Target="../slideLayouts/slideLayout18.xml"/><Relationship Id="rId5" Type="http://schemas.openxmlformats.org/officeDocument/2006/relationships/hyperlink" Target="https://snacknation.com/blog/162-how-to-build-an-ethical-brand-with-zero-marketing-budget-with-the-perfect-granola-founder-michele-liddle/" TargetMode="External"/><Relationship Id="rId4" Type="http://schemas.openxmlformats.org/officeDocument/2006/relationships/hyperlink" Target="https://snacknation.com/blog/unite-food-clara-paye/"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researchgate.net/publication/282088062_An_Analysis_of_the_Decision_Structure_for_Food_Innovation_on_the_Basis_of_Consumer_Age"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researchgate.net/publication/282088062_An_Analysis_of_the_Decision_Structure_for_Food_Innovation_on_the_Basis_of_Consumer_Age"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36822" y="3463131"/>
            <a:ext cx="11492617" cy="697353"/>
          </a:xfrm>
        </p:spPr>
        <p:txBody>
          <a:bodyPr vert="horz" lIns="91440" tIns="45720" rIns="91440" bIns="45720" rtlCol="0" anchor="t">
            <a:noAutofit/>
          </a:bodyPr>
          <a:lstStyle/>
          <a:p>
            <a:r>
              <a:rPr lang="en-US" sz="4400" dirty="0" err="1"/>
              <a:t>Mó</a:t>
            </a:r>
            <a:r>
              <a:rPr lang="en-IE" sz="4400" dirty="0" err="1"/>
              <a:t>dulo</a:t>
            </a:r>
            <a:r>
              <a:rPr lang="en-IE" sz="4400" dirty="0"/>
              <a:t> 3: </a:t>
            </a:r>
          </a:p>
          <a:p>
            <a:r>
              <a:rPr lang="es-ES" sz="4400" dirty="0"/>
              <a:t>Conocimiento del consumidor y posicionamiento en el mercado</a:t>
            </a:r>
            <a:endParaRPr lang="en-US" sz="4400"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2" name="Picture 2" descr="Graphical user interface, text, application&#10;&#10;Description automatically generated">
            <a:extLst>
              <a:ext uri="{FF2B5EF4-FFF2-40B4-BE49-F238E27FC236}">
                <a16:creationId xmlns:a16="http://schemas.microsoft.com/office/drawing/2014/main" id="{9EC87B92-463D-6F89-263B-BB55F6BF9D1C}"/>
              </a:ext>
            </a:extLst>
          </p:cNvPr>
          <p:cNvPicPr>
            <a:picLocks noChangeAspect="1"/>
          </p:cNvPicPr>
          <p:nvPr/>
        </p:nvPicPr>
        <p:blipFill>
          <a:blip r:embed="rId2"/>
          <a:stretch>
            <a:fillRect/>
          </a:stretch>
        </p:blipFill>
        <p:spPr>
          <a:xfrm>
            <a:off x="4572000" y="5838825"/>
            <a:ext cx="1524000" cy="742950"/>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2C7DD992-C60A-43C6-982A-D4F30F98DC3C}"/>
              </a:ext>
            </a:extLst>
          </p:cNvPr>
          <p:cNvSpPr/>
          <p:nvPr/>
        </p:nvSpPr>
        <p:spPr>
          <a:xfrm>
            <a:off x="6910598" y="768743"/>
            <a:ext cx="5162719" cy="5138443"/>
          </a:xfrm>
          <a:prstGeom prst="wedgeEllipseCallout">
            <a:avLst>
              <a:gd name="adj1" fmla="val -44501"/>
              <a:gd name="adj2" fmla="val 51319"/>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71E3964D-2664-41BB-B034-7326E76EFEA2}"/>
              </a:ext>
            </a:extLst>
          </p:cNvPr>
          <p:cNvSpPr>
            <a:spLocks noGrp="1"/>
          </p:cNvSpPr>
          <p:nvPr>
            <p:ph type="body" sz="quarter" idx="18"/>
          </p:nvPr>
        </p:nvSpPr>
        <p:spPr>
          <a:xfrm>
            <a:off x="1642684" y="1432290"/>
            <a:ext cx="4781868" cy="4866905"/>
          </a:xfrm>
        </p:spPr>
        <p:txBody>
          <a:bodyPr vert="horz" lIns="91440" tIns="45720" rIns="91440" bIns="45720" rtlCol="0" anchor="t">
            <a:normAutofit fontScale="92500" lnSpcReduction="20000"/>
          </a:bodyPr>
          <a:lstStyle/>
          <a:p>
            <a:pPr marL="0" indent="0" algn="just"/>
            <a:r>
              <a:rPr lang="es-ES" dirty="0"/>
              <a:t>Otro </a:t>
            </a:r>
            <a:r>
              <a:rPr lang="es-ES" dirty="0">
                <a:hlinkClick r:id="rId2"/>
              </a:rPr>
              <a:t>estudio</a:t>
            </a:r>
            <a:r>
              <a:rPr lang="es-ES" dirty="0"/>
              <a:t> pretende ampliar nuestra comprensión sobre la intención de los adultos mayores de consumir alimentos funcionales. Es importante destacar que este estudio es uno de los primeros que amplía la aplicación del Modelo de Creencias de Salud (MBS) en el contexto del consumo de alimentos funcionales. </a:t>
            </a:r>
            <a:endParaRPr lang="es-ES"/>
          </a:p>
          <a:p>
            <a:pPr marL="0" indent="0" algn="just"/>
            <a:r>
              <a:rPr kumimoji="0" lang="es-ES" sz="2400" b="1" i="0" u="none" strike="noStrike" kern="1200" cap="none" spc="0" normalizeH="0" baseline="0" noProof="0" dirty="0">
                <a:ln>
                  <a:noFill/>
                </a:ln>
                <a:effectLst/>
                <a:uLnTx/>
                <a:uFillTx/>
                <a:ea typeface="+mn-ea"/>
                <a:cs typeface="+mn-cs"/>
              </a:rPr>
              <a:t>Los resultados muestran que las barreras percibidas y las señales de acción afectan significativamente a la intención de los consumidores mayores de consumir alimentos funcionales.</a:t>
            </a:r>
            <a:endParaRPr lang="es-ES" sz="2400" b="1" i="0" u="none" strike="noStrike" kern="1200" cap="none" spc="0" normalizeH="0" baseline="0" noProof="0" dirty="0">
              <a:ln>
                <a:noFill/>
              </a:ln>
              <a:effectLst/>
              <a:uLnTx/>
              <a:uFillTx/>
              <a:cs typeface="Calibri" panose="020F0502020204030204"/>
            </a:endParaRPr>
          </a:p>
          <a:p>
            <a:pPr marL="0" indent="0" algn="just"/>
            <a:r>
              <a:rPr kumimoji="0" lang="es-ES" sz="2400" b="1" i="0" u="none" strike="noStrike" kern="1200" cap="none" spc="0" normalizeH="0" baseline="0" noProof="0" dirty="0">
                <a:ln>
                  <a:noFill/>
                </a:ln>
                <a:effectLst/>
                <a:uLnTx/>
                <a:uFillTx/>
                <a:ea typeface="+mn-ea"/>
                <a:cs typeface="+mn-cs"/>
              </a:rPr>
              <a:t>Sin embargo, la susceptibilidad percibida no influye en la intención de los consumidores mayores de consumir alimentos funcionales</a:t>
            </a:r>
            <a:r>
              <a:rPr kumimoji="0" lang="en-IE" sz="2400" b="1" i="0" u="none" strike="noStrike" kern="1200" cap="none" spc="0" normalizeH="0" baseline="0" noProof="0" dirty="0">
                <a:ln>
                  <a:noFill/>
                </a:ln>
                <a:effectLst/>
                <a:uLnTx/>
                <a:uFillTx/>
                <a:ea typeface="+mn-ea"/>
                <a:cs typeface="+mn-cs"/>
              </a:rPr>
              <a:t>.</a:t>
            </a:r>
            <a:endParaRPr lang="es-ES" sz="2400" b="1" i="0" u="none" strike="noStrike" kern="1200" cap="none" spc="0" normalizeH="0" baseline="0" noProof="0" dirty="0">
              <a:ln>
                <a:noFill/>
              </a:ln>
              <a:effectLst/>
              <a:uLnTx/>
              <a:uFillTx/>
              <a:cs typeface="Calibri" panose="020F0502020204030204"/>
            </a:endParaRPr>
          </a:p>
        </p:txBody>
      </p:sp>
      <p:sp>
        <p:nvSpPr>
          <p:cNvPr id="4" name="Text Placeholder 3">
            <a:extLst>
              <a:ext uri="{FF2B5EF4-FFF2-40B4-BE49-F238E27FC236}">
                <a16:creationId xmlns:a16="http://schemas.microsoft.com/office/drawing/2014/main" id="{515B5314-34EB-4218-85A7-93440A4F24A2}"/>
              </a:ext>
            </a:extLst>
          </p:cNvPr>
          <p:cNvSpPr>
            <a:spLocks noGrp="1"/>
          </p:cNvSpPr>
          <p:nvPr>
            <p:ph type="body" sz="quarter" idx="16"/>
          </p:nvPr>
        </p:nvSpPr>
        <p:spPr>
          <a:xfrm>
            <a:off x="1642684" y="406498"/>
            <a:ext cx="5162719" cy="582221"/>
          </a:xfrm>
        </p:spPr>
        <p:txBody>
          <a:bodyPr>
            <a:noAutofit/>
          </a:bodyPr>
          <a:lstStyle/>
          <a:p>
            <a:r>
              <a:rPr lang="es-ES" sz="3200" dirty="0"/>
              <a:t>3. Modelo de creencias sobre la salud (HBM)</a:t>
            </a:r>
            <a:endParaRPr lang="en-IE" sz="3200" dirty="0"/>
          </a:p>
        </p:txBody>
      </p:sp>
      <p:sp>
        <p:nvSpPr>
          <p:cNvPr id="6" name="TextBox 5">
            <a:extLst>
              <a:ext uri="{FF2B5EF4-FFF2-40B4-BE49-F238E27FC236}">
                <a16:creationId xmlns:a16="http://schemas.microsoft.com/office/drawing/2014/main" id="{29A38DAD-C750-4764-A4F5-D3B05D20A4EF}"/>
              </a:ext>
            </a:extLst>
          </p:cNvPr>
          <p:cNvSpPr txBox="1"/>
          <p:nvPr/>
        </p:nvSpPr>
        <p:spPr>
          <a:xfrm>
            <a:off x="7404212" y="1432290"/>
            <a:ext cx="4175489" cy="4154984"/>
          </a:xfrm>
          <a:prstGeom prst="rect">
            <a:avLst/>
          </a:prstGeom>
          <a:noFill/>
        </p:spPr>
        <p:txBody>
          <a:bodyPr wrap="square" lIns="91440" tIns="45720" rIns="91440" bIns="45720" anchor="t">
            <a:spAutoFit/>
          </a:bodyPr>
          <a:lstStyle/>
          <a:p>
            <a:pPr algn="ctr"/>
            <a:r>
              <a:rPr lang="en-US" sz="2400" dirty="0">
                <a:solidFill>
                  <a:srgbClr val="000000"/>
                </a:solidFill>
              </a:rPr>
              <a:t>“</a:t>
            </a:r>
            <a:r>
              <a:rPr lang="es-ES" sz="2400" dirty="0">
                <a:solidFill>
                  <a:srgbClr val="000000"/>
                </a:solidFill>
              </a:rPr>
              <a:t>La HBM explica las relaciones entre las creencias y los comportamientos </a:t>
            </a:r>
            <a:r>
              <a:rPr lang="es-ES" sz="2400" b="1" dirty="0">
                <a:solidFill>
                  <a:srgbClr val="000000"/>
                </a:solidFill>
              </a:rPr>
              <a:t>en materia de salud partiendo de la base de que los comportamientos preventivos pueden formarse a partir de las creencias personales</a:t>
            </a:r>
            <a:r>
              <a:rPr lang="es-ES" sz="2400" dirty="0">
                <a:solidFill>
                  <a:srgbClr val="000000"/>
                </a:solidFill>
              </a:rPr>
              <a:t>. La HBM considera el comportamiento como una función del conocimiento y la actitud de un individuo</a:t>
            </a:r>
            <a:r>
              <a:rPr lang="en-US" sz="2400" dirty="0">
                <a:solidFill>
                  <a:srgbClr val="000000"/>
                </a:solidFill>
              </a:rPr>
              <a:t>.”</a:t>
            </a:r>
          </a:p>
        </p:txBody>
      </p:sp>
    </p:spTree>
    <p:extLst>
      <p:ext uri="{BB962C8B-B14F-4D97-AF65-F5344CB8AC3E}">
        <p14:creationId xmlns:p14="http://schemas.microsoft.com/office/powerpoint/2010/main" val="9692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es-ES" dirty="0"/>
              <a:t>Conclusiones del modelo de creencias sobre la salud...</a:t>
            </a:r>
          </a:p>
        </p:txBody>
      </p:sp>
      <p:sp>
        <p:nvSpPr>
          <p:cNvPr id="4" name="Rectangle: Rounded Corners 3">
            <a:extLst>
              <a:ext uri="{FF2B5EF4-FFF2-40B4-BE49-F238E27FC236}">
                <a16:creationId xmlns:a16="http://schemas.microsoft.com/office/drawing/2014/main" id="{9B03B9F0-2C8A-457B-80F9-503BBF20E37F}"/>
              </a:ext>
            </a:extLst>
          </p:cNvPr>
          <p:cNvSpPr/>
          <p:nvPr/>
        </p:nvSpPr>
        <p:spPr>
          <a:xfrm>
            <a:off x="4877046" y="1833145"/>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00"/>
                </a:solidFill>
              </a:rPr>
              <a:t>Susceptibilidad percibida</a:t>
            </a:r>
            <a:endParaRPr lang="en-IE" b="1" dirty="0">
              <a:solidFill>
                <a:srgbClr val="000000"/>
              </a:solidFill>
            </a:endParaRPr>
          </a:p>
        </p:txBody>
      </p:sp>
      <p:sp>
        <p:nvSpPr>
          <p:cNvPr id="5" name="Rectangle: Rounded Corners 4">
            <a:extLst>
              <a:ext uri="{FF2B5EF4-FFF2-40B4-BE49-F238E27FC236}">
                <a16:creationId xmlns:a16="http://schemas.microsoft.com/office/drawing/2014/main" id="{C091C610-5AF9-4F4C-BD16-BBB3B2A791CF}"/>
              </a:ext>
            </a:extLst>
          </p:cNvPr>
          <p:cNvSpPr/>
          <p:nvPr/>
        </p:nvSpPr>
        <p:spPr>
          <a:xfrm>
            <a:off x="4877046" y="2749269"/>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00"/>
                </a:solidFill>
              </a:rPr>
              <a:t>Barreras percibidas</a:t>
            </a:r>
            <a:endParaRPr lang="en-IE" b="1" dirty="0">
              <a:solidFill>
                <a:srgbClr val="000000"/>
              </a:solidFill>
            </a:endParaRPr>
          </a:p>
        </p:txBody>
      </p:sp>
      <p:sp>
        <p:nvSpPr>
          <p:cNvPr id="6" name="Rectangle: Rounded Corners 5">
            <a:extLst>
              <a:ext uri="{FF2B5EF4-FFF2-40B4-BE49-F238E27FC236}">
                <a16:creationId xmlns:a16="http://schemas.microsoft.com/office/drawing/2014/main" id="{2C3CBE6E-F1AC-4648-A720-33C8C88290E2}"/>
              </a:ext>
            </a:extLst>
          </p:cNvPr>
          <p:cNvSpPr/>
          <p:nvPr/>
        </p:nvSpPr>
        <p:spPr>
          <a:xfrm>
            <a:off x="4877046" y="3665286"/>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00"/>
                </a:solidFill>
              </a:rPr>
              <a:t>Pasar a la acción</a:t>
            </a:r>
            <a:endParaRPr lang="en-IE" b="1" dirty="0">
              <a:solidFill>
                <a:srgbClr val="000000"/>
              </a:solidFill>
            </a:endParaRPr>
          </a:p>
        </p:txBody>
      </p:sp>
      <p:sp>
        <p:nvSpPr>
          <p:cNvPr id="7" name="Star: 24 Points 6">
            <a:extLst>
              <a:ext uri="{FF2B5EF4-FFF2-40B4-BE49-F238E27FC236}">
                <a16:creationId xmlns:a16="http://schemas.microsoft.com/office/drawing/2014/main" id="{C26A428A-2E2E-4C6D-8796-E299E6EE3228}"/>
              </a:ext>
            </a:extLst>
          </p:cNvPr>
          <p:cNvSpPr/>
          <p:nvPr/>
        </p:nvSpPr>
        <p:spPr>
          <a:xfrm>
            <a:off x="8624715" y="1789813"/>
            <a:ext cx="3041768" cy="2511979"/>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Intención de consumo de alimentos funcionales</a:t>
            </a:r>
            <a:endParaRPr lang="en-IE" sz="2000" b="1" dirty="0">
              <a:solidFill>
                <a:srgbClr val="000000"/>
              </a:solidFill>
            </a:endParaRPr>
          </a:p>
        </p:txBody>
      </p:sp>
      <p:pic>
        <p:nvPicPr>
          <p:cNvPr id="10" name="Graphic 9" descr="Arrow: Slight curve with solid fill">
            <a:extLst>
              <a:ext uri="{FF2B5EF4-FFF2-40B4-BE49-F238E27FC236}">
                <a16:creationId xmlns:a16="http://schemas.microsoft.com/office/drawing/2014/main" id="{1821AD4C-8EDD-46AB-BA0B-1253451B59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82638">
            <a:off x="7436617" y="3565664"/>
            <a:ext cx="1093174" cy="878976"/>
          </a:xfrm>
          <a:prstGeom prst="rect">
            <a:avLst/>
          </a:prstGeom>
        </p:spPr>
      </p:pic>
      <p:pic>
        <p:nvPicPr>
          <p:cNvPr id="14" name="Graphic 13" descr="Arrow: Straight with solid fill">
            <a:extLst>
              <a:ext uri="{FF2B5EF4-FFF2-40B4-BE49-F238E27FC236}">
                <a16:creationId xmlns:a16="http://schemas.microsoft.com/office/drawing/2014/main" id="{B101616B-B316-4ABA-BFDE-73DF4EAE3E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434129" y="2593006"/>
            <a:ext cx="1014126" cy="914400"/>
          </a:xfrm>
          <a:prstGeom prst="rect">
            <a:avLst/>
          </a:prstGeom>
        </p:spPr>
      </p:pic>
      <p:pic>
        <p:nvPicPr>
          <p:cNvPr id="16" name="Graphic 15" descr="Back with solid fill">
            <a:extLst>
              <a:ext uri="{FF2B5EF4-FFF2-40B4-BE49-F238E27FC236}">
                <a16:creationId xmlns:a16="http://schemas.microsoft.com/office/drawing/2014/main" id="{51F5296A-03C0-4F76-9DA2-9BBDEA32E3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50419">
            <a:off x="7524754" y="1696400"/>
            <a:ext cx="1093610" cy="806573"/>
          </a:xfrm>
          <a:prstGeom prst="rect">
            <a:avLst/>
          </a:prstGeom>
        </p:spPr>
      </p:pic>
      <p:sp>
        <p:nvSpPr>
          <p:cNvPr id="17" name="TextBox 16">
            <a:extLst>
              <a:ext uri="{FF2B5EF4-FFF2-40B4-BE49-F238E27FC236}">
                <a16:creationId xmlns:a16="http://schemas.microsoft.com/office/drawing/2014/main" id="{A7FE1D30-B614-48AF-96F4-94824FED219F}"/>
              </a:ext>
            </a:extLst>
          </p:cNvPr>
          <p:cNvSpPr txBox="1"/>
          <p:nvPr/>
        </p:nvSpPr>
        <p:spPr>
          <a:xfrm>
            <a:off x="404775" y="1716469"/>
            <a:ext cx="4491460" cy="2862322"/>
          </a:xfrm>
          <a:prstGeom prst="rect">
            <a:avLst/>
          </a:prstGeom>
          <a:noFill/>
        </p:spPr>
        <p:txBody>
          <a:bodyPr wrap="square" lIns="91440" tIns="45720" rIns="91440" bIns="45720" anchor="t">
            <a:spAutoFit/>
          </a:bodyPr>
          <a:lstStyle/>
          <a:p>
            <a:r>
              <a:rPr lang="es-ES" b="1" dirty="0">
                <a:solidFill>
                  <a:srgbClr val="000000"/>
                </a:solidFill>
              </a:rPr>
              <a:t>La susceptibilidad percibida: </a:t>
            </a:r>
            <a:r>
              <a:rPr lang="es-ES" dirty="0">
                <a:solidFill>
                  <a:srgbClr val="000000"/>
                </a:solidFill>
              </a:rPr>
              <a:t>describe la "creencia sobre las posibilidades de experimentar un riesgo o contraer una condición o enfermedad" </a:t>
            </a:r>
            <a:br>
              <a:rPr lang="en-US" dirty="0">
                <a:solidFill>
                  <a:srgbClr val="000000"/>
                </a:solidFill>
              </a:rPr>
            </a:br>
            <a:r>
              <a:rPr lang="es-ES" b="1" dirty="0">
                <a:solidFill>
                  <a:srgbClr val="000000"/>
                </a:solidFill>
              </a:rPr>
              <a:t>Barreras percibidas: </a:t>
            </a:r>
            <a:r>
              <a:rPr lang="es-ES" dirty="0">
                <a:solidFill>
                  <a:srgbClr val="000000"/>
                </a:solidFill>
              </a:rPr>
              <a:t>creencia sobre los costes tangibles y psicológicos de la acción aconsejada </a:t>
            </a:r>
            <a:br>
              <a:rPr lang="en-US" dirty="0">
                <a:solidFill>
                  <a:srgbClr val="000000"/>
                </a:solidFill>
                <a:cs typeface="Calibri"/>
              </a:rPr>
            </a:br>
            <a:endParaRPr lang="en-US" dirty="0">
              <a:solidFill>
                <a:srgbClr val="086D6E"/>
              </a:solidFill>
              <a:cs typeface="Calibri"/>
            </a:endParaRPr>
          </a:p>
          <a:p>
            <a:r>
              <a:rPr lang="es-ES" b="1" dirty="0">
                <a:solidFill>
                  <a:srgbClr val="000000"/>
                </a:solidFill>
              </a:rPr>
              <a:t>Pasar a la acción: </a:t>
            </a:r>
            <a:r>
              <a:rPr lang="es-ES" dirty="0">
                <a:solidFill>
                  <a:srgbClr val="000000"/>
                </a:solidFill>
              </a:rPr>
              <a:t>estrategias para activar la preparación</a:t>
            </a:r>
            <a:endParaRPr lang="en-US" dirty="0"/>
          </a:p>
        </p:txBody>
      </p:sp>
      <p:sp>
        <p:nvSpPr>
          <p:cNvPr id="18" name="Rectangle 17">
            <a:extLst>
              <a:ext uri="{FF2B5EF4-FFF2-40B4-BE49-F238E27FC236}">
                <a16:creationId xmlns:a16="http://schemas.microsoft.com/office/drawing/2014/main" id="{F3106F15-E2F3-4D9D-AF58-F81E18EE2739}"/>
              </a:ext>
            </a:extLst>
          </p:cNvPr>
          <p:cNvSpPr/>
          <p:nvPr/>
        </p:nvSpPr>
        <p:spPr>
          <a:xfrm rot="1578750">
            <a:off x="7918971" y="1736518"/>
            <a:ext cx="97104" cy="685209"/>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634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es-ES" dirty="0"/>
              <a:t>Conclusiones del modelo de creencias sobre la salud...</a:t>
            </a:r>
            <a:endParaRPr lang="en-IE" dirty="0"/>
          </a:p>
        </p:txBody>
      </p:sp>
      <p:sp>
        <p:nvSpPr>
          <p:cNvPr id="20" name="TextBox 19">
            <a:extLst>
              <a:ext uri="{FF2B5EF4-FFF2-40B4-BE49-F238E27FC236}">
                <a16:creationId xmlns:a16="http://schemas.microsoft.com/office/drawing/2014/main" id="{54C7EE42-3277-4E36-9186-7BE2505E7E32}"/>
              </a:ext>
            </a:extLst>
          </p:cNvPr>
          <p:cNvSpPr txBox="1"/>
          <p:nvPr/>
        </p:nvSpPr>
        <p:spPr>
          <a:xfrm>
            <a:off x="500045" y="1306585"/>
            <a:ext cx="11210510" cy="4524315"/>
          </a:xfrm>
          <a:prstGeom prst="rect">
            <a:avLst/>
          </a:prstGeom>
          <a:solidFill>
            <a:srgbClr val="85D2E1"/>
          </a:solidFill>
        </p:spPr>
        <p:txBody>
          <a:bodyPr wrap="square" lIns="91440" tIns="45720" rIns="91440" bIns="45720" anchor="t">
            <a:spAutoFit/>
          </a:bodyPr>
          <a:lstStyle/>
          <a:p>
            <a:pPr algn="just"/>
            <a:r>
              <a:rPr lang="es-ES" sz="2400" b="1" dirty="0">
                <a:solidFill>
                  <a:srgbClr val="000000"/>
                </a:solidFill>
                <a:highlight>
                  <a:srgbClr val="FFD100"/>
                </a:highlight>
              </a:rPr>
              <a:t>Las principales conclusiones de este estudio</a:t>
            </a:r>
            <a:r>
              <a:rPr lang="nl-NL" sz="2400" b="1" dirty="0">
                <a:solidFill>
                  <a:srgbClr val="000000"/>
                </a:solidFill>
                <a:highlight>
                  <a:srgbClr val="FFD100"/>
                </a:highlight>
              </a:rPr>
              <a:t>: </a:t>
            </a:r>
            <a:endParaRPr lang="es-ES"/>
          </a:p>
          <a:p>
            <a:pPr marL="285750" indent="-285750" algn="just">
              <a:buFont typeface="Arial" panose="020B0604020202020204" pitchFamily="34" charset="0"/>
              <a:buChar char="•"/>
            </a:pPr>
            <a:r>
              <a:rPr lang="es-ES" sz="2400" dirty="0">
                <a:solidFill>
                  <a:srgbClr val="000000"/>
                </a:solidFill>
              </a:rPr>
              <a:t>La susceptibilidad percibida </a:t>
            </a:r>
            <a:r>
              <a:rPr lang="es-ES" sz="2400" u="sng" dirty="0">
                <a:solidFill>
                  <a:srgbClr val="000000"/>
                </a:solidFill>
              </a:rPr>
              <a:t>no</a:t>
            </a:r>
            <a:r>
              <a:rPr lang="es-ES" sz="2400" dirty="0">
                <a:solidFill>
                  <a:srgbClr val="000000"/>
                </a:solidFill>
              </a:rPr>
              <a:t> es relevante para el consumo de alimentos funcionales</a:t>
            </a:r>
            <a:r>
              <a:rPr lang="nl-NL" sz="2400" dirty="0">
                <a:solidFill>
                  <a:srgbClr val="000000"/>
                </a:solidFill>
              </a:rPr>
              <a:t>.</a:t>
            </a:r>
            <a:endParaRPr lang="nl-NL" sz="2400" dirty="0">
              <a:solidFill>
                <a:srgbClr val="000000"/>
              </a:solidFill>
              <a:cs typeface="Calibri" panose="020F0502020204030204"/>
            </a:endParaRPr>
          </a:p>
          <a:p>
            <a:pPr marL="285750" indent="-285750" algn="just">
              <a:buFont typeface="Arial" panose="020B0604020202020204" pitchFamily="34" charset="0"/>
              <a:buChar char="•"/>
            </a:pPr>
            <a:r>
              <a:rPr lang="es-ES" sz="2400" dirty="0">
                <a:solidFill>
                  <a:srgbClr val="000000"/>
                </a:solidFill>
              </a:rPr>
              <a:t>Los seres humanos </a:t>
            </a:r>
            <a:r>
              <a:rPr lang="es-ES" sz="2400" b="1" dirty="0">
                <a:solidFill>
                  <a:srgbClr val="000000"/>
                </a:solidFill>
              </a:rPr>
              <a:t>no siempre actúan de forma racional</a:t>
            </a:r>
            <a:r>
              <a:rPr lang="es-ES" sz="2400" dirty="0">
                <a:solidFill>
                  <a:srgbClr val="000000"/>
                </a:solidFill>
              </a:rPr>
              <a:t>, son conscientes de que los alimentos funcionales podrían mejorar su salud, sin embargo, no necesariamente quieren consumirlos</a:t>
            </a:r>
            <a:r>
              <a:rPr lang="nl-NL" sz="2400" dirty="0">
                <a:solidFill>
                  <a:srgbClr val="000000"/>
                </a:solidFill>
              </a:rPr>
              <a:t>. </a:t>
            </a:r>
            <a:endParaRPr lang="nl-NL" sz="2400" dirty="0">
              <a:solidFill>
                <a:srgbClr val="000000"/>
              </a:solidFill>
              <a:ea typeface="Calibri"/>
              <a:cs typeface="Calibri"/>
            </a:endParaRPr>
          </a:p>
          <a:p>
            <a:pPr marL="285750" indent="-285750" algn="just">
              <a:buFont typeface="Arial" panose="020B0604020202020204" pitchFamily="34" charset="0"/>
              <a:buChar char="•"/>
            </a:pPr>
            <a:r>
              <a:rPr lang="es-ES" sz="2400" dirty="0">
                <a:solidFill>
                  <a:srgbClr val="000000"/>
                </a:solidFill>
              </a:rPr>
              <a:t>Por lo tanto, asustar a los consumidores de más edad para que coman de forma más saludable no es el camino a seguir.</a:t>
            </a:r>
            <a:endParaRPr lang="es-ES" sz="2400" dirty="0">
              <a:solidFill>
                <a:srgbClr val="000000"/>
              </a:solidFill>
              <a:cs typeface="Calibri" panose="020F0502020204030204"/>
            </a:endParaRPr>
          </a:p>
          <a:p>
            <a:pPr marL="285750" indent="-285750" algn="just">
              <a:buFont typeface="Arial" panose="020B0604020202020204" pitchFamily="34" charset="0"/>
              <a:buChar char="•"/>
            </a:pPr>
            <a:r>
              <a:rPr lang="es-ES" sz="2400" dirty="0">
                <a:solidFill>
                  <a:srgbClr val="000000"/>
                </a:solidFill>
              </a:rPr>
              <a:t>Las empresas deben tratar de </a:t>
            </a:r>
            <a:r>
              <a:rPr lang="es-ES" sz="2400" b="1" dirty="0">
                <a:solidFill>
                  <a:srgbClr val="000000"/>
                </a:solidFill>
              </a:rPr>
              <a:t>mantener bajas las barreras percibidas </a:t>
            </a:r>
            <a:r>
              <a:rPr lang="es-ES" sz="2400" dirty="0">
                <a:solidFill>
                  <a:srgbClr val="000000"/>
                </a:solidFill>
              </a:rPr>
              <a:t>(por ejemplo, el sabor de los alimentos o la dificultad del envase). </a:t>
            </a:r>
            <a:endParaRPr lang="es-ES" sz="2400" dirty="0">
              <a:solidFill>
                <a:srgbClr val="000000"/>
              </a:solidFill>
              <a:cs typeface="Calibri" panose="020F0502020204030204"/>
            </a:endParaRPr>
          </a:p>
          <a:p>
            <a:pPr marL="285750" indent="-285750" algn="just">
              <a:buFont typeface="Arial" panose="020B0604020202020204" pitchFamily="34" charset="0"/>
              <a:buChar char="•"/>
            </a:pPr>
            <a:r>
              <a:rPr lang="es-ES" sz="2400" dirty="0">
                <a:solidFill>
                  <a:srgbClr val="000000"/>
                </a:solidFill>
              </a:rPr>
              <a:t>Ofrecer a los consumidores de más edad una señal de acción puede ser importante durante la comercialización, por ejemplo, animando a los mayores a comer alimentos funcionales a través de las indicaciones de sus hijos.</a:t>
            </a:r>
            <a:endParaRPr lang="en-IE" sz="2400" dirty="0">
              <a:solidFill>
                <a:srgbClr val="000000"/>
              </a:solidFill>
              <a:cs typeface="Calibri" panose="020F0502020204030204"/>
            </a:endParaRPr>
          </a:p>
        </p:txBody>
      </p:sp>
    </p:spTree>
    <p:extLst>
      <p:ext uri="{BB962C8B-B14F-4D97-AF65-F5344CB8AC3E}">
        <p14:creationId xmlns:p14="http://schemas.microsoft.com/office/powerpoint/2010/main" val="23808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1B8E5-CED0-4F67-8132-E60AEA485E46}"/>
              </a:ext>
            </a:extLst>
          </p:cNvPr>
          <p:cNvSpPr>
            <a:spLocks noGrp="1"/>
          </p:cNvSpPr>
          <p:nvPr>
            <p:ph type="body" sz="quarter" idx="18"/>
          </p:nvPr>
        </p:nvSpPr>
        <p:spPr>
          <a:xfrm>
            <a:off x="1642684" y="1675051"/>
            <a:ext cx="5105120" cy="4624144"/>
          </a:xfrm>
        </p:spPr>
        <p:txBody>
          <a:bodyPr vert="horz" lIns="91440" tIns="45720" rIns="91440" bIns="45720" rtlCol="0" anchor="t">
            <a:normAutofit fontScale="92500" lnSpcReduction="10000"/>
          </a:bodyPr>
          <a:lstStyle/>
          <a:p>
            <a:pPr marL="0" indent="0" algn="just"/>
            <a:r>
              <a:rPr lang="es-ES" dirty="0"/>
              <a:t>Este </a:t>
            </a:r>
            <a:r>
              <a:rPr lang="es-ES" dirty="0">
                <a:solidFill>
                  <a:srgbClr val="1188A3"/>
                </a:solidFill>
                <a:hlinkClick r:id="rId2">
                  <a:extLst>
                    <a:ext uri="{A12FA001-AC4F-418D-AE19-62706E023703}">
                      <ahyp:hlinkClr xmlns:ahyp="http://schemas.microsoft.com/office/drawing/2018/hyperlinkcolor" val="tx"/>
                    </a:ext>
                  </a:extLst>
                </a:hlinkClick>
              </a:rPr>
              <a:t>estudio</a:t>
            </a:r>
            <a:r>
              <a:rPr lang="es-ES" dirty="0"/>
              <a:t> explora el concepto de </a:t>
            </a:r>
            <a:r>
              <a:rPr lang="es-ES" b="1" dirty="0"/>
              <a:t>vulnerabilidad del consumidor </a:t>
            </a:r>
            <a:r>
              <a:rPr lang="es-ES" dirty="0"/>
              <a:t>en el contexto de las interacciones de los consumidores mayores con los envases </a:t>
            </a:r>
            <a:endParaRPr lang="es-ES"/>
          </a:p>
          <a:p>
            <a:pPr marL="0" indent="0" algn="just"/>
            <a:r>
              <a:rPr lang="es-ES" sz="2400" b="0" i="0" dirty="0">
                <a:solidFill>
                  <a:srgbClr val="333333"/>
                </a:solidFill>
                <a:effectLst/>
                <a:latin typeface="Calibri "/>
              </a:rPr>
              <a:t>Los resultados revelan que los cambios debidos a las </a:t>
            </a:r>
            <a:r>
              <a:rPr lang="es-ES" sz="2400" b="1" i="0" dirty="0">
                <a:solidFill>
                  <a:srgbClr val="333333"/>
                </a:solidFill>
                <a:effectLst/>
                <a:latin typeface="Calibri "/>
              </a:rPr>
              <a:t>múltiples dimensiones del envejecimiento </a:t>
            </a:r>
            <a:r>
              <a:rPr lang="es-ES" sz="2400" b="0" i="0" dirty="0">
                <a:solidFill>
                  <a:srgbClr val="333333"/>
                </a:solidFill>
                <a:effectLst/>
                <a:latin typeface="Calibri "/>
              </a:rPr>
              <a:t>pueden aumentar el riesgo de que los consumidores mayores experimenten vulnerabilidad durante las interacciones de envasado.</a:t>
            </a:r>
          </a:p>
          <a:p>
            <a:pPr marL="0" indent="0" algn="just"/>
            <a:r>
              <a:rPr lang="es-ES" sz="2400" b="0" i="0" dirty="0">
                <a:solidFill>
                  <a:srgbClr val="333333"/>
                </a:solidFill>
                <a:effectLst/>
                <a:latin typeface="Calibri "/>
              </a:rPr>
              <a:t>El estudio aporta nuevas ideas para ayudar a las empresas a </a:t>
            </a:r>
            <a:r>
              <a:rPr lang="es-ES" sz="2400" b="1" i="0" dirty="0">
                <a:solidFill>
                  <a:srgbClr val="333333"/>
                </a:solidFill>
                <a:effectLst/>
                <a:latin typeface="Calibri "/>
              </a:rPr>
              <a:t>capacitar a los consumidores mayores mediante el desarrollo de envases</a:t>
            </a:r>
            <a:r>
              <a:rPr lang="es-ES" sz="2400" b="0" i="0" dirty="0">
                <a:solidFill>
                  <a:srgbClr val="333333"/>
                </a:solidFill>
                <a:effectLst/>
                <a:latin typeface="Calibri "/>
              </a:rPr>
              <a:t>, reduciendo así su vulnerabilidad como consumidores.</a:t>
            </a:r>
          </a:p>
        </p:txBody>
      </p:sp>
      <p:sp>
        <p:nvSpPr>
          <p:cNvPr id="4" name="Text Placeholder 3">
            <a:extLst>
              <a:ext uri="{FF2B5EF4-FFF2-40B4-BE49-F238E27FC236}">
                <a16:creationId xmlns:a16="http://schemas.microsoft.com/office/drawing/2014/main" id="{4DED7949-0E33-450D-9FCC-2717180F6B88}"/>
              </a:ext>
            </a:extLst>
          </p:cNvPr>
          <p:cNvSpPr>
            <a:spLocks noGrp="1"/>
          </p:cNvSpPr>
          <p:nvPr>
            <p:ph type="body" sz="quarter" idx="16"/>
          </p:nvPr>
        </p:nvSpPr>
        <p:spPr>
          <a:xfrm>
            <a:off x="1718561" y="228600"/>
            <a:ext cx="4716425" cy="949131"/>
          </a:xfrm>
        </p:spPr>
        <p:txBody>
          <a:bodyPr>
            <a:normAutofit fontScale="70000" lnSpcReduction="20000"/>
          </a:bodyPr>
          <a:lstStyle/>
          <a:p>
            <a:r>
              <a:rPr lang="en-US" dirty="0"/>
              <a:t>4. </a:t>
            </a:r>
            <a:r>
              <a:rPr lang="es-ES" dirty="0"/>
              <a:t>Un estudio sobre las interacciones de envasado de los adultos mayores...</a:t>
            </a:r>
            <a:endParaRPr lang="en-IE" dirty="0"/>
          </a:p>
        </p:txBody>
      </p:sp>
      <p:pic>
        <p:nvPicPr>
          <p:cNvPr id="5" name="Picture 4">
            <a:extLst>
              <a:ext uri="{FF2B5EF4-FFF2-40B4-BE49-F238E27FC236}">
                <a16:creationId xmlns:a16="http://schemas.microsoft.com/office/drawing/2014/main" id="{B72EAC65-E40E-4791-ACEF-35ABF2344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0938" y="4081410"/>
            <a:ext cx="3565583" cy="2235655"/>
          </a:xfrm>
          <a:prstGeom prst="rect">
            <a:avLst/>
          </a:prstGeom>
        </p:spPr>
      </p:pic>
      <p:sp>
        <p:nvSpPr>
          <p:cNvPr id="12" name="TextBox 11">
            <a:extLst>
              <a:ext uri="{FF2B5EF4-FFF2-40B4-BE49-F238E27FC236}">
                <a16:creationId xmlns:a16="http://schemas.microsoft.com/office/drawing/2014/main" id="{E802C9C5-6C1A-4409-814A-D9542C16BA19}"/>
              </a:ext>
            </a:extLst>
          </p:cNvPr>
          <p:cNvSpPr txBox="1"/>
          <p:nvPr/>
        </p:nvSpPr>
        <p:spPr>
          <a:xfrm>
            <a:off x="6903963" y="481693"/>
            <a:ext cx="5080219" cy="3970318"/>
          </a:xfrm>
          <a:prstGeom prst="rect">
            <a:avLst/>
          </a:prstGeom>
          <a:noFill/>
        </p:spPr>
        <p:txBody>
          <a:bodyPr wrap="square" lIns="91440" tIns="45720" rIns="91440" bIns="45720" rtlCol="0" anchor="t">
            <a:spAutoFit/>
          </a:bodyPr>
          <a:lstStyle/>
          <a:p>
            <a:r>
              <a:rPr lang="es-ES" dirty="0">
                <a:solidFill>
                  <a:srgbClr val="1188A3"/>
                </a:solidFill>
              </a:rPr>
              <a:t>La empresa británica </a:t>
            </a:r>
            <a:r>
              <a:rPr lang="es-ES" dirty="0">
                <a:solidFill>
                  <a:schemeClr val="accent1">
                    <a:lumMod val="50000"/>
                  </a:schemeClr>
                </a:solidFill>
                <a:hlinkClick r:id="rId4">
                  <a:extLst>
                    <a:ext uri="{A12FA001-AC4F-418D-AE19-62706E023703}">
                      <ahyp:hlinkClr xmlns:ahyp="http://schemas.microsoft.com/office/drawing/2018/hyperlinkcolor" val="tx"/>
                    </a:ext>
                  </a:extLst>
                </a:hlinkClick>
              </a:rPr>
              <a:t>NOURISH</a:t>
            </a:r>
            <a:r>
              <a:rPr lang="es-ES" dirty="0">
                <a:solidFill>
                  <a:srgbClr val="1188A3"/>
                </a:solidFill>
              </a:rPr>
              <a:t> es un gran ejemplo de empresa que tiene en cuenta la vulnerabilidad del consumidor a través de sus productos y envases. Todas las interacciones se abordan de las siguientes maneras</a:t>
            </a:r>
            <a:r>
              <a:rPr lang="en-US" dirty="0">
                <a:solidFill>
                  <a:srgbClr val="1188A3"/>
                </a:solidFill>
              </a:rPr>
              <a:t>:</a:t>
            </a:r>
          </a:p>
          <a:p>
            <a:r>
              <a:rPr lang="en-US" dirty="0">
                <a:solidFill>
                  <a:srgbClr val="1188A3"/>
                </a:solidFill>
              </a:rPr>
              <a:t>1. </a:t>
            </a:r>
            <a:r>
              <a:rPr lang="es-ES" dirty="0">
                <a:solidFill>
                  <a:srgbClr val="1188A3"/>
                </a:solidFill>
              </a:rPr>
              <a:t>Las ventas en línea, que eliminan los desplazamientos y el transporte de la mercancía</a:t>
            </a:r>
            <a:r>
              <a:rPr lang="en-US" dirty="0">
                <a:solidFill>
                  <a:srgbClr val="1188A3"/>
                </a:solidFill>
              </a:rPr>
              <a:t>.</a:t>
            </a:r>
            <a:endParaRPr lang="en-US" dirty="0">
              <a:solidFill>
                <a:srgbClr val="1188A3"/>
              </a:solidFill>
              <a:cs typeface="Calibri"/>
            </a:endParaRPr>
          </a:p>
          <a:p>
            <a:r>
              <a:rPr lang="en-US" dirty="0">
                <a:solidFill>
                  <a:srgbClr val="1188A3"/>
                </a:solidFill>
              </a:rPr>
              <a:t>2. </a:t>
            </a:r>
            <a:r>
              <a:rPr lang="es-ES" dirty="0">
                <a:solidFill>
                  <a:srgbClr val="1188A3"/>
                </a:solidFill>
              </a:rPr>
              <a:t>Envasado en tetra para facilitar su almacenamiento y en tamaño de 330 ml, que puede consumirse el mismo día de su apertura.</a:t>
            </a:r>
          </a:p>
          <a:p>
            <a:r>
              <a:rPr lang="es-ES" dirty="0">
                <a:solidFill>
                  <a:srgbClr val="1188A3"/>
                </a:solidFill>
              </a:rPr>
              <a:t>3. Tapa de fácil agarre y giro con pico ancho para evitar el vertido y el cierre desordenado.</a:t>
            </a:r>
          </a:p>
          <a:p>
            <a:r>
              <a:rPr lang="es-ES" dirty="0">
                <a:solidFill>
                  <a:srgbClr val="1188A3"/>
                </a:solidFill>
              </a:rPr>
              <a:t>4. Fácilmente desechable (es decir, Aclarar y Reciclar)</a:t>
            </a:r>
            <a:endParaRPr lang="en-IE" dirty="0">
              <a:solidFill>
                <a:srgbClr val="1188A3"/>
              </a:solidFill>
            </a:endParaRPr>
          </a:p>
        </p:txBody>
      </p:sp>
      <p:sp>
        <p:nvSpPr>
          <p:cNvPr id="14" name="TextBox 13">
            <a:extLst>
              <a:ext uri="{FF2B5EF4-FFF2-40B4-BE49-F238E27FC236}">
                <a16:creationId xmlns:a16="http://schemas.microsoft.com/office/drawing/2014/main" id="{516D5E0A-2062-4403-984A-AE94E17201BB}"/>
              </a:ext>
            </a:extLst>
          </p:cNvPr>
          <p:cNvSpPr txBox="1"/>
          <p:nvPr/>
        </p:nvSpPr>
        <p:spPr>
          <a:xfrm>
            <a:off x="7214420" y="6299195"/>
            <a:ext cx="6130412" cy="369332"/>
          </a:xfrm>
          <a:prstGeom prst="rect">
            <a:avLst/>
          </a:prstGeom>
          <a:noFill/>
        </p:spPr>
        <p:txBody>
          <a:bodyPr wrap="square">
            <a:spAutoFit/>
          </a:bodyPr>
          <a:lstStyle/>
          <a:p>
            <a:r>
              <a:rPr lang="pt-BR" dirty="0">
                <a:solidFill>
                  <a:srgbClr val="1188A3"/>
                </a:solidFill>
                <a:hlinkClick r:id="rId4">
                  <a:extLst>
                    <a:ext uri="{A12FA001-AC4F-418D-AE19-62706E023703}">
                      <ahyp:hlinkClr xmlns:ahyp="http://schemas.microsoft.com/office/drawing/2018/hyperlinkcolor" val="tx"/>
                    </a:ext>
                  </a:extLst>
                </a:hlinkClick>
              </a:rPr>
              <a:t>Bebidas </a:t>
            </a:r>
            <a:r>
              <a:rPr lang="pt-BR" dirty="0" err="1">
                <a:solidFill>
                  <a:srgbClr val="1188A3"/>
                </a:solidFill>
                <a:hlinkClick r:id="rId4">
                  <a:extLst>
                    <a:ext uri="{A12FA001-AC4F-418D-AE19-62706E023703}">
                      <ahyp:hlinkClr xmlns:ahyp="http://schemas.microsoft.com/office/drawing/2018/hyperlinkcolor" val="tx"/>
                    </a:ext>
                  </a:extLst>
                </a:hlinkClick>
              </a:rPr>
              <a:t>sustitutivas</a:t>
            </a:r>
            <a:r>
              <a:rPr lang="pt-BR" dirty="0">
                <a:solidFill>
                  <a:srgbClr val="1188A3"/>
                </a:solidFill>
                <a:hlinkClick r:id="rId4">
                  <a:extLst>
                    <a:ext uri="{A12FA001-AC4F-418D-AE19-62706E023703}">
                      <ahyp:hlinkClr xmlns:ahyp="http://schemas.microsoft.com/office/drawing/2018/hyperlinkcolor" val="tx"/>
                    </a:ext>
                  </a:extLst>
                </a:hlinkClick>
              </a:rPr>
              <a:t> - </a:t>
            </a:r>
            <a:r>
              <a:rPr lang="pt-BR" dirty="0" err="1">
                <a:solidFill>
                  <a:srgbClr val="1188A3"/>
                </a:solidFill>
                <a:hlinkClick r:id="rId4">
                  <a:extLst>
                    <a:ext uri="{A12FA001-AC4F-418D-AE19-62706E023703}">
                      <ahyp:hlinkClr xmlns:ahyp="http://schemas.microsoft.com/office/drawing/2018/hyperlinkcolor" val="tx"/>
                    </a:ext>
                  </a:extLst>
                </a:hlinkClick>
              </a:rPr>
              <a:t>Nourish</a:t>
            </a:r>
            <a:r>
              <a:rPr lang="pt-BR" dirty="0">
                <a:solidFill>
                  <a:srgbClr val="1188A3"/>
                </a:solidFill>
                <a:hlinkClick r:id="rId4">
                  <a:extLst>
                    <a:ext uri="{A12FA001-AC4F-418D-AE19-62706E023703}">
                      <ahyp:hlinkClr xmlns:ahyp="http://schemas.microsoft.com/office/drawing/2018/hyperlinkcolor" val="tx"/>
                    </a:ext>
                  </a:extLst>
                </a:hlinkClick>
              </a:rPr>
              <a:t> de Jane Clarke</a:t>
            </a:r>
            <a:endParaRPr lang="en-IE" dirty="0">
              <a:solidFill>
                <a:srgbClr val="1188A3"/>
              </a:solidFill>
            </a:endParaRPr>
          </a:p>
        </p:txBody>
      </p:sp>
      <p:sp>
        <p:nvSpPr>
          <p:cNvPr id="15" name="Text Placeholder 2">
            <a:extLst>
              <a:ext uri="{FF2B5EF4-FFF2-40B4-BE49-F238E27FC236}">
                <a16:creationId xmlns:a16="http://schemas.microsoft.com/office/drawing/2014/main" id="{87B4FBCF-60B9-4649-BF30-B1D2BEFA8DD0}"/>
              </a:ext>
            </a:extLst>
          </p:cNvPr>
          <p:cNvSpPr txBox="1">
            <a:spLocks/>
          </p:cNvSpPr>
          <p:nvPr/>
        </p:nvSpPr>
        <p:spPr>
          <a:xfrm>
            <a:off x="8811915" y="0"/>
            <a:ext cx="3380085" cy="48169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Inspírate</a:t>
            </a:r>
            <a:endParaRPr lang="en-IE" b="1" dirty="0">
              <a:solidFill>
                <a:srgbClr val="000000"/>
              </a:solidFill>
            </a:endParaRPr>
          </a:p>
        </p:txBody>
      </p:sp>
    </p:spTree>
    <p:extLst>
      <p:ext uri="{BB962C8B-B14F-4D97-AF65-F5344CB8AC3E}">
        <p14:creationId xmlns:p14="http://schemas.microsoft.com/office/powerpoint/2010/main" val="258072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A2991-3C81-4CA5-B368-1FD7BA9B6F8A}"/>
              </a:ext>
            </a:extLst>
          </p:cNvPr>
          <p:cNvSpPr>
            <a:spLocks noGrp="1"/>
          </p:cNvSpPr>
          <p:nvPr>
            <p:ph type="body" sz="quarter" idx="16"/>
          </p:nvPr>
        </p:nvSpPr>
        <p:spPr>
          <a:xfrm>
            <a:off x="0" y="1"/>
            <a:ext cx="12192000" cy="1056626"/>
          </a:xfrm>
          <a:solidFill>
            <a:srgbClr val="85D2E1"/>
          </a:solidFill>
        </p:spPr>
        <p:txBody>
          <a:bodyPr anchor="ctr">
            <a:normAutofit fontScale="77500" lnSpcReduction="20000"/>
          </a:bodyPr>
          <a:lstStyle/>
          <a:p>
            <a:pPr marL="252000" indent="252000"/>
            <a:r>
              <a:rPr lang="es-ES" dirty="0"/>
              <a:t>Este estudio ilustra la variedad de </a:t>
            </a:r>
            <a:r>
              <a:rPr lang="es-ES" b="1" dirty="0"/>
              <a:t>interacciones entre el consumidor y el envase a lo largo del viaje de envasado</a:t>
            </a:r>
            <a:r>
              <a:rPr lang="es-ES" dirty="0"/>
              <a:t>, destacando las siguientes etapas </a:t>
            </a:r>
            <a:r>
              <a:rPr lang="en-US" dirty="0"/>
              <a:t>:</a:t>
            </a:r>
            <a:endParaRPr lang="en-IE" dirty="0"/>
          </a:p>
        </p:txBody>
      </p:sp>
      <p:sp>
        <p:nvSpPr>
          <p:cNvPr id="4" name="Text Placeholder 3">
            <a:extLst>
              <a:ext uri="{FF2B5EF4-FFF2-40B4-BE49-F238E27FC236}">
                <a16:creationId xmlns:a16="http://schemas.microsoft.com/office/drawing/2014/main" id="{7517CA59-C6A3-4193-B5B1-330566894B3C}"/>
              </a:ext>
            </a:extLst>
          </p:cNvPr>
          <p:cNvSpPr>
            <a:spLocks noGrp="1"/>
          </p:cNvSpPr>
          <p:nvPr>
            <p:ph type="body" sz="quarter" idx="21"/>
          </p:nvPr>
        </p:nvSpPr>
        <p:spPr>
          <a:xfrm>
            <a:off x="2711123" y="2705765"/>
            <a:ext cx="1740791" cy="1142882"/>
          </a:xfrm>
        </p:spPr>
        <p:txBody>
          <a:bodyPr>
            <a:normAutofit fontScale="92500"/>
          </a:bodyPr>
          <a:lstStyle/>
          <a:p>
            <a:pPr marL="0" indent="0"/>
            <a:r>
              <a:rPr lang="en-US" sz="2400" dirty="0" err="1"/>
              <a:t>Transporte</a:t>
            </a:r>
            <a:r>
              <a:rPr lang="en-US" sz="2400" dirty="0"/>
              <a:t> del </a:t>
            </a:r>
            <a:r>
              <a:rPr lang="en-US" sz="2400" dirty="0" err="1"/>
              <a:t>producto</a:t>
            </a:r>
            <a:r>
              <a:rPr lang="en-US" sz="2400" dirty="0"/>
              <a:t> a casa</a:t>
            </a:r>
            <a:endParaRPr lang="en-IE" dirty="0"/>
          </a:p>
        </p:txBody>
      </p:sp>
      <p:sp>
        <p:nvSpPr>
          <p:cNvPr id="5" name="Text Placeholder 4">
            <a:extLst>
              <a:ext uri="{FF2B5EF4-FFF2-40B4-BE49-F238E27FC236}">
                <a16:creationId xmlns:a16="http://schemas.microsoft.com/office/drawing/2014/main" id="{6B64DEB3-A38A-4F95-8B09-5CB133DB69DD}"/>
              </a:ext>
            </a:extLst>
          </p:cNvPr>
          <p:cNvSpPr>
            <a:spLocks noGrp="1"/>
          </p:cNvSpPr>
          <p:nvPr>
            <p:ph type="body" sz="quarter" idx="26"/>
          </p:nvPr>
        </p:nvSpPr>
        <p:spPr/>
        <p:txBody>
          <a:bodyPr>
            <a:noAutofit/>
          </a:bodyPr>
          <a:lstStyle/>
          <a:p>
            <a:pPr marL="0" indent="0"/>
            <a:r>
              <a:rPr lang="en-US" sz="2400" dirty="0" err="1"/>
              <a:t>Almacenamiento</a:t>
            </a:r>
            <a:r>
              <a:rPr lang="en-US" sz="2400" dirty="0"/>
              <a:t> </a:t>
            </a:r>
            <a:r>
              <a:rPr lang="en-US" sz="2400" dirty="0" err="1"/>
              <a:t>en</a:t>
            </a:r>
            <a:r>
              <a:rPr lang="en-US" sz="2400" dirty="0"/>
              <a:t> casa</a:t>
            </a:r>
          </a:p>
        </p:txBody>
      </p:sp>
      <p:sp>
        <p:nvSpPr>
          <p:cNvPr id="6" name="Text Placeholder 5">
            <a:extLst>
              <a:ext uri="{FF2B5EF4-FFF2-40B4-BE49-F238E27FC236}">
                <a16:creationId xmlns:a16="http://schemas.microsoft.com/office/drawing/2014/main" id="{42086007-CD21-4FCB-A57D-7D34CE6D6F61}"/>
              </a:ext>
            </a:extLst>
          </p:cNvPr>
          <p:cNvSpPr>
            <a:spLocks noGrp="1"/>
          </p:cNvSpPr>
          <p:nvPr>
            <p:ph type="body" sz="quarter" idx="32"/>
          </p:nvPr>
        </p:nvSpPr>
        <p:spPr/>
        <p:txBody>
          <a:bodyPr>
            <a:normAutofit/>
          </a:bodyPr>
          <a:lstStyle/>
          <a:p>
            <a:pPr marL="0" indent="0"/>
            <a:r>
              <a:rPr lang="en-US" sz="2400" dirty="0" err="1"/>
              <a:t>Abrir</a:t>
            </a:r>
            <a:endParaRPr lang="en-IE" sz="2400" dirty="0"/>
          </a:p>
        </p:txBody>
      </p:sp>
      <p:sp>
        <p:nvSpPr>
          <p:cNvPr id="7" name="Text Placeholder 6">
            <a:extLst>
              <a:ext uri="{FF2B5EF4-FFF2-40B4-BE49-F238E27FC236}">
                <a16:creationId xmlns:a16="http://schemas.microsoft.com/office/drawing/2014/main" id="{00B1E0DA-DEE4-487C-BE3F-4834EE8FF9BC}"/>
              </a:ext>
            </a:extLst>
          </p:cNvPr>
          <p:cNvSpPr>
            <a:spLocks noGrp="1"/>
          </p:cNvSpPr>
          <p:nvPr>
            <p:ph type="body" sz="quarter" idx="35"/>
          </p:nvPr>
        </p:nvSpPr>
        <p:spPr>
          <a:xfrm>
            <a:off x="2578554" y="4130640"/>
            <a:ext cx="770268" cy="734798"/>
          </a:xfrm>
        </p:spPr>
        <p:txBody>
          <a:bodyPr/>
          <a:lstStyle/>
          <a:p>
            <a:r>
              <a:rPr lang="en-US"/>
              <a:t>2</a:t>
            </a:r>
            <a:endParaRPr lang="en-IE"/>
          </a:p>
        </p:txBody>
      </p:sp>
      <p:sp>
        <p:nvSpPr>
          <p:cNvPr id="9" name="Text Placeholder 8">
            <a:extLst>
              <a:ext uri="{FF2B5EF4-FFF2-40B4-BE49-F238E27FC236}">
                <a16:creationId xmlns:a16="http://schemas.microsoft.com/office/drawing/2014/main" id="{CE7A7169-04B3-405A-A3A4-3D6EDA806932}"/>
              </a:ext>
            </a:extLst>
          </p:cNvPr>
          <p:cNvSpPr>
            <a:spLocks noGrp="1"/>
          </p:cNvSpPr>
          <p:nvPr>
            <p:ph type="body" sz="quarter" idx="37"/>
          </p:nvPr>
        </p:nvSpPr>
        <p:spPr/>
        <p:txBody>
          <a:bodyPr/>
          <a:lstStyle/>
          <a:p>
            <a:r>
              <a:rPr lang="en-US"/>
              <a:t>4</a:t>
            </a:r>
            <a:endParaRPr lang="en-IE"/>
          </a:p>
        </p:txBody>
      </p:sp>
      <p:sp>
        <p:nvSpPr>
          <p:cNvPr id="10" name="Text Placeholder 9">
            <a:extLst>
              <a:ext uri="{FF2B5EF4-FFF2-40B4-BE49-F238E27FC236}">
                <a16:creationId xmlns:a16="http://schemas.microsoft.com/office/drawing/2014/main" id="{CBCDD78D-34BC-4E6A-ABBE-9EBCF0B4372B}"/>
              </a:ext>
            </a:extLst>
          </p:cNvPr>
          <p:cNvSpPr>
            <a:spLocks noGrp="1"/>
          </p:cNvSpPr>
          <p:nvPr>
            <p:ph type="body" sz="quarter" idx="38"/>
          </p:nvPr>
        </p:nvSpPr>
        <p:spPr/>
        <p:txBody>
          <a:bodyPr anchor="ctr">
            <a:normAutofit/>
          </a:bodyPr>
          <a:lstStyle/>
          <a:p>
            <a:r>
              <a:rPr lang="en-US" sz="2400" dirty="0"/>
              <a:t>Punto de </a:t>
            </a:r>
            <a:r>
              <a:rPr lang="en-US" sz="2400" dirty="0" err="1"/>
              <a:t>venta</a:t>
            </a:r>
            <a:endParaRPr lang="en-IE" sz="2400" dirty="0"/>
          </a:p>
        </p:txBody>
      </p:sp>
      <p:sp>
        <p:nvSpPr>
          <p:cNvPr id="11" name="Text Placeholder 10">
            <a:extLst>
              <a:ext uri="{FF2B5EF4-FFF2-40B4-BE49-F238E27FC236}">
                <a16:creationId xmlns:a16="http://schemas.microsoft.com/office/drawing/2014/main" id="{E8432170-3CCE-4F5D-B847-833FA8870519}"/>
              </a:ext>
            </a:extLst>
          </p:cNvPr>
          <p:cNvSpPr>
            <a:spLocks noGrp="1"/>
          </p:cNvSpPr>
          <p:nvPr>
            <p:ph type="body" sz="quarter" idx="39"/>
          </p:nvPr>
        </p:nvSpPr>
        <p:spPr>
          <a:xfrm>
            <a:off x="7075208" y="3094971"/>
            <a:ext cx="2106357" cy="880763"/>
          </a:xfrm>
        </p:spPr>
        <p:txBody>
          <a:bodyPr>
            <a:noAutofit/>
          </a:bodyPr>
          <a:lstStyle/>
          <a:p>
            <a:pPr marL="0" indent="0"/>
            <a:r>
              <a:rPr lang="es-ES" sz="2200" dirty="0"/>
              <a:t>Servir el producto para su consumo</a:t>
            </a:r>
            <a:endParaRPr lang="en-IE" sz="2200" dirty="0"/>
          </a:p>
        </p:txBody>
      </p:sp>
      <p:sp>
        <p:nvSpPr>
          <p:cNvPr id="12" name="Text Placeholder 11">
            <a:extLst>
              <a:ext uri="{FF2B5EF4-FFF2-40B4-BE49-F238E27FC236}">
                <a16:creationId xmlns:a16="http://schemas.microsoft.com/office/drawing/2014/main" id="{39CE515C-2293-48CA-857A-CB56E791BCC2}"/>
              </a:ext>
            </a:extLst>
          </p:cNvPr>
          <p:cNvSpPr>
            <a:spLocks noGrp="1"/>
          </p:cNvSpPr>
          <p:nvPr>
            <p:ph type="body" sz="quarter" idx="40"/>
          </p:nvPr>
        </p:nvSpPr>
        <p:spPr>
          <a:xfrm>
            <a:off x="9181565" y="2413421"/>
            <a:ext cx="1740791" cy="880763"/>
          </a:xfrm>
        </p:spPr>
        <p:txBody>
          <a:bodyPr>
            <a:noAutofit/>
          </a:bodyPr>
          <a:lstStyle/>
          <a:p>
            <a:pPr marL="0" indent="0"/>
            <a:r>
              <a:rPr lang="en-US" sz="2400" dirty="0" err="1"/>
              <a:t>Recolocar</a:t>
            </a:r>
            <a:r>
              <a:rPr lang="en-US" sz="2400" dirty="0"/>
              <a:t> o </a:t>
            </a:r>
            <a:r>
              <a:rPr lang="en-US" sz="2400" dirty="0" err="1"/>
              <a:t>guardar</a:t>
            </a:r>
            <a:endParaRPr lang="en-IE" sz="2400" dirty="0"/>
          </a:p>
        </p:txBody>
      </p:sp>
      <p:sp>
        <p:nvSpPr>
          <p:cNvPr id="13" name="Text Placeholder 12">
            <a:extLst>
              <a:ext uri="{FF2B5EF4-FFF2-40B4-BE49-F238E27FC236}">
                <a16:creationId xmlns:a16="http://schemas.microsoft.com/office/drawing/2014/main" id="{AF7F7A96-371C-4EC4-A345-019D1B72708B}"/>
              </a:ext>
            </a:extLst>
          </p:cNvPr>
          <p:cNvSpPr>
            <a:spLocks noGrp="1"/>
          </p:cNvSpPr>
          <p:nvPr>
            <p:ph type="body" sz="quarter" idx="4294967295"/>
          </p:nvPr>
        </p:nvSpPr>
        <p:spPr>
          <a:xfrm>
            <a:off x="10470484" y="3872974"/>
            <a:ext cx="1740791" cy="880763"/>
          </a:xfrm>
        </p:spPr>
        <p:txBody>
          <a:bodyPr>
            <a:normAutofit/>
          </a:bodyPr>
          <a:lstStyle/>
          <a:p>
            <a:pPr marL="0" indent="0">
              <a:buNone/>
            </a:pPr>
            <a:r>
              <a:rPr lang="en-US" sz="2400" dirty="0" err="1">
                <a:solidFill>
                  <a:srgbClr val="000000"/>
                </a:solidFill>
              </a:rPr>
              <a:t>Eliminación</a:t>
            </a:r>
            <a:endParaRPr lang="en-IE" sz="2400" dirty="0">
              <a:solidFill>
                <a:srgbClr val="000000"/>
              </a:solidFill>
            </a:endParaRPr>
          </a:p>
        </p:txBody>
      </p:sp>
      <p:sp>
        <p:nvSpPr>
          <p:cNvPr id="14" name="Text Placeholder 13">
            <a:extLst>
              <a:ext uri="{FF2B5EF4-FFF2-40B4-BE49-F238E27FC236}">
                <a16:creationId xmlns:a16="http://schemas.microsoft.com/office/drawing/2014/main" id="{0690F2F4-DF06-4233-9B7F-1E43508D86DD}"/>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A67FF401-7141-4C27-A6F7-B12143B75A25}"/>
              </a:ext>
            </a:extLst>
          </p:cNvPr>
          <p:cNvSpPr>
            <a:spLocks noGrp="1"/>
          </p:cNvSpPr>
          <p:nvPr>
            <p:ph type="body" sz="quarter" idx="42"/>
          </p:nvPr>
        </p:nvSpPr>
        <p:spPr/>
        <p:txBody>
          <a:bodyPr/>
          <a:lstStyle/>
          <a:p>
            <a:r>
              <a:rPr lang="en-US"/>
              <a:t>5</a:t>
            </a:r>
            <a:endParaRPr lang="en-IE"/>
          </a:p>
        </p:txBody>
      </p:sp>
      <p:sp>
        <p:nvSpPr>
          <p:cNvPr id="20" name="Text Placeholder 6">
            <a:extLst>
              <a:ext uri="{FF2B5EF4-FFF2-40B4-BE49-F238E27FC236}">
                <a16:creationId xmlns:a16="http://schemas.microsoft.com/office/drawing/2014/main" id="{A4A6ACAE-484A-4C3D-9124-89F91646F7B5}"/>
              </a:ext>
            </a:extLst>
          </p:cNvPr>
          <p:cNvSpPr txBox="1">
            <a:spLocks/>
          </p:cNvSpPr>
          <p:nvPr/>
        </p:nvSpPr>
        <p:spPr>
          <a:xfrm>
            <a:off x="4906800" y="4571021"/>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endParaRPr lang="en-IE"/>
          </a:p>
        </p:txBody>
      </p:sp>
      <p:sp>
        <p:nvSpPr>
          <p:cNvPr id="21" name="Text Placeholder 6">
            <a:extLst>
              <a:ext uri="{FF2B5EF4-FFF2-40B4-BE49-F238E27FC236}">
                <a16:creationId xmlns:a16="http://schemas.microsoft.com/office/drawing/2014/main" id="{979B9CD7-2C60-43E8-BE9B-CA6CA78B023A}"/>
              </a:ext>
            </a:extLst>
          </p:cNvPr>
          <p:cNvSpPr txBox="1">
            <a:spLocks/>
          </p:cNvSpPr>
          <p:nvPr/>
        </p:nvSpPr>
        <p:spPr>
          <a:xfrm>
            <a:off x="11340879" y="4956833"/>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a:t>
            </a:r>
            <a:endParaRPr lang="en-IE"/>
          </a:p>
        </p:txBody>
      </p:sp>
      <p:sp>
        <p:nvSpPr>
          <p:cNvPr id="22" name="Text Placeholder 6">
            <a:extLst>
              <a:ext uri="{FF2B5EF4-FFF2-40B4-BE49-F238E27FC236}">
                <a16:creationId xmlns:a16="http://schemas.microsoft.com/office/drawing/2014/main" id="{B3D0FDE9-0E30-4B00-AB59-2BFE024253C8}"/>
              </a:ext>
            </a:extLst>
          </p:cNvPr>
          <p:cNvSpPr txBox="1">
            <a:spLocks/>
          </p:cNvSpPr>
          <p:nvPr/>
        </p:nvSpPr>
        <p:spPr>
          <a:xfrm>
            <a:off x="10067483" y="1624677"/>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6</a:t>
            </a:r>
            <a:endParaRPr lang="en-IE"/>
          </a:p>
        </p:txBody>
      </p:sp>
    </p:spTree>
    <p:extLst>
      <p:ext uri="{BB962C8B-B14F-4D97-AF65-F5344CB8AC3E}">
        <p14:creationId xmlns:p14="http://schemas.microsoft.com/office/powerpoint/2010/main" val="420817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99578-EB3A-4E98-9C7B-963D3A6C7A91}"/>
              </a:ext>
            </a:extLst>
          </p:cNvPr>
          <p:cNvSpPr>
            <a:spLocks noGrp="1"/>
          </p:cNvSpPr>
          <p:nvPr>
            <p:ph type="body" sz="quarter" idx="18"/>
          </p:nvPr>
        </p:nvSpPr>
        <p:spPr>
          <a:xfrm>
            <a:off x="420011" y="1445857"/>
            <a:ext cx="7137264" cy="5072555"/>
          </a:xfrm>
        </p:spPr>
        <p:txBody>
          <a:bodyPr vert="horz" lIns="91440" tIns="45720" rIns="91440" bIns="45720" rtlCol="0" anchor="t">
            <a:normAutofit/>
          </a:bodyPr>
          <a:lstStyle/>
          <a:p>
            <a:pPr marL="457200" indent="-457200">
              <a:buFont typeface="+mj-lt"/>
              <a:buAutoNum type="arabicPeriod"/>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Crear envases que </a:t>
            </a:r>
            <a:r>
              <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rPr>
              <a:t>alivien la experiencia de "vulnerabilidad</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 de los consumidores mayores. </a:t>
            </a:r>
          </a:p>
          <a:p>
            <a:pPr marL="457200" indent="-457200">
              <a:buFont typeface="+mj-lt"/>
              <a:buAutoNum type="arabicPeriod"/>
              <a:defRPr/>
            </a:pPr>
            <a:r>
              <a:rPr lang="es-ES" sz="1800" dirty="0">
                <a:latin typeface="Calibri" panose="020F0502020204030204"/>
              </a:rPr>
              <a:t>Los productos </a:t>
            </a:r>
            <a:r>
              <a:rPr lang="es-ES" sz="1800" b="1" dirty="0">
                <a:latin typeface="Calibri" panose="020F0502020204030204"/>
              </a:rPr>
              <a:t>claramente orientados al mercado senior pueden desanimar a los consumidores de más edad, que no desean comprar productos que los etiqueten como "viejos".</a:t>
            </a:r>
          </a:p>
          <a:p>
            <a:pPr marL="457200" indent="-457200">
              <a:buFont typeface="+mj-lt"/>
              <a:buAutoNum type="arabicPeriod"/>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Una propuesta de solución podría ser: </a:t>
            </a:r>
            <a:r>
              <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rPr>
              <a:t>Diseño inclusivo</a:t>
            </a:r>
          </a:p>
          <a:p>
            <a:pPr marL="457200" indent="-457200">
              <a:buFont typeface="+mj-lt"/>
              <a:buAutoNum type="arabicPeriod"/>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Tratar de lograr un equilibrio entre la </a:t>
            </a:r>
            <a:r>
              <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rPr>
              <a:t>comunicación de los beneficios funcionales de los productos a los consumidores que recibirán el mayor beneficio </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(por ejemplo, los adultos mayores), manteniendo al mismo tiempo un atractivo para el mercado de masas</a:t>
            </a:r>
          </a:p>
          <a:p>
            <a:pPr marL="457200" indent="-457200">
              <a:buFont typeface="+mj-lt"/>
              <a:buAutoNum type="arabicPeriod"/>
              <a:defRPr/>
            </a:pPr>
            <a:r>
              <a:rPr lang="es-ES" sz="1800" dirty="0">
                <a:latin typeface="Calibri" panose="020F0502020204030204"/>
              </a:rPr>
              <a:t>Animar a los consumidores a comprar artículos más grandes/pesados en línea a través de </a:t>
            </a:r>
            <a:r>
              <a:rPr lang="es-ES" sz="1800" b="1" dirty="0">
                <a:latin typeface="Calibri" panose="020F0502020204030204"/>
              </a:rPr>
              <a:t>programas de educación del consumidor</a:t>
            </a:r>
          </a:p>
          <a:p>
            <a:pPr marL="457200" indent="-457200">
              <a:buFont typeface="+mj-lt"/>
              <a:buAutoNum type="arabicPeriod"/>
              <a:defRPr/>
            </a:pP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Dedicar espacio en las tiendas a instalaciones de valor añadido que </a:t>
            </a:r>
            <a:r>
              <a:rPr kumimoji="0" lang="es-ES" sz="1800" b="1" i="0" u="none" strike="noStrike" kern="1200" cap="none" spc="0" normalizeH="0" baseline="0" noProof="0" dirty="0">
                <a:ln>
                  <a:noFill/>
                </a:ln>
                <a:solidFill>
                  <a:srgbClr val="000000"/>
                </a:solidFill>
                <a:effectLst/>
                <a:uLnTx/>
                <a:uFillTx/>
                <a:latin typeface="Calibri" panose="020F0502020204030204"/>
                <a:ea typeface="+mn-ea"/>
                <a:cs typeface="+mn-cs"/>
              </a:rPr>
              <a:t>fomenten las interacciones sociales </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(por ejemplo, mostradores de delicatessen)</a:t>
            </a:r>
            <a:endParaRPr lang="en-US" sz="1800" b="1" i="0" u="none" strike="noStrike" kern="1200" cap="none" spc="0" normalizeH="0" baseline="0" noProof="0" dirty="0">
              <a:ln>
                <a:noFill/>
              </a:ln>
              <a:solidFill>
                <a:srgbClr val="000000"/>
              </a:solidFill>
              <a:effectLst/>
              <a:uLnTx/>
              <a:uFillTx/>
              <a:latin typeface="Calibri" panose="020F0502020204030204"/>
              <a:cs typeface="Calibri"/>
            </a:endParaRPr>
          </a:p>
        </p:txBody>
      </p:sp>
      <p:sp>
        <p:nvSpPr>
          <p:cNvPr id="3" name="Text Placeholder 2">
            <a:extLst>
              <a:ext uri="{FF2B5EF4-FFF2-40B4-BE49-F238E27FC236}">
                <a16:creationId xmlns:a16="http://schemas.microsoft.com/office/drawing/2014/main" id="{F69FD171-B8FF-41A8-96C3-918394ECFBA9}"/>
              </a:ext>
            </a:extLst>
          </p:cNvPr>
          <p:cNvSpPr>
            <a:spLocks noGrp="1"/>
          </p:cNvSpPr>
          <p:nvPr>
            <p:ph type="body" sz="quarter" idx="16"/>
          </p:nvPr>
        </p:nvSpPr>
        <p:spPr>
          <a:xfrm>
            <a:off x="417545" y="864415"/>
            <a:ext cx="10808102" cy="582221"/>
          </a:xfrm>
        </p:spPr>
        <p:txBody>
          <a:bodyPr vert="horz" lIns="91440" tIns="45720" rIns="91440" bIns="45720" rtlCol="0" anchor="t">
            <a:normAutofit/>
          </a:bodyPr>
          <a:lstStyle/>
          <a:p>
            <a:r>
              <a:rPr lang="es-ES" sz="2800" dirty="0">
                <a:highlight>
                  <a:srgbClr val="FFD100"/>
                </a:highlight>
              </a:rPr>
              <a:t>Las principales conclusiones de este estudio...</a:t>
            </a:r>
          </a:p>
        </p:txBody>
      </p:sp>
      <p:sp>
        <p:nvSpPr>
          <p:cNvPr id="5" name="TextBox 4">
            <a:extLst>
              <a:ext uri="{FF2B5EF4-FFF2-40B4-BE49-F238E27FC236}">
                <a16:creationId xmlns:a16="http://schemas.microsoft.com/office/drawing/2014/main" id="{9BC3FAAD-99D8-44CE-9D30-3F8EC797BD4D}"/>
              </a:ext>
            </a:extLst>
          </p:cNvPr>
          <p:cNvSpPr txBox="1"/>
          <p:nvPr/>
        </p:nvSpPr>
        <p:spPr>
          <a:xfrm>
            <a:off x="7641772" y="3842266"/>
            <a:ext cx="4214472" cy="1938992"/>
          </a:xfrm>
          <a:prstGeom prst="rect">
            <a:avLst/>
          </a:prstGeom>
          <a:solidFill>
            <a:srgbClr val="FFD100"/>
          </a:solidFill>
        </p:spPr>
        <p:txBody>
          <a:bodyPr wrap="square" lIns="91440" tIns="45720" rIns="91440" bIns="45720" anchor="t">
            <a:spAutoFit/>
          </a:bodyPr>
          <a:lstStyle/>
          <a:p>
            <a:r>
              <a:rPr lang="es-ES" sz="2000" b="1" dirty="0">
                <a:solidFill>
                  <a:srgbClr val="000000"/>
                </a:solidFill>
              </a:rPr>
              <a:t>Ejemplo: </a:t>
            </a:r>
            <a:r>
              <a:rPr lang="es-ES" sz="2000" dirty="0">
                <a:solidFill>
                  <a:srgbClr val="000000"/>
                </a:solidFill>
              </a:rPr>
              <a:t>"</a:t>
            </a:r>
            <a:r>
              <a:rPr lang="es-ES" sz="2000" dirty="0" err="1">
                <a:solidFill>
                  <a:srgbClr val="000000"/>
                </a:solidFill>
              </a:rPr>
              <a:t>Owl</a:t>
            </a:r>
            <a:r>
              <a:rPr lang="es-ES" sz="2000" dirty="0">
                <a:solidFill>
                  <a:srgbClr val="000000"/>
                </a:solidFill>
              </a:rPr>
              <a:t> Mark", creado por el Centro de Gerontología Aplicada de la Universidad de Birmingham. Es una marca de calidad que acredita que los productos son adecuados para las necesidades de las personas mayores  </a:t>
            </a:r>
            <a:endParaRPr lang="en-GB" sz="2000" dirty="0">
              <a:solidFill>
                <a:srgbClr val="000000"/>
              </a:solidFill>
              <a:cs typeface="Calibri" panose="020F0502020204030204"/>
            </a:endParaRPr>
          </a:p>
        </p:txBody>
      </p:sp>
      <p:pic>
        <p:nvPicPr>
          <p:cNvPr id="7" name="Picture 6">
            <a:extLst>
              <a:ext uri="{FF2B5EF4-FFF2-40B4-BE49-F238E27FC236}">
                <a16:creationId xmlns:a16="http://schemas.microsoft.com/office/drawing/2014/main" id="{8559F3A8-8195-4E29-9808-52668724D08C}"/>
              </a:ext>
            </a:extLst>
          </p:cNvPr>
          <p:cNvPicPr>
            <a:picLocks noChangeAspect="1"/>
          </p:cNvPicPr>
          <p:nvPr/>
        </p:nvPicPr>
        <p:blipFill>
          <a:blip r:embed="rId2"/>
          <a:stretch>
            <a:fillRect/>
          </a:stretch>
        </p:blipFill>
        <p:spPr>
          <a:xfrm>
            <a:off x="7641772" y="349587"/>
            <a:ext cx="4214471" cy="3492679"/>
          </a:xfrm>
          <a:prstGeom prst="rect">
            <a:avLst/>
          </a:prstGeom>
        </p:spPr>
      </p:pic>
    </p:spTree>
    <p:extLst>
      <p:ext uri="{BB962C8B-B14F-4D97-AF65-F5344CB8AC3E}">
        <p14:creationId xmlns:p14="http://schemas.microsoft.com/office/powerpoint/2010/main" val="44260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1589A-23FA-42B5-89C0-35607DDFF709}"/>
              </a:ext>
            </a:extLst>
          </p:cNvPr>
          <p:cNvSpPr>
            <a:spLocks noGrp="1"/>
          </p:cNvSpPr>
          <p:nvPr>
            <p:ph type="body" sz="quarter" idx="14"/>
          </p:nvPr>
        </p:nvSpPr>
        <p:spPr>
          <a:xfrm>
            <a:off x="9700388" y="4761104"/>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64D26CD9-1E7A-4DA4-9937-1064B64FE3CA}"/>
              </a:ext>
            </a:extLst>
          </p:cNvPr>
          <p:cNvSpPr>
            <a:spLocks noGrp="1"/>
          </p:cNvSpPr>
          <p:nvPr>
            <p:ph type="body" sz="quarter" idx="13"/>
          </p:nvPr>
        </p:nvSpPr>
        <p:spPr>
          <a:xfrm>
            <a:off x="6327971" y="795622"/>
            <a:ext cx="5395825" cy="4493975"/>
          </a:xfrm>
        </p:spPr>
        <p:txBody>
          <a:bodyPr>
            <a:normAutofit lnSpcReduction="10000"/>
          </a:bodyPr>
          <a:lstStyle/>
          <a:p>
            <a:r>
              <a:rPr lang="es-ES" dirty="0"/>
              <a:t>Los envases bien diseñados son productos atractivos y llamativos que los consumidores querrán volver a comprar.</a:t>
            </a:r>
            <a:r>
              <a:rPr lang="en-US" dirty="0"/>
              <a:t> </a:t>
            </a:r>
            <a:r>
              <a:rPr lang="es-ES" dirty="0"/>
              <a:t>Estos envases </a:t>
            </a:r>
            <a:r>
              <a:rPr lang="es-ES" b="1" dirty="0"/>
              <a:t>realzan y añaden valor al contenido</a:t>
            </a:r>
            <a:r>
              <a:rPr lang="es-ES" dirty="0"/>
              <a:t>. Por el contrario, un envase deficiente puede infundir sentimientos de ira y frustración que superarán con creces las virtudes que pueda tener el contenido</a:t>
            </a:r>
            <a:r>
              <a:rPr lang="en-US" dirty="0"/>
              <a:t>. </a:t>
            </a:r>
            <a:endParaRPr lang="en-IE" dirty="0"/>
          </a:p>
        </p:txBody>
      </p:sp>
      <p:sp>
        <p:nvSpPr>
          <p:cNvPr id="4" name="Text Placeholder 3">
            <a:extLst>
              <a:ext uri="{FF2B5EF4-FFF2-40B4-BE49-F238E27FC236}">
                <a16:creationId xmlns:a16="http://schemas.microsoft.com/office/drawing/2014/main" id="{F156F679-4268-4C0F-8953-430D39EE758D}"/>
              </a:ext>
            </a:extLst>
          </p:cNvPr>
          <p:cNvSpPr>
            <a:spLocks noGrp="1"/>
          </p:cNvSpPr>
          <p:nvPr>
            <p:ph type="body" sz="quarter" idx="15"/>
          </p:nvPr>
        </p:nvSpPr>
        <p:spPr>
          <a:xfrm>
            <a:off x="6112182" y="583789"/>
            <a:ext cx="2613204" cy="1221666"/>
          </a:xfrm>
        </p:spPr>
        <p:txBody>
          <a:bodyPr/>
          <a:lstStyle/>
          <a:p>
            <a:r>
              <a:rPr lang="en-US" sz="8000"/>
              <a:t>“</a:t>
            </a:r>
            <a:endParaRPr lang="en-IE" sz="8000"/>
          </a:p>
        </p:txBody>
      </p:sp>
      <p:pic>
        <p:nvPicPr>
          <p:cNvPr id="8" name="Picture Placeholder 7" descr="Aisle for toiletries and hygiene items">
            <a:extLst>
              <a:ext uri="{FF2B5EF4-FFF2-40B4-BE49-F238E27FC236}">
                <a16:creationId xmlns:a16="http://schemas.microsoft.com/office/drawing/2014/main" id="{F7890998-741C-4DAD-858F-22300953D9B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6" name="TextBox 5">
            <a:extLst>
              <a:ext uri="{FF2B5EF4-FFF2-40B4-BE49-F238E27FC236}">
                <a16:creationId xmlns:a16="http://schemas.microsoft.com/office/drawing/2014/main" id="{496E4CED-8001-4061-89B1-445640B55140}"/>
              </a:ext>
            </a:extLst>
          </p:cNvPr>
          <p:cNvSpPr txBox="1"/>
          <p:nvPr/>
        </p:nvSpPr>
        <p:spPr>
          <a:xfrm>
            <a:off x="9592556" y="5534952"/>
            <a:ext cx="2229507" cy="369332"/>
          </a:xfrm>
          <a:prstGeom prst="rect">
            <a:avLst/>
          </a:prstGeom>
          <a:noFill/>
        </p:spPr>
        <p:txBody>
          <a:bodyPr wrap="square" lIns="91440" tIns="45720" rIns="91440" bIns="45720" rtlCol="0" anchor="t">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Fuente: Galley (2005)</a:t>
            </a:r>
            <a:endParaRPr lang="en-IE" dirty="0">
              <a:solidFill>
                <a:srgbClr val="000000"/>
              </a:solidFill>
            </a:endParaRPr>
          </a:p>
        </p:txBody>
      </p:sp>
    </p:spTree>
    <p:extLst>
      <p:ext uri="{BB962C8B-B14F-4D97-AF65-F5344CB8AC3E}">
        <p14:creationId xmlns:p14="http://schemas.microsoft.com/office/powerpoint/2010/main" val="301162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white strings one below is tangled while the one above is curved">
            <a:extLst>
              <a:ext uri="{FF2B5EF4-FFF2-40B4-BE49-F238E27FC236}">
                <a16:creationId xmlns:a16="http://schemas.microsoft.com/office/drawing/2014/main" id="{052E970B-F074-4033-AFAB-C47EF730528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477736"/>
            <a:ext cx="11696699" cy="4808764"/>
          </a:xfrm>
        </p:spPr>
      </p:pic>
      <p:sp>
        <p:nvSpPr>
          <p:cNvPr id="3" name="Text Placeholder 2">
            <a:extLst>
              <a:ext uri="{FF2B5EF4-FFF2-40B4-BE49-F238E27FC236}">
                <a16:creationId xmlns:a16="http://schemas.microsoft.com/office/drawing/2014/main" id="{E487E047-1587-4A0F-B64E-E2F68CF6F5BE}"/>
              </a:ext>
            </a:extLst>
          </p:cNvPr>
          <p:cNvSpPr>
            <a:spLocks noGrp="1"/>
          </p:cNvSpPr>
          <p:nvPr>
            <p:ph type="body" sz="quarter" idx="18"/>
          </p:nvPr>
        </p:nvSpPr>
        <p:spPr>
          <a:xfrm>
            <a:off x="555171" y="2833007"/>
            <a:ext cx="11636829" cy="1730830"/>
          </a:xfrm>
          <a:solidFill>
            <a:srgbClr val="FFD100"/>
          </a:solidFill>
        </p:spPr>
        <p:txBody>
          <a:bodyPr>
            <a:normAutofit lnSpcReduction="10000"/>
          </a:bodyPr>
          <a:lstStyle/>
          <a:p>
            <a:r>
              <a:rPr lang="es-ES" dirty="0"/>
              <a:t>En esta sección, hemos resumido cuatro estudios clave</a:t>
            </a:r>
            <a:r>
              <a:rPr lang="en-US" dirty="0"/>
              <a:t>.  </a:t>
            </a:r>
            <a:r>
              <a:rPr lang="es-ES" dirty="0"/>
              <a:t>Mediante el uso de los principios del pensamiento de diseño (desarrollo de la empatía - Módulo 1), nos esforzamos por </a:t>
            </a:r>
            <a:r>
              <a:rPr lang="es-ES" b="1" dirty="0"/>
              <a:t>aprender de los miembros del mercado senior </a:t>
            </a:r>
            <a:r>
              <a:rPr lang="es-ES" dirty="0"/>
              <a:t>probando ideas con ellos, observándolos y notando las diferencias</a:t>
            </a:r>
            <a:r>
              <a:rPr lang="en-US" dirty="0"/>
              <a:t>. </a:t>
            </a:r>
            <a:r>
              <a:rPr lang="es-ES" dirty="0"/>
              <a:t>Entonces, al sintetizar y descifrar esta información, ¡</a:t>
            </a:r>
            <a:r>
              <a:rPr lang="es-ES" b="1" dirty="0"/>
              <a:t>descubrimos la visión y la oportunidad</a:t>
            </a:r>
            <a:r>
              <a:rPr lang="es-ES" dirty="0"/>
              <a:t> dentro!</a:t>
            </a:r>
            <a:endParaRPr lang="en-IE" dirty="0"/>
          </a:p>
        </p:txBody>
      </p:sp>
      <p:sp>
        <p:nvSpPr>
          <p:cNvPr id="4" name="Text Placeholder 3">
            <a:extLst>
              <a:ext uri="{FF2B5EF4-FFF2-40B4-BE49-F238E27FC236}">
                <a16:creationId xmlns:a16="http://schemas.microsoft.com/office/drawing/2014/main" id="{92FFC322-417D-4BFF-9381-E9F8E9469D24}"/>
              </a:ext>
            </a:extLst>
          </p:cNvPr>
          <p:cNvSpPr>
            <a:spLocks noGrp="1"/>
          </p:cNvSpPr>
          <p:nvPr>
            <p:ph type="body" sz="quarter" idx="16"/>
          </p:nvPr>
        </p:nvSpPr>
        <p:spPr>
          <a:xfrm>
            <a:off x="464195" y="444299"/>
            <a:ext cx="8075648" cy="582221"/>
          </a:xfrm>
        </p:spPr>
        <p:txBody>
          <a:bodyPr>
            <a:normAutofit lnSpcReduction="10000"/>
          </a:bodyPr>
          <a:lstStyle/>
          <a:p>
            <a:r>
              <a:rPr lang="en-US" dirty="0" err="1"/>
              <a:t>Sumérjase</a:t>
            </a:r>
            <a:r>
              <a:rPr lang="en-US" dirty="0"/>
              <a:t> </a:t>
            </a:r>
            <a:r>
              <a:rPr lang="en-US" dirty="0" err="1"/>
              <a:t>en</a:t>
            </a:r>
            <a:r>
              <a:rPr lang="en-US" dirty="0"/>
              <a:t> </a:t>
            </a:r>
            <a:r>
              <a:rPr lang="en-US" dirty="0" err="1"/>
              <a:t>el</a:t>
            </a:r>
            <a:r>
              <a:rPr lang="en-US" dirty="0"/>
              <a:t> </a:t>
            </a:r>
            <a:r>
              <a:rPr lang="en-US" dirty="0" err="1"/>
              <a:t>conocimiento</a:t>
            </a:r>
            <a:endParaRPr lang="en-IE" dirty="0"/>
          </a:p>
        </p:txBody>
      </p:sp>
    </p:spTree>
    <p:extLst>
      <p:ext uri="{BB962C8B-B14F-4D97-AF65-F5344CB8AC3E}">
        <p14:creationId xmlns:p14="http://schemas.microsoft.com/office/powerpoint/2010/main" val="354736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93DC98-4C6F-4A6F-966C-38D50A89B364}"/>
              </a:ext>
            </a:extLst>
          </p:cNvPr>
          <p:cNvSpPr>
            <a:spLocks noGrp="1"/>
          </p:cNvSpPr>
          <p:nvPr>
            <p:ph type="body" sz="quarter" idx="18"/>
          </p:nvPr>
        </p:nvSpPr>
        <p:spPr>
          <a:xfrm>
            <a:off x="360381" y="1424290"/>
            <a:ext cx="11471238" cy="4619157"/>
          </a:xfrm>
        </p:spPr>
        <p:txBody>
          <a:bodyPr vert="horz" lIns="91440" tIns="45720" rIns="91440" bIns="45720" rtlCol="0" anchor="t">
            <a:normAutofit/>
          </a:bodyPr>
          <a:lstStyle/>
          <a:p>
            <a:pPr marL="514350" indent="-514350" algn="just">
              <a:buFont typeface="+mj-lt"/>
              <a:buAutoNum type="arabicPeriod"/>
            </a:pPr>
            <a:r>
              <a:rPr lang="es-ES" sz="2000" dirty="0"/>
              <a:t>Mantener una vida autónoma puede considerarse un objetivo primordial para los adultos mayores. </a:t>
            </a:r>
            <a:r>
              <a:rPr lang="es-ES" sz="2000" b="1" dirty="0"/>
              <a:t>Crear productos que apoyen y tengan presente la autonomía </a:t>
            </a:r>
            <a:r>
              <a:rPr lang="es-ES" sz="2000" dirty="0"/>
              <a:t>en cada paso del diseño. (por ejemplo, envases sencillos, enriquecimiento nutricional, servicio de entrega a domicilio).</a:t>
            </a:r>
            <a:endParaRPr lang="es-ES"/>
          </a:p>
          <a:p>
            <a:pPr marL="514350" indent="-514350" algn="just">
              <a:buFont typeface="+mj-lt"/>
              <a:buAutoNum type="arabicPeriod"/>
            </a:pPr>
            <a:r>
              <a:rPr lang="es-ES" sz="2000" dirty="0"/>
              <a:t>Cree productos que </a:t>
            </a:r>
            <a:r>
              <a:rPr lang="es-ES" sz="2000" b="1" dirty="0"/>
              <a:t>resuelvan los problemas </a:t>
            </a:r>
            <a:r>
              <a:rPr lang="es-ES" sz="2000" dirty="0"/>
              <a:t>de las personas mayores, </a:t>
            </a:r>
            <a:r>
              <a:rPr lang="es-ES" sz="2000" u="sng" dirty="0"/>
              <a:t>pero no haga </a:t>
            </a:r>
            <a:r>
              <a:rPr lang="es-ES" sz="2000" dirty="0"/>
              <a:t>hincapié en los problemas (de salud) en sus comunicaciones con los clientes. </a:t>
            </a:r>
            <a:r>
              <a:rPr lang="es-ES" sz="2000" u="sng" dirty="0">
                <a:solidFill>
                  <a:schemeClr val="accent1">
                    <a:lumMod val="50000"/>
                  </a:schemeClr>
                </a:solidFill>
              </a:rPr>
              <a:t>No diga</a:t>
            </a:r>
            <a:r>
              <a:rPr lang="es-ES" sz="2000" u="sng" dirty="0"/>
              <a:t> </a:t>
            </a:r>
            <a:r>
              <a:rPr lang="es-ES" sz="2000" dirty="0"/>
              <a:t>a los mayores que ya no pueden trabajar de forma independiente y </a:t>
            </a:r>
            <a:r>
              <a:rPr lang="es-ES" sz="2000" u="sng" dirty="0"/>
              <a:t>no los etiquete </a:t>
            </a:r>
            <a:r>
              <a:rPr lang="es-ES" sz="2000" dirty="0"/>
              <a:t>como viejos. </a:t>
            </a:r>
            <a:endParaRPr lang="en-US" sz="2000" dirty="0">
              <a:cs typeface="Calibri"/>
            </a:endParaRPr>
          </a:p>
          <a:p>
            <a:pPr marL="514350" indent="-514350" algn="just">
              <a:buFont typeface="+mj-lt"/>
              <a:buAutoNum type="arabicPeriod"/>
            </a:pPr>
            <a:r>
              <a:rPr lang="es-ES" sz="2000" dirty="0"/>
              <a:t>Mantenga las barreras</a:t>
            </a:r>
            <a:r>
              <a:rPr lang="es-ES" sz="2000" b="1" dirty="0"/>
              <a:t> percibidas bajas y haga que su producto sea de fácil acceso y uso para todos. </a:t>
            </a:r>
            <a:r>
              <a:rPr lang="es-ES" sz="2000" dirty="0"/>
              <a:t>Si hay barreras en el envase (se necesitan tijeras para abrirlo/ es demasiado pesado para llevarlo a casa) o en el posicionamiento (estante superior del supermercado), su producto no será popular entre las personas mayores porque pueden experimentar momentos de vulnerabilidad al intentar utilizarlo. </a:t>
            </a:r>
            <a:endParaRPr lang="es-ES" sz="2000" dirty="0">
              <a:cs typeface="Calibri" panose="020F0502020204030204"/>
            </a:endParaRPr>
          </a:p>
          <a:p>
            <a:pPr marL="514350" indent="-514350" algn="just">
              <a:buFont typeface="+mj-lt"/>
              <a:buAutoNum type="arabicPeriod"/>
            </a:pPr>
            <a:r>
              <a:rPr lang="es-ES" sz="2000" dirty="0"/>
              <a:t>Existe un </a:t>
            </a:r>
            <a:r>
              <a:rPr lang="es-ES" sz="2000" b="1" dirty="0"/>
              <a:t>escepticismo general sobre los alimentos funcionales </a:t>
            </a:r>
            <a:r>
              <a:rPr lang="es-ES" sz="2000" dirty="0"/>
              <a:t>y una táctica es enriquecer las comidas más </a:t>
            </a:r>
            <a:r>
              <a:rPr lang="es-ES" sz="2000" b="1" dirty="0"/>
              <a:t>tradicionales para atraer a estos adultos </a:t>
            </a:r>
            <a:r>
              <a:rPr lang="es-ES" sz="2000" dirty="0"/>
              <a:t>mayores y sus gustos.</a:t>
            </a:r>
            <a:endParaRPr lang="es-ES" sz="2000" dirty="0">
              <a:cs typeface="Calibri" panose="020F0502020204030204"/>
            </a:endParaRPr>
          </a:p>
          <a:p>
            <a:pPr marL="514350" indent="-514350" algn="just">
              <a:buFont typeface="+mj-lt"/>
              <a:buAutoNum type="arabicPeriod"/>
            </a:pPr>
            <a:r>
              <a:rPr lang="es-ES" sz="2000" dirty="0"/>
              <a:t>Llevar a cabo una investigación de los clientes, preferiblemente cualitativa (es decir, entrevistas), sobre las </a:t>
            </a:r>
            <a:r>
              <a:rPr lang="es-ES" sz="2000" b="1" dirty="0"/>
              <a:t>necesidades específicas </a:t>
            </a:r>
            <a:r>
              <a:rPr lang="es-ES" sz="2000" dirty="0"/>
              <a:t>del mercado de adultos mayores al que se dirige</a:t>
            </a:r>
            <a:r>
              <a:rPr lang="en-US" sz="2000" dirty="0"/>
              <a:t>.</a:t>
            </a:r>
            <a:endParaRPr lang="en-US" sz="2000" dirty="0">
              <a:cs typeface="Calibri"/>
            </a:endParaRPr>
          </a:p>
          <a:p>
            <a:pPr marL="514350" indent="-514350">
              <a:buFont typeface="+mj-lt"/>
              <a:buAutoNum type="arabicPeriod"/>
            </a:pPr>
            <a:endParaRPr lang="nl-NL" sz="1800" dirty="0"/>
          </a:p>
        </p:txBody>
      </p:sp>
      <p:sp>
        <p:nvSpPr>
          <p:cNvPr id="5" name="Text Placeholder 4">
            <a:extLst>
              <a:ext uri="{FF2B5EF4-FFF2-40B4-BE49-F238E27FC236}">
                <a16:creationId xmlns:a16="http://schemas.microsoft.com/office/drawing/2014/main" id="{4F4A8276-4C06-450E-9594-12BCC327A8F8}"/>
              </a:ext>
            </a:extLst>
          </p:cNvPr>
          <p:cNvSpPr>
            <a:spLocks noGrp="1"/>
          </p:cNvSpPr>
          <p:nvPr>
            <p:ph type="body" sz="quarter" idx="16"/>
          </p:nvPr>
        </p:nvSpPr>
        <p:spPr>
          <a:xfrm>
            <a:off x="500045" y="537775"/>
            <a:ext cx="10808102" cy="582221"/>
          </a:xfrm>
        </p:spPr>
        <p:txBody>
          <a:bodyPr>
            <a:normAutofit lnSpcReduction="10000"/>
          </a:bodyPr>
          <a:lstStyle/>
          <a:p>
            <a:r>
              <a:rPr lang="es-ES" dirty="0"/>
              <a:t>Resumen de las ideas clave</a:t>
            </a:r>
            <a:r>
              <a:rPr lang="en-US" dirty="0"/>
              <a:t>:</a:t>
            </a:r>
            <a:endParaRPr lang="en-GB" dirty="0"/>
          </a:p>
        </p:txBody>
      </p:sp>
      <p:grpSp>
        <p:nvGrpSpPr>
          <p:cNvPr id="7" name="Graphic 3">
            <a:extLst>
              <a:ext uri="{FF2B5EF4-FFF2-40B4-BE49-F238E27FC236}">
                <a16:creationId xmlns:a16="http://schemas.microsoft.com/office/drawing/2014/main" id="{643FA19D-23DC-4E88-B98E-01CDF8F58AD1}"/>
              </a:ext>
            </a:extLst>
          </p:cNvPr>
          <p:cNvGrpSpPr/>
          <p:nvPr/>
        </p:nvGrpSpPr>
        <p:grpSpPr>
          <a:xfrm>
            <a:off x="10171688" y="460964"/>
            <a:ext cx="945964" cy="991452"/>
            <a:chOff x="4643578" y="432838"/>
            <a:chExt cx="1028134" cy="1160188"/>
          </a:xfrm>
        </p:grpSpPr>
        <p:sp>
          <p:nvSpPr>
            <p:cNvPr id="8" name="Freeform 1033">
              <a:extLst>
                <a:ext uri="{FF2B5EF4-FFF2-40B4-BE49-F238E27FC236}">
                  <a16:creationId xmlns:a16="http://schemas.microsoft.com/office/drawing/2014/main" id="{198F6D9F-2963-4993-8B7B-D8EAA65C3CC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FD100"/>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111524E-397E-4CEA-9A14-0A1AFA9C4A0F}"/>
                </a:ext>
              </a:extLst>
            </p:cNvPr>
            <p:cNvGrpSpPr/>
            <p:nvPr/>
          </p:nvGrpSpPr>
          <p:grpSpPr>
            <a:xfrm>
              <a:off x="4643578" y="432838"/>
              <a:ext cx="1028134" cy="1160188"/>
              <a:chOff x="4643578" y="432838"/>
              <a:chExt cx="1028134" cy="1160188"/>
            </a:xfrm>
            <a:solidFill>
              <a:srgbClr val="000000"/>
            </a:solidFill>
          </p:grpSpPr>
          <p:sp>
            <p:nvSpPr>
              <p:cNvPr id="10" name="Freeform 1035">
                <a:extLst>
                  <a:ext uri="{FF2B5EF4-FFF2-40B4-BE49-F238E27FC236}">
                    <a16:creationId xmlns:a16="http://schemas.microsoft.com/office/drawing/2014/main" id="{3BDA2D0D-2CF3-4154-A4C8-2F141719E0E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9CE769C3-207A-4F9E-B9AB-6AB21BF98654}"/>
                  </a:ext>
                </a:extLst>
              </p:cNvPr>
              <p:cNvGrpSpPr/>
              <p:nvPr/>
            </p:nvGrpSpPr>
            <p:grpSpPr>
              <a:xfrm>
                <a:off x="4643578" y="432838"/>
                <a:ext cx="1028134" cy="1160188"/>
                <a:chOff x="4643578" y="432838"/>
                <a:chExt cx="1028134" cy="1160188"/>
              </a:xfrm>
              <a:solidFill>
                <a:srgbClr val="000000"/>
              </a:solidFill>
            </p:grpSpPr>
            <p:sp>
              <p:nvSpPr>
                <p:cNvPr id="12" name="Freeform 1037">
                  <a:extLst>
                    <a:ext uri="{FF2B5EF4-FFF2-40B4-BE49-F238E27FC236}">
                      <a16:creationId xmlns:a16="http://schemas.microsoft.com/office/drawing/2014/main" id="{CF0537FE-977C-4E80-ACCF-ADB3D8CF76B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sp>
              <p:nvSpPr>
                <p:cNvPr id="13" name="Freeform 1038">
                  <a:extLst>
                    <a:ext uri="{FF2B5EF4-FFF2-40B4-BE49-F238E27FC236}">
                      <a16:creationId xmlns:a16="http://schemas.microsoft.com/office/drawing/2014/main" id="{CFE79382-9C33-4858-AE63-AB191876CDE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0000"/>
                </a:solid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71214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4" y="934084"/>
            <a:ext cx="5581682" cy="3263843"/>
          </a:xfrm>
        </p:spPr>
        <p:txBody>
          <a:bodyPr>
            <a:normAutofit/>
          </a:bodyPr>
          <a:lstStyle/>
          <a:p>
            <a:r>
              <a:rPr lang="es-ES"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Tácticas de investigación de mercado</a:t>
            </a:r>
            <a:endParaRPr lang="en-IE" dirty="0"/>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a:xfrm>
            <a:off x="1060057" y="934085"/>
            <a:ext cx="549097"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3155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CA981-E319-4B1A-A061-7E618EEA6E9D}"/>
              </a:ext>
            </a:extLst>
          </p:cNvPr>
          <p:cNvSpPr>
            <a:spLocks noGrp="1"/>
          </p:cNvSpPr>
          <p:nvPr>
            <p:ph type="body" sz="quarter" idx="15"/>
          </p:nvPr>
        </p:nvSpPr>
        <p:spPr/>
        <p:txBody>
          <a:bodyPr/>
          <a:lstStyle/>
          <a:p>
            <a:r>
              <a:rPr lang="en-US" b="1">
                <a:solidFill>
                  <a:srgbClr val="1188A3"/>
                </a:solidFill>
              </a:rPr>
              <a:t>1</a:t>
            </a:r>
            <a:endParaRPr lang="en-IE" b="1">
              <a:solidFill>
                <a:srgbClr val="1188A3"/>
              </a:solidFill>
            </a:endParaRPr>
          </a:p>
        </p:txBody>
      </p:sp>
      <p:sp>
        <p:nvSpPr>
          <p:cNvPr id="3" name="Text Placeholder 2">
            <a:extLst>
              <a:ext uri="{FF2B5EF4-FFF2-40B4-BE49-F238E27FC236}">
                <a16:creationId xmlns:a16="http://schemas.microsoft.com/office/drawing/2014/main" id="{C0975E75-60A8-41FD-9B79-F8D6F9B0614D}"/>
              </a:ext>
            </a:extLst>
          </p:cNvPr>
          <p:cNvSpPr>
            <a:spLocks noGrp="1"/>
          </p:cNvSpPr>
          <p:nvPr>
            <p:ph type="body" sz="quarter" idx="18"/>
          </p:nvPr>
        </p:nvSpPr>
        <p:spPr>
          <a:xfrm>
            <a:off x="497218" y="1207780"/>
            <a:ext cx="5208832" cy="5502399"/>
          </a:xfrm>
          <a:solidFill>
            <a:srgbClr val="85D2E1"/>
          </a:solidFill>
        </p:spPr>
        <p:txBody>
          <a:bodyPr vert="horz" lIns="91440" tIns="45720" rIns="91440" bIns="45720" rtlCol="0" anchor="t">
            <a:normAutofit fontScale="92500" lnSpcReduction="10000"/>
          </a:bodyPr>
          <a:lstStyle/>
          <a:p>
            <a:pPr algn="just"/>
            <a:r>
              <a:rPr lang="es-ES" dirty="0"/>
              <a:t>Las innovaciones alimentarias tienen un alto índice de fracaso. Una de las razones es que no se entiende realmente lo que motiva a los consumidores a elegir los productos</a:t>
            </a:r>
            <a:r>
              <a:rPr lang="en-US" dirty="0"/>
              <a:t>. </a:t>
            </a:r>
          </a:p>
          <a:p>
            <a:pPr algn="just"/>
            <a:r>
              <a:rPr lang="es-ES" dirty="0"/>
              <a:t>Para comprender mejor al consumidor sénior, debemos centrarnos en </a:t>
            </a:r>
            <a:r>
              <a:rPr lang="es-ES" b="1" dirty="0">
                <a:solidFill>
                  <a:srgbClr val="1188A3"/>
                </a:solidFill>
              </a:rPr>
              <a:t>sus actitudes, comportamientos y expectativas, </a:t>
            </a:r>
            <a:r>
              <a:rPr lang="es-ES" dirty="0"/>
              <a:t>y alinear las tácticas de investigación para obtener información sólida sobre el consumidor, en la que podamos basar las ofertas de desarrollo de nuevos productos.</a:t>
            </a:r>
            <a:endParaRPr lang="en-US" dirty="0"/>
          </a:p>
          <a:p>
            <a:pPr algn="just"/>
            <a:r>
              <a:rPr lang="es-ES" dirty="0">
                <a:highlight>
                  <a:srgbClr val="85D2E1"/>
                </a:highlight>
              </a:rPr>
              <a:t>Del Módulo 3, saldrá con un mayor conocimiento de las actitudes y comportamientos de consumo de alimentos de los mayores, aprenderá a obtener esta información y a aplicar este aprendizaje en su propio negocio.</a:t>
            </a:r>
            <a:endParaRPr lang="en-US" dirty="0">
              <a:highlight>
                <a:srgbClr val="85D2E1"/>
              </a:highlight>
            </a:endParaRPr>
          </a:p>
        </p:txBody>
      </p:sp>
      <p:sp>
        <p:nvSpPr>
          <p:cNvPr id="4" name="Text Placeholder 3">
            <a:extLst>
              <a:ext uri="{FF2B5EF4-FFF2-40B4-BE49-F238E27FC236}">
                <a16:creationId xmlns:a16="http://schemas.microsoft.com/office/drawing/2014/main" id="{241DCC10-AE36-4173-904A-70B60EB595D0}"/>
              </a:ext>
            </a:extLst>
          </p:cNvPr>
          <p:cNvSpPr>
            <a:spLocks noGrp="1"/>
          </p:cNvSpPr>
          <p:nvPr>
            <p:ph type="body" sz="quarter" idx="16"/>
          </p:nvPr>
        </p:nvSpPr>
        <p:spPr>
          <a:xfrm>
            <a:off x="797248" y="232126"/>
            <a:ext cx="4378451" cy="603631"/>
          </a:xfrm>
        </p:spPr>
        <p:txBody>
          <a:bodyPr>
            <a:normAutofit fontScale="70000" lnSpcReduction="20000"/>
          </a:bodyPr>
          <a:lstStyle/>
          <a:p>
            <a:r>
              <a:rPr lang="en-US" dirty="0" err="1"/>
              <a:t>Información</a:t>
            </a:r>
            <a:r>
              <a:rPr lang="en-US" dirty="0"/>
              <a:t> para </a:t>
            </a:r>
            <a:r>
              <a:rPr lang="en-US" dirty="0" err="1"/>
              <a:t>el</a:t>
            </a:r>
            <a:r>
              <a:rPr lang="en-US" dirty="0"/>
              <a:t> </a:t>
            </a:r>
            <a:r>
              <a:rPr lang="en-US" dirty="0" err="1"/>
              <a:t>consumidor</a:t>
            </a:r>
            <a:endParaRPr lang="en-IE" dirty="0"/>
          </a:p>
        </p:txBody>
      </p:sp>
      <p:sp>
        <p:nvSpPr>
          <p:cNvPr id="5" name="Text Placeholder 4">
            <a:extLst>
              <a:ext uri="{FF2B5EF4-FFF2-40B4-BE49-F238E27FC236}">
                <a16:creationId xmlns:a16="http://schemas.microsoft.com/office/drawing/2014/main" id="{8F4A9754-B557-40A1-91C3-BF42AE0C90CC}"/>
              </a:ext>
            </a:extLst>
          </p:cNvPr>
          <p:cNvSpPr>
            <a:spLocks noGrp="1"/>
          </p:cNvSpPr>
          <p:nvPr>
            <p:ph type="body" sz="quarter" idx="14"/>
          </p:nvPr>
        </p:nvSpPr>
        <p:spPr/>
        <p:txBody>
          <a:bodyPr/>
          <a:lstStyle/>
          <a:p>
            <a:r>
              <a:rPr lang="es-ES" dirty="0">
                <a:solidFill>
                  <a:srgbClr val="000000"/>
                </a:solidFill>
              </a:rPr>
              <a:t>Actitudes y expectativas de los consumidores senior</a:t>
            </a:r>
            <a:endParaRPr lang="en-IE" dirty="0">
              <a:solidFill>
                <a:srgbClr val="000000"/>
              </a:solidFill>
            </a:endParaRPr>
          </a:p>
        </p:txBody>
      </p:sp>
      <p:sp>
        <p:nvSpPr>
          <p:cNvPr id="6" name="Text Placeholder 5">
            <a:extLst>
              <a:ext uri="{FF2B5EF4-FFF2-40B4-BE49-F238E27FC236}">
                <a16:creationId xmlns:a16="http://schemas.microsoft.com/office/drawing/2014/main" id="{BBA41F4E-853F-4459-83FF-4F58944A1455}"/>
              </a:ext>
            </a:extLst>
          </p:cNvPr>
          <p:cNvSpPr>
            <a:spLocks noGrp="1"/>
          </p:cNvSpPr>
          <p:nvPr>
            <p:ph type="body" sz="quarter" idx="19"/>
          </p:nvPr>
        </p:nvSpPr>
        <p:spPr/>
        <p:txBody>
          <a:bodyPr/>
          <a:lstStyle/>
          <a:p>
            <a:r>
              <a:rPr lang="en-US" b="1">
                <a:solidFill>
                  <a:srgbClr val="1188A3"/>
                </a:solidFill>
              </a:rPr>
              <a:t>2</a:t>
            </a:r>
            <a:endParaRPr lang="en-IE" b="1">
              <a:solidFill>
                <a:srgbClr val="1188A3"/>
              </a:solidFill>
            </a:endParaRPr>
          </a:p>
        </p:txBody>
      </p:sp>
      <p:sp>
        <p:nvSpPr>
          <p:cNvPr id="7" name="Text Placeholder 6">
            <a:extLst>
              <a:ext uri="{FF2B5EF4-FFF2-40B4-BE49-F238E27FC236}">
                <a16:creationId xmlns:a16="http://schemas.microsoft.com/office/drawing/2014/main" id="{A7A8525F-18D7-4837-99E4-9EF4F9D3FF75}"/>
              </a:ext>
            </a:extLst>
          </p:cNvPr>
          <p:cNvSpPr>
            <a:spLocks noGrp="1"/>
          </p:cNvSpPr>
          <p:nvPr>
            <p:ph type="body" sz="quarter" idx="20"/>
          </p:nvPr>
        </p:nvSpPr>
        <p:spPr/>
        <p:txBody>
          <a:bodyPr/>
          <a:lstStyle/>
          <a:p>
            <a:r>
              <a:rPr lang="es-ES" dirty="0">
                <a:solidFill>
                  <a:srgbClr val="000000"/>
                </a:solidFill>
              </a:rPr>
              <a:t>Tácticas de investigación de mercado</a:t>
            </a:r>
          </a:p>
        </p:txBody>
      </p:sp>
      <p:sp>
        <p:nvSpPr>
          <p:cNvPr id="8" name="Text Placeholder 7">
            <a:extLst>
              <a:ext uri="{FF2B5EF4-FFF2-40B4-BE49-F238E27FC236}">
                <a16:creationId xmlns:a16="http://schemas.microsoft.com/office/drawing/2014/main" id="{202CEACC-3B65-459A-8D9E-841C133DD6A7}"/>
              </a:ext>
            </a:extLst>
          </p:cNvPr>
          <p:cNvSpPr>
            <a:spLocks noGrp="1"/>
          </p:cNvSpPr>
          <p:nvPr>
            <p:ph type="body" sz="quarter" idx="21"/>
          </p:nvPr>
        </p:nvSpPr>
        <p:spPr/>
        <p:txBody>
          <a:bodyPr/>
          <a:lstStyle/>
          <a:p>
            <a:r>
              <a:rPr lang="en-US" b="1">
                <a:solidFill>
                  <a:srgbClr val="1188A3"/>
                </a:solidFill>
              </a:rPr>
              <a:t>3</a:t>
            </a:r>
            <a:endParaRPr lang="en-IE" b="1">
              <a:solidFill>
                <a:srgbClr val="1188A3"/>
              </a:solidFill>
            </a:endParaRPr>
          </a:p>
        </p:txBody>
      </p:sp>
      <p:sp>
        <p:nvSpPr>
          <p:cNvPr id="9" name="Text Placeholder 8">
            <a:extLst>
              <a:ext uri="{FF2B5EF4-FFF2-40B4-BE49-F238E27FC236}">
                <a16:creationId xmlns:a16="http://schemas.microsoft.com/office/drawing/2014/main" id="{AC04E750-5690-4511-8A30-D6F2D995792B}"/>
              </a:ext>
            </a:extLst>
          </p:cNvPr>
          <p:cNvSpPr>
            <a:spLocks noGrp="1"/>
          </p:cNvSpPr>
          <p:nvPr>
            <p:ph type="body" sz="quarter" idx="22"/>
          </p:nvPr>
        </p:nvSpPr>
        <p:spPr>
          <a:xfrm>
            <a:off x="7229716" y="3366657"/>
            <a:ext cx="4794118" cy="822373"/>
          </a:xfrm>
        </p:spPr>
        <p:txBody>
          <a:bodyPr/>
          <a:lstStyle/>
          <a:p>
            <a:pPr>
              <a:lnSpc>
                <a:spcPct val="120000"/>
              </a:lnSpc>
            </a:pPr>
            <a:r>
              <a:rPr lang="es-ES" dirty="0">
                <a:solidFill>
                  <a:srgbClr val="000000"/>
                </a:solidFill>
              </a:rPr>
              <a:t>Utilizar esta información para comercializar, marcar e innovar con mayor eficacia</a:t>
            </a:r>
            <a:endParaRPr lang="en-IE" dirty="0">
              <a:solidFill>
                <a:srgbClr val="000000"/>
              </a:solidFill>
            </a:endParaRPr>
          </a:p>
        </p:txBody>
      </p:sp>
      <p:sp>
        <p:nvSpPr>
          <p:cNvPr id="10" name="Text Placeholder 9">
            <a:extLst>
              <a:ext uri="{FF2B5EF4-FFF2-40B4-BE49-F238E27FC236}">
                <a16:creationId xmlns:a16="http://schemas.microsoft.com/office/drawing/2014/main" id="{4F6FD7C6-4DDF-45C7-8598-6346ACEA8128}"/>
              </a:ext>
            </a:extLst>
          </p:cNvPr>
          <p:cNvSpPr>
            <a:spLocks noGrp="1"/>
          </p:cNvSpPr>
          <p:nvPr>
            <p:ph type="body" sz="quarter" idx="23"/>
          </p:nvPr>
        </p:nvSpPr>
        <p:spPr/>
        <p:txBody>
          <a:bodyPr/>
          <a:lstStyle/>
          <a:p>
            <a:r>
              <a:rPr lang="en-US" b="1">
                <a:solidFill>
                  <a:srgbClr val="1188A3"/>
                </a:solidFill>
              </a:rPr>
              <a:t>4</a:t>
            </a:r>
            <a:endParaRPr lang="en-IE" b="1">
              <a:solidFill>
                <a:srgbClr val="1188A3"/>
              </a:solidFill>
            </a:endParaRPr>
          </a:p>
        </p:txBody>
      </p:sp>
      <p:sp>
        <p:nvSpPr>
          <p:cNvPr id="11" name="Text Placeholder 10">
            <a:extLst>
              <a:ext uri="{FF2B5EF4-FFF2-40B4-BE49-F238E27FC236}">
                <a16:creationId xmlns:a16="http://schemas.microsoft.com/office/drawing/2014/main" id="{3156A3FA-067E-439C-8B42-B3BD14BA30BF}"/>
              </a:ext>
            </a:extLst>
          </p:cNvPr>
          <p:cNvSpPr>
            <a:spLocks noGrp="1"/>
          </p:cNvSpPr>
          <p:nvPr>
            <p:ph type="body" sz="quarter" idx="24"/>
          </p:nvPr>
        </p:nvSpPr>
        <p:spPr/>
        <p:txBody>
          <a:bodyPr/>
          <a:lstStyle/>
          <a:p>
            <a:r>
              <a:rPr lang="en-US" dirty="0" err="1">
                <a:solidFill>
                  <a:srgbClr val="000000"/>
                </a:solidFill>
              </a:rPr>
              <a:t>Recursos</a:t>
            </a:r>
            <a:endParaRPr lang="en-US" dirty="0">
              <a:solidFill>
                <a:srgbClr val="000000"/>
              </a:solidFill>
            </a:endParaRPr>
          </a:p>
        </p:txBody>
      </p:sp>
      <p:sp>
        <p:nvSpPr>
          <p:cNvPr id="12" name="Rectangle 11">
            <a:extLst>
              <a:ext uri="{FF2B5EF4-FFF2-40B4-BE49-F238E27FC236}">
                <a16:creationId xmlns:a16="http://schemas.microsoft.com/office/drawing/2014/main" id="{19803464-EED4-4BD4-8E1D-2DEB7704BC38}"/>
              </a:ext>
            </a:extLst>
          </p:cNvPr>
          <p:cNvSpPr/>
          <p:nvPr/>
        </p:nvSpPr>
        <p:spPr>
          <a:xfrm flipV="1">
            <a:off x="857756" y="994031"/>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3563272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CB42-7F11-4F97-AF04-C8275D07E375}"/>
              </a:ext>
            </a:extLst>
          </p:cNvPr>
          <p:cNvSpPr>
            <a:spLocks noGrp="1"/>
          </p:cNvSpPr>
          <p:nvPr>
            <p:ph type="body" sz="quarter" idx="18"/>
          </p:nvPr>
        </p:nvSpPr>
        <p:spPr>
          <a:xfrm>
            <a:off x="1626499" y="1497027"/>
            <a:ext cx="5025153" cy="4802168"/>
          </a:xfrm>
        </p:spPr>
        <p:txBody>
          <a:bodyPr vert="horz" lIns="91440" tIns="45720" rIns="91440" bIns="45720" rtlCol="0" anchor="t">
            <a:normAutofit lnSpcReduction="10000"/>
          </a:bodyPr>
          <a:lstStyle/>
          <a:p>
            <a:pPr marL="0" indent="0" algn="just"/>
            <a:r>
              <a:rPr lang="es-ES" dirty="0">
                <a:solidFill>
                  <a:srgbClr val="353535"/>
                </a:solidFill>
                <a:ea typeface="+mn-lt"/>
                <a:cs typeface="+mn-lt"/>
              </a:rPr>
              <a:t>La investigación de mercado le lleva a los conocimientos que necesita para crecer. Proporciona a las empresas datos relevantes, ayudando así a tomar decisiones más informadas. No importa cuál sea su marca, la investigación de mercado es crucial. </a:t>
            </a:r>
            <a:endParaRPr lang="es-ES"/>
          </a:p>
          <a:p>
            <a:pPr marL="0" indent="0" algn="just"/>
            <a:r>
              <a:rPr lang="es-ES" dirty="0">
                <a:solidFill>
                  <a:srgbClr val="353535"/>
                </a:solidFill>
                <a:ea typeface="+mn-lt"/>
                <a:cs typeface="+mn-lt"/>
              </a:rPr>
              <a:t>Sin un estudio de mercado, puede parecer que está promocionando su marca, producto o servicio a ciegas. Pero con él, puede identificar datos demográficos clave, aprender más sobre sus compradores y aplicar tácticas de forma más precisa y exitosa.</a:t>
            </a:r>
            <a:endParaRPr lang="en-US" dirty="0">
              <a:ea typeface="+mn-lt"/>
              <a:cs typeface="+mn-lt"/>
            </a:endParaRPr>
          </a:p>
          <a:p>
            <a:pPr marL="0" indent="0"/>
            <a:endParaRPr lang="en-US" dirty="0">
              <a:ea typeface="+mn-lt"/>
              <a:cs typeface="+mn-lt"/>
            </a:endParaRPr>
          </a:p>
          <a:p>
            <a:pPr marL="0" indent="0"/>
            <a:endParaRPr lang="en-US" dirty="0">
              <a:solidFill>
                <a:srgbClr val="353535"/>
              </a:solidFill>
              <a:ea typeface="+mn-lt"/>
              <a:cs typeface="+mn-lt"/>
            </a:endParaRPr>
          </a:p>
        </p:txBody>
      </p:sp>
      <p:sp>
        <p:nvSpPr>
          <p:cNvPr id="4" name="Text Placeholder 3">
            <a:extLst>
              <a:ext uri="{FF2B5EF4-FFF2-40B4-BE49-F238E27FC236}">
                <a16:creationId xmlns:a16="http://schemas.microsoft.com/office/drawing/2014/main" id="{CFDAEFD3-035E-457F-87AB-6E50CA232A96}"/>
              </a:ext>
            </a:extLst>
          </p:cNvPr>
          <p:cNvSpPr>
            <a:spLocks noGrp="1"/>
          </p:cNvSpPr>
          <p:nvPr>
            <p:ph type="body" sz="quarter" idx="16"/>
          </p:nvPr>
        </p:nvSpPr>
        <p:spPr>
          <a:xfrm>
            <a:off x="1683143" y="121381"/>
            <a:ext cx="5025154" cy="1149069"/>
          </a:xfrm>
        </p:spPr>
        <p:txBody>
          <a:bodyPr vert="horz" lIns="91440" tIns="45720" rIns="91440" bIns="45720" rtlCol="0" anchor="t">
            <a:normAutofit fontScale="92500" lnSpcReduction="10000"/>
          </a:bodyPr>
          <a:lstStyle/>
          <a:p>
            <a:pPr>
              <a:lnSpc>
                <a:spcPct val="110000"/>
              </a:lnSpc>
            </a:pPr>
            <a:r>
              <a:rPr lang="es-ES" dirty="0"/>
              <a:t>¿Por qué investigamos el mercado?</a:t>
            </a:r>
          </a:p>
        </p:txBody>
      </p:sp>
      <p:pic>
        <p:nvPicPr>
          <p:cNvPr id="8" name="Picture Placeholder 7" descr="Magnifier placed on a white background">
            <a:extLst>
              <a:ext uri="{FF2B5EF4-FFF2-40B4-BE49-F238E27FC236}">
                <a16:creationId xmlns:a16="http://schemas.microsoft.com/office/drawing/2014/main" id="{9CA7391E-5788-46AC-9C7A-312DA052B6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209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2123A-CC34-4CFE-92F3-1B9D55669BB6}"/>
              </a:ext>
            </a:extLst>
          </p:cNvPr>
          <p:cNvSpPr>
            <a:spLocks noGrp="1"/>
          </p:cNvSpPr>
          <p:nvPr>
            <p:ph type="body" sz="quarter" idx="18"/>
          </p:nvPr>
        </p:nvSpPr>
        <p:spPr>
          <a:xfrm>
            <a:off x="1718561" y="1619492"/>
            <a:ext cx="4621841" cy="4525954"/>
          </a:xfrm>
        </p:spPr>
        <p:txBody>
          <a:bodyPr vert="horz" lIns="91440" tIns="45720" rIns="91440" bIns="45720" rtlCol="0" anchor="t">
            <a:normAutofit fontScale="92500" lnSpcReduction="10000"/>
          </a:bodyPr>
          <a:lstStyle/>
          <a:p>
            <a:pPr indent="0"/>
            <a:r>
              <a:rPr lang="en-US" b="1" dirty="0"/>
              <a:t>1. PRIMARIA:</a:t>
            </a:r>
          </a:p>
          <a:p>
            <a:pPr indent="0" algn="just"/>
            <a:r>
              <a:rPr lang="es-ES" b="0" i="0" dirty="0">
                <a:effectLst/>
                <a:latin typeface="Neue Haas Grotesk"/>
              </a:rPr>
              <a:t>La investigación primaria es una investigación realizada por usted o por su empresa. Todos los datos de la investigación primaria proceden de sus fuentes. (Investigación de campo)</a:t>
            </a:r>
          </a:p>
          <a:p>
            <a:pPr indent="0"/>
            <a:endParaRPr lang="en-US" dirty="0"/>
          </a:p>
          <a:p>
            <a:pPr indent="0"/>
            <a:r>
              <a:rPr lang="en-US" b="1" dirty="0"/>
              <a:t>2. SECONDARIA:</a:t>
            </a:r>
          </a:p>
          <a:p>
            <a:pPr indent="0" algn="just"/>
            <a:r>
              <a:rPr lang="es-ES" b="0" i="0" dirty="0">
                <a:effectLst/>
                <a:latin typeface="Neue Haas Grotesk"/>
              </a:rPr>
              <a:t>La investigación secundaria es una investigación que no ha sido realizada por usted, sino que procede de un estudio existente. (Investigación documental)</a:t>
            </a:r>
          </a:p>
        </p:txBody>
      </p:sp>
      <p:sp>
        <p:nvSpPr>
          <p:cNvPr id="4" name="Text Placeholder 3">
            <a:extLst>
              <a:ext uri="{FF2B5EF4-FFF2-40B4-BE49-F238E27FC236}">
                <a16:creationId xmlns:a16="http://schemas.microsoft.com/office/drawing/2014/main" id="{A9BBEAED-B9FC-44E0-8254-8880C13E5705}"/>
              </a:ext>
            </a:extLst>
          </p:cNvPr>
          <p:cNvSpPr>
            <a:spLocks noGrp="1"/>
          </p:cNvSpPr>
          <p:nvPr>
            <p:ph type="body" sz="quarter" idx="16"/>
          </p:nvPr>
        </p:nvSpPr>
        <p:spPr>
          <a:xfrm>
            <a:off x="1718561" y="186115"/>
            <a:ext cx="4716425" cy="1173346"/>
          </a:xfrm>
        </p:spPr>
        <p:txBody>
          <a:bodyPr>
            <a:normAutofit fontScale="92500"/>
          </a:bodyPr>
          <a:lstStyle/>
          <a:p>
            <a:r>
              <a:rPr lang="es-ES" dirty="0"/>
              <a:t>Los tipos de investigación de mercado</a:t>
            </a:r>
          </a:p>
        </p:txBody>
      </p:sp>
      <p:sp>
        <p:nvSpPr>
          <p:cNvPr id="6" name="Flowchart: Alternate Process 5">
            <a:extLst>
              <a:ext uri="{FF2B5EF4-FFF2-40B4-BE49-F238E27FC236}">
                <a16:creationId xmlns:a16="http://schemas.microsoft.com/office/drawing/2014/main" id="{BB5D7CA8-B8CA-4E54-A417-8D3DA75B27C5}"/>
              </a:ext>
            </a:extLst>
          </p:cNvPr>
          <p:cNvSpPr/>
          <p:nvPr/>
        </p:nvSpPr>
        <p:spPr>
          <a:xfrm>
            <a:off x="7069741" y="145656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ENCUESTAS</a:t>
            </a:r>
            <a:endParaRPr lang="en-IE" sz="2400" b="1" dirty="0"/>
          </a:p>
        </p:txBody>
      </p:sp>
      <p:sp>
        <p:nvSpPr>
          <p:cNvPr id="7" name="Flowchart: Alternate Process 6">
            <a:extLst>
              <a:ext uri="{FF2B5EF4-FFF2-40B4-BE49-F238E27FC236}">
                <a16:creationId xmlns:a16="http://schemas.microsoft.com/office/drawing/2014/main" id="{E5232D32-FB16-48E6-98FB-C654914206B3}"/>
              </a:ext>
            </a:extLst>
          </p:cNvPr>
          <p:cNvSpPr/>
          <p:nvPr/>
        </p:nvSpPr>
        <p:spPr>
          <a:xfrm>
            <a:off x="9625475" y="233050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GRUPOS DE DISCUSIÓN</a:t>
            </a:r>
            <a:endParaRPr lang="en-IE" sz="2400" b="1" dirty="0"/>
          </a:p>
        </p:txBody>
      </p:sp>
      <p:sp>
        <p:nvSpPr>
          <p:cNvPr id="8" name="Flowchart: Alternate Process 7">
            <a:extLst>
              <a:ext uri="{FF2B5EF4-FFF2-40B4-BE49-F238E27FC236}">
                <a16:creationId xmlns:a16="http://schemas.microsoft.com/office/drawing/2014/main" id="{A88D1C11-1296-44FD-B0EA-CFE426370321}"/>
              </a:ext>
            </a:extLst>
          </p:cNvPr>
          <p:cNvSpPr/>
          <p:nvPr/>
        </p:nvSpPr>
        <p:spPr>
          <a:xfrm>
            <a:off x="7034645" y="3371681"/>
            <a:ext cx="2478891"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OBSERVACIONES</a:t>
            </a:r>
            <a:endParaRPr lang="en-IE" sz="2400" b="1" dirty="0"/>
          </a:p>
        </p:txBody>
      </p:sp>
      <p:sp>
        <p:nvSpPr>
          <p:cNvPr id="9" name="Flowchart: Alternate Process 8">
            <a:extLst>
              <a:ext uri="{FF2B5EF4-FFF2-40B4-BE49-F238E27FC236}">
                <a16:creationId xmlns:a16="http://schemas.microsoft.com/office/drawing/2014/main" id="{849A49A1-0B9C-4B48-9E51-59932C261FD7}"/>
              </a:ext>
            </a:extLst>
          </p:cNvPr>
          <p:cNvSpPr/>
          <p:nvPr/>
        </p:nvSpPr>
        <p:spPr>
          <a:xfrm>
            <a:off x="9625476" y="4311706"/>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PRUEBAS PILOTO</a:t>
            </a:r>
            <a:endParaRPr lang="en-IE" sz="2400" b="1" dirty="0"/>
          </a:p>
        </p:txBody>
      </p:sp>
      <p:sp>
        <p:nvSpPr>
          <p:cNvPr id="10" name="TextBox 9">
            <a:extLst>
              <a:ext uri="{FF2B5EF4-FFF2-40B4-BE49-F238E27FC236}">
                <a16:creationId xmlns:a16="http://schemas.microsoft.com/office/drawing/2014/main" id="{C4F713E7-BFBF-468A-90C7-0BCB54A32D37}"/>
              </a:ext>
            </a:extLst>
          </p:cNvPr>
          <p:cNvSpPr txBox="1"/>
          <p:nvPr/>
        </p:nvSpPr>
        <p:spPr>
          <a:xfrm>
            <a:off x="7824998" y="729734"/>
            <a:ext cx="3600956" cy="646331"/>
          </a:xfrm>
          <a:prstGeom prst="rect">
            <a:avLst/>
          </a:prstGeom>
          <a:noFill/>
        </p:spPr>
        <p:txBody>
          <a:bodyPr wrap="square" rtlCol="0">
            <a:spAutoFit/>
          </a:bodyPr>
          <a:lstStyle/>
          <a:p>
            <a:r>
              <a:rPr lang="es-ES" b="1" dirty="0">
                <a:solidFill>
                  <a:srgbClr val="000000"/>
                </a:solidFill>
              </a:rPr>
              <a:t>EJEMPLOS DE MÉTODOS DE INVESTIGACIÓN</a:t>
            </a:r>
            <a:endParaRPr lang="en-IE" b="1" dirty="0">
              <a:solidFill>
                <a:srgbClr val="000000"/>
              </a:solidFill>
            </a:endParaRPr>
          </a:p>
        </p:txBody>
      </p:sp>
      <p:sp>
        <p:nvSpPr>
          <p:cNvPr id="11" name="Flowchart: Alternate Process 10">
            <a:extLst>
              <a:ext uri="{FF2B5EF4-FFF2-40B4-BE49-F238E27FC236}">
                <a16:creationId xmlns:a16="http://schemas.microsoft.com/office/drawing/2014/main" id="{A5E8D9B2-04E7-4C55-9E7C-031D9D1D7829}"/>
              </a:ext>
            </a:extLst>
          </p:cNvPr>
          <p:cNvSpPr/>
          <p:nvPr/>
        </p:nvSpPr>
        <p:spPr>
          <a:xfrm>
            <a:off x="7069741" y="5286795"/>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400" b="1" dirty="0"/>
              <a:t>ANÁLISIS DE LAS REDES SOCIALES</a:t>
            </a:r>
            <a:endParaRPr lang="en-IE" sz="2400" b="1" dirty="0"/>
          </a:p>
        </p:txBody>
      </p:sp>
    </p:spTree>
    <p:extLst>
      <p:ext uri="{BB962C8B-B14F-4D97-AF65-F5344CB8AC3E}">
        <p14:creationId xmlns:p14="http://schemas.microsoft.com/office/powerpoint/2010/main" val="156240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61DE-D1A5-41EF-8AA9-51D0ED4BC43D}"/>
              </a:ext>
            </a:extLst>
          </p:cNvPr>
          <p:cNvSpPr>
            <a:spLocks noGrp="1"/>
          </p:cNvSpPr>
          <p:nvPr>
            <p:ph type="body" sz="quarter" idx="18"/>
          </p:nvPr>
        </p:nvSpPr>
        <p:spPr>
          <a:xfrm>
            <a:off x="1513212" y="1773241"/>
            <a:ext cx="5338850" cy="4525954"/>
          </a:xfrm>
        </p:spPr>
        <p:txBody>
          <a:bodyPr vert="horz" lIns="91440" tIns="45720" rIns="91440" bIns="45720" rtlCol="0" anchor="t">
            <a:normAutofit lnSpcReduction="10000"/>
          </a:bodyPr>
          <a:lstStyle/>
          <a:p>
            <a:pPr indent="0" algn="just"/>
            <a:r>
              <a:rPr lang="es-ES" dirty="0"/>
              <a:t>El uso de encuestas en sus estudios de mercado le permite recoger información a lo largo del ciclo de vida del producto o del mercado. Explore las necesidades y motivaciones de los clientes actuales y potenciales, los sentimientos positivos y negativos sobre sus productos o su marca, y la eficacia y el alcance de sus esfuerzos promocionales.</a:t>
            </a:r>
            <a:endParaRPr lang="es-ES"/>
          </a:p>
          <a:p>
            <a:pPr indent="0" algn="just"/>
            <a:r>
              <a:rPr lang="es-ES" dirty="0"/>
              <a:t>Hoy en día, la mayoría de las encuestas se llevan a cabo de forma online, con grandes capacidades de análisis y funciones de información.</a:t>
            </a:r>
            <a:endParaRPr lang="en-IE" dirty="0">
              <a:cs typeface="Calibri" panose="020F0502020204030204"/>
            </a:endParaRPr>
          </a:p>
        </p:txBody>
      </p:sp>
      <p:sp>
        <p:nvSpPr>
          <p:cNvPr id="4" name="Text Placeholder 3">
            <a:extLst>
              <a:ext uri="{FF2B5EF4-FFF2-40B4-BE49-F238E27FC236}">
                <a16:creationId xmlns:a16="http://schemas.microsoft.com/office/drawing/2014/main" id="{1A5BAFBD-7CD1-4A69-9D39-2B41CB0BA3C7}"/>
              </a:ext>
            </a:extLst>
          </p:cNvPr>
          <p:cNvSpPr>
            <a:spLocks noGrp="1"/>
          </p:cNvSpPr>
          <p:nvPr>
            <p:ph type="body" sz="quarter" idx="16"/>
          </p:nvPr>
        </p:nvSpPr>
        <p:spPr/>
        <p:txBody>
          <a:bodyPr>
            <a:normAutofit lnSpcReduction="10000"/>
          </a:bodyPr>
          <a:lstStyle/>
          <a:p>
            <a:r>
              <a:rPr lang="en-US" dirty="0"/>
              <a:t>1. </a:t>
            </a:r>
            <a:r>
              <a:rPr lang="en-US" dirty="0" err="1"/>
              <a:t>Encuestas</a:t>
            </a:r>
            <a:endParaRPr lang="en-IE" dirty="0"/>
          </a:p>
        </p:txBody>
      </p:sp>
      <p:pic>
        <p:nvPicPr>
          <p:cNvPr id="5" name="Picture 4">
            <a:hlinkClick r:id="rId2"/>
            <a:extLst>
              <a:ext uri="{FF2B5EF4-FFF2-40B4-BE49-F238E27FC236}">
                <a16:creationId xmlns:a16="http://schemas.microsoft.com/office/drawing/2014/main" id="{ECED4714-C08B-4EC8-92D0-17E699E4E9F8}"/>
              </a:ext>
            </a:extLst>
          </p:cNvPr>
          <p:cNvPicPr>
            <a:picLocks noChangeAspect="1"/>
          </p:cNvPicPr>
          <p:nvPr/>
        </p:nvPicPr>
        <p:blipFill>
          <a:blip r:embed="rId3"/>
          <a:stretch>
            <a:fillRect/>
          </a:stretch>
        </p:blipFill>
        <p:spPr>
          <a:xfrm>
            <a:off x="7415412" y="5403346"/>
            <a:ext cx="2476841" cy="498988"/>
          </a:xfrm>
          <a:prstGeom prst="rect">
            <a:avLst/>
          </a:prstGeom>
          <a:solidFill>
            <a:srgbClr val="000000"/>
          </a:solidFill>
        </p:spPr>
      </p:pic>
      <p:pic>
        <p:nvPicPr>
          <p:cNvPr id="7" name="Picture 6">
            <a:hlinkClick r:id="rId4"/>
            <a:extLst>
              <a:ext uri="{FF2B5EF4-FFF2-40B4-BE49-F238E27FC236}">
                <a16:creationId xmlns:a16="http://schemas.microsoft.com/office/drawing/2014/main" id="{3D7CE3DB-A954-46F6-82C5-6DA42166E10F}"/>
              </a:ext>
            </a:extLst>
          </p:cNvPr>
          <p:cNvPicPr>
            <a:picLocks noChangeAspect="1"/>
          </p:cNvPicPr>
          <p:nvPr/>
        </p:nvPicPr>
        <p:blipFill>
          <a:blip r:embed="rId5"/>
          <a:stretch>
            <a:fillRect/>
          </a:stretch>
        </p:blipFill>
        <p:spPr>
          <a:xfrm>
            <a:off x="9333239" y="1402743"/>
            <a:ext cx="2339986" cy="740996"/>
          </a:xfrm>
          <a:prstGeom prst="rect">
            <a:avLst/>
          </a:prstGeom>
        </p:spPr>
      </p:pic>
      <p:pic>
        <p:nvPicPr>
          <p:cNvPr id="9" name="Picture 8">
            <a:hlinkClick r:id="rId6"/>
            <a:extLst>
              <a:ext uri="{FF2B5EF4-FFF2-40B4-BE49-F238E27FC236}">
                <a16:creationId xmlns:a16="http://schemas.microsoft.com/office/drawing/2014/main" id="{FDDD312E-30E0-4673-9784-5D8F4D85AC4D}"/>
              </a:ext>
            </a:extLst>
          </p:cNvPr>
          <p:cNvPicPr>
            <a:picLocks noChangeAspect="1"/>
          </p:cNvPicPr>
          <p:nvPr/>
        </p:nvPicPr>
        <p:blipFill>
          <a:blip r:embed="rId7"/>
          <a:stretch>
            <a:fillRect/>
          </a:stretch>
        </p:blipFill>
        <p:spPr>
          <a:xfrm>
            <a:off x="7302743" y="2149090"/>
            <a:ext cx="1682261" cy="800595"/>
          </a:xfrm>
          <a:prstGeom prst="rect">
            <a:avLst/>
          </a:prstGeom>
        </p:spPr>
      </p:pic>
      <p:pic>
        <p:nvPicPr>
          <p:cNvPr id="11" name="Picture 10">
            <a:hlinkClick r:id="rId8"/>
            <a:extLst>
              <a:ext uri="{FF2B5EF4-FFF2-40B4-BE49-F238E27FC236}">
                <a16:creationId xmlns:a16="http://schemas.microsoft.com/office/drawing/2014/main" id="{BD1D04A7-BD5B-486C-8DB0-2353F1BAC0CF}"/>
              </a:ext>
            </a:extLst>
          </p:cNvPr>
          <p:cNvPicPr>
            <a:picLocks noChangeAspect="1"/>
          </p:cNvPicPr>
          <p:nvPr/>
        </p:nvPicPr>
        <p:blipFill>
          <a:blip r:embed="rId9"/>
          <a:stretch>
            <a:fillRect/>
          </a:stretch>
        </p:blipFill>
        <p:spPr>
          <a:xfrm>
            <a:off x="9083673" y="2949685"/>
            <a:ext cx="2476841" cy="800595"/>
          </a:xfrm>
          <a:prstGeom prst="rect">
            <a:avLst/>
          </a:prstGeom>
        </p:spPr>
      </p:pic>
      <p:pic>
        <p:nvPicPr>
          <p:cNvPr id="13" name="Picture 12">
            <a:hlinkClick r:id="rId10"/>
            <a:extLst>
              <a:ext uri="{FF2B5EF4-FFF2-40B4-BE49-F238E27FC236}">
                <a16:creationId xmlns:a16="http://schemas.microsoft.com/office/drawing/2014/main" id="{B83ED22C-5E63-4099-8E59-FEFCAE8D6E52}"/>
              </a:ext>
            </a:extLst>
          </p:cNvPr>
          <p:cNvPicPr>
            <a:picLocks noChangeAspect="1"/>
          </p:cNvPicPr>
          <p:nvPr/>
        </p:nvPicPr>
        <p:blipFill>
          <a:blip r:embed="rId11"/>
          <a:stretch>
            <a:fillRect/>
          </a:stretch>
        </p:blipFill>
        <p:spPr>
          <a:xfrm>
            <a:off x="9258134" y="4295793"/>
            <a:ext cx="2627049" cy="933421"/>
          </a:xfrm>
          <a:prstGeom prst="rect">
            <a:avLst/>
          </a:prstGeom>
        </p:spPr>
      </p:pic>
      <p:pic>
        <p:nvPicPr>
          <p:cNvPr id="15" name="Picture 14">
            <a:hlinkClick r:id="rId12"/>
            <a:extLst>
              <a:ext uri="{FF2B5EF4-FFF2-40B4-BE49-F238E27FC236}">
                <a16:creationId xmlns:a16="http://schemas.microsoft.com/office/drawing/2014/main" id="{7B6237F6-7D6D-4C57-91E8-B4A1ACBBE2C8}"/>
              </a:ext>
            </a:extLst>
          </p:cNvPr>
          <p:cNvPicPr>
            <a:picLocks noChangeAspect="1"/>
          </p:cNvPicPr>
          <p:nvPr/>
        </p:nvPicPr>
        <p:blipFill>
          <a:blip r:embed="rId13"/>
          <a:stretch>
            <a:fillRect/>
          </a:stretch>
        </p:blipFill>
        <p:spPr>
          <a:xfrm>
            <a:off x="7472562" y="3750280"/>
            <a:ext cx="1674457" cy="678002"/>
          </a:xfrm>
          <a:prstGeom prst="rect">
            <a:avLst/>
          </a:prstGeom>
        </p:spPr>
      </p:pic>
      <p:pic>
        <p:nvPicPr>
          <p:cNvPr id="17" name="Picture 16">
            <a:hlinkClick r:id="rId14"/>
            <a:extLst>
              <a:ext uri="{FF2B5EF4-FFF2-40B4-BE49-F238E27FC236}">
                <a16:creationId xmlns:a16="http://schemas.microsoft.com/office/drawing/2014/main" id="{FA6CEA21-10B4-4582-9B5B-D53C17707333}"/>
              </a:ext>
            </a:extLst>
          </p:cNvPr>
          <p:cNvPicPr>
            <a:picLocks noChangeAspect="1"/>
          </p:cNvPicPr>
          <p:nvPr/>
        </p:nvPicPr>
        <p:blipFill>
          <a:blip r:embed="rId15"/>
          <a:stretch>
            <a:fillRect/>
          </a:stretch>
        </p:blipFill>
        <p:spPr>
          <a:xfrm>
            <a:off x="9764325" y="6076466"/>
            <a:ext cx="1828925" cy="649525"/>
          </a:xfrm>
          <a:prstGeom prst="rect">
            <a:avLst/>
          </a:prstGeom>
        </p:spPr>
      </p:pic>
      <p:sp>
        <p:nvSpPr>
          <p:cNvPr id="18" name="TextBox 17">
            <a:extLst>
              <a:ext uri="{FF2B5EF4-FFF2-40B4-BE49-F238E27FC236}">
                <a16:creationId xmlns:a16="http://schemas.microsoft.com/office/drawing/2014/main" id="{44C3E3AA-4A8F-4C90-BC0E-ACD9982B6990}"/>
              </a:ext>
            </a:extLst>
          </p:cNvPr>
          <p:cNvSpPr txBox="1"/>
          <p:nvPr/>
        </p:nvSpPr>
        <p:spPr>
          <a:xfrm>
            <a:off x="7107383" y="195943"/>
            <a:ext cx="4777800" cy="1200329"/>
          </a:xfrm>
          <a:prstGeom prst="rect">
            <a:avLst/>
          </a:prstGeom>
          <a:noFill/>
        </p:spPr>
        <p:txBody>
          <a:bodyPr wrap="square" rtlCol="0">
            <a:spAutoFit/>
          </a:bodyPr>
          <a:lstStyle/>
          <a:p>
            <a:pPr algn="ctr"/>
            <a:r>
              <a:rPr lang="es-ES" b="1" dirty="0">
                <a:solidFill>
                  <a:srgbClr val="1188A3"/>
                </a:solidFill>
              </a:rPr>
              <a:t>Haga clic en cada uno de los logotipos para obtener más información sobre cada uno de los siguientes programas de encuestas de uso común...</a:t>
            </a:r>
          </a:p>
        </p:txBody>
      </p:sp>
    </p:spTree>
    <p:extLst>
      <p:ext uri="{BB962C8B-B14F-4D97-AF65-F5344CB8AC3E}">
        <p14:creationId xmlns:p14="http://schemas.microsoft.com/office/powerpoint/2010/main" val="17404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low confidence">
            <a:extLst>
              <a:ext uri="{FF2B5EF4-FFF2-40B4-BE49-F238E27FC236}">
                <a16:creationId xmlns:a16="http://schemas.microsoft.com/office/drawing/2014/main" id="{E0E7D14D-0CA6-4FAF-B3EB-9D3D2A323CA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DDA2169-4C58-459F-BF08-AC9E6A51E0D4}"/>
              </a:ext>
            </a:extLst>
          </p:cNvPr>
          <p:cNvSpPr>
            <a:spLocks noGrp="1"/>
          </p:cNvSpPr>
          <p:nvPr>
            <p:ph type="body" sz="quarter" idx="18"/>
          </p:nvPr>
        </p:nvSpPr>
        <p:spPr>
          <a:xfrm>
            <a:off x="1371600" y="727922"/>
            <a:ext cx="5480462" cy="5097983"/>
          </a:xfrm>
          <a:solidFill>
            <a:srgbClr val="85D2E1"/>
          </a:solidFill>
        </p:spPr>
        <p:txBody>
          <a:bodyPr vert="horz" lIns="91440" tIns="45720" rIns="91440" bIns="45720" rtlCol="0" anchor="t">
            <a:noAutofit/>
          </a:bodyPr>
          <a:lstStyle/>
          <a:p>
            <a:pPr marL="143510" indent="0" algn="just">
              <a:lnSpc>
                <a:spcPct val="110000"/>
              </a:lnSpc>
            </a:pPr>
            <a:r>
              <a:rPr lang="es-ES" sz="2000" dirty="0"/>
              <a:t>Un grupo de discusión es una táctica de investigación de mercado (cualitativa) utilizada para descubrir las actitudes de los consumidores hacia un producto, servicio o campaña </a:t>
            </a:r>
            <a:r>
              <a:rPr lang="es-ES" sz="2000" b="1" dirty="0"/>
              <a:t>a través de una conversación moderada entre los participantes</a:t>
            </a:r>
            <a:r>
              <a:rPr lang="es-ES" sz="2000" dirty="0"/>
              <a:t>. A diferencia de las entrevistas individuales, esta investigación se lleva a cabo en un formato de grupo, con un facilitador capacitado presente para dirigir la discusión. </a:t>
            </a:r>
            <a:endParaRPr lang="es-ES"/>
          </a:p>
          <a:p>
            <a:pPr marL="143510" indent="0" algn="just">
              <a:lnSpc>
                <a:spcPct val="110000"/>
              </a:lnSpc>
            </a:pPr>
            <a:r>
              <a:rPr lang="es-ES" sz="2000" dirty="0"/>
              <a:t>Los grupos focales suelen realizarse en nombre de una empresa, con la ayuda de una empresa de estudios de mercado. Las buenas empresas de investigación de mercados están especializadas en la contratación, realización y evaluación de grupos focales, utilizando tácticas y conocimientos adquiridos a lo largo de años de experiencia en el sector.</a:t>
            </a:r>
            <a:endParaRPr lang="en-IE" sz="2000" dirty="0">
              <a:cs typeface="Calibri" panose="020F0502020204030204"/>
            </a:endParaRPr>
          </a:p>
        </p:txBody>
      </p:sp>
      <p:sp>
        <p:nvSpPr>
          <p:cNvPr id="4" name="Text Placeholder 3">
            <a:extLst>
              <a:ext uri="{FF2B5EF4-FFF2-40B4-BE49-F238E27FC236}">
                <a16:creationId xmlns:a16="http://schemas.microsoft.com/office/drawing/2014/main" id="{73572B85-AFAA-40AE-BD73-8BDE3374EFCD}"/>
              </a:ext>
            </a:extLst>
          </p:cNvPr>
          <p:cNvSpPr>
            <a:spLocks noGrp="1"/>
          </p:cNvSpPr>
          <p:nvPr>
            <p:ph type="body" sz="quarter" idx="16"/>
          </p:nvPr>
        </p:nvSpPr>
        <p:spPr>
          <a:xfrm>
            <a:off x="1466313" y="279628"/>
            <a:ext cx="4716425" cy="582221"/>
          </a:xfrm>
        </p:spPr>
        <p:txBody>
          <a:bodyPr>
            <a:normAutofit fontScale="92500"/>
          </a:bodyPr>
          <a:lstStyle/>
          <a:p>
            <a:r>
              <a:rPr lang="en-US" dirty="0"/>
              <a:t>2. </a:t>
            </a:r>
            <a:r>
              <a:rPr lang="en-US" dirty="0" err="1"/>
              <a:t>Grupos</a:t>
            </a:r>
            <a:r>
              <a:rPr lang="en-US" dirty="0"/>
              <a:t> de </a:t>
            </a:r>
            <a:r>
              <a:rPr lang="en-US" dirty="0" err="1"/>
              <a:t>discusión</a:t>
            </a:r>
            <a:r>
              <a:rPr lang="en-US" dirty="0"/>
              <a:t>...</a:t>
            </a:r>
            <a:endParaRPr lang="en-IE" dirty="0"/>
          </a:p>
        </p:txBody>
      </p:sp>
    </p:spTree>
    <p:extLst>
      <p:ext uri="{BB962C8B-B14F-4D97-AF65-F5344CB8AC3E}">
        <p14:creationId xmlns:p14="http://schemas.microsoft.com/office/powerpoint/2010/main" val="61497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plant&#10;&#10;Description automatically generated">
            <a:extLst>
              <a:ext uri="{FF2B5EF4-FFF2-40B4-BE49-F238E27FC236}">
                <a16:creationId xmlns:a16="http://schemas.microsoft.com/office/drawing/2014/main" id="{A8AD7418-BFD0-4A8F-862D-015B5532353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46C7E97-609A-44B2-A5B4-20C6675B0A6B}"/>
              </a:ext>
            </a:extLst>
          </p:cNvPr>
          <p:cNvSpPr>
            <a:spLocks noGrp="1"/>
          </p:cNvSpPr>
          <p:nvPr>
            <p:ph type="body" sz="quarter" idx="18"/>
          </p:nvPr>
        </p:nvSpPr>
        <p:spPr>
          <a:xfrm>
            <a:off x="1248028" y="1300518"/>
            <a:ext cx="5518532" cy="5393327"/>
          </a:xfrm>
        </p:spPr>
        <p:txBody>
          <a:bodyPr vert="horz" lIns="91440" tIns="45720" rIns="91440" bIns="45720" rtlCol="0" anchor="t">
            <a:normAutofit fontScale="85000" lnSpcReduction="20000"/>
          </a:bodyPr>
          <a:lstStyle/>
          <a:p>
            <a:pPr indent="0" algn="just">
              <a:lnSpc>
                <a:spcPct val="110000"/>
              </a:lnSpc>
            </a:pPr>
            <a:r>
              <a:rPr lang="es-ES" dirty="0"/>
              <a:t>La observación es una técnica de investigación de mercados en la que investigadores altamente formados suelen observar cómo se comportan e interactúan las personas o los consumidores en el mercado en condiciones naturales.</a:t>
            </a:r>
            <a:endParaRPr lang="es-ES"/>
          </a:p>
          <a:p>
            <a:pPr indent="0" algn="just">
              <a:lnSpc>
                <a:spcPct val="110000"/>
              </a:lnSpc>
            </a:pPr>
            <a:r>
              <a:rPr lang="es-ES" dirty="0"/>
              <a:t>Está concebida para ofrecer información precisa y real sobre lo que hacen los consumidores cuando interactúan en un nicho de mercado determinado.</a:t>
            </a:r>
            <a:endParaRPr lang="es-ES" dirty="0">
              <a:cs typeface="Calibri" panose="020F0502020204030204"/>
            </a:endParaRPr>
          </a:p>
          <a:p>
            <a:pPr indent="0" algn="just">
              <a:lnSpc>
                <a:spcPct val="110000"/>
              </a:lnSpc>
            </a:pPr>
            <a:r>
              <a:rPr lang="es-ES" dirty="0"/>
              <a:t>Se puede utilizar la investigación observacional cuando es necesario responder a preguntas como "¿Cómo?" o "¿Qué?" a partir de la investigación. Este tipo de investigación/táctica es útil cuando el tema de la investigación no se ha estudiado previamente y se sabe muy poco sobre los comportamientos típicos del entorno en cuestión.</a:t>
            </a:r>
            <a:endParaRPr lang="es-ES" dirty="0">
              <a:cs typeface="Calibri" panose="020F0502020204030204"/>
            </a:endParaRPr>
          </a:p>
        </p:txBody>
      </p:sp>
      <p:sp>
        <p:nvSpPr>
          <p:cNvPr id="4" name="Text Placeholder 3">
            <a:extLst>
              <a:ext uri="{FF2B5EF4-FFF2-40B4-BE49-F238E27FC236}">
                <a16:creationId xmlns:a16="http://schemas.microsoft.com/office/drawing/2014/main" id="{492ACD1F-DDBC-4FC9-88E0-C0CF0571159B}"/>
              </a:ext>
            </a:extLst>
          </p:cNvPr>
          <p:cNvSpPr>
            <a:spLocks noGrp="1"/>
          </p:cNvSpPr>
          <p:nvPr>
            <p:ph type="body" sz="quarter" idx="16"/>
          </p:nvPr>
        </p:nvSpPr>
        <p:spPr/>
        <p:txBody>
          <a:bodyPr>
            <a:normAutofit lnSpcReduction="10000"/>
          </a:bodyPr>
          <a:lstStyle/>
          <a:p>
            <a:r>
              <a:rPr lang="en-US" dirty="0"/>
              <a:t>3. </a:t>
            </a:r>
            <a:r>
              <a:rPr lang="en-US" dirty="0" err="1"/>
              <a:t>Observaciones</a:t>
            </a:r>
            <a:r>
              <a:rPr lang="en-US" dirty="0"/>
              <a:t>…</a:t>
            </a:r>
            <a:endParaRPr lang="en-IE" dirty="0"/>
          </a:p>
        </p:txBody>
      </p:sp>
    </p:spTree>
    <p:extLst>
      <p:ext uri="{BB962C8B-B14F-4D97-AF65-F5344CB8AC3E}">
        <p14:creationId xmlns:p14="http://schemas.microsoft.com/office/powerpoint/2010/main" val="69225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ruity ice cream cones in order against their fruit counterparts">
            <a:extLst>
              <a:ext uri="{FF2B5EF4-FFF2-40B4-BE49-F238E27FC236}">
                <a16:creationId xmlns:a16="http://schemas.microsoft.com/office/drawing/2014/main" id="{FF0E9CBC-4D68-42B2-B4A3-B87B18C845B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7F8471B5-BD48-4072-872E-36B5E9E4081D}"/>
              </a:ext>
            </a:extLst>
          </p:cNvPr>
          <p:cNvSpPr>
            <a:spLocks noGrp="1"/>
          </p:cNvSpPr>
          <p:nvPr>
            <p:ph type="body" sz="quarter" idx="18"/>
          </p:nvPr>
        </p:nvSpPr>
        <p:spPr>
          <a:xfrm>
            <a:off x="1357570" y="1520993"/>
            <a:ext cx="5494492" cy="4918872"/>
          </a:xfrm>
        </p:spPr>
        <p:txBody>
          <a:bodyPr vert="horz" lIns="91440" tIns="45720" rIns="91440" bIns="45720" rtlCol="0" anchor="t">
            <a:normAutofit lnSpcReduction="10000"/>
          </a:bodyPr>
          <a:lstStyle/>
          <a:p>
            <a:pPr indent="0" algn="just"/>
            <a:r>
              <a:rPr lang="es-ES" dirty="0"/>
              <a:t>En las pruebas piloto, se solicita la ayuda de algunos usuarios o consumidores para probar el producto o servicio antes de su lanzamiento. Esto le permite ver lo que funciona y lo que no. Una vez que haya realizado la prueba piloto y haya recibido recomendaciones y comentarios, tendrá la oportunidad de adaptar o alterar el producto o el envase, etc., en función de lo que haya destacado el consumidor. Se trata de un ejercicio que ahorra tiempo y dinero y, de nuevo, es una fase distinta del proceso de pensamiento de diseño (módulo 3).</a:t>
            </a:r>
            <a:endParaRPr lang="en-IE" dirty="0">
              <a:cs typeface="Calibri" panose="020F0502020204030204"/>
            </a:endParaRPr>
          </a:p>
        </p:txBody>
      </p:sp>
      <p:sp>
        <p:nvSpPr>
          <p:cNvPr id="4" name="Text Placeholder 3">
            <a:extLst>
              <a:ext uri="{FF2B5EF4-FFF2-40B4-BE49-F238E27FC236}">
                <a16:creationId xmlns:a16="http://schemas.microsoft.com/office/drawing/2014/main" id="{6197803B-15C1-41F8-ADA6-6D905EFF8C3A}"/>
              </a:ext>
            </a:extLst>
          </p:cNvPr>
          <p:cNvSpPr>
            <a:spLocks noGrp="1"/>
          </p:cNvSpPr>
          <p:nvPr>
            <p:ph type="body" sz="quarter" idx="16"/>
          </p:nvPr>
        </p:nvSpPr>
        <p:spPr/>
        <p:txBody>
          <a:bodyPr>
            <a:normAutofit lnSpcReduction="10000"/>
          </a:bodyPr>
          <a:lstStyle/>
          <a:p>
            <a:r>
              <a:rPr lang="en-US" dirty="0"/>
              <a:t>4. </a:t>
            </a:r>
            <a:r>
              <a:rPr lang="en-US" dirty="0" err="1"/>
              <a:t>Pruebas</a:t>
            </a:r>
            <a:r>
              <a:rPr lang="en-US" dirty="0"/>
              <a:t> </a:t>
            </a:r>
            <a:r>
              <a:rPr lang="en-US" dirty="0" err="1"/>
              <a:t>piloto</a:t>
            </a:r>
            <a:endParaRPr lang="en-IE" dirty="0"/>
          </a:p>
        </p:txBody>
      </p:sp>
    </p:spTree>
    <p:extLst>
      <p:ext uri="{BB962C8B-B14F-4D97-AF65-F5344CB8AC3E}">
        <p14:creationId xmlns:p14="http://schemas.microsoft.com/office/powerpoint/2010/main" val="404042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A7AAEA-C1B6-4D4C-A376-FAFF0D87E4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903D2D9C-81A4-4652-8C70-CFDA3729B029}"/>
              </a:ext>
            </a:extLst>
          </p:cNvPr>
          <p:cNvSpPr>
            <a:spLocks noGrp="1"/>
          </p:cNvSpPr>
          <p:nvPr>
            <p:ph type="body" sz="quarter" idx="18"/>
          </p:nvPr>
        </p:nvSpPr>
        <p:spPr>
          <a:xfrm>
            <a:off x="1351333" y="1758251"/>
            <a:ext cx="5292191" cy="5073706"/>
          </a:xfrm>
        </p:spPr>
        <p:txBody>
          <a:bodyPr vert="horz" lIns="91440" tIns="45720" rIns="91440" bIns="45720" rtlCol="0" anchor="t">
            <a:normAutofit/>
          </a:bodyPr>
          <a:lstStyle/>
          <a:p>
            <a:pPr indent="0" algn="just"/>
            <a:r>
              <a:rPr lang="es-ES" dirty="0"/>
              <a:t>La analítica de las redes sociales es el proceso de recopilación y análisis de los datos de la audiencia compartidos en las redes sociales para mejorar las decisiones comerciales estratégicas de una empresa.</a:t>
            </a:r>
            <a:endParaRPr lang="es-ES"/>
          </a:p>
          <a:p>
            <a:pPr indent="0" algn="just"/>
            <a:r>
              <a:rPr lang="es-ES" dirty="0"/>
              <a:t>Las redes sociales pueden beneficiar a las empresas al permitir a los responsables de marketing detectar tendencias en el comportamiento de los consumidores que son relevantes para su sector y pueden influir en el éxito de los esfuerzos de marketing.</a:t>
            </a:r>
            <a:endParaRPr lang="en-US" dirty="0">
              <a:cs typeface="Calibri" panose="020F0502020204030204"/>
            </a:endParaRPr>
          </a:p>
        </p:txBody>
      </p:sp>
      <p:sp>
        <p:nvSpPr>
          <p:cNvPr id="4" name="Text Placeholder 3">
            <a:extLst>
              <a:ext uri="{FF2B5EF4-FFF2-40B4-BE49-F238E27FC236}">
                <a16:creationId xmlns:a16="http://schemas.microsoft.com/office/drawing/2014/main" id="{A99C6771-C2CC-485E-98D0-00831B684F9B}"/>
              </a:ext>
            </a:extLst>
          </p:cNvPr>
          <p:cNvSpPr>
            <a:spLocks noGrp="1"/>
          </p:cNvSpPr>
          <p:nvPr>
            <p:ph type="body" sz="quarter" idx="16"/>
          </p:nvPr>
        </p:nvSpPr>
        <p:spPr/>
        <p:txBody>
          <a:bodyPr>
            <a:normAutofit fontScale="70000" lnSpcReduction="20000"/>
          </a:bodyPr>
          <a:lstStyle/>
          <a:p>
            <a:r>
              <a:rPr lang="en-US" dirty="0"/>
              <a:t>5. </a:t>
            </a:r>
            <a:r>
              <a:rPr lang="es-ES" dirty="0"/>
              <a:t>Análisis de las redes sociales...</a:t>
            </a:r>
            <a:endParaRPr lang="en-IE" dirty="0"/>
          </a:p>
        </p:txBody>
      </p:sp>
    </p:spTree>
    <p:extLst>
      <p:ext uri="{BB962C8B-B14F-4D97-AF65-F5344CB8AC3E}">
        <p14:creationId xmlns:p14="http://schemas.microsoft.com/office/powerpoint/2010/main" val="189124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A35DC6E3-CEA1-4804-A5EF-9F74D0D1927B}"/>
              </a:ext>
            </a:extLst>
          </p:cNvPr>
          <p:cNvSpPr txBox="1"/>
          <p:nvPr/>
        </p:nvSpPr>
        <p:spPr>
          <a:xfrm>
            <a:off x="9734719" y="6501950"/>
            <a:ext cx="1997976" cy="369332"/>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0AE2D566-48F0-4BB5-A57D-3460EE79DF9A}"/>
              </a:ext>
            </a:extLst>
          </p:cNvPr>
          <p:cNvSpPr>
            <a:spLocks noGrp="1"/>
          </p:cNvSpPr>
          <p:nvPr>
            <p:ph type="body" sz="quarter" idx="18"/>
          </p:nvPr>
        </p:nvSpPr>
        <p:spPr>
          <a:xfrm>
            <a:off x="683967" y="3558930"/>
            <a:ext cx="2526874" cy="2260268"/>
          </a:xfrm>
        </p:spPr>
        <p:txBody>
          <a:bodyPr>
            <a:normAutofit fontScale="85000" lnSpcReduction="10000"/>
          </a:bodyPr>
          <a:lstStyle/>
          <a:p>
            <a:pPr marL="0" indent="0">
              <a:lnSpc>
                <a:spcPct val="120000"/>
              </a:lnSpc>
            </a:pPr>
            <a:r>
              <a:rPr lang="es-ES" dirty="0"/>
              <a:t>Definir su mercado puede </a:t>
            </a:r>
            <a:r>
              <a:rPr lang="es-ES" b="1" dirty="0"/>
              <a:t>proporcionar diferentes perspectivas </a:t>
            </a:r>
            <a:r>
              <a:rPr lang="es-ES" dirty="0"/>
              <a:t>desde los mercados basados en los clientes hasta los mercados basados en los competidores y, por tanto, puede </a:t>
            </a:r>
            <a:r>
              <a:rPr lang="es-ES" b="1" dirty="0"/>
              <a:t>identificar oportunidades y amenazas.</a:t>
            </a:r>
            <a:endParaRPr lang="en-IE" b="1" dirty="0"/>
          </a:p>
        </p:txBody>
      </p:sp>
      <p:sp>
        <p:nvSpPr>
          <p:cNvPr id="8" name="Text Placeholder 7">
            <a:extLst>
              <a:ext uri="{FF2B5EF4-FFF2-40B4-BE49-F238E27FC236}">
                <a16:creationId xmlns:a16="http://schemas.microsoft.com/office/drawing/2014/main" id="{D2B6DA93-542A-4CC6-B5E5-626860B91065}"/>
              </a:ext>
            </a:extLst>
          </p:cNvPr>
          <p:cNvSpPr>
            <a:spLocks noGrp="1"/>
          </p:cNvSpPr>
          <p:nvPr>
            <p:ph type="body" sz="quarter" idx="19"/>
          </p:nvPr>
        </p:nvSpPr>
        <p:spPr>
          <a:xfrm>
            <a:off x="3535203" y="3562957"/>
            <a:ext cx="2373570" cy="2260268"/>
          </a:xfrm>
        </p:spPr>
        <p:txBody>
          <a:bodyPr>
            <a:normAutofit fontScale="85000" lnSpcReduction="10000"/>
          </a:bodyPr>
          <a:lstStyle/>
          <a:p>
            <a:pPr marL="0" indent="0"/>
            <a:r>
              <a:rPr lang="es-ES" dirty="0"/>
              <a:t>Los mercados son ecosistemas complejos, y el conocimiento de su mercado es lo que impulsa su rendimiento y rentabilidad. La evaluación de las variables de segmentación </a:t>
            </a:r>
            <a:r>
              <a:rPr lang="es-ES" b="1" dirty="0"/>
              <a:t>puede mejorar la ventaja competitiva y la rentabilidad.</a:t>
            </a:r>
            <a:endParaRPr lang="en-IE" b="1" dirty="0"/>
          </a:p>
        </p:txBody>
      </p:sp>
      <p:sp>
        <p:nvSpPr>
          <p:cNvPr id="10" name="Text Placeholder 9">
            <a:extLst>
              <a:ext uri="{FF2B5EF4-FFF2-40B4-BE49-F238E27FC236}">
                <a16:creationId xmlns:a16="http://schemas.microsoft.com/office/drawing/2014/main" id="{BB5EC181-311E-4B57-8D74-33FA17366938}"/>
              </a:ext>
            </a:extLst>
          </p:cNvPr>
          <p:cNvSpPr>
            <a:spLocks noGrp="1"/>
          </p:cNvSpPr>
          <p:nvPr>
            <p:ph type="body" sz="quarter" idx="21"/>
          </p:nvPr>
        </p:nvSpPr>
        <p:spPr>
          <a:xfrm>
            <a:off x="6209908" y="3568674"/>
            <a:ext cx="2467118" cy="2415846"/>
          </a:xfrm>
        </p:spPr>
        <p:txBody>
          <a:bodyPr>
            <a:normAutofit fontScale="85000" lnSpcReduction="10000"/>
          </a:bodyPr>
          <a:lstStyle/>
          <a:p>
            <a:pPr marL="0" indent="0">
              <a:lnSpc>
                <a:spcPct val="110000"/>
              </a:lnSpc>
            </a:pPr>
            <a:r>
              <a:rPr lang="es-ES" dirty="0"/>
              <a:t>Un posicionamiento estratégico en el mercado es esencial para obtener una </a:t>
            </a:r>
            <a:r>
              <a:rPr lang="es-ES" b="1" dirty="0"/>
              <a:t>ventaja competitiva sostenible y garantizar la rentabilidad a largo plazo de una empresa.  </a:t>
            </a:r>
            <a:r>
              <a:rPr lang="es-ES" dirty="0"/>
              <a:t>Hay que atender las necesidades de los clientes mejor que los competidores</a:t>
            </a:r>
            <a:r>
              <a:rPr lang="en-US" b="0" i="0" dirty="0">
                <a:solidFill>
                  <a:srgbClr val="353535"/>
                </a:solidFill>
                <a:effectLst/>
                <a:latin typeface="Neue Haas Grotesk"/>
              </a:rPr>
              <a:t>.</a:t>
            </a:r>
            <a:endParaRPr lang="en-IE" dirty="0"/>
          </a:p>
        </p:txBody>
      </p:sp>
      <p:sp>
        <p:nvSpPr>
          <p:cNvPr id="12" name="Text Placeholder 11">
            <a:extLst>
              <a:ext uri="{FF2B5EF4-FFF2-40B4-BE49-F238E27FC236}">
                <a16:creationId xmlns:a16="http://schemas.microsoft.com/office/drawing/2014/main" id="{9061A885-19F9-4E24-9791-AB577DF2A0F0}"/>
              </a:ext>
            </a:extLst>
          </p:cNvPr>
          <p:cNvSpPr>
            <a:spLocks noGrp="1"/>
          </p:cNvSpPr>
          <p:nvPr>
            <p:ph type="body" sz="quarter" idx="23"/>
          </p:nvPr>
        </p:nvSpPr>
        <p:spPr>
          <a:xfrm>
            <a:off x="8978161" y="3568674"/>
            <a:ext cx="2745885" cy="2785177"/>
          </a:xfrm>
        </p:spPr>
        <p:txBody>
          <a:bodyPr>
            <a:normAutofit fontScale="92500" lnSpcReduction="20000"/>
          </a:bodyPr>
          <a:lstStyle/>
          <a:p>
            <a:pPr marL="0" indent="0"/>
            <a:r>
              <a:rPr lang="es-ES" sz="1700" dirty="0"/>
              <a:t>El análisis del comportamiento desempeña un papel fundamental </a:t>
            </a:r>
            <a:r>
              <a:rPr lang="es-ES" sz="1700" b="1" dirty="0"/>
              <a:t>para entender quiénes son sus clientes y sus necesidades. </a:t>
            </a:r>
            <a:r>
              <a:rPr lang="es-ES" sz="1700" dirty="0"/>
              <a:t>Las decisiones de compra se toman en diferentes etapas y suelen implicar a múltiples actores. Al aprovechar los datos sobre el comportamiento de los clientes, puede </a:t>
            </a:r>
            <a:r>
              <a:rPr lang="es-ES" sz="1700" b="1" dirty="0"/>
              <a:t>determinar su segmento de mercado y perfeccionar su mensaje/canal de marketing.</a:t>
            </a:r>
            <a:endParaRPr lang="en-IE" sz="1700" b="1" dirty="0"/>
          </a:p>
        </p:txBody>
      </p:sp>
      <p:sp>
        <p:nvSpPr>
          <p:cNvPr id="14" name="Text Placeholder 13">
            <a:extLst>
              <a:ext uri="{FF2B5EF4-FFF2-40B4-BE49-F238E27FC236}">
                <a16:creationId xmlns:a16="http://schemas.microsoft.com/office/drawing/2014/main" id="{4A19C2E2-2A36-49EB-99AD-82001353482A}"/>
              </a:ext>
            </a:extLst>
          </p:cNvPr>
          <p:cNvSpPr>
            <a:spLocks noGrp="1"/>
          </p:cNvSpPr>
          <p:nvPr>
            <p:ph type="body" sz="quarter" idx="25"/>
          </p:nvPr>
        </p:nvSpPr>
        <p:spPr>
          <a:xfrm>
            <a:off x="254000" y="356050"/>
            <a:ext cx="11696700" cy="948909"/>
          </a:xfrm>
        </p:spPr>
        <p:txBody>
          <a:bodyPr>
            <a:normAutofit fontScale="77500" lnSpcReduction="20000"/>
          </a:bodyPr>
          <a:lstStyle/>
          <a:p>
            <a:pPr>
              <a:lnSpc>
                <a:spcPct val="120000"/>
              </a:lnSpc>
            </a:pPr>
            <a:r>
              <a:rPr lang="es-ES" dirty="0"/>
              <a:t>La recopilación de una amplia variedad de datos de mercado le ayudará a desarrollar una sólida estrategia de marca y marketing.</a:t>
            </a:r>
            <a:endParaRPr lang="en-IE" dirty="0"/>
          </a:p>
        </p:txBody>
      </p:sp>
      <p:grpSp>
        <p:nvGrpSpPr>
          <p:cNvPr id="21" name="Graphic 2">
            <a:extLst>
              <a:ext uri="{FF2B5EF4-FFF2-40B4-BE49-F238E27FC236}">
                <a16:creationId xmlns:a16="http://schemas.microsoft.com/office/drawing/2014/main" id="{8AFAAF8B-767C-4815-9814-CD79E83454C6}"/>
              </a:ext>
            </a:extLst>
          </p:cNvPr>
          <p:cNvGrpSpPr/>
          <p:nvPr/>
        </p:nvGrpSpPr>
        <p:grpSpPr>
          <a:xfrm>
            <a:off x="7052186" y="1827650"/>
            <a:ext cx="952569" cy="1014306"/>
            <a:chOff x="3918554" y="774528"/>
            <a:chExt cx="868197" cy="924466"/>
          </a:xfrm>
        </p:grpSpPr>
        <p:grpSp>
          <p:nvGrpSpPr>
            <p:cNvPr id="22" name="Graphic 2">
              <a:extLst>
                <a:ext uri="{FF2B5EF4-FFF2-40B4-BE49-F238E27FC236}">
                  <a16:creationId xmlns:a16="http://schemas.microsoft.com/office/drawing/2014/main" id="{6363E2B7-B850-4C63-A89A-DC1A52C91260}"/>
                </a:ext>
              </a:extLst>
            </p:cNvPr>
            <p:cNvGrpSpPr/>
            <p:nvPr/>
          </p:nvGrpSpPr>
          <p:grpSpPr>
            <a:xfrm>
              <a:off x="3918554" y="774528"/>
              <a:ext cx="868197" cy="924466"/>
              <a:chOff x="3918554" y="774528"/>
              <a:chExt cx="868197" cy="924466"/>
            </a:xfrm>
            <a:solidFill>
              <a:srgbClr val="010101"/>
            </a:solidFill>
          </p:grpSpPr>
          <p:sp>
            <p:nvSpPr>
              <p:cNvPr id="26" name="Freeform 300">
                <a:extLst>
                  <a:ext uri="{FF2B5EF4-FFF2-40B4-BE49-F238E27FC236}">
                    <a16:creationId xmlns:a16="http://schemas.microsoft.com/office/drawing/2014/main" id="{999A73FA-1425-4730-BB0D-E475850127DB}"/>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27" name="Freeform 301">
                <a:extLst>
                  <a:ext uri="{FF2B5EF4-FFF2-40B4-BE49-F238E27FC236}">
                    <a16:creationId xmlns:a16="http://schemas.microsoft.com/office/drawing/2014/main" id="{504CEA68-8D2D-43A6-9E61-B1555D866D92}"/>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C73696C9-EC58-4967-B100-2626A7D32835}"/>
                </a:ext>
              </a:extLst>
            </p:cNvPr>
            <p:cNvGrpSpPr/>
            <p:nvPr/>
          </p:nvGrpSpPr>
          <p:grpSpPr>
            <a:xfrm>
              <a:off x="3958353" y="890522"/>
              <a:ext cx="708520" cy="605461"/>
              <a:chOff x="3958353" y="890522"/>
              <a:chExt cx="708520" cy="605461"/>
            </a:xfrm>
            <a:solidFill>
              <a:srgbClr val="60A9DD"/>
            </a:solidFill>
          </p:grpSpPr>
          <p:sp>
            <p:nvSpPr>
              <p:cNvPr id="24" name="Freeform 298">
                <a:extLst>
                  <a:ext uri="{FF2B5EF4-FFF2-40B4-BE49-F238E27FC236}">
                    <a16:creationId xmlns:a16="http://schemas.microsoft.com/office/drawing/2014/main" id="{1C7783F0-E6BB-4182-B5CD-23A96684751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25" name="Freeform 299">
                <a:extLst>
                  <a:ext uri="{FF2B5EF4-FFF2-40B4-BE49-F238E27FC236}">
                    <a16:creationId xmlns:a16="http://schemas.microsoft.com/office/drawing/2014/main" id="{CA63D4FC-B390-4CEE-BBE0-DE3155687A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30" name="Graphic 3">
            <a:extLst>
              <a:ext uri="{FF2B5EF4-FFF2-40B4-BE49-F238E27FC236}">
                <a16:creationId xmlns:a16="http://schemas.microsoft.com/office/drawing/2014/main" id="{37D4FF9E-FDB3-4103-A8C4-492AC5BE497F}"/>
              </a:ext>
            </a:extLst>
          </p:cNvPr>
          <p:cNvGrpSpPr/>
          <p:nvPr/>
        </p:nvGrpSpPr>
        <p:grpSpPr>
          <a:xfrm>
            <a:off x="9631606" y="1920690"/>
            <a:ext cx="1097482" cy="800886"/>
            <a:chOff x="8408232" y="3880051"/>
            <a:chExt cx="1097482" cy="800886"/>
          </a:xfrm>
        </p:grpSpPr>
        <p:sp>
          <p:nvSpPr>
            <p:cNvPr id="31" name="Freeform 1501">
              <a:extLst>
                <a:ext uri="{FF2B5EF4-FFF2-40B4-BE49-F238E27FC236}">
                  <a16:creationId xmlns:a16="http://schemas.microsoft.com/office/drawing/2014/main" id="{D6DE9246-C086-4251-BDD0-AA527A8A0B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22223FC0-B354-4E4D-B3EF-770F710F9949}"/>
                </a:ext>
              </a:extLst>
            </p:cNvPr>
            <p:cNvGrpSpPr/>
            <p:nvPr/>
          </p:nvGrpSpPr>
          <p:grpSpPr>
            <a:xfrm>
              <a:off x="8408232" y="3880051"/>
              <a:ext cx="1097482" cy="800886"/>
              <a:chOff x="8408232" y="3880051"/>
              <a:chExt cx="1097482" cy="800886"/>
            </a:xfrm>
          </p:grpSpPr>
          <p:sp>
            <p:nvSpPr>
              <p:cNvPr id="33" name="Freeform 1503">
                <a:extLst>
                  <a:ext uri="{FF2B5EF4-FFF2-40B4-BE49-F238E27FC236}">
                    <a16:creationId xmlns:a16="http://schemas.microsoft.com/office/drawing/2014/main" id="{39EFA19D-45CB-4E06-B9FE-EAE3753FF54E}"/>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34" name="Freeform 1504">
                <a:extLst>
                  <a:ext uri="{FF2B5EF4-FFF2-40B4-BE49-F238E27FC236}">
                    <a16:creationId xmlns:a16="http://schemas.microsoft.com/office/drawing/2014/main" id="{9DD3DF2C-DB40-464F-A13C-2B65D1295AD5}"/>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35" name="Freeform 1505">
                <a:extLst>
                  <a:ext uri="{FF2B5EF4-FFF2-40B4-BE49-F238E27FC236}">
                    <a16:creationId xmlns:a16="http://schemas.microsoft.com/office/drawing/2014/main" id="{C7C70EE6-0820-45D2-982A-1F7A47BAC58C}"/>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36" name="Freeform 1506">
                <a:extLst>
                  <a:ext uri="{FF2B5EF4-FFF2-40B4-BE49-F238E27FC236}">
                    <a16:creationId xmlns:a16="http://schemas.microsoft.com/office/drawing/2014/main" id="{6092121E-01C2-451C-8B4E-898A0748E511}"/>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37" name="Freeform 1507">
                <a:extLst>
                  <a:ext uri="{FF2B5EF4-FFF2-40B4-BE49-F238E27FC236}">
                    <a16:creationId xmlns:a16="http://schemas.microsoft.com/office/drawing/2014/main" id="{A046C131-F3FE-413B-AA8F-0A5233CA6810}"/>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38" name="Freeform 1508">
                <a:extLst>
                  <a:ext uri="{FF2B5EF4-FFF2-40B4-BE49-F238E27FC236}">
                    <a16:creationId xmlns:a16="http://schemas.microsoft.com/office/drawing/2014/main" id="{C94A9CD7-2D58-4CCC-A2F0-D490979E763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39" name="Freeform 1509">
                <a:extLst>
                  <a:ext uri="{FF2B5EF4-FFF2-40B4-BE49-F238E27FC236}">
                    <a16:creationId xmlns:a16="http://schemas.microsoft.com/office/drawing/2014/main" id="{70D357F6-4C3C-4289-B86B-B73ECBFBCD3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40" name="Freeform 1510">
                <a:extLst>
                  <a:ext uri="{FF2B5EF4-FFF2-40B4-BE49-F238E27FC236}">
                    <a16:creationId xmlns:a16="http://schemas.microsoft.com/office/drawing/2014/main" id="{C46216C5-E305-4F35-87BD-8B7DBDED83C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43" name="Google Shape;857;p39">
            <a:extLst>
              <a:ext uri="{FF2B5EF4-FFF2-40B4-BE49-F238E27FC236}">
                <a16:creationId xmlns:a16="http://schemas.microsoft.com/office/drawing/2014/main" id="{483C355C-951E-4077-982C-29291D11EF6D}"/>
              </a:ext>
            </a:extLst>
          </p:cNvPr>
          <p:cNvGrpSpPr/>
          <p:nvPr/>
        </p:nvGrpSpPr>
        <p:grpSpPr>
          <a:xfrm rot="2840874">
            <a:off x="4145991" y="1888402"/>
            <a:ext cx="1124792" cy="1109617"/>
            <a:chOff x="5233525" y="4954450"/>
            <a:chExt cx="538275" cy="516350"/>
          </a:xfrm>
          <a:solidFill>
            <a:srgbClr val="000000"/>
          </a:solidFill>
        </p:grpSpPr>
        <p:sp>
          <p:nvSpPr>
            <p:cNvPr id="44" name="Google Shape;858;p39">
              <a:extLst>
                <a:ext uri="{FF2B5EF4-FFF2-40B4-BE49-F238E27FC236}">
                  <a16:creationId xmlns:a16="http://schemas.microsoft.com/office/drawing/2014/main" id="{A162EB8F-D165-4BAE-9E66-191AFDA213EC}"/>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9;p39">
              <a:extLst>
                <a:ext uri="{FF2B5EF4-FFF2-40B4-BE49-F238E27FC236}">
                  <a16:creationId xmlns:a16="http://schemas.microsoft.com/office/drawing/2014/main" id="{E15BAFD6-0343-4699-A080-243974678339}"/>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0;p39">
              <a:extLst>
                <a:ext uri="{FF2B5EF4-FFF2-40B4-BE49-F238E27FC236}">
                  <a16:creationId xmlns:a16="http://schemas.microsoft.com/office/drawing/2014/main" id="{23F2E70A-4955-4732-83D4-DC3267717B29}"/>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1;p39">
              <a:extLst>
                <a:ext uri="{FF2B5EF4-FFF2-40B4-BE49-F238E27FC236}">
                  <a16:creationId xmlns:a16="http://schemas.microsoft.com/office/drawing/2014/main" id="{B97B1E5D-1456-4826-AEFE-B94DEA0291F7}"/>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2;p39">
              <a:extLst>
                <a:ext uri="{FF2B5EF4-FFF2-40B4-BE49-F238E27FC236}">
                  <a16:creationId xmlns:a16="http://schemas.microsoft.com/office/drawing/2014/main" id="{F07680BC-D292-409C-A1A1-8CC0A800148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3;p39">
              <a:extLst>
                <a:ext uri="{FF2B5EF4-FFF2-40B4-BE49-F238E27FC236}">
                  <a16:creationId xmlns:a16="http://schemas.microsoft.com/office/drawing/2014/main" id="{B7287C30-CCA0-434A-A71F-8B0A85123EE7}"/>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4;p39">
              <a:extLst>
                <a:ext uri="{FF2B5EF4-FFF2-40B4-BE49-F238E27FC236}">
                  <a16:creationId xmlns:a16="http://schemas.microsoft.com/office/drawing/2014/main" id="{9C6A67A2-3C31-4F25-A8BA-B41CBFF280D6}"/>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5;p39">
              <a:extLst>
                <a:ext uri="{FF2B5EF4-FFF2-40B4-BE49-F238E27FC236}">
                  <a16:creationId xmlns:a16="http://schemas.microsoft.com/office/drawing/2014/main" id="{6754F556-251E-4A2A-96D0-F2C8C346A2D7}"/>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6;p39">
              <a:extLst>
                <a:ext uri="{FF2B5EF4-FFF2-40B4-BE49-F238E27FC236}">
                  <a16:creationId xmlns:a16="http://schemas.microsoft.com/office/drawing/2014/main" id="{8B1FB68E-E570-4831-84DD-5B6EC110507D}"/>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67;p39">
              <a:extLst>
                <a:ext uri="{FF2B5EF4-FFF2-40B4-BE49-F238E27FC236}">
                  <a16:creationId xmlns:a16="http://schemas.microsoft.com/office/drawing/2014/main" id="{7CCB2470-1033-4DD0-BBAC-DB5B54034438}"/>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8;p39">
              <a:extLst>
                <a:ext uri="{FF2B5EF4-FFF2-40B4-BE49-F238E27FC236}">
                  <a16:creationId xmlns:a16="http://schemas.microsoft.com/office/drawing/2014/main" id="{E7DB8360-D119-4E5E-83C3-9B6B4BE25B74}"/>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lowchart: Connector 56">
            <a:extLst>
              <a:ext uri="{FF2B5EF4-FFF2-40B4-BE49-F238E27FC236}">
                <a16:creationId xmlns:a16="http://schemas.microsoft.com/office/drawing/2014/main" id="{60D1A915-5C02-4F22-AB0D-584871A6B578}"/>
              </a:ext>
            </a:extLst>
          </p:cNvPr>
          <p:cNvSpPr/>
          <p:nvPr/>
        </p:nvSpPr>
        <p:spPr>
          <a:xfrm>
            <a:off x="4548311" y="2260154"/>
            <a:ext cx="329241" cy="353495"/>
          </a:xfrm>
          <a:prstGeom prst="flowChartConnector">
            <a:avLst/>
          </a:prstGeom>
          <a:solidFill>
            <a:srgbClr val="00BADE"/>
          </a:solidFill>
          <a:ln>
            <a:solidFill>
              <a:srgbClr val="00B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0" name="Group 59">
            <a:extLst>
              <a:ext uri="{FF2B5EF4-FFF2-40B4-BE49-F238E27FC236}">
                <a16:creationId xmlns:a16="http://schemas.microsoft.com/office/drawing/2014/main" id="{9D257787-80D9-4EE8-9ABB-418EF95533D2}"/>
              </a:ext>
            </a:extLst>
          </p:cNvPr>
          <p:cNvGrpSpPr/>
          <p:nvPr/>
        </p:nvGrpSpPr>
        <p:grpSpPr>
          <a:xfrm>
            <a:off x="1441544" y="1976512"/>
            <a:ext cx="868457" cy="867509"/>
            <a:chOff x="7257599" y="768348"/>
            <a:chExt cx="868457" cy="867509"/>
          </a:xfrm>
        </p:grpSpPr>
        <p:sp>
          <p:nvSpPr>
            <p:cNvPr id="61" name="Freeform 314">
              <a:extLst>
                <a:ext uri="{FF2B5EF4-FFF2-40B4-BE49-F238E27FC236}">
                  <a16:creationId xmlns:a16="http://schemas.microsoft.com/office/drawing/2014/main" id="{AABF20CB-992E-43D5-BBEF-A7EC4D7A16A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00BADE"/>
            </a:solidFill>
            <a:ln w="9028"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A5A79DB7-8289-4345-8F5B-6F040DA96E14}"/>
                </a:ext>
              </a:extLst>
            </p:cNvPr>
            <p:cNvGrpSpPr/>
            <p:nvPr/>
          </p:nvGrpSpPr>
          <p:grpSpPr>
            <a:xfrm>
              <a:off x="7257599" y="768348"/>
              <a:ext cx="868457" cy="867509"/>
              <a:chOff x="7257599" y="768348"/>
              <a:chExt cx="868457" cy="867509"/>
            </a:xfrm>
            <a:solidFill>
              <a:srgbClr val="010101"/>
            </a:solidFill>
          </p:grpSpPr>
          <p:sp>
            <p:nvSpPr>
              <p:cNvPr id="63" name="Freeform 316">
                <a:extLst>
                  <a:ext uri="{FF2B5EF4-FFF2-40B4-BE49-F238E27FC236}">
                    <a16:creationId xmlns:a16="http://schemas.microsoft.com/office/drawing/2014/main" id="{E8E3936D-325B-4BA1-A2AA-15B50992D1FC}"/>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p>
            </p:txBody>
          </p:sp>
          <p:sp>
            <p:nvSpPr>
              <p:cNvPr id="64" name="Freeform 317">
                <a:extLst>
                  <a:ext uri="{FF2B5EF4-FFF2-40B4-BE49-F238E27FC236}">
                    <a16:creationId xmlns:a16="http://schemas.microsoft.com/office/drawing/2014/main" id="{02F7B8A9-BAF3-4425-A6F6-21C4AA23D3D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p>
            </p:txBody>
          </p:sp>
          <p:sp>
            <p:nvSpPr>
              <p:cNvPr id="65" name="Freeform 318">
                <a:extLst>
                  <a:ext uri="{FF2B5EF4-FFF2-40B4-BE49-F238E27FC236}">
                    <a16:creationId xmlns:a16="http://schemas.microsoft.com/office/drawing/2014/main" id="{5AFAF122-89F7-4760-B438-23FE606D484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p>
            </p:txBody>
          </p:sp>
          <p:sp>
            <p:nvSpPr>
              <p:cNvPr id="66" name="Freeform 319">
                <a:extLst>
                  <a:ext uri="{FF2B5EF4-FFF2-40B4-BE49-F238E27FC236}">
                    <a16:creationId xmlns:a16="http://schemas.microsoft.com/office/drawing/2014/main" id="{9568FEA5-4172-4997-BA50-113A0AB2517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p>
            </p:txBody>
          </p:sp>
          <p:sp>
            <p:nvSpPr>
              <p:cNvPr id="67" name="Freeform 320">
                <a:extLst>
                  <a:ext uri="{FF2B5EF4-FFF2-40B4-BE49-F238E27FC236}">
                    <a16:creationId xmlns:a16="http://schemas.microsoft.com/office/drawing/2014/main" id="{83DC62B5-768A-44FF-956D-DA141C6123FC}"/>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p>
            </p:txBody>
          </p:sp>
        </p:grpSp>
      </p:grpSp>
      <p:sp>
        <p:nvSpPr>
          <p:cNvPr id="7" name="Text Placeholder 6">
            <a:extLst>
              <a:ext uri="{FF2B5EF4-FFF2-40B4-BE49-F238E27FC236}">
                <a16:creationId xmlns:a16="http://schemas.microsoft.com/office/drawing/2014/main" id="{D98BC3D7-98C7-4A72-B556-A11A1BF4F765}"/>
              </a:ext>
            </a:extLst>
          </p:cNvPr>
          <p:cNvSpPr>
            <a:spLocks noGrp="1"/>
          </p:cNvSpPr>
          <p:nvPr>
            <p:ph type="body" sz="quarter" idx="16"/>
          </p:nvPr>
        </p:nvSpPr>
        <p:spPr>
          <a:xfrm>
            <a:off x="802485" y="3029407"/>
            <a:ext cx="2376824" cy="434644"/>
          </a:xfrm>
          <a:solidFill>
            <a:srgbClr val="85D2E1"/>
          </a:solidFill>
          <a:ln>
            <a:solidFill>
              <a:srgbClr val="85D2E1"/>
            </a:solidFill>
          </a:ln>
        </p:spPr>
        <p:txBody>
          <a:bodyPr>
            <a:normAutofit fontScale="92500"/>
          </a:bodyPr>
          <a:lstStyle/>
          <a:p>
            <a:r>
              <a:rPr lang="en-US" sz="1600" b="1" dirty="0"/>
              <a:t>DEFINICIÓN DE MERCADO</a:t>
            </a:r>
            <a:endParaRPr lang="en-IE" sz="1600" b="1" dirty="0"/>
          </a:p>
        </p:txBody>
      </p:sp>
      <p:sp>
        <p:nvSpPr>
          <p:cNvPr id="9" name="Text Placeholder 8">
            <a:extLst>
              <a:ext uri="{FF2B5EF4-FFF2-40B4-BE49-F238E27FC236}">
                <a16:creationId xmlns:a16="http://schemas.microsoft.com/office/drawing/2014/main" id="{725F5A91-0F13-4FFF-B1E0-4DD592C9D951}"/>
              </a:ext>
            </a:extLst>
          </p:cNvPr>
          <p:cNvSpPr>
            <a:spLocks noGrp="1"/>
          </p:cNvSpPr>
          <p:nvPr>
            <p:ph type="body" sz="quarter" idx="20"/>
          </p:nvPr>
        </p:nvSpPr>
        <p:spPr>
          <a:xfrm>
            <a:off x="3535202" y="3020386"/>
            <a:ext cx="2560798" cy="434644"/>
          </a:xfrm>
          <a:solidFill>
            <a:srgbClr val="85D2E1"/>
          </a:solidFill>
          <a:ln>
            <a:solidFill>
              <a:srgbClr val="85D2E1"/>
            </a:solidFill>
          </a:ln>
        </p:spPr>
        <p:txBody>
          <a:bodyPr>
            <a:noAutofit/>
          </a:bodyPr>
          <a:lstStyle/>
          <a:p>
            <a:r>
              <a:rPr lang="en-US" sz="1400" b="1" dirty="0"/>
              <a:t>SEGMENTACIÓN DEL MERCADO</a:t>
            </a:r>
            <a:endParaRPr lang="en-IE" sz="1400" b="1" dirty="0"/>
          </a:p>
        </p:txBody>
      </p:sp>
      <p:sp>
        <p:nvSpPr>
          <p:cNvPr id="11" name="Text Placeholder 10">
            <a:extLst>
              <a:ext uri="{FF2B5EF4-FFF2-40B4-BE49-F238E27FC236}">
                <a16:creationId xmlns:a16="http://schemas.microsoft.com/office/drawing/2014/main" id="{6AED3F83-0F60-4768-A0CA-365B0D8E9335}"/>
              </a:ext>
            </a:extLst>
          </p:cNvPr>
          <p:cNvSpPr>
            <a:spLocks noGrp="1"/>
          </p:cNvSpPr>
          <p:nvPr>
            <p:ph type="body" sz="quarter" idx="22"/>
          </p:nvPr>
        </p:nvSpPr>
        <p:spPr>
          <a:xfrm>
            <a:off x="6356913" y="3023570"/>
            <a:ext cx="2289838" cy="405430"/>
          </a:xfrm>
          <a:solidFill>
            <a:srgbClr val="85D2E1"/>
          </a:solidFill>
          <a:ln>
            <a:solidFill>
              <a:srgbClr val="85D2E1"/>
            </a:solidFill>
          </a:ln>
        </p:spPr>
        <p:txBody>
          <a:bodyPr>
            <a:noAutofit/>
          </a:bodyPr>
          <a:lstStyle/>
          <a:p>
            <a:r>
              <a:rPr lang="en-US" sz="1400" b="1" dirty="0"/>
              <a:t>POSICIONAMIENTO EN EL MERCADO</a:t>
            </a:r>
          </a:p>
        </p:txBody>
      </p:sp>
      <p:sp>
        <p:nvSpPr>
          <p:cNvPr id="13" name="Text Placeholder 12">
            <a:extLst>
              <a:ext uri="{FF2B5EF4-FFF2-40B4-BE49-F238E27FC236}">
                <a16:creationId xmlns:a16="http://schemas.microsoft.com/office/drawing/2014/main" id="{F6C3748B-1157-4CB2-BE5A-B615EFACAC67}"/>
              </a:ext>
            </a:extLst>
          </p:cNvPr>
          <p:cNvSpPr>
            <a:spLocks noGrp="1"/>
          </p:cNvSpPr>
          <p:nvPr>
            <p:ph type="body" sz="quarter" idx="24"/>
          </p:nvPr>
        </p:nvSpPr>
        <p:spPr>
          <a:xfrm>
            <a:off x="8984816" y="2992602"/>
            <a:ext cx="2648505" cy="434644"/>
          </a:xfrm>
          <a:solidFill>
            <a:srgbClr val="85D2E1"/>
          </a:solidFill>
          <a:ln>
            <a:solidFill>
              <a:srgbClr val="85D2E1"/>
            </a:solidFill>
          </a:ln>
        </p:spPr>
        <p:txBody>
          <a:bodyPr>
            <a:normAutofit/>
          </a:bodyPr>
          <a:lstStyle/>
          <a:p>
            <a:r>
              <a:rPr lang="en-US" sz="1600" b="1" dirty="0"/>
              <a:t>GESTIÓN DE LOS CLIENTES</a:t>
            </a:r>
          </a:p>
        </p:txBody>
      </p:sp>
    </p:spTree>
    <p:extLst>
      <p:ext uri="{BB962C8B-B14F-4D97-AF65-F5344CB8AC3E}">
        <p14:creationId xmlns:p14="http://schemas.microsoft.com/office/powerpoint/2010/main" val="25180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635BA0E8-F203-43F3-B0AE-C5D4A7194A6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420EDAE6-5A54-4AD8-BA0C-EE6BD35BAA52}"/>
              </a:ext>
            </a:extLst>
          </p:cNvPr>
          <p:cNvSpPr>
            <a:spLocks noGrp="1"/>
          </p:cNvSpPr>
          <p:nvPr>
            <p:ph type="body" sz="quarter" idx="18"/>
          </p:nvPr>
        </p:nvSpPr>
        <p:spPr>
          <a:xfrm>
            <a:off x="1521303" y="1448474"/>
            <a:ext cx="5291945" cy="4850721"/>
          </a:xfrm>
        </p:spPr>
        <p:txBody>
          <a:bodyPr vert="horz" lIns="91440" tIns="45720" rIns="91440" bIns="45720" rtlCol="0" anchor="t">
            <a:normAutofit fontScale="92500"/>
          </a:bodyPr>
          <a:lstStyle/>
          <a:p>
            <a:pPr marL="342900" indent="-342900" algn="just">
              <a:buFont typeface="Arial" panose="020B0604020202020204" pitchFamily="34" charset="0"/>
              <a:buChar char="•"/>
            </a:pPr>
            <a:r>
              <a:rPr lang="es-ES" dirty="0"/>
              <a:t>Sabemos que queremos resolver los problemas del </a:t>
            </a:r>
            <a:r>
              <a:rPr lang="es-ES" b="1" dirty="0"/>
              <a:t>mercado senior.</a:t>
            </a:r>
            <a:endParaRPr lang="es-ES"/>
          </a:p>
          <a:p>
            <a:pPr marL="342900" indent="-342900" algn="just">
              <a:buFont typeface="Arial" panose="020B0604020202020204" pitchFamily="34" charset="0"/>
              <a:buChar char="•"/>
            </a:pPr>
            <a:r>
              <a:rPr lang="es-ES" dirty="0"/>
              <a:t>Somos conscientes de sus </a:t>
            </a:r>
            <a:r>
              <a:rPr lang="es-ES" b="1" dirty="0"/>
              <a:t>problemas</a:t>
            </a:r>
            <a:r>
              <a:rPr lang="es-ES" dirty="0"/>
              <a:t> cuando desarrollamos las personas de los clientes. (Véanse los módulos 1 y 2).</a:t>
            </a:r>
            <a:endParaRPr lang="es-ES" dirty="0">
              <a:cs typeface="Calibri" panose="020F0502020204030204"/>
            </a:endParaRPr>
          </a:p>
          <a:p>
            <a:pPr marL="342900" indent="-342900" algn="just">
              <a:buFont typeface="Arial" panose="020B0604020202020204" pitchFamily="34" charset="0"/>
              <a:buChar char="•"/>
            </a:pPr>
            <a:r>
              <a:rPr lang="es-ES" dirty="0"/>
              <a:t>Las personas mayores podrían considerarse nuestro "nicho" de mercado, pero sabemos que es un </a:t>
            </a:r>
            <a:r>
              <a:rPr lang="es-ES" b="1" dirty="0"/>
              <a:t>mercado en crecimiento.</a:t>
            </a:r>
            <a:endParaRPr lang="es-ES" b="1" dirty="0">
              <a:cs typeface="Calibri" panose="020F0502020204030204"/>
            </a:endParaRPr>
          </a:p>
          <a:p>
            <a:pPr marL="342900" indent="-342900" algn="just">
              <a:buFont typeface="Arial" panose="020B0604020202020204" pitchFamily="34" charset="0"/>
              <a:buChar char="•"/>
            </a:pPr>
            <a:r>
              <a:rPr lang="es-ES" dirty="0"/>
              <a:t>Al completar nuestro curso, está </a:t>
            </a:r>
            <a:r>
              <a:rPr lang="es-ES" b="1" dirty="0"/>
              <a:t>desarrollando su experiencia </a:t>
            </a:r>
            <a:r>
              <a:rPr lang="es-ES" dirty="0"/>
              <a:t>en este mercado.</a:t>
            </a:r>
            <a:endParaRPr lang="es-ES" dirty="0">
              <a:cs typeface="Calibri" panose="020F0502020204030204"/>
            </a:endParaRPr>
          </a:p>
          <a:p>
            <a:pPr marL="342900" indent="-342900" algn="just">
              <a:buFont typeface="Arial" panose="020B0604020202020204" pitchFamily="34" charset="0"/>
              <a:buChar char="•"/>
            </a:pPr>
            <a:r>
              <a:rPr lang="es-ES" dirty="0"/>
              <a:t>Sin embargo, es </a:t>
            </a:r>
            <a:r>
              <a:rPr lang="es-ES" b="1" dirty="0"/>
              <a:t>importante que sepa quiénes son sus competidores</a:t>
            </a:r>
            <a:r>
              <a:rPr lang="es-ES" dirty="0"/>
              <a:t>.</a:t>
            </a:r>
            <a:endParaRPr lang="es-ES" dirty="0">
              <a:cs typeface="Calibri" panose="020F0502020204030204"/>
            </a:endParaRPr>
          </a:p>
        </p:txBody>
      </p:sp>
      <p:sp>
        <p:nvSpPr>
          <p:cNvPr id="4" name="Text Placeholder 3">
            <a:extLst>
              <a:ext uri="{FF2B5EF4-FFF2-40B4-BE49-F238E27FC236}">
                <a16:creationId xmlns:a16="http://schemas.microsoft.com/office/drawing/2014/main" id="{F3D76925-3363-4EFB-A144-28BE1DFC8367}"/>
              </a:ext>
            </a:extLst>
          </p:cNvPr>
          <p:cNvSpPr>
            <a:spLocks noGrp="1"/>
          </p:cNvSpPr>
          <p:nvPr>
            <p:ph type="body" sz="quarter" idx="16"/>
          </p:nvPr>
        </p:nvSpPr>
        <p:spPr>
          <a:xfrm>
            <a:off x="1718561" y="427344"/>
            <a:ext cx="4716425" cy="718283"/>
          </a:xfrm>
        </p:spPr>
        <p:txBody>
          <a:bodyPr>
            <a:normAutofit fontScale="77500" lnSpcReduction="20000"/>
          </a:bodyPr>
          <a:lstStyle/>
          <a:p>
            <a:r>
              <a:rPr lang="es-ES" dirty="0"/>
              <a:t>1. El punto de partida, definir su mercado</a:t>
            </a:r>
          </a:p>
        </p:txBody>
      </p:sp>
    </p:spTree>
    <p:extLst>
      <p:ext uri="{BB962C8B-B14F-4D97-AF65-F5344CB8AC3E}">
        <p14:creationId xmlns:p14="http://schemas.microsoft.com/office/powerpoint/2010/main" val="14272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mailboxes stacked inside a wooden box">
            <a:extLst>
              <a:ext uri="{FF2B5EF4-FFF2-40B4-BE49-F238E27FC236}">
                <a16:creationId xmlns:a16="http://schemas.microsoft.com/office/drawing/2014/main" id="{CBA1B916-5303-44D2-BB5E-5972E7DEF6E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D4133D14-EAAE-44F1-BC4D-3041E2B0279C}"/>
              </a:ext>
            </a:extLst>
          </p:cNvPr>
          <p:cNvSpPr>
            <a:spLocks noGrp="1"/>
          </p:cNvSpPr>
          <p:nvPr>
            <p:ph type="body" sz="quarter" idx="18"/>
          </p:nvPr>
        </p:nvSpPr>
        <p:spPr>
          <a:xfrm>
            <a:off x="4331368" y="3015916"/>
            <a:ext cx="7860632" cy="1796716"/>
          </a:xfrm>
          <a:solidFill>
            <a:srgbClr val="85D2E1"/>
          </a:solidFill>
        </p:spPr>
        <p:txBody>
          <a:bodyPr>
            <a:normAutofit/>
          </a:bodyPr>
          <a:lstStyle/>
          <a:p>
            <a:pPr indent="0">
              <a:spcAft>
                <a:spcPts val="1200"/>
              </a:spcAft>
            </a:pPr>
            <a:r>
              <a:rPr lang="es-ES" dirty="0"/>
              <a:t>La heterogeneidad de la demanda no sólo se debe al </a:t>
            </a:r>
            <a:r>
              <a:rPr lang="es-ES" b="1" dirty="0"/>
              <a:t>deterioro fisiológico </a:t>
            </a:r>
            <a:r>
              <a:rPr lang="es-ES" dirty="0"/>
              <a:t>del cuerpo humano, sino que también influyen las </a:t>
            </a:r>
            <a:r>
              <a:rPr lang="es-ES" b="1" dirty="0"/>
              <a:t>estadísticas sociodemográficas</a:t>
            </a:r>
            <a:r>
              <a:rPr lang="es-ES" dirty="0"/>
              <a:t>. El mayor separador de la demanda es el nivel de ingresos</a:t>
            </a:r>
            <a:r>
              <a:rPr lang="en-US" dirty="0"/>
              <a:t>. </a:t>
            </a:r>
            <a:endParaRPr lang="en-IE" dirty="0"/>
          </a:p>
        </p:txBody>
      </p:sp>
      <p:sp>
        <p:nvSpPr>
          <p:cNvPr id="4" name="Text Placeholder 3">
            <a:extLst>
              <a:ext uri="{FF2B5EF4-FFF2-40B4-BE49-F238E27FC236}">
                <a16:creationId xmlns:a16="http://schemas.microsoft.com/office/drawing/2014/main" id="{C3057857-A4E4-4837-95ED-F5296A341D61}"/>
              </a:ext>
            </a:extLst>
          </p:cNvPr>
          <p:cNvSpPr>
            <a:spLocks noGrp="1"/>
          </p:cNvSpPr>
          <p:nvPr>
            <p:ph type="body" sz="quarter" idx="16"/>
          </p:nvPr>
        </p:nvSpPr>
        <p:spPr>
          <a:xfrm>
            <a:off x="464195" y="113633"/>
            <a:ext cx="10387224" cy="912888"/>
          </a:xfrm>
        </p:spPr>
        <p:txBody>
          <a:bodyPr anchor="ctr">
            <a:normAutofit fontScale="92500" lnSpcReduction="10000"/>
          </a:bodyPr>
          <a:lstStyle/>
          <a:p>
            <a:r>
              <a:rPr lang="en-US" dirty="0"/>
              <a:t>2. </a:t>
            </a:r>
            <a:r>
              <a:rPr lang="es-ES" dirty="0"/>
              <a:t>Segmentación del mercado: clasificar a los mayores por "cajas”</a:t>
            </a:r>
            <a:endParaRPr lang="en-IE" dirty="0"/>
          </a:p>
        </p:txBody>
      </p:sp>
    </p:spTree>
    <p:extLst>
      <p:ext uri="{BB962C8B-B14F-4D97-AF65-F5344CB8AC3E}">
        <p14:creationId xmlns:p14="http://schemas.microsoft.com/office/powerpoint/2010/main" val="27511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s-ES" sz="4800" dirty="0">
                <a:solidFill>
                  <a:srgbClr val="000000"/>
                </a:solidFill>
                <a:effectLst/>
                <a:latin typeface="Calibri"/>
                <a:ea typeface="Calibri" panose="020F0502020204030204" pitchFamily="34" charset="0"/>
                <a:cs typeface="Times New Roman"/>
              </a:rPr>
              <a:t>Actitudes y expectativas de los consumidores senior</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433136" y="1384777"/>
            <a:ext cx="11109679" cy="3867704"/>
          </a:xfrm>
        </p:spPr>
        <p:txBody>
          <a:bodyPr vert="horz" lIns="91440" tIns="45720" rIns="91440" bIns="45720" rtlCol="0" anchor="t">
            <a:normAutofit/>
          </a:bodyPr>
          <a:lstStyle/>
          <a:p>
            <a:pPr indent="0" algn="just"/>
            <a:r>
              <a:rPr lang="es-ES" sz="2000" dirty="0"/>
              <a:t>En marketing, la </a:t>
            </a:r>
            <a:r>
              <a:rPr lang="es-ES" sz="2000" b="1" dirty="0"/>
              <a:t>segmentación del mercado </a:t>
            </a:r>
            <a:r>
              <a:rPr lang="es-ES" sz="2000" dirty="0"/>
              <a:t>es el proceso de dividir un amplio mercado de consumidores o empresas, normalmente formado por clientes existentes y potenciales, en subgrupos de consumidores (conocidos como segmentos) basados en </a:t>
            </a:r>
            <a:r>
              <a:rPr lang="es-ES" sz="2000" b="1" dirty="0"/>
              <a:t>algún tipo de características compartidas.</a:t>
            </a:r>
            <a:endParaRPr lang="es-ES"/>
          </a:p>
          <a:p>
            <a:pPr indent="0" algn="just"/>
            <a:r>
              <a:rPr lang="es-ES" sz="2000" dirty="0"/>
              <a:t>Al dividir o segmentar los mercados, los investigadores suelen buscar características comunes como necesidades compartidas, intereses comunes, estilos de vida similares o incluso perfiles demográficos similares. </a:t>
            </a:r>
            <a:r>
              <a:rPr lang="es-ES" sz="2000" b="1" dirty="0"/>
              <a:t>El objetivo general de la segmentación es identificar los segmentos de alto rendimiento </a:t>
            </a:r>
            <a:r>
              <a:rPr lang="es-ES" sz="2000" dirty="0"/>
              <a:t>-es decir, aquellos segmentos que probablemente sean los más rentables o que tengan potencial de crecimiento- para poder seleccionarlos y prestarles una atención especial (es decir, convertirlos en los mercados objetivo). </a:t>
            </a:r>
            <a:endParaRPr lang="es-ES" sz="2000" dirty="0">
              <a:cs typeface="Calibri" panose="020F0502020204030204"/>
            </a:endParaRPr>
          </a:p>
          <a:p>
            <a:pPr indent="0"/>
            <a:endParaRPr lang="en-IE" sz="2200" dirty="0"/>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33139" y="550953"/>
            <a:ext cx="10808102" cy="582221"/>
          </a:xfrm>
        </p:spPr>
        <p:txBody>
          <a:bodyPr>
            <a:normAutofit lnSpcReduction="10000"/>
          </a:bodyPr>
          <a:lstStyle/>
          <a:p>
            <a:r>
              <a:rPr lang="es-ES" b="1" dirty="0"/>
              <a:t>¿Por qué dividimos el MERCADO?</a:t>
            </a:r>
            <a:endParaRPr lang="en-IE" b="1" dirty="0"/>
          </a:p>
        </p:txBody>
      </p:sp>
      <p:sp>
        <p:nvSpPr>
          <p:cNvPr id="6" name="Arrow: Chevron 5">
            <a:extLst>
              <a:ext uri="{FF2B5EF4-FFF2-40B4-BE49-F238E27FC236}">
                <a16:creationId xmlns:a16="http://schemas.microsoft.com/office/drawing/2014/main" id="{81B6A592-32C8-4E1B-9849-73DDBF2E1EB9}"/>
              </a:ext>
            </a:extLst>
          </p:cNvPr>
          <p:cNvSpPr/>
          <p:nvPr/>
        </p:nvSpPr>
        <p:spPr>
          <a:xfrm>
            <a:off x="649185" y="4566915"/>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ED100"/>
                </a:solidFill>
              </a:rPr>
              <a:t>Segmentos</a:t>
            </a:r>
            <a:r>
              <a:rPr lang="en-US" b="1" dirty="0">
                <a:solidFill>
                  <a:srgbClr val="FED100"/>
                </a:solidFill>
              </a:rPr>
              <a:t> de mercado</a:t>
            </a:r>
          </a:p>
        </p:txBody>
      </p:sp>
      <p:sp>
        <p:nvSpPr>
          <p:cNvPr id="8" name="Arrow: Chevron 7">
            <a:extLst>
              <a:ext uri="{FF2B5EF4-FFF2-40B4-BE49-F238E27FC236}">
                <a16:creationId xmlns:a16="http://schemas.microsoft.com/office/drawing/2014/main" id="{1162FAC1-091E-43A8-8B06-27462762F667}"/>
              </a:ext>
            </a:extLst>
          </p:cNvPr>
          <p:cNvSpPr/>
          <p:nvPr/>
        </p:nvSpPr>
        <p:spPr>
          <a:xfrm>
            <a:off x="2489940" y="4575007"/>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ED100"/>
                </a:solidFill>
              </a:rPr>
              <a:t>Dirigo</a:t>
            </a:r>
            <a:r>
              <a:rPr lang="en-US" b="1" dirty="0">
                <a:solidFill>
                  <a:srgbClr val="FED100"/>
                </a:solidFill>
              </a:rPr>
              <a:t> a</a:t>
            </a:r>
            <a:endParaRPr lang="en-IE" b="1" dirty="0">
              <a:solidFill>
                <a:srgbClr val="FED100"/>
              </a:solidFill>
            </a:endParaRPr>
          </a:p>
        </p:txBody>
      </p:sp>
      <p:sp>
        <p:nvSpPr>
          <p:cNvPr id="9" name="Arrow: Chevron 8">
            <a:extLst>
              <a:ext uri="{FF2B5EF4-FFF2-40B4-BE49-F238E27FC236}">
                <a16:creationId xmlns:a16="http://schemas.microsoft.com/office/drawing/2014/main" id="{D3113473-CD7F-42AA-8691-04AA9B98749A}"/>
              </a:ext>
            </a:extLst>
          </p:cNvPr>
          <p:cNvSpPr/>
          <p:nvPr/>
        </p:nvSpPr>
        <p:spPr>
          <a:xfrm>
            <a:off x="4333208" y="4583099"/>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dirty="0" err="1">
                <a:solidFill>
                  <a:srgbClr val="FED100"/>
                </a:solidFill>
              </a:rPr>
              <a:t>Posiciona-miento</a:t>
            </a:r>
            <a:endParaRPr lang="en-IE" sz="1750" b="1" dirty="0">
              <a:solidFill>
                <a:srgbClr val="FED100"/>
              </a:solidFill>
            </a:endParaRPr>
          </a:p>
        </p:txBody>
      </p:sp>
      <p:sp>
        <p:nvSpPr>
          <p:cNvPr id="10" name="Arrow: Chevron 9">
            <a:extLst>
              <a:ext uri="{FF2B5EF4-FFF2-40B4-BE49-F238E27FC236}">
                <a16:creationId xmlns:a16="http://schemas.microsoft.com/office/drawing/2014/main" id="{9BB2A465-B6CC-423C-8B8E-04C460AA81FB}"/>
              </a:ext>
            </a:extLst>
          </p:cNvPr>
          <p:cNvSpPr/>
          <p:nvPr/>
        </p:nvSpPr>
        <p:spPr>
          <a:xfrm>
            <a:off x="6176475" y="4575007"/>
            <a:ext cx="2138878"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ED100"/>
                </a:solidFill>
              </a:rPr>
              <a:t>Creacion</a:t>
            </a:r>
            <a:endParaRPr lang="en-IE" b="1" dirty="0">
              <a:solidFill>
                <a:srgbClr val="FED100"/>
              </a:solidFill>
            </a:endParaRPr>
          </a:p>
        </p:txBody>
      </p:sp>
      <p:sp>
        <p:nvSpPr>
          <p:cNvPr id="11" name="Arrow: Chevron 10">
            <a:extLst>
              <a:ext uri="{FF2B5EF4-FFF2-40B4-BE49-F238E27FC236}">
                <a16:creationId xmlns:a16="http://schemas.microsoft.com/office/drawing/2014/main" id="{D5228903-F4BA-4BF1-BD81-3CFC218DFF3F}"/>
              </a:ext>
            </a:extLst>
          </p:cNvPr>
          <p:cNvSpPr/>
          <p:nvPr/>
        </p:nvSpPr>
        <p:spPr>
          <a:xfrm>
            <a:off x="8017231" y="4566915"/>
            <a:ext cx="2349079"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ED100"/>
                </a:solidFill>
              </a:rPr>
              <a:t>Implementación</a:t>
            </a:r>
            <a:endParaRPr lang="en-IE" sz="1400" b="1" dirty="0">
              <a:solidFill>
                <a:srgbClr val="FED100"/>
              </a:solidFill>
            </a:endParaRPr>
          </a:p>
        </p:txBody>
      </p:sp>
      <p:sp>
        <p:nvSpPr>
          <p:cNvPr id="12" name="Star: 24 Points 11">
            <a:extLst>
              <a:ext uri="{FF2B5EF4-FFF2-40B4-BE49-F238E27FC236}">
                <a16:creationId xmlns:a16="http://schemas.microsoft.com/office/drawing/2014/main" id="{428D806A-C2B9-4F9B-A0B7-823E7E0FAD31}"/>
              </a:ext>
            </a:extLst>
          </p:cNvPr>
          <p:cNvSpPr/>
          <p:nvPr/>
        </p:nvSpPr>
        <p:spPr>
          <a:xfrm>
            <a:off x="10058400" y="4021495"/>
            <a:ext cx="1938464" cy="1787548"/>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188A3"/>
                </a:solidFill>
              </a:rPr>
              <a:t>Control </a:t>
            </a:r>
            <a:r>
              <a:rPr lang="en-US" b="1" dirty="0" err="1">
                <a:solidFill>
                  <a:srgbClr val="1188A3"/>
                </a:solidFill>
              </a:rPr>
              <a:t>en</a:t>
            </a:r>
            <a:r>
              <a:rPr lang="en-US" b="1" dirty="0">
                <a:solidFill>
                  <a:srgbClr val="1188A3"/>
                </a:solidFill>
              </a:rPr>
              <a:t> </a:t>
            </a:r>
            <a:r>
              <a:rPr lang="en-US" b="1" dirty="0" err="1">
                <a:solidFill>
                  <a:srgbClr val="1188A3"/>
                </a:solidFill>
              </a:rPr>
              <a:t>el</a:t>
            </a:r>
            <a:r>
              <a:rPr lang="en-US" b="1" dirty="0">
                <a:solidFill>
                  <a:srgbClr val="1188A3"/>
                </a:solidFill>
              </a:rPr>
              <a:t> mercado</a:t>
            </a:r>
          </a:p>
        </p:txBody>
      </p:sp>
    </p:spTree>
    <p:extLst>
      <p:ext uri="{BB962C8B-B14F-4D97-AF65-F5344CB8AC3E}">
        <p14:creationId xmlns:p14="http://schemas.microsoft.com/office/powerpoint/2010/main" val="134100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8714C-4EDF-4FB0-9551-43EC907D165D}"/>
              </a:ext>
            </a:extLst>
          </p:cNvPr>
          <p:cNvSpPr>
            <a:spLocks noGrp="1"/>
          </p:cNvSpPr>
          <p:nvPr>
            <p:ph type="body" sz="quarter" idx="18"/>
          </p:nvPr>
        </p:nvSpPr>
        <p:spPr>
          <a:xfrm>
            <a:off x="323681" y="0"/>
            <a:ext cx="4936141" cy="6311787"/>
          </a:xfrm>
          <a:solidFill>
            <a:srgbClr val="85D2E1"/>
          </a:solidFill>
        </p:spPr>
        <p:txBody>
          <a:bodyPr vert="horz" lIns="91440" tIns="45720" rIns="91440" bIns="45720" rtlCol="0" anchor="t">
            <a:normAutofit fontScale="92500" lnSpcReduction="10000"/>
          </a:bodyPr>
          <a:lstStyle/>
          <a:p>
            <a:pPr indent="0"/>
            <a:endParaRPr lang="en-US" dirty="0"/>
          </a:p>
          <a:p>
            <a:pPr indent="0"/>
            <a:endParaRPr lang="en-US" dirty="0"/>
          </a:p>
          <a:p>
            <a:pPr indent="0"/>
            <a:endParaRPr lang="en-US" dirty="0"/>
          </a:p>
          <a:p>
            <a:pPr indent="0" algn="just"/>
            <a:r>
              <a:rPr lang="es-ES" sz="2300" dirty="0"/>
              <a:t>La segmentación del mercado supone que los </a:t>
            </a:r>
            <a:r>
              <a:rPr lang="es-ES" sz="2300" b="1" dirty="0"/>
              <a:t>distintos segmentos de mercado requieren programas de marketing diferentes</a:t>
            </a:r>
            <a:r>
              <a:rPr lang="es-ES" sz="2300" dirty="0"/>
              <a:t>, es decir, ofertas, precios, promoción, distribución o alguna combinación de variables de marketing diferentes</a:t>
            </a:r>
            <a:r>
              <a:rPr lang="en-US" sz="2300" dirty="0"/>
              <a:t>. </a:t>
            </a:r>
            <a:endParaRPr lang="en-US" sz="2300" dirty="0">
              <a:cs typeface="Calibri"/>
            </a:endParaRPr>
          </a:p>
          <a:p>
            <a:pPr indent="0" algn="just"/>
            <a:r>
              <a:rPr lang="es-ES" sz="2300" dirty="0"/>
              <a:t>La segmentación del mercado no sólo sirve para </a:t>
            </a:r>
            <a:r>
              <a:rPr lang="es-ES" sz="2300" b="1" dirty="0"/>
              <a:t>identificar los segmentos más rentables, sino también para elaborar perfiles de los segmentos clave </a:t>
            </a:r>
            <a:r>
              <a:rPr lang="es-ES" sz="2300" dirty="0"/>
              <a:t>con el fin de comprender mejor sus necesidades y motivaciones de compra. </a:t>
            </a:r>
            <a:endParaRPr lang="es-ES" sz="2300" dirty="0">
              <a:cs typeface="Calibri" panose="020F0502020204030204"/>
            </a:endParaRPr>
          </a:p>
          <a:p>
            <a:pPr indent="0" algn="just"/>
            <a:r>
              <a:rPr lang="es-ES" sz="2300" dirty="0"/>
              <a:t>La información obtenida del análisis de segmentación </a:t>
            </a:r>
            <a:r>
              <a:rPr lang="es-ES" sz="2300" b="1" dirty="0"/>
              <a:t>puede utilizarse para apoyar el desarrollo y la planificación de la estrategia </a:t>
            </a:r>
            <a:r>
              <a:rPr lang="es-ES" sz="2300" dirty="0"/>
              <a:t>de marketing para el mercado senior.</a:t>
            </a:r>
            <a:endParaRPr lang="es-ES" sz="2300" dirty="0">
              <a:cs typeface="Calibri" panose="020F0502020204030204"/>
            </a:endParaRPr>
          </a:p>
          <a:p>
            <a:endParaRPr lang="en-IE" dirty="0"/>
          </a:p>
        </p:txBody>
      </p:sp>
      <p:sp>
        <p:nvSpPr>
          <p:cNvPr id="3" name="Text Placeholder 2">
            <a:extLst>
              <a:ext uri="{FF2B5EF4-FFF2-40B4-BE49-F238E27FC236}">
                <a16:creationId xmlns:a16="http://schemas.microsoft.com/office/drawing/2014/main" id="{3DB2506B-7057-4349-89A5-89A9C91113FE}"/>
              </a:ext>
            </a:extLst>
          </p:cNvPr>
          <p:cNvSpPr>
            <a:spLocks noGrp="1"/>
          </p:cNvSpPr>
          <p:nvPr>
            <p:ph type="body" sz="quarter" idx="16"/>
          </p:nvPr>
        </p:nvSpPr>
        <p:spPr>
          <a:xfrm>
            <a:off x="584409" y="38012"/>
            <a:ext cx="4398138" cy="1157162"/>
          </a:xfrm>
        </p:spPr>
        <p:txBody>
          <a:bodyPr anchor="ctr">
            <a:normAutofit fontScale="92500" lnSpcReduction="20000"/>
          </a:bodyPr>
          <a:lstStyle/>
          <a:p>
            <a:pPr>
              <a:lnSpc>
                <a:spcPct val="120000"/>
              </a:lnSpc>
            </a:pPr>
            <a:r>
              <a:rPr lang="en-US" b="1" dirty="0"/>
              <a:t>¿</a:t>
            </a:r>
            <a:r>
              <a:rPr lang="en-US" b="1" dirty="0" err="1"/>
              <a:t>Entender</a:t>
            </a:r>
            <a:r>
              <a:rPr lang="en-US" b="1" dirty="0"/>
              <a:t> al </a:t>
            </a:r>
            <a:r>
              <a:rPr lang="en-US" b="1" dirty="0" err="1"/>
              <a:t>consumidor</a:t>
            </a:r>
            <a:r>
              <a:rPr lang="en-US" b="1" dirty="0"/>
              <a:t>/mercado?</a:t>
            </a:r>
          </a:p>
        </p:txBody>
      </p:sp>
      <p:sp>
        <p:nvSpPr>
          <p:cNvPr id="4" name="Text Placeholder 3">
            <a:extLst>
              <a:ext uri="{FF2B5EF4-FFF2-40B4-BE49-F238E27FC236}">
                <a16:creationId xmlns:a16="http://schemas.microsoft.com/office/drawing/2014/main" id="{08A49F82-F5F6-4827-A58B-370ED751EA1C}"/>
              </a:ext>
            </a:extLst>
          </p:cNvPr>
          <p:cNvSpPr>
            <a:spLocks noGrp="1"/>
          </p:cNvSpPr>
          <p:nvPr>
            <p:ph type="body" sz="quarter" idx="20"/>
          </p:nvPr>
        </p:nvSpPr>
        <p:spPr>
          <a:xfrm>
            <a:off x="5432473" y="2788399"/>
            <a:ext cx="3298903" cy="1057248"/>
          </a:xfrm>
        </p:spPr>
        <p:txBody>
          <a:bodyPr>
            <a:normAutofit/>
          </a:bodyPr>
          <a:lstStyle/>
          <a:p>
            <a:r>
              <a:rPr lang="es-ES" dirty="0"/>
              <a:t>Crear una estrategia de marketing específica</a:t>
            </a:r>
            <a:endParaRPr lang="en-IE" dirty="0"/>
          </a:p>
        </p:txBody>
      </p:sp>
      <p:sp>
        <p:nvSpPr>
          <p:cNvPr id="5" name="Text Placeholder 4">
            <a:extLst>
              <a:ext uri="{FF2B5EF4-FFF2-40B4-BE49-F238E27FC236}">
                <a16:creationId xmlns:a16="http://schemas.microsoft.com/office/drawing/2014/main" id="{299DF9C6-5BA0-4E33-A1F2-72F270DC512A}"/>
              </a:ext>
            </a:extLst>
          </p:cNvPr>
          <p:cNvSpPr>
            <a:spLocks noGrp="1"/>
          </p:cNvSpPr>
          <p:nvPr>
            <p:ph type="body" sz="quarter" idx="22"/>
          </p:nvPr>
        </p:nvSpPr>
        <p:spPr>
          <a:xfrm>
            <a:off x="7581834" y="587838"/>
            <a:ext cx="2269671" cy="957741"/>
          </a:xfrm>
        </p:spPr>
        <p:txBody>
          <a:bodyPr>
            <a:normAutofit/>
          </a:bodyPr>
          <a:lstStyle/>
          <a:p>
            <a:r>
              <a:rPr lang="es-ES" sz="1600" dirty="0"/>
              <a:t>Identificar al cliente y sus necesidades/segmento</a:t>
            </a:r>
          </a:p>
        </p:txBody>
      </p:sp>
      <p:sp>
        <p:nvSpPr>
          <p:cNvPr id="6" name="Text Placeholder 5">
            <a:extLst>
              <a:ext uri="{FF2B5EF4-FFF2-40B4-BE49-F238E27FC236}">
                <a16:creationId xmlns:a16="http://schemas.microsoft.com/office/drawing/2014/main" id="{2261684A-A94A-4628-BCD5-B959AF0C2047}"/>
              </a:ext>
            </a:extLst>
          </p:cNvPr>
          <p:cNvSpPr>
            <a:spLocks noGrp="1"/>
          </p:cNvSpPr>
          <p:nvPr>
            <p:ph type="body" sz="quarter" idx="24"/>
          </p:nvPr>
        </p:nvSpPr>
        <p:spPr/>
        <p:txBody>
          <a:bodyPr>
            <a:normAutofit fontScale="70000" lnSpcReduction="20000"/>
          </a:bodyPr>
          <a:lstStyle/>
          <a:p>
            <a:r>
              <a:rPr lang="es-ES" dirty="0"/>
              <a:t>Buen posicionamiento en el mercado</a:t>
            </a:r>
            <a:endParaRPr lang="en-IE" dirty="0"/>
          </a:p>
        </p:txBody>
      </p:sp>
      <p:pic>
        <p:nvPicPr>
          <p:cNvPr id="8" name="Graphic 7" descr="Back with solid fill">
            <a:extLst>
              <a:ext uri="{FF2B5EF4-FFF2-40B4-BE49-F238E27FC236}">
                <a16:creationId xmlns:a16="http://schemas.microsoft.com/office/drawing/2014/main" id="{816FFD1C-8453-45F6-AB43-72EA6B9AF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769009">
            <a:off x="8202054" y="1708820"/>
            <a:ext cx="914400" cy="914400"/>
          </a:xfrm>
          <a:prstGeom prst="rect">
            <a:avLst/>
          </a:prstGeom>
        </p:spPr>
      </p:pic>
      <p:pic>
        <p:nvPicPr>
          <p:cNvPr id="9" name="Graphic 8" descr="Back with solid fill">
            <a:extLst>
              <a:ext uri="{FF2B5EF4-FFF2-40B4-BE49-F238E27FC236}">
                <a16:creationId xmlns:a16="http://schemas.microsoft.com/office/drawing/2014/main" id="{8B1FE114-5644-4EF2-8A30-393F2255DA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805728">
            <a:off x="7855045" y="4037624"/>
            <a:ext cx="914400" cy="914400"/>
          </a:xfrm>
          <a:prstGeom prst="rect">
            <a:avLst/>
          </a:prstGeom>
        </p:spPr>
      </p:pic>
      <p:grpSp>
        <p:nvGrpSpPr>
          <p:cNvPr id="10" name="Graphic 3">
            <a:extLst>
              <a:ext uri="{FF2B5EF4-FFF2-40B4-BE49-F238E27FC236}">
                <a16:creationId xmlns:a16="http://schemas.microsoft.com/office/drawing/2014/main" id="{A5361E0B-FF2F-4B88-BE28-632AF2D6998F}"/>
              </a:ext>
            </a:extLst>
          </p:cNvPr>
          <p:cNvGrpSpPr/>
          <p:nvPr/>
        </p:nvGrpSpPr>
        <p:grpSpPr>
          <a:xfrm>
            <a:off x="6548710" y="333249"/>
            <a:ext cx="1103277" cy="1106018"/>
            <a:chOff x="696736" y="5325926"/>
            <a:chExt cx="1103277" cy="1106018"/>
          </a:xfrm>
        </p:grpSpPr>
        <p:sp>
          <p:nvSpPr>
            <p:cNvPr id="11" name="Freeform 1002">
              <a:extLst>
                <a:ext uri="{FF2B5EF4-FFF2-40B4-BE49-F238E27FC236}">
                  <a16:creationId xmlns:a16="http://schemas.microsoft.com/office/drawing/2014/main" id="{D09F0DB8-78FC-4419-B511-0ABACFDE0706}"/>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000000"/>
            </a:solidFill>
            <a:ln w="27426" cap="flat">
              <a:noFill/>
              <a:prstDash val="solid"/>
              <a:miter/>
            </a:ln>
          </p:spPr>
          <p:txBody>
            <a:bodyPr rtlCol="0" anchor="ctr"/>
            <a:lstStyle/>
            <a:p>
              <a:endParaRPr lang="en-US"/>
            </a:p>
          </p:txBody>
        </p:sp>
        <p:sp>
          <p:nvSpPr>
            <p:cNvPr id="12" name="Freeform 1003">
              <a:extLst>
                <a:ext uri="{FF2B5EF4-FFF2-40B4-BE49-F238E27FC236}">
                  <a16:creationId xmlns:a16="http://schemas.microsoft.com/office/drawing/2014/main" id="{22B2F65D-7537-4037-A770-B2A9A53718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3" name="Freeform 1004">
              <a:extLst>
                <a:ext uri="{FF2B5EF4-FFF2-40B4-BE49-F238E27FC236}">
                  <a16:creationId xmlns:a16="http://schemas.microsoft.com/office/drawing/2014/main" id="{745C2125-21D8-4B96-94CB-7633AF4EFEE3}"/>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4" name="Freeform 1005">
              <a:extLst>
                <a:ext uri="{FF2B5EF4-FFF2-40B4-BE49-F238E27FC236}">
                  <a16:creationId xmlns:a16="http://schemas.microsoft.com/office/drawing/2014/main" id="{B50229C1-4575-4BD4-BA84-A38836E205F5}"/>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00BADE"/>
            </a:solidFill>
            <a:ln w="27426" cap="flat">
              <a:noFill/>
              <a:prstDash val="solid"/>
              <a:miter/>
            </a:ln>
          </p:spPr>
          <p:txBody>
            <a:bodyPr rtlCol="0" anchor="ctr"/>
            <a:lstStyle/>
            <a:p>
              <a:endParaRPr lang="en-US"/>
            </a:p>
          </p:txBody>
        </p:sp>
        <p:sp>
          <p:nvSpPr>
            <p:cNvPr id="15" name="Freeform 1006">
              <a:extLst>
                <a:ext uri="{FF2B5EF4-FFF2-40B4-BE49-F238E27FC236}">
                  <a16:creationId xmlns:a16="http://schemas.microsoft.com/office/drawing/2014/main" id="{2194F976-9734-47AA-87B3-8756DFEAA2B0}"/>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00BADE"/>
            </a:solidFill>
            <a:ln w="27426" cap="flat">
              <a:noFill/>
              <a:prstDash val="solid"/>
              <a:miter/>
            </a:ln>
          </p:spPr>
          <p:txBody>
            <a:bodyPr rtlCol="0" anchor="ctr"/>
            <a:lstStyle/>
            <a:p>
              <a:endParaRPr lang="en-US"/>
            </a:p>
          </p:txBody>
        </p:sp>
        <p:sp>
          <p:nvSpPr>
            <p:cNvPr id="16" name="Freeform 1007">
              <a:extLst>
                <a:ext uri="{FF2B5EF4-FFF2-40B4-BE49-F238E27FC236}">
                  <a16:creationId xmlns:a16="http://schemas.microsoft.com/office/drawing/2014/main" id="{C1AE5B9B-432E-41AB-8E48-39BD24A78280}"/>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000000"/>
            </a:solidFill>
            <a:ln w="27426" cap="flat">
              <a:noFill/>
              <a:prstDash val="solid"/>
              <a:miter/>
            </a:ln>
          </p:spPr>
          <p:txBody>
            <a:bodyPr rtlCol="0" anchor="ctr"/>
            <a:lstStyle/>
            <a:p>
              <a:endParaRPr lang="en-US"/>
            </a:p>
          </p:txBody>
        </p:sp>
        <p:sp>
          <p:nvSpPr>
            <p:cNvPr id="17" name="Freeform 1008">
              <a:extLst>
                <a:ext uri="{FF2B5EF4-FFF2-40B4-BE49-F238E27FC236}">
                  <a16:creationId xmlns:a16="http://schemas.microsoft.com/office/drawing/2014/main" id="{123ED05A-FCB7-484A-ABD9-00CFE875653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8" name="Freeform 1009">
              <a:extLst>
                <a:ext uri="{FF2B5EF4-FFF2-40B4-BE49-F238E27FC236}">
                  <a16:creationId xmlns:a16="http://schemas.microsoft.com/office/drawing/2014/main" id="{CF5F0D1C-0BBF-4B9B-907D-A08F07E14DB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9" name="Freeform 1010">
              <a:extLst>
                <a:ext uri="{FF2B5EF4-FFF2-40B4-BE49-F238E27FC236}">
                  <a16:creationId xmlns:a16="http://schemas.microsoft.com/office/drawing/2014/main" id="{F4D41054-FA9E-4EBF-81AA-69C0D635EAF7}"/>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20" name="Freeform 1011">
              <a:extLst>
                <a:ext uri="{FF2B5EF4-FFF2-40B4-BE49-F238E27FC236}">
                  <a16:creationId xmlns:a16="http://schemas.microsoft.com/office/drawing/2014/main" id="{953FE340-2683-46F0-AF34-F4F799C6718A}"/>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00BADE"/>
            </a:solidFill>
            <a:ln w="27426" cap="flat">
              <a:noFill/>
              <a:prstDash val="solid"/>
              <a:miter/>
            </a:ln>
          </p:spPr>
          <p:txBody>
            <a:bodyPr rtlCol="0" anchor="ctr"/>
            <a:lstStyle/>
            <a:p>
              <a:endParaRPr lang="en-US"/>
            </a:p>
          </p:txBody>
        </p:sp>
        <p:sp>
          <p:nvSpPr>
            <p:cNvPr id="21" name="Freeform 1012">
              <a:extLst>
                <a:ext uri="{FF2B5EF4-FFF2-40B4-BE49-F238E27FC236}">
                  <a16:creationId xmlns:a16="http://schemas.microsoft.com/office/drawing/2014/main" id="{8C348CF1-5BB4-4D8F-97FA-857B2301556B}"/>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00BADE"/>
            </a:solidFill>
            <a:ln w="27426" cap="flat">
              <a:noFill/>
              <a:prstDash val="solid"/>
              <a:miter/>
            </a:ln>
          </p:spPr>
          <p:txBody>
            <a:bodyPr rtlCol="0" anchor="ctr"/>
            <a:lstStyle/>
            <a:p>
              <a:endParaRPr lang="en-US"/>
            </a:p>
          </p:txBody>
        </p:sp>
        <p:sp>
          <p:nvSpPr>
            <p:cNvPr id="22" name="Freeform 1013">
              <a:extLst>
                <a:ext uri="{FF2B5EF4-FFF2-40B4-BE49-F238E27FC236}">
                  <a16:creationId xmlns:a16="http://schemas.microsoft.com/office/drawing/2014/main" id="{9413174E-830D-4552-A5C7-1EA2CCDC40CE}"/>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00BADE"/>
            </a:solidFill>
            <a:ln w="27426" cap="flat">
              <a:noFill/>
              <a:prstDash val="solid"/>
              <a:miter/>
            </a:ln>
          </p:spPr>
          <p:txBody>
            <a:bodyPr rtlCol="0" anchor="ctr"/>
            <a:lstStyle/>
            <a:p>
              <a:endParaRPr lang="en-US"/>
            </a:p>
          </p:txBody>
        </p:sp>
      </p:grpSp>
      <p:grpSp>
        <p:nvGrpSpPr>
          <p:cNvPr id="23" name="Graphic 3">
            <a:extLst>
              <a:ext uri="{FF2B5EF4-FFF2-40B4-BE49-F238E27FC236}">
                <a16:creationId xmlns:a16="http://schemas.microsoft.com/office/drawing/2014/main" id="{CD14074E-540F-4A2B-A861-6AC2F4B11467}"/>
              </a:ext>
            </a:extLst>
          </p:cNvPr>
          <p:cNvGrpSpPr/>
          <p:nvPr/>
        </p:nvGrpSpPr>
        <p:grpSpPr>
          <a:xfrm>
            <a:off x="6063583" y="3485026"/>
            <a:ext cx="1135695" cy="927053"/>
            <a:chOff x="4588722" y="5454835"/>
            <a:chExt cx="1135695" cy="927053"/>
          </a:xfrm>
        </p:grpSpPr>
        <p:sp>
          <p:nvSpPr>
            <p:cNvPr id="24" name="Freeform 1093">
              <a:extLst>
                <a:ext uri="{FF2B5EF4-FFF2-40B4-BE49-F238E27FC236}">
                  <a16:creationId xmlns:a16="http://schemas.microsoft.com/office/drawing/2014/main" id="{B0D4E7A3-66FA-4010-890D-F9A0B16C2B1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25" name="Freeform 1094">
              <a:extLst>
                <a:ext uri="{FF2B5EF4-FFF2-40B4-BE49-F238E27FC236}">
                  <a16:creationId xmlns:a16="http://schemas.microsoft.com/office/drawing/2014/main" id="{CC0E6B09-2A8B-41A6-A60A-EE2B93C99661}"/>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26" name="Freeform 1095">
              <a:extLst>
                <a:ext uri="{FF2B5EF4-FFF2-40B4-BE49-F238E27FC236}">
                  <a16:creationId xmlns:a16="http://schemas.microsoft.com/office/drawing/2014/main" id="{4E8C0FEF-E74B-4892-9B84-E649609671E2}"/>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DDBFE4E7-4C5F-4B54-8AEF-7613853EBBDB}"/>
                </a:ext>
              </a:extLst>
            </p:cNvPr>
            <p:cNvGrpSpPr/>
            <p:nvPr/>
          </p:nvGrpSpPr>
          <p:grpSpPr>
            <a:xfrm>
              <a:off x="4588722" y="5454835"/>
              <a:ext cx="1135695" cy="927053"/>
              <a:chOff x="4588722" y="5454835"/>
              <a:chExt cx="1135695" cy="927053"/>
            </a:xfrm>
            <a:solidFill>
              <a:srgbClr val="000000"/>
            </a:solidFill>
          </p:grpSpPr>
          <p:sp>
            <p:nvSpPr>
              <p:cNvPr id="28" name="Freeform 1097">
                <a:extLst>
                  <a:ext uri="{FF2B5EF4-FFF2-40B4-BE49-F238E27FC236}">
                    <a16:creationId xmlns:a16="http://schemas.microsoft.com/office/drawing/2014/main" id="{1722829B-2542-4493-A35B-A0F644FB32AC}"/>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29" name="Freeform 1098">
                <a:extLst>
                  <a:ext uri="{FF2B5EF4-FFF2-40B4-BE49-F238E27FC236}">
                    <a16:creationId xmlns:a16="http://schemas.microsoft.com/office/drawing/2014/main" id="{650A8D1F-384B-4A4B-B5FD-7C07C1D2B039}"/>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30" name="Freeform 1099">
                <a:extLst>
                  <a:ext uri="{FF2B5EF4-FFF2-40B4-BE49-F238E27FC236}">
                    <a16:creationId xmlns:a16="http://schemas.microsoft.com/office/drawing/2014/main" id="{FD4E3F29-4FC3-45C4-B552-9F790069A49F}"/>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31" name="Freeform 1100">
                <a:extLst>
                  <a:ext uri="{FF2B5EF4-FFF2-40B4-BE49-F238E27FC236}">
                    <a16:creationId xmlns:a16="http://schemas.microsoft.com/office/drawing/2014/main" id="{DEE28123-AF55-42C8-A2D8-2B9EB2C73B3E}"/>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32" name="Freeform 1101">
                <a:extLst>
                  <a:ext uri="{FF2B5EF4-FFF2-40B4-BE49-F238E27FC236}">
                    <a16:creationId xmlns:a16="http://schemas.microsoft.com/office/drawing/2014/main" id="{C9A0D907-7800-4606-80B8-269FA45BFBEA}"/>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ADB3D70E-A7D9-4C4B-BFCC-13E53022427B}"/>
              </a:ext>
            </a:extLst>
          </p:cNvPr>
          <p:cNvGrpSpPr/>
          <p:nvPr/>
        </p:nvGrpSpPr>
        <p:grpSpPr>
          <a:xfrm>
            <a:off x="7937037" y="5725604"/>
            <a:ext cx="975706" cy="699046"/>
            <a:chOff x="3454400" y="159975"/>
            <a:chExt cx="4578885" cy="3280548"/>
          </a:xfrm>
        </p:grpSpPr>
        <p:sp>
          <p:nvSpPr>
            <p:cNvPr id="34" name="Freeform 403">
              <a:extLst>
                <a:ext uri="{FF2B5EF4-FFF2-40B4-BE49-F238E27FC236}">
                  <a16:creationId xmlns:a16="http://schemas.microsoft.com/office/drawing/2014/main" id="{2ABAE4A0-2F9B-45A7-BA30-3469C7D8E6F1}"/>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A98D52D1-04FA-43DB-81B6-0233401779B4}"/>
                </a:ext>
              </a:extLst>
            </p:cNvPr>
            <p:cNvGrpSpPr/>
            <p:nvPr/>
          </p:nvGrpSpPr>
          <p:grpSpPr>
            <a:xfrm>
              <a:off x="3454400" y="159975"/>
              <a:ext cx="4578885" cy="3280548"/>
              <a:chOff x="3454400" y="159975"/>
              <a:chExt cx="4578885" cy="3280548"/>
            </a:xfrm>
          </p:grpSpPr>
          <p:sp>
            <p:nvSpPr>
              <p:cNvPr id="36" name="Freeform 405">
                <a:extLst>
                  <a:ext uri="{FF2B5EF4-FFF2-40B4-BE49-F238E27FC236}">
                    <a16:creationId xmlns:a16="http://schemas.microsoft.com/office/drawing/2014/main" id="{E267B7EE-09BA-43CE-B63C-FA76F6BE66D2}"/>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37" name="Freeform 406">
                <a:extLst>
                  <a:ext uri="{FF2B5EF4-FFF2-40B4-BE49-F238E27FC236}">
                    <a16:creationId xmlns:a16="http://schemas.microsoft.com/office/drawing/2014/main" id="{822B66A5-A25A-41AD-9608-4E2B103C66B0}"/>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38" name="Freeform 407">
                <a:extLst>
                  <a:ext uri="{FF2B5EF4-FFF2-40B4-BE49-F238E27FC236}">
                    <a16:creationId xmlns:a16="http://schemas.microsoft.com/office/drawing/2014/main" id="{956C7709-488F-4965-9BE2-58F1372C4C71}"/>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39" name="Freeform 408">
                <a:extLst>
                  <a:ext uri="{FF2B5EF4-FFF2-40B4-BE49-F238E27FC236}">
                    <a16:creationId xmlns:a16="http://schemas.microsoft.com/office/drawing/2014/main" id="{85A9C8DB-B976-4725-A880-B2AADE5D7D5F}"/>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40" name="Freeform 409">
                <a:extLst>
                  <a:ext uri="{FF2B5EF4-FFF2-40B4-BE49-F238E27FC236}">
                    <a16:creationId xmlns:a16="http://schemas.microsoft.com/office/drawing/2014/main" id="{7F032354-D1BB-4E76-9F33-35EEBD401E36}"/>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41" name="Freeform 410">
                <a:extLst>
                  <a:ext uri="{FF2B5EF4-FFF2-40B4-BE49-F238E27FC236}">
                    <a16:creationId xmlns:a16="http://schemas.microsoft.com/office/drawing/2014/main" id="{58C60359-2431-4D8B-95EE-8E9FE08B481A}"/>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42" name="Freeform 411">
                <a:extLst>
                  <a:ext uri="{FF2B5EF4-FFF2-40B4-BE49-F238E27FC236}">
                    <a16:creationId xmlns:a16="http://schemas.microsoft.com/office/drawing/2014/main" id="{4223CFBA-6158-4786-B432-1452EB1A5D2C}"/>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cxnSp>
        <p:nvCxnSpPr>
          <p:cNvPr id="43" name="Straight Connector 42">
            <a:extLst>
              <a:ext uri="{FF2B5EF4-FFF2-40B4-BE49-F238E27FC236}">
                <a16:creationId xmlns:a16="http://schemas.microsoft.com/office/drawing/2014/main" id="{9396F834-2F8C-4A9F-ACE7-A153643C9B1A}"/>
              </a:ext>
            </a:extLst>
          </p:cNvPr>
          <p:cNvCxnSpPr/>
          <p:nvPr/>
        </p:nvCxnSpPr>
        <p:spPr>
          <a:xfrm>
            <a:off x="663547" y="1154175"/>
            <a:ext cx="784927"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186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5962F-4A80-40B0-9242-34DF6FC83FCB}"/>
              </a:ext>
            </a:extLst>
          </p:cNvPr>
          <p:cNvSpPr>
            <a:spLocks noGrp="1"/>
          </p:cNvSpPr>
          <p:nvPr>
            <p:ph type="body" sz="quarter" idx="31"/>
          </p:nvPr>
        </p:nvSpPr>
        <p:spPr>
          <a:xfrm>
            <a:off x="820986" y="3927611"/>
            <a:ext cx="2106525" cy="1906983"/>
          </a:xfrm>
        </p:spPr>
        <p:txBody>
          <a:bodyPr>
            <a:normAutofit lnSpcReduction="10000"/>
          </a:bodyPr>
          <a:lstStyle/>
          <a:p>
            <a:r>
              <a:rPr lang="en-US" b="1" dirty="0" err="1"/>
              <a:t>Región</a:t>
            </a:r>
            <a:endParaRPr lang="en-US" b="1" dirty="0"/>
          </a:p>
          <a:p>
            <a:r>
              <a:rPr lang="en-US" b="1" dirty="0"/>
              <a:t>País</a:t>
            </a:r>
          </a:p>
          <a:p>
            <a:r>
              <a:rPr lang="en-US" b="1" dirty="0" err="1"/>
              <a:t>Urbano</a:t>
            </a:r>
            <a:r>
              <a:rPr lang="en-US" b="1" dirty="0"/>
              <a:t> / Rural</a:t>
            </a:r>
          </a:p>
          <a:p>
            <a:r>
              <a:rPr lang="en-US" b="1" dirty="0" err="1"/>
              <a:t>Densidad</a:t>
            </a:r>
            <a:endParaRPr lang="en-US" b="1" dirty="0"/>
          </a:p>
          <a:p>
            <a:r>
              <a:rPr lang="en-US" b="1" dirty="0" err="1"/>
              <a:t>Idioma</a:t>
            </a:r>
            <a:endParaRPr lang="en-US" b="1" dirty="0"/>
          </a:p>
          <a:p>
            <a:r>
              <a:rPr lang="en-US" b="1" dirty="0" err="1"/>
              <a:t>Clima</a:t>
            </a:r>
            <a:endParaRPr lang="en-IE" b="1" dirty="0"/>
          </a:p>
        </p:txBody>
      </p:sp>
      <p:sp>
        <p:nvSpPr>
          <p:cNvPr id="3" name="Text Placeholder 2">
            <a:extLst>
              <a:ext uri="{FF2B5EF4-FFF2-40B4-BE49-F238E27FC236}">
                <a16:creationId xmlns:a16="http://schemas.microsoft.com/office/drawing/2014/main" id="{CF7CE5FA-A726-409C-8A77-07AFA699CA22}"/>
              </a:ext>
            </a:extLst>
          </p:cNvPr>
          <p:cNvSpPr>
            <a:spLocks noGrp="1"/>
          </p:cNvSpPr>
          <p:nvPr>
            <p:ph type="body" sz="quarter" idx="35"/>
          </p:nvPr>
        </p:nvSpPr>
        <p:spPr>
          <a:xfrm>
            <a:off x="3697637" y="3887081"/>
            <a:ext cx="2106525" cy="2060647"/>
          </a:xfrm>
        </p:spPr>
        <p:txBody>
          <a:bodyPr vert="horz" lIns="91440" tIns="45720" rIns="91440" bIns="45720" rtlCol="0" anchor="t">
            <a:normAutofit lnSpcReduction="10000"/>
          </a:bodyPr>
          <a:lstStyle/>
          <a:p>
            <a:r>
              <a:rPr lang="es-ES" b="1" dirty="0"/>
              <a:t>Edad</a:t>
            </a:r>
          </a:p>
          <a:p>
            <a:r>
              <a:rPr lang="es-ES" b="1" dirty="0"/>
              <a:t>Género</a:t>
            </a:r>
          </a:p>
          <a:p>
            <a:r>
              <a:rPr lang="es-ES" b="1" dirty="0"/>
              <a:t>Ingresos</a:t>
            </a:r>
          </a:p>
          <a:p>
            <a:r>
              <a:rPr lang="es-ES" b="1" dirty="0"/>
              <a:t>Educación/Ocupación</a:t>
            </a:r>
          </a:p>
          <a:p>
            <a:r>
              <a:rPr lang="es-ES" b="1" dirty="0"/>
              <a:t>Estatus social</a:t>
            </a:r>
          </a:p>
          <a:p>
            <a:r>
              <a:rPr lang="es-ES" b="1" dirty="0"/>
              <a:t>Familia / Etapa de la vida</a:t>
            </a:r>
            <a:endParaRPr lang="en-IE" b="1" dirty="0"/>
          </a:p>
        </p:txBody>
      </p:sp>
      <p:sp>
        <p:nvSpPr>
          <p:cNvPr id="4" name="Text Placeholder 3">
            <a:extLst>
              <a:ext uri="{FF2B5EF4-FFF2-40B4-BE49-F238E27FC236}">
                <a16:creationId xmlns:a16="http://schemas.microsoft.com/office/drawing/2014/main" id="{A4F80D04-2E82-49F8-89F0-AB6595524244}"/>
              </a:ext>
            </a:extLst>
          </p:cNvPr>
          <p:cNvSpPr>
            <a:spLocks noGrp="1"/>
          </p:cNvSpPr>
          <p:nvPr>
            <p:ph type="body" sz="quarter" idx="36"/>
          </p:nvPr>
        </p:nvSpPr>
        <p:spPr>
          <a:xfrm>
            <a:off x="6427562" y="3887081"/>
            <a:ext cx="2279468" cy="1955606"/>
          </a:xfrm>
        </p:spPr>
        <p:txBody>
          <a:bodyPr>
            <a:normAutofit lnSpcReduction="10000"/>
          </a:bodyPr>
          <a:lstStyle/>
          <a:p>
            <a:r>
              <a:rPr lang="es-ES" b="1" dirty="0"/>
              <a:t>Estilo de vida</a:t>
            </a:r>
          </a:p>
          <a:p>
            <a:r>
              <a:rPr lang="es-ES" b="1" dirty="0"/>
              <a:t> Creencias / Opinión</a:t>
            </a:r>
          </a:p>
          <a:p>
            <a:r>
              <a:rPr lang="es-ES" b="1" dirty="0"/>
              <a:t>Preocupaciones / temores</a:t>
            </a:r>
          </a:p>
          <a:p>
            <a:r>
              <a:rPr lang="es-ES" b="1" dirty="0"/>
              <a:t>Personalidad</a:t>
            </a:r>
          </a:p>
          <a:p>
            <a:r>
              <a:rPr lang="es-ES" b="1" dirty="0"/>
              <a:t>Valores</a:t>
            </a:r>
          </a:p>
          <a:p>
            <a:r>
              <a:rPr lang="es-ES" b="1" dirty="0"/>
              <a:t>Actitudes</a:t>
            </a:r>
            <a:endParaRPr lang="en-IE" b="1" dirty="0"/>
          </a:p>
        </p:txBody>
      </p:sp>
      <p:sp>
        <p:nvSpPr>
          <p:cNvPr id="5" name="Text Placeholder 4">
            <a:extLst>
              <a:ext uri="{FF2B5EF4-FFF2-40B4-BE49-F238E27FC236}">
                <a16:creationId xmlns:a16="http://schemas.microsoft.com/office/drawing/2014/main" id="{FE982588-D4EF-4F1C-9820-485F69D6A277}"/>
              </a:ext>
            </a:extLst>
          </p:cNvPr>
          <p:cNvSpPr>
            <a:spLocks noGrp="1"/>
          </p:cNvSpPr>
          <p:nvPr>
            <p:ph type="body" sz="quarter" idx="37"/>
          </p:nvPr>
        </p:nvSpPr>
        <p:spPr>
          <a:xfrm>
            <a:off x="9264489" y="3885664"/>
            <a:ext cx="2106525" cy="2060647"/>
          </a:xfrm>
        </p:spPr>
        <p:txBody>
          <a:bodyPr>
            <a:normAutofit fontScale="92500" lnSpcReduction="10000"/>
          </a:bodyPr>
          <a:lstStyle/>
          <a:p>
            <a:r>
              <a:rPr lang="es-ES" b="1" dirty="0"/>
              <a:t>Beneficios buscados</a:t>
            </a:r>
          </a:p>
          <a:p>
            <a:r>
              <a:rPr lang="es-ES" b="1" dirty="0"/>
              <a:t>Hábitos de compra</a:t>
            </a:r>
          </a:p>
          <a:p>
            <a:r>
              <a:rPr lang="es-ES" b="1" dirty="0"/>
              <a:t>Uso</a:t>
            </a:r>
          </a:p>
          <a:p>
            <a:r>
              <a:rPr lang="es-ES" b="1" dirty="0"/>
              <a:t>Intención</a:t>
            </a:r>
          </a:p>
          <a:p>
            <a:r>
              <a:rPr lang="es-ES" b="1" dirty="0"/>
              <a:t>Ocasión</a:t>
            </a:r>
          </a:p>
          <a:p>
            <a:r>
              <a:rPr lang="es-ES" b="1" dirty="0"/>
              <a:t>Etapa del comprador</a:t>
            </a:r>
          </a:p>
          <a:p>
            <a:r>
              <a:rPr lang="es-ES" b="1" dirty="0"/>
              <a:t>Compromiso</a:t>
            </a:r>
          </a:p>
        </p:txBody>
      </p:sp>
      <p:sp>
        <p:nvSpPr>
          <p:cNvPr id="6" name="Text Placeholder 5">
            <a:extLst>
              <a:ext uri="{FF2B5EF4-FFF2-40B4-BE49-F238E27FC236}">
                <a16:creationId xmlns:a16="http://schemas.microsoft.com/office/drawing/2014/main" id="{22A53C34-EEC1-4519-B095-1B2A9FD3D7AA}"/>
              </a:ext>
            </a:extLst>
          </p:cNvPr>
          <p:cNvSpPr>
            <a:spLocks noGrp="1"/>
          </p:cNvSpPr>
          <p:nvPr>
            <p:ph type="body" sz="quarter" idx="38"/>
          </p:nvPr>
        </p:nvSpPr>
        <p:spPr>
          <a:xfrm>
            <a:off x="904742" y="3429000"/>
            <a:ext cx="2106525" cy="343396"/>
          </a:xfrm>
          <a:solidFill>
            <a:srgbClr val="FFD100"/>
          </a:solidFill>
        </p:spPr>
        <p:txBody>
          <a:bodyPr>
            <a:normAutofit fontScale="55000" lnSpcReduction="20000"/>
          </a:bodyPr>
          <a:lstStyle/>
          <a:p>
            <a:r>
              <a:rPr lang="en-US" dirty="0" err="1"/>
              <a:t>Geográfica</a:t>
            </a:r>
            <a:endParaRPr lang="en-IE" dirty="0"/>
          </a:p>
        </p:txBody>
      </p:sp>
      <p:sp>
        <p:nvSpPr>
          <p:cNvPr id="7" name="Text Placeholder 6">
            <a:extLst>
              <a:ext uri="{FF2B5EF4-FFF2-40B4-BE49-F238E27FC236}">
                <a16:creationId xmlns:a16="http://schemas.microsoft.com/office/drawing/2014/main" id="{35014926-E361-4649-B1AE-5BAB5CA2A1B6}"/>
              </a:ext>
            </a:extLst>
          </p:cNvPr>
          <p:cNvSpPr>
            <a:spLocks noGrp="1"/>
          </p:cNvSpPr>
          <p:nvPr>
            <p:ph type="body" sz="quarter" idx="39"/>
          </p:nvPr>
        </p:nvSpPr>
        <p:spPr>
          <a:xfrm>
            <a:off x="3697637" y="3429000"/>
            <a:ext cx="2106525" cy="343396"/>
          </a:xfrm>
          <a:solidFill>
            <a:srgbClr val="FFD100"/>
          </a:solidFill>
        </p:spPr>
        <p:txBody>
          <a:bodyPr>
            <a:normAutofit fontScale="55000" lnSpcReduction="20000"/>
          </a:bodyPr>
          <a:lstStyle/>
          <a:p>
            <a:r>
              <a:rPr lang="en-US" dirty="0" err="1"/>
              <a:t>Demográfica</a:t>
            </a:r>
            <a:endParaRPr lang="en-IE" dirty="0"/>
          </a:p>
        </p:txBody>
      </p:sp>
      <p:sp>
        <p:nvSpPr>
          <p:cNvPr id="8" name="Text Placeholder 7">
            <a:extLst>
              <a:ext uri="{FF2B5EF4-FFF2-40B4-BE49-F238E27FC236}">
                <a16:creationId xmlns:a16="http://schemas.microsoft.com/office/drawing/2014/main" id="{48E0B75F-CCD0-4D3C-9C7E-2256FD6EB99A}"/>
              </a:ext>
            </a:extLst>
          </p:cNvPr>
          <p:cNvSpPr>
            <a:spLocks noGrp="1"/>
          </p:cNvSpPr>
          <p:nvPr>
            <p:ph type="body" sz="quarter" idx="40"/>
          </p:nvPr>
        </p:nvSpPr>
        <p:spPr>
          <a:xfrm>
            <a:off x="6477675" y="3429000"/>
            <a:ext cx="2106525" cy="343396"/>
          </a:xfrm>
          <a:solidFill>
            <a:srgbClr val="FFD100"/>
          </a:solidFill>
        </p:spPr>
        <p:txBody>
          <a:bodyPr>
            <a:normAutofit fontScale="55000" lnSpcReduction="20000"/>
          </a:bodyPr>
          <a:lstStyle/>
          <a:p>
            <a:r>
              <a:rPr lang="en-US"/>
              <a:t>Psychographics</a:t>
            </a:r>
            <a:endParaRPr lang="en-IE"/>
          </a:p>
        </p:txBody>
      </p:sp>
      <p:sp>
        <p:nvSpPr>
          <p:cNvPr id="9" name="Text Placeholder 8">
            <a:extLst>
              <a:ext uri="{FF2B5EF4-FFF2-40B4-BE49-F238E27FC236}">
                <a16:creationId xmlns:a16="http://schemas.microsoft.com/office/drawing/2014/main" id="{A43C9E53-FB9C-4834-BFC3-362E095B6455}"/>
              </a:ext>
            </a:extLst>
          </p:cNvPr>
          <p:cNvSpPr>
            <a:spLocks noGrp="1"/>
          </p:cNvSpPr>
          <p:nvPr>
            <p:ph type="body" sz="quarter" idx="41"/>
          </p:nvPr>
        </p:nvSpPr>
        <p:spPr>
          <a:xfrm>
            <a:off x="9270570" y="3429000"/>
            <a:ext cx="2106525" cy="343396"/>
          </a:xfrm>
          <a:solidFill>
            <a:srgbClr val="FFD100"/>
          </a:solidFill>
        </p:spPr>
        <p:txBody>
          <a:bodyPr>
            <a:normAutofit fontScale="55000" lnSpcReduction="20000"/>
          </a:bodyPr>
          <a:lstStyle/>
          <a:p>
            <a:r>
              <a:rPr lang="en-US" err="1"/>
              <a:t>Behavioural</a:t>
            </a:r>
            <a:endParaRPr lang="en-IE"/>
          </a:p>
        </p:txBody>
      </p:sp>
      <p:sp>
        <p:nvSpPr>
          <p:cNvPr id="10" name="Text Placeholder 9">
            <a:extLst>
              <a:ext uri="{FF2B5EF4-FFF2-40B4-BE49-F238E27FC236}">
                <a16:creationId xmlns:a16="http://schemas.microsoft.com/office/drawing/2014/main" id="{622323C8-6739-4A10-93DF-6E4B954375CF}"/>
              </a:ext>
            </a:extLst>
          </p:cNvPr>
          <p:cNvSpPr>
            <a:spLocks noGrp="1"/>
          </p:cNvSpPr>
          <p:nvPr>
            <p:ph type="body" sz="quarter" idx="29"/>
          </p:nvPr>
        </p:nvSpPr>
        <p:spPr>
          <a:xfrm>
            <a:off x="10764" y="0"/>
            <a:ext cx="12181236" cy="1028423"/>
          </a:xfrm>
          <a:solidFill>
            <a:srgbClr val="FFD100"/>
          </a:solidFill>
        </p:spPr>
        <p:txBody>
          <a:bodyPr anchor="ctr">
            <a:normAutofit/>
          </a:bodyPr>
          <a:lstStyle/>
          <a:p>
            <a:r>
              <a:rPr lang="es-ES" b="1" dirty="0"/>
              <a:t>La segmentación del mercado senior</a:t>
            </a:r>
          </a:p>
        </p:txBody>
      </p:sp>
      <p:pic>
        <p:nvPicPr>
          <p:cNvPr id="19" name="Graphic 18" descr="World with solid fill">
            <a:extLst>
              <a:ext uri="{FF2B5EF4-FFF2-40B4-BE49-F238E27FC236}">
                <a16:creationId xmlns:a16="http://schemas.microsoft.com/office/drawing/2014/main" id="{124B22C7-8C4F-4772-8540-570D46B12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9877" y="2267803"/>
            <a:ext cx="914400" cy="914400"/>
          </a:xfrm>
          <a:prstGeom prst="rect">
            <a:avLst/>
          </a:prstGeom>
        </p:spPr>
      </p:pic>
      <p:pic>
        <p:nvPicPr>
          <p:cNvPr id="21" name="Graphic 20" descr="Brain in head outline">
            <a:extLst>
              <a:ext uri="{FF2B5EF4-FFF2-40B4-BE49-F238E27FC236}">
                <a16:creationId xmlns:a16="http://schemas.microsoft.com/office/drawing/2014/main" id="{282EF9A4-975B-4586-867C-F22E398900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0551" y="2133362"/>
            <a:ext cx="914400" cy="914400"/>
          </a:xfrm>
          <a:prstGeom prst="rect">
            <a:avLst/>
          </a:prstGeom>
        </p:spPr>
      </p:pic>
      <p:pic>
        <p:nvPicPr>
          <p:cNvPr id="23" name="Graphic 22" descr="Smiling face outline with solid fill">
            <a:extLst>
              <a:ext uri="{FF2B5EF4-FFF2-40B4-BE49-F238E27FC236}">
                <a16:creationId xmlns:a16="http://schemas.microsoft.com/office/drawing/2014/main" id="{6B5AFCDB-5F6B-4CF2-8558-D4467A5EBA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3624" y="2267803"/>
            <a:ext cx="914400" cy="914400"/>
          </a:xfrm>
          <a:prstGeom prst="rect">
            <a:avLst/>
          </a:prstGeom>
        </p:spPr>
      </p:pic>
      <p:pic>
        <p:nvPicPr>
          <p:cNvPr id="25" name="Graphic 24" descr="Male profile outline">
            <a:extLst>
              <a:ext uri="{FF2B5EF4-FFF2-40B4-BE49-F238E27FC236}">
                <a16:creationId xmlns:a16="http://schemas.microsoft.com/office/drawing/2014/main" id="{38FD8EB4-DAED-4620-92F7-1C816B8277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93699" y="2267803"/>
            <a:ext cx="914400" cy="914400"/>
          </a:xfrm>
          <a:prstGeom prst="rect">
            <a:avLst/>
          </a:prstGeom>
        </p:spPr>
      </p:pic>
    </p:spTree>
    <p:extLst>
      <p:ext uri="{BB962C8B-B14F-4D97-AF65-F5344CB8AC3E}">
        <p14:creationId xmlns:p14="http://schemas.microsoft.com/office/powerpoint/2010/main" val="7040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E880FA-AC98-4194-9B9B-1727D792AF7B}"/>
              </a:ext>
            </a:extLst>
          </p:cNvPr>
          <p:cNvSpPr>
            <a:spLocks noGrp="1"/>
          </p:cNvSpPr>
          <p:nvPr>
            <p:ph type="body" sz="quarter" idx="18"/>
          </p:nvPr>
        </p:nvSpPr>
        <p:spPr>
          <a:xfrm>
            <a:off x="1448474" y="1773241"/>
            <a:ext cx="5195087" cy="4525954"/>
          </a:xfrm>
        </p:spPr>
        <p:txBody>
          <a:bodyPr vert="horz" lIns="91440" tIns="45720" rIns="91440" bIns="45720" rtlCol="0" anchor="t">
            <a:normAutofit/>
          </a:bodyPr>
          <a:lstStyle/>
          <a:p>
            <a:pPr indent="0" algn="just"/>
            <a:r>
              <a:rPr lang="es-ES" b="0" i="0" dirty="0">
                <a:solidFill>
                  <a:srgbClr val="231F20"/>
                </a:solidFill>
                <a:effectLst/>
                <a:latin typeface="ReithSans"/>
              </a:rPr>
              <a:t>La división de un mercado por ubicación también se conoce como </a:t>
            </a:r>
            <a:r>
              <a:rPr lang="es-ES" b="1" i="0" dirty="0">
                <a:solidFill>
                  <a:srgbClr val="231F20"/>
                </a:solidFill>
                <a:effectLst/>
                <a:latin typeface="ReithSans"/>
              </a:rPr>
              <a:t>segmentación geográfica. </a:t>
            </a:r>
            <a:r>
              <a:rPr lang="es-ES" b="0" i="0" dirty="0">
                <a:solidFill>
                  <a:srgbClr val="231F20"/>
                </a:solidFill>
                <a:effectLst/>
                <a:latin typeface="ReithSans"/>
              </a:rPr>
              <a:t>Se utiliza para dividir un mercado objetivo en función del lugar en el que vive la gente. Una empresa puede optar por dirigirse a los clientes de su área local o considerar qué tipos de productos se venderían en lugares específicos. Por ejemplo, la producción y entrega de comidas frescas a los adultos mayores puede ser sólo regional. </a:t>
            </a:r>
            <a:endParaRPr lang="en-IE" dirty="0">
              <a:latin typeface="ReithSans"/>
              <a:cs typeface="Calibri"/>
            </a:endParaRPr>
          </a:p>
        </p:txBody>
      </p:sp>
      <p:sp>
        <p:nvSpPr>
          <p:cNvPr id="4" name="Text Placeholder 3">
            <a:extLst>
              <a:ext uri="{FF2B5EF4-FFF2-40B4-BE49-F238E27FC236}">
                <a16:creationId xmlns:a16="http://schemas.microsoft.com/office/drawing/2014/main" id="{C018E7ED-A3FD-45D9-8C64-FBEB8E4C0558}"/>
              </a:ext>
            </a:extLst>
          </p:cNvPr>
          <p:cNvSpPr>
            <a:spLocks noGrp="1"/>
          </p:cNvSpPr>
          <p:nvPr>
            <p:ph type="body" sz="quarter" idx="16"/>
          </p:nvPr>
        </p:nvSpPr>
        <p:spPr>
          <a:xfrm>
            <a:off x="1351371" y="595510"/>
            <a:ext cx="2273862" cy="582221"/>
          </a:xfrm>
          <a:solidFill>
            <a:srgbClr val="FFD100"/>
          </a:solidFill>
        </p:spPr>
        <p:txBody>
          <a:bodyPr>
            <a:normAutofit fontScale="85000" lnSpcReduction="10000"/>
          </a:bodyPr>
          <a:lstStyle/>
          <a:p>
            <a:r>
              <a:rPr lang="en-US" dirty="0" err="1"/>
              <a:t>Localización</a:t>
            </a:r>
            <a:r>
              <a:rPr lang="en-US" dirty="0"/>
              <a:t>:</a:t>
            </a:r>
            <a:endParaRPr lang="en-IE" dirty="0"/>
          </a:p>
        </p:txBody>
      </p:sp>
      <p:pic>
        <p:nvPicPr>
          <p:cNvPr id="5" name="Graphic 4" descr="World with solid fill">
            <a:extLst>
              <a:ext uri="{FF2B5EF4-FFF2-40B4-BE49-F238E27FC236}">
                <a16:creationId xmlns:a16="http://schemas.microsoft.com/office/drawing/2014/main" id="{F881A584-477B-4BD9-A551-9F3B6B56D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pic>
        <p:nvPicPr>
          <p:cNvPr id="7" name="Picture 6">
            <a:extLst>
              <a:ext uri="{FF2B5EF4-FFF2-40B4-BE49-F238E27FC236}">
                <a16:creationId xmlns:a16="http://schemas.microsoft.com/office/drawing/2014/main" id="{AC5F02F0-F3EC-4809-98DC-196487B34066}"/>
              </a:ext>
            </a:extLst>
          </p:cNvPr>
          <p:cNvPicPr>
            <a:picLocks noChangeAspect="1"/>
          </p:cNvPicPr>
          <p:nvPr/>
        </p:nvPicPr>
        <p:blipFill>
          <a:blip r:embed="rId4"/>
          <a:stretch>
            <a:fillRect/>
          </a:stretch>
        </p:blipFill>
        <p:spPr>
          <a:xfrm>
            <a:off x="7249625" y="2110161"/>
            <a:ext cx="4410998" cy="1943949"/>
          </a:xfrm>
          <a:prstGeom prst="rect">
            <a:avLst/>
          </a:prstGeom>
        </p:spPr>
      </p:pic>
    </p:spTree>
    <p:extLst>
      <p:ext uri="{BB962C8B-B14F-4D97-AF65-F5344CB8AC3E}">
        <p14:creationId xmlns:p14="http://schemas.microsoft.com/office/powerpoint/2010/main" val="153863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AE5C9-8DDD-4302-A053-1F7937BAFFCF}"/>
              </a:ext>
            </a:extLst>
          </p:cNvPr>
          <p:cNvSpPr>
            <a:spLocks noGrp="1"/>
          </p:cNvSpPr>
          <p:nvPr>
            <p:ph type="body" sz="quarter" idx="18"/>
          </p:nvPr>
        </p:nvSpPr>
        <p:spPr>
          <a:xfrm>
            <a:off x="1456566" y="1773241"/>
            <a:ext cx="5251731" cy="4525954"/>
          </a:xfrm>
        </p:spPr>
        <p:txBody>
          <a:bodyPr vert="horz" lIns="91440" tIns="45720" rIns="91440" bIns="45720" rtlCol="0" anchor="t">
            <a:normAutofit lnSpcReduction="10000"/>
          </a:bodyPr>
          <a:lstStyle/>
          <a:p>
            <a:pPr indent="0"/>
            <a:r>
              <a:rPr lang="es-ES" b="1" dirty="0">
                <a:solidFill>
                  <a:srgbClr val="231F20"/>
                </a:solidFill>
                <a:latin typeface="ReithSans"/>
              </a:rPr>
              <a:t>La segmentación demográfica </a:t>
            </a:r>
            <a:r>
              <a:rPr lang="es-ES" dirty="0">
                <a:solidFill>
                  <a:srgbClr val="231F20"/>
                </a:solidFill>
                <a:latin typeface="ReithSans"/>
              </a:rPr>
              <a:t>tiene en cuenta las características de las personas. Estas características pueden incluir la edad, el sexo, la raza, la religión, la nacionalidad, la discapacidad, el origen étnico, la orientación sexual y la ocupación. Considere las características demográficas de las personas a las que quiere dirigir sus productos.</a:t>
            </a:r>
          </a:p>
          <a:p>
            <a:pPr indent="0"/>
            <a:r>
              <a:rPr lang="es-ES" dirty="0">
                <a:solidFill>
                  <a:srgbClr val="231F20"/>
                </a:solidFill>
                <a:latin typeface="ReithSans"/>
              </a:rPr>
              <a:t>Al dirigir sus productos alimenticios a los adultos mayores, la edad y los ingresos son los dos factores más importantes a tener en cuenta.</a:t>
            </a:r>
          </a:p>
        </p:txBody>
      </p:sp>
      <p:sp>
        <p:nvSpPr>
          <p:cNvPr id="4" name="Text Placeholder 3">
            <a:extLst>
              <a:ext uri="{FF2B5EF4-FFF2-40B4-BE49-F238E27FC236}">
                <a16:creationId xmlns:a16="http://schemas.microsoft.com/office/drawing/2014/main" id="{EB43D0C9-B20B-4C9A-87D8-063D84D44989}"/>
              </a:ext>
            </a:extLst>
          </p:cNvPr>
          <p:cNvSpPr>
            <a:spLocks noGrp="1"/>
          </p:cNvSpPr>
          <p:nvPr>
            <p:ph type="body" sz="quarter" idx="16"/>
          </p:nvPr>
        </p:nvSpPr>
        <p:spPr>
          <a:xfrm>
            <a:off x="1346899" y="594242"/>
            <a:ext cx="2970194" cy="582221"/>
          </a:xfrm>
          <a:solidFill>
            <a:srgbClr val="FFD100"/>
          </a:solidFill>
        </p:spPr>
        <p:txBody>
          <a:bodyPr>
            <a:normAutofit lnSpcReduction="10000"/>
          </a:bodyPr>
          <a:lstStyle/>
          <a:p>
            <a:r>
              <a:rPr lang="en-US" dirty="0" err="1"/>
              <a:t>Demográfica</a:t>
            </a:r>
            <a:r>
              <a:rPr lang="en-US" dirty="0"/>
              <a:t>:</a:t>
            </a:r>
            <a:endParaRPr lang="en-IE" dirty="0"/>
          </a:p>
        </p:txBody>
      </p:sp>
      <p:pic>
        <p:nvPicPr>
          <p:cNvPr id="5" name="Graphic 4" descr="Male profile outline">
            <a:extLst>
              <a:ext uri="{FF2B5EF4-FFF2-40B4-BE49-F238E27FC236}">
                <a16:creationId xmlns:a16="http://schemas.microsoft.com/office/drawing/2014/main" id="{FEB83A2F-040D-476F-A08F-6D9C7B4FA3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281548"/>
            <a:ext cx="914400" cy="914400"/>
          </a:xfrm>
          <a:prstGeom prst="rect">
            <a:avLst/>
          </a:prstGeom>
        </p:spPr>
      </p:pic>
      <p:pic>
        <p:nvPicPr>
          <p:cNvPr id="7" name="Graphic 6" descr="Man and woman with solid fill">
            <a:extLst>
              <a:ext uri="{FF2B5EF4-FFF2-40B4-BE49-F238E27FC236}">
                <a16:creationId xmlns:a16="http://schemas.microsoft.com/office/drawing/2014/main" id="{E1E61F70-00E4-497A-9F68-2DA317517E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1474" y="1917812"/>
            <a:ext cx="2035990" cy="2035990"/>
          </a:xfrm>
          <a:prstGeom prst="rect">
            <a:avLst/>
          </a:prstGeom>
        </p:spPr>
      </p:pic>
      <p:pic>
        <p:nvPicPr>
          <p:cNvPr id="9" name="Graphic 8" descr="Man with cane with solid fill">
            <a:extLst>
              <a:ext uri="{FF2B5EF4-FFF2-40B4-BE49-F238E27FC236}">
                <a16:creationId xmlns:a16="http://schemas.microsoft.com/office/drawing/2014/main" id="{D763FA44-8B86-4954-9894-27EDCB2A1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4637" y="858841"/>
            <a:ext cx="914400" cy="914400"/>
          </a:xfrm>
          <a:prstGeom prst="rect">
            <a:avLst/>
          </a:prstGeom>
        </p:spPr>
      </p:pic>
      <p:pic>
        <p:nvPicPr>
          <p:cNvPr id="11" name="Graphic 10" descr="Man with kid with solid fill">
            <a:extLst>
              <a:ext uri="{FF2B5EF4-FFF2-40B4-BE49-F238E27FC236}">
                <a16:creationId xmlns:a16="http://schemas.microsoft.com/office/drawing/2014/main" id="{3C4FE28D-581E-400F-B213-6FE33E49D8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3821" y="871279"/>
            <a:ext cx="914400" cy="914400"/>
          </a:xfrm>
          <a:prstGeom prst="rect">
            <a:avLst/>
          </a:prstGeom>
        </p:spPr>
      </p:pic>
      <p:pic>
        <p:nvPicPr>
          <p:cNvPr id="13" name="Graphic 12" descr="Euro with solid fill">
            <a:extLst>
              <a:ext uri="{FF2B5EF4-FFF2-40B4-BE49-F238E27FC236}">
                <a16:creationId xmlns:a16="http://schemas.microsoft.com/office/drawing/2014/main" id="{CE598616-3F2C-42D6-9019-A2CB512CF5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5898" y="4091534"/>
            <a:ext cx="657478" cy="657478"/>
          </a:xfrm>
          <a:prstGeom prst="rect">
            <a:avLst/>
          </a:prstGeom>
        </p:spPr>
      </p:pic>
      <p:pic>
        <p:nvPicPr>
          <p:cNvPr id="17" name="Graphic 16" descr="Office worker female with solid fill">
            <a:extLst>
              <a:ext uri="{FF2B5EF4-FFF2-40B4-BE49-F238E27FC236}">
                <a16:creationId xmlns:a16="http://schemas.microsoft.com/office/drawing/2014/main" id="{0784DEB2-3EBA-4F98-94F9-8380810B50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23407" y="4876089"/>
            <a:ext cx="914400" cy="914400"/>
          </a:xfrm>
          <a:prstGeom prst="rect">
            <a:avLst/>
          </a:prstGeom>
        </p:spPr>
      </p:pic>
      <p:pic>
        <p:nvPicPr>
          <p:cNvPr id="19" name="Graphic 18" descr="Graduation cap with solid fill">
            <a:extLst>
              <a:ext uri="{FF2B5EF4-FFF2-40B4-BE49-F238E27FC236}">
                <a16:creationId xmlns:a16="http://schemas.microsoft.com/office/drawing/2014/main" id="{EF03D74A-2CEA-4F19-908C-8D03C266B5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8587" y="4094569"/>
            <a:ext cx="914400" cy="914400"/>
          </a:xfrm>
          <a:prstGeom prst="rect">
            <a:avLst/>
          </a:prstGeom>
        </p:spPr>
      </p:pic>
      <p:sp>
        <p:nvSpPr>
          <p:cNvPr id="22" name="TextBox 21">
            <a:extLst>
              <a:ext uri="{FF2B5EF4-FFF2-40B4-BE49-F238E27FC236}">
                <a16:creationId xmlns:a16="http://schemas.microsoft.com/office/drawing/2014/main" id="{37287582-C9FC-4130-A60E-EBE792BACE39}"/>
              </a:ext>
            </a:extLst>
          </p:cNvPr>
          <p:cNvSpPr txBox="1"/>
          <p:nvPr/>
        </p:nvSpPr>
        <p:spPr>
          <a:xfrm>
            <a:off x="7484969" y="493614"/>
            <a:ext cx="696079" cy="377665"/>
          </a:xfrm>
          <a:prstGeom prst="rect">
            <a:avLst/>
          </a:prstGeom>
          <a:noFill/>
        </p:spPr>
        <p:txBody>
          <a:bodyPr wrap="square" rtlCol="0">
            <a:spAutoFit/>
          </a:bodyPr>
          <a:lstStyle/>
          <a:p>
            <a:r>
              <a:rPr lang="en-US" dirty="0" err="1"/>
              <a:t>Edad</a:t>
            </a:r>
            <a:endParaRPr lang="en-IE" dirty="0"/>
          </a:p>
        </p:txBody>
      </p:sp>
      <p:sp>
        <p:nvSpPr>
          <p:cNvPr id="25" name="TextBox 24">
            <a:extLst>
              <a:ext uri="{FF2B5EF4-FFF2-40B4-BE49-F238E27FC236}">
                <a16:creationId xmlns:a16="http://schemas.microsoft.com/office/drawing/2014/main" id="{9345411F-1B6E-4AFE-A846-3B619614162A}"/>
              </a:ext>
            </a:extLst>
          </p:cNvPr>
          <p:cNvSpPr txBox="1"/>
          <p:nvPr/>
        </p:nvSpPr>
        <p:spPr>
          <a:xfrm>
            <a:off x="9077422" y="1647515"/>
            <a:ext cx="1028017" cy="369332"/>
          </a:xfrm>
          <a:prstGeom prst="rect">
            <a:avLst/>
          </a:prstGeom>
          <a:noFill/>
        </p:spPr>
        <p:txBody>
          <a:bodyPr wrap="square" rtlCol="0">
            <a:spAutoFit/>
          </a:bodyPr>
          <a:lstStyle/>
          <a:p>
            <a:r>
              <a:rPr lang="en-US" dirty="0" err="1"/>
              <a:t>Género</a:t>
            </a:r>
            <a:endParaRPr lang="en-IE" dirty="0"/>
          </a:p>
        </p:txBody>
      </p:sp>
      <p:sp>
        <p:nvSpPr>
          <p:cNvPr id="26" name="TextBox 25">
            <a:extLst>
              <a:ext uri="{FF2B5EF4-FFF2-40B4-BE49-F238E27FC236}">
                <a16:creationId xmlns:a16="http://schemas.microsoft.com/office/drawing/2014/main" id="{A10E7293-56B0-4CD8-8127-0E3C24E72D34}"/>
              </a:ext>
            </a:extLst>
          </p:cNvPr>
          <p:cNvSpPr txBox="1"/>
          <p:nvPr/>
        </p:nvSpPr>
        <p:spPr>
          <a:xfrm>
            <a:off x="10576114" y="493614"/>
            <a:ext cx="1575602" cy="369332"/>
          </a:xfrm>
          <a:prstGeom prst="rect">
            <a:avLst/>
          </a:prstGeom>
          <a:noFill/>
        </p:spPr>
        <p:txBody>
          <a:bodyPr wrap="square" rtlCol="0">
            <a:spAutoFit/>
          </a:bodyPr>
          <a:lstStyle/>
          <a:p>
            <a:r>
              <a:rPr lang="en-US" dirty="0" err="1"/>
              <a:t>Estatus</a:t>
            </a:r>
            <a:r>
              <a:rPr lang="en-US" dirty="0"/>
              <a:t> Social</a:t>
            </a:r>
            <a:endParaRPr lang="en-IE" dirty="0"/>
          </a:p>
        </p:txBody>
      </p:sp>
      <p:pic>
        <p:nvPicPr>
          <p:cNvPr id="27" name="Graphic 26" descr="Cycle with people with solid fill">
            <a:extLst>
              <a:ext uri="{FF2B5EF4-FFF2-40B4-BE49-F238E27FC236}">
                <a16:creationId xmlns:a16="http://schemas.microsoft.com/office/drawing/2014/main" id="{3C767147-3CFE-46F5-94FF-3DA3B935FF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71387" y="752380"/>
            <a:ext cx="914400" cy="914400"/>
          </a:xfrm>
          <a:prstGeom prst="rect">
            <a:avLst/>
          </a:prstGeom>
        </p:spPr>
      </p:pic>
      <p:sp>
        <p:nvSpPr>
          <p:cNvPr id="28" name="TextBox 27">
            <a:extLst>
              <a:ext uri="{FF2B5EF4-FFF2-40B4-BE49-F238E27FC236}">
                <a16:creationId xmlns:a16="http://schemas.microsoft.com/office/drawing/2014/main" id="{A9E7BC4A-774A-49F1-B020-42EBF8D56F45}"/>
              </a:ext>
            </a:extLst>
          </p:cNvPr>
          <p:cNvSpPr txBox="1"/>
          <p:nvPr/>
        </p:nvSpPr>
        <p:spPr>
          <a:xfrm>
            <a:off x="7382402" y="4824303"/>
            <a:ext cx="1028017" cy="369332"/>
          </a:xfrm>
          <a:prstGeom prst="rect">
            <a:avLst/>
          </a:prstGeom>
          <a:noFill/>
        </p:spPr>
        <p:txBody>
          <a:bodyPr wrap="square" rtlCol="0">
            <a:spAutoFit/>
          </a:bodyPr>
          <a:lstStyle/>
          <a:p>
            <a:r>
              <a:rPr lang="en-US" dirty="0" err="1"/>
              <a:t>Ingresos</a:t>
            </a:r>
            <a:endParaRPr lang="en-IE" dirty="0"/>
          </a:p>
        </p:txBody>
      </p:sp>
      <p:sp>
        <p:nvSpPr>
          <p:cNvPr id="29" name="TextBox 28">
            <a:extLst>
              <a:ext uri="{FF2B5EF4-FFF2-40B4-BE49-F238E27FC236}">
                <a16:creationId xmlns:a16="http://schemas.microsoft.com/office/drawing/2014/main" id="{F0284F7E-380F-4532-989F-D6A2E751A96A}"/>
              </a:ext>
            </a:extLst>
          </p:cNvPr>
          <p:cNvSpPr txBox="1"/>
          <p:nvPr/>
        </p:nvSpPr>
        <p:spPr>
          <a:xfrm>
            <a:off x="9135907" y="5936356"/>
            <a:ext cx="1269265" cy="369332"/>
          </a:xfrm>
          <a:prstGeom prst="rect">
            <a:avLst/>
          </a:prstGeom>
          <a:noFill/>
        </p:spPr>
        <p:txBody>
          <a:bodyPr wrap="square" rtlCol="0">
            <a:spAutoFit/>
          </a:bodyPr>
          <a:lstStyle/>
          <a:p>
            <a:r>
              <a:rPr lang="en-US" dirty="0" err="1"/>
              <a:t>Ocupación</a:t>
            </a:r>
            <a:endParaRPr lang="en-IE" dirty="0"/>
          </a:p>
        </p:txBody>
      </p:sp>
      <p:sp>
        <p:nvSpPr>
          <p:cNvPr id="30" name="TextBox 29">
            <a:extLst>
              <a:ext uri="{FF2B5EF4-FFF2-40B4-BE49-F238E27FC236}">
                <a16:creationId xmlns:a16="http://schemas.microsoft.com/office/drawing/2014/main" id="{DAC951E4-1C3B-4BF7-8877-9E885C751F43}"/>
              </a:ext>
            </a:extLst>
          </p:cNvPr>
          <p:cNvSpPr txBox="1"/>
          <p:nvPr/>
        </p:nvSpPr>
        <p:spPr>
          <a:xfrm>
            <a:off x="10950795" y="4876089"/>
            <a:ext cx="1269265" cy="369332"/>
          </a:xfrm>
          <a:prstGeom prst="rect">
            <a:avLst/>
          </a:prstGeom>
          <a:noFill/>
        </p:spPr>
        <p:txBody>
          <a:bodyPr wrap="square" rtlCol="0">
            <a:spAutoFit/>
          </a:bodyPr>
          <a:lstStyle/>
          <a:p>
            <a:r>
              <a:rPr lang="en-US" dirty="0" err="1"/>
              <a:t>Educación</a:t>
            </a:r>
            <a:endParaRPr lang="en-IE" dirty="0"/>
          </a:p>
        </p:txBody>
      </p:sp>
    </p:spTree>
    <p:extLst>
      <p:ext uri="{BB962C8B-B14F-4D97-AF65-F5344CB8AC3E}">
        <p14:creationId xmlns:p14="http://schemas.microsoft.com/office/powerpoint/2010/main" val="86249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F312DE-1476-4EA2-B23A-713114B55D01}"/>
              </a:ext>
            </a:extLst>
          </p:cNvPr>
          <p:cNvSpPr>
            <a:spLocks noGrp="1"/>
          </p:cNvSpPr>
          <p:nvPr>
            <p:ph type="body" sz="quarter" idx="18"/>
          </p:nvPr>
        </p:nvSpPr>
        <p:spPr>
          <a:xfrm>
            <a:off x="1429407" y="1446245"/>
            <a:ext cx="5410206" cy="5148763"/>
          </a:xfrm>
        </p:spPr>
        <p:txBody>
          <a:bodyPr vert="horz" lIns="91440" tIns="45720" rIns="91440" bIns="45720" rtlCol="0" anchor="t">
            <a:normAutofit fontScale="92500"/>
          </a:bodyPr>
          <a:lstStyle/>
          <a:p>
            <a:pPr marL="0" indent="0" algn="just"/>
            <a:r>
              <a:rPr lang="es-ES" dirty="0"/>
              <a:t>La </a:t>
            </a:r>
            <a:r>
              <a:rPr lang="es-ES" dirty="0" err="1"/>
              <a:t>psicografía</a:t>
            </a:r>
            <a:r>
              <a:rPr lang="es-ES" dirty="0"/>
              <a:t> es el estudio de la personalidad, los valores, las actitudes y los estilos de vida. La segmentación psicográfica consiste en dividir un mercado en segmentos basados en diferentes </a:t>
            </a:r>
            <a:r>
              <a:rPr lang="es-ES" b="1" dirty="0"/>
              <a:t>rasgos de personalidad, valores, actitudes, intereses y estilos de vida de los consumidores</a:t>
            </a:r>
            <a:r>
              <a:rPr lang="en-US" b="1" dirty="0"/>
              <a:t>. </a:t>
            </a:r>
            <a:r>
              <a:rPr lang="es-ES" dirty="0"/>
              <a:t>Esta forma de segmentación es ventajosa porque ayuda a las empresas como usted, a comprometerse mejor con sus clientes, a diseñar productos más adecuados y a mejorar el marketing de manera focalizada. Algunos adultos mayores pueden ser bastante activos y estar abiertos a probar nuevos productos, mientras que otros pueden tener una actitud cerrada.</a:t>
            </a:r>
            <a:endParaRPr lang="en-IE" dirty="0">
              <a:cs typeface="Calibri" panose="020F0502020204030204"/>
            </a:endParaRPr>
          </a:p>
        </p:txBody>
      </p:sp>
      <p:sp>
        <p:nvSpPr>
          <p:cNvPr id="4" name="Text Placeholder 3">
            <a:extLst>
              <a:ext uri="{FF2B5EF4-FFF2-40B4-BE49-F238E27FC236}">
                <a16:creationId xmlns:a16="http://schemas.microsoft.com/office/drawing/2014/main" id="{72D5156A-EDA8-4505-9D6E-AF3776E82C0D}"/>
              </a:ext>
            </a:extLst>
          </p:cNvPr>
          <p:cNvSpPr>
            <a:spLocks noGrp="1"/>
          </p:cNvSpPr>
          <p:nvPr>
            <p:ph type="body" sz="quarter" idx="16"/>
          </p:nvPr>
        </p:nvSpPr>
        <p:spPr>
          <a:xfrm>
            <a:off x="1343203" y="404601"/>
            <a:ext cx="3253073" cy="669423"/>
          </a:xfrm>
          <a:solidFill>
            <a:srgbClr val="FFD100"/>
          </a:solidFill>
        </p:spPr>
        <p:txBody>
          <a:bodyPr anchor="ctr">
            <a:noAutofit/>
          </a:bodyPr>
          <a:lstStyle/>
          <a:p>
            <a:r>
              <a:rPr lang="en-US" dirty="0" err="1"/>
              <a:t>Psicografía</a:t>
            </a:r>
            <a:r>
              <a:rPr lang="en-US" dirty="0"/>
              <a:t>:</a:t>
            </a:r>
            <a:endParaRPr lang="en-IE" dirty="0"/>
          </a:p>
        </p:txBody>
      </p:sp>
      <p:pic>
        <p:nvPicPr>
          <p:cNvPr id="5" name="Graphic 4" descr="Smiling face outline with solid fill">
            <a:extLst>
              <a:ext uri="{FF2B5EF4-FFF2-40B4-BE49-F238E27FC236}">
                <a16:creationId xmlns:a16="http://schemas.microsoft.com/office/drawing/2014/main" id="{01819340-81C8-478F-B569-2976680719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sp>
        <p:nvSpPr>
          <p:cNvPr id="7" name="TextBox 6">
            <a:extLst>
              <a:ext uri="{FF2B5EF4-FFF2-40B4-BE49-F238E27FC236}">
                <a16:creationId xmlns:a16="http://schemas.microsoft.com/office/drawing/2014/main" id="{9D04930D-6C7A-4C18-BB5F-97CBE1F88AF7}"/>
              </a:ext>
            </a:extLst>
          </p:cNvPr>
          <p:cNvSpPr txBox="1"/>
          <p:nvPr/>
        </p:nvSpPr>
        <p:spPr>
          <a:xfrm>
            <a:off x="7394097" y="614387"/>
            <a:ext cx="4501195" cy="1938992"/>
          </a:xfrm>
          <a:prstGeom prst="rect">
            <a:avLst/>
          </a:prstGeom>
          <a:solidFill>
            <a:srgbClr val="FFD100"/>
          </a:solidFill>
        </p:spPr>
        <p:txBody>
          <a:bodyPr wrap="square">
            <a:spAutoFit/>
          </a:bodyPr>
          <a:lstStyle/>
          <a:p>
            <a:pPr algn="ctr"/>
            <a:r>
              <a:rPr lang="en-US" sz="2000" b="0" i="1" dirty="0">
                <a:solidFill>
                  <a:srgbClr val="000000"/>
                </a:solidFill>
                <a:effectLst/>
              </a:rPr>
              <a:t>"</a:t>
            </a:r>
            <a:r>
              <a:rPr lang="es-ES" sz="2000" b="0" i="1" dirty="0">
                <a:solidFill>
                  <a:srgbClr val="000000"/>
                </a:solidFill>
                <a:effectLst/>
              </a:rPr>
              <a:t> Los datos psicográficos consisten en utilizar la información demográfica que tienes de tu cliente, para averiguar más sobre su estilo de vida, sus comportamientos y sus hábitos". </a:t>
            </a:r>
            <a:endParaRPr lang="en-US" sz="2000" b="0" i="1" dirty="0">
              <a:solidFill>
                <a:srgbClr val="000000"/>
              </a:solidFill>
              <a:effectLst/>
            </a:endParaRPr>
          </a:p>
          <a:p>
            <a:pPr algn="ctr"/>
            <a:r>
              <a:rPr lang="en-US" sz="2000" b="0" i="1" dirty="0">
                <a:solidFill>
                  <a:srgbClr val="000000"/>
                </a:solidFill>
                <a:effectLst/>
              </a:rPr>
              <a:t>- HubSpot</a:t>
            </a:r>
            <a:endParaRPr lang="en-IE" sz="2000" i="1" dirty="0">
              <a:solidFill>
                <a:srgbClr val="000000"/>
              </a:solidFill>
            </a:endParaRPr>
          </a:p>
        </p:txBody>
      </p:sp>
      <p:pic>
        <p:nvPicPr>
          <p:cNvPr id="9" name="Graphic 8" descr="Disk jockey male with solid fill">
            <a:extLst>
              <a:ext uri="{FF2B5EF4-FFF2-40B4-BE49-F238E27FC236}">
                <a16:creationId xmlns:a16="http://schemas.microsoft.com/office/drawing/2014/main" id="{118A04BD-B212-4088-A250-5ECFDA3876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0036" y="2866604"/>
            <a:ext cx="914400" cy="914400"/>
          </a:xfrm>
          <a:prstGeom prst="rect">
            <a:avLst/>
          </a:prstGeom>
        </p:spPr>
      </p:pic>
      <p:pic>
        <p:nvPicPr>
          <p:cNvPr id="11" name="Graphic 10" descr="Newspaper with solid fill">
            <a:extLst>
              <a:ext uri="{FF2B5EF4-FFF2-40B4-BE49-F238E27FC236}">
                <a16:creationId xmlns:a16="http://schemas.microsoft.com/office/drawing/2014/main" id="{17C6136D-D593-4943-B5F8-D0CC079790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19866" y="2822200"/>
            <a:ext cx="914400" cy="914400"/>
          </a:xfrm>
          <a:prstGeom prst="rect">
            <a:avLst/>
          </a:prstGeom>
        </p:spPr>
      </p:pic>
      <p:pic>
        <p:nvPicPr>
          <p:cNvPr id="17" name="Graphic 16" descr="Artificial Intelligence outline">
            <a:extLst>
              <a:ext uri="{FF2B5EF4-FFF2-40B4-BE49-F238E27FC236}">
                <a16:creationId xmlns:a16="http://schemas.microsoft.com/office/drawing/2014/main" id="{D6BC8175-F305-4785-9EAE-BA2469E7A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9866" y="3911235"/>
            <a:ext cx="914400" cy="914400"/>
          </a:xfrm>
          <a:prstGeom prst="rect">
            <a:avLst/>
          </a:prstGeom>
        </p:spPr>
      </p:pic>
      <p:grpSp>
        <p:nvGrpSpPr>
          <p:cNvPr id="18" name="Graphic 3">
            <a:extLst>
              <a:ext uri="{FF2B5EF4-FFF2-40B4-BE49-F238E27FC236}">
                <a16:creationId xmlns:a16="http://schemas.microsoft.com/office/drawing/2014/main" id="{B295B7FE-5B44-4FBB-BAB4-2F7BF87F3381}"/>
              </a:ext>
            </a:extLst>
          </p:cNvPr>
          <p:cNvGrpSpPr/>
          <p:nvPr/>
        </p:nvGrpSpPr>
        <p:grpSpPr>
          <a:xfrm>
            <a:off x="7394098" y="5157856"/>
            <a:ext cx="952955" cy="888654"/>
            <a:chOff x="781761" y="3715924"/>
            <a:chExt cx="914639" cy="888654"/>
          </a:xfrm>
        </p:grpSpPr>
        <p:sp>
          <p:nvSpPr>
            <p:cNvPr id="19" name="Freeform 1176">
              <a:extLst>
                <a:ext uri="{FF2B5EF4-FFF2-40B4-BE49-F238E27FC236}">
                  <a16:creationId xmlns:a16="http://schemas.microsoft.com/office/drawing/2014/main" id="{302C8111-008A-4525-B499-A9C8FE025F2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20" name="Freeform 1177">
              <a:extLst>
                <a:ext uri="{FF2B5EF4-FFF2-40B4-BE49-F238E27FC236}">
                  <a16:creationId xmlns:a16="http://schemas.microsoft.com/office/drawing/2014/main" id="{2C4D8A33-17A5-4671-B9CB-B0BE87881948}"/>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grpSp>
        <p:nvGrpSpPr>
          <p:cNvPr id="21" name="Graphic 3">
            <a:extLst>
              <a:ext uri="{FF2B5EF4-FFF2-40B4-BE49-F238E27FC236}">
                <a16:creationId xmlns:a16="http://schemas.microsoft.com/office/drawing/2014/main" id="{986E869C-C6BE-4390-A66C-E3C165EFB72E}"/>
              </a:ext>
            </a:extLst>
          </p:cNvPr>
          <p:cNvGrpSpPr/>
          <p:nvPr/>
        </p:nvGrpSpPr>
        <p:grpSpPr>
          <a:xfrm>
            <a:off x="8705439" y="5244802"/>
            <a:ext cx="820729" cy="715861"/>
            <a:chOff x="8664475" y="5317697"/>
            <a:chExt cx="1051121" cy="1050478"/>
          </a:xfrm>
        </p:grpSpPr>
        <p:sp>
          <p:nvSpPr>
            <p:cNvPr id="22" name="Freeform 958">
              <a:extLst>
                <a:ext uri="{FF2B5EF4-FFF2-40B4-BE49-F238E27FC236}">
                  <a16:creationId xmlns:a16="http://schemas.microsoft.com/office/drawing/2014/main" id="{18377B44-DA1E-4946-A02A-779449972561}"/>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solidFill>
              <a:srgbClr val="000000"/>
            </a:solidFill>
            <a:ln w="27426" cap="flat">
              <a:noFill/>
              <a:prstDash val="solid"/>
              <a:miter/>
            </a:ln>
          </p:spPr>
          <p:txBody>
            <a:bodyPr rtlCol="0" anchor="ctr"/>
            <a:lstStyle/>
            <a:p>
              <a:endParaRPr lang="en-US"/>
            </a:p>
          </p:txBody>
        </p:sp>
        <p:sp>
          <p:nvSpPr>
            <p:cNvPr id="23" name="Freeform 959">
              <a:extLst>
                <a:ext uri="{FF2B5EF4-FFF2-40B4-BE49-F238E27FC236}">
                  <a16:creationId xmlns:a16="http://schemas.microsoft.com/office/drawing/2014/main" id="{21CB57B0-1894-4899-B16F-FEC96E5FE497}"/>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solidFill>
              <a:srgbClr val="000000"/>
            </a:solidFill>
            <a:ln w="27426" cap="flat">
              <a:noFill/>
              <a:prstDash val="solid"/>
              <a:miter/>
            </a:ln>
          </p:spPr>
          <p:txBody>
            <a:bodyPr rtlCol="0" anchor="ctr"/>
            <a:lstStyle/>
            <a:p>
              <a:endParaRPr lang="en-US"/>
            </a:p>
          </p:txBody>
        </p:sp>
        <p:sp>
          <p:nvSpPr>
            <p:cNvPr id="24" name="Freeform 960">
              <a:extLst>
                <a:ext uri="{FF2B5EF4-FFF2-40B4-BE49-F238E27FC236}">
                  <a16:creationId xmlns:a16="http://schemas.microsoft.com/office/drawing/2014/main" id="{EDC07A3E-AF5D-471A-8360-D64B71B76395}"/>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solidFill>
              <a:srgbClr val="000000"/>
            </a:solidFill>
            <a:ln w="27426" cap="flat">
              <a:noFill/>
              <a:prstDash val="solid"/>
              <a:miter/>
            </a:ln>
          </p:spPr>
          <p:txBody>
            <a:bodyPr rtlCol="0" anchor="ctr"/>
            <a:lstStyle/>
            <a:p>
              <a:endParaRPr lang="en-US"/>
            </a:p>
          </p:txBody>
        </p:sp>
        <p:sp>
          <p:nvSpPr>
            <p:cNvPr id="25" name="Freeform 961">
              <a:extLst>
                <a:ext uri="{FF2B5EF4-FFF2-40B4-BE49-F238E27FC236}">
                  <a16:creationId xmlns:a16="http://schemas.microsoft.com/office/drawing/2014/main" id="{15169D8B-6E7E-42CB-ABED-CA11C4F5070D}"/>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solidFill>
              <a:srgbClr val="000000"/>
            </a:solidFill>
            <a:ln w="27426" cap="flat">
              <a:noFill/>
              <a:prstDash val="solid"/>
              <a:miter/>
            </a:ln>
          </p:spPr>
          <p:txBody>
            <a:bodyPr rtlCol="0" anchor="ctr"/>
            <a:lstStyle/>
            <a:p>
              <a:endParaRPr lang="en-US"/>
            </a:p>
          </p:txBody>
        </p:sp>
        <p:sp>
          <p:nvSpPr>
            <p:cNvPr id="26" name="Freeform 962">
              <a:extLst>
                <a:ext uri="{FF2B5EF4-FFF2-40B4-BE49-F238E27FC236}">
                  <a16:creationId xmlns:a16="http://schemas.microsoft.com/office/drawing/2014/main" id="{10299E95-D97D-4C46-89D1-D8C547947000}"/>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solidFill>
              <a:srgbClr val="000000"/>
            </a:solidFill>
            <a:ln w="27426" cap="flat">
              <a:noFill/>
              <a:prstDash val="solid"/>
              <a:miter/>
            </a:ln>
          </p:spPr>
          <p:txBody>
            <a:bodyPr rtlCol="0" anchor="ctr"/>
            <a:lstStyle/>
            <a:p>
              <a:endParaRPr lang="en-US"/>
            </a:p>
          </p:txBody>
        </p:sp>
        <p:sp>
          <p:nvSpPr>
            <p:cNvPr id="27" name="Freeform 963">
              <a:extLst>
                <a:ext uri="{FF2B5EF4-FFF2-40B4-BE49-F238E27FC236}">
                  <a16:creationId xmlns:a16="http://schemas.microsoft.com/office/drawing/2014/main" id="{922137B5-A28F-4999-B0F0-C79D7158F383}"/>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solidFill>
              <a:srgbClr val="000000"/>
            </a:solidFill>
            <a:ln w="27426" cap="flat">
              <a:noFill/>
              <a:prstDash val="solid"/>
              <a:miter/>
            </a:ln>
          </p:spPr>
          <p:txBody>
            <a:bodyPr rtlCol="0" anchor="ctr"/>
            <a:lstStyle/>
            <a:p>
              <a:endParaRPr lang="en-US"/>
            </a:p>
          </p:txBody>
        </p:sp>
        <p:sp>
          <p:nvSpPr>
            <p:cNvPr id="28" name="Freeform 964">
              <a:extLst>
                <a:ext uri="{FF2B5EF4-FFF2-40B4-BE49-F238E27FC236}">
                  <a16:creationId xmlns:a16="http://schemas.microsoft.com/office/drawing/2014/main" id="{F26D77EF-650F-4216-AA79-3E8A880471F3}"/>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solidFill>
              <a:srgbClr val="000000"/>
            </a:solidFill>
            <a:ln w="27426" cap="flat">
              <a:noFill/>
              <a:prstDash val="solid"/>
              <a:miter/>
            </a:ln>
          </p:spPr>
          <p:txBody>
            <a:bodyPr rtlCol="0" anchor="ctr"/>
            <a:lstStyle/>
            <a:p>
              <a:endParaRPr lang="en-US"/>
            </a:p>
          </p:txBody>
        </p:sp>
        <p:sp>
          <p:nvSpPr>
            <p:cNvPr id="29" name="Freeform 965">
              <a:extLst>
                <a:ext uri="{FF2B5EF4-FFF2-40B4-BE49-F238E27FC236}">
                  <a16:creationId xmlns:a16="http://schemas.microsoft.com/office/drawing/2014/main" id="{64A9C981-428F-43E8-87A6-5337AF439287}"/>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solidFill>
              <a:srgbClr val="000000"/>
            </a:solidFill>
            <a:ln w="27426" cap="flat">
              <a:noFill/>
              <a:prstDash val="solid"/>
              <a:miter/>
            </a:ln>
          </p:spPr>
          <p:txBody>
            <a:bodyPr rtlCol="0" anchor="ctr"/>
            <a:lstStyle/>
            <a:p>
              <a:endParaRPr lang="en-US"/>
            </a:p>
          </p:txBody>
        </p:sp>
        <p:sp>
          <p:nvSpPr>
            <p:cNvPr id="30" name="Freeform 966">
              <a:extLst>
                <a:ext uri="{FF2B5EF4-FFF2-40B4-BE49-F238E27FC236}">
                  <a16:creationId xmlns:a16="http://schemas.microsoft.com/office/drawing/2014/main" id="{A9B12C0D-E7DE-4DAB-B1A3-3CBC05137FC3}"/>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solidFill>
              <a:srgbClr val="000000"/>
            </a:solidFill>
            <a:ln w="27426" cap="flat">
              <a:noFill/>
              <a:prstDash val="solid"/>
              <a:miter/>
            </a:ln>
          </p:spPr>
          <p:txBody>
            <a:bodyPr rtlCol="0" anchor="ctr"/>
            <a:lstStyle/>
            <a:p>
              <a:endParaRPr lang="en-US"/>
            </a:p>
          </p:txBody>
        </p:sp>
        <p:sp>
          <p:nvSpPr>
            <p:cNvPr id="31" name="Freeform 967">
              <a:extLst>
                <a:ext uri="{FF2B5EF4-FFF2-40B4-BE49-F238E27FC236}">
                  <a16:creationId xmlns:a16="http://schemas.microsoft.com/office/drawing/2014/main" id="{0D600792-9E46-42B8-BA5C-286DAC4558FB}"/>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solidFill>
              <a:srgbClr val="000000"/>
            </a:solidFill>
            <a:ln w="27426" cap="flat">
              <a:noFill/>
              <a:prstDash val="solid"/>
              <a:miter/>
            </a:ln>
          </p:spPr>
          <p:txBody>
            <a:bodyPr rtlCol="0" anchor="ctr"/>
            <a:lstStyle/>
            <a:p>
              <a:endParaRPr lang="en-US"/>
            </a:p>
          </p:txBody>
        </p:sp>
        <p:sp>
          <p:nvSpPr>
            <p:cNvPr id="32" name="Freeform 968">
              <a:extLst>
                <a:ext uri="{FF2B5EF4-FFF2-40B4-BE49-F238E27FC236}">
                  <a16:creationId xmlns:a16="http://schemas.microsoft.com/office/drawing/2014/main" id="{F14B505A-6427-4DCC-AA19-1BC4294CD1DB}"/>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solidFill>
              <a:srgbClr val="000000"/>
            </a:solidFill>
            <a:ln w="27426" cap="flat">
              <a:noFill/>
              <a:prstDash val="solid"/>
              <a:miter/>
            </a:ln>
          </p:spPr>
          <p:txBody>
            <a:bodyPr rtlCol="0" anchor="ctr"/>
            <a:lstStyle/>
            <a:p>
              <a:endParaRPr lang="en-US"/>
            </a:p>
          </p:txBody>
        </p:sp>
        <p:sp>
          <p:nvSpPr>
            <p:cNvPr id="33" name="Freeform 969">
              <a:extLst>
                <a:ext uri="{FF2B5EF4-FFF2-40B4-BE49-F238E27FC236}">
                  <a16:creationId xmlns:a16="http://schemas.microsoft.com/office/drawing/2014/main" id="{E01D80CA-065A-4E76-9B37-00994357451E}"/>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solidFill>
              <a:srgbClr val="000000"/>
            </a:solidFill>
            <a:ln w="27426" cap="flat">
              <a:noFill/>
              <a:prstDash val="solid"/>
              <a:miter/>
            </a:ln>
          </p:spPr>
          <p:txBody>
            <a:bodyPr rtlCol="0" anchor="ctr"/>
            <a:lstStyle/>
            <a:p>
              <a:endParaRPr lang="en-US"/>
            </a:p>
          </p:txBody>
        </p:sp>
        <p:sp>
          <p:nvSpPr>
            <p:cNvPr id="34" name="Freeform 970">
              <a:extLst>
                <a:ext uri="{FF2B5EF4-FFF2-40B4-BE49-F238E27FC236}">
                  <a16:creationId xmlns:a16="http://schemas.microsoft.com/office/drawing/2014/main" id="{AC06BE9F-628D-4594-80E1-89DFDF12C763}"/>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5" name="Freeform 971">
              <a:extLst>
                <a:ext uri="{FF2B5EF4-FFF2-40B4-BE49-F238E27FC236}">
                  <a16:creationId xmlns:a16="http://schemas.microsoft.com/office/drawing/2014/main" id="{0472228E-ED1E-4CF6-9BE3-6B297CF4866A}"/>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6" name="Freeform 972">
              <a:extLst>
                <a:ext uri="{FF2B5EF4-FFF2-40B4-BE49-F238E27FC236}">
                  <a16:creationId xmlns:a16="http://schemas.microsoft.com/office/drawing/2014/main" id="{765FECFB-33AC-4DAC-9B7B-B212083DBCB8}"/>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solidFill>
              <a:srgbClr val="000000"/>
            </a:solidFill>
            <a:ln w="27426" cap="flat">
              <a:noFill/>
              <a:prstDash val="solid"/>
              <a:miter/>
            </a:ln>
          </p:spPr>
          <p:txBody>
            <a:bodyPr rtlCol="0" anchor="ctr"/>
            <a:lstStyle/>
            <a:p>
              <a:endParaRPr lang="en-US"/>
            </a:p>
          </p:txBody>
        </p:sp>
        <p:sp>
          <p:nvSpPr>
            <p:cNvPr id="37" name="Freeform 973">
              <a:extLst>
                <a:ext uri="{FF2B5EF4-FFF2-40B4-BE49-F238E27FC236}">
                  <a16:creationId xmlns:a16="http://schemas.microsoft.com/office/drawing/2014/main" id="{3B5119A0-7E4C-44A3-8F90-5BDD0D1E66A5}"/>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solidFill>
              <a:srgbClr val="000000"/>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21029C3-7297-4FAC-893D-30C922FD6BEC}"/>
                </a:ext>
              </a:extLst>
            </p:cNvPr>
            <p:cNvGrpSpPr/>
            <p:nvPr/>
          </p:nvGrpSpPr>
          <p:grpSpPr>
            <a:xfrm>
              <a:off x="8815328" y="5441122"/>
              <a:ext cx="263304" cy="191993"/>
              <a:chOff x="8815328" y="5441122"/>
              <a:chExt cx="263304" cy="191993"/>
            </a:xfrm>
            <a:solidFill>
              <a:srgbClr val="00BADE"/>
            </a:solidFill>
          </p:grpSpPr>
          <p:sp>
            <p:nvSpPr>
              <p:cNvPr id="39" name="Freeform 975">
                <a:extLst>
                  <a:ext uri="{FF2B5EF4-FFF2-40B4-BE49-F238E27FC236}">
                    <a16:creationId xmlns:a16="http://schemas.microsoft.com/office/drawing/2014/main" id="{C3EC2329-2FD1-4AF4-89A5-15E2BDB57D0E}"/>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rgbClr val="00BADE"/>
              </a:solidFill>
              <a:ln w="27426" cap="flat">
                <a:noFill/>
                <a:prstDash val="solid"/>
                <a:miter/>
              </a:ln>
            </p:spPr>
            <p:txBody>
              <a:bodyPr rtlCol="0" anchor="ctr"/>
              <a:lstStyle/>
              <a:p>
                <a:endParaRPr lang="en-US"/>
              </a:p>
            </p:txBody>
          </p:sp>
          <p:sp>
            <p:nvSpPr>
              <p:cNvPr id="40" name="Freeform 976">
                <a:extLst>
                  <a:ext uri="{FF2B5EF4-FFF2-40B4-BE49-F238E27FC236}">
                    <a16:creationId xmlns:a16="http://schemas.microsoft.com/office/drawing/2014/main" id="{00603C15-9B1A-4185-9A13-4D2020B714C3}"/>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rgbClr val="00BADE"/>
              </a:solidFill>
              <a:ln w="27426" cap="flat">
                <a:noFill/>
                <a:prstDash val="solid"/>
                <a:miter/>
              </a:ln>
            </p:spPr>
            <p:txBody>
              <a:bodyPr rtlCol="0" anchor="ctr"/>
              <a:lstStyle/>
              <a:p>
                <a:endParaRPr lang="en-US"/>
              </a:p>
            </p:txBody>
          </p:sp>
          <p:sp>
            <p:nvSpPr>
              <p:cNvPr id="41" name="Freeform 977">
                <a:extLst>
                  <a:ext uri="{FF2B5EF4-FFF2-40B4-BE49-F238E27FC236}">
                    <a16:creationId xmlns:a16="http://schemas.microsoft.com/office/drawing/2014/main" id="{F14EB9C9-8718-40DF-8455-C96F4BD7F188}"/>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rgbClr val="00BADE"/>
              </a:solidFill>
              <a:ln w="27426" cap="flat">
                <a:noFill/>
                <a:prstDash val="solid"/>
                <a:miter/>
              </a:ln>
            </p:spPr>
            <p:txBody>
              <a:bodyPr rtlCol="0" anchor="ctr"/>
              <a:lstStyle/>
              <a:p>
                <a:endParaRPr lang="en-US"/>
              </a:p>
            </p:txBody>
          </p:sp>
          <p:sp>
            <p:nvSpPr>
              <p:cNvPr id="42" name="Freeform 978">
                <a:extLst>
                  <a:ext uri="{FF2B5EF4-FFF2-40B4-BE49-F238E27FC236}">
                    <a16:creationId xmlns:a16="http://schemas.microsoft.com/office/drawing/2014/main" id="{EEA06FFE-3CB2-450B-9F14-261352122BC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rgbClr val="00BADE"/>
              </a:solidFill>
              <a:ln w="27426" cap="flat">
                <a:noFill/>
                <a:prstDash val="solid"/>
                <a:miter/>
              </a:ln>
            </p:spPr>
            <p:txBody>
              <a:bodyPr rtlCol="0" anchor="ctr"/>
              <a:lstStyle/>
              <a:p>
                <a:endParaRPr lang="en-US"/>
              </a:p>
            </p:txBody>
          </p:sp>
          <p:sp>
            <p:nvSpPr>
              <p:cNvPr id="43" name="Freeform 979">
                <a:extLst>
                  <a:ext uri="{FF2B5EF4-FFF2-40B4-BE49-F238E27FC236}">
                    <a16:creationId xmlns:a16="http://schemas.microsoft.com/office/drawing/2014/main" id="{EFB5B3ED-49C0-45F5-8C00-B28DA7103F43}"/>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rgbClr val="00BADE"/>
              </a:solidFill>
              <a:ln w="27426" cap="flat">
                <a:noFill/>
                <a:prstDash val="solid"/>
                <a:miter/>
              </a:ln>
            </p:spPr>
            <p:txBody>
              <a:bodyPr rtlCol="0" anchor="ctr"/>
              <a:lstStyle/>
              <a:p>
                <a:endParaRPr lang="en-US"/>
              </a:p>
            </p:txBody>
          </p:sp>
        </p:grpSp>
      </p:grpSp>
      <p:pic>
        <p:nvPicPr>
          <p:cNvPr id="44" name="Picture 43">
            <a:extLst>
              <a:ext uri="{FF2B5EF4-FFF2-40B4-BE49-F238E27FC236}">
                <a16:creationId xmlns:a16="http://schemas.microsoft.com/office/drawing/2014/main" id="{97FE7EF1-6D6E-406A-ACC0-5575E292E5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4098" y="4025103"/>
            <a:ext cx="888654" cy="888654"/>
          </a:xfrm>
          <a:prstGeom prst="rect">
            <a:avLst/>
          </a:prstGeom>
        </p:spPr>
      </p:pic>
      <p:sp>
        <p:nvSpPr>
          <p:cNvPr id="45" name="TextBox 44">
            <a:extLst>
              <a:ext uri="{FF2B5EF4-FFF2-40B4-BE49-F238E27FC236}">
                <a16:creationId xmlns:a16="http://schemas.microsoft.com/office/drawing/2014/main" id="{5903C269-BB11-4BFF-A46D-3E7FC3265624}"/>
              </a:ext>
            </a:extLst>
          </p:cNvPr>
          <p:cNvSpPr txBox="1"/>
          <p:nvPr/>
        </p:nvSpPr>
        <p:spPr>
          <a:xfrm>
            <a:off x="10088575" y="4048630"/>
            <a:ext cx="1942089" cy="646331"/>
          </a:xfrm>
          <a:prstGeom prst="rect">
            <a:avLst/>
          </a:prstGeom>
          <a:noFill/>
        </p:spPr>
        <p:txBody>
          <a:bodyPr wrap="square" rtlCol="0">
            <a:spAutoFit/>
          </a:bodyPr>
          <a:lstStyle/>
          <a:p>
            <a:r>
              <a:rPr lang="en-US" b="1" dirty="0" err="1">
                <a:solidFill>
                  <a:srgbClr val="000000"/>
                </a:solidFill>
              </a:rPr>
              <a:t>Actitudes</a:t>
            </a:r>
            <a:r>
              <a:rPr lang="en-US" b="1" dirty="0">
                <a:solidFill>
                  <a:srgbClr val="000000"/>
                </a:solidFill>
              </a:rPr>
              <a:t> y </a:t>
            </a:r>
            <a:r>
              <a:rPr lang="en-US" b="1" dirty="0" err="1">
                <a:solidFill>
                  <a:srgbClr val="000000"/>
                </a:solidFill>
              </a:rPr>
              <a:t>personalidad</a:t>
            </a:r>
            <a:endParaRPr lang="en-US" b="1" dirty="0">
              <a:solidFill>
                <a:srgbClr val="000000"/>
              </a:solidFill>
            </a:endParaRPr>
          </a:p>
        </p:txBody>
      </p:sp>
      <p:sp>
        <p:nvSpPr>
          <p:cNvPr id="46" name="TextBox 45">
            <a:extLst>
              <a:ext uri="{FF2B5EF4-FFF2-40B4-BE49-F238E27FC236}">
                <a16:creationId xmlns:a16="http://schemas.microsoft.com/office/drawing/2014/main" id="{91CB6A48-DA40-4ADD-9CA2-98D141610E97}"/>
              </a:ext>
            </a:extLst>
          </p:cNvPr>
          <p:cNvSpPr txBox="1"/>
          <p:nvPr/>
        </p:nvSpPr>
        <p:spPr>
          <a:xfrm>
            <a:off x="10176238" y="5183309"/>
            <a:ext cx="1942089" cy="646331"/>
          </a:xfrm>
          <a:prstGeom prst="rect">
            <a:avLst/>
          </a:prstGeom>
          <a:noFill/>
        </p:spPr>
        <p:txBody>
          <a:bodyPr wrap="square" rtlCol="0">
            <a:spAutoFit/>
          </a:bodyPr>
          <a:lstStyle/>
          <a:p>
            <a:r>
              <a:rPr lang="en-US" b="1" dirty="0" err="1">
                <a:solidFill>
                  <a:srgbClr val="000000"/>
                </a:solidFill>
              </a:rPr>
              <a:t>Valores</a:t>
            </a:r>
            <a:r>
              <a:rPr lang="en-US" b="1" dirty="0">
                <a:solidFill>
                  <a:srgbClr val="000000"/>
                </a:solidFill>
              </a:rPr>
              <a:t> y </a:t>
            </a:r>
          </a:p>
          <a:p>
            <a:r>
              <a:rPr lang="en-US" b="1" dirty="0" err="1">
                <a:solidFill>
                  <a:srgbClr val="000000"/>
                </a:solidFill>
              </a:rPr>
              <a:t>Creencias</a:t>
            </a:r>
            <a:endParaRPr lang="en-US" b="1" dirty="0">
              <a:solidFill>
                <a:srgbClr val="000000"/>
              </a:solidFill>
            </a:endParaRPr>
          </a:p>
        </p:txBody>
      </p:sp>
      <p:sp>
        <p:nvSpPr>
          <p:cNvPr id="47" name="TextBox 46">
            <a:extLst>
              <a:ext uri="{FF2B5EF4-FFF2-40B4-BE49-F238E27FC236}">
                <a16:creationId xmlns:a16="http://schemas.microsoft.com/office/drawing/2014/main" id="{82F4F595-F6F4-4E07-958F-547E68BD5D24}"/>
              </a:ext>
            </a:extLst>
          </p:cNvPr>
          <p:cNvSpPr txBox="1"/>
          <p:nvPr/>
        </p:nvSpPr>
        <p:spPr>
          <a:xfrm>
            <a:off x="10088575" y="3000638"/>
            <a:ext cx="1942089" cy="646331"/>
          </a:xfrm>
          <a:prstGeom prst="rect">
            <a:avLst/>
          </a:prstGeom>
          <a:noFill/>
        </p:spPr>
        <p:txBody>
          <a:bodyPr wrap="square" rtlCol="0">
            <a:spAutoFit/>
          </a:bodyPr>
          <a:lstStyle/>
          <a:p>
            <a:r>
              <a:rPr lang="en-US" b="1" dirty="0" err="1">
                <a:solidFill>
                  <a:srgbClr val="000000"/>
                </a:solidFill>
              </a:rPr>
              <a:t>Actividades</a:t>
            </a:r>
            <a:r>
              <a:rPr lang="en-US" b="1" dirty="0">
                <a:solidFill>
                  <a:srgbClr val="000000"/>
                </a:solidFill>
              </a:rPr>
              <a:t> e </a:t>
            </a:r>
            <a:r>
              <a:rPr lang="en-US" b="1" dirty="0" err="1">
                <a:solidFill>
                  <a:srgbClr val="000000"/>
                </a:solidFill>
              </a:rPr>
              <a:t>intereses</a:t>
            </a:r>
            <a:endParaRPr lang="en-US" b="1" dirty="0">
              <a:solidFill>
                <a:srgbClr val="000000"/>
              </a:solidFill>
            </a:endParaRPr>
          </a:p>
        </p:txBody>
      </p:sp>
    </p:spTree>
    <p:extLst>
      <p:ext uri="{BB962C8B-B14F-4D97-AF65-F5344CB8AC3E}">
        <p14:creationId xmlns:p14="http://schemas.microsoft.com/office/powerpoint/2010/main" val="318898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8C633C-5B5E-2E41-851D-32E523D6A8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9174" y="434229"/>
            <a:ext cx="4194091" cy="4207131"/>
          </a:xfrm>
          <a:prstGeom prst="rect">
            <a:avLst/>
          </a:prstGeom>
        </p:spPr>
      </p:pic>
      <p:sp>
        <p:nvSpPr>
          <p:cNvPr id="3" name="Text Placeholder 2">
            <a:extLst>
              <a:ext uri="{FF2B5EF4-FFF2-40B4-BE49-F238E27FC236}">
                <a16:creationId xmlns:a16="http://schemas.microsoft.com/office/drawing/2014/main" id="{667043B3-254B-44F4-A757-DB1CCF1DF445}"/>
              </a:ext>
            </a:extLst>
          </p:cNvPr>
          <p:cNvSpPr>
            <a:spLocks noGrp="1"/>
          </p:cNvSpPr>
          <p:nvPr>
            <p:ph type="body" sz="quarter" idx="18"/>
          </p:nvPr>
        </p:nvSpPr>
        <p:spPr>
          <a:xfrm>
            <a:off x="1481960" y="1538572"/>
            <a:ext cx="5250614" cy="4975708"/>
          </a:xfrm>
        </p:spPr>
        <p:txBody>
          <a:bodyPr vert="horz" lIns="91440" tIns="45720" rIns="91440" bIns="45720" rtlCol="0" anchor="t">
            <a:normAutofit fontScale="85000" lnSpcReduction="20000"/>
          </a:bodyPr>
          <a:lstStyle/>
          <a:p>
            <a:pPr marL="0" indent="0" algn="just"/>
            <a:r>
              <a:rPr lang="es-ES" dirty="0"/>
              <a:t>De todos los segmentos que examinamos, probablemente el más ventajoso para las empresas alimentarias es el comportamiento de los consumidores, para que puedan comprender mejor</a:t>
            </a:r>
            <a:r>
              <a:rPr lang="en-US" dirty="0"/>
              <a:t>:</a:t>
            </a:r>
            <a:endParaRPr lang="es-ES"/>
          </a:p>
          <a:p>
            <a:pPr marL="342900" indent="-342900" algn="just">
              <a:buFont typeface="Arial" panose="020B0604020202020204" pitchFamily="34" charset="0"/>
              <a:buChar char="•"/>
            </a:pPr>
            <a:r>
              <a:rPr lang="es-ES" b="1" dirty="0"/>
              <a:t>La decisión de por qué los clientes mayores compran determinados productos</a:t>
            </a:r>
            <a:endParaRPr lang="es-ES" b="1" dirty="0">
              <a:cs typeface="Calibri" panose="020F0502020204030204"/>
            </a:endParaRPr>
          </a:p>
          <a:p>
            <a:pPr marL="342900" indent="-342900" algn="just">
              <a:buFont typeface="Arial" panose="020B0604020202020204" pitchFamily="34" charset="0"/>
              <a:buChar char="•"/>
            </a:pPr>
            <a:r>
              <a:rPr lang="es-ES" b="1" dirty="0"/>
              <a:t>Qué influye en las personas mayores para tomar esas decisiones de compra</a:t>
            </a:r>
            <a:endParaRPr lang="es-ES" b="1" dirty="0">
              <a:cs typeface="Calibri" panose="020F0502020204030204"/>
            </a:endParaRPr>
          </a:p>
          <a:p>
            <a:pPr marL="0" indent="0" algn="just"/>
            <a:r>
              <a:rPr lang="es-ES" dirty="0"/>
              <a:t>Esta táctica se utiliza para entender y comprender el proceso de toma de decisiones de los clientes, de modo que se pueda adaptar mejor la estrategia de marketing, marca y envasado de la empresa para satisfacer las necesidades de los mayores</a:t>
            </a:r>
            <a:r>
              <a:rPr lang="en-US" dirty="0"/>
              <a:t>. </a:t>
            </a:r>
            <a:endParaRPr lang="en-US" dirty="0">
              <a:cs typeface="Calibri"/>
            </a:endParaRPr>
          </a:p>
          <a:p>
            <a:pPr marL="0" indent="0" algn="just"/>
            <a:r>
              <a:rPr lang="es-ES" dirty="0"/>
              <a:t>Esto favorece la capacidad de acción y la estabilidad en la planificación y comercialización de sus productos.</a:t>
            </a:r>
            <a:endParaRPr lang="en-IE" dirty="0">
              <a:cs typeface="Calibri" panose="020F0502020204030204"/>
            </a:endParaRPr>
          </a:p>
        </p:txBody>
      </p:sp>
      <p:sp>
        <p:nvSpPr>
          <p:cNvPr id="4" name="Text Placeholder 3">
            <a:extLst>
              <a:ext uri="{FF2B5EF4-FFF2-40B4-BE49-F238E27FC236}">
                <a16:creationId xmlns:a16="http://schemas.microsoft.com/office/drawing/2014/main" id="{F5D98C44-0FDF-472C-8ECC-3A9DD1A0A418}"/>
              </a:ext>
            </a:extLst>
          </p:cNvPr>
          <p:cNvSpPr>
            <a:spLocks noGrp="1"/>
          </p:cNvSpPr>
          <p:nvPr>
            <p:ph type="body" sz="quarter" idx="16"/>
          </p:nvPr>
        </p:nvSpPr>
        <p:spPr>
          <a:xfrm>
            <a:off x="1330143" y="534771"/>
            <a:ext cx="2667322" cy="582221"/>
          </a:xfrm>
          <a:solidFill>
            <a:srgbClr val="FFD100"/>
          </a:solidFill>
        </p:spPr>
        <p:txBody>
          <a:bodyPr anchor="ctr">
            <a:normAutofit fontScale="70000" lnSpcReduction="20000"/>
          </a:bodyPr>
          <a:lstStyle/>
          <a:p>
            <a:r>
              <a:rPr lang="en-US" dirty="0" err="1"/>
              <a:t>Comportamiento</a:t>
            </a:r>
            <a:r>
              <a:rPr lang="en-US" dirty="0"/>
              <a:t>:</a:t>
            </a:r>
            <a:endParaRPr lang="en-IE" dirty="0"/>
          </a:p>
        </p:txBody>
      </p:sp>
      <p:pic>
        <p:nvPicPr>
          <p:cNvPr id="5" name="Graphic 4" descr="Brain in head outline">
            <a:extLst>
              <a:ext uri="{FF2B5EF4-FFF2-40B4-BE49-F238E27FC236}">
                <a16:creationId xmlns:a16="http://schemas.microsoft.com/office/drawing/2014/main" id="{419E2442-03A1-47DD-9880-ECD24A74B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817" y="429420"/>
            <a:ext cx="914400" cy="914400"/>
          </a:xfrm>
          <a:prstGeom prst="rect">
            <a:avLst/>
          </a:prstGeom>
        </p:spPr>
      </p:pic>
      <p:sp>
        <p:nvSpPr>
          <p:cNvPr id="6" name="TextBox 5">
            <a:extLst>
              <a:ext uri="{FF2B5EF4-FFF2-40B4-BE49-F238E27FC236}">
                <a16:creationId xmlns:a16="http://schemas.microsoft.com/office/drawing/2014/main" id="{11A4FDA4-4DDE-4C69-94DC-6182578D0691}"/>
              </a:ext>
            </a:extLst>
          </p:cNvPr>
          <p:cNvSpPr txBox="1"/>
          <p:nvPr/>
        </p:nvSpPr>
        <p:spPr>
          <a:xfrm>
            <a:off x="7128174" y="4669445"/>
            <a:ext cx="5063826" cy="1754326"/>
          </a:xfrm>
          <a:prstGeom prst="rect">
            <a:avLst/>
          </a:prstGeom>
          <a:noFill/>
        </p:spPr>
        <p:txBody>
          <a:bodyPr wrap="square" lIns="91440" tIns="45720" rIns="91440" bIns="45720" rtlCol="0" anchor="t">
            <a:spAutoFit/>
          </a:bodyPr>
          <a:lstStyle/>
          <a:p>
            <a:r>
              <a:rPr lang="es-ES" dirty="0">
                <a:solidFill>
                  <a:srgbClr val="000000"/>
                </a:solidFill>
              </a:rPr>
              <a:t>Conocer los diferentes tipos de comportamiento de los consumidores, como:</a:t>
            </a:r>
          </a:p>
          <a:p>
            <a:pPr marL="285750" indent="-285750">
              <a:buFont typeface="Arial" panose="020B0604020202020204" pitchFamily="34" charset="0"/>
              <a:buChar char="•"/>
            </a:pPr>
            <a:r>
              <a:rPr lang="es-ES" dirty="0">
                <a:solidFill>
                  <a:srgbClr val="000000"/>
                </a:solidFill>
              </a:rPr>
              <a:t>Compra rutinaria/habitual</a:t>
            </a:r>
          </a:p>
          <a:p>
            <a:pPr marL="285750" indent="-285750">
              <a:buFont typeface="Arial" panose="020B0604020202020204" pitchFamily="34" charset="0"/>
              <a:buChar char="•"/>
            </a:pPr>
            <a:r>
              <a:rPr lang="es-ES" dirty="0">
                <a:solidFill>
                  <a:srgbClr val="000000"/>
                </a:solidFill>
              </a:rPr>
              <a:t>Compra de promoción</a:t>
            </a:r>
          </a:p>
          <a:p>
            <a:pPr marL="285750" indent="-285750">
              <a:buFont typeface="Arial" panose="020B0604020202020204" pitchFamily="34" charset="0"/>
              <a:buChar char="•"/>
            </a:pPr>
            <a:r>
              <a:rPr lang="es-ES" dirty="0">
                <a:solidFill>
                  <a:srgbClr val="000000"/>
                </a:solidFill>
              </a:rPr>
              <a:t>Compra informada/investigativa</a:t>
            </a:r>
          </a:p>
          <a:p>
            <a:pPr marL="285750" indent="-285750">
              <a:buFont typeface="Arial" panose="020B0604020202020204" pitchFamily="34" charset="0"/>
              <a:buChar char="•"/>
            </a:pPr>
            <a:r>
              <a:rPr lang="es-ES" dirty="0">
                <a:solidFill>
                  <a:srgbClr val="000000"/>
                </a:solidFill>
              </a:rPr>
              <a:t>Compra impulsiva</a:t>
            </a:r>
            <a:endParaRPr lang="en-IE" dirty="0">
              <a:solidFill>
                <a:srgbClr val="000000"/>
              </a:solidFill>
            </a:endParaRPr>
          </a:p>
        </p:txBody>
      </p:sp>
      <p:sp>
        <p:nvSpPr>
          <p:cNvPr id="22" name="TextBox 21">
            <a:extLst>
              <a:ext uri="{FF2B5EF4-FFF2-40B4-BE49-F238E27FC236}">
                <a16:creationId xmlns:a16="http://schemas.microsoft.com/office/drawing/2014/main" id="{0C87792A-96FB-7B4F-B501-D45490B03C9F}"/>
              </a:ext>
            </a:extLst>
          </p:cNvPr>
          <p:cNvSpPr txBox="1"/>
          <p:nvPr/>
        </p:nvSpPr>
        <p:spPr>
          <a:xfrm>
            <a:off x="7970982" y="1343820"/>
            <a:ext cx="646546" cy="507831"/>
          </a:xfrm>
          <a:prstGeom prst="rect">
            <a:avLst/>
          </a:prstGeom>
          <a:noFill/>
        </p:spPr>
        <p:txBody>
          <a:bodyPr wrap="square" rtlCol="0" anchor="ctr">
            <a:spAutoFit/>
          </a:bodyPr>
          <a:lstStyle/>
          <a:p>
            <a:pPr algn="ctr"/>
            <a:r>
              <a:rPr lang="es-ES" sz="900" b="1" dirty="0">
                <a:solidFill>
                  <a:srgbClr val="000000"/>
                </a:solidFill>
              </a:rPr>
              <a:t>Etapa del viaje del cliente</a:t>
            </a:r>
          </a:p>
        </p:txBody>
      </p:sp>
      <p:sp>
        <p:nvSpPr>
          <p:cNvPr id="23" name="TextBox 22">
            <a:extLst>
              <a:ext uri="{FF2B5EF4-FFF2-40B4-BE49-F238E27FC236}">
                <a16:creationId xmlns:a16="http://schemas.microsoft.com/office/drawing/2014/main" id="{023E1CEA-E996-6A4F-AEB4-498ADA05A423}"/>
              </a:ext>
            </a:extLst>
          </p:cNvPr>
          <p:cNvSpPr txBox="1"/>
          <p:nvPr/>
        </p:nvSpPr>
        <p:spPr>
          <a:xfrm>
            <a:off x="9082344" y="632704"/>
            <a:ext cx="864089" cy="507831"/>
          </a:xfrm>
          <a:prstGeom prst="rect">
            <a:avLst/>
          </a:prstGeom>
          <a:noFill/>
        </p:spPr>
        <p:txBody>
          <a:bodyPr wrap="square" rtlCol="0" anchor="ctr">
            <a:spAutoFit/>
          </a:bodyPr>
          <a:lstStyle/>
          <a:p>
            <a:pPr algn="ctr"/>
            <a:r>
              <a:rPr lang="en-US" sz="900" b="1" dirty="0" err="1">
                <a:solidFill>
                  <a:srgbClr val="000000"/>
                </a:solidFill>
              </a:rPr>
              <a:t>Comportam-iento</a:t>
            </a:r>
            <a:r>
              <a:rPr lang="en-US" sz="900" b="1" dirty="0">
                <a:solidFill>
                  <a:srgbClr val="000000"/>
                </a:solidFill>
              </a:rPr>
              <a:t> </a:t>
            </a:r>
            <a:r>
              <a:rPr lang="en-US" sz="900" b="1" dirty="0" err="1">
                <a:solidFill>
                  <a:srgbClr val="000000"/>
                </a:solidFill>
              </a:rPr>
              <a:t>en</a:t>
            </a:r>
            <a:r>
              <a:rPr lang="en-US" sz="900" b="1" dirty="0">
                <a:solidFill>
                  <a:srgbClr val="000000"/>
                </a:solidFill>
              </a:rPr>
              <a:t> las </a:t>
            </a:r>
            <a:r>
              <a:rPr lang="en-US" sz="900" b="1" dirty="0" err="1">
                <a:solidFill>
                  <a:srgbClr val="000000"/>
                </a:solidFill>
              </a:rPr>
              <a:t>compras</a:t>
            </a:r>
            <a:endParaRPr lang="en-IE" sz="900" b="1" dirty="0">
              <a:solidFill>
                <a:srgbClr val="000000"/>
              </a:solidFill>
            </a:endParaRPr>
          </a:p>
        </p:txBody>
      </p:sp>
      <p:sp>
        <p:nvSpPr>
          <p:cNvPr id="24" name="TextBox 23">
            <a:extLst>
              <a:ext uri="{FF2B5EF4-FFF2-40B4-BE49-F238E27FC236}">
                <a16:creationId xmlns:a16="http://schemas.microsoft.com/office/drawing/2014/main" id="{9198CF82-A98F-CB4F-955B-D1FEB352AD01}"/>
              </a:ext>
            </a:extLst>
          </p:cNvPr>
          <p:cNvSpPr txBox="1"/>
          <p:nvPr/>
        </p:nvSpPr>
        <p:spPr>
          <a:xfrm>
            <a:off x="10391852" y="1485083"/>
            <a:ext cx="775855" cy="369332"/>
          </a:xfrm>
          <a:prstGeom prst="rect">
            <a:avLst/>
          </a:prstGeom>
          <a:noFill/>
        </p:spPr>
        <p:txBody>
          <a:bodyPr wrap="square" rtlCol="0" anchor="ctr">
            <a:spAutoFit/>
          </a:bodyPr>
          <a:lstStyle/>
          <a:p>
            <a:pPr algn="ctr"/>
            <a:r>
              <a:rPr lang="en-US" sz="900" b="1" dirty="0" err="1">
                <a:solidFill>
                  <a:srgbClr val="000000"/>
                </a:solidFill>
              </a:rPr>
              <a:t>Ocasión</a:t>
            </a:r>
            <a:r>
              <a:rPr lang="en-US" sz="900" b="1" dirty="0">
                <a:solidFill>
                  <a:srgbClr val="000000"/>
                </a:solidFill>
              </a:rPr>
              <a:t> o </a:t>
            </a:r>
            <a:r>
              <a:rPr lang="en-US" sz="900" b="1" dirty="0" err="1">
                <a:solidFill>
                  <a:srgbClr val="000000"/>
                </a:solidFill>
              </a:rPr>
              <a:t>momento</a:t>
            </a:r>
            <a:endParaRPr lang="en-IE" sz="900" b="1" dirty="0">
              <a:solidFill>
                <a:srgbClr val="000000"/>
              </a:solidFill>
            </a:endParaRPr>
          </a:p>
        </p:txBody>
      </p:sp>
      <p:sp>
        <p:nvSpPr>
          <p:cNvPr id="25" name="TextBox 24">
            <a:extLst>
              <a:ext uri="{FF2B5EF4-FFF2-40B4-BE49-F238E27FC236}">
                <a16:creationId xmlns:a16="http://schemas.microsoft.com/office/drawing/2014/main" id="{C5D31259-57E8-8542-8977-5149DB308233}"/>
              </a:ext>
            </a:extLst>
          </p:cNvPr>
          <p:cNvSpPr txBox="1"/>
          <p:nvPr/>
        </p:nvSpPr>
        <p:spPr>
          <a:xfrm>
            <a:off x="10662351" y="2794476"/>
            <a:ext cx="775855" cy="369332"/>
          </a:xfrm>
          <a:prstGeom prst="rect">
            <a:avLst/>
          </a:prstGeom>
          <a:noFill/>
        </p:spPr>
        <p:txBody>
          <a:bodyPr wrap="square" rtlCol="0" anchor="ctr">
            <a:spAutoFit/>
          </a:bodyPr>
          <a:lstStyle/>
          <a:p>
            <a:pPr algn="ctr"/>
            <a:r>
              <a:rPr lang="en-US" sz="900" b="1" dirty="0">
                <a:solidFill>
                  <a:srgbClr val="000000"/>
                </a:solidFill>
              </a:rPr>
              <a:t>Tarifa de </a:t>
            </a:r>
            <a:r>
              <a:rPr lang="en-US" sz="900" b="1" dirty="0" err="1">
                <a:solidFill>
                  <a:srgbClr val="000000"/>
                </a:solidFill>
              </a:rPr>
              <a:t>usuario</a:t>
            </a:r>
            <a:endParaRPr lang="en-IE" sz="900" b="1" dirty="0">
              <a:solidFill>
                <a:srgbClr val="000000"/>
              </a:solidFill>
            </a:endParaRPr>
          </a:p>
        </p:txBody>
      </p:sp>
      <p:sp>
        <p:nvSpPr>
          <p:cNvPr id="26" name="TextBox 25">
            <a:extLst>
              <a:ext uri="{FF2B5EF4-FFF2-40B4-BE49-F238E27FC236}">
                <a16:creationId xmlns:a16="http://schemas.microsoft.com/office/drawing/2014/main" id="{43EF223D-E88F-744B-A165-E7D2B1AE70F9}"/>
              </a:ext>
            </a:extLst>
          </p:cNvPr>
          <p:cNvSpPr txBox="1"/>
          <p:nvPr/>
        </p:nvSpPr>
        <p:spPr>
          <a:xfrm>
            <a:off x="9816355" y="3902840"/>
            <a:ext cx="775855" cy="369332"/>
          </a:xfrm>
          <a:prstGeom prst="rect">
            <a:avLst/>
          </a:prstGeom>
          <a:noFill/>
        </p:spPr>
        <p:txBody>
          <a:bodyPr wrap="square" rtlCol="0" anchor="ctr">
            <a:spAutoFit/>
          </a:bodyPr>
          <a:lstStyle/>
          <a:p>
            <a:pPr algn="ctr"/>
            <a:r>
              <a:rPr lang="en-US" sz="900" b="1" dirty="0" err="1">
                <a:solidFill>
                  <a:srgbClr val="000000"/>
                </a:solidFill>
              </a:rPr>
              <a:t>Beneficio</a:t>
            </a:r>
            <a:r>
              <a:rPr lang="en-US" sz="900" b="1" dirty="0">
                <a:solidFill>
                  <a:srgbClr val="000000"/>
                </a:solidFill>
              </a:rPr>
              <a:t> </a:t>
            </a:r>
            <a:r>
              <a:rPr lang="en-US" sz="900" b="1" dirty="0" err="1">
                <a:solidFill>
                  <a:srgbClr val="000000"/>
                </a:solidFill>
              </a:rPr>
              <a:t>buscado</a:t>
            </a:r>
            <a:endParaRPr lang="en-IE" sz="900" b="1" dirty="0">
              <a:solidFill>
                <a:srgbClr val="000000"/>
              </a:solidFill>
            </a:endParaRPr>
          </a:p>
        </p:txBody>
      </p:sp>
      <p:sp>
        <p:nvSpPr>
          <p:cNvPr id="27" name="TextBox 26">
            <a:extLst>
              <a:ext uri="{FF2B5EF4-FFF2-40B4-BE49-F238E27FC236}">
                <a16:creationId xmlns:a16="http://schemas.microsoft.com/office/drawing/2014/main" id="{7C51E292-979C-184A-8040-976DEEB9C175}"/>
              </a:ext>
            </a:extLst>
          </p:cNvPr>
          <p:cNvSpPr txBox="1"/>
          <p:nvPr/>
        </p:nvSpPr>
        <p:spPr>
          <a:xfrm>
            <a:off x="8294255" y="4041340"/>
            <a:ext cx="775855" cy="230832"/>
          </a:xfrm>
          <a:prstGeom prst="rect">
            <a:avLst/>
          </a:prstGeom>
          <a:noFill/>
        </p:spPr>
        <p:txBody>
          <a:bodyPr wrap="square" rtlCol="0" anchor="ctr">
            <a:spAutoFit/>
          </a:bodyPr>
          <a:lstStyle/>
          <a:p>
            <a:pPr algn="ctr"/>
            <a:r>
              <a:rPr lang="en-US" sz="900" b="1" dirty="0" err="1">
                <a:solidFill>
                  <a:srgbClr val="000000"/>
                </a:solidFill>
              </a:rPr>
              <a:t>Lealtad</a:t>
            </a:r>
            <a:endParaRPr lang="en-IE" sz="900" b="1" dirty="0">
              <a:solidFill>
                <a:srgbClr val="000000"/>
              </a:solidFill>
            </a:endParaRPr>
          </a:p>
        </p:txBody>
      </p:sp>
      <p:sp>
        <p:nvSpPr>
          <p:cNvPr id="28" name="TextBox 27">
            <a:extLst>
              <a:ext uri="{FF2B5EF4-FFF2-40B4-BE49-F238E27FC236}">
                <a16:creationId xmlns:a16="http://schemas.microsoft.com/office/drawing/2014/main" id="{3E282E5E-2F34-6D4D-AB61-27AF30C0C487}"/>
              </a:ext>
            </a:extLst>
          </p:cNvPr>
          <p:cNvSpPr txBox="1"/>
          <p:nvPr/>
        </p:nvSpPr>
        <p:spPr>
          <a:xfrm>
            <a:off x="7573818" y="2863726"/>
            <a:ext cx="775855" cy="369332"/>
          </a:xfrm>
          <a:prstGeom prst="rect">
            <a:avLst/>
          </a:prstGeom>
          <a:noFill/>
        </p:spPr>
        <p:txBody>
          <a:bodyPr wrap="square" rtlCol="0" anchor="ctr">
            <a:spAutoFit/>
          </a:bodyPr>
          <a:lstStyle/>
          <a:p>
            <a:pPr algn="ctr"/>
            <a:r>
              <a:rPr lang="en-US" sz="900" b="1" dirty="0">
                <a:solidFill>
                  <a:srgbClr val="000000"/>
                </a:solidFill>
              </a:rPr>
              <a:t>Estado del </a:t>
            </a:r>
            <a:r>
              <a:rPr lang="en-US" sz="900" b="1" dirty="0" err="1">
                <a:solidFill>
                  <a:srgbClr val="000000"/>
                </a:solidFill>
              </a:rPr>
              <a:t>usuario</a:t>
            </a:r>
            <a:endParaRPr lang="en-IE" sz="900" b="1" dirty="0">
              <a:solidFill>
                <a:srgbClr val="000000"/>
              </a:solidFill>
            </a:endParaRPr>
          </a:p>
        </p:txBody>
      </p:sp>
      <p:sp>
        <p:nvSpPr>
          <p:cNvPr id="29" name="TextBox 28">
            <a:extLst>
              <a:ext uri="{FF2B5EF4-FFF2-40B4-BE49-F238E27FC236}">
                <a16:creationId xmlns:a16="http://schemas.microsoft.com/office/drawing/2014/main" id="{BCB2722F-B5EF-964A-B89F-6F91059E656C}"/>
              </a:ext>
            </a:extLst>
          </p:cNvPr>
          <p:cNvSpPr txBox="1"/>
          <p:nvPr/>
        </p:nvSpPr>
        <p:spPr>
          <a:xfrm>
            <a:off x="8801481" y="2354995"/>
            <a:ext cx="1425813" cy="461665"/>
          </a:xfrm>
          <a:prstGeom prst="rect">
            <a:avLst/>
          </a:prstGeom>
          <a:noFill/>
        </p:spPr>
        <p:txBody>
          <a:bodyPr wrap="square" rtlCol="0" anchor="ctr">
            <a:spAutoFit/>
          </a:bodyPr>
          <a:lstStyle/>
          <a:p>
            <a:pPr algn="ctr"/>
            <a:r>
              <a:rPr lang="en-US" sz="1200" b="1" dirty="0" err="1">
                <a:solidFill>
                  <a:srgbClr val="000000"/>
                </a:solidFill>
              </a:rPr>
              <a:t>Segmentación</a:t>
            </a:r>
            <a:r>
              <a:rPr lang="en-US" sz="1200" b="1" dirty="0">
                <a:solidFill>
                  <a:srgbClr val="000000"/>
                </a:solidFill>
              </a:rPr>
              <a:t> del </a:t>
            </a:r>
            <a:r>
              <a:rPr lang="en-US" sz="1200" b="1" dirty="0" err="1">
                <a:solidFill>
                  <a:srgbClr val="000000"/>
                </a:solidFill>
              </a:rPr>
              <a:t>comportamiento</a:t>
            </a:r>
            <a:endParaRPr lang="en-IE" sz="1200" b="1" dirty="0">
              <a:solidFill>
                <a:srgbClr val="000000"/>
              </a:solidFill>
            </a:endParaRPr>
          </a:p>
        </p:txBody>
      </p:sp>
    </p:spTree>
    <p:extLst>
      <p:ext uri="{BB962C8B-B14F-4D97-AF65-F5344CB8AC3E}">
        <p14:creationId xmlns:p14="http://schemas.microsoft.com/office/powerpoint/2010/main" val="954538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545432" y="1595171"/>
            <a:ext cx="11109679" cy="3867704"/>
          </a:xfrm>
        </p:spPr>
        <p:txBody>
          <a:bodyPr vert="horz" lIns="91440" tIns="45720" rIns="91440" bIns="45720" rtlCol="0" anchor="t">
            <a:normAutofit fontScale="92500" lnSpcReduction="20000"/>
          </a:bodyPr>
          <a:lstStyle/>
          <a:p>
            <a:pPr algn="just"/>
            <a:r>
              <a:rPr lang="es-ES" dirty="0"/>
              <a:t>Acabamos de hablar de los segmentos habituales de un mercado típico. Sin embargo, los estudios demuestran que los segmentos 1 a 3 (geográfico, demográfico y psicográfico) proporcionan datos descriptivos sobre las características de los clientes "a posteriori". Sin embargo, queremos aprender y comprender qué es lo que hace que las personas mayores compren.</a:t>
            </a:r>
            <a:endParaRPr lang="es-ES"/>
          </a:p>
          <a:p>
            <a:pPr algn="just"/>
            <a:r>
              <a:rPr lang="es-ES" dirty="0"/>
              <a:t>Sabemos que el </a:t>
            </a:r>
            <a:r>
              <a:rPr lang="es-ES" b="1" dirty="0"/>
              <a:t>diseño de productos y la comunicación </a:t>
            </a:r>
            <a:r>
              <a:rPr lang="es-ES" dirty="0"/>
              <a:t>son herramientas útiles para mejorar el atractivo de los productos, especialmente en el caso de los alimentos funcionales, por lo que podemos clasificar los cuatro segmentos en dos grupos:</a:t>
            </a:r>
            <a:br>
              <a:rPr lang="es-ES" dirty="0"/>
            </a:br>
            <a:endParaRPr lang="es-ES" dirty="0">
              <a:cs typeface="Calibri" panose="020F0502020204030204"/>
            </a:endParaRPr>
          </a:p>
          <a:p>
            <a:pPr marL="342900" indent="-342900" algn="just">
              <a:buFont typeface="Arial" panose="020B0604020202020204" pitchFamily="34" charset="0"/>
              <a:buChar char="•"/>
            </a:pPr>
            <a:r>
              <a:rPr lang="es-ES" b="1" dirty="0">
                <a:solidFill>
                  <a:srgbClr val="1188A3"/>
                </a:solidFill>
              </a:rPr>
              <a:t>Una segmentación basada en las preferencias</a:t>
            </a:r>
            <a:r>
              <a:rPr lang="en-US" dirty="0"/>
              <a:t>– </a:t>
            </a:r>
            <a:r>
              <a:rPr lang="es-ES" dirty="0"/>
              <a:t>que podría ser predictiva del comportamiento (atributos y beneficios buscados)</a:t>
            </a:r>
            <a:endParaRPr lang="en-US" dirty="0">
              <a:cs typeface="Calibri" panose="020F0502020204030204"/>
            </a:endParaRPr>
          </a:p>
          <a:p>
            <a:pPr marL="342900" indent="-342900" algn="just">
              <a:buFont typeface="Arial" panose="020B0604020202020204" pitchFamily="34" charset="0"/>
              <a:buChar char="•"/>
            </a:pPr>
            <a:r>
              <a:rPr lang="es-ES" b="1" dirty="0">
                <a:solidFill>
                  <a:srgbClr val="1188A3"/>
                </a:solidFill>
              </a:rPr>
              <a:t>Una segmentación basada en características</a:t>
            </a:r>
            <a:r>
              <a:rPr lang="en-US" dirty="0"/>
              <a:t>– </a:t>
            </a:r>
            <a:r>
              <a:rPr lang="es-ES" dirty="0"/>
              <a:t>que tendría en cuenta la demografía, el entorno, la fisiología, etc. del mercado</a:t>
            </a:r>
            <a:endParaRPr lang="en-IE" dirty="0">
              <a:cs typeface="Calibri" panose="020F0502020204030204"/>
            </a:endParaRPr>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45432" y="607247"/>
            <a:ext cx="10808102" cy="582221"/>
          </a:xfrm>
        </p:spPr>
        <p:txBody>
          <a:bodyPr>
            <a:normAutofit lnSpcReduction="10000"/>
          </a:bodyPr>
          <a:lstStyle/>
          <a:p>
            <a:r>
              <a:rPr lang="en-US" dirty="0"/>
              <a:t>¿A </a:t>
            </a:r>
            <a:r>
              <a:rPr lang="en-US" dirty="0" err="1"/>
              <a:t>qué</a:t>
            </a:r>
            <a:r>
              <a:rPr lang="en-US" dirty="0"/>
              <a:t> </a:t>
            </a:r>
            <a:r>
              <a:rPr lang="en-US" dirty="0">
                <a:highlight>
                  <a:srgbClr val="FED100"/>
                </a:highlight>
              </a:rPr>
              <a:t>SEGEMENTOS DE MERCADO </a:t>
            </a:r>
            <a:r>
              <a:rPr lang="en-US" dirty="0"/>
              <a:t>se dirige?</a:t>
            </a:r>
          </a:p>
          <a:p>
            <a:endParaRPr lang="en-IE" b="1" dirty="0"/>
          </a:p>
        </p:txBody>
      </p:sp>
      <p:pic>
        <p:nvPicPr>
          <p:cNvPr id="5" name="Graphic 4" descr="Presentation with pie chart outline">
            <a:extLst>
              <a:ext uri="{FF2B5EF4-FFF2-40B4-BE49-F238E27FC236}">
                <a16:creationId xmlns:a16="http://schemas.microsoft.com/office/drawing/2014/main" id="{767FEA67-A4AB-4BFB-8A2C-24AFC2E45D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621" y="156477"/>
            <a:ext cx="1610386" cy="1610386"/>
          </a:xfrm>
          <a:prstGeom prst="rect">
            <a:avLst/>
          </a:prstGeom>
        </p:spPr>
      </p:pic>
      <p:sp>
        <p:nvSpPr>
          <p:cNvPr id="7" name="Right Triangle 6">
            <a:extLst>
              <a:ext uri="{FF2B5EF4-FFF2-40B4-BE49-F238E27FC236}">
                <a16:creationId xmlns:a16="http://schemas.microsoft.com/office/drawing/2014/main" id="{155534DD-6501-418E-BEDB-2CDC901734D6}"/>
              </a:ext>
            </a:extLst>
          </p:cNvPr>
          <p:cNvSpPr/>
          <p:nvPr/>
        </p:nvSpPr>
        <p:spPr>
          <a:xfrm>
            <a:off x="11217175" y="674218"/>
            <a:ext cx="136359" cy="134404"/>
          </a:xfrm>
          <a:prstGeom prst="rtTriangle">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8109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BB053-E21F-4FA6-A790-E1ECEB4EB6B8}"/>
              </a:ext>
            </a:extLst>
          </p:cNvPr>
          <p:cNvSpPr>
            <a:spLocks noGrp="1"/>
          </p:cNvSpPr>
          <p:nvPr>
            <p:ph type="body" sz="quarter" idx="18"/>
          </p:nvPr>
        </p:nvSpPr>
        <p:spPr>
          <a:xfrm>
            <a:off x="606903" y="1620376"/>
            <a:ext cx="10935913" cy="3867704"/>
          </a:xfrm>
        </p:spPr>
        <p:txBody>
          <a:bodyPr vert="horz" lIns="91440" tIns="45720" rIns="91440" bIns="45720" rtlCol="0" anchor="t">
            <a:normAutofit fontScale="92500" lnSpcReduction="10000"/>
          </a:bodyPr>
          <a:lstStyle/>
          <a:p>
            <a:pPr algn="just"/>
            <a:r>
              <a:rPr lang="es-ES" dirty="0"/>
              <a:t>Las preferencias y el comportamiento de los compradores evolucionan constantemente, por lo que es más importante que nunca operar a partir de la imagen más reciente y relevante de sus consumidores mayores objetivo.</a:t>
            </a:r>
            <a:endParaRPr lang="es-ES"/>
          </a:p>
          <a:p>
            <a:pPr algn="just"/>
            <a:r>
              <a:rPr lang="es-ES" dirty="0"/>
              <a:t>Es importante reunir información para comprender este segmento basado en las preferencias, por ejemplo:</a:t>
            </a:r>
            <a:endParaRPr lang="es-ES" dirty="0">
              <a:cs typeface="Calibri" panose="020F0502020204030204"/>
            </a:endParaRPr>
          </a:p>
          <a:p>
            <a:pPr marL="342900" indent="-342900" algn="just">
              <a:buFont typeface="Arial" panose="020B0604020202020204" pitchFamily="34" charset="0"/>
              <a:buChar char="•"/>
            </a:pPr>
            <a:r>
              <a:rPr lang="es-ES" dirty="0"/>
              <a:t>Medir la demanda del producto para determinar qué segmentos tienen más probabilidades de comprarlo </a:t>
            </a:r>
            <a:r>
              <a:rPr lang="en-US" dirty="0">
                <a:sym typeface="Wingdings" panose="05000000000000000000" pitchFamily="2" charset="2"/>
              </a:rPr>
              <a:t> </a:t>
            </a:r>
            <a:r>
              <a:rPr lang="es-ES" dirty="0">
                <a:sym typeface="Wingdings" panose="05000000000000000000" pitchFamily="2" charset="2"/>
              </a:rPr>
              <a:t>indicador del </a:t>
            </a:r>
            <a:r>
              <a:rPr lang="es-ES" b="1" dirty="0">
                <a:sym typeface="Wingdings" panose="05000000000000000000" pitchFamily="2" charset="2"/>
              </a:rPr>
              <a:t>tamaño del mercado</a:t>
            </a:r>
            <a:endParaRPr lang="es-ES" b="1" dirty="0">
              <a:cs typeface="Calibri" panose="020F0502020204030204"/>
            </a:endParaRPr>
          </a:p>
          <a:p>
            <a:pPr marL="342900" indent="-342900" algn="just">
              <a:buFont typeface="Arial" panose="020B0604020202020204" pitchFamily="34" charset="0"/>
              <a:buChar char="•"/>
            </a:pPr>
            <a:r>
              <a:rPr lang="es-ES" dirty="0"/>
              <a:t>Desarrollar un profundo conocimiento de sus compradores, sus preferencias y comportamientos </a:t>
            </a:r>
            <a:r>
              <a:rPr lang="en-US" dirty="0">
                <a:sym typeface="Wingdings" panose="05000000000000000000" pitchFamily="2" charset="2"/>
              </a:rPr>
              <a:t> </a:t>
            </a:r>
            <a:r>
              <a:rPr lang="es-ES" dirty="0">
                <a:sym typeface="Wingdings" panose="05000000000000000000" pitchFamily="2" charset="2"/>
              </a:rPr>
              <a:t>indicador del </a:t>
            </a:r>
            <a:r>
              <a:rPr lang="es-ES" b="1" dirty="0">
                <a:sym typeface="Wingdings" panose="05000000000000000000" pitchFamily="2" charset="2"/>
              </a:rPr>
              <a:t>potencial de crecimiento y rentabilidad</a:t>
            </a:r>
            <a:endParaRPr lang="es-ES" b="1" dirty="0">
              <a:cs typeface="Calibri" panose="020F0502020204030204"/>
            </a:endParaRPr>
          </a:p>
          <a:p>
            <a:pPr marL="342900" indent="-342900" algn="just">
              <a:buFont typeface="Arial" panose="020B0604020202020204" pitchFamily="34" charset="0"/>
              <a:buChar char="•"/>
            </a:pPr>
            <a:r>
              <a:rPr lang="es-ES" dirty="0"/>
              <a:t>Orientar la orientación de las campañas aprendiendo qué segmentos responderían mejor al marketing </a:t>
            </a:r>
            <a:r>
              <a:rPr lang="en-US" dirty="0">
                <a:sym typeface="Wingdings" panose="05000000000000000000" pitchFamily="2" charset="2"/>
              </a:rPr>
              <a:t> </a:t>
            </a:r>
            <a:r>
              <a:rPr lang="es-ES" dirty="0"/>
              <a:t>indicador de los </a:t>
            </a:r>
            <a:r>
              <a:rPr lang="es-ES" b="1" dirty="0"/>
              <a:t>costes de adquisición del mercado</a:t>
            </a:r>
            <a:endParaRPr lang="en-US" b="1" dirty="0">
              <a:cs typeface="Calibri"/>
            </a:endParaRPr>
          </a:p>
        </p:txBody>
      </p:sp>
      <p:sp>
        <p:nvSpPr>
          <p:cNvPr id="3" name="Text Placeholder 2">
            <a:extLst>
              <a:ext uri="{FF2B5EF4-FFF2-40B4-BE49-F238E27FC236}">
                <a16:creationId xmlns:a16="http://schemas.microsoft.com/office/drawing/2014/main" id="{7F2496C3-84A6-4AFE-99A9-B434CB752A44}"/>
              </a:ext>
            </a:extLst>
          </p:cNvPr>
          <p:cNvSpPr>
            <a:spLocks noGrp="1"/>
          </p:cNvSpPr>
          <p:nvPr>
            <p:ph type="body" sz="quarter" idx="16"/>
          </p:nvPr>
        </p:nvSpPr>
        <p:spPr>
          <a:xfrm>
            <a:off x="216824" y="513499"/>
            <a:ext cx="7753831" cy="582221"/>
          </a:xfrm>
          <a:solidFill>
            <a:srgbClr val="FFD100"/>
          </a:solidFill>
        </p:spPr>
        <p:txBody>
          <a:bodyPr>
            <a:normAutofit fontScale="85000" lnSpcReduction="10000"/>
          </a:bodyPr>
          <a:lstStyle/>
          <a:p>
            <a:r>
              <a:rPr lang="es-ES" dirty="0"/>
              <a:t>Pasar de los segmentos a los grupos objetivo...</a:t>
            </a:r>
          </a:p>
        </p:txBody>
      </p:sp>
    </p:spTree>
    <p:extLst>
      <p:ext uri="{BB962C8B-B14F-4D97-AF65-F5344CB8AC3E}">
        <p14:creationId xmlns:p14="http://schemas.microsoft.com/office/powerpoint/2010/main" val="187796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56836E-EE28-49F3-9E4A-B362101E56E2}"/>
              </a:ext>
            </a:extLst>
          </p:cNvPr>
          <p:cNvPicPr>
            <a:picLocks noGrp="1" noChangeAspect="1"/>
          </p:cNvPicPr>
          <p:nvPr>
            <p:ph type="pic" sz="quarter" idx="10"/>
          </p:nvPr>
        </p:nvPicPr>
        <p:blipFill>
          <a:blip r:embed="rId2" r:link="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2" name="Text Placeholder 1">
            <a:extLst>
              <a:ext uri="{FF2B5EF4-FFF2-40B4-BE49-F238E27FC236}">
                <a16:creationId xmlns:a16="http://schemas.microsoft.com/office/drawing/2014/main" id="{BA01BC53-78C9-404B-A11D-B2A31FCA8B11}"/>
              </a:ext>
            </a:extLst>
          </p:cNvPr>
          <p:cNvSpPr>
            <a:spLocks noGrp="1"/>
          </p:cNvSpPr>
          <p:nvPr>
            <p:ph type="body" sz="quarter" idx="18"/>
          </p:nvPr>
        </p:nvSpPr>
        <p:spPr>
          <a:xfrm>
            <a:off x="417094" y="1507958"/>
            <a:ext cx="5678906" cy="4116757"/>
          </a:xfrm>
        </p:spPr>
        <p:txBody>
          <a:bodyPr vert="horz" lIns="91440" tIns="45720" rIns="91440" bIns="45720" rtlCol="0" anchor="t">
            <a:normAutofit lnSpcReduction="10000"/>
          </a:bodyPr>
          <a:lstStyle/>
          <a:p>
            <a:pPr indent="0" algn="just"/>
            <a:r>
              <a:rPr lang="es-ES" dirty="0"/>
              <a:t>Los estudios demuestran que los mayores de entre 60 y 69 años valoran más la </a:t>
            </a:r>
            <a:r>
              <a:rPr lang="es-ES" b="1" dirty="0"/>
              <a:t>calidad del producto </a:t>
            </a:r>
            <a:r>
              <a:rPr lang="es-ES" dirty="0"/>
              <a:t>que el precio y </a:t>
            </a:r>
            <a:r>
              <a:rPr lang="es-ES" b="1" dirty="0"/>
              <a:t>esperan una mayor oferta de productos </a:t>
            </a:r>
            <a:r>
              <a:rPr lang="es-ES" dirty="0"/>
              <a:t>cuando compran alimentos saludables</a:t>
            </a:r>
            <a:r>
              <a:rPr lang="en-US" dirty="0"/>
              <a:t>. </a:t>
            </a:r>
            <a:r>
              <a:rPr lang="en-US" dirty="0">
                <a:solidFill>
                  <a:srgbClr val="1188A3"/>
                </a:solidFill>
                <a:hlinkClick r:id="rId4">
                  <a:extLst>
                    <a:ext uri="{A12FA001-AC4F-418D-AE19-62706E023703}">
                      <ahyp:hlinkClr xmlns:ahyp="http://schemas.microsoft.com/office/drawing/2018/hyperlinkcolor" val="tx"/>
                    </a:ext>
                  </a:extLst>
                </a:hlinkClick>
              </a:rPr>
              <a:t>Recurso</a:t>
            </a:r>
            <a:endParaRPr lang="en-US" dirty="0">
              <a:solidFill>
                <a:srgbClr val="1188A3"/>
              </a:solidFill>
              <a:cs typeface="Calibri"/>
            </a:endParaRPr>
          </a:p>
          <a:p>
            <a:pPr indent="0" algn="just"/>
            <a:r>
              <a:rPr lang="es-ES" dirty="0"/>
              <a:t>Un estudio de 2018 demostró que los consumidores de mayor edad tienen </a:t>
            </a:r>
            <a:r>
              <a:rPr lang="es-ES" b="1" dirty="0"/>
              <a:t>preferencias específicas en cuanto al tipo </a:t>
            </a:r>
            <a:r>
              <a:rPr lang="es-ES" dirty="0"/>
              <a:t>y el diseño de los envases. Los gráficos y el tipo de letra sencillos, así como los colores tenues, afectaron positivamente a su recepción del producto</a:t>
            </a:r>
            <a:r>
              <a:rPr lang="en-US" dirty="0"/>
              <a:t>. </a:t>
            </a:r>
            <a:r>
              <a:rPr lang="en-US" dirty="0">
                <a:solidFill>
                  <a:srgbClr val="1188A3"/>
                </a:solidFill>
                <a:hlinkClick r:id="rId5">
                  <a:extLst>
                    <a:ext uri="{A12FA001-AC4F-418D-AE19-62706E023703}">
                      <ahyp:hlinkClr xmlns:ahyp="http://schemas.microsoft.com/office/drawing/2018/hyperlinkcolor" val="tx"/>
                    </a:ext>
                  </a:extLst>
                </a:hlinkClick>
              </a:rPr>
              <a:t>Recursos</a:t>
            </a:r>
            <a:endParaRPr lang="en-IE" dirty="0">
              <a:solidFill>
                <a:srgbClr val="1188A3"/>
              </a:solidFill>
              <a:cs typeface="Calibri"/>
            </a:endParaRPr>
          </a:p>
        </p:txBody>
      </p:sp>
      <p:sp>
        <p:nvSpPr>
          <p:cNvPr id="3" name="Text Placeholder 2">
            <a:extLst>
              <a:ext uri="{FF2B5EF4-FFF2-40B4-BE49-F238E27FC236}">
                <a16:creationId xmlns:a16="http://schemas.microsoft.com/office/drawing/2014/main" id="{8EB3661C-3849-4B31-8985-1D1B9A40AD1D}"/>
              </a:ext>
            </a:extLst>
          </p:cNvPr>
          <p:cNvSpPr>
            <a:spLocks noGrp="1"/>
          </p:cNvSpPr>
          <p:nvPr>
            <p:ph type="body" sz="quarter" idx="16"/>
          </p:nvPr>
        </p:nvSpPr>
        <p:spPr>
          <a:xfrm>
            <a:off x="734714" y="450467"/>
            <a:ext cx="5085159" cy="582221"/>
          </a:xfrm>
        </p:spPr>
        <p:txBody>
          <a:bodyPr>
            <a:normAutofit fontScale="92500"/>
          </a:bodyPr>
          <a:lstStyle/>
          <a:p>
            <a:r>
              <a:rPr lang="en-US" dirty="0" err="1"/>
              <a:t>Basado</a:t>
            </a:r>
            <a:r>
              <a:rPr lang="en-US" dirty="0"/>
              <a:t> </a:t>
            </a:r>
            <a:r>
              <a:rPr lang="en-US" dirty="0" err="1"/>
              <a:t>en</a:t>
            </a:r>
            <a:r>
              <a:rPr lang="en-US" dirty="0"/>
              <a:t> las </a:t>
            </a:r>
            <a:r>
              <a:rPr lang="en-US" dirty="0" err="1"/>
              <a:t>preferencias</a:t>
            </a:r>
            <a:r>
              <a:rPr lang="en-US" dirty="0"/>
              <a:t>... </a:t>
            </a:r>
            <a:endParaRPr lang="en-IE" dirty="0"/>
          </a:p>
        </p:txBody>
      </p:sp>
      <p:sp>
        <p:nvSpPr>
          <p:cNvPr id="6" name="TextBox 5">
            <a:extLst>
              <a:ext uri="{FF2B5EF4-FFF2-40B4-BE49-F238E27FC236}">
                <a16:creationId xmlns:a16="http://schemas.microsoft.com/office/drawing/2014/main" id="{B39EB34A-AD9E-4A89-8653-14EE23827267}"/>
              </a:ext>
            </a:extLst>
          </p:cNvPr>
          <p:cNvSpPr txBox="1"/>
          <p:nvPr/>
        </p:nvSpPr>
        <p:spPr>
          <a:xfrm>
            <a:off x="6392300" y="5292206"/>
            <a:ext cx="4904509" cy="1477328"/>
          </a:xfrm>
          <a:prstGeom prst="rect">
            <a:avLst/>
          </a:prstGeom>
          <a:solidFill>
            <a:srgbClr val="FED100"/>
          </a:solidFill>
        </p:spPr>
        <p:txBody>
          <a:bodyPr wrap="square" lIns="91440" tIns="45720" rIns="91440" bIns="45720" rtlCol="0" anchor="t">
            <a:spAutoFit/>
          </a:bodyPr>
          <a:lstStyle/>
          <a:p>
            <a:pPr algn="ctr"/>
            <a:endParaRPr lang="en-US" dirty="0">
              <a:solidFill>
                <a:srgbClr val="000000"/>
              </a:solidFill>
            </a:endParaRPr>
          </a:p>
          <a:p>
            <a:pPr algn="ctr"/>
            <a:r>
              <a:rPr lang="es-ES" dirty="0">
                <a:solidFill>
                  <a:srgbClr val="000000"/>
                </a:solidFill>
              </a:rPr>
              <a:t>Uno de nuestros estudios de casos de buenas prácticas demuestra cómo consiguen estos objetivos de </a:t>
            </a:r>
            <a:r>
              <a:rPr lang="es-ES" b="1" dirty="0">
                <a:solidFill>
                  <a:srgbClr val="000000"/>
                </a:solidFill>
              </a:rPr>
              <a:t>marketing... Calidad - Elección - Buen embalaje</a:t>
            </a:r>
            <a:endParaRPr lang="en-IE" b="1" dirty="0">
              <a:solidFill>
                <a:srgbClr val="000000"/>
              </a:solidFill>
            </a:endParaRPr>
          </a:p>
        </p:txBody>
      </p:sp>
      <p:sp>
        <p:nvSpPr>
          <p:cNvPr id="8" name="TextBox 7">
            <a:extLst>
              <a:ext uri="{FF2B5EF4-FFF2-40B4-BE49-F238E27FC236}">
                <a16:creationId xmlns:a16="http://schemas.microsoft.com/office/drawing/2014/main" id="{F0DC9566-F9BF-4713-9E86-C76A81BB1A0A}"/>
              </a:ext>
            </a:extLst>
          </p:cNvPr>
          <p:cNvSpPr txBox="1"/>
          <p:nvPr/>
        </p:nvSpPr>
        <p:spPr>
          <a:xfrm>
            <a:off x="10916672" y="4836851"/>
            <a:ext cx="1275328" cy="707886"/>
          </a:xfrm>
          <a:prstGeom prst="rect">
            <a:avLst/>
          </a:prstGeom>
          <a:noFill/>
        </p:spPr>
        <p:txBody>
          <a:bodyPr wrap="square" rtlCol="0">
            <a:spAutoFit/>
          </a:bodyPr>
          <a:lstStyle/>
          <a:p>
            <a:r>
              <a:rPr lang="en-US" sz="4000" dirty="0">
                <a:highlight>
                  <a:srgbClr val="FED100"/>
                </a:highlight>
                <a:hlinkClick r:id="rId6"/>
              </a:rPr>
              <a:t>LINK</a:t>
            </a:r>
            <a:endParaRPr lang="en-IE" sz="4000" dirty="0">
              <a:highlight>
                <a:srgbClr val="FED100"/>
              </a:highlight>
            </a:endParaRPr>
          </a:p>
        </p:txBody>
      </p:sp>
      <p:pic>
        <p:nvPicPr>
          <p:cNvPr id="9" name="Picture 8">
            <a:extLst>
              <a:ext uri="{FF2B5EF4-FFF2-40B4-BE49-F238E27FC236}">
                <a16:creationId xmlns:a16="http://schemas.microsoft.com/office/drawing/2014/main" id="{9D88C630-96C8-46D2-B0C9-D58540CA35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2592" y="4729372"/>
            <a:ext cx="743117" cy="1125668"/>
          </a:xfrm>
          <a:prstGeom prst="rect">
            <a:avLst/>
          </a:prstGeom>
        </p:spPr>
      </p:pic>
    </p:spTree>
    <p:extLst>
      <p:ext uri="{BB962C8B-B14F-4D97-AF65-F5344CB8AC3E}">
        <p14:creationId xmlns:p14="http://schemas.microsoft.com/office/powerpoint/2010/main" val="160862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8A9F2D-78F2-4E22-B45A-226342C381DD}"/>
              </a:ext>
            </a:extLst>
          </p:cNvPr>
          <p:cNvSpPr>
            <a:spLocks noGrp="1"/>
          </p:cNvSpPr>
          <p:nvPr>
            <p:ph type="body" sz="quarter" idx="13"/>
          </p:nvPr>
        </p:nvSpPr>
        <p:spPr>
          <a:xfrm>
            <a:off x="5954754" y="971045"/>
            <a:ext cx="5867711" cy="459368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Antes de continuar, el mercado de las personas mayores puede entrar en la categoría de consumidores </a:t>
            </a:r>
            <a:r>
              <a:rPr kumimoji="0" lang="es-ES" sz="2000" b="1" i="0" u="none" strike="noStrike" kern="1200" cap="none" spc="0" normalizeH="0" baseline="0" noProof="0" dirty="0">
                <a:ln>
                  <a:noFill/>
                </a:ln>
                <a:solidFill>
                  <a:srgbClr val="000000"/>
                </a:solidFill>
                <a:effectLst/>
                <a:uLnTx/>
                <a:uFillTx/>
                <a:latin typeface="Calibri" panose="020F0502020204030204"/>
                <a:ea typeface="+mn-ea"/>
                <a:cs typeface="+mn-cs"/>
              </a:rPr>
              <a:t>potencialmente vulnerables</a:t>
            </a: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000000"/>
                </a:solidFill>
                <a:effectLst/>
                <a:uLnTx/>
                <a:uFillTx/>
                <a:latin typeface="Calibri" panose="020F0502020204030204"/>
                <a:ea typeface="+mn-ea"/>
                <a:cs typeface="+mn-cs"/>
              </a:rPr>
              <a:t>Un consumidor vulnerable </a:t>
            </a: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podría definirse como: "Un consumidor que, como resultado de las características sociodemográficas, las características de comportamiento, la situación personal o el entorno del mercado: </a:t>
            </a:r>
          </a:p>
          <a:p>
            <a:pPr marL="285750" indent="-285750" algn="l">
              <a:lnSpc>
                <a:spcPct val="100000"/>
              </a:lnSpc>
              <a:spcBef>
                <a:spcPts val="0"/>
              </a:spcBef>
              <a:buFont typeface="Arial" panose="020B0604020202020204" pitchFamily="34" charset="0"/>
              <a:buChar char="•"/>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Tiene un mayor riesgo de experimentar resultados negativos en el mercado;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Tiene una capacidad limitada para maximizar su bienestar;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Tiene dificultades para obtener o asimilar información;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Tiene menos capacidad para comprar, elegir o acceder a productos adecuados; 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Calibri" panose="020F0502020204030204"/>
                <a:ea typeface="+mn-ea"/>
                <a:cs typeface="+mn-cs"/>
              </a:rPr>
              <a:t>Es más susceptible a ciertas prácticas de marketing". Fuente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Hoja informativa de la Comisión Europea</a:t>
            </a:r>
            <a:endParaRPr lang="en-IE" sz="2000" dirty="0"/>
          </a:p>
        </p:txBody>
      </p:sp>
      <p:pic>
        <p:nvPicPr>
          <p:cNvPr id="11" name="Picture Placeholder 10" descr="Business man pulling a block from Jenga tower">
            <a:extLst>
              <a:ext uri="{FF2B5EF4-FFF2-40B4-BE49-F238E27FC236}">
                <a16:creationId xmlns:a16="http://schemas.microsoft.com/office/drawing/2014/main" id="{9F4CD2AF-953E-4C89-A455-797FA037E8F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705779" y="-1"/>
            <a:ext cx="5248975" cy="6858001"/>
          </a:xfrm>
        </p:spPr>
      </p:pic>
      <p:sp>
        <p:nvSpPr>
          <p:cNvPr id="12" name="Arrow: Right 11">
            <a:extLst>
              <a:ext uri="{FF2B5EF4-FFF2-40B4-BE49-F238E27FC236}">
                <a16:creationId xmlns:a16="http://schemas.microsoft.com/office/drawing/2014/main" id="{1568C839-9173-49D5-AC77-918FCD2CC6F2}"/>
              </a:ext>
            </a:extLst>
          </p:cNvPr>
          <p:cNvSpPr/>
          <p:nvPr/>
        </p:nvSpPr>
        <p:spPr>
          <a:xfrm rot="18955932">
            <a:off x="8382326" y="5943983"/>
            <a:ext cx="1095409" cy="763893"/>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t>¡Una </a:t>
            </a:r>
            <a:r>
              <a:rPr lang="en-US" sz="900" b="1" dirty="0" err="1"/>
              <a:t>lectura</a:t>
            </a:r>
            <a:r>
              <a:rPr lang="en-US" sz="900" b="1" dirty="0"/>
              <a:t> </a:t>
            </a:r>
            <a:r>
              <a:rPr lang="en-US" sz="900" b="1" dirty="0" err="1"/>
              <a:t>muy</a:t>
            </a:r>
            <a:r>
              <a:rPr lang="en-US" sz="900" b="1" dirty="0"/>
              <a:t> </a:t>
            </a:r>
            <a:r>
              <a:rPr lang="en-US" sz="900" b="1" dirty="0" err="1"/>
              <a:t>interesante</a:t>
            </a:r>
            <a:r>
              <a:rPr lang="en-US" sz="900" b="1" dirty="0"/>
              <a:t>!</a:t>
            </a:r>
            <a:endParaRPr lang="en-IE" sz="900" b="1" dirty="0"/>
          </a:p>
        </p:txBody>
      </p:sp>
    </p:spTree>
    <p:extLst>
      <p:ext uri="{BB962C8B-B14F-4D97-AF65-F5344CB8AC3E}">
        <p14:creationId xmlns:p14="http://schemas.microsoft.com/office/powerpoint/2010/main" val="1419363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6A1FB-9DF1-45A3-BC2D-F46F61AEF876}"/>
              </a:ext>
            </a:extLst>
          </p:cNvPr>
          <p:cNvSpPr>
            <a:spLocks noGrp="1"/>
          </p:cNvSpPr>
          <p:nvPr>
            <p:ph type="body" sz="quarter" idx="18"/>
          </p:nvPr>
        </p:nvSpPr>
        <p:spPr>
          <a:xfrm>
            <a:off x="734714" y="1620376"/>
            <a:ext cx="11264443" cy="4870711"/>
          </a:xfrm>
        </p:spPr>
        <p:txBody>
          <a:bodyPr vert="horz" lIns="91440" tIns="45720" rIns="91440" bIns="45720" rtlCol="0" anchor="t">
            <a:normAutofit fontScale="92500" lnSpcReduction="20000"/>
          </a:bodyPr>
          <a:lstStyle/>
          <a:p>
            <a:pPr indent="0" algn="just">
              <a:lnSpc>
                <a:spcPct val="110000"/>
              </a:lnSpc>
            </a:pPr>
            <a:r>
              <a:rPr lang="es-ES" b="1" dirty="0"/>
              <a:t>NUA </a:t>
            </a:r>
            <a:r>
              <a:rPr lang="es-ES" b="1" dirty="0" err="1"/>
              <a:t>Naturals</a:t>
            </a:r>
            <a:r>
              <a:rPr lang="es-ES" b="1" dirty="0"/>
              <a:t> </a:t>
            </a:r>
            <a:r>
              <a:rPr lang="es-ES" dirty="0"/>
              <a:t>es un líder del mercado en la mejora de la salud y el bienestar con su deliciosa gama de </a:t>
            </a:r>
            <a:r>
              <a:rPr lang="es-ES" dirty="0" err="1"/>
              <a:t>Superalimentos</a:t>
            </a:r>
            <a:r>
              <a:rPr lang="es-ES" dirty="0"/>
              <a:t> Naturales Orgánicos.  Su misión es crear un equilibrio saludable y feliz para el cuerpo, la mente y el espíritu para todas las edades. </a:t>
            </a:r>
            <a:endParaRPr lang="es-ES"/>
          </a:p>
          <a:p>
            <a:pPr indent="0" algn="just">
              <a:lnSpc>
                <a:spcPct val="110000"/>
              </a:lnSpc>
            </a:pPr>
            <a:r>
              <a:rPr lang="es-ES" dirty="0"/>
              <a:t>Aunque </a:t>
            </a:r>
            <a:r>
              <a:rPr lang="es-ES" dirty="0" err="1"/>
              <a:t>Nua</a:t>
            </a:r>
            <a:r>
              <a:rPr lang="es-ES" dirty="0"/>
              <a:t> </a:t>
            </a:r>
            <a:r>
              <a:rPr lang="es-ES" dirty="0" err="1"/>
              <a:t>Naturals</a:t>
            </a:r>
            <a:r>
              <a:rPr lang="es-ES" dirty="0"/>
              <a:t> no se dirige específicamente al mercado de la tercera edad, sus productos son ideales para este segmento de mercado. Aunque estos </a:t>
            </a:r>
            <a:r>
              <a:rPr lang="es-ES" dirty="0" err="1"/>
              <a:t>superalimentos</a:t>
            </a:r>
            <a:r>
              <a:rPr lang="es-ES" dirty="0"/>
              <a:t> en polvo pueden añadirse a líquidos, pastas o alimentos y mejorar el valor nutricional, también ayudan a complementar la dieta de los mayores con facilidad y combaten los problemas de desnutrición y deglución.</a:t>
            </a:r>
            <a:endParaRPr lang="es-ES" dirty="0">
              <a:cs typeface="Calibri" panose="020F0502020204030204"/>
            </a:endParaRPr>
          </a:p>
          <a:p>
            <a:pPr indent="0" algn="just">
              <a:lnSpc>
                <a:spcPct val="110000"/>
              </a:lnSpc>
            </a:pPr>
            <a:r>
              <a:rPr lang="es-ES" dirty="0" err="1"/>
              <a:t>Nua</a:t>
            </a:r>
            <a:r>
              <a:rPr lang="es-ES" dirty="0"/>
              <a:t> </a:t>
            </a:r>
            <a:r>
              <a:rPr lang="es-ES" dirty="0" err="1"/>
              <a:t>Naturals</a:t>
            </a:r>
            <a:r>
              <a:rPr lang="es-ES" dirty="0"/>
              <a:t> demuestra cómo satisface las necesidades de los consumidores de la tercera edad </a:t>
            </a:r>
            <a:r>
              <a:rPr lang="es-ES" b="1" dirty="0">
                <a:solidFill>
                  <a:srgbClr val="1188A3"/>
                </a:solidFill>
              </a:rPr>
              <a:t>ofreciendo alta calidad </a:t>
            </a:r>
            <a:r>
              <a:rPr lang="es-ES" dirty="0"/>
              <a:t>y una </a:t>
            </a:r>
            <a:r>
              <a:rPr lang="es-ES" b="1" dirty="0">
                <a:solidFill>
                  <a:srgbClr val="1188A3"/>
                </a:solidFill>
              </a:rPr>
              <a:t>amplia gama de productos</a:t>
            </a:r>
            <a:r>
              <a:rPr lang="es-ES" dirty="0"/>
              <a:t>. También demuestran cómo tienen en cuenta la importancia del envase para las personas mayores... proporcionando bolsas y tarrinas ligeras, con letra fácil de leer, fáciles de almacenar y de abrir. </a:t>
            </a:r>
            <a:endParaRPr lang="es-ES" dirty="0">
              <a:cs typeface="Calibri" panose="020F0502020204030204"/>
            </a:endParaRPr>
          </a:p>
          <a:p>
            <a:pPr indent="0" algn="just">
              <a:lnSpc>
                <a:spcPct val="110000"/>
              </a:lnSpc>
            </a:pPr>
            <a:r>
              <a:rPr lang="es-ES" dirty="0"/>
              <a:t>Curiosamente, no hay una </a:t>
            </a:r>
            <a:r>
              <a:rPr lang="es-ES" b="1" dirty="0">
                <a:solidFill>
                  <a:srgbClr val="1188A3"/>
                </a:solidFill>
              </a:rPr>
              <a:t>redacción específica para cada segmento </a:t>
            </a:r>
            <a:r>
              <a:rPr lang="es-ES" dirty="0"/>
              <a:t>y han creado un producto universal que resulta ser adecuado para el mercado de las personas mayores.</a:t>
            </a:r>
            <a:endParaRPr lang="en-IE" dirty="0">
              <a:cs typeface="Calibri" panose="020F0502020204030204"/>
            </a:endParaRPr>
          </a:p>
        </p:txBody>
      </p:sp>
      <p:sp>
        <p:nvSpPr>
          <p:cNvPr id="3" name="Text Placeholder 2">
            <a:extLst>
              <a:ext uri="{FF2B5EF4-FFF2-40B4-BE49-F238E27FC236}">
                <a16:creationId xmlns:a16="http://schemas.microsoft.com/office/drawing/2014/main" id="{5852EF89-3885-43D3-9CB2-47839CDC737F}"/>
              </a:ext>
            </a:extLst>
          </p:cNvPr>
          <p:cNvSpPr>
            <a:spLocks noGrp="1"/>
          </p:cNvSpPr>
          <p:nvPr>
            <p:ph type="body" sz="quarter" idx="16"/>
          </p:nvPr>
        </p:nvSpPr>
        <p:spPr>
          <a:xfrm>
            <a:off x="0" y="230278"/>
            <a:ext cx="10594346" cy="582221"/>
          </a:xfrm>
          <a:solidFill>
            <a:srgbClr val="FFD100"/>
          </a:solidFill>
        </p:spPr>
        <p:txBody>
          <a:bodyPr>
            <a:normAutofit lnSpcReduction="10000"/>
          </a:bodyPr>
          <a:lstStyle/>
          <a:p>
            <a:pPr marL="180000"/>
            <a:r>
              <a:rPr lang="en-US" dirty="0"/>
              <a:t>Inspirate…</a:t>
            </a:r>
            <a:endParaRPr lang="en-IE" dirty="0"/>
          </a:p>
        </p:txBody>
      </p:sp>
      <p:pic>
        <p:nvPicPr>
          <p:cNvPr id="5" name="Picture 4">
            <a:extLst>
              <a:ext uri="{FF2B5EF4-FFF2-40B4-BE49-F238E27FC236}">
                <a16:creationId xmlns:a16="http://schemas.microsoft.com/office/drawing/2014/main" id="{BD4B4FFF-69E8-42C4-B198-12A8CC3EE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43" y="1461163"/>
            <a:ext cx="743117" cy="1125668"/>
          </a:xfrm>
          <a:prstGeom prst="rect">
            <a:avLst/>
          </a:prstGeom>
        </p:spPr>
      </p:pic>
      <p:pic>
        <p:nvPicPr>
          <p:cNvPr id="7" name="Picture 6">
            <a:extLst>
              <a:ext uri="{FF2B5EF4-FFF2-40B4-BE49-F238E27FC236}">
                <a16:creationId xmlns:a16="http://schemas.microsoft.com/office/drawing/2014/main" id="{BDF180CC-D44C-40BC-B529-8FB9CEEAD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0419" y="45213"/>
            <a:ext cx="4696867" cy="1575163"/>
          </a:xfrm>
          <a:prstGeom prst="rect">
            <a:avLst/>
          </a:prstGeom>
        </p:spPr>
      </p:pic>
    </p:spTree>
    <p:extLst>
      <p:ext uri="{BB962C8B-B14F-4D97-AF65-F5344CB8AC3E}">
        <p14:creationId xmlns:p14="http://schemas.microsoft.com/office/powerpoint/2010/main" val="151973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C131D-5572-458C-9AE5-71B2AA200BBF}"/>
              </a:ext>
            </a:extLst>
          </p:cNvPr>
          <p:cNvSpPr>
            <a:spLocks noGrp="1"/>
          </p:cNvSpPr>
          <p:nvPr>
            <p:ph type="body" sz="quarter" idx="16"/>
          </p:nvPr>
        </p:nvSpPr>
        <p:spPr>
          <a:xfrm>
            <a:off x="2149153" y="934083"/>
            <a:ext cx="6000235" cy="4367833"/>
          </a:xfrm>
        </p:spPr>
        <p:txBody>
          <a:bodyPr>
            <a:normAutofit lnSpcReduction="10000"/>
          </a:bodyPr>
          <a:lstStyle/>
          <a:p>
            <a:pPr>
              <a:lnSpc>
                <a:spcPct val="120000"/>
              </a:lnSpc>
            </a:pPr>
            <a:r>
              <a:rPr lang="es-ES" dirty="0"/>
              <a:t>Utilizar esta información para comercializar, marcar e innovar con mayor eficacia</a:t>
            </a:r>
            <a:endParaRPr lang="en-IE" dirty="0"/>
          </a:p>
        </p:txBody>
      </p:sp>
      <p:sp>
        <p:nvSpPr>
          <p:cNvPr id="3" name="Text Placeholder 2">
            <a:extLst>
              <a:ext uri="{FF2B5EF4-FFF2-40B4-BE49-F238E27FC236}">
                <a16:creationId xmlns:a16="http://schemas.microsoft.com/office/drawing/2014/main" id="{EF2CF72B-6486-4447-A2DC-54F77D293B0D}"/>
              </a:ext>
            </a:extLst>
          </p:cNvPr>
          <p:cNvSpPr>
            <a:spLocks noGrp="1"/>
          </p:cNvSpPr>
          <p:nvPr>
            <p:ph type="body" sz="quarter" idx="17"/>
          </p:nvPr>
        </p:nvSpPr>
        <p:spPr>
          <a:xfrm>
            <a:off x="1051965" y="934085"/>
            <a:ext cx="557189"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146849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6E35D-9A22-4989-948E-54BB6FD10E3A}"/>
              </a:ext>
            </a:extLst>
          </p:cNvPr>
          <p:cNvSpPr>
            <a:spLocks noGrp="1"/>
          </p:cNvSpPr>
          <p:nvPr>
            <p:ph type="body" sz="quarter" idx="18"/>
          </p:nvPr>
        </p:nvSpPr>
        <p:spPr>
          <a:xfrm>
            <a:off x="1302819" y="1537487"/>
            <a:ext cx="5402924" cy="4761708"/>
          </a:xfrm>
        </p:spPr>
        <p:txBody>
          <a:bodyPr vert="horz" lIns="91440" tIns="45720" rIns="91440" bIns="45720" rtlCol="0" anchor="t">
            <a:normAutofit/>
          </a:bodyPr>
          <a:lstStyle/>
          <a:p>
            <a:pPr indent="0" algn="just"/>
            <a:r>
              <a:rPr lang="es-ES" dirty="0"/>
              <a:t>Hasta ahora, hemos seguido el modelo STP (Segmentación, Orientación y Posicionamiento), que le ayuda a posicionar un producto o servicio para dirigirse a diferentes grupos de clientes de forma más eficiente.</a:t>
            </a:r>
            <a:endParaRPr lang="en-US" dirty="0">
              <a:cs typeface="Calibri" panose="020F0502020204030204"/>
            </a:endParaRPr>
          </a:p>
          <a:p>
            <a:pPr indent="0" algn="just"/>
            <a:r>
              <a:rPr lang="es-ES" dirty="0"/>
              <a:t>El siguiente paso es </a:t>
            </a:r>
            <a:r>
              <a:rPr lang="es-ES" b="1" dirty="0"/>
              <a:t>utilizar la información que hemos recopilado para posicionar la motivación del desarrollo de su producto </a:t>
            </a:r>
            <a:r>
              <a:rPr lang="es-ES" dirty="0"/>
              <a:t>(llenar un vacío o satisfacer las expectativas/preferencias) en el mercado de los mayores.</a:t>
            </a:r>
            <a:endParaRPr lang="en-IE" dirty="0">
              <a:cs typeface="Calibri" panose="020F0502020204030204"/>
            </a:endParaRPr>
          </a:p>
        </p:txBody>
      </p:sp>
      <p:sp>
        <p:nvSpPr>
          <p:cNvPr id="4" name="Text Placeholder 3">
            <a:extLst>
              <a:ext uri="{FF2B5EF4-FFF2-40B4-BE49-F238E27FC236}">
                <a16:creationId xmlns:a16="http://schemas.microsoft.com/office/drawing/2014/main" id="{79A4694C-8DCA-4307-9C51-DA5479CFE603}"/>
              </a:ext>
            </a:extLst>
          </p:cNvPr>
          <p:cNvSpPr>
            <a:spLocks noGrp="1"/>
          </p:cNvSpPr>
          <p:nvPr>
            <p:ph type="body" sz="quarter" idx="16"/>
          </p:nvPr>
        </p:nvSpPr>
        <p:spPr>
          <a:xfrm>
            <a:off x="1302819" y="449853"/>
            <a:ext cx="3128568" cy="582221"/>
          </a:xfrm>
          <a:solidFill>
            <a:srgbClr val="FFD100"/>
          </a:solidFill>
        </p:spPr>
        <p:txBody>
          <a:bodyPr anchor="ctr">
            <a:normAutofit lnSpcReduction="10000"/>
          </a:bodyPr>
          <a:lstStyle/>
          <a:p>
            <a:r>
              <a:rPr lang="en-US" dirty="0"/>
              <a:t>El </a:t>
            </a:r>
            <a:r>
              <a:rPr lang="en-US" dirty="0" err="1"/>
              <a:t>modelo</a:t>
            </a:r>
            <a:r>
              <a:rPr lang="en-US" dirty="0"/>
              <a:t> STP</a:t>
            </a:r>
          </a:p>
        </p:txBody>
      </p:sp>
      <p:pic>
        <p:nvPicPr>
          <p:cNvPr id="6" name="Picture 5" descr="A colorful powder blust">
            <a:extLst>
              <a:ext uri="{FF2B5EF4-FFF2-40B4-BE49-F238E27FC236}">
                <a16:creationId xmlns:a16="http://schemas.microsoft.com/office/drawing/2014/main" id="{6D7DE44F-AA48-47DD-BCB3-5EB76BC4B4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7693" y="245335"/>
            <a:ext cx="2752891" cy="1837637"/>
          </a:xfrm>
          <a:prstGeom prst="rect">
            <a:avLst/>
          </a:prstGeom>
          <a:ln>
            <a:noFill/>
          </a:ln>
          <a:effectLst>
            <a:softEdge rad="112500"/>
          </a:effectLst>
        </p:spPr>
      </p:pic>
      <p:sp>
        <p:nvSpPr>
          <p:cNvPr id="9" name="Flowchart: Connector 8">
            <a:extLst>
              <a:ext uri="{FF2B5EF4-FFF2-40B4-BE49-F238E27FC236}">
                <a16:creationId xmlns:a16="http://schemas.microsoft.com/office/drawing/2014/main" id="{968483F5-2795-4E7C-A004-4E341F479D8D}"/>
              </a:ext>
            </a:extLst>
          </p:cNvPr>
          <p:cNvSpPr/>
          <p:nvPr/>
        </p:nvSpPr>
        <p:spPr>
          <a:xfrm>
            <a:off x="10563280" y="3130269"/>
            <a:ext cx="115848" cy="121381"/>
          </a:xfrm>
          <a:prstGeom prst="flowChartConnector">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Graphic 7" descr="Target outline">
            <a:extLst>
              <a:ext uri="{FF2B5EF4-FFF2-40B4-BE49-F238E27FC236}">
                <a16:creationId xmlns:a16="http://schemas.microsoft.com/office/drawing/2014/main" id="{C3B1A51A-FEA6-44BB-9199-048DBFB32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514" y="2754779"/>
            <a:ext cx="914400" cy="914400"/>
          </a:xfrm>
          <a:prstGeom prst="rect">
            <a:avLst/>
          </a:prstGeom>
        </p:spPr>
      </p:pic>
      <p:sp>
        <p:nvSpPr>
          <p:cNvPr id="10" name="Flowchart: Connector 9">
            <a:extLst>
              <a:ext uri="{FF2B5EF4-FFF2-40B4-BE49-F238E27FC236}">
                <a16:creationId xmlns:a16="http://schemas.microsoft.com/office/drawing/2014/main" id="{B1A0909E-F6CB-4E80-8E8C-A179762EED7A}"/>
              </a:ext>
            </a:extLst>
          </p:cNvPr>
          <p:cNvSpPr/>
          <p:nvPr/>
        </p:nvSpPr>
        <p:spPr>
          <a:xfrm>
            <a:off x="11206122" y="3008888"/>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lowchart: Connector 10">
            <a:extLst>
              <a:ext uri="{FF2B5EF4-FFF2-40B4-BE49-F238E27FC236}">
                <a16:creationId xmlns:a16="http://schemas.microsoft.com/office/drawing/2014/main" id="{27444ED1-6588-449D-A68E-DD5A3D3E2469}"/>
              </a:ext>
            </a:extLst>
          </p:cNvPr>
          <p:cNvSpPr/>
          <p:nvPr/>
        </p:nvSpPr>
        <p:spPr>
          <a:xfrm>
            <a:off x="11552731" y="3816743"/>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1F13390B-A8C7-4037-A7DE-88C38DE4D1C4}"/>
              </a:ext>
            </a:extLst>
          </p:cNvPr>
          <p:cNvSpPr txBox="1"/>
          <p:nvPr/>
        </p:nvSpPr>
        <p:spPr>
          <a:xfrm>
            <a:off x="7114551" y="1088520"/>
            <a:ext cx="1917482" cy="400110"/>
          </a:xfrm>
          <a:prstGeom prst="rect">
            <a:avLst/>
          </a:prstGeom>
          <a:noFill/>
        </p:spPr>
        <p:txBody>
          <a:bodyPr wrap="square">
            <a:spAutoFit/>
          </a:bodyPr>
          <a:lstStyle/>
          <a:p>
            <a:r>
              <a:rPr lang="en-US" sz="2000" dirty="0" err="1">
                <a:solidFill>
                  <a:srgbClr val="000000"/>
                </a:solidFill>
              </a:rPr>
              <a:t>Segmentación</a:t>
            </a:r>
            <a:endParaRPr lang="en-IE" sz="2000" dirty="0">
              <a:solidFill>
                <a:srgbClr val="000000"/>
              </a:solidFill>
            </a:endParaRPr>
          </a:p>
        </p:txBody>
      </p:sp>
      <p:sp>
        <p:nvSpPr>
          <p:cNvPr id="14" name="TextBox 13">
            <a:extLst>
              <a:ext uri="{FF2B5EF4-FFF2-40B4-BE49-F238E27FC236}">
                <a16:creationId xmlns:a16="http://schemas.microsoft.com/office/drawing/2014/main" id="{91C8D81E-9EB0-41BC-B3A5-8081A6D6804B}"/>
              </a:ext>
            </a:extLst>
          </p:cNvPr>
          <p:cNvSpPr txBox="1"/>
          <p:nvPr/>
        </p:nvSpPr>
        <p:spPr>
          <a:xfrm>
            <a:off x="7105018" y="3038513"/>
            <a:ext cx="2752891" cy="523220"/>
          </a:xfrm>
          <a:prstGeom prst="rect">
            <a:avLst/>
          </a:prstGeom>
          <a:noFill/>
        </p:spPr>
        <p:txBody>
          <a:bodyPr wrap="square">
            <a:spAutoFit/>
          </a:bodyPr>
          <a:lstStyle/>
          <a:p>
            <a:r>
              <a:rPr lang="en-US" sz="2800" dirty="0">
                <a:solidFill>
                  <a:srgbClr val="000000"/>
                </a:solidFill>
              </a:rPr>
              <a:t>Población Diana</a:t>
            </a:r>
            <a:endParaRPr lang="en-IE" sz="2800" dirty="0">
              <a:solidFill>
                <a:srgbClr val="000000"/>
              </a:solidFill>
            </a:endParaRPr>
          </a:p>
        </p:txBody>
      </p:sp>
      <p:cxnSp>
        <p:nvCxnSpPr>
          <p:cNvPr id="16" name="Straight Connector 15">
            <a:extLst>
              <a:ext uri="{FF2B5EF4-FFF2-40B4-BE49-F238E27FC236}">
                <a16:creationId xmlns:a16="http://schemas.microsoft.com/office/drawing/2014/main" id="{ED1D0970-C020-437A-9CA8-8DDD8C8BB459}"/>
              </a:ext>
            </a:extLst>
          </p:cNvPr>
          <p:cNvCxnSpPr/>
          <p:nvPr/>
        </p:nvCxnSpPr>
        <p:spPr>
          <a:xfrm>
            <a:off x="10563280" y="4723571"/>
            <a:ext cx="0" cy="164627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EF97FF-5DB5-415A-AED6-1FCCF0EE718F}"/>
              </a:ext>
            </a:extLst>
          </p:cNvPr>
          <p:cNvCxnSpPr>
            <a:cxnSpLocks/>
          </p:cNvCxnSpPr>
          <p:nvPr/>
        </p:nvCxnSpPr>
        <p:spPr>
          <a:xfrm flipH="1">
            <a:off x="9647929" y="5521011"/>
            <a:ext cx="18072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F9FF3F94-44F0-4666-8FCB-7CAE1BF9D87A}"/>
              </a:ext>
            </a:extLst>
          </p:cNvPr>
          <p:cNvSpPr/>
          <p:nvPr/>
        </p:nvSpPr>
        <p:spPr>
          <a:xfrm>
            <a:off x="10850946" y="4887589"/>
            <a:ext cx="202301" cy="161123"/>
          </a:xfrm>
          <a:prstGeom prst="star5">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07409C7C-0BB6-4F1A-A4F5-95B6FBEF9F1F}"/>
              </a:ext>
            </a:extLst>
          </p:cNvPr>
          <p:cNvSpPr txBox="1"/>
          <p:nvPr/>
        </p:nvSpPr>
        <p:spPr>
          <a:xfrm>
            <a:off x="10268320" y="4410567"/>
            <a:ext cx="671639" cy="261610"/>
          </a:xfrm>
          <a:prstGeom prst="rect">
            <a:avLst/>
          </a:prstGeom>
          <a:noFill/>
        </p:spPr>
        <p:txBody>
          <a:bodyPr wrap="square" rtlCol="0">
            <a:spAutoFit/>
          </a:bodyPr>
          <a:lstStyle/>
          <a:p>
            <a:r>
              <a:rPr lang="en-US" sz="1100" dirty="0">
                <a:solidFill>
                  <a:srgbClr val="000000"/>
                </a:solidFill>
              </a:rPr>
              <a:t>valor</a:t>
            </a:r>
            <a:endParaRPr lang="en-IE" sz="1100" dirty="0">
              <a:solidFill>
                <a:srgbClr val="000000"/>
              </a:solidFill>
            </a:endParaRPr>
          </a:p>
        </p:txBody>
      </p:sp>
      <p:sp>
        <p:nvSpPr>
          <p:cNvPr id="21" name="TextBox 20">
            <a:extLst>
              <a:ext uri="{FF2B5EF4-FFF2-40B4-BE49-F238E27FC236}">
                <a16:creationId xmlns:a16="http://schemas.microsoft.com/office/drawing/2014/main" id="{6DF40C49-D5B5-412E-A384-4349AB70C805}"/>
              </a:ext>
            </a:extLst>
          </p:cNvPr>
          <p:cNvSpPr txBox="1"/>
          <p:nvPr/>
        </p:nvSpPr>
        <p:spPr>
          <a:xfrm>
            <a:off x="10268320" y="6369846"/>
            <a:ext cx="918445" cy="261610"/>
          </a:xfrm>
          <a:prstGeom prst="rect">
            <a:avLst/>
          </a:prstGeom>
          <a:noFill/>
        </p:spPr>
        <p:txBody>
          <a:bodyPr wrap="square" rtlCol="0">
            <a:spAutoFit/>
          </a:bodyPr>
          <a:lstStyle/>
          <a:p>
            <a:r>
              <a:rPr lang="en-US" sz="1100" dirty="0">
                <a:solidFill>
                  <a:srgbClr val="000000"/>
                </a:solidFill>
              </a:rPr>
              <a:t>Valor Bajo</a:t>
            </a:r>
            <a:endParaRPr lang="en-IE" sz="1100" dirty="0">
              <a:solidFill>
                <a:srgbClr val="000000"/>
              </a:solidFill>
            </a:endParaRPr>
          </a:p>
        </p:txBody>
      </p:sp>
      <p:sp>
        <p:nvSpPr>
          <p:cNvPr id="22" name="TextBox 21">
            <a:extLst>
              <a:ext uri="{FF2B5EF4-FFF2-40B4-BE49-F238E27FC236}">
                <a16:creationId xmlns:a16="http://schemas.microsoft.com/office/drawing/2014/main" id="{2D6A5152-B7E8-4578-96A0-D0C031ADA00F}"/>
              </a:ext>
            </a:extLst>
          </p:cNvPr>
          <p:cNvSpPr txBox="1"/>
          <p:nvPr/>
        </p:nvSpPr>
        <p:spPr>
          <a:xfrm>
            <a:off x="11455152" y="5201483"/>
            <a:ext cx="671639" cy="430887"/>
          </a:xfrm>
          <a:prstGeom prst="rect">
            <a:avLst/>
          </a:prstGeom>
          <a:noFill/>
        </p:spPr>
        <p:txBody>
          <a:bodyPr wrap="square" rtlCol="0">
            <a:spAutoFit/>
          </a:bodyPr>
          <a:lstStyle/>
          <a:p>
            <a:r>
              <a:rPr lang="en-US" sz="1100" dirty="0" err="1">
                <a:solidFill>
                  <a:srgbClr val="000000"/>
                </a:solidFill>
              </a:rPr>
              <a:t>Buen</a:t>
            </a:r>
            <a:r>
              <a:rPr lang="en-US" sz="1100" dirty="0">
                <a:solidFill>
                  <a:srgbClr val="000000"/>
                </a:solidFill>
              </a:rPr>
              <a:t> </a:t>
            </a:r>
          </a:p>
          <a:p>
            <a:r>
              <a:rPr lang="en-US" sz="1100" dirty="0" err="1">
                <a:solidFill>
                  <a:srgbClr val="000000"/>
                </a:solidFill>
              </a:rPr>
              <a:t>Sabor</a:t>
            </a:r>
            <a:endParaRPr lang="en-IE" sz="1100" dirty="0">
              <a:solidFill>
                <a:srgbClr val="000000"/>
              </a:solidFill>
            </a:endParaRPr>
          </a:p>
        </p:txBody>
      </p:sp>
      <p:sp>
        <p:nvSpPr>
          <p:cNvPr id="23" name="TextBox 22">
            <a:extLst>
              <a:ext uri="{FF2B5EF4-FFF2-40B4-BE49-F238E27FC236}">
                <a16:creationId xmlns:a16="http://schemas.microsoft.com/office/drawing/2014/main" id="{EDC16493-E4CF-4521-B53D-33F7118060A8}"/>
              </a:ext>
            </a:extLst>
          </p:cNvPr>
          <p:cNvSpPr txBox="1"/>
          <p:nvPr/>
        </p:nvSpPr>
        <p:spPr>
          <a:xfrm>
            <a:off x="9187771" y="5219818"/>
            <a:ext cx="671639" cy="600164"/>
          </a:xfrm>
          <a:prstGeom prst="rect">
            <a:avLst/>
          </a:prstGeom>
          <a:noFill/>
        </p:spPr>
        <p:txBody>
          <a:bodyPr wrap="square" rtlCol="0">
            <a:spAutoFit/>
          </a:bodyPr>
          <a:lstStyle/>
          <a:p>
            <a:r>
              <a:rPr lang="en-US" sz="1100" dirty="0">
                <a:solidFill>
                  <a:srgbClr val="000000"/>
                </a:solidFill>
              </a:rPr>
              <a:t>Mal</a:t>
            </a:r>
          </a:p>
          <a:p>
            <a:r>
              <a:rPr lang="en-US" sz="1100" dirty="0" err="1">
                <a:solidFill>
                  <a:srgbClr val="000000"/>
                </a:solidFill>
              </a:rPr>
              <a:t>Sabor</a:t>
            </a:r>
            <a:r>
              <a:rPr lang="en-US" sz="1100" dirty="0">
                <a:solidFill>
                  <a:srgbClr val="000000"/>
                </a:solidFill>
              </a:rPr>
              <a:t>	</a:t>
            </a:r>
            <a:endParaRPr lang="en-IE" sz="1100" dirty="0">
              <a:solidFill>
                <a:srgbClr val="000000"/>
              </a:solidFill>
            </a:endParaRPr>
          </a:p>
        </p:txBody>
      </p:sp>
      <p:sp>
        <p:nvSpPr>
          <p:cNvPr id="24" name="TextBox 23">
            <a:extLst>
              <a:ext uri="{FF2B5EF4-FFF2-40B4-BE49-F238E27FC236}">
                <a16:creationId xmlns:a16="http://schemas.microsoft.com/office/drawing/2014/main" id="{760238F3-E361-4330-B7EE-6A7ACA608412}"/>
              </a:ext>
            </a:extLst>
          </p:cNvPr>
          <p:cNvSpPr txBox="1"/>
          <p:nvPr/>
        </p:nvSpPr>
        <p:spPr>
          <a:xfrm>
            <a:off x="7098353" y="5259401"/>
            <a:ext cx="1631313" cy="523220"/>
          </a:xfrm>
          <a:prstGeom prst="rect">
            <a:avLst/>
          </a:prstGeom>
          <a:noFill/>
        </p:spPr>
        <p:txBody>
          <a:bodyPr wrap="square">
            <a:spAutoFit/>
          </a:bodyPr>
          <a:lstStyle/>
          <a:p>
            <a:r>
              <a:rPr lang="en-US" sz="2800" dirty="0" err="1">
                <a:solidFill>
                  <a:srgbClr val="000000"/>
                </a:solidFill>
              </a:rPr>
              <a:t>Posición</a:t>
            </a:r>
            <a:endParaRPr lang="en-IE" sz="2800" dirty="0">
              <a:solidFill>
                <a:srgbClr val="000000"/>
              </a:solidFill>
            </a:endParaRPr>
          </a:p>
        </p:txBody>
      </p:sp>
    </p:spTree>
    <p:extLst>
      <p:ext uri="{BB962C8B-B14F-4D97-AF65-F5344CB8AC3E}">
        <p14:creationId xmlns:p14="http://schemas.microsoft.com/office/powerpoint/2010/main" val="426658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A5CED-DDC4-4317-B6A5-6A36C67911FE}"/>
              </a:ext>
            </a:extLst>
          </p:cNvPr>
          <p:cNvSpPr>
            <a:spLocks noGrp="1"/>
          </p:cNvSpPr>
          <p:nvPr>
            <p:ph type="body" sz="quarter" idx="18"/>
          </p:nvPr>
        </p:nvSpPr>
        <p:spPr>
          <a:xfrm>
            <a:off x="428878" y="1399922"/>
            <a:ext cx="11409770" cy="4523448"/>
          </a:xfrm>
        </p:spPr>
        <p:txBody>
          <a:bodyPr>
            <a:normAutofit/>
          </a:bodyPr>
          <a:lstStyle/>
          <a:p>
            <a:pPr algn="ctr"/>
            <a:r>
              <a:rPr lang="en-US" sz="4000" dirty="0" err="1"/>
              <a:t>Segmentación</a:t>
            </a:r>
            <a:r>
              <a:rPr lang="en-US" sz="4000" dirty="0"/>
              <a:t> + Población Diana </a:t>
            </a:r>
            <a:r>
              <a:rPr lang="en-US" sz="4000" dirty="0">
                <a:sym typeface="Wingdings" panose="05000000000000000000" pitchFamily="2" charset="2"/>
              </a:rPr>
              <a:t> </a:t>
            </a:r>
            <a:r>
              <a:rPr lang="en-US" sz="4000" dirty="0" err="1">
                <a:sym typeface="Wingdings" panose="05000000000000000000" pitchFamily="2" charset="2"/>
              </a:rPr>
              <a:t>Posicionamiento</a:t>
            </a:r>
            <a:endParaRPr lang="en-US" sz="4000" dirty="0">
              <a:sym typeface="Wingdings" panose="05000000000000000000" pitchFamily="2" charset="2"/>
            </a:endParaRPr>
          </a:p>
        </p:txBody>
      </p:sp>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p:txBody>
          <a:bodyPr>
            <a:normAutofit lnSpcReduction="10000"/>
          </a:bodyPr>
          <a:lstStyle/>
          <a:p>
            <a:r>
              <a:rPr lang="es-ES" dirty="0"/>
              <a:t>El modelo STP en más detalle</a:t>
            </a:r>
            <a:endParaRPr lang="en-IE" dirty="0"/>
          </a:p>
        </p:txBody>
      </p:sp>
      <p:sp>
        <p:nvSpPr>
          <p:cNvPr id="4" name="TextBox 3">
            <a:extLst>
              <a:ext uri="{FF2B5EF4-FFF2-40B4-BE49-F238E27FC236}">
                <a16:creationId xmlns:a16="http://schemas.microsoft.com/office/drawing/2014/main" id="{640C1EC6-144B-4CCC-8ED4-2FF1478676BF}"/>
              </a:ext>
            </a:extLst>
          </p:cNvPr>
          <p:cNvSpPr txBox="1"/>
          <p:nvPr/>
        </p:nvSpPr>
        <p:spPr>
          <a:xfrm>
            <a:off x="587568" y="2366975"/>
            <a:ext cx="4425866" cy="2658164"/>
          </a:xfrm>
          <a:prstGeom prst="rect">
            <a:avLst/>
          </a:prstGeom>
          <a:noFill/>
        </p:spPr>
        <p:txBody>
          <a:bodyPr wrap="square" lIns="91440" tIns="45720" rIns="91440" bIns="45720" rtlCol="0" anchor="t">
            <a:spAutoFit/>
          </a:bodyPr>
          <a:lstStyle/>
          <a:p>
            <a:pPr algn="just">
              <a:lnSpc>
                <a:spcPct val="90000"/>
              </a:lnSpc>
              <a:spcBef>
                <a:spcPts val="1000"/>
              </a:spcBef>
              <a:defRPr/>
            </a:pPr>
            <a:r>
              <a:rPr kumimoji="0" lang="es-ES" sz="22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El </a:t>
            </a:r>
            <a:r>
              <a:rPr kumimoji="0" lang="es-ES" sz="2200" b="1"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modelo STP </a:t>
            </a:r>
            <a:r>
              <a:rPr kumimoji="0" lang="es-ES" sz="22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está más centrado en el usuario que en el producto. Por lo tanto, el modelo crea un mayor nivel de RELEVANCIA PARA LOS COMPRADORES. </a:t>
            </a:r>
            <a:endParaRPr lang="en-US" sz="2200" dirty="0">
              <a:solidFill>
                <a:srgbClr val="000000"/>
              </a:solidFill>
              <a:latin typeface="Calibri" panose="020F0502020204030204"/>
              <a:cs typeface="Calibri" panose="020F0502020204030204"/>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2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Este </a:t>
            </a:r>
            <a:r>
              <a:rPr kumimoji="0" lang="es-ES" sz="2200" b="0" i="0" u="none" strike="noStrike" kern="1200" cap="none" spc="0" normalizeH="0" baseline="0" noProof="0" dirty="0">
                <a:ln>
                  <a:noFill/>
                </a:ln>
                <a:solidFill>
                  <a:srgbClr val="1188A3"/>
                </a:solidFill>
                <a:effectLst/>
                <a:uLnTx/>
                <a:uFillTx/>
                <a:latin typeface="Calibri" panose="020F0502020204030204"/>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vídeo</a:t>
            </a:r>
            <a:r>
              <a:rPr kumimoji="0" lang="es-ES" sz="22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ofrece una visión general de lo que es el marketing STP con ejemplos de cada etapa.</a:t>
            </a:r>
            <a:endParaRPr lang="en-US" sz="2200" b="0" i="0" u="none" strike="noStrike" kern="1200" cap="none" spc="0" normalizeH="0" baseline="0" noProof="0" dirty="0">
              <a:ln>
                <a:noFill/>
              </a:ln>
              <a:solidFill>
                <a:srgbClr val="000000"/>
              </a:solidFill>
              <a:effectLst/>
              <a:uLnTx/>
              <a:uFillTx/>
              <a:latin typeface="Calibri" panose="020F0502020204030204"/>
              <a:cs typeface="Calibri"/>
            </a:endParaRP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2124" y="2131508"/>
            <a:ext cx="8379229" cy="4436374"/>
          </a:xfrm>
          <a:prstGeom prst="rect">
            <a:avLst/>
          </a:prstGeom>
        </p:spPr>
      </p:pic>
      <p:sp>
        <p:nvSpPr>
          <p:cNvPr id="8" name="TextBox 7">
            <a:extLst>
              <a:ext uri="{FF2B5EF4-FFF2-40B4-BE49-F238E27FC236}">
                <a16:creationId xmlns:a16="http://schemas.microsoft.com/office/drawing/2014/main" id="{9B71A7E7-D083-4D45-B753-CC0B03E29D0C}"/>
              </a:ext>
            </a:extLst>
          </p:cNvPr>
          <p:cNvSpPr txBox="1"/>
          <p:nvPr/>
        </p:nvSpPr>
        <p:spPr>
          <a:xfrm>
            <a:off x="5509567" y="6129541"/>
            <a:ext cx="6479770" cy="307777"/>
          </a:xfrm>
          <a:prstGeom prst="rect">
            <a:avLst/>
          </a:prstGeom>
          <a:noFill/>
        </p:spPr>
        <p:txBody>
          <a:bodyPr wrap="square">
            <a:spAutoFit/>
          </a:bodyPr>
          <a:lstStyle/>
          <a:p>
            <a:r>
              <a:rPr lang="es-ES" sz="1400" b="0" i="0" dirty="0">
                <a:solidFill>
                  <a:srgbClr val="1188A3"/>
                </a:solidFill>
                <a:effectLst/>
                <a:latin typeface="Roboto" panose="02000000000000000000" pitchFamily="2" charset="0"/>
                <a:hlinkClick r:id="rId3">
                  <a:extLst>
                    <a:ext uri="{A12FA001-AC4F-418D-AE19-62706E023703}">
                      <ahyp:hlinkClr xmlns:ahyp="http://schemas.microsoft.com/office/drawing/2018/hyperlinkcolor" val="tx"/>
                    </a:ext>
                  </a:extLst>
                </a:hlinkClick>
              </a:rPr>
              <a:t>Estrategias de segmentación y posicionamiento </a:t>
            </a:r>
            <a:r>
              <a:rPr lang="en-US" sz="1400" dirty="0">
                <a:solidFill>
                  <a:srgbClr val="1188A3"/>
                </a:solidFill>
                <a:hlinkClick r:id="rId3">
                  <a:extLst>
                    <a:ext uri="{A12FA001-AC4F-418D-AE19-62706E023703}">
                      <ahyp:hlinkClr xmlns:ahyp="http://schemas.microsoft.com/office/drawing/2018/hyperlinkcolor" val="tx"/>
                    </a:ext>
                  </a:extLst>
                </a:hlinkClick>
              </a:rPr>
              <a:t>- YouTube</a:t>
            </a:r>
            <a:endParaRPr lang="en-IE" sz="1400" dirty="0">
              <a:solidFill>
                <a:srgbClr val="1188A3"/>
              </a:solidFill>
            </a:endParaRPr>
          </a:p>
        </p:txBody>
      </p:sp>
      <p:pic>
        <p:nvPicPr>
          <p:cNvPr id="10" name="Elementos multimedia en línea 9" title="Estrategias de segmentación y posicionamiento">
            <a:hlinkClick r:id="" action="ppaction://media"/>
            <a:extLst>
              <a:ext uri="{FF2B5EF4-FFF2-40B4-BE49-F238E27FC236}">
                <a16:creationId xmlns:a16="http://schemas.microsoft.com/office/drawing/2014/main" id="{E914F4CB-089E-4C86-A2F4-54AC5FB826F2}"/>
              </a:ext>
            </a:extLst>
          </p:cNvPr>
          <p:cNvPicPr>
            <a:picLocks noRot="1" noChangeAspect="1"/>
          </p:cNvPicPr>
          <p:nvPr>
            <a:videoFile r:link="rId1"/>
          </p:nvPr>
        </p:nvPicPr>
        <p:blipFill>
          <a:blip r:embed="rId5"/>
          <a:stretch>
            <a:fillRect/>
          </a:stretch>
        </p:blipFill>
        <p:spPr>
          <a:xfrm>
            <a:off x="5749731" y="2338363"/>
            <a:ext cx="6013391" cy="3273093"/>
          </a:xfrm>
          <a:prstGeom prst="rect">
            <a:avLst/>
          </a:prstGeom>
        </p:spPr>
      </p:pic>
    </p:spTree>
    <p:extLst>
      <p:ext uri="{BB962C8B-B14F-4D97-AF65-F5344CB8AC3E}">
        <p14:creationId xmlns:p14="http://schemas.microsoft.com/office/powerpoint/2010/main" val="41074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785361" y="1419982"/>
            <a:ext cx="11105352" cy="4055454"/>
          </a:xfrm>
        </p:spPr>
        <p:txBody>
          <a:bodyPr vert="horz" lIns="91440" tIns="45720" rIns="91440" bIns="45720" rtlCol="0" anchor="t">
            <a:normAutofit/>
          </a:bodyPr>
          <a:lstStyle/>
          <a:p>
            <a:pPr marL="0" indent="0" algn="just"/>
            <a:r>
              <a:rPr lang="es-ES" b="1" dirty="0"/>
              <a:t>Cree un mapa de posicionamiento para una de sus ideas de producto...</a:t>
            </a:r>
            <a:endParaRPr lang="es-ES"/>
          </a:p>
          <a:p>
            <a:pPr marL="0" indent="0" algn="just"/>
            <a:r>
              <a:rPr lang="en-US" dirty="0"/>
              <a:t>Este enlace al </a:t>
            </a:r>
            <a:r>
              <a:rPr lang="en-US" dirty="0" err="1"/>
              <a:t>siguiente</a:t>
            </a:r>
            <a:r>
              <a:rPr lang="en-US" dirty="0"/>
              <a:t> video </a:t>
            </a:r>
            <a:r>
              <a:rPr lang="en-US" dirty="0" err="1"/>
              <a:t>te</a:t>
            </a:r>
            <a:r>
              <a:rPr lang="en-US" dirty="0"/>
              <a:t> </a:t>
            </a:r>
            <a:r>
              <a:rPr lang="en-US" dirty="0" err="1"/>
              <a:t>ayudará</a:t>
            </a:r>
            <a:r>
              <a:rPr lang="en-US" dirty="0"/>
              <a:t> </a:t>
            </a:r>
            <a:r>
              <a:rPr lang="en-US" dirty="0" err="1"/>
              <a:t>en</a:t>
            </a:r>
            <a:r>
              <a:rPr lang="en-US" dirty="0"/>
              <a:t> </a:t>
            </a:r>
            <a:r>
              <a:rPr lang="en-US" dirty="0" err="1"/>
              <a:t>este</a:t>
            </a:r>
            <a:r>
              <a:rPr lang="en-US" dirty="0"/>
              <a:t> </a:t>
            </a:r>
            <a:r>
              <a:rPr lang="en-US" dirty="0" err="1"/>
              <a:t>ejercicio</a:t>
            </a:r>
            <a:r>
              <a:rPr lang="en-US" dirty="0"/>
              <a:t>.  </a:t>
            </a:r>
            <a:r>
              <a:rPr lang="en-IE" dirty="0">
                <a:solidFill>
                  <a:srgbClr val="1188A3"/>
                </a:solidFill>
                <a:hlinkClick r:id="rId2">
                  <a:extLst>
                    <a:ext uri="{A12FA001-AC4F-418D-AE19-62706E023703}">
                      <ahyp:hlinkClr xmlns:ahyp="http://schemas.microsoft.com/office/drawing/2018/hyperlinkcolor" val="tx"/>
                    </a:ext>
                  </a:extLst>
                </a:hlinkClick>
              </a:rPr>
              <a:t>S-T-P - Positioning - YouTube</a:t>
            </a:r>
            <a:r>
              <a:rPr lang="en-US" dirty="0">
                <a:solidFill>
                  <a:srgbClr val="1188A3"/>
                </a:solidFill>
              </a:rPr>
              <a:t> </a:t>
            </a:r>
            <a:r>
              <a:rPr lang="en-US" sz="1000" dirty="0"/>
              <a:t>(</a:t>
            </a:r>
            <a:r>
              <a:rPr lang="en-US" sz="1000" dirty="0" err="1"/>
              <a:t>Recuerda</a:t>
            </a:r>
            <a:r>
              <a:rPr lang="en-US" sz="1000" dirty="0"/>
              <a:t> que </a:t>
            </a:r>
            <a:r>
              <a:rPr lang="en-US" sz="1000" dirty="0" err="1"/>
              <a:t>puedes</a:t>
            </a:r>
            <a:r>
              <a:rPr lang="en-US" sz="1000" dirty="0"/>
              <a:t> </a:t>
            </a:r>
            <a:r>
              <a:rPr lang="en-US" sz="1000" dirty="0" err="1"/>
              <a:t>poner</a:t>
            </a:r>
            <a:r>
              <a:rPr lang="en-US" sz="1000" dirty="0"/>
              <a:t> </a:t>
            </a:r>
            <a:r>
              <a:rPr lang="en-US" sz="1000" dirty="0" err="1"/>
              <a:t>los</a:t>
            </a:r>
            <a:r>
              <a:rPr lang="en-US" sz="1000" dirty="0"/>
              <a:t> </a:t>
            </a:r>
            <a:r>
              <a:rPr lang="en-US" sz="1000" dirty="0" err="1"/>
              <a:t>subítulos</a:t>
            </a:r>
            <a:r>
              <a:rPr lang="en-US" sz="1000" dirty="0"/>
              <a:t> </a:t>
            </a:r>
            <a:r>
              <a:rPr lang="en-US" sz="1000" dirty="0" err="1"/>
              <a:t>en</a:t>
            </a:r>
            <a:r>
              <a:rPr lang="en-US" sz="1000" dirty="0"/>
              <a:t> </a:t>
            </a:r>
            <a:r>
              <a:rPr lang="en-US" sz="1000" dirty="0" err="1"/>
              <a:t>español</a:t>
            </a:r>
            <a:r>
              <a:rPr lang="en-US" sz="1000" dirty="0"/>
              <a:t>). </a:t>
            </a:r>
            <a:endParaRPr lang="en-US" sz="1000" dirty="0">
              <a:cs typeface="Calibri" panose="020F0502020204030204"/>
            </a:endParaRPr>
          </a:p>
          <a:p>
            <a:pPr marL="0" indent="0" algn="just"/>
            <a:r>
              <a:rPr lang="es-ES" dirty="0"/>
              <a:t>Recuerde que debe nombrar su eje correctamente. Hemos creado esta tabla de títulos de ejes para ofrecerle algunas sugerencias...</a:t>
            </a:r>
            <a:endParaRPr lang="en-US" dirty="0">
              <a:cs typeface="Calibri" panose="020F0502020204030204"/>
            </a:endParaRPr>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dirty="0" err="1"/>
              <a:t>Ejercicio</a:t>
            </a:r>
            <a:r>
              <a:rPr lang="en-US" dirty="0"/>
              <a:t>:</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 name="Table 16">
            <a:extLst>
              <a:ext uri="{FF2B5EF4-FFF2-40B4-BE49-F238E27FC236}">
                <a16:creationId xmlns:a16="http://schemas.microsoft.com/office/drawing/2014/main" id="{C47E4F6E-174B-41FD-AA16-DB2BDDB9AECA}"/>
              </a:ext>
            </a:extLst>
          </p:cNvPr>
          <p:cNvGraphicFramePr>
            <a:graphicFrameLocks noGrp="1"/>
          </p:cNvGraphicFramePr>
          <p:nvPr>
            <p:extLst>
              <p:ext uri="{D42A27DB-BD31-4B8C-83A1-F6EECF244321}">
                <p14:modId xmlns:p14="http://schemas.microsoft.com/office/powerpoint/2010/main" val="3425557197"/>
              </p:ext>
            </p:extLst>
          </p:nvPr>
        </p:nvGraphicFramePr>
        <p:xfrm>
          <a:off x="2125138" y="3248926"/>
          <a:ext cx="5983164" cy="2595880"/>
        </p:xfrm>
        <a:graphic>
          <a:graphicData uri="http://schemas.openxmlformats.org/drawingml/2006/table">
            <a:tbl>
              <a:tblPr firstRow="1" bandRow="1">
                <a:tableStyleId>{93296810-A885-4BE3-A3E7-6D5BEEA58F35}</a:tableStyleId>
              </a:tblPr>
              <a:tblGrid>
                <a:gridCol w="3068130">
                  <a:extLst>
                    <a:ext uri="{9D8B030D-6E8A-4147-A177-3AD203B41FA5}">
                      <a16:colId xmlns:a16="http://schemas.microsoft.com/office/drawing/2014/main" val="2912167310"/>
                    </a:ext>
                  </a:extLst>
                </a:gridCol>
                <a:gridCol w="2915034">
                  <a:extLst>
                    <a:ext uri="{9D8B030D-6E8A-4147-A177-3AD203B41FA5}">
                      <a16:colId xmlns:a16="http://schemas.microsoft.com/office/drawing/2014/main" val="2979462064"/>
                    </a:ext>
                  </a:extLst>
                </a:gridCol>
              </a:tblGrid>
              <a:tr h="370840">
                <a:tc>
                  <a:txBody>
                    <a:bodyPr/>
                    <a:lstStyle/>
                    <a:p>
                      <a:endParaRPr lang="en-IE">
                        <a:solidFill>
                          <a:srgbClr val="000000"/>
                        </a:solidFill>
                      </a:endParaRPr>
                    </a:p>
                  </a:txBody>
                  <a:tcPr/>
                </a:tc>
                <a:tc>
                  <a:txBody>
                    <a:bodyPr/>
                    <a:lstStyle/>
                    <a:p>
                      <a:endParaRPr lang="en-IE">
                        <a:solidFill>
                          <a:srgbClr val="000000"/>
                        </a:solidFill>
                      </a:endParaRPr>
                    </a:p>
                  </a:txBody>
                  <a:tcPr/>
                </a:tc>
                <a:extLst>
                  <a:ext uri="{0D108BD9-81ED-4DB2-BD59-A6C34878D82A}">
                    <a16:rowId xmlns:a16="http://schemas.microsoft.com/office/drawing/2014/main" val="541698485"/>
                  </a:ext>
                </a:extLst>
              </a:tr>
              <a:tr h="370840">
                <a:tc>
                  <a:txBody>
                    <a:bodyPr/>
                    <a:lstStyle/>
                    <a:p>
                      <a:r>
                        <a:rPr lang="en-US" dirty="0">
                          <a:solidFill>
                            <a:srgbClr val="000000"/>
                          </a:solidFill>
                        </a:rPr>
                        <a:t>1. VOLUMEN BAJO</a:t>
                      </a:r>
                      <a:endParaRPr lang="en-IE" dirty="0">
                        <a:solidFill>
                          <a:srgbClr val="000000"/>
                        </a:solidFill>
                      </a:endParaRPr>
                    </a:p>
                  </a:txBody>
                  <a:tcPr/>
                </a:tc>
                <a:tc>
                  <a:txBody>
                    <a:bodyPr/>
                    <a:lstStyle/>
                    <a:p>
                      <a:r>
                        <a:rPr lang="en-US" dirty="0">
                          <a:solidFill>
                            <a:srgbClr val="000000"/>
                          </a:solidFill>
                        </a:rPr>
                        <a:t>VOLUMEN ALTO</a:t>
                      </a:r>
                    </a:p>
                  </a:txBody>
                  <a:tcPr/>
                </a:tc>
                <a:extLst>
                  <a:ext uri="{0D108BD9-81ED-4DB2-BD59-A6C34878D82A}">
                    <a16:rowId xmlns:a16="http://schemas.microsoft.com/office/drawing/2014/main" val="3989231134"/>
                  </a:ext>
                </a:extLst>
              </a:tr>
              <a:tr h="370840">
                <a:tc>
                  <a:txBody>
                    <a:bodyPr/>
                    <a:lstStyle/>
                    <a:p>
                      <a:r>
                        <a:rPr lang="en-US" dirty="0">
                          <a:solidFill>
                            <a:srgbClr val="000000"/>
                          </a:solidFill>
                        </a:rPr>
                        <a:t>2. PESADO</a:t>
                      </a:r>
                      <a:endParaRPr lang="en-IE" dirty="0">
                        <a:solidFill>
                          <a:srgbClr val="000000"/>
                        </a:solidFill>
                      </a:endParaRPr>
                    </a:p>
                  </a:txBody>
                  <a:tcPr/>
                </a:tc>
                <a:tc>
                  <a:txBody>
                    <a:bodyPr/>
                    <a:lstStyle/>
                    <a:p>
                      <a:r>
                        <a:rPr lang="en-US" dirty="0">
                          <a:solidFill>
                            <a:srgbClr val="000000"/>
                          </a:solidFill>
                        </a:rPr>
                        <a:t>LIGERO</a:t>
                      </a:r>
                      <a:endParaRPr lang="en-IE" dirty="0">
                        <a:solidFill>
                          <a:srgbClr val="000000"/>
                        </a:solidFill>
                      </a:endParaRPr>
                    </a:p>
                  </a:txBody>
                  <a:tcPr/>
                </a:tc>
                <a:extLst>
                  <a:ext uri="{0D108BD9-81ED-4DB2-BD59-A6C34878D82A}">
                    <a16:rowId xmlns:a16="http://schemas.microsoft.com/office/drawing/2014/main" val="1347671841"/>
                  </a:ext>
                </a:extLst>
              </a:tr>
              <a:tr h="370840">
                <a:tc>
                  <a:txBody>
                    <a:bodyPr/>
                    <a:lstStyle/>
                    <a:p>
                      <a:r>
                        <a:rPr lang="en-US" dirty="0">
                          <a:solidFill>
                            <a:srgbClr val="000000"/>
                          </a:solidFill>
                        </a:rPr>
                        <a:t>3. ARTÍCULO DE NECESIDAD</a:t>
                      </a:r>
                      <a:endParaRPr lang="en-IE" dirty="0">
                        <a:solidFill>
                          <a:srgbClr val="000000"/>
                        </a:solidFill>
                      </a:endParaRPr>
                    </a:p>
                  </a:txBody>
                  <a:tcPr/>
                </a:tc>
                <a:tc>
                  <a:txBody>
                    <a:bodyPr/>
                    <a:lstStyle/>
                    <a:p>
                      <a:r>
                        <a:rPr lang="en-US" dirty="0">
                          <a:solidFill>
                            <a:srgbClr val="000000"/>
                          </a:solidFill>
                        </a:rPr>
                        <a:t>ARTICULO DE LUJO</a:t>
                      </a:r>
                      <a:endParaRPr lang="en-IE" dirty="0">
                        <a:solidFill>
                          <a:srgbClr val="000000"/>
                        </a:solidFill>
                      </a:endParaRPr>
                    </a:p>
                  </a:txBody>
                  <a:tcPr/>
                </a:tc>
                <a:extLst>
                  <a:ext uri="{0D108BD9-81ED-4DB2-BD59-A6C34878D82A}">
                    <a16:rowId xmlns:a16="http://schemas.microsoft.com/office/drawing/2014/main" val="2393852459"/>
                  </a:ext>
                </a:extLst>
              </a:tr>
              <a:tr h="370840">
                <a:tc>
                  <a:txBody>
                    <a:bodyPr/>
                    <a:lstStyle/>
                    <a:p>
                      <a:r>
                        <a:rPr lang="en-US" dirty="0">
                          <a:solidFill>
                            <a:srgbClr val="000000"/>
                          </a:solidFill>
                        </a:rPr>
                        <a:t>4. SIMPLE</a:t>
                      </a:r>
                      <a:endParaRPr lang="en-IE" dirty="0">
                        <a:solidFill>
                          <a:srgbClr val="000000"/>
                        </a:solidFill>
                      </a:endParaRPr>
                    </a:p>
                  </a:txBody>
                  <a:tcPr/>
                </a:tc>
                <a:tc>
                  <a:txBody>
                    <a:bodyPr/>
                    <a:lstStyle/>
                    <a:p>
                      <a:r>
                        <a:rPr lang="en-US" dirty="0">
                          <a:solidFill>
                            <a:srgbClr val="000000"/>
                          </a:solidFill>
                        </a:rPr>
                        <a:t>COMPLEJO</a:t>
                      </a:r>
                      <a:endParaRPr lang="en-IE" dirty="0">
                        <a:solidFill>
                          <a:srgbClr val="000000"/>
                        </a:solidFill>
                      </a:endParaRPr>
                    </a:p>
                  </a:txBody>
                  <a:tcPr/>
                </a:tc>
                <a:extLst>
                  <a:ext uri="{0D108BD9-81ED-4DB2-BD59-A6C34878D82A}">
                    <a16:rowId xmlns:a16="http://schemas.microsoft.com/office/drawing/2014/main" val="3585331418"/>
                  </a:ext>
                </a:extLst>
              </a:tr>
              <a:tr h="370840">
                <a:tc>
                  <a:txBody>
                    <a:bodyPr/>
                    <a:lstStyle/>
                    <a:p>
                      <a:r>
                        <a:rPr lang="en-US" dirty="0">
                          <a:solidFill>
                            <a:srgbClr val="000000"/>
                          </a:solidFill>
                        </a:rPr>
                        <a:t>5. NO SALUDABLE</a:t>
                      </a:r>
                      <a:endParaRPr lang="en-IE" dirty="0">
                        <a:solidFill>
                          <a:srgbClr val="000000"/>
                        </a:solidFill>
                      </a:endParaRPr>
                    </a:p>
                  </a:txBody>
                  <a:tcPr/>
                </a:tc>
                <a:tc>
                  <a:txBody>
                    <a:bodyPr/>
                    <a:lstStyle/>
                    <a:p>
                      <a:r>
                        <a:rPr lang="en-US" dirty="0">
                          <a:solidFill>
                            <a:srgbClr val="000000"/>
                          </a:solidFill>
                        </a:rPr>
                        <a:t>SALUDABLE</a:t>
                      </a:r>
                      <a:endParaRPr lang="en-IE" dirty="0">
                        <a:solidFill>
                          <a:srgbClr val="000000"/>
                        </a:solidFill>
                      </a:endParaRPr>
                    </a:p>
                  </a:txBody>
                  <a:tcPr/>
                </a:tc>
                <a:extLst>
                  <a:ext uri="{0D108BD9-81ED-4DB2-BD59-A6C34878D82A}">
                    <a16:rowId xmlns:a16="http://schemas.microsoft.com/office/drawing/2014/main" val="3556709500"/>
                  </a:ext>
                </a:extLst>
              </a:tr>
              <a:tr h="370840">
                <a:tc>
                  <a:txBody>
                    <a:bodyPr/>
                    <a:lstStyle/>
                    <a:p>
                      <a:r>
                        <a:rPr lang="en-US" dirty="0">
                          <a:solidFill>
                            <a:srgbClr val="000000"/>
                          </a:solidFill>
                        </a:rPr>
                        <a:t>6. DIFICULTAD DE ABRIR/USAR</a:t>
                      </a:r>
                      <a:endParaRPr lang="en-IE" dirty="0">
                        <a:solidFill>
                          <a:srgbClr val="000000"/>
                        </a:solidFill>
                      </a:endParaRPr>
                    </a:p>
                  </a:txBody>
                  <a:tcPr/>
                </a:tc>
                <a:tc>
                  <a:txBody>
                    <a:bodyPr/>
                    <a:lstStyle/>
                    <a:p>
                      <a:r>
                        <a:rPr lang="en-US" dirty="0">
                          <a:solidFill>
                            <a:srgbClr val="000000"/>
                          </a:solidFill>
                        </a:rPr>
                        <a:t>FÁCIL DE ABRIR O USAR</a:t>
                      </a:r>
                      <a:endParaRPr lang="en-IE" dirty="0">
                        <a:solidFill>
                          <a:srgbClr val="000000"/>
                        </a:solidFill>
                      </a:endParaRPr>
                    </a:p>
                  </a:txBody>
                  <a:tcPr/>
                </a:tc>
                <a:extLst>
                  <a:ext uri="{0D108BD9-81ED-4DB2-BD59-A6C34878D82A}">
                    <a16:rowId xmlns:a16="http://schemas.microsoft.com/office/drawing/2014/main" val="2164733809"/>
                  </a:ext>
                </a:extLst>
              </a:tr>
            </a:tbl>
          </a:graphicData>
        </a:graphic>
      </p:graphicFrame>
      <p:sp>
        <p:nvSpPr>
          <p:cNvPr id="17" name="Rectangle: Rounded Corners 16">
            <a:extLst>
              <a:ext uri="{FF2B5EF4-FFF2-40B4-BE49-F238E27FC236}">
                <a16:creationId xmlns:a16="http://schemas.microsoft.com/office/drawing/2014/main" id="{F6887C4F-136D-4BE9-B731-499C2F1A5AC8}"/>
              </a:ext>
            </a:extLst>
          </p:cNvPr>
          <p:cNvSpPr/>
          <p:nvPr/>
        </p:nvSpPr>
        <p:spPr>
          <a:xfrm>
            <a:off x="8311709" y="3634789"/>
            <a:ext cx="3536982" cy="2210017"/>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0000"/>
                </a:solidFill>
              </a:rPr>
              <a:t>CONSEJO:</a:t>
            </a:r>
            <a:r>
              <a:rPr lang="en-US" sz="2400" dirty="0">
                <a:solidFill>
                  <a:srgbClr val="000000"/>
                </a:solidFill>
              </a:rPr>
              <a:t> </a:t>
            </a:r>
            <a:r>
              <a:rPr lang="es-ES" sz="2000" dirty="0">
                <a:solidFill>
                  <a:srgbClr val="000000"/>
                </a:solidFill>
              </a:rPr>
              <a:t>Mientras realizas este ejercicio, </a:t>
            </a:r>
            <a:r>
              <a:rPr lang="es-ES" sz="2000" b="1" dirty="0">
                <a:solidFill>
                  <a:srgbClr val="000000"/>
                </a:solidFill>
              </a:rPr>
              <a:t>piensa en tu público senior </a:t>
            </a:r>
            <a:r>
              <a:rPr lang="es-ES" sz="2000" dirty="0">
                <a:solidFill>
                  <a:srgbClr val="000000"/>
                </a:solidFill>
              </a:rPr>
              <a:t>y en lo que podrías motivarles</a:t>
            </a:r>
            <a:r>
              <a:rPr lang="en-US" sz="2000" dirty="0">
                <a:solidFill>
                  <a:srgbClr val="000000"/>
                </a:solidFill>
              </a:rPr>
              <a:t>!</a:t>
            </a:r>
            <a:endParaRPr lang="en-IE" sz="2000" dirty="0">
              <a:solidFill>
                <a:srgbClr val="000000"/>
              </a:solidFill>
            </a:endParaRPr>
          </a:p>
        </p:txBody>
      </p:sp>
    </p:spTree>
    <p:extLst>
      <p:ext uri="{BB962C8B-B14F-4D97-AF65-F5344CB8AC3E}">
        <p14:creationId xmlns:p14="http://schemas.microsoft.com/office/powerpoint/2010/main" val="3851334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CC1D-08EF-49BD-A986-C8B52B177507}"/>
              </a:ext>
            </a:extLst>
          </p:cNvPr>
          <p:cNvSpPr>
            <a:spLocks noGrp="1"/>
          </p:cNvSpPr>
          <p:nvPr>
            <p:ph type="body" sz="quarter" idx="18"/>
          </p:nvPr>
        </p:nvSpPr>
        <p:spPr>
          <a:xfrm>
            <a:off x="1391163" y="1383738"/>
            <a:ext cx="5371220" cy="5474262"/>
          </a:xfrm>
        </p:spPr>
        <p:txBody>
          <a:bodyPr vert="horz" lIns="91440" tIns="45720" rIns="91440" bIns="45720" rtlCol="0" anchor="t">
            <a:normAutofit fontScale="92500" lnSpcReduction="10000"/>
          </a:bodyPr>
          <a:lstStyle/>
          <a:p>
            <a:pPr indent="0" algn="just"/>
            <a:r>
              <a:rPr lang="es-ES" sz="2200" b="1" dirty="0"/>
              <a:t>Segmentación: </a:t>
            </a:r>
            <a:r>
              <a:rPr lang="es-ES" sz="2200" dirty="0"/>
              <a:t>aquí es donde se llega a conocer a los clientes. Es el proceso por el cual usted entiende </a:t>
            </a:r>
            <a:r>
              <a:rPr lang="es-ES" sz="2200" u="sng" dirty="0"/>
              <a:t>por qué </a:t>
            </a:r>
            <a:r>
              <a:rPr lang="es-ES" sz="2200" dirty="0"/>
              <a:t>comprarían sus nuevos productos</a:t>
            </a:r>
            <a:r>
              <a:rPr lang="en-US" sz="2200" dirty="0"/>
              <a:t>.</a:t>
            </a:r>
            <a:endParaRPr lang="es-ES"/>
          </a:p>
          <a:p>
            <a:pPr indent="0" algn="just"/>
            <a:endParaRPr lang="en-US" dirty="0">
              <a:cs typeface="Calibri" panose="020F0502020204030204"/>
            </a:endParaRPr>
          </a:p>
          <a:p>
            <a:pPr indent="0" algn="just"/>
            <a:r>
              <a:rPr lang="es-ES" sz="2200" b="1" dirty="0"/>
              <a:t>Orientación: </a:t>
            </a:r>
            <a:r>
              <a:rPr lang="es-ES" sz="2200" dirty="0"/>
              <a:t>es el acto de aumentar la relevancia de su mercado. Es el proceso por el que evalúa a qué personas puede satisfacer mejor con sus productos y servicios y </a:t>
            </a:r>
            <a:r>
              <a:rPr lang="es-ES" sz="2200" u="sng" dirty="0"/>
              <a:t>cómo</a:t>
            </a:r>
            <a:r>
              <a:rPr lang="es-ES" sz="2200" dirty="0"/>
              <a:t> puede hacerse irresistible para ellas</a:t>
            </a:r>
            <a:r>
              <a:rPr lang="en-US" sz="2200" dirty="0"/>
              <a:t>.</a:t>
            </a:r>
            <a:endParaRPr lang="en-US" sz="2200" dirty="0">
              <a:cs typeface="Calibri"/>
            </a:endParaRPr>
          </a:p>
          <a:p>
            <a:pPr indent="0" algn="just"/>
            <a:endParaRPr lang="en-US" dirty="0">
              <a:cs typeface="Calibri" panose="020F0502020204030204"/>
            </a:endParaRPr>
          </a:p>
          <a:p>
            <a:pPr indent="0" algn="just"/>
            <a:r>
              <a:rPr lang="es-ES" sz="1900" b="1" dirty="0"/>
              <a:t>Posicionamiento:</a:t>
            </a:r>
            <a:r>
              <a:rPr lang="es-ES" sz="1900" dirty="0"/>
              <a:t> es el acto de situarse adecuadamente. Se trata de cómo te organizas para el mercado basándote en tus descubrimientos en las fases anteriores. Considere los </a:t>
            </a:r>
            <a:r>
              <a:rPr lang="es-ES" sz="1900" u="sng" dirty="0"/>
              <a:t>pros y los contras </a:t>
            </a:r>
            <a:r>
              <a:rPr lang="es-ES" sz="1900" dirty="0"/>
              <a:t>relativos del mercado en el que pretende entrar y pregúntese si este mercado está en consonancia con sus objetivos actuales; en pocas palabras, ¿merece la pena que se dedique a este mercado objetivo?</a:t>
            </a:r>
            <a:endParaRPr lang="es-ES" sz="1900" dirty="0">
              <a:cs typeface="Calibri" panose="020F0502020204030204"/>
            </a:endParaRPr>
          </a:p>
        </p:txBody>
      </p:sp>
      <p:pic>
        <p:nvPicPr>
          <p:cNvPr id="7" name="Graphic 6" descr="Cursor with solid fill">
            <a:extLst>
              <a:ext uri="{FF2B5EF4-FFF2-40B4-BE49-F238E27FC236}">
                <a16:creationId xmlns:a16="http://schemas.microsoft.com/office/drawing/2014/main" id="{08B219B0-11E6-430F-8DDF-BE95DFB77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4" y="2324438"/>
            <a:ext cx="588696" cy="588696"/>
          </a:xfrm>
          <a:prstGeom prst="rect">
            <a:avLst/>
          </a:prstGeom>
        </p:spPr>
      </p:pic>
      <p:pic>
        <p:nvPicPr>
          <p:cNvPr id="8" name="Graphic 7" descr="Cursor with solid fill">
            <a:extLst>
              <a:ext uri="{FF2B5EF4-FFF2-40B4-BE49-F238E27FC236}">
                <a16:creationId xmlns:a16="http://schemas.microsoft.com/office/drawing/2014/main" id="{70D7455F-1A37-47CF-A575-EDDECB276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5" y="4087719"/>
            <a:ext cx="588696" cy="588696"/>
          </a:xfrm>
          <a:prstGeom prst="rect">
            <a:avLst/>
          </a:prstGeom>
        </p:spPr>
      </p:pic>
      <p:pic>
        <p:nvPicPr>
          <p:cNvPr id="10" name="Picture 9" descr="Organic food set as background of white circle">
            <a:extLst>
              <a:ext uri="{FF2B5EF4-FFF2-40B4-BE49-F238E27FC236}">
                <a16:creationId xmlns:a16="http://schemas.microsoft.com/office/drawing/2014/main" id="{25D755A4-C7B1-4E5E-99B6-F3A524AD2A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72439" y="1658867"/>
            <a:ext cx="4879498" cy="4296871"/>
          </a:xfrm>
          <a:prstGeom prst="rect">
            <a:avLst/>
          </a:prstGeom>
        </p:spPr>
      </p:pic>
      <p:pic>
        <p:nvPicPr>
          <p:cNvPr id="14" name="Graphic 13" descr="In love face outline with solid fill">
            <a:extLst>
              <a:ext uri="{FF2B5EF4-FFF2-40B4-BE49-F238E27FC236}">
                <a16:creationId xmlns:a16="http://schemas.microsoft.com/office/drawing/2014/main" id="{C29B7BD5-768C-48C1-A1CE-507D5674BD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2226" y="3034931"/>
            <a:ext cx="1432290" cy="1432290"/>
          </a:xfrm>
          <a:prstGeom prst="rect">
            <a:avLst/>
          </a:prstGeom>
        </p:spPr>
      </p:pic>
      <p:sp>
        <p:nvSpPr>
          <p:cNvPr id="5" name="Text Placeholder 4">
            <a:extLst>
              <a:ext uri="{FF2B5EF4-FFF2-40B4-BE49-F238E27FC236}">
                <a16:creationId xmlns:a16="http://schemas.microsoft.com/office/drawing/2014/main" id="{0835D291-F2CA-4BB7-884E-DB11043C443F}"/>
              </a:ext>
            </a:extLst>
          </p:cNvPr>
          <p:cNvSpPr>
            <a:spLocks noGrp="1"/>
          </p:cNvSpPr>
          <p:nvPr>
            <p:ph type="body" sz="quarter" idx="16"/>
          </p:nvPr>
        </p:nvSpPr>
        <p:spPr>
          <a:xfrm>
            <a:off x="1746553" y="595510"/>
            <a:ext cx="4716425" cy="582221"/>
          </a:xfrm>
        </p:spPr>
        <p:txBody>
          <a:bodyPr vert="horz" lIns="91440" tIns="45720" rIns="91440" bIns="45720" rtlCol="0" anchor="t">
            <a:normAutofit fontScale="70000" lnSpcReduction="20000"/>
          </a:bodyPr>
          <a:lstStyle/>
          <a:p>
            <a:r>
              <a:rPr lang="en-US" dirty="0"/>
              <a:t>¡¡</a:t>
            </a:r>
            <a:r>
              <a:rPr lang="en-US" dirty="0" err="1"/>
              <a:t>Posicionándose</a:t>
            </a:r>
            <a:r>
              <a:rPr lang="en-US" dirty="0"/>
              <a:t> </a:t>
            </a:r>
            <a:r>
              <a:rPr lang="en-US" dirty="0" err="1"/>
              <a:t>en</a:t>
            </a:r>
            <a:r>
              <a:rPr lang="en-US" dirty="0"/>
              <a:t> </a:t>
            </a:r>
            <a:r>
              <a:rPr lang="en-US" dirty="0" err="1"/>
              <a:t>el</a:t>
            </a:r>
            <a:r>
              <a:rPr lang="en-US" dirty="0"/>
              <a:t> mercado!!</a:t>
            </a:r>
            <a:endParaRPr lang="en-IE" dirty="0"/>
          </a:p>
        </p:txBody>
      </p:sp>
    </p:spTree>
    <p:extLst>
      <p:ext uri="{BB962C8B-B14F-4D97-AF65-F5344CB8AC3E}">
        <p14:creationId xmlns:p14="http://schemas.microsoft.com/office/powerpoint/2010/main" val="2580673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CA19869-CFA1-416E-BE2C-5A5DD9281647}"/>
              </a:ext>
            </a:extLst>
          </p:cNvPr>
          <p:cNvSpPr>
            <a:spLocks noGrp="1"/>
          </p:cNvSpPr>
          <p:nvPr>
            <p:ph type="body" sz="quarter" idx="18"/>
          </p:nvPr>
        </p:nvSpPr>
        <p:spPr>
          <a:xfrm>
            <a:off x="735013" y="1757363"/>
            <a:ext cx="4983162" cy="3867150"/>
          </a:xfrm>
        </p:spPr>
        <p:txBody>
          <a:bodyPr vert="horz" lIns="91440" tIns="45720" rIns="91440" bIns="45720" rtlCol="0" anchor="t">
            <a:normAutofit fontScale="92500" lnSpcReduction="10000"/>
          </a:bodyPr>
          <a:lstStyle/>
          <a:p>
            <a:pPr marL="0" indent="0" algn="just"/>
            <a:r>
              <a:rPr lang="es-ES" dirty="0"/>
              <a:t>Hemos hablado de las percepciones y preferencias de los consumidores.</a:t>
            </a:r>
            <a:endParaRPr lang="es-ES"/>
          </a:p>
          <a:p>
            <a:pPr marL="0" indent="0" algn="just"/>
            <a:r>
              <a:rPr lang="es-ES" dirty="0"/>
              <a:t>El posicionamiento en el mercado se refiere a la capacidad de influir en la percepción de los consumidores con respecto a su marca o producto en relación con los competidores.</a:t>
            </a:r>
            <a:endParaRPr lang="es-ES" dirty="0">
              <a:cs typeface="Calibri" panose="020F0502020204030204"/>
            </a:endParaRPr>
          </a:p>
          <a:p>
            <a:pPr marL="0" indent="0" algn="just"/>
            <a:r>
              <a:rPr lang="es-ES" b="1" dirty="0"/>
              <a:t>El objetivo del posicionamiento en el mercado es establecer la imagen o identidad de una marca o producto para que los consumidores la perciban de una determinada manera.</a:t>
            </a:r>
            <a:endParaRPr lang="en-IE" b="1" dirty="0">
              <a:cs typeface="Calibri" panose="020F0502020204030204"/>
            </a:endParaRPr>
          </a:p>
        </p:txBody>
      </p:sp>
      <p:sp>
        <p:nvSpPr>
          <p:cNvPr id="6" name="Text Placeholder 3">
            <a:extLst>
              <a:ext uri="{FF2B5EF4-FFF2-40B4-BE49-F238E27FC236}">
                <a16:creationId xmlns:a16="http://schemas.microsoft.com/office/drawing/2014/main" id="{870FF6D3-770F-4259-875B-027D7FCE77A2}"/>
              </a:ext>
            </a:extLst>
          </p:cNvPr>
          <p:cNvSpPr>
            <a:spLocks noGrp="1"/>
          </p:cNvSpPr>
          <p:nvPr>
            <p:ph type="body" sz="quarter" idx="16"/>
          </p:nvPr>
        </p:nvSpPr>
        <p:spPr>
          <a:xfrm>
            <a:off x="735013" y="642938"/>
            <a:ext cx="4652614" cy="582612"/>
          </a:xfrm>
        </p:spPr>
        <p:txBody>
          <a:bodyPr>
            <a:normAutofit fontScale="70000" lnSpcReduction="20000"/>
          </a:bodyPr>
          <a:lstStyle/>
          <a:p>
            <a:r>
              <a:rPr lang="en-US" dirty="0" err="1"/>
              <a:t>Posicionamiento</a:t>
            </a:r>
            <a:r>
              <a:rPr lang="en-US" dirty="0"/>
              <a:t> </a:t>
            </a:r>
            <a:r>
              <a:rPr lang="en-US" dirty="0" err="1"/>
              <a:t>en</a:t>
            </a:r>
            <a:r>
              <a:rPr lang="en-US" dirty="0"/>
              <a:t> </a:t>
            </a:r>
            <a:r>
              <a:rPr lang="en-US" dirty="0" err="1"/>
              <a:t>el</a:t>
            </a:r>
            <a:r>
              <a:rPr lang="en-US" dirty="0"/>
              <a:t> mercado :</a:t>
            </a:r>
            <a:endParaRPr lang="en-IE" dirty="0"/>
          </a:p>
        </p:txBody>
      </p:sp>
      <p:pic>
        <p:nvPicPr>
          <p:cNvPr id="7" name="Picture 4" descr="Positioning Al Ries &amp; Jack Trout">
            <a:hlinkClick r:id="rId2"/>
            <a:extLst>
              <a:ext uri="{FF2B5EF4-FFF2-40B4-BE49-F238E27FC236}">
                <a16:creationId xmlns:a16="http://schemas.microsoft.com/office/drawing/2014/main" id="{A23B246B-2BB2-4D8F-884E-3F37E2D237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87627" y="104803"/>
            <a:ext cx="1623082" cy="22414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9A443C-8F62-4007-B1D5-F965D8AD2D2D}"/>
              </a:ext>
            </a:extLst>
          </p:cNvPr>
          <p:cNvSpPr txBox="1"/>
          <p:nvPr/>
        </p:nvSpPr>
        <p:spPr>
          <a:xfrm>
            <a:off x="7091265" y="118716"/>
            <a:ext cx="5100735" cy="6340197"/>
          </a:xfrm>
          <a:prstGeom prst="rect">
            <a:avLst/>
          </a:prstGeom>
          <a:noFill/>
        </p:spPr>
        <p:txBody>
          <a:bodyPr wrap="square" lIns="91440" tIns="45720" rIns="91440" bIns="45720" anchor="t">
            <a:spAutoFit/>
          </a:bodyPr>
          <a:lstStyle/>
          <a:p>
            <a:r>
              <a:rPr lang="en-US" sz="2200" b="1" dirty="0">
                <a:solidFill>
                  <a:srgbClr val="1188A3"/>
                </a:solidFill>
                <a:hlinkClick r:id="rId4">
                  <a:extLst>
                    <a:ext uri="{A12FA001-AC4F-418D-AE19-62706E023703}">
                      <ahyp:hlinkClr xmlns:ahyp="http://schemas.microsoft.com/office/drawing/2018/hyperlinkcolor" val="tx"/>
                    </a:ext>
                  </a:extLst>
                </a:hlinkClick>
              </a:rPr>
              <a:t>“</a:t>
            </a:r>
            <a:r>
              <a:rPr lang="es-ES" sz="2200" b="1" dirty="0">
                <a:solidFill>
                  <a:srgbClr val="1188A3"/>
                </a:solidFill>
                <a:hlinkClick r:id="rId4">
                  <a:extLst>
                    <a:ext uri="{A12FA001-AC4F-418D-AE19-62706E023703}">
                      <ahyp:hlinkClr xmlns:ahyp="http://schemas.microsoft.com/office/drawing/2018/hyperlinkcolor" val="tx"/>
                    </a:ext>
                  </a:extLst>
                </a:hlinkClick>
              </a:rPr>
              <a:t>Posicionamiento: la batalla por su mente</a:t>
            </a:r>
            <a:r>
              <a:rPr lang="en-US" sz="2200" b="1" dirty="0">
                <a:solidFill>
                  <a:srgbClr val="1188A3"/>
                </a:solidFill>
                <a:hlinkClick r:id="rId4">
                  <a:extLst>
                    <a:ext uri="{A12FA001-AC4F-418D-AE19-62706E023703}">
                      <ahyp:hlinkClr xmlns:ahyp="http://schemas.microsoft.com/office/drawing/2018/hyperlinkcolor" val="tx"/>
                    </a:ext>
                  </a:extLst>
                </a:hlinkClick>
              </a:rPr>
              <a:t>" </a:t>
            </a:r>
            <a:endParaRPr lang="en-US" sz="2200" b="1" dirty="0">
              <a:solidFill>
                <a:srgbClr val="1188A3"/>
              </a:solidFill>
            </a:endParaRPr>
          </a:p>
          <a:p>
            <a:pPr algn="just"/>
            <a:r>
              <a:rPr lang="en-US" sz="1900" dirty="0">
                <a:solidFill>
                  <a:srgbClr val="000000"/>
                </a:solidFill>
              </a:rPr>
              <a:t>Este </a:t>
            </a:r>
            <a:r>
              <a:rPr lang="en-US" sz="1900" dirty="0" err="1">
                <a:solidFill>
                  <a:srgbClr val="000000"/>
                </a:solidFill>
              </a:rPr>
              <a:t>libro</a:t>
            </a:r>
            <a:r>
              <a:rPr lang="en-US" sz="1900" dirty="0">
                <a:solidFill>
                  <a:srgbClr val="000000"/>
                </a:solidFill>
              </a:rPr>
              <a:t> </a:t>
            </a:r>
            <a:r>
              <a:rPr lang="es-ES" sz="1900" dirty="0">
                <a:solidFill>
                  <a:srgbClr val="000000"/>
                </a:solidFill>
              </a:rPr>
              <a:t>fue publicado por primera vez en 1981, por Al Ries y Jack </a:t>
            </a:r>
            <a:r>
              <a:rPr lang="es-ES" sz="1900" dirty="0" err="1">
                <a:solidFill>
                  <a:srgbClr val="000000"/>
                </a:solidFill>
              </a:rPr>
              <a:t>Trout</a:t>
            </a:r>
            <a:r>
              <a:rPr lang="es-ES" sz="1900" dirty="0">
                <a:solidFill>
                  <a:srgbClr val="000000"/>
                </a:solidFill>
              </a:rPr>
              <a:t>. Fue uno de los primeros libros en analizar el problema de cómo hacer que una marca destaque en un mundo moderno saturado de competidores y ante unos consumidores que se han vuelto escépticos debido al bombardeo de los medios de comunicación. Es un problema que es más relevante hoy que nunca</a:t>
            </a:r>
            <a:r>
              <a:rPr lang="en-US" sz="1900" dirty="0">
                <a:solidFill>
                  <a:srgbClr val="000000"/>
                </a:solidFill>
                <a:ea typeface="+mn-lt"/>
                <a:cs typeface="+mn-lt"/>
              </a:rPr>
              <a:t>. </a:t>
            </a:r>
            <a:endParaRPr lang="en-US" sz="1900" dirty="0">
              <a:solidFill>
                <a:srgbClr val="000000"/>
              </a:solidFill>
              <a:cs typeface="Calibri"/>
            </a:endParaRPr>
          </a:p>
          <a:p>
            <a:pPr algn="just"/>
            <a:endParaRPr lang="en-US" sz="1900" dirty="0">
              <a:solidFill>
                <a:srgbClr val="000000"/>
              </a:solidFill>
              <a:cs typeface="Calibri"/>
            </a:endParaRPr>
          </a:p>
          <a:p>
            <a:pPr algn="just"/>
            <a:r>
              <a:rPr lang="es-ES" sz="1900" dirty="0">
                <a:solidFill>
                  <a:srgbClr val="000000"/>
                </a:solidFill>
              </a:rPr>
              <a:t>El concepto de posicionamiento, que cambió la naturaleza de la publicidad, puede afectar al producto, a su precio, al lugar de venta y a su promoción.</a:t>
            </a:r>
            <a:endParaRPr lang="es-ES" sz="1900" dirty="0">
              <a:solidFill>
                <a:srgbClr val="000000"/>
              </a:solidFill>
              <a:cs typeface="Calibri" panose="020F0502020204030204"/>
            </a:endParaRPr>
          </a:p>
          <a:p>
            <a:pPr algn="just"/>
            <a:endParaRPr lang="en-US" sz="1900" dirty="0">
              <a:solidFill>
                <a:srgbClr val="000000"/>
              </a:solidFill>
              <a:cs typeface="Calibri" panose="020F0502020204030204"/>
            </a:endParaRPr>
          </a:p>
          <a:p>
            <a:pPr algn="just"/>
            <a:r>
              <a:rPr lang="es-ES" sz="1900" dirty="0">
                <a:solidFill>
                  <a:srgbClr val="000000"/>
                </a:solidFill>
              </a:rPr>
              <a:t>Como el título indica, el posicionamiento tiene que ver con las percepciones de los consumidores y con la forma de mejorar su posición en sus mentes</a:t>
            </a:r>
            <a:r>
              <a:rPr lang="es-ES" sz="2000" dirty="0">
                <a:solidFill>
                  <a:srgbClr val="000000"/>
                </a:solidFill>
              </a:rPr>
              <a:t>.</a:t>
            </a:r>
            <a:endParaRPr lang="es-ES" sz="2000" dirty="0">
              <a:solidFill>
                <a:srgbClr val="000000"/>
              </a:solidFill>
              <a:cs typeface="Calibri" panose="020F0502020204030204"/>
            </a:endParaRPr>
          </a:p>
        </p:txBody>
      </p:sp>
    </p:spTree>
    <p:extLst>
      <p:ext uri="{BB962C8B-B14F-4D97-AF65-F5344CB8AC3E}">
        <p14:creationId xmlns:p14="http://schemas.microsoft.com/office/powerpoint/2010/main" val="3768073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008F81-AB1A-4285-A783-36C0845FFCDE}"/>
              </a:ext>
            </a:extLst>
          </p:cNvPr>
          <p:cNvSpPr>
            <a:spLocks noGrp="1"/>
          </p:cNvSpPr>
          <p:nvPr>
            <p:ph type="body" sz="quarter" idx="16"/>
          </p:nvPr>
        </p:nvSpPr>
        <p:spPr>
          <a:xfrm>
            <a:off x="394847" y="173836"/>
            <a:ext cx="11296481" cy="1161349"/>
          </a:xfrm>
        </p:spPr>
        <p:txBody>
          <a:bodyPr vert="horz" lIns="91440" tIns="45720" rIns="91440" bIns="45720" rtlCol="0" anchor="t">
            <a:normAutofit lnSpcReduction="10000"/>
          </a:bodyPr>
          <a:lstStyle/>
          <a:p>
            <a:r>
              <a:rPr lang="es-ES" sz="2800" b="1" i="0" dirty="0">
                <a:effectLst/>
              </a:rPr>
              <a:t>Principales conclusiones de: "Posicionamiento - La batalla por la mente“</a:t>
            </a:r>
          </a:p>
          <a:p>
            <a:r>
              <a:rPr lang="en-US" sz="1900" b="1" dirty="0">
                <a:highlight>
                  <a:srgbClr val="FED100"/>
                </a:highlight>
              </a:rPr>
              <a:t> CONSEJO</a:t>
            </a:r>
            <a:r>
              <a:rPr lang="en-US" sz="1900" b="1" dirty="0">
                <a:highlight>
                  <a:srgbClr val="FED100"/>
                </a:highlight>
                <a:latin typeface="Calibri"/>
                <a:cs typeface="Calibri"/>
              </a:rPr>
              <a:t>: </a:t>
            </a:r>
            <a:r>
              <a:rPr lang="en-US" sz="1900" dirty="0"/>
              <a:t> </a:t>
            </a:r>
            <a:r>
              <a:rPr lang="es-ES" sz="2100" dirty="0"/>
              <a:t>Las empresas alimentarias deberían tener en cuenta estas ideas a la hora de desarrollar nuevos productos para el mercado senior</a:t>
            </a:r>
            <a:endParaRPr lang="en-IE" dirty="0"/>
          </a:p>
        </p:txBody>
      </p:sp>
      <p:sp>
        <p:nvSpPr>
          <p:cNvPr id="4" name="Text Placeholder 3">
            <a:extLst>
              <a:ext uri="{FF2B5EF4-FFF2-40B4-BE49-F238E27FC236}">
                <a16:creationId xmlns:a16="http://schemas.microsoft.com/office/drawing/2014/main" id="{41B532ED-6626-4126-873D-D89182457A86}"/>
              </a:ext>
            </a:extLst>
          </p:cNvPr>
          <p:cNvSpPr txBox="1">
            <a:spLocks noGrp="1"/>
          </p:cNvSpPr>
          <p:nvPr>
            <p:ph type="body" sz="quarter" idx="18"/>
          </p:nvPr>
        </p:nvSpPr>
        <p:spPr>
          <a:xfrm>
            <a:off x="517890" y="1449865"/>
            <a:ext cx="11296481" cy="4774640"/>
          </a:xfrm>
          <a:prstGeom prst="rect">
            <a:avLst/>
          </a:prstGeom>
          <a:noFill/>
        </p:spPr>
        <p:txBody>
          <a:bodyPr vert="horz" wrap="square" lIns="91440" tIns="45720" rIns="91440" bIns="45720" rtlCol="0" anchor="t">
            <a:spAutoFit/>
          </a:bodyPr>
          <a:lstStyle/>
          <a:p>
            <a:pPr algn="just">
              <a:buFont typeface="Arial" panose="020B0604020202020204" pitchFamily="34" charset="0"/>
              <a:buChar char="•"/>
            </a:pPr>
            <a:r>
              <a:rPr lang="es-ES" sz="2200" b="0" i="0" dirty="0">
                <a:solidFill>
                  <a:srgbClr val="000000"/>
                </a:solidFill>
                <a:effectLst/>
              </a:rPr>
              <a:t>El posicionamiento consiste en buscar la solución en la mente de los </a:t>
            </a:r>
            <a:r>
              <a:rPr lang="es-ES" sz="2200" b="1" i="0" dirty="0">
                <a:solidFill>
                  <a:srgbClr val="000000"/>
                </a:solidFill>
                <a:effectLst/>
              </a:rPr>
              <a:t>clientes potenciales</a:t>
            </a:r>
            <a:endParaRPr lang="es-ES"/>
          </a:p>
          <a:p>
            <a:pPr algn="just">
              <a:buFont typeface="Arial" panose="020B0604020202020204" pitchFamily="34" charset="0"/>
              <a:buChar char="•"/>
            </a:pPr>
            <a:r>
              <a:rPr lang="es-ES" sz="2200" b="0" i="0" dirty="0">
                <a:solidFill>
                  <a:srgbClr val="000000"/>
                </a:solidFill>
                <a:effectLst/>
              </a:rPr>
              <a:t>Para tener éxito, es necesario tener una comunicación exitosa para </a:t>
            </a:r>
            <a:r>
              <a:rPr lang="es-ES" sz="2200" b="1" i="0" dirty="0">
                <a:solidFill>
                  <a:srgbClr val="000000"/>
                </a:solidFill>
                <a:effectLst/>
              </a:rPr>
              <a:t>penetrar en la mente de las personas</a:t>
            </a:r>
            <a:endParaRPr lang="es-ES" sz="2200" b="1" i="0" dirty="0">
              <a:solidFill>
                <a:srgbClr val="000000"/>
              </a:solidFill>
              <a:effectLst/>
              <a:cs typeface="Calibri" panose="020F0502020204030204"/>
            </a:endParaRPr>
          </a:p>
          <a:p>
            <a:pPr algn="just">
              <a:buFont typeface="Arial" panose="020B0604020202020204" pitchFamily="34" charset="0"/>
              <a:buChar char="•"/>
            </a:pPr>
            <a:r>
              <a:rPr lang="es-ES" sz="2200" b="0" i="0" dirty="0">
                <a:solidFill>
                  <a:srgbClr val="000000"/>
                </a:solidFill>
                <a:effectLst/>
              </a:rPr>
              <a:t>La mente no tiene espacio para lo nuevo a menos que tenga una </a:t>
            </a:r>
            <a:r>
              <a:rPr lang="es-ES" sz="2200" b="1" i="0" dirty="0">
                <a:solidFill>
                  <a:srgbClr val="000000"/>
                </a:solidFill>
                <a:effectLst/>
              </a:rPr>
              <a:t>conexión con lo viejo</a:t>
            </a:r>
            <a:endParaRPr lang="es-ES" sz="2200" b="1" i="0" dirty="0">
              <a:solidFill>
                <a:srgbClr val="000000"/>
              </a:solidFill>
              <a:effectLst/>
              <a:cs typeface="Calibri" panose="020F0502020204030204"/>
            </a:endParaRPr>
          </a:p>
          <a:p>
            <a:pPr algn="just">
              <a:buFont typeface="Arial" panose="020B0604020202020204" pitchFamily="34" charset="0"/>
              <a:buChar char="•"/>
            </a:pPr>
            <a:r>
              <a:rPr lang="es-ES" sz="2200" b="1" i="0" dirty="0">
                <a:solidFill>
                  <a:srgbClr val="000000"/>
                </a:solidFill>
                <a:effectLst/>
              </a:rPr>
              <a:t>No se puede ignorar </a:t>
            </a:r>
            <a:r>
              <a:rPr lang="es-ES" sz="2200" b="0" i="0" dirty="0">
                <a:solidFill>
                  <a:srgbClr val="000000"/>
                </a:solidFill>
                <a:effectLst/>
              </a:rPr>
              <a:t>el posicionamiento de los competidores</a:t>
            </a:r>
            <a:endParaRPr lang="es-ES" sz="2200" b="0" i="0" dirty="0">
              <a:solidFill>
                <a:srgbClr val="000000"/>
              </a:solidFill>
              <a:effectLst/>
              <a:cs typeface="Calibri" panose="020F0502020204030204"/>
            </a:endParaRPr>
          </a:p>
          <a:p>
            <a:pPr algn="just">
              <a:buFont typeface="Arial" panose="020B0604020202020204" pitchFamily="34" charset="0"/>
              <a:buChar char="•"/>
            </a:pPr>
            <a:r>
              <a:rPr lang="es-ES" sz="2200" b="0" i="0" dirty="0">
                <a:solidFill>
                  <a:srgbClr val="000000"/>
                </a:solidFill>
                <a:effectLst/>
              </a:rPr>
              <a:t>La forma más fácil de penetrar en la mente del cliente </a:t>
            </a:r>
            <a:r>
              <a:rPr lang="es-ES" sz="2200" b="1" i="0" dirty="0">
                <a:solidFill>
                  <a:srgbClr val="000000"/>
                </a:solidFill>
                <a:effectLst/>
              </a:rPr>
              <a:t>es ser el primero</a:t>
            </a:r>
            <a:endParaRPr lang="es-ES" sz="2200" b="1" i="0" dirty="0">
              <a:solidFill>
                <a:srgbClr val="000000"/>
              </a:solidFill>
              <a:effectLst/>
              <a:cs typeface="Calibri" panose="020F0502020204030204"/>
            </a:endParaRPr>
          </a:p>
          <a:p>
            <a:pPr algn="just">
              <a:buFont typeface="Arial" panose="020B0604020202020204" pitchFamily="34" charset="0"/>
              <a:buChar char="•"/>
            </a:pPr>
            <a:r>
              <a:rPr lang="es-ES" sz="2200" b="0" i="0" dirty="0">
                <a:solidFill>
                  <a:srgbClr val="000000"/>
                </a:solidFill>
                <a:effectLst/>
              </a:rPr>
              <a:t>Las marcas deben </a:t>
            </a:r>
            <a:r>
              <a:rPr lang="es-ES" sz="2200" b="1" i="0" dirty="0">
                <a:solidFill>
                  <a:srgbClr val="000000"/>
                </a:solidFill>
                <a:effectLst/>
              </a:rPr>
              <a:t>buscar las fisuras</a:t>
            </a:r>
            <a:r>
              <a:rPr lang="es-ES" sz="2200" b="0" i="0" dirty="0">
                <a:solidFill>
                  <a:srgbClr val="000000"/>
                </a:solidFill>
                <a:effectLst/>
              </a:rPr>
              <a:t> en la mente de los clientes</a:t>
            </a:r>
            <a:endParaRPr lang="es-ES" sz="2200" b="0" i="0" dirty="0">
              <a:solidFill>
                <a:srgbClr val="000000"/>
              </a:solidFill>
              <a:effectLst/>
              <a:cs typeface="Calibri" panose="020F0502020204030204"/>
            </a:endParaRPr>
          </a:p>
          <a:p>
            <a:pPr algn="just">
              <a:buFont typeface="Arial" panose="020B0604020202020204" pitchFamily="34" charset="0"/>
              <a:buChar char="•"/>
            </a:pPr>
            <a:r>
              <a:rPr lang="es-ES" sz="2200" b="0" i="0" dirty="0">
                <a:solidFill>
                  <a:srgbClr val="000000"/>
                </a:solidFill>
                <a:effectLst/>
              </a:rPr>
              <a:t>El </a:t>
            </a:r>
            <a:r>
              <a:rPr lang="es-ES" sz="2200" b="1" i="0" dirty="0">
                <a:solidFill>
                  <a:srgbClr val="000000"/>
                </a:solidFill>
                <a:effectLst/>
              </a:rPr>
              <a:t>nombre</a:t>
            </a:r>
            <a:r>
              <a:rPr lang="es-ES" sz="2200" b="0" i="0" dirty="0">
                <a:solidFill>
                  <a:srgbClr val="000000"/>
                </a:solidFill>
                <a:effectLst/>
              </a:rPr>
              <a:t> es esencial y puede influir en el fracaso o el éxito de un producto</a:t>
            </a:r>
            <a:endParaRPr lang="es-ES" sz="2200" b="0" i="0" dirty="0">
              <a:solidFill>
                <a:srgbClr val="000000"/>
              </a:solidFill>
              <a:effectLst/>
              <a:cs typeface="Calibri" panose="020F0502020204030204"/>
            </a:endParaRPr>
          </a:p>
          <a:p>
            <a:pPr algn="just">
              <a:buFont typeface="Arial" panose="020B0604020202020204" pitchFamily="34" charset="0"/>
              <a:buChar char="•"/>
            </a:pPr>
            <a:r>
              <a:rPr lang="es-ES" sz="2200" dirty="0"/>
              <a:t>Abordar la ampliación de la </a:t>
            </a:r>
            <a:r>
              <a:rPr lang="es-ES" sz="2200" b="1" dirty="0"/>
              <a:t>línea de productos con precaución </a:t>
            </a:r>
            <a:r>
              <a:rPr lang="es-ES" sz="2200" dirty="0"/>
              <a:t>y utilizar nombres ya conocidos en los nuevos productos</a:t>
            </a:r>
            <a:endParaRPr lang="es-ES" sz="2200" dirty="0">
              <a:cs typeface="Calibri" panose="020F0502020204030204"/>
            </a:endParaRPr>
          </a:p>
          <a:p>
            <a:pPr algn="just">
              <a:buFont typeface="Arial" panose="020B0604020202020204" pitchFamily="34" charset="0"/>
              <a:buChar char="•"/>
            </a:pPr>
            <a:r>
              <a:rPr lang="es-ES" sz="2200" b="0" i="0" dirty="0">
                <a:solidFill>
                  <a:srgbClr val="000000"/>
                </a:solidFill>
                <a:effectLst/>
              </a:rPr>
              <a:t>Un programa de posicionamiento </a:t>
            </a:r>
            <a:r>
              <a:rPr lang="es-ES" sz="2200" b="1" i="0" dirty="0">
                <a:solidFill>
                  <a:srgbClr val="000000"/>
                </a:solidFill>
                <a:effectLst/>
              </a:rPr>
              <a:t>requiere un sólido compromiso </a:t>
            </a:r>
            <a:r>
              <a:rPr lang="es-ES" sz="2200" b="0" i="0" dirty="0">
                <a:solidFill>
                  <a:srgbClr val="000000"/>
                </a:solidFill>
                <a:effectLst/>
              </a:rPr>
              <a:t>a largo plazo de sus responsables.</a:t>
            </a:r>
            <a:endParaRPr lang="en-US" sz="2200" b="0" i="0" dirty="0">
              <a:solidFill>
                <a:srgbClr val="000000"/>
              </a:solidFill>
              <a:effectLst/>
              <a:cs typeface="Calibri"/>
            </a:endParaRPr>
          </a:p>
        </p:txBody>
      </p:sp>
      <p:pic>
        <p:nvPicPr>
          <p:cNvPr id="5" name="Picture 4" descr="Positioning Al Ries &amp; Jack Trout">
            <a:hlinkClick r:id="rId2"/>
            <a:extLst>
              <a:ext uri="{FF2B5EF4-FFF2-40B4-BE49-F238E27FC236}">
                <a16:creationId xmlns:a16="http://schemas.microsoft.com/office/drawing/2014/main" id="{2108F3C5-D7D1-46C4-8120-6F04E25C0D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470541" y="3088433"/>
            <a:ext cx="1203569" cy="165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8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a:xfrm>
            <a:off x="734714" y="290118"/>
            <a:ext cx="10808102" cy="1651804"/>
          </a:xfrm>
          <a:solidFill>
            <a:srgbClr val="85D2E1"/>
          </a:solidFill>
        </p:spPr>
        <p:txBody>
          <a:bodyPr vert="horz" lIns="91440" tIns="45720" rIns="91440" bIns="45720" rtlCol="0" anchor="t">
            <a:normAutofit/>
          </a:bodyPr>
          <a:lstStyle/>
          <a:p>
            <a:pPr>
              <a:lnSpc>
                <a:spcPct val="100000"/>
              </a:lnSpc>
            </a:pPr>
            <a:r>
              <a:rPr lang="es-ES" dirty="0"/>
              <a:t>Estrategia de posicionamiento de la marca... Dar a su público algo diferente</a:t>
            </a:r>
            <a:endParaRPr lang="en-IE" dirty="0"/>
          </a:p>
        </p:txBody>
      </p:sp>
      <p:sp>
        <p:nvSpPr>
          <p:cNvPr id="4" name="TextBox 3">
            <a:extLst>
              <a:ext uri="{FF2B5EF4-FFF2-40B4-BE49-F238E27FC236}">
                <a16:creationId xmlns:a16="http://schemas.microsoft.com/office/drawing/2014/main" id="{640C1EC6-144B-4CCC-8ED4-2FF1478676BF}"/>
              </a:ext>
            </a:extLst>
          </p:cNvPr>
          <p:cNvSpPr txBox="1"/>
          <p:nvPr/>
        </p:nvSpPr>
        <p:spPr>
          <a:xfrm>
            <a:off x="734713" y="2415473"/>
            <a:ext cx="4402895" cy="3184462"/>
          </a:xfrm>
          <a:prstGeom prst="rect">
            <a:avLst/>
          </a:prstGeom>
          <a:noFill/>
        </p:spPr>
        <p:txBody>
          <a:bodyPr wrap="square" lIns="91440" tIns="45720" rIns="91440" bIns="45720" rtlCol="0" anchor="t">
            <a:spAutoFit/>
          </a:bodyPr>
          <a:lstStyle/>
          <a:p>
            <a:pPr algn="just">
              <a:lnSpc>
                <a:spcPct val="90000"/>
              </a:lnSpc>
              <a:spcBef>
                <a:spcPts val="1000"/>
              </a:spcBef>
              <a:defRPr/>
            </a:pPr>
            <a:r>
              <a:rPr lang="es-ES" sz="2400" b="0" i="0" dirty="0">
                <a:solidFill>
                  <a:srgbClr val="030303"/>
                </a:solidFill>
                <a:effectLst/>
              </a:rPr>
              <a:t>Aprenda cómo crear una estrategia de posicionamiento de marca utilizando </a:t>
            </a:r>
            <a:r>
              <a:rPr lang="es-ES" sz="2400" b="1" i="0" dirty="0">
                <a:solidFill>
                  <a:srgbClr val="030303"/>
                </a:solidFill>
                <a:effectLst/>
              </a:rPr>
              <a:t>un marco de proceso de estrategia de marca de 6 pasos. </a:t>
            </a:r>
            <a:r>
              <a:rPr lang="es-ES" sz="2400" b="0" i="0" dirty="0">
                <a:solidFill>
                  <a:srgbClr val="030303"/>
                </a:solidFill>
                <a:effectLst/>
              </a:rPr>
              <a:t>Además, aprende a destacar entre tus competidores y a ofrecer a tu público algo diferente.</a:t>
            </a:r>
            <a:endParaRPr lang="es-ES"/>
          </a:p>
          <a:p>
            <a:pPr>
              <a:lnSpc>
                <a:spcPct val="90000"/>
              </a:lnSpc>
              <a:spcBef>
                <a:spcPts val="1000"/>
              </a:spcBef>
              <a:defRPr/>
            </a:pPr>
            <a:endParaRPr lang="en-US" sz="2200" b="0" i="0" u="none" strike="noStrike" kern="1200" cap="none" spc="0" normalizeH="0" baseline="0" noProof="0" dirty="0">
              <a:ln>
                <a:noFill/>
              </a:ln>
              <a:solidFill>
                <a:srgbClr val="000000"/>
              </a:solidFill>
              <a:effectLst/>
              <a:uLnTx/>
              <a:uFillTx/>
              <a:cs typeface="Calibri"/>
            </a:endParaRP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4127" y="2131508"/>
            <a:ext cx="8379229" cy="4436374"/>
          </a:xfrm>
          <a:prstGeom prst="rect">
            <a:avLst/>
          </a:prstGeom>
        </p:spPr>
      </p:pic>
      <p:sp>
        <p:nvSpPr>
          <p:cNvPr id="10" name="TextBox 9">
            <a:extLst>
              <a:ext uri="{FF2B5EF4-FFF2-40B4-BE49-F238E27FC236}">
                <a16:creationId xmlns:a16="http://schemas.microsoft.com/office/drawing/2014/main" id="{54B97914-1138-4814-8601-9D1D3358B438}"/>
              </a:ext>
            </a:extLst>
          </p:cNvPr>
          <p:cNvSpPr txBox="1"/>
          <p:nvPr/>
        </p:nvSpPr>
        <p:spPr>
          <a:xfrm>
            <a:off x="5739354" y="6240127"/>
            <a:ext cx="6452646" cy="369332"/>
          </a:xfrm>
          <a:prstGeom prst="rect">
            <a:avLst/>
          </a:prstGeom>
          <a:noFill/>
        </p:spPr>
        <p:txBody>
          <a:bodyPr wrap="square">
            <a:spAutoFit/>
          </a:bodyPr>
          <a:lstStyle/>
          <a:p>
            <a:r>
              <a:rPr lang="es-ES" b="0" i="0" dirty="0">
                <a:solidFill>
                  <a:srgbClr val="1188A3"/>
                </a:solidFill>
                <a:effectLst/>
                <a:latin typeface="Roboto" panose="02000000000000000000" pitchFamily="2" charset="0"/>
                <a:hlinkClick r:id="rId4">
                  <a:extLst>
                    <a:ext uri="{A12FA001-AC4F-418D-AE19-62706E023703}">
                      <ahyp:hlinkClr xmlns:ahyp="http://schemas.microsoft.com/office/drawing/2018/hyperlinkcolor" val="tx"/>
                    </a:ext>
                  </a:extLst>
                </a:hlinkClick>
              </a:rPr>
              <a:t>6 estrategias de POSICIONAMIENTO de tu Empresa </a:t>
            </a:r>
            <a:r>
              <a:rPr lang="en-US" dirty="0">
                <a:solidFill>
                  <a:srgbClr val="1188A3"/>
                </a:solidFill>
                <a:hlinkClick r:id="rId4">
                  <a:extLst>
                    <a:ext uri="{A12FA001-AC4F-418D-AE19-62706E023703}">
                      <ahyp:hlinkClr xmlns:ahyp="http://schemas.microsoft.com/office/drawing/2018/hyperlinkcolor" val="tx"/>
                    </a:ext>
                  </a:extLst>
                </a:hlinkClick>
              </a:rPr>
              <a:t>- YouTube</a:t>
            </a:r>
            <a:endParaRPr lang="en-IE" dirty="0">
              <a:solidFill>
                <a:srgbClr val="1188A3"/>
              </a:solidFill>
            </a:endParaRPr>
          </a:p>
        </p:txBody>
      </p:sp>
      <p:sp>
        <p:nvSpPr>
          <p:cNvPr id="11" name="Rectangle 10">
            <a:extLst>
              <a:ext uri="{FF2B5EF4-FFF2-40B4-BE49-F238E27FC236}">
                <a16:creationId xmlns:a16="http://schemas.microsoft.com/office/drawing/2014/main" id="{754792D4-85A5-4776-A891-F1EF94C90649}"/>
              </a:ext>
            </a:extLst>
          </p:cNvPr>
          <p:cNvSpPr/>
          <p:nvPr/>
        </p:nvSpPr>
        <p:spPr>
          <a:xfrm flipV="1">
            <a:off x="891459" y="1896202"/>
            <a:ext cx="1220145"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Elementos multimedia en línea 1" title="⬆️ 6 estrategias de POSICIONAMIENTO de tu Empresa (y un trucazo) ⬆️">
            <a:hlinkClick r:id="" action="ppaction://media"/>
            <a:extLst>
              <a:ext uri="{FF2B5EF4-FFF2-40B4-BE49-F238E27FC236}">
                <a16:creationId xmlns:a16="http://schemas.microsoft.com/office/drawing/2014/main" id="{FDAF3677-915F-4EAE-B702-0F5EA4CDD11F}"/>
              </a:ext>
            </a:extLst>
          </p:cNvPr>
          <p:cNvPicPr>
            <a:picLocks noRot="1" noChangeAspect="1"/>
          </p:cNvPicPr>
          <p:nvPr>
            <a:videoFile r:link="rId1"/>
          </p:nvPr>
        </p:nvPicPr>
        <p:blipFill>
          <a:blip r:embed="rId5"/>
          <a:stretch>
            <a:fillRect/>
          </a:stretch>
        </p:blipFill>
        <p:spPr>
          <a:xfrm>
            <a:off x="5739354" y="2387576"/>
            <a:ext cx="6119854" cy="3278956"/>
          </a:xfrm>
          <a:prstGeom prst="rect">
            <a:avLst/>
          </a:prstGeom>
        </p:spPr>
      </p:pic>
    </p:spTree>
    <p:extLst>
      <p:ext uri="{BB962C8B-B14F-4D97-AF65-F5344CB8AC3E}">
        <p14:creationId xmlns:p14="http://schemas.microsoft.com/office/powerpoint/2010/main" val="11924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and placing stars">
            <a:extLst>
              <a:ext uri="{FF2B5EF4-FFF2-40B4-BE49-F238E27FC236}">
                <a16:creationId xmlns:a16="http://schemas.microsoft.com/office/drawing/2014/main" id="{5A441000-3A55-470F-96D2-E7A6A42A3E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37223"/>
          <a:stretch/>
        </p:blipFill>
        <p:spPr>
          <a:xfrm>
            <a:off x="6852062" y="0"/>
            <a:ext cx="5105121" cy="6362700"/>
          </a:xfrm>
          <a:solidFill>
            <a:srgbClr val="A2CAD5"/>
          </a:solidFill>
        </p:spPr>
      </p:pic>
      <p:sp>
        <p:nvSpPr>
          <p:cNvPr id="5" name="Text Placeholder 2">
            <a:extLst>
              <a:ext uri="{FF2B5EF4-FFF2-40B4-BE49-F238E27FC236}">
                <a16:creationId xmlns:a16="http://schemas.microsoft.com/office/drawing/2014/main" id="{41898611-B002-4357-A824-DE6090314B5E}"/>
              </a:ext>
            </a:extLst>
          </p:cNvPr>
          <p:cNvSpPr>
            <a:spLocks noGrp="1"/>
          </p:cNvSpPr>
          <p:nvPr>
            <p:ph type="body" sz="quarter" idx="18"/>
          </p:nvPr>
        </p:nvSpPr>
        <p:spPr>
          <a:xfrm>
            <a:off x="1803400" y="1773238"/>
            <a:ext cx="4687795" cy="4525962"/>
          </a:xfrm>
        </p:spPr>
        <p:txBody>
          <a:bodyPr vert="horz" lIns="91440" tIns="45720" rIns="91440" bIns="45720" rtlCol="0" anchor="t">
            <a:normAutofit fontScale="92500"/>
          </a:bodyPr>
          <a:lstStyle/>
          <a:p>
            <a:pPr marL="457200" indent="-457200" algn="just">
              <a:buFont typeface="+mj-lt"/>
              <a:buAutoNum type="arabicPeriod"/>
            </a:pPr>
            <a:r>
              <a:rPr lang="en-US" dirty="0" err="1"/>
              <a:t>Identifique</a:t>
            </a:r>
            <a:r>
              <a:rPr lang="en-US" dirty="0"/>
              <a:t> </a:t>
            </a:r>
            <a:r>
              <a:rPr lang="en-US" dirty="0" err="1"/>
              <a:t>su</a:t>
            </a:r>
            <a:r>
              <a:rPr lang="en-US" dirty="0"/>
              <a:t> </a:t>
            </a:r>
            <a:r>
              <a:rPr lang="en-US" b="1" dirty="0"/>
              <a:t>mercado </a:t>
            </a:r>
            <a:r>
              <a:rPr lang="en-US" b="1" dirty="0" err="1"/>
              <a:t>objetivo</a:t>
            </a:r>
            <a:endParaRPr lang="en-US" b="1" dirty="0">
              <a:cs typeface="Calibri" panose="020F0502020204030204"/>
            </a:endParaRPr>
          </a:p>
          <a:p>
            <a:pPr marL="457200" indent="-457200" algn="just">
              <a:buFont typeface="+mj-lt"/>
              <a:buAutoNum type="arabicPeriod"/>
            </a:pPr>
            <a:r>
              <a:rPr lang="en-US" dirty="0" err="1"/>
              <a:t>Identifique</a:t>
            </a:r>
            <a:r>
              <a:rPr lang="en-US" dirty="0"/>
              <a:t> a sus </a:t>
            </a:r>
            <a:r>
              <a:rPr lang="en-US" b="1" dirty="0" err="1"/>
              <a:t>competidores</a:t>
            </a:r>
            <a:endParaRPr lang="en-US" b="1" dirty="0">
              <a:cs typeface="Calibri" panose="020F0502020204030204"/>
            </a:endParaRPr>
          </a:p>
          <a:p>
            <a:pPr marL="457200" indent="-457200" algn="just">
              <a:buFont typeface="+mj-lt"/>
              <a:buAutoNum type="arabicPeriod"/>
            </a:pPr>
            <a:r>
              <a:rPr lang="es-ES" dirty="0"/>
              <a:t>Realización de </a:t>
            </a:r>
            <a:r>
              <a:rPr lang="es-ES" b="1" dirty="0"/>
              <a:t>análisis de mercado</a:t>
            </a:r>
            <a:r>
              <a:rPr lang="es-ES" dirty="0"/>
              <a:t> e </a:t>
            </a:r>
            <a:r>
              <a:rPr lang="es-ES" b="1" dirty="0"/>
              <a:t>investigación de la competencia</a:t>
            </a:r>
            <a:endParaRPr lang="es-ES" b="1" dirty="0">
              <a:cs typeface="Calibri" panose="020F0502020204030204"/>
            </a:endParaRPr>
          </a:p>
          <a:p>
            <a:pPr marL="457200" indent="-457200" algn="just">
              <a:buFont typeface="+mj-lt"/>
              <a:buAutoNum type="arabicPeriod"/>
            </a:pPr>
            <a:r>
              <a:rPr lang="es-ES" dirty="0"/>
              <a:t>Identificar las </a:t>
            </a:r>
            <a:r>
              <a:rPr lang="es-ES" b="1" dirty="0"/>
              <a:t>brechas y las oportunidades</a:t>
            </a:r>
            <a:endParaRPr lang="es-ES" b="1" dirty="0">
              <a:cs typeface="Calibri" panose="020F0502020204030204"/>
            </a:endParaRPr>
          </a:p>
          <a:p>
            <a:pPr marL="457200" indent="-457200" algn="just">
              <a:buFont typeface="+mj-lt"/>
              <a:buAutoNum type="arabicPeriod"/>
            </a:pPr>
            <a:r>
              <a:rPr lang="es-ES" dirty="0"/>
              <a:t>Descubra su </a:t>
            </a:r>
            <a:r>
              <a:rPr lang="es-ES" b="1" dirty="0"/>
              <a:t>diferenciador</a:t>
            </a:r>
            <a:r>
              <a:rPr lang="es-ES" dirty="0"/>
              <a:t> </a:t>
            </a:r>
            <a:r>
              <a:rPr lang="en-US" b="1" dirty="0"/>
              <a:t>*</a:t>
            </a:r>
            <a:r>
              <a:rPr lang="en-US" dirty="0"/>
              <a:t> </a:t>
            </a:r>
            <a:endParaRPr lang="en-US" dirty="0">
              <a:cs typeface="Calibri"/>
            </a:endParaRPr>
          </a:p>
          <a:p>
            <a:pPr marL="457200" indent="-457200" algn="just">
              <a:buFont typeface="+mj-lt"/>
              <a:buAutoNum type="arabicPeriod"/>
            </a:pPr>
            <a:r>
              <a:rPr lang="es-ES" dirty="0"/>
              <a:t>Redacte una </a:t>
            </a:r>
            <a:r>
              <a:rPr lang="es-ES" b="1" dirty="0"/>
              <a:t>declaración de posicionamiento de la marca </a:t>
            </a:r>
            <a:r>
              <a:rPr lang="en-US" b="1" dirty="0"/>
              <a:t>*</a:t>
            </a:r>
            <a:endParaRPr lang="en-US" b="1" dirty="0">
              <a:cs typeface="Calibri"/>
            </a:endParaRPr>
          </a:p>
          <a:p>
            <a:pPr marL="457200" indent="-457200" algn="just">
              <a:buFont typeface="+mj-lt"/>
              <a:buAutoNum type="arabicPeriod"/>
            </a:pPr>
            <a:r>
              <a:rPr lang="es-ES" dirty="0"/>
              <a:t>Crear un </a:t>
            </a:r>
            <a:r>
              <a:rPr lang="es-ES" b="1" dirty="0"/>
              <a:t>marco de comunicación</a:t>
            </a:r>
            <a:r>
              <a:rPr lang="en-US" b="1" dirty="0"/>
              <a:t>*</a:t>
            </a:r>
            <a:endParaRPr lang="en-US" b="1" dirty="0">
              <a:cs typeface="Calibri"/>
            </a:endParaRPr>
          </a:p>
          <a:p>
            <a:pPr marL="457200" indent="-457200" algn="just">
              <a:buFont typeface="+mj-lt"/>
              <a:buAutoNum type="arabicPeriod"/>
            </a:pPr>
            <a:r>
              <a:rPr lang="es-ES" dirty="0"/>
              <a:t>Diseñe su </a:t>
            </a:r>
            <a:r>
              <a:rPr lang="es-ES" b="1" dirty="0"/>
              <a:t>experiencia de marca</a:t>
            </a:r>
            <a:endParaRPr lang="en-IE" b="1" dirty="0">
              <a:cs typeface="Calibri" panose="020F0502020204030204"/>
            </a:endParaRPr>
          </a:p>
        </p:txBody>
      </p:sp>
      <p:sp>
        <p:nvSpPr>
          <p:cNvPr id="6" name="Text Placeholder 3">
            <a:extLst>
              <a:ext uri="{FF2B5EF4-FFF2-40B4-BE49-F238E27FC236}">
                <a16:creationId xmlns:a16="http://schemas.microsoft.com/office/drawing/2014/main" id="{26409F02-676C-47F9-A812-7686BE9E45D4}"/>
              </a:ext>
            </a:extLst>
          </p:cNvPr>
          <p:cNvSpPr>
            <a:spLocks noGrp="1"/>
          </p:cNvSpPr>
          <p:nvPr>
            <p:ph type="body" sz="quarter" idx="16"/>
          </p:nvPr>
        </p:nvSpPr>
        <p:spPr>
          <a:xfrm>
            <a:off x="1719263" y="595313"/>
            <a:ext cx="4716462" cy="582612"/>
          </a:xfrm>
        </p:spPr>
        <p:txBody>
          <a:bodyPr>
            <a:normAutofit fontScale="85000" lnSpcReduction="10000"/>
          </a:bodyPr>
          <a:lstStyle/>
          <a:p>
            <a:r>
              <a:rPr lang="en-US" dirty="0"/>
              <a:t>An 8-step Positioning Plan…</a:t>
            </a:r>
            <a:endParaRPr lang="en-IE" dirty="0"/>
          </a:p>
        </p:txBody>
      </p:sp>
      <p:sp>
        <p:nvSpPr>
          <p:cNvPr id="9" name="TextBox 8">
            <a:extLst>
              <a:ext uri="{FF2B5EF4-FFF2-40B4-BE49-F238E27FC236}">
                <a16:creationId xmlns:a16="http://schemas.microsoft.com/office/drawing/2014/main" id="{17898F99-47FF-4E3D-8C25-E491DF034AFA}"/>
              </a:ext>
            </a:extLst>
          </p:cNvPr>
          <p:cNvSpPr txBox="1"/>
          <p:nvPr/>
        </p:nvSpPr>
        <p:spPr>
          <a:xfrm>
            <a:off x="6981057" y="2742044"/>
            <a:ext cx="4847130" cy="954107"/>
          </a:xfrm>
          <a:prstGeom prst="rect">
            <a:avLst/>
          </a:prstGeom>
          <a:solidFill>
            <a:srgbClr val="FED100"/>
          </a:solidFill>
        </p:spPr>
        <p:txBody>
          <a:bodyPr wrap="square" lIns="91440" tIns="45720" rIns="91440" bIns="45720" rtlCol="0" anchor="t">
            <a:spAutoFit/>
          </a:bodyPr>
          <a:lstStyle/>
          <a:p>
            <a:r>
              <a:rPr lang="en-US" sz="1400" i="1" dirty="0">
                <a:solidFill>
                  <a:srgbClr val="000000"/>
                </a:solidFill>
              </a:rPr>
              <a:t>* </a:t>
            </a:r>
            <a:r>
              <a:rPr lang="es-ES" sz="1400" i="1" dirty="0">
                <a:solidFill>
                  <a:srgbClr val="000000"/>
                </a:solidFill>
              </a:rPr>
              <a:t>Una gran palabra simplificada: </a:t>
            </a:r>
            <a:r>
              <a:rPr lang="es-ES" sz="1400" b="1" dirty="0">
                <a:solidFill>
                  <a:srgbClr val="000000"/>
                </a:solidFill>
              </a:rPr>
              <a:t>Un diferenciador </a:t>
            </a:r>
            <a:r>
              <a:rPr lang="es-ES" sz="1400" dirty="0">
                <a:solidFill>
                  <a:srgbClr val="000000"/>
                </a:solidFill>
              </a:rPr>
              <a:t>es una característica de su empresa alimentaria o de su producto que le separa de sus principales competidores y le da una </a:t>
            </a:r>
            <a:r>
              <a:rPr lang="es-ES" sz="1400" b="1" dirty="0">
                <a:solidFill>
                  <a:srgbClr val="1188A3"/>
                </a:solidFill>
              </a:rPr>
              <a:t>ventaja percibida</a:t>
            </a:r>
            <a:r>
              <a:rPr lang="es-ES" sz="1400" dirty="0">
                <a:solidFill>
                  <a:srgbClr val="000000"/>
                </a:solidFill>
              </a:rPr>
              <a:t> a los ojos de su público objetivo</a:t>
            </a:r>
            <a:r>
              <a:rPr lang="en-US" sz="1400" b="0" dirty="0">
                <a:solidFill>
                  <a:srgbClr val="000000"/>
                </a:solidFill>
                <a:effectLst/>
              </a:rPr>
              <a:t>.</a:t>
            </a:r>
            <a:r>
              <a:rPr lang="en-US" sz="1400" dirty="0">
                <a:solidFill>
                  <a:srgbClr val="000000"/>
                </a:solidFill>
              </a:rPr>
              <a:t> </a:t>
            </a:r>
            <a:endParaRPr lang="en-IE" sz="1400" dirty="0"/>
          </a:p>
        </p:txBody>
      </p:sp>
      <p:sp>
        <p:nvSpPr>
          <p:cNvPr id="10" name="TextBox 9">
            <a:extLst>
              <a:ext uri="{FF2B5EF4-FFF2-40B4-BE49-F238E27FC236}">
                <a16:creationId xmlns:a16="http://schemas.microsoft.com/office/drawing/2014/main" id="{A50B9CB9-90D8-4D37-91DB-378B57DB6C57}"/>
              </a:ext>
            </a:extLst>
          </p:cNvPr>
          <p:cNvSpPr txBox="1"/>
          <p:nvPr/>
        </p:nvSpPr>
        <p:spPr>
          <a:xfrm>
            <a:off x="6981057" y="3859874"/>
            <a:ext cx="4847130" cy="1169551"/>
          </a:xfrm>
          <a:prstGeom prst="rect">
            <a:avLst/>
          </a:prstGeom>
          <a:solidFill>
            <a:srgbClr val="FED100"/>
          </a:solidFill>
        </p:spPr>
        <p:txBody>
          <a:bodyPr wrap="square" lIns="91440" tIns="45720" rIns="91440" bIns="45720" rtlCol="0" anchor="t">
            <a:spAutoFit/>
          </a:bodyPr>
          <a:lstStyle/>
          <a:p>
            <a:r>
              <a:rPr lang="en-US" sz="1400" dirty="0">
                <a:solidFill>
                  <a:srgbClr val="000000"/>
                </a:solidFill>
              </a:rPr>
              <a:t>* </a:t>
            </a:r>
            <a:r>
              <a:rPr lang="es-ES" sz="1400" b="1" i="0" dirty="0">
                <a:solidFill>
                  <a:srgbClr val="000000"/>
                </a:solidFill>
                <a:effectLst/>
              </a:rPr>
              <a:t> Una declaración de posicionamiento de marca </a:t>
            </a:r>
            <a:r>
              <a:rPr lang="es-ES" sz="1400" i="0" dirty="0">
                <a:solidFill>
                  <a:srgbClr val="000000"/>
                </a:solidFill>
                <a:effectLst/>
              </a:rPr>
              <a:t>es una breve descripción de un producto o servicio y explica cómo satisface una </a:t>
            </a:r>
            <a:r>
              <a:rPr lang="es-ES" sz="1400" b="1" i="0" dirty="0">
                <a:solidFill>
                  <a:srgbClr val="1188A3"/>
                </a:solidFill>
                <a:effectLst/>
              </a:rPr>
              <a:t>necesidad concreta del mercado objetivo. </a:t>
            </a:r>
            <a:r>
              <a:rPr lang="es-ES" sz="1400" i="0" dirty="0">
                <a:solidFill>
                  <a:srgbClr val="000000"/>
                </a:solidFill>
                <a:effectLst/>
              </a:rPr>
              <a:t>Una declaración de posicionamiento pretende alinear los esfuerzos de marketing con la marca y la propuesta de valor de una empresa</a:t>
            </a:r>
            <a:endParaRPr lang="en-IE" sz="1400" dirty="0"/>
          </a:p>
        </p:txBody>
      </p:sp>
      <p:sp>
        <p:nvSpPr>
          <p:cNvPr id="11" name="TextBox 10">
            <a:extLst>
              <a:ext uri="{FF2B5EF4-FFF2-40B4-BE49-F238E27FC236}">
                <a16:creationId xmlns:a16="http://schemas.microsoft.com/office/drawing/2014/main" id="{C181C68A-7705-4272-A90A-76B964467C51}"/>
              </a:ext>
            </a:extLst>
          </p:cNvPr>
          <p:cNvSpPr txBox="1"/>
          <p:nvPr/>
        </p:nvSpPr>
        <p:spPr>
          <a:xfrm>
            <a:off x="6981057" y="5218172"/>
            <a:ext cx="4847130" cy="954107"/>
          </a:xfrm>
          <a:prstGeom prst="rect">
            <a:avLst/>
          </a:prstGeom>
          <a:solidFill>
            <a:srgbClr val="FED100"/>
          </a:solidFill>
        </p:spPr>
        <p:txBody>
          <a:bodyPr wrap="square" lIns="91440" tIns="45720" rIns="91440" bIns="45720" rtlCol="0" anchor="t">
            <a:spAutoFit/>
          </a:bodyPr>
          <a:lstStyle/>
          <a:p>
            <a:r>
              <a:rPr lang="en-US" sz="1400" b="1" i="0" dirty="0">
                <a:solidFill>
                  <a:srgbClr val="000000"/>
                </a:solidFill>
                <a:effectLst/>
              </a:rPr>
              <a:t>* </a:t>
            </a:r>
            <a:r>
              <a:rPr lang="es-ES" sz="1400" b="1" i="0" dirty="0">
                <a:solidFill>
                  <a:srgbClr val="000000"/>
                </a:solidFill>
                <a:effectLst/>
              </a:rPr>
              <a:t>Un marco de comunicación </a:t>
            </a:r>
            <a:r>
              <a:rPr lang="es-ES" sz="1400" i="0" dirty="0">
                <a:solidFill>
                  <a:srgbClr val="000000"/>
                </a:solidFill>
                <a:effectLst/>
              </a:rPr>
              <a:t>consiste en una visión general de </a:t>
            </a:r>
            <a:r>
              <a:rPr lang="es-ES" sz="1400" b="1" i="0" dirty="0">
                <a:solidFill>
                  <a:srgbClr val="1188A3"/>
                </a:solidFill>
                <a:effectLst/>
              </a:rPr>
              <a:t>cómo planea comunicarse interna y externamente </a:t>
            </a:r>
            <a:r>
              <a:rPr lang="es-ES" sz="1400" i="0" dirty="0">
                <a:solidFill>
                  <a:srgbClr val="000000"/>
                </a:solidFill>
                <a:effectLst/>
              </a:rPr>
              <a:t>en su empresa. Incluye la identificación de la audiencia, los objetivos, los mensajes, los canales y la forma de medir el éxito.</a:t>
            </a:r>
            <a:r>
              <a:rPr lang="en-US" sz="1400" i="0" dirty="0">
                <a:solidFill>
                  <a:srgbClr val="000000"/>
                </a:solidFill>
                <a:effectLst/>
              </a:rPr>
              <a:t>.</a:t>
            </a:r>
            <a:endParaRPr lang="en-IE" sz="1400" dirty="0"/>
          </a:p>
        </p:txBody>
      </p:sp>
    </p:spTree>
    <p:extLst>
      <p:ext uri="{BB962C8B-B14F-4D97-AF65-F5344CB8AC3E}">
        <p14:creationId xmlns:p14="http://schemas.microsoft.com/office/powerpoint/2010/main" val="347324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fferent colored question marks">
            <a:extLst>
              <a:ext uri="{FF2B5EF4-FFF2-40B4-BE49-F238E27FC236}">
                <a16:creationId xmlns:a16="http://schemas.microsoft.com/office/drawing/2014/main" id="{478AEC22-9D8F-4C4F-BCD7-2296BFF4729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4162449-B136-401B-8215-2B0BAB580210}"/>
              </a:ext>
            </a:extLst>
          </p:cNvPr>
          <p:cNvSpPr>
            <a:spLocks noGrp="1"/>
          </p:cNvSpPr>
          <p:nvPr>
            <p:ph type="body" sz="quarter" idx="18"/>
          </p:nvPr>
        </p:nvSpPr>
        <p:spPr>
          <a:xfrm>
            <a:off x="1356594" y="1278082"/>
            <a:ext cx="5440357" cy="5224205"/>
          </a:xfrm>
        </p:spPr>
        <p:txBody>
          <a:bodyPr vert="horz" lIns="91440" tIns="45720" rIns="91440" bIns="45720" rtlCol="0" anchor="t">
            <a:normAutofit lnSpcReduction="10000"/>
          </a:bodyPr>
          <a:lstStyle/>
          <a:p>
            <a:pPr indent="0" algn="just"/>
            <a:r>
              <a:rPr lang="es-ES" dirty="0"/>
              <a:t>Para los productores de alimentos, puede ser un reto producir productos y servicios nuevos y saludables, específicamente para las personas mayores. </a:t>
            </a:r>
            <a:r>
              <a:rPr lang="en-US" dirty="0"/>
              <a:t>  </a:t>
            </a:r>
            <a:r>
              <a:rPr lang="es-ES" dirty="0"/>
              <a:t>¿Cuáles son </a:t>
            </a:r>
            <a:r>
              <a:rPr lang="es-ES" b="1" dirty="0"/>
              <a:t>las preferencias y expectativas de los consumidores </a:t>
            </a:r>
            <a:r>
              <a:rPr lang="es-ES" dirty="0"/>
              <a:t>de este grupo? ¿Qué factores </a:t>
            </a:r>
            <a:r>
              <a:rPr lang="es-ES" b="1" dirty="0"/>
              <a:t>influyen en su decisión de comprar nuevos productos </a:t>
            </a:r>
            <a:r>
              <a:rPr lang="es-ES" dirty="0"/>
              <a:t>alimentarios saludables?</a:t>
            </a:r>
            <a:endParaRPr lang="es-ES"/>
          </a:p>
          <a:p>
            <a:pPr indent="0" algn="just"/>
            <a:r>
              <a:rPr lang="es-ES" dirty="0"/>
              <a:t>Para conocer mejor las actitudes, las expectativas y los comportamientos de consumo de alimentos de los mayores, hemos investigado y resumido cuatro estudios de investigación clave que se han realizado en todo el mundo dirigidos al mercado de los consumidores mayores.</a:t>
            </a:r>
            <a:endParaRPr lang="en-IE" dirty="0">
              <a:cs typeface="Calibri" panose="020F0502020204030204"/>
            </a:endParaRPr>
          </a:p>
        </p:txBody>
      </p:sp>
      <p:sp>
        <p:nvSpPr>
          <p:cNvPr id="4" name="Text Placeholder 3">
            <a:extLst>
              <a:ext uri="{FF2B5EF4-FFF2-40B4-BE49-F238E27FC236}">
                <a16:creationId xmlns:a16="http://schemas.microsoft.com/office/drawing/2014/main" id="{5EB1282F-DBA5-4C91-BA32-61FD72BFA36D}"/>
              </a:ext>
            </a:extLst>
          </p:cNvPr>
          <p:cNvSpPr>
            <a:spLocks noGrp="1"/>
          </p:cNvSpPr>
          <p:nvPr>
            <p:ph type="body" sz="quarter" idx="16"/>
          </p:nvPr>
        </p:nvSpPr>
        <p:spPr/>
        <p:txBody>
          <a:bodyPr>
            <a:normAutofit lnSpcReduction="10000"/>
          </a:bodyPr>
          <a:lstStyle/>
          <a:p>
            <a:r>
              <a:rPr lang="en-US" dirty="0"/>
              <a:t>Por </a:t>
            </a:r>
            <a:r>
              <a:rPr lang="en-US" dirty="0" err="1"/>
              <a:t>dónde</a:t>
            </a:r>
            <a:r>
              <a:rPr lang="en-US" dirty="0"/>
              <a:t> </a:t>
            </a:r>
            <a:r>
              <a:rPr lang="en-US" dirty="0" err="1"/>
              <a:t>empezar</a:t>
            </a:r>
            <a:r>
              <a:rPr lang="en-US" dirty="0"/>
              <a:t>... </a:t>
            </a:r>
            <a:endParaRPr lang="en-IE" dirty="0"/>
          </a:p>
        </p:txBody>
      </p:sp>
    </p:spTree>
    <p:extLst>
      <p:ext uri="{BB962C8B-B14F-4D97-AF65-F5344CB8AC3E}">
        <p14:creationId xmlns:p14="http://schemas.microsoft.com/office/powerpoint/2010/main" val="353120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D3D38-D4E1-4FBA-B8DE-FB098BFB50CA}"/>
              </a:ext>
            </a:extLst>
          </p:cNvPr>
          <p:cNvSpPr>
            <a:spLocks noGrp="1"/>
          </p:cNvSpPr>
          <p:nvPr>
            <p:ph type="body" sz="quarter" idx="31"/>
          </p:nvPr>
        </p:nvSpPr>
        <p:spPr>
          <a:xfrm>
            <a:off x="2242111" y="2947933"/>
            <a:ext cx="3097087" cy="1082137"/>
          </a:xfrm>
        </p:spPr>
        <p:txBody>
          <a:bodyPr vert="horz" lIns="91440" tIns="45720" rIns="91440" bIns="45720" rtlCol="0" anchor="t">
            <a:noAutofit/>
          </a:bodyPr>
          <a:lstStyle/>
          <a:p>
            <a:pPr marL="0" indent="0"/>
            <a:r>
              <a:rPr lang="es-ES" sz="2400" dirty="0"/>
              <a:t>El sector/espacio en el que opera su marca (por ejemplo, alimentos para personas mayores)</a:t>
            </a:r>
            <a:endParaRPr lang="en-IE" sz="2400" dirty="0">
              <a:cs typeface="Calibri"/>
            </a:endParaRPr>
          </a:p>
        </p:txBody>
      </p:sp>
      <p:sp>
        <p:nvSpPr>
          <p:cNvPr id="3" name="Text Placeholder 2">
            <a:extLst>
              <a:ext uri="{FF2B5EF4-FFF2-40B4-BE49-F238E27FC236}">
                <a16:creationId xmlns:a16="http://schemas.microsoft.com/office/drawing/2014/main" id="{7F26C167-5BE3-45F2-80A3-C04A9F00913B}"/>
              </a:ext>
            </a:extLst>
          </p:cNvPr>
          <p:cNvSpPr>
            <a:spLocks noGrp="1"/>
          </p:cNvSpPr>
          <p:nvPr>
            <p:ph type="body" sz="quarter" idx="32"/>
          </p:nvPr>
        </p:nvSpPr>
        <p:spPr/>
        <p:txBody>
          <a:bodyPr>
            <a:normAutofit fontScale="92500" lnSpcReduction="10000"/>
          </a:bodyPr>
          <a:lstStyle/>
          <a:p>
            <a:pPr marL="0" indent="0"/>
            <a:r>
              <a:rPr lang="es-ES" sz="2400" dirty="0"/>
              <a:t>Cómo su marca satisface las necesidades de sus clientes</a:t>
            </a:r>
            <a:endParaRPr lang="en-IE" sz="2400" dirty="0"/>
          </a:p>
        </p:txBody>
      </p:sp>
      <p:sp>
        <p:nvSpPr>
          <p:cNvPr id="4" name="Text Placeholder 3">
            <a:extLst>
              <a:ext uri="{FF2B5EF4-FFF2-40B4-BE49-F238E27FC236}">
                <a16:creationId xmlns:a16="http://schemas.microsoft.com/office/drawing/2014/main" id="{6413C88C-F508-4A0D-B459-DF0557E74081}"/>
              </a:ext>
            </a:extLst>
          </p:cNvPr>
          <p:cNvSpPr>
            <a:spLocks noGrp="1"/>
          </p:cNvSpPr>
          <p:nvPr>
            <p:ph type="body" sz="quarter" idx="33"/>
          </p:nvPr>
        </p:nvSpPr>
        <p:spPr/>
        <p:txBody>
          <a:bodyPr vert="horz" lIns="91440" tIns="45720" rIns="91440" bIns="45720" rtlCol="0" anchor="t">
            <a:normAutofit/>
          </a:bodyPr>
          <a:lstStyle/>
          <a:p>
            <a:pPr marL="0" indent="0"/>
            <a:r>
              <a:rPr lang="en-US" sz="2400" dirty="0" err="1"/>
              <a:t>Su</a:t>
            </a:r>
            <a:r>
              <a:rPr lang="en-US" sz="2400" dirty="0"/>
              <a:t> </a:t>
            </a:r>
            <a:r>
              <a:rPr lang="en-US" sz="2400" dirty="0" err="1"/>
              <a:t>público</a:t>
            </a:r>
            <a:r>
              <a:rPr lang="en-US" sz="2400" dirty="0"/>
              <a:t> </a:t>
            </a:r>
            <a:r>
              <a:rPr lang="en-US" sz="2400" dirty="0" err="1"/>
              <a:t>objetivo</a:t>
            </a:r>
            <a:endParaRPr lang="en-IE" sz="2400" dirty="0"/>
          </a:p>
        </p:txBody>
      </p:sp>
      <p:sp>
        <p:nvSpPr>
          <p:cNvPr id="5" name="Text Placeholder 4">
            <a:extLst>
              <a:ext uri="{FF2B5EF4-FFF2-40B4-BE49-F238E27FC236}">
                <a16:creationId xmlns:a16="http://schemas.microsoft.com/office/drawing/2014/main" id="{C9B968E6-3D4A-42BF-98AF-293A45C585E4}"/>
              </a:ext>
            </a:extLst>
          </p:cNvPr>
          <p:cNvSpPr>
            <a:spLocks noGrp="1"/>
          </p:cNvSpPr>
          <p:nvPr>
            <p:ph type="body" sz="quarter" idx="34"/>
          </p:nvPr>
        </p:nvSpPr>
        <p:spPr/>
        <p:txBody>
          <a:bodyPr>
            <a:normAutofit fontScale="92500"/>
          </a:bodyPr>
          <a:lstStyle/>
          <a:p>
            <a:pPr marL="0" indent="0"/>
            <a:r>
              <a:rPr lang="es-ES" sz="2400" dirty="0"/>
              <a:t>El valor único que su marca aporta a los clientes</a:t>
            </a:r>
            <a:endParaRPr lang="en-IE" sz="2400" dirty="0"/>
          </a:p>
        </p:txBody>
      </p:sp>
      <p:sp>
        <p:nvSpPr>
          <p:cNvPr id="6" name="TextBox 5">
            <a:extLst>
              <a:ext uri="{FF2B5EF4-FFF2-40B4-BE49-F238E27FC236}">
                <a16:creationId xmlns:a16="http://schemas.microsoft.com/office/drawing/2014/main" id="{E23946F0-3B25-466E-9871-41700AF67A8B}"/>
              </a:ext>
            </a:extLst>
          </p:cNvPr>
          <p:cNvSpPr txBox="1"/>
          <p:nvPr/>
        </p:nvSpPr>
        <p:spPr>
          <a:xfrm>
            <a:off x="194210" y="232782"/>
            <a:ext cx="2750836" cy="2246769"/>
          </a:xfrm>
          <a:prstGeom prst="rect">
            <a:avLst/>
          </a:prstGeom>
          <a:solidFill>
            <a:srgbClr val="85D2E1"/>
          </a:solidFill>
        </p:spPr>
        <p:txBody>
          <a:bodyPr wrap="square" rtlCol="0">
            <a:spAutoFit/>
          </a:bodyPr>
          <a:lstStyle/>
          <a:p>
            <a:r>
              <a:rPr lang="es-ES" sz="2800" dirty="0">
                <a:solidFill>
                  <a:srgbClr val="000000"/>
                </a:solidFill>
              </a:rPr>
              <a:t>La anatomía de una </a:t>
            </a:r>
            <a:r>
              <a:rPr lang="es-ES" sz="2800" b="1" dirty="0">
                <a:solidFill>
                  <a:srgbClr val="000000"/>
                </a:solidFill>
              </a:rPr>
              <a:t>declaración de posicionamiento de marca</a:t>
            </a:r>
          </a:p>
        </p:txBody>
      </p:sp>
      <p:grpSp>
        <p:nvGrpSpPr>
          <p:cNvPr id="7" name="Graphic 3">
            <a:extLst>
              <a:ext uri="{FF2B5EF4-FFF2-40B4-BE49-F238E27FC236}">
                <a16:creationId xmlns:a16="http://schemas.microsoft.com/office/drawing/2014/main" id="{3CFEE380-2629-4D1A-A924-C9BA398A2E85}"/>
              </a:ext>
            </a:extLst>
          </p:cNvPr>
          <p:cNvGrpSpPr/>
          <p:nvPr/>
        </p:nvGrpSpPr>
        <p:grpSpPr>
          <a:xfrm>
            <a:off x="3500819" y="1040924"/>
            <a:ext cx="1028777" cy="1056365"/>
            <a:chOff x="986212" y="4755836"/>
            <a:chExt cx="715862" cy="735059"/>
          </a:xfrm>
        </p:grpSpPr>
        <p:sp>
          <p:nvSpPr>
            <p:cNvPr id="8" name="Freeform 4">
              <a:extLst>
                <a:ext uri="{FF2B5EF4-FFF2-40B4-BE49-F238E27FC236}">
                  <a16:creationId xmlns:a16="http://schemas.microsoft.com/office/drawing/2014/main" id="{FA2D725F-7668-4079-9CE7-9F8115483A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9" name="Freeform 5">
              <a:extLst>
                <a:ext uri="{FF2B5EF4-FFF2-40B4-BE49-F238E27FC236}">
                  <a16:creationId xmlns:a16="http://schemas.microsoft.com/office/drawing/2014/main" id="{CAC60DAA-90DB-40BD-8109-59EB5A478D99}"/>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pic>
        <p:nvPicPr>
          <p:cNvPr id="11" name="Graphic 10" descr="Badge 3 outline">
            <a:extLst>
              <a:ext uri="{FF2B5EF4-FFF2-40B4-BE49-F238E27FC236}">
                <a16:creationId xmlns:a16="http://schemas.microsoft.com/office/drawing/2014/main" id="{40002C79-F042-4296-ADB1-F74C2A4B2F9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7064" y="2370137"/>
            <a:ext cx="442874" cy="442874"/>
          </a:xfrm>
          <a:prstGeom prst="rect">
            <a:avLst/>
          </a:prstGeom>
        </p:spPr>
      </p:pic>
      <p:pic>
        <p:nvPicPr>
          <p:cNvPr id="13" name="Graphic 12" descr="Badge 1 outline">
            <a:extLst>
              <a:ext uri="{FF2B5EF4-FFF2-40B4-BE49-F238E27FC236}">
                <a16:creationId xmlns:a16="http://schemas.microsoft.com/office/drawing/2014/main" id="{97A1822B-C41E-4917-85A2-12A081B7874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93770" y="2384509"/>
            <a:ext cx="442874" cy="442874"/>
          </a:xfrm>
          <a:prstGeom prst="rect">
            <a:avLst/>
          </a:prstGeom>
        </p:spPr>
      </p:pic>
      <p:pic>
        <p:nvPicPr>
          <p:cNvPr id="15" name="Graphic 14" descr="Badge outline">
            <a:extLst>
              <a:ext uri="{FF2B5EF4-FFF2-40B4-BE49-F238E27FC236}">
                <a16:creationId xmlns:a16="http://schemas.microsoft.com/office/drawing/2014/main" id="{5EAF51BD-B7C8-4E94-8A17-92C14477B20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3982" y="2355765"/>
            <a:ext cx="442874" cy="442874"/>
          </a:xfrm>
          <a:prstGeom prst="rect">
            <a:avLst/>
          </a:prstGeom>
        </p:spPr>
      </p:pic>
      <p:pic>
        <p:nvPicPr>
          <p:cNvPr id="17" name="Graphic 16" descr="Badge 4 outline">
            <a:extLst>
              <a:ext uri="{FF2B5EF4-FFF2-40B4-BE49-F238E27FC236}">
                <a16:creationId xmlns:a16="http://schemas.microsoft.com/office/drawing/2014/main" id="{0008FBFB-C79D-451E-A71F-CEF8FBA922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61396" y="2355765"/>
            <a:ext cx="471618" cy="471618"/>
          </a:xfrm>
          <a:prstGeom prst="rect">
            <a:avLst/>
          </a:prstGeom>
        </p:spPr>
      </p:pic>
      <p:grpSp>
        <p:nvGrpSpPr>
          <p:cNvPr id="18" name="Graphic 3">
            <a:extLst>
              <a:ext uri="{FF2B5EF4-FFF2-40B4-BE49-F238E27FC236}">
                <a16:creationId xmlns:a16="http://schemas.microsoft.com/office/drawing/2014/main" id="{3D701E15-9599-4AC0-B6FD-74F44763694E}"/>
              </a:ext>
            </a:extLst>
          </p:cNvPr>
          <p:cNvGrpSpPr/>
          <p:nvPr/>
        </p:nvGrpSpPr>
        <p:grpSpPr>
          <a:xfrm>
            <a:off x="5648529" y="3276623"/>
            <a:ext cx="1097482" cy="800886"/>
            <a:chOff x="8408232" y="3880051"/>
            <a:chExt cx="1097482" cy="800886"/>
          </a:xfrm>
        </p:grpSpPr>
        <p:sp>
          <p:nvSpPr>
            <p:cNvPr id="19" name="Freeform 1501">
              <a:extLst>
                <a:ext uri="{FF2B5EF4-FFF2-40B4-BE49-F238E27FC236}">
                  <a16:creationId xmlns:a16="http://schemas.microsoft.com/office/drawing/2014/main" id="{D1087332-BA73-4B83-B736-EB7191DF1F86}"/>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20" name="Graphic 3">
              <a:extLst>
                <a:ext uri="{FF2B5EF4-FFF2-40B4-BE49-F238E27FC236}">
                  <a16:creationId xmlns:a16="http://schemas.microsoft.com/office/drawing/2014/main" id="{EF3E13FE-9FF1-4691-ADF0-190978610AD3}"/>
                </a:ext>
              </a:extLst>
            </p:cNvPr>
            <p:cNvGrpSpPr/>
            <p:nvPr/>
          </p:nvGrpSpPr>
          <p:grpSpPr>
            <a:xfrm>
              <a:off x="8408232" y="3880051"/>
              <a:ext cx="1097482" cy="800886"/>
              <a:chOff x="8408232" y="3880051"/>
              <a:chExt cx="1097482" cy="800886"/>
            </a:xfrm>
          </p:grpSpPr>
          <p:sp>
            <p:nvSpPr>
              <p:cNvPr id="21" name="Freeform 1503">
                <a:extLst>
                  <a:ext uri="{FF2B5EF4-FFF2-40B4-BE49-F238E27FC236}">
                    <a16:creationId xmlns:a16="http://schemas.microsoft.com/office/drawing/2014/main" id="{30EB1F8C-6FE8-44C5-A246-7793C2B18A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22" name="Freeform 1504">
                <a:extLst>
                  <a:ext uri="{FF2B5EF4-FFF2-40B4-BE49-F238E27FC236}">
                    <a16:creationId xmlns:a16="http://schemas.microsoft.com/office/drawing/2014/main" id="{CDF48B00-8F80-4EBB-871D-D709B6BCC824}"/>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23" name="Freeform 1505">
                <a:extLst>
                  <a:ext uri="{FF2B5EF4-FFF2-40B4-BE49-F238E27FC236}">
                    <a16:creationId xmlns:a16="http://schemas.microsoft.com/office/drawing/2014/main" id="{1FC24591-13B2-4DE7-B71E-4142B16AD6D0}"/>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24" name="Freeform 1506">
                <a:extLst>
                  <a:ext uri="{FF2B5EF4-FFF2-40B4-BE49-F238E27FC236}">
                    <a16:creationId xmlns:a16="http://schemas.microsoft.com/office/drawing/2014/main" id="{4ADEC64D-B697-4917-8907-8DAE5245BF82}"/>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25" name="Freeform 1507">
                <a:extLst>
                  <a:ext uri="{FF2B5EF4-FFF2-40B4-BE49-F238E27FC236}">
                    <a16:creationId xmlns:a16="http://schemas.microsoft.com/office/drawing/2014/main" id="{C5C42198-21B3-4928-9F8F-A7E8505D7E3D}"/>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6" name="Freeform 1508">
                <a:extLst>
                  <a:ext uri="{FF2B5EF4-FFF2-40B4-BE49-F238E27FC236}">
                    <a16:creationId xmlns:a16="http://schemas.microsoft.com/office/drawing/2014/main" id="{91104C05-C62E-4513-8C52-87C52705AA6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7" name="Freeform 1509">
                <a:extLst>
                  <a:ext uri="{FF2B5EF4-FFF2-40B4-BE49-F238E27FC236}">
                    <a16:creationId xmlns:a16="http://schemas.microsoft.com/office/drawing/2014/main" id="{D5CDE39B-46B1-457A-B9C9-A89856132A5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8" name="Freeform 1510">
                <a:extLst>
                  <a:ext uri="{FF2B5EF4-FFF2-40B4-BE49-F238E27FC236}">
                    <a16:creationId xmlns:a16="http://schemas.microsoft.com/office/drawing/2014/main" id="{94DBD039-2A3C-4E55-BEEE-3E1D571EB93E}"/>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pic>
        <p:nvPicPr>
          <p:cNvPr id="29" name="Graphic 28" descr="Open hand with solid fill">
            <a:extLst>
              <a:ext uri="{FF2B5EF4-FFF2-40B4-BE49-F238E27FC236}">
                <a16:creationId xmlns:a16="http://schemas.microsoft.com/office/drawing/2014/main" id="{4BFCF797-FB1D-49FA-9796-9E5B9DE236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969317" y="1236923"/>
            <a:ext cx="1037129" cy="914400"/>
          </a:xfrm>
          <a:prstGeom prst="rect">
            <a:avLst/>
          </a:prstGeom>
        </p:spPr>
      </p:pic>
      <p:pic>
        <p:nvPicPr>
          <p:cNvPr id="31" name="Graphic 30" descr="Cursor with solid fill">
            <a:extLst>
              <a:ext uri="{FF2B5EF4-FFF2-40B4-BE49-F238E27FC236}">
                <a16:creationId xmlns:a16="http://schemas.microsoft.com/office/drawing/2014/main" id="{D72A7366-AF59-4101-A300-BF04A70129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152905">
            <a:off x="8014434" y="1054654"/>
            <a:ext cx="609577" cy="609577"/>
          </a:xfrm>
          <a:prstGeom prst="rect">
            <a:avLst/>
          </a:prstGeom>
        </p:spPr>
      </p:pic>
      <p:grpSp>
        <p:nvGrpSpPr>
          <p:cNvPr id="32" name="Graphic 3">
            <a:extLst>
              <a:ext uri="{FF2B5EF4-FFF2-40B4-BE49-F238E27FC236}">
                <a16:creationId xmlns:a16="http://schemas.microsoft.com/office/drawing/2014/main" id="{B0A78EEC-CA50-4B8B-9684-EFCD1A3F830B}"/>
              </a:ext>
            </a:extLst>
          </p:cNvPr>
          <p:cNvGrpSpPr/>
          <p:nvPr/>
        </p:nvGrpSpPr>
        <p:grpSpPr>
          <a:xfrm>
            <a:off x="10139989" y="3222538"/>
            <a:ext cx="926748" cy="965985"/>
            <a:chOff x="2463532" y="1854819"/>
            <a:chExt cx="1079822" cy="1232574"/>
          </a:xfrm>
        </p:grpSpPr>
        <p:sp>
          <p:nvSpPr>
            <p:cNvPr id="33" name="Freeform 1379">
              <a:extLst>
                <a:ext uri="{FF2B5EF4-FFF2-40B4-BE49-F238E27FC236}">
                  <a16:creationId xmlns:a16="http://schemas.microsoft.com/office/drawing/2014/main" id="{414859AA-54EF-46CA-B109-DB29BAC18580}"/>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9525" cap="flat">
              <a:solidFill>
                <a:srgbClr val="000000"/>
              </a:solidFill>
              <a:prstDash val="solid"/>
              <a:miter/>
            </a:ln>
          </p:spPr>
          <p:txBody>
            <a:bodyPr rtlCol="0" anchor="ctr"/>
            <a:lstStyle/>
            <a:p>
              <a:endParaRPr lang="en-US"/>
            </a:p>
          </p:txBody>
        </p:sp>
        <p:sp>
          <p:nvSpPr>
            <p:cNvPr id="34" name="Freeform 1380">
              <a:extLst>
                <a:ext uri="{FF2B5EF4-FFF2-40B4-BE49-F238E27FC236}">
                  <a16:creationId xmlns:a16="http://schemas.microsoft.com/office/drawing/2014/main" id="{15AE963F-19B8-473D-B954-1B8E4352FFAA}"/>
                </a:ext>
              </a:extLst>
            </p:cNvPr>
            <p:cNvSpPr/>
            <p:nvPr/>
          </p:nvSpPr>
          <p:spPr>
            <a:xfrm>
              <a:off x="2463532" y="1854819"/>
              <a:ext cx="718605" cy="569468"/>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2BBE3"/>
            </a:solidFill>
            <a:ln w="27426"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0E8F9277-8A26-434A-B8B3-540313C25739}"/>
              </a:ext>
            </a:extLst>
          </p:cNvPr>
          <p:cNvSpPr txBox="1"/>
          <p:nvPr/>
        </p:nvSpPr>
        <p:spPr>
          <a:xfrm>
            <a:off x="401440" y="5201655"/>
            <a:ext cx="9113916" cy="1323439"/>
          </a:xfrm>
          <a:prstGeom prst="rect">
            <a:avLst/>
          </a:prstGeom>
          <a:noFill/>
          <a:ln>
            <a:solidFill>
              <a:srgbClr val="1188A3"/>
            </a:solidFill>
          </a:ln>
        </p:spPr>
        <p:txBody>
          <a:bodyPr wrap="square" lIns="91440" tIns="45720" rIns="91440" bIns="45720" anchor="t">
            <a:spAutoFit/>
          </a:bodyPr>
          <a:lstStyle/>
          <a:p>
            <a:r>
              <a:rPr lang="es-ES" sz="2000" i="0" dirty="0">
                <a:solidFill>
                  <a:srgbClr val="000000"/>
                </a:solidFill>
                <a:effectLst/>
                <a:latin typeface="AvenirNext"/>
              </a:rPr>
              <a:t>Las declaraciones de posicionamiento son </a:t>
            </a:r>
            <a:r>
              <a:rPr lang="es-ES" sz="2000" b="1" i="0" dirty="0">
                <a:solidFill>
                  <a:srgbClr val="000000"/>
                </a:solidFill>
                <a:effectLst/>
                <a:latin typeface="AvenirNext"/>
              </a:rPr>
              <a:t>herramientas internas </a:t>
            </a:r>
            <a:r>
              <a:rPr lang="es-ES" sz="2000" i="0" dirty="0">
                <a:solidFill>
                  <a:srgbClr val="000000"/>
                </a:solidFill>
                <a:effectLst/>
                <a:latin typeface="AvenirNext"/>
              </a:rPr>
              <a:t>que ayudan a los profesionales del marketing a dirigirse a sus </a:t>
            </a:r>
            <a:r>
              <a:rPr lang="es-ES" sz="2000" i="0" u="sng" dirty="0">
                <a:solidFill>
                  <a:srgbClr val="000000"/>
                </a:solidFill>
                <a:effectLst/>
                <a:latin typeface="AvenirNext"/>
              </a:rPr>
              <a:t>compradores</a:t>
            </a:r>
            <a:r>
              <a:rPr lang="es-ES" sz="2000" i="0" dirty="0">
                <a:solidFill>
                  <a:srgbClr val="000000"/>
                </a:solidFill>
                <a:effectLst/>
                <a:latin typeface="AvenirNext"/>
              </a:rPr>
              <a:t> de forma relevante</a:t>
            </a:r>
            <a:r>
              <a:rPr lang="en-US" sz="2000" i="0" dirty="0">
                <a:solidFill>
                  <a:srgbClr val="000000"/>
                </a:solidFill>
                <a:effectLst/>
                <a:latin typeface="AvenirNext"/>
              </a:rPr>
              <a:t>. </a:t>
            </a:r>
            <a:r>
              <a:rPr lang="es-ES" sz="2000" dirty="0">
                <a:solidFill>
                  <a:srgbClr val="000000"/>
                </a:solidFill>
                <a:latin typeface="AvenirNext"/>
              </a:rPr>
              <a:t>Son imprescindibles para cualquier estrategia de posicionamiento porque crean una visión clara de su </a:t>
            </a:r>
            <a:r>
              <a:rPr lang="es-ES" sz="2000" b="1" dirty="0">
                <a:solidFill>
                  <a:srgbClr val="000000"/>
                </a:solidFill>
                <a:latin typeface="AvenirNext"/>
              </a:rPr>
              <a:t>marca.</a:t>
            </a:r>
            <a:endParaRPr lang="en-IE" sz="2000" b="1" dirty="0">
              <a:solidFill>
                <a:srgbClr val="000000"/>
              </a:solidFill>
            </a:endParaRPr>
          </a:p>
        </p:txBody>
      </p:sp>
    </p:spTree>
    <p:extLst>
      <p:ext uri="{BB962C8B-B14F-4D97-AF65-F5344CB8AC3E}">
        <p14:creationId xmlns:p14="http://schemas.microsoft.com/office/powerpoint/2010/main" val="1463604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636736" y="1852618"/>
            <a:ext cx="11105352" cy="4055454"/>
          </a:xfrm>
        </p:spPr>
        <p:txBody>
          <a:bodyPr vert="horz" lIns="91440" tIns="45720" rIns="91440" bIns="45720" rtlCol="0" anchor="t">
            <a:normAutofit lnSpcReduction="10000"/>
          </a:bodyPr>
          <a:lstStyle/>
          <a:p>
            <a:pPr algn="just"/>
            <a:r>
              <a:rPr lang="es-ES" dirty="0"/>
              <a:t>Redacte su </a:t>
            </a:r>
            <a:r>
              <a:rPr lang="es-ES" b="1" dirty="0"/>
              <a:t>declaración de posicionamiento</a:t>
            </a:r>
            <a:r>
              <a:rPr lang="es-ES" dirty="0"/>
              <a:t>. Utilice las plantillas que le proporcionamos para ayudarle en este ejercicio. Una vez completado el borrador, es más fácil ajustar el tono y editarlo en consecuencia.</a:t>
            </a:r>
            <a:endParaRPr lang="es-ES"/>
          </a:p>
          <a:p>
            <a:pPr algn="just"/>
            <a:r>
              <a:rPr lang="es-ES" b="1" i="0" dirty="0">
                <a:solidFill>
                  <a:srgbClr val="2D2D2D"/>
                </a:solidFill>
                <a:effectLst/>
              </a:rPr>
              <a:t>Plantillas de declaración de posicionamiento</a:t>
            </a:r>
            <a:r>
              <a:rPr lang="en-US" b="1" i="0" dirty="0">
                <a:solidFill>
                  <a:srgbClr val="2D2D2D"/>
                </a:solidFill>
                <a:effectLst/>
              </a:rPr>
              <a:t>:</a:t>
            </a:r>
            <a:endParaRPr lang="en-US" b="1" i="0" dirty="0">
              <a:solidFill>
                <a:srgbClr val="2D2D2D"/>
              </a:solidFill>
              <a:effectLst/>
              <a:cs typeface="Calibri"/>
            </a:endParaRPr>
          </a:p>
          <a:p>
            <a:pPr algn="just"/>
            <a:r>
              <a:rPr lang="en-US" b="1" i="0" dirty="0">
                <a:solidFill>
                  <a:srgbClr val="2D2D2D"/>
                </a:solidFill>
                <a:effectLst/>
              </a:rPr>
              <a:t>Plantilla 1</a:t>
            </a:r>
            <a:endParaRPr lang="en-US" b="1" i="0" dirty="0">
              <a:solidFill>
                <a:srgbClr val="2D2D2D"/>
              </a:solidFill>
              <a:effectLst/>
              <a:cs typeface="Calibri"/>
            </a:endParaRPr>
          </a:p>
          <a:p>
            <a:pPr algn="just"/>
            <a:r>
              <a:rPr lang="es-ES" b="0" i="0" dirty="0">
                <a:solidFill>
                  <a:srgbClr val="2D2D2D"/>
                </a:solidFill>
                <a:effectLst/>
              </a:rPr>
              <a:t>Para </a:t>
            </a:r>
            <a:r>
              <a:rPr lang="es-ES" dirty="0">
                <a:solidFill>
                  <a:schemeClr val="bg2">
                    <a:lumMod val="50000"/>
                  </a:schemeClr>
                </a:solidFill>
              </a:rPr>
              <a:t>[mercado objetivo] </a:t>
            </a:r>
            <a:r>
              <a:rPr lang="es-ES" b="0" i="0" dirty="0">
                <a:solidFill>
                  <a:srgbClr val="2D2D2D"/>
                </a:solidFill>
                <a:effectLst/>
              </a:rPr>
              <a:t>que </a:t>
            </a:r>
            <a:r>
              <a:rPr lang="es-ES" dirty="0">
                <a:solidFill>
                  <a:schemeClr val="bg2">
                    <a:lumMod val="50000"/>
                  </a:schemeClr>
                </a:solidFill>
              </a:rPr>
              <a:t>[declaración de necesidad] </a:t>
            </a:r>
            <a:r>
              <a:rPr lang="es-ES" b="0" i="0" dirty="0">
                <a:solidFill>
                  <a:srgbClr val="2D2D2D"/>
                </a:solidFill>
                <a:effectLst/>
              </a:rPr>
              <a:t>el </a:t>
            </a:r>
            <a:r>
              <a:rPr lang="es-ES" dirty="0">
                <a:solidFill>
                  <a:schemeClr val="bg2">
                    <a:lumMod val="50000"/>
                  </a:schemeClr>
                </a:solidFill>
              </a:rPr>
              <a:t>[producto o servicio] </a:t>
            </a:r>
            <a:r>
              <a:rPr lang="es-ES" b="0" i="0" dirty="0">
                <a:solidFill>
                  <a:srgbClr val="2D2D2D"/>
                </a:solidFill>
                <a:effectLst/>
              </a:rPr>
              <a:t>es un </a:t>
            </a:r>
            <a:r>
              <a:rPr lang="es-ES" dirty="0">
                <a:solidFill>
                  <a:schemeClr val="bg2">
                    <a:lumMod val="50000"/>
                  </a:schemeClr>
                </a:solidFill>
              </a:rPr>
              <a:t>[tipo de producto] </a:t>
            </a:r>
            <a:r>
              <a:rPr lang="es-ES" b="0" i="0" dirty="0">
                <a:solidFill>
                  <a:srgbClr val="2D2D2D"/>
                </a:solidFill>
                <a:effectLst/>
              </a:rPr>
              <a:t>que </a:t>
            </a:r>
            <a:r>
              <a:rPr lang="es-ES" dirty="0">
                <a:solidFill>
                  <a:schemeClr val="bg2">
                    <a:lumMod val="50000"/>
                  </a:schemeClr>
                </a:solidFill>
              </a:rPr>
              <a:t>[beneficio clave]. </a:t>
            </a:r>
            <a:r>
              <a:rPr lang="es-ES" b="0" i="0" dirty="0">
                <a:solidFill>
                  <a:srgbClr val="2D2D2D"/>
                </a:solidFill>
                <a:effectLst/>
              </a:rPr>
              <a:t>A diferencia de [</a:t>
            </a:r>
            <a:r>
              <a:rPr lang="es-ES" dirty="0">
                <a:solidFill>
                  <a:schemeClr val="bg2">
                    <a:lumMod val="50000"/>
                  </a:schemeClr>
                </a:solidFill>
              </a:rPr>
              <a:t>competidor principal</a:t>
            </a:r>
            <a:r>
              <a:rPr lang="es-ES" b="0" i="0" dirty="0">
                <a:solidFill>
                  <a:srgbClr val="2D2D2D"/>
                </a:solidFill>
                <a:effectLst/>
              </a:rPr>
              <a:t>], nuestro producto [</a:t>
            </a:r>
            <a:r>
              <a:rPr lang="es-ES" dirty="0">
                <a:solidFill>
                  <a:schemeClr val="bg2">
                    <a:lumMod val="50000"/>
                  </a:schemeClr>
                </a:solidFill>
              </a:rPr>
              <a:t>declaración de diferenciación</a:t>
            </a:r>
            <a:r>
              <a:rPr lang="es-ES" b="0" i="0" dirty="0">
                <a:solidFill>
                  <a:srgbClr val="2D2D2D"/>
                </a:solidFill>
                <a:effectLst/>
              </a:rPr>
              <a:t>].</a:t>
            </a:r>
            <a:endParaRPr lang="es-ES" b="0" i="0" dirty="0">
              <a:solidFill>
                <a:srgbClr val="2D2D2D"/>
              </a:solidFill>
              <a:effectLst/>
              <a:cs typeface="Calibri" panose="020F0502020204030204"/>
            </a:endParaRPr>
          </a:p>
          <a:p>
            <a:pPr algn="just"/>
            <a:r>
              <a:rPr lang="en-US" b="1" dirty="0">
                <a:solidFill>
                  <a:srgbClr val="2D2D2D"/>
                </a:solidFill>
              </a:rPr>
              <a:t>Plantilla</a:t>
            </a:r>
            <a:r>
              <a:rPr lang="en-US" b="1" i="0" dirty="0">
                <a:solidFill>
                  <a:srgbClr val="2D2D2D"/>
                </a:solidFill>
                <a:effectLst/>
              </a:rPr>
              <a:t> 2</a:t>
            </a:r>
            <a:endParaRPr lang="en-US" b="1" i="0" dirty="0">
              <a:solidFill>
                <a:srgbClr val="2D2D2D"/>
              </a:solidFill>
              <a:effectLst/>
              <a:cs typeface="Calibri"/>
            </a:endParaRPr>
          </a:p>
          <a:p>
            <a:pPr algn="just"/>
            <a:r>
              <a:rPr lang="es-ES" b="0" i="0" dirty="0">
                <a:solidFill>
                  <a:srgbClr val="2D2D2D"/>
                </a:solidFill>
                <a:effectLst/>
              </a:rPr>
              <a:t>Para </a:t>
            </a:r>
            <a:r>
              <a:rPr lang="es-ES" dirty="0">
                <a:solidFill>
                  <a:schemeClr val="bg2">
                    <a:lumMod val="50000"/>
                  </a:schemeClr>
                </a:solidFill>
              </a:rPr>
              <a:t>[mercado objetivo] </a:t>
            </a:r>
            <a:r>
              <a:rPr lang="es-ES" b="0" i="0" dirty="0">
                <a:solidFill>
                  <a:srgbClr val="2D2D2D"/>
                </a:solidFill>
                <a:effectLst/>
              </a:rPr>
              <a:t>la </a:t>
            </a:r>
            <a:r>
              <a:rPr lang="es-ES" dirty="0">
                <a:solidFill>
                  <a:schemeClr val="bg2">
                    <a:lumMod val="50000"/>
                  </a:schemeClr>
                </a:solidFill>
              </a:rPr>
              <a:t>[marca, producto o servicio] </a:t>
            </a:r>
            <a:r>
              <a:rPr lang="es-ES" b="0" i="0" dirty="0">
                <a:solidFill>
                  <a:srgbClr val="2D2D2D"/>
                </a:solidFill>
                <a:effectLst/>
              </a:rPr>
              <a:t>es la </a:t>
            </a:r>
            <a:r>
              <a:rPr lang="es-ES" dirty="0">
                <a:solidFill>
                  <a:schemeClr val="bg2">
                    <a:lumMod val="50000"/>
                  </a:schemeClr>
                </a:solidFill>
              </a:rPr>
              <a:t>[declaración de diferenciación]</a:t>
            </a:r>
            <a:r>
              <a:rPr lang="es-ES" b="0" i="0" dirty="0">
                <a:solidFill>
                  <a:srgbClr val="2D2D2D"/>
                </a:solidFill>
                <a:effectLst/>
              </a:rPr>
              <a:t> entre todos los </a:t>
            </a:r>
            <a:r>
              <a:rPr lang="es-ES" dirty="0">
                <a:solidFill>
                  <a:schemeClr val="bg2">
                    <a:lumMod val="50000"/>
                  </a:schemeClr>
                </a:solidFill>
              </a:rPr>
              <a:t>[tipo de producto] </a:t>
            </a:r>
            <a:r>
              <a:rPr lang="es-ES" b="0" i="0" dirty="0">
                <a:solidFill>
                  <a:srgbClr val="2D2D2D"/>
                </a:solidFill>
                <a:effectLst/>
              </a:rPr>
              <a:t>porque </a:t>
            </a:r>
            <a:r>
              <a:rPr lang="es-ES" dirty="0">
                <a:solidFill>
                  <a:schemeClr val="bg2">
                    <a:lumMod val="50000"/>
                  </a:schemeClr>
                </a:solidFill>
              </a:rPr>
              <a:t>[beneficio clave].</a:t>
            </a:r>
            <a:endParaRPr lang="en-US" dirty="0">
              <a:solidFill>
                <a:schemeClr val="bg2">
                  <a:lumMod val="50000"/>
                </a:schemeClr>
              </a:solidFill>
              <a:cs typeface="Calibri" panose="020F0502020204030204"/>
            </a:endParaRPr>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dirty="0" err="1"/>
              <a:t>Ejercicio</a:t>
            </a:r>
            <a:r>
              <a:rPr lang="en-US" dirty="0"/>
              <a:t>:</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C852-4C0B-40B7-B99B-572D78CE79D5}"/>
              </a:ext>
            </a:extLst>
          </p:cNvPr>
          <p:cNvSpPr>
            <a:spLocks noGrp="1"/>
          </p:cNvSpPr>
          <p:nvPr>
            <p:ph type="body" sz="quarter" idx="14"/>
          </p:nvPr>
        </p:nvSpPr>
        <p:spPr>
          <a:xfrm>
            <a:off x="10382654" y="4908588"/>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B06C341F-A91E-4066-98F4-9C8672AC2C7E}"/>
              </a:ext>
            </a:extLst>
          </p:cNvPr>
          <p:cNvSpPr>
            <a:spLocks noGrp="1"/>
          </p:cNvSpPr>
          <p:nvPr>
            <p:ph type="body" sz="quarter" idx="13"/>
          </p:nvPr>
        </p:nvSpPr>
        <p:spPr>
          <a:xfrm>
            <a:off x="6807398" y="795622"/>
            <a:ext cx="4369392" cy="4493975"/>
          </a:xfrm>
        </p:spPr>
        <p:txBody>
          <a:bodyPr>
            <a:normAutofit/>
          </a:bodyPr>
          <a:lstStyle/>
          <a:p>
            <a:pPr fontAlgn="base"/>
            <a:r>
              <a:rPr lang="es-ES" b="1" i="0" dirty="0">
                <a:solidFill>
                  <a:srgbClr val="000000"/>
                </a:solidFill>
                <a:effectLst/>
                <a:latin typeface="AvenirNext"/>
              </a:rPr>
              <a:t>Un ejemplo de declaración de posicionamiento sería</a:t>
            </a:r>
            <a:r>
              <a:rPr lang="en-US" b="1" i="0" dirty="0">
                <a:solidFill>
                  <a:srgbClr val="000000"/>
                </a:solidFill>
                <a:effectLst/>
                <a:latin typeface="AvenirNext"/>
              </a:rPr>
              <a:t>:</a:t>
            </a:r>
          </a:p>
          <a:p>
            <a:pPr fontAlgn="base"/>
            <a:r>
              <a:rPr lang="es-ES" sz="2200" i="0" dirty="0" err="1">
                <a:solidFill>
                  <a:srgbClr val="111111"/>
                </a:solidFill>
                <a:effectLst/>
                <a:latin typeface="Alegreya Sans"/>
              </a:rPr>
              <a:t>Biozoon</a:t>
            </a:r>
            <a:r>
              <a:rPr lang="es-ES" sz="2200" i="0" dirty="0">
                <a:solidFill>
                  <a:srgbClr val="111111"/>
                </a:solidFill>
                <a:effectLst/>
                <a:latin typeface="Alegreya Sans"/>
              </a:rPr>
              <a:t> es líder en productos alimenticios suaves y ofrece a las personas que no pueden comer ni beber con normalidad la oportunidad de probar y experimentar los alimentos que no pueden disfrutar debido a la disfagia y otros problemas médicos, incluido el hecho de ser nulo por la boca.</a:t>
            </a:r>
            <a:endParaRPr lang="en-US" sz="2200" b="0" i="0" dirty="0">
              <a:solidFill>
                <a:srgbClr val="111111"/>
              </a:solidFill>
              <a:effectLst/>
              <a:latin typeface="Alegreya Sans"/>
            </a:endParaRPr>
          </a:p>
        </p:txBody>
      </p:sp>
      <p:sp>
        <p:nvSpPr>
          <p:cNvPr id="4" name="Text Placeholder 3">
            <a:extLst>
              <a:ext uri="{FF2B5EF4-FFF2-40B4-BE49-F238E27FC236}">
                <a16:creationId xmlns:a16="http://schemas.microsoft.com/office/drawing/2014/main" id="{C22A8FB5-E8ED-4941-AB1E-824CE4AD7E8B}"/>
              </a:ext>
            </a:extLst>
          </p:cNvPr>
          <p:cNvSpPr>
            <a:spLocks noGrp="1"/>
          </p:cNvSpPr>
          <p:nvPr>
            <p:ph type="body" sz="quarter" idx="15"/>
          </p:nvPr>
        </p:nvSpPr>
        <p:spPr>
          <a:xfrm>
            <a:off x="6237248" y="1645440"/>
            <a:ext cx="2613204" cy="1221666"/>
          </a:xfrm>
        </p:spPr>
        <p:txBody>
          <a:bodyPr/>
          <a:lstStyle/>
          <a:p>
            <a:r>
              <a:rPr lang="en-US" sz="8100" dirty="0"/>
              <a:t>“</a:t>
            </a:r>
            <a:endParaRPr lang="en-IE" sz="8100" dirty="0"/>
          </a:p>
        </p:txBody>
      </p:sp>
      <p:pic>
        <p:nvPicPr>
          <p:cNvPr id="9" name="Picture Placeholder 8" descr="Woman buying vegetables at supermarket">
            <a:extLst>
              <a:ext uri="{FF2B5EF4-FFF2-40B4-BE49-F238E27FC236}">
                <a16:creationId xmlns:a16="http://schemas.microsoft.com/office/drawing/2014/main" id="{4E528C20-D726-4133-9125-3146EE14E8F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5" name="TextBox 4">
            <a:extLst>
              <a:ext uri="{FF2B5EF4-FFF2-40B4-BE49-F238E27FC236}">
                <a16:creationId xmlns:a16="http://schemas.microsoft.com/office/drawing/2014/main" id="{4310B50F-06AD-4E26-8733-A18780CD13AF}"/>
              </a:ext>
            </a:extLst>
          </p:cNvPr>
          <p:cNvSpPr txBox="1"/>
          <p:nvPr/>
        </p:nvSpPr>
        <p:spPr>
          <a:xfrm>
            <a:off x="8882109" y="53606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Fuente: Biozoon</a:t>
            </a:r>
            <a:endParaRPr lang="en-US" dirty="0">
              <a:cs typeface="Calibri"/>
              <a:hlinkClick r:id="rId3"/>
            </a:endParaRPr>
          </a:p>
        </p:txBody>
      </p:sp>
    </p:spTree>
    <p:extLst>
      <p:ext uri="{BB962C8B-B14F-4D97-AF65-F5344CB8AC3E}">
        <p14:creationId xmlns:p14="http://schemas.microsoft.com/office/powerpoint/2010/main" val="896333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7D85BDC7-29F6-4F38-8D74-910A832555F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8" name="TextBox 7">
            <a:extLst>
              <a:ext uri="{FF2B5EF4-FFF2-40B4-BE49-F238E27FC236}">
                <a16:creationId xmlns:a16="http://schemas.microsoft.com/office/drawing/2014/main" id="{B407D337-614E-4DDE-B474-9D468BBFBE31}"/>
              </a:ext>
            </a:extLst>
          </p:cNvPr>
          <p:cNvSpPr txBox="1"/>
          <p:nvPr/>
        </p:nvSpPr>
        <p:spPr>
          <a:xfrm>
            <a:off x="6372520" y="1332561"/>
            <a:ext cx="5113701" cy="435811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1" i="1" u="none" strike="noStrike" kern="1200" cap="none" spc="0" normalizeH="0" baseline="0" noProof="0" dirty="0">
                <a:ln>
                  <a:noFill/>
                </a:ln>
                <a:solidFill>
                  <a:srgbClr val="000000"/>
                </a:solidFill>
                <a:effectLst/>
                <a:uLnTx/>
                <a:uFillTx/>
                <a:latin typeface="Calibri" panose="020F0502020204030204"/>
                <a:ea typeface="+mn-ea"/>
                <a:cs typeface="+mn-cs"/>
              </a:rPr>
              <a:t>El posicionamiento </a:t>
            </a:r>
            <a:r>
              <a:rPr kumimoji="0" lang="es-ES" sz="2800" i="1" u="none" strike="noStrike" kern="1200" cap="none" spc="0" normalizeH="0" baseline="0" noProof="0" dirty="0">
                <a:ln>
                  <a:noFill/>
                </a:ln>
                <a:solidFill>
                  <a:srgbClr val="000000"/>
                </a:solidFill>
                <a:effectLst/>
                <a:uLnTx/>
                <a:uFillTx/>
                <a:latin typeface="Calibri" panose="020F0502020204030204"/>
                <a:ea typeface="+mn-ea"/>
                <a:cs typeface="+mn-cs"/>
              </a:rPr>
              <a:t>en el mercado se refiere a la capacidad de influir en la </a:t>
            </a:r>
            <a:r>
              <a:rPr kumimoji="0" lang="es-ES" sz="2800" i="1" u="none" strike="noStrike" kern="1200" cap="none" spc="0" normalizeH="0" baseline="0" noProof="0" dirty="0">
                <a:ln>
                  <a:noFill/>
                </a:ln>
                <a:solidFill>
                  <a:srgbClr val="1188A3"/>
                </a:solidFill>
                <a:effectLst/>
                <a:uLnTx/>
                <a:uFillTx/>
                <a:latin typeface="Calibri" panose="020F0502020204030204"/>
                <a:ea typeface="+mn-ea"/>
                <a:cs typeface="+mn-cs"/>
              </a:rPr>
              <a:t>percepción del consumidor con respecto a una marca o producto en relación con los competidores</a:t>
            </a:r>
            <a:r>
              <a:rPr kumimoji="0" lang="es-ES" sz="28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s-ES" sz="2800" b="0" i="1" u="none" strike="noStrike" kern="1200" cap="none" spc="0" normalizeH="0" baseline="0" noProof="0" dirty="0">
                <a:ln>
                  <a:noFill/>
                </a:ln>
                <a:solidFill>
                  <a:srgbClr val="000000"/>
                </a:solidFill>
                <a:effectLst/>
                <a:uLnTx/>
                <a:uFillTx/>
                <a:latin typeface="Calibri" panose="020F0502020204030204"/>
                <a:ea typeface="+mn-ea"/>
                <a:cs typeface="+mn-cs"/>
              </a:rPr>
              <a:t>El objetivo del posicionamiento en el mercado </a:t>
            </a:r>
            <a:r>
              <a:rPr kumimoji="0" lang="es-ES" sz="2800" b="0" i="1" u="none" strike="noStrike" kern="1200" cap="none" spc="0" normalizeH="0" baseline="0" noProof="0" dirty="0">
                <a:ln>
                  <a:noFill/>
                </a:ln>
                <a:solidFill>
                  <a:srgbClr val="1188A3"/>
                </a:solidFill>
                <a:effectLst/>
                <a:uLnTx/>
                <a:uFillTx/>
                <a:latin typeface="Calibri" panose="020F0502020204030204"/>
                <a:ea typeface="+mn-ea"/>
                <a:cs typeface="+mn-cs"/>
              </a:rPr>
              <a:t>es establecer la imagen o identidad de una marca</a:t>
            </a:r>
            <a:r>
              <a:rPr kumimoji="0" lang="es-ES" sz="2800" b="0" i="1" u="none" strike="noStrike" kern="1200" cap="none" spc="0" normalizeH="0" baseline="0" noProof="0" dirty="0">
                <a:ln>
                  <a:noFill/>
                </a:ln>
                <a:solidFill>
                  <a:srgbClr val="000000"/>
                </a:solidFill>
                <a:effectLst/>
                <a:uLnTx/>
                <a:uFillTx/>
                <a:latin typeface="Calibri" panose="020F0502020204030204"/>
                <a:ea typeface="+mn-ea"/>
                <a:cs typeface="+mn-cs"/>
              </a:rPr>
              <a:t> o producto para que los consumidores la perciban de una manera determinada</a:t>
            </a:r>
            <a:r>
              <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IE" sz="28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55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A31C3-3CF9-4EFF-9078-0807D488D976}"/>
              </a:ext>
            </a:extLst>
          </p:cNvPr>
          <p:cNvSpPr>
            <a:spLocks noGrp="1"/>
          </p:cNvSpPr>
          <p:nvPr>
            <p:ph type="body" sz="quarter" idx="18"/>
          </p:nvPr>
        </p:nvSpPr>
        <p:spPr>
          <a:xfrm>
            <a:off x="370571" y="1480842"/>
            <a:ext cx="11459985" cy="4847130"/>
          </a:xfrm>
        </p:spPr>
        <p:txBody>
          <a:bodyPr vert="horz" lIns="91440" tIns="45720" rIns="91440" bIns="45720" rtlCol="0" anchor="t">
            <a:normAutofit lnSpcReduction="10000"/>
          </a:bodyPr>
          <a:lstStyle/>
          <a:p>
            <a:pPr indent="0" algn="ctr"/>
            <a:r>
              <a:rPr lang="es-ES" sz="2800" dirty="0">
                <a:highlight>
                  <a:srgbClr val="85D2E1"/>
                </a:highlight>
              </a:rPr>
              <a:t>Declaración de Posicionamiento Vs. Declaración de Misión</a:t>
            </a:r>
            <a:r>
              <a:rPr lang="en-US" sz="2800" dirty="0">
                <a:highlight>
                  <a:srgbClr val="85D2E1"/>
                </a:highlight>
              </a:rPr>
              <a:t>:</a:t>
            </a:r>
            <a:endParaRPr lang="en-US" sz="2800" dirty="0">
              <a:highlight>
                <a:srgbClr val="85D2E1"/>
              </a:highlight>
              <a:cs typeface="Calibri"/>
            </a:endParaRPr>
          </a:p>
          <a:p>
            <a:pPr indent="0"/>
            <a:r>
              <a:rPr lang="es-ES" b="0" i="0" dirty="0">
                <a:effectLst/>
                <a:latin typeface="Calibri"/>
                <a:cs typeface="Calibri"/>
              </a:rPr>
              <a:t>Una </a:t>
            </a:r>
            <a:r>
              <a:rPr lang="es-ES" b="1" i="0" dirty="0">
                <a:effectLst/>
                <a:latin typeface="Calibri"/>
                <a:cs typeface="Calibri"/>
              </a:rPr>
              <a:t>declaración de misión </a:t>
            </a:r>
            <a:r>
              <a:rPr lang="es-ES" b="0" i="0" dirty="0">
                <a:effectLst/>
                <a:latin typeface="Calibri"/>
                <a:cs typeface="Calibri"/>
              </a:rPr>
              <a:t>es el propósito o los propósitos a los que sirve su empresa en el mercado: es una parte inherente a la organización que guía cada función empresarial. Al considerar el "qué, por qué y cómo" de su empresa, una </a:t>
            </a:r>
            <a:r>
              <a:rPr lang="es-ES" b="1" i="0" dirty="0">
                <a:effectLst/>
                <a:latin typeface="Calibri"/>
                <a:cs typeface="Calibri"/>
              </a:rPr>
              <a:t>declaración de misión </a:t>
            </a:r>
            <a:r>
              <a:rPr lang="es-ES" b="0" i="0" dirty="0">
                <a:effectLst/>
                <a:latin typeface="Calibri"/>
                <a:cs typeface="Calibri"/>
              </a:rPr>
              <a:t>responde a la pregunta </a:t>
            </a:r>
            <a:r>
              <a:rPr lang="es-ES" b="1" i="0" dirty="0">
                <a:effectLst/>
                <a:latin typeface="Calibri"/>
                <a:cs typeface="Calibri"/>
              </a:rPr>
              <a:t>"por qué", </a:t>
            </a:r>
            <a:r>
              <a:rPr lang="es-ES" b="0" i="0" dirty="0">
                <a:effectLst/>
                <a:latin typeface="Calibri"/>
                <a:cs typeface="Calibri"/>
              </a:rPr>
              <a:t>mientras que la </a:t>
            </a:r>
            <a:r>
              <a:rPr lang="es-ES" b="1" i="0" dirty="0">
                <a:effectLst/>
                <a:latin typeface="Calibri"/>
                <a:cs typeface="Calibri"/>
              </a:rPr>
              <a:t>declaración de posicionamiento </a:t>
            </a:r>
            <a:r>
              <a:rPr lang="es-ES" b="0" i="0" dirty="0">
                <a:effectLst/>
                <a:latin typeface="Calibri"/>
                <a:cs typeface="Calibri"/>
              </a:rPr>
              <a:t>responde al </a:t>
            </a:r>
            <a:r>
              <a:rPr lang="es-ES" b="1" i="0" dirty="0">
                <a:effectLst/>
                <a:latin typeface="Calibri"/>
                <a:cs typeface="Calibri"/>
              </a:rPr>
              <a:t>"qué</a:t>
            </a:r>
            <a:r>
              <a:rPr lang="es-ES" b="0" i="0" dirty="0">
                <a:effectLst/>
                <a:latin typeface="Calibri"/>
                <a:cs typeface="Calibri"/>
              </a:rPr>
              <a:t>". </a:t>
            </a:r>
            <a:r>
              <a:rPr lang="en-US" sz="2000" dirty="0"/>
              <a:t>(</a:t>
            </a:r>
            <a:r>
              <a:rPr lang="es-ES" sz="2000" dirty="0"/>
              <a:t>A diferencia de una declaración de misión, una declaración de posicionamiento no es pública</a:t>
            </a:r>
            <a:r>
              <a:rPr lang="en-US" sz="2000" dirty="0"/>
              <a:t>.)</a:t>
            </a:r>
            <a:endParaRPr lang="en-US" sz="2000" dirty="0">
              <a:cs typeface="Calibri"/>
            </a:endParaRPr>
          </a:p>
          <a:p>
            <a:pPr indent="0"/>
            <a:endParaRPr lang="en-US" sz="2000" dirty="0"/>
          </a:p>
          <a:p>
            <a:pPr indent="0" algn="ctr"/>
            <a:r>
              <a:rPr lang="es-ES" sz="2800" dirty="0">
                <a:highlight>
                  <a:srgbClr val="85D2E1"/>
                </a:highlight>
              </a:rPr>
              <a:t>Propuesta de valor frente a declaración de posicionamiento:</a:t>
            </a:r>
          </a:p>
          <a:p>
            <a:pPr indent="0" algn="ctr"/>
            <a:r>
              <a:rPr lang="es-ES" dirty="0"/>
              <a:t>Una </a:t>
            </a:r>
            <a:r>
              <a:rPr lang="es-ES" b="1" dirty="0"/>
              <a:t>propuesta de valor </a:t>
            </a:r>
            <a:r>
              <a:rPr lang="es-ES" dirty="0"/>
              <a:t>describe lo que </a:t>
            </a:r>
            <a:r>
              <a:rPr lang="es-ES" dirty="0">
                <a:solidFill>
                  <a:srgbClr val="1188A3"/>
                </a:solidFill>
              </a:rPr>
              <a:t>diferencia a su producto o servicio de los de la competencia</a:t>
            </a:r>
            <a:r>
              <a:rPr lang="en-US" dirty="0"/>
              <a:t>. </a:t>
            </a:r>
            <a:r>
              <a:rPr lang="es-ES" dirty="0"/>
              <a:t>Ofrece una visión general de los beneficios que aporta un producto o servicio</a:t>
            </a:r>
            <a:r>
              <a:rPr lang="en-US" dirty="0"/>
              <a:t>. </a:t>
            </a:r>
            <a:r>
              <a:rPr lang="es-ES" dirty="0"/>
              <a:t>Una </a:t>
            </a:r>
            <a:r>
              <a:rPr lang="es-ES" b="1" dirty="0"/>
              <a:t>declaración de posicionamiento </a:t>
            </a:r>
            <a:r>
              <a:rPr lang="es-ES" dirty="0"/>
              <a:t>es más amplia y se crea después de haber desarrollado la propuesta de valor de su empresa. También identifica los principales beneficios para el cliente - </a:t>
            </a:r>
            <a:r>
              <a:rPr lang="es-ES" dirty="0">
                <a:solidFill>
                  <a:srgbClr val="1188A3"/>
                </a:solidFill>
              </a:rPr>
              <a:t>por qué alguien necesita su producto o servicio</a:t>
            </a:r>
            <a:r>
              <a:rPr lang="en-US" dirty="0"/>
              <a:t>.</a:t>
            </a:r>
            <a:endParaRPr lang="en-IE" dirty="0"/>
          </a:p>
        </p:txBody>
      </p:sp>
      <p:sp>
        <p:nvSpPr>
          <p:cNvPr id="3" name="Text Placeholder 2">
            <a:extLst>
              <a:ext uri="{FF2B5EF4-FFF2-40B4-BE49-F238E27FC236}">
                <a16:creationId xmlns:a16="http://schemas.microsoft.com/office/drawing/2014/main" id="{426D1ADF-9F71-491A-BA2B-F9285B74BAA3}"/>
              </a:ext>
            </a:extLst>
          </p:cNvPr>
          <p:cNvSpPr>
            <a:spLocks noGrp="1"/>
          </p:cNvSpPr>
          <p:nvPr>
            <p:ph type="body" sz="quarter" idx="16"/>
          </p:nvPr>
        </p:nvSpPr>
        <p:spPr>
          <a:xfrm>
            <a:off x="0" y="432579"/>
            <a:ext cx="6928445" cy="582221"/>
          </a:xfrm>
          <a:solidFill>
            <a:srgbClr val="FFD100"/>
          </a:solidFill>
        </p:spPr>
        <p:txBody>
          <a:bodyPr anchor="ctr">
            <a:normAutofit lnSpcReduction="10000"/>
          </a:bodyPr>
          <a:lstStyle/>
          <a:p>
            <a:pPr marL="251460"/>
            <a:r>
              <a:rPr lang="en-US" dirty="0" err="1"/>
              <a:t>Comprender</a:t>
            </a:r>
            <a:r>
              <a:rPr lang="en-US" dirty="0"/>
              <a:t> las </a:t>
            </a:r>
            <a:r>
              <a:rPr lang="en-US" dirty="0" err="1"/>
              <a:t>diferencias</a:t>
            </a:r>
            <a:r>
              <a:rPr lang="en-US" dirty="0"/>
              <a:t>...</a:t>
            </a:r>
            <a:endParaRPr lang="en-IE" dirty="0">
              <a:cs typeface="Calibri" panose="020F0502020204030204"/>
            </a:endParaRPr>
          </a:p>
        </p:txBody>
      </p:sp>
      <p:sp>
        <p:nvSpPr>
          <p:cNvPr id="4" name="TextBox 3">
            <a:extLst>
              <a:ext uri="{FF2B5EF4-FFF2-40B4-BE49-F238E27FC236}">
                <a16:creationId xmlns:a16="http://schemas.microsoft.com/office/drawing/2014/main" id="{75FF9F9C-1EDF-495C-827D-D431E9B9EFD6}"/>
              </a:ext>
            </a:extLst>
          </p:cNvPr>
          <p:cNvSpPr txBox="1"/>
          <p:nvPr/>
        </p:nvSpPr>
        <p:spPr>
          <a:xfrm>
            <a:off x="10155504" y="6052842"/>
            <a:ext cx="1812616" cy="369332"/>
          </a:xfrm>
          <a:prstGeom prst="rect">
            <a:avLst/>
          </a:prstGeom>
          <a:noFill/>
        </p:spPr>
        <p:txBody>
          <a:bodyPr wrap="square" rtlCol="0">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Fuente</a:t>
            </a:r>
            <a:endParaRPr lang="en-IE" dirty="0">
              <a:solidFill>
                <a:srgbClr val="1188A3"/>
              </a:solidFill>
            </a:endParaRPr>
          </a:p>
        </p:txBody>
      </p:sp>
    </p:spTree>
    <p:extLst>
      <p:ext uri="{BB962C8B-B14F-4D97-AF65-F5344CB8AC3E}">
        <p14:creationId xmlns:p14="http://schemas.microsoft.com/office/powerpoint/2010/main" val="102630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2A035-7D10-4826-9226-0E257CAF4A41}"/>
              </a:ext>
            </a:extLst>
          </p:cNvPr>
          <p:cNvSpPr>
            <a:spLocks noGrp="1"/>
          </p:cNvSpPr>
          <p:nvPr>
            <p:ph type="body" sz="quarter" idx="18"/>
          </p:nvPr>
        </p:nvSpPr>
        <p:spPr>
          <a:xfrm>
            <a:off x="734714" y="1497027"/>
            <a:ext cx="10808102" cy="491070"/>
          </a:xfrm>
        </p:spPr>
        <p:txBody>
          <a:bodyPr>
            <a:normAutofit fontScale="85000" lnSpcReduction="10000"/>
          </a:bodyPr>
          <a:lstStyle/>
          <a:p>
            <a:pPr algn="l"/>
            <a:r>
              <a:rPr lang="es-ES" b="0" i="0" dirty="0">
                <a:solidFill>
                  <a:srgbClr val="1F2937"/>
                </a:solidFill>
                <a:effectLst/>
              </a:rPr>
              <a:t>Las empresas utilizan el marketing para </a:t>
            </a:r>
            <a:r>
              <a:rPr lang="es-ES" b="1" i="0" dirty="0">
                <a:solidFill>
                  <a:srgbClr val="1F2937"/>
                </a:solidFill>
                <a:effectLst/>
              </a:rPr>
              <a:t>crear valor para los clientes </a:t>
            </a:r>
            <a:r>
              <a:rPr lang="es-ES" b="0" i="0" dirty="0">
                <a:solidFill>
                  <a:srgbClr val="1F2937"/>
                </a:solidFill>
                <a:effectLst/>
              </a:rPr>
              <a:t>tomando dos decisiones clave:</a:t>
            </a:r>
            <a:endParaRPr lang="en-IE" dirty="0"/>
          </a:p>
        </p:txBody>
      </p:sp>
      <p:sp>
        <p:nvSpPr>
          <p:cNvPr id="3" name="Text Placeholder 2">
            <a:extLst>
              <a:ext uri="{FF2B5EF4-FFF2-40B4-BE49-F238E27FC236}">
                <a16:creationId xmlns:a16="http://schemas.microsoft.com/office/drawing/2014/main" id="{43E05D4D-C81D-4DF9-80A9-C2BD17B4CC5D}"/>
              </a:ext>
            </a:extLst>
          </p:cNvPr>
          <p:cNvSpPr>
            <a:spLocks noGrp="1"/>
          </p:cNvSpPr>
          <p:nvPr>
            <p:ph type="body" sz="quarter" idx="16"/>
          </p:nvPr>
        </p:nvSpPr>
        <p:spPr/>
        <p:txBody>
          <a:bodyPr>
            <a:normAutofit fontScale="70000" lnSpcReduction="20000"/>
          </a:bodyPr>
          <a:lstStyle/>
          <a:p>
            <a:r>
              <a:rPr lang="es-ES" b="1" i="0" dirty="0">
                <a:solidFill>
                  <a:srgbClr val="1F2937"/>
                </a:solidFill>
                <a:effectLst/>
              </a:rPr>
              <a:t>Cómo utilizar el posicionamiento del mercado en la estrategia de marketing...</a:t>
            </a:r>
            <a:endParaRPr lang="en-IE" dirty="0"/>
          </a:p>
        </p:txBody>
      </p:sp>
      <p:sp>
        <p:nvSpPr>
          <p:cNvPr id="4" name="Rectangle: Rounded Corners 3">
            <a:extLst>
              <a:ext uri="{FF2B5EF4-FFF2-40B4-BE49-F238E27FC236}">
                <a16:creationId xmlns:a16="http://schemas.microsoft.com/office/drawing/2014/main" id="{E5C04201-698A-4E72-8CF1-68B7B67D5F11}"/>
              </a:ext>
            </a:extLst>
          </p:cNvPr>
          <p:cNvSpPr/>
          <p:nvPr/>
        </p:nvSpPr>
        <p:spPr>
          <a:xfrm>
            <a:off x="3258081" y="3715369"/>
            <a:ext cx="1966365" cy="1261233"/>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00"/>
                </a:solidFill>
              </a:rPr>
              <a:t>Dirigirse a </a:t>
            </a:r>
          </a:p>
          <a:p>
            <a:pPr algn="ctr"/>
            <a:r>
              <a:rPr lang="es-ES" sz="1000" dirty="0">
                <a:solidFill>
                  <a:srgbClr val="000000"/>
                </a:solidFill>
              </a:rPr>
              <a:t>(decidir en qué segmentos entrar)</a:t>
            </a:r>
            <a:endParaRPr lang="en-IE" sz="1000" dirty="0">
              <a:solidFill>
                <a:srgbClr val="000000"/>
              </a:solidFill>
            </a:endParaRPr>
          </a:p>
        </p:txBody>
      </p:sp>
      <p:sp>
        <p:nvSpPr>
          <p:cNvPr id="5" name="Oval 4">
            <a:extLst>
              <a:ext uri="{FF2B5EF4-FFF2-40B4-BE49-F238E27FC236}">
                <a16:creationId xmlns:a16="http://schemas.microsoft.com/office/drawing/2014/main" id="{3007E362-8ED1-4B1E-BA4E-7B98397D69DA}"/>
              </a:ext>
            </a:extLst>
          </p:cNvPr>
          <p:cNvSpPr/>
          <p:nvPr/>
        </p:nvSpPr>
        <p:spPr>
          <a:xfrm>
            <a:off x="151964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err="1">
                <a:solidFill>
                  <a:srgbClr val="000000"/>
                </a:solidFill>
              </a:rPr>
              <a:t>Decisión</a:t>
            </a:r>
            <a:r>
              <a:rPr lang="en-US" b="1" u="sng" dirty="0">
                <a:solidFill>
                  <a:srgbClr val="000000"/>
                </a:solidFill>
              </a:rPr>
              <a:t> 1:</a:t>
            </a:r>
          </a:p>
          <a:p>
            <a:pPr algn="ctr"/>
            <a:r>
              <a:rPr lang="en-US" dirty="0">
                <a:solidFill>
                  <a:srgbClr val="000000"/>
                </a:solidFill>
              </a:rPr>
              <a:t>¿A </a:t>
            </a:r>
            <a:r>
              <a:rPr lang="en-US" dirty="0" err="1">
                <a:solidFill>
                  <a:srgbClr val="000000"/>
                </a:solidFill>
              </a:rPr>
              <a:t>qué</a:t>
            </a:r>
            <a:r>
              <a:rPr lang="en-US" dirty="0">
                <a:solidFill>
                  <a:srgbClr val="000000"/>
                </a:solidFill>
              </a:rPr>
              <a:t> </a:t>
            </a:r>
            <a:r>
              <a:rPr lang="en-US" dirty="0" err="1">
                <a:solidFill>
                  <a:srgbClr val="000000"/>
                </a:solidFill>
              </a:rPr>
              <a:t>clientes</a:t>
            </a:r>
            <a:r>
              <a:rPr lang="en-US" dirty="0">
                <a:solidFill>
                  <a:srgbClr val="000000"/>
                </a:solidFill>
              </a:rPr>
              <a:t> </a:t>
            </a:r>
            <a:r>
              <a:rPr lang="en-US" dirty="0" err="1">
                <a:solidFill>
                  <a:srgbClr val="000000"/>
                </a:solidFill>
              </a:rPr>
              <a:t>atender</a:t>
            </a:r>
            <a:r>
              <a:rPr lang="en-US" dirty="0">
                <a:solidFill>
                  <a:srgbClr val="000000"/>
                </a:solidFill>
              </a:rPr>
              <a:t>?</a:t>
            </a:r>
            <a:endParaRPr lang="en-IE" dirty="0">
              <a:solidFill>
                <a:srgbClr val="000000"/>
              </a:solidFill>
            </a:endParaRPr>
          </a:p>
        </p:txBody>
      </p:sp>
      <p:sp>
        <p:nvSpPr>
          <p:cNvPr id="6" name="Rectangle: Rounded Corners 5">
            <a:extLst>
              <a:ext uri="{FF2B5EF4-FFF2-40B4-BE49-F238E27FC236}">
                <a16:creationId xmlns:a16="http://schemas.microsoft.com/office/drawing/2014/main" id="{E88270AB-1265-4293-8BB0-58EF0E0DAA6A}"/>
              </a:ext>
            </a:extLst>
          </p:cNvPr>
          <p:cNvSpPr/>
          <p:nvPr/>
        </p:nvSpPr>
        <p:spPr>
          <a:xfrm>
            <a:off x="536459" y="3707278"/>
            <a:ext cx="1966365" cy="1269324"/>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Segmentación</a:t>
            </a:r>
            <a:r>
              <a:rPr lang="en-US" b="1" dirty="0">
                <a:solidFill>
                  <a:srgbClr val="000000"/>
                </a:solidFill>
              </a:rPr>
              <a:t> del mercado</a:t>
            </a:r>
            <a:endParaRPr lang="en-IE" b="1" dirty="0">
              <a:solidFill>
                <a:srgbClr val="000000"/>
              </a:solidFill>
            </a:endParaRPr>
          </a:p>
        </p:txBody>
      </p:sp>
      <p:sp>
        <p:nvSpPr>
          <p:cNvPr id="7" name="Oval 6">
            <a:extLst>
              <a:ext uri="{FF2B5EF4-FFF2-40B4-BE49-F238E27FC236}">
                <a16:creationId xmlns:a16="http://schemas.microsoft.com/office/drawing/2014/main" id="{5CCE6DF4-0459-434B-96A1-7C55BA916BB0}"/>
              </a:ext>
            </a:extLst>
          </p:cNvPr>
          <p:cNvSpPr/>
          <p:nvPr/>
        </p:nvSpPr>
        <p:spPr>
          <a:xfrm>
            <a:off x="741033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err="1">
                <a:solidFill>
                  <a:srgbClr val="000000"/>
                </a:solidFill>
              </a:rPr>
              <a:t>Decisión</a:t>
            </a:r>
            <a:r>
              <a:rPr lang="en-US" b="1" u="sng" dirty="0">
                <a:solidFill>
                  <a:srgbClr val="000000"/>
                </a:solidFill>
              </a:rPr>
              <a:t> 2:</a:t>
            </a:r>
          </a:p>
          <a:p>
            <a:pPr algn="ctr"/>
            <a:r>
              <a:rPr lang="es-ES" dirty="0">
                <a:solidFill>
                  <a:srgbClr val="000000"/>
                </a:solidFill>
              </a:rPr>
              <a:t>¿Cómo atender a esos clientes?</a:t>
            </a:r>
            <a:endParaRPr lang="en-IE" dirty="0">
              <a:solidFill>
                <a:srgbClr val="000000"/>
              </a:solidFill>
            </a:endParaRPr>
          </a:p>
        </p:txBody>
      </p:sp>
      <p:sp>
        <p:nvSpPr>
          <p:cNvPr id="8" name="Rectangle: Rounded Corners 7">
            <a:extLst>
              <a:ext uri="{FF2B5EF4-FFF2-40B4-BE49-F238E27FC236}">
                <a16:creationId xmlns:a16="http://schemas.microsoft.com/office/drawing/2014/main" id="{B647FDAE-C18A-4A18-9429-DCA6F4D4BD6D}"/>
              </a:ext>
            </a:extLst>
          </p:cNvPr>
          <p:cNvSpPr/>
          <p:nvPr/>
        </p:nvSpPr>
        <p:spPr>
          <a:xfrm>
            <a:off x="6596045" y="3707276"/>
            <a:ext cx="1966365" cy="1269326"/>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Diferenciación</a:t>
            </a:r>
            <a:r>
              <a:rPr lang="en-US" b="1" dirty="0">
                <a:solidFill>
                  <a:srgbClr val="000000"/>
                </a:solidFill>
              </a:rPr>
              <a:t> de </a:t>
            </a:r>
            <a:r>
              <a:rPr lang="en-US" b="1" dirty="0" err="1">
                <a:solidFill>
                  <a:srgbClr val="000000"/>
                </a:solidFill>
              </a:rPr>
              <a:t>productos</a:t>
            </a:r>
            <a:endParaRPr lang="en-US" b="1" dirty="0">
              <a:solidFill>
                <a:srgbClr val="000000"/>
              </a:solidFill>
            </a:endParaRPr>
          </a:p>
          <a:p>
            <a:pPr algn="ctr"/>
            <a:r>
              <a:rPr lang="es-ES" sz="1400" b="0" i="0" dirty="0">
                <a:solidFill>
                  <a:srgbClr val="000000"/>
                </a:solidFill>
                <a:effectLst/>
              </a:rPr>
              <a:t>(lo que lo diferencia de la competencia)</a:t>
            </a:r>
            <a:endParaRPr lang="en-IE" sz="1400" dirty="0">
              <a:solidFill>
                <a:srgbClr val="000000"/>
              </a:solidFill>
            </a:endParaRPr>
          </a:p>
        </p:txBody>
      </p:sp>
      <p:sp>
        <p:nvSpPr>
          <p:cNvPr id="9" name="Rectangle: Rounded Corners 8">
            <a:extLst>
              <a:ext uri="{FF2B5EF4-FFF2-40B4-BE49-F238E27FC236}">
                <a16:creationId xmlns:a16="http://schemas.microsoft.com/office/drawing/2014/main" id="{6CBA0613-509A-4483-BF50-B06B0A1DDC63}"/>
              </a:ext>
            </a:extLst>
          </p:cNvPr>
          <p:cNvSpPr/>
          <p:nvPr/>
        </p:nvSpPr>
        <p:spPr>
          <a:xfrm>
            <a:off x="9317667" y="3707277"/>
            <a:ext cx="1966365" cy="1269325"/>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0000"/>
                </a:solidFill>
              </a:rPr>
              <a:t>Posicionamiento</a:t>
            </a:r>
            <a:r>
              <a:rPr lang="en-US" b="1" dirty="0">
                <a:solidFill>
                  <a:srgbClr val="000000"/>
                </a:solidFill>
              </a:rPr>
              <a:t> </a:t>
            </a:r>
            <a:r>
              <a:rPr lang="en-US" b="1" dirty="0" err="1">
                <a:solidFill>
                  <a:srgbClr val="000000"/>
                </a:solidFill>
              </a:rPr>
              <a:t>en</a:t>
            </a:r>
            <a:r>
              <a:rPr lang="en-US" b="1" dirty="0">
                <a:solidFill>
                  <a:srgbClr val="000000"/>
                </a:solidFill>
              </a:rPr>
              <a:t> </a:t>
            </a:r>
            <a:r>
              <a:rPr lang="en-US" b="1" dirty="0" err="1">
                <a:solidFill>
                  <a:srgbClr val="000000"/>
                </a:solidFill>
              </a:rPr>
              <a:t>el</a:t>
            </a:r>
            <a:r>
              <a:rPr lang="en-US" b="1" dirty="0">
                <a:solidFill>
                  <a:srgbClr val="000000"/>
                </a:solidFill>
              </a:rPr>
              <a:t> mercado </a:t>
            </a:r>
          </a:p>
          <a:p>
            <a:pPr algn="ctr"/>
            <a:r>
              <a:rPr lang="es-ES" sz="1400" b="0" i="0" dirty="0">
                <a:solidFill>
                  <a:srgbClr val="000000"/>
                </a:solidFill>
                <a:effectLst/>
              </a:rPr>
              <a:t>(cómo perciben los clientes el producto)</a:t>
            </a:r>
            <a:endParaRPr lang="en-IE" sz="1400" dirty="0">
              <a:solidFill>
                <a:srgbClr val="000000"/>
              </a:solidFill>
            </a:endParaRPr>
          </a:p>
        </p:txBody>
      </p:sp>
      <p:cxnSp>
        <p:nvCxnSpPr>
          <p:cNvPr id="11" name="Straight Arrow Connector 10">
            <a:extLst>
              <a:ext uri="{FF2B5EF4-FFF2-40B4-BE49-F238E27FC236}">
                <a16:creationId xmlns:a16="http://schemas.microsoft.com/office/drawing/2014/main" id="{5DA13895-318D-412F-8620-2C905FBD64A9}"/>
              </a:ext>
            </a:extLst>
          </p:cNvPr>
          <p:cNvCxnSpPr>
            <a:cxnSpLocks/>
            <a:stCxn id="6" idx="0"/>
            <a:endCxn id="5" idx="3"/>
          </p:cNvCxnSpPr>
          <p:nvPr/>
        </p:nvCxnSpPr>
        <p:spPr>
          <a:xfrm flipV="1">
            <a:off x="1519642" y="3157838"/>
            <a:ext cx="423307" cy="54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775FB0-89E4-4DFA-B1A6-951DF3D92A2E}"/>
              </a:ext>
            </a:extLst>
          </p:cNvPr>
          <p:cNvCxnSpPr>
            <a:cxnSpLocks/>
            <a:stCxn id="4" idx="0"/>
            <a:endCxn id="5" idx="5"/>
          </p:cNvCxnSpPr>
          <p:nvPr/>
        </p:nvCxnSpPr>
        <p:spPr>
          <a:xfrm flipH="1" flipV="1">
            <a:off x="3986853" y="3157838"/>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741766E-789C-4E22-AE47-AAB81AC12425}"/>
              </a:ext>
            </a:extLst>
          </p:cNvPr>
          <p:cNvPicPr>
            <a:picLocks noChangeAspect="1"/>
          </p:cNvPicPr>
          <p:nvPr/>
        </p:nvPicPr>
        <p:blipFill>
          <a:blip r:embed="rId2"/>
          <a:stretch>
            <a:fillRect/>
          </a:stretch>
        </p:blipFill>
        <p:spPr>
          <a:xfrm>
            <a:off x="7483247" y="3142463"/>
            <a:ext cx="487722" cy="573074"/>
          </a:xfrm>
          <a:prstGeom prst="rect">
            <a:avLst/>
          </a:prstGeom>
        </p:spPr>
      </p:pic>
      <p:cxnSp>
        <p:nvCxnSpPr>
          <p:cNvPr id="17" name="Straight Arrow Connector 16">
            <a:extLst>
              <a:ext uri="{FF2B5EF4-FFF2-40B4-BE49-F238E27FC236}">
                <a16:creationId xmlns:a16="http://schemas.microsoft.com/office/drawing/2014/main" id="{0895869A-CCD9-47BD-A6C2-F31A92B9A6FA}"/>
              </a:ext>
            </a:extLst>
          </p:cNvPr>
          <p:cNvCxnSpPr>
            <a:cxnSpLocks/>
          </p:cNvCxnSpPr>
          <p:nvPr/>
        </p:nvCxnSpPr>
        <p:spPr>
          <a:xfrm flipH="1" flipV="1">
            <a:off x="9957427" y="3127572"/>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A719CE9-9518-424A-AB38-9907E835B962}"/>
              </a:ext>
            </a:extLst>
          </p:cNvPr>
          <p:cNvSpPr txBox="1"/>
          <p:nvPr/>
        </p:nvSpPr>
        <p:spPr>
          <a:xfrm>
            <a:off x="234669" y="5169613"/>
            <a:ext cx="11692991" cy="923330"/>
          </a:xfrm>
          <a:prstGeom prst="rect">
            <a:avLst/>
          </a:prstGeom>
          <a:solidFill>
            <a:srgbClr val="FFD100"/>
          </a:solidFill>
          <a:ln>
            <a:solidFill>
              <a:srgbClr val="FFD100"/>
            </a:solidFill>
          </a:ln>
        </p:spPr>
        <p:txBody>
          <a:bodyPr wrap="square" lIns="91440" tIns="45720" rIns="91440" bIns="45720" anchor="t">
            <a:spAutoFit/>
          </a:bodyPr>
          <a:lstStyle/>
          <a:p>
            <a:pPr algn="ctr"/>
            <a:r>
              <a:rPr lang="es-ES" b="0" i="0" dirty="0">
                <a:solidFill>
                  <a:srgbClr val="000000"/>
                </a:solidFill>
                <a:effectLst/>
              </a:rPr>
              <a:t>Cómo competir en esos segmentos... </a:t>
            </a:r>
            <a:r>
              <a:rPr lang="es-ES" b="1" i="0" dirty="0">
                <a:solidFill>
                  <a:srgbClr val="000000"/>
                </a:solidFill>
                <a:effectLst/>
              </a:rPr>
              <a:t>es la propuesta de valor</a:t>
            </a:r>
            <a:r>
              <a:rPr lang="es-ES" b="0" i="0" dirty="0">
                <a:solidFill>
                  <a:srgbClr val="000000"/>
                </a:solidFill>
                <a:effectLst/>
              </a:rPr>
              <a:t>. ¿Qué posición se adoptará?</a:t>
            </a:r>
          </a:p>
          <a:p>
            <a:pPr algn="ctr"/>
            <a:r>
              <a:rPr lang="es-ES" b="0" i="0" dirty="0">
                <a:solidFill>
                  <a:srgbClr val="000000"/>
                </a:solidFill>
                <a:effectLst/>
              </a:rPr>
              <a:t>La propuesta de valor la definen los clientes: el lugar que ocupa un producto en la mente de los clientes en relación con los demás productos de la competencia.</a:t>
            </a:r>
          </a:p>
        </p:txBody>
      </p:sp>
    </p:spTree>
    <p:extLst>
      <p:ext uri="{BB962C8B-B14F-4D97-AF65-F5344CB8AC3E}">
        <p14:creationId xmlns:p14="http://schemas.microsoft.com/office/powerpoint/2010/main" val="439452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A3B08C82-57EF-4661-A14F-73B020C7D626}"/>
              </a:ext>
            </a:extLst>
          </p:cNvPr>
          <p:cNvSpPr/>
          <p:nvPr/>
        </p:nvSpPr>
        <p:spPr>
          <a:xfrm>
            <a:off x="7056254" y="1572548"/>
            <a:ext cx="4887590" cy="3455299"/>
          </a:xfrm>
          <a:prstGeom prst="wedgeRoundRectCallou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5EDAC0D4-769B-4C55-9AA6-1F91D4660F4A}"/>
              </a:ext>
            </a:extLst>
          </p:cNvPr>
          <p:cNvSpPr>
            <a:spLocks noGrp="1"/>
          </p:cNvSpPr>
          <p:nvPr>
            <p:ph type="body" sz="quarter" idx="18"/>
          </p:nvPr>
        </p:nvSpPr>
        <p:spPr>
          <a:xfrm>
            <a:off x="1474159" y="1529395"/>
            <a:ext cx="5242230" cy="4769800"/>
          </a:xfrm>
        </p:spPr>
        <p:txBody>
          <a:bodyPr vert="horz" lIns="91440" tIns="45720" rIns="91440" bIns="45720" rtlCol="0" anchor="t">
            <a:normAutofit/>
          </a:bodyPr>
          <a:lstStyle/>
          <a:p>
            <a:pPr indent="0" algn="just"/>
            <a:r>
              <a:rPr lang="es-ES" b="0" i="0" dirty="0">
                <a:solidFill>
                  <a:srgbClr val="212121"/>
                </a:solidFill>
                <a:effectLst/>
                <a:latin typeface="-apple-system"/>
              </a:rPr>
              <a:t>La marca es la práctica de diferenciar su negocio de otro a través de un nombre, un diseño de logotipo, una historia, un mensaje, etc. </a:t>
            </a:r>
            <a:r>
              <a:rPr lang="es-ES" b="1" i="0" dirty="0">
                <a:solidFill>
                  <a:srgbClr val="212121"/>
                </a:solidFill>
                <a:effectLst/>
                <a:latin typeface="-apple-system"/>
              </a:rPr>
              <a:t>en la mente de los clientes en el mercado</a:t>
            </a:r>
            <a:r>
              <a:rPr lang="es-ES" b="0" i="0" dirty="0">
                <a:solidFill>
                  <a:srgbClr val="212121"/>
                </a:solidFill>
                <a:effectLst/>
                <a:latin typeface="-apple-system"/>
              </a:rPr>
              <a:t>.</a:t>
            </a:r>
            <a:endParaRPr lang="es-ES"/>
          </a:p>
          <a:p>
            <a:pPr indent="0" algn="just"/>
            <a:r>
              <a:rPr lang="es-ES" b="0" i="0" dirty="0">
                <a:solidFill>
                  <a:srgbClr val="212121"/>
                </a:solidFill>
                <a:effectLst/>
                <a:latin typeface="-apple-system"/>
              </a:rPr>
              <a:t>El branding es una táctica que ayuda a los clientes del mercado a </a:t>
            </a:r>
            <a:r>
              <a:rPr lang="es-ES" b="1" i="0" dirty="0">
                <a:solidFill>
                  <a:srgbClr val="212121"/>
                </a:solidFill>
                <a:effectLst/>
                <a:latin typeface="-apple-system"/>
              </a:rPr>
              <a:t>identificar rápidamente su marca</a:t>
            </a:r>
            <a:r>
              <a:rPr lang="es-ES" b="0" i="0" dirty="0">
                <a:solidFill>
                  <a:srgbClr val="212121"/>
                </a:solidFill>
                <a:effectLst/>
                <a:latin typeface="-apple-system"/>
              </a:rPr>
              <a:t>, sus ofertas y su experiencia general, dándoles una razón para elegir las ofertas de su empresa y no las de la competencia. Ayuda a dar una ventaja competitiva a su empresa</a:t>
            </a:r>
            <a:r>
              <a:rPr lang="en-US" b="0" i="0" dirty="0">
                <a:solidFill>
                  <a:srgbClr val="212121"/>
                </a:solidFill>
                <a:effectLst/>
                <a:latin typeface="-apple-system"/>
              </a:rPr>
              <a:t>.</a:t>
            </a:r>
            <a:endParaRPr lang="en-IE" dirty="0">
              <a:cs typeface="Calibri" panose="020F0502020204030204"/>
            </a:endParaRPr>
          </a:p>
        </p:txBody>
      </p:sp>
      <p:sp>
        <p:nvSpPr>
          <p:cNvPr id="4" name="Text Placeholder 3">
            <a:extLst>
              <a:ext uri="{FF2B5EF4-FFF2-40B4-BE49-F238E27FC236}">
                <a16:creationId xmlns:a16="http://schemas.microsoft.com/office/drawing/2014/main" id="{E931109C-1277-44BF-83C6-082104DB3587}"/>
              </a:ext>
            </a:extLst>
          </p:cNvPr>
          <p:cNvSpPr>
            <a:spLocks noGrp="1"/>
          </p:cNvSpPr>
          <p:nvPr>
            <p:ph type="body" sz="quarter" idx="16"/>
          </p:nvPr>
        </p:nvSpPr>
        <p:spPr/>
        <p:txBody>
          <a:bodyPr>
            <a:normAutofit lnSpcReduction="10000"/>
          </a:bodyPr>
          <a:lstStyle/>
          <a:p>
            <a:r>
              <a:rPr lang="es-ES" dirty="0"/>
              <a:t>Y ahora a la </a:t>
            </a:r>
            <a:r>
              <a:rPr lang="es-ES" b="1" dirty="0"/>
              <a:t>Marca</a:t>
            </a:r>
          </a:p>
        </p:txBody>
      </p:sp>
      <p:sp>
        <p:nvSpPr>
          <p:cNvPr id="6" name="TextBox 5">
            <a:extLst>
              <a:ext uri="{FF2B5EF4-FFF2-40B4-BE49-F238E27FC236}">
                <a16:creationId xmlns:a16="http://schemas.microsoft.com/office/drawing/2014/main" id="{B0193513-DDC5-4411-8416-F0BC5EF6B63D}"/>
              </a:ext>
            </a:extLst>
          </p:cNvPr>
          <p:cNvSpPr txBox="1"/>
          <p:nvPr/>
        </p:nvSpPr>
        <p:spPr>
          <a:xfrm>
            <a:off x="7189773" y="1590591"/>
            <a:ext cx="4620552" cy="3108543"/>
          </a:xfrm>
          <a:prstGeom prst="rect">
            <a:avLst/>
          </a:prstGeom>
          <a:noFill/>
        </p:spPr>
        <p:txBody>
          <a:bodyPr wrap="square" lIns="91440" tIns="45720" rIns="91440" bIns="45720" anchor="t">
            <a:spAutoFit/>
          </a:bodyPr>
          <a:lstStyle/>
          <a:p>
            <a:pPr algn="ctr"/>
            <a:r>
              <a:rPr lang="es-ES" sz="2800" b="0" i="0" dirty="0">
                <a:solidFill>
                  <a:srgbClr val="212121"/>
                </a:solidFill>
                <a:effectLst/>
                <a:latin typeface="-apple-system"/>
              </a:rPr>
              <a:t>El objetivo principal de la marca es </a:t>
            </a:r>
            <a:r>
              <a:rPr lang="es-ES" sz="2800" b="1" i="0" dirty="0">
                <a:solidFill>
                  <a:srgbClr val="212121"/>
                </a:solidFill>
                <a:effectLst/>
                <a:latin typeface="-apple-system"/>
              </a:rPr>
              <a:t>atraer y retener </a:t>
            </a:r>
            <a:r>
              <a:rPr lang="es-ES" sz="2800" b="0" i="0" dirty="0">
                <a:solidFill>
                  <a:srgbClr val="212121"/>
                </a:solidFill>
                <a:effectLst/>
                <a:latin typeface="-apple-system"/>
              </a:rPr>
              <a:t>a los clientes mediante una oferta de productos y servicios que esté bien alineada con las promesas hechas por la marca</a:t>
            </a:r>
            <a:r>
              <a:rPr lang="en-US" sz="2800" b="0" i="0" dirty="0">
                <a:solidFill>
                  <a:srgbClr val="212121"/>
                </a:solidFill>
                <a:effectLst/>
                <a:latin typeface="-apple-system"/>
              </a:rPr>
              <a:t>.</a:t>
            </a:r>
            <a:endParaRPr lang="en-IE" sz="2800" dirty="0">
              <a:cs typeface="Calibri"/>
            </a:endParaRPr>
          </a:p>
        </p:txBody>
      </p:sp>
    </p:spTree>
    <p:extLst>
      <p:ext uri="{BB962C8B-B14F-4D97-AF65-F5344CB8AC3E}">
        <p14:creationId xmlns:p14="http://schemas.microsoft.com/office/powerpoint/2010/main" val="3189308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009F2-527E-4D6E-B960-F7E2E3B5C652}"/>
              </a:ext>
            </a:extLst>
          </p:cNvPr>
          <p:cNvSpPr>
            <a:spLocks noGrp="1"/>
          </p:cNvSpPr>
          <p:nvPr>
            <p:ph type="body" sz="quarter" idx="13"/>
          </p:nvPr>
        </p:nvSpPr>
        <p:spPr/>
        <p:txBody>
          <a:bodyPr>
            <a:normAutofit lnSpcReduction="10000"/>
          </a:bodyPr>
          <a:lstStyle/>
          <a:p>
            <a:r>
              <a:rPr lang="es-ES" b="0" i="0" dirty="0">
                <a:effectLst/>
              </a:rPr>
              <a:t>La marca no es simplemente el diseño de su empresa. De hecho, no se puede diseñar una marca. Crear un diseño de logotipo y elementos visuales forma parte del branding, pero </a:t>
            </a:r>
            <a:r>
              <a:rPr lang="es-ES" b="1" i="0" dirty="0">
                <a:effectLst/>
              </a:rPr>
              <a:t>primero hay que definir los valores y la identidad de la marca, su voz y su personalidad.</a:t>
            </a:r>
            <a:endParaRPr lang="en-IE" b="1" dirty="0"/>
          </a:p>
        </p:txBody>
      </p:sp>
      <p:pic>
        <p:nvPicPr>
          <p:cNvPr id="6" name="Picture 5">
            <a:extLst>
              <a:ext uri="{FF2B5EF4-FFF2-40B4-BE49-F238E27FC236}">
                <a16:creationId xmlns:a16="http://schemas.microsoft.com/office/drawing/2014/main" id="{89914B32-D753-451B-8740-3912E87039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400"/>
          <a:stretch/>
        </p:blipFill>
        <p:spPr>
          <a:xfrm>
            <a:off x="-1480013" y="653781"/>
            <a:ext cx="8105009" cy="3361358"/>
          </a:xfrm>
          <a:prstGeom prst="rect">
            <a:avLst/>
          </a:prstGeom>
        </p:spPr>
      </p:pic>
      <p:pic>
        <p:nvPicPr>
          <p:cNvPr id="8" name="Picture 7">
            <a:extLst>
              <a:ext uri="{FF2B5EF4-FFF2-40B4-BE49-F238E27FC236}">
                <a16:creationId xmlns:a16="http://schemas.microsoft.com/office/drawing/2014/main" id="{82BF03FB-D177-47BB-9719-7DF09A3A9B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210" y="869991"/>
            <a:ext cx="4726371" cy="2794680"/>
          </a:xfrm>
          <a:prstGeom prst="rect">
            <a:avLst/>
          </a:prstGeom>
        </p:spPr>
      </p:pic>
      <p:sp>
        <p:nvSpPr>
          <p:cNvPr id="9" name="Text Placeholder 2">
            <a:extLst>
              <a:ext uri="{FF2B5EF4-FFF2-40B4-BE49-F238E27FC236}">
                <a16:creationId xmlns:a16="http://schemas.microsoft.com/office/drawing/2014/main" id="{49315672-F025-4B28-A725-79EA953300C4}"/>
              </a:ext>
            </a:extLst>
          </p:cNvPr>
          <p:cNvSpPr txBox="1">
            <a:spLocks/>
          </p:cNvSpPr>
          <p:nvPr/>
        </p:nvSpPr>
        <p:spPr>
          <a:xfrm>
            <a:off x="163214" y="97742"/>
            <a:ext cx="5862030" cy="582221"/>
          </a:xfrm>
          <a:prstGeom prst="rect">
            <a:avLst/>
          </a:prstGeom>
          <a:solidFill>
            <a:srgbClr val="FFD10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00"/>
                </a:solidFill>
              </a:rPr>
              <a:t>Inspírate</a:t>
            </a:r>
            <a:r>
              <a:rPr lang="en-US" b="1" dirty="0">
                <a:solidFill>
                  <a:srgbClr val="000000"/>
                </a:solidFill>
              </a:rPr>
              <a:t>…</a:t>
            </a:r>
            <a:endParaRPr lang="en-IE" b="1" dirty="0">
              <a:solidFill>
                <a:srgbClr val="000000"/>
              </a:solidFill>
            </a:endParaRPr>
          </a:p>
        </p:txBody>
      </p:sp>
      <p:sp>
        <p:nvSpPr>
          <p:cNvPr id="10" name="TextBox 9">
            <a:extLst>
              <a:ext uri="{FF2B5EF4-FFF2-40B4-BE49-F238E27FC236}">
                <a16:creationId xmlns:a16="http://schemas.microsoft.com/office/drawing/2014/main" id="{6145938C-B91B-490D-99F3-C973FABA66D4}"/>
              </a:ext>
            </a:extLst>
          </p:cNvPr>
          <p:cNvSpPr txBox="1"/>
          <p:nvPr/>
        </p:nvSpPr>
        <p:spPr>
          <a:xfrm>
            <a:off x="570093" y="4015139"/>
            <a:ext cx="5690748" cy="1938992"/>
          </a:xfrm>
          <a:prstGeom prst="rect">
            <a:avLst/>
          </a:prstGeom>
          <a:noFill/>
        </p:spPr>
        <p:txBody>
          <a:bodyPr wrap="square" lIns="91440" tIns="45720" rIns="91440" bIns="45720" rtlCol="0" anchor="t">
            <a:spAutoFit/>
          </a:bodyPr>
          <a:lstStyle/>
          <a:p>
            <a:pPr algn="ctr"/>
            <a:r>
              <a:rPr lang="en-US" sz="2000" dirty="0">
                <a:solidFill>
                  <a:srgbClr val="1188A3"/>
                </a:solidFill>
                <a:hlinkClick r:id="rId4">
                  <a:extLst>
                    <a:ext uri="{A12FA001-AC4F-418D-AE19-62706E023703}">
                      <ahyp:hlinkClr xmlns:ahyp="http://schemas.microsoft.com/office/drawing/2018/hyperlinkcolor" val="tx"/>
                    </a:ext>
                  </a:extLst>
                </a:hlinkClick>
              </a:rPr>
              <a:t>AUGA</a:t>
            </a:r>
            <a:r>
              <a:rPr lang="en-US" sz="2000" dirty="0">
                <a:solidFill>
                  <a:srgbClr val="000000"/>
                </a:solidFill>
              </a:rPr>
              <a:t> </a:t>
            </a:r>
            <a:r>
              <a:rPr lang="es-ES" sz="2000" dirty="0">
                <a:solidFill>
                  <a:srgbClr val="000000"/>
                </a:solidFill>
              </a:rPr>
              <a:t>es uno de nuestros ejemplos de buenas prácticas en el que sus valores e identidad de marca están bien definidos y son coherentes con su mensaje y su voz en todos los medios de comunicación, es decir, sus productos, su sitio web, sus redes sociales y sus publicaciones</a:t>
            </a:r>
            <a:r>
              <a:rPr lang="en-US" sz="2000" dirty="0">
                <a:solidFill>
                  <a:srgbClr val="000000"/>
                </a:solidFill>
              </a:rPr>
              <a:t>.</a:t>
            </a:r>
            <a:endParaRPr lang="en-IE" sz="2000" dirty="0">
              <a:solidFill>
                <a:srgbClr val="000000"/>
              </a:solidFill>
            </a:endParaRPr>
          </a:p>
        </p:txBody>
      </p:sp>
      <p:sp>
        <p:nvSpPr>
          <p:cNvPr id="11" name="TextBox 10">
            <a:extLst>
              <a:ext uri="{FF2B5EF4-FFF2-40B4-BE49-F238E27FC236}">
                <a16:creationId xmlns:a16="http://schemas.microsoft.com/office/drawing/2014/main" id="{7B2C8816-8D2A-4E1B-988F-E60CE8682563}"/>
              </a:ext>
            </a:extLst>
          </p:cNvPr>
          <p:cNvSpPr txBox="1"/>
          <p:nvPr/>
        </p:nvSpPr>
        <p:spPr>
          <a:xfrm>
            <a:off x="10042071" y="97742"/>
            <a:ext cx="1877786" cy="646331"/>
          </a:xfrm>
          <a:prstGeom prst="rect">
            <a:avLst/>
          </a:prstGeom>
          <a:solidFill>
            <a:srgbClr val="FFFF00"/>
          </a:solidFill>
        </p:spPr>
        <p:txBody>
          <a:bodyPr wrap="square" rtlCol="0">
            <a:spAutoFit/>
          </a:bodyPr>
          <a:lstStyle/>
          <a:p>
            <a:r>
              <a:rPr lang="en-US" dirty="0">
                <a:solidFill>
                  <a:srgbClr val="1188A3"/>
                </a:solidFill>
                <a:hlinkClick r:id="rId5">
                  <a:extLst>
                    <a:ext uri="{A12FA001-AC4F-418D-AE19-62706E023703}">
                      <ahyp:hlinkClr xmlns:ahyp="http://schemas.microsoft.com/office/drawing/2018/hyperlinkcolor" val="tx"/>
                    </a:ext>
                  </a:extLst>
                </a:hlinkClick>
              </a:rPr>
              <a:t>LINK TO GP GUIDE</a:t>
            </a:r>
            <a:endParaRPr lang="en-IE" dirty="0">
              <a:solidFill>
                <a:srgbClr val="1188A3"/>
              </a:solidFill>
            </a:endParaRPr>
          </a:p>
        </p:txBody>
      </p:sp>
    </p:spTree>
    <p:extLst>
      <p:ext uri="{BB962C8B-B14F-4D97-AF65-F5344CB8AC3E}">
        <p14:creationId xmlns:p14="http://schemas.microsoft.com/office/powerpoint/2010/main" val="2675775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193FB-6355-4980-8F08-2CB5A89DFC65}"/>
              </a:ext>
            </a:extLst>
          </p:cNvPr>
          <p:cNvSpPr>
            <a:spLocks noGrp="1"/>
          </p:cNvSpPr>
          <p:nvPr>
            <p:ph type="body" sz="quarter" idx="18"/>
          </p:nvPr>
        </p:nvSpPr>
        <p:spPr>
          <a:xfrm>
            <a:off x="378042" y="1700366"/>
            <a:ext cx="10594346" cy="3867704"/>
          </a:xfrm>
        </p:spPr>
        <p:txBody>
          <a:bodyPr vert="horz" lIns="91440" tIns="45720" rIns="91440" bIns="45720" rtlCol="0" anchor="t">
            <a:normAutofit/>
          </a:bodyPr>
          <a:lstStyle/>
          <a:p>
            <a:pPr indent="0"/>
            <a:r>
              <a:rPr lang="es-ES" dirty="0"/>
              <a:t>Todas las versiones de su logotipo transmiten un mensaje sencillo: </a:t>
            </a:r>
            <a:r>
              <a:rPr lang="es-ES" b="1" dirty="0"/>
              <a:t>Limpio y Verde</a:t>
            </a:r>
            <a:r>
              <a:rPr lang="es-ES" dirty="0"/>
              <a:t>, que da a los consumidores una idea clara de sus valores y su ética. Utilizan un eslogan para enfatizarlo </a:t>
            </a:r>
            <a:r>
              <a:rPr lang="en-US" dirty="0"/>
              <a:t>…</a:t>
            </a:r>
          </a:p>
          <a:p>
            <a:pPr indent="0" algn="ctr"/>
            <a:r>
              <a:rPr lang="en-US" b="1" i="1" dirty="0"/>
              <a:t>“</a:t>
            </a:r>
            <a:r>
              <a:rPr lang="es-ES" b="1" i="1" dirty="0"/>
              <a:t>Alimentos ecológicos sin coste para la naturaleza</a:t>
            </a:r>
            <a:r>
              <a:rPr lang="en-US" b="1" i="1" dirty="0"/>
              <a:t>”</a:t>
            </a:r>
            <a:endParaRPr lang="en-IE" b="1" i="1" dirty="0"/>
          </a:p>
        </p:txBody>
      </p:sp>
      <p:sp>
        <p:nvSpPr>
          <p:cNvPr id="3" name="Text Placeholder 2">
            <a:extLst>
              <a:ext uri="{FF2B5EF4-FFF2-40B4-BE49-F238E27FC236}">
                <a16:creationId xmlns:a16="http://schemas.microsoft.com/office/drawing/2014/main" id="{44C3C40A-4FA2-42D4-80B8-0161098F807C}"/>
              </a:ext>
            </a:extLst>
          </p:cNvPr>
          <p:cNvSpPr>
            <a:spLocks noGrp="1"/>
          </p:cNvSpPr>
          <p:nvPr>
            <p:ph type="body" sz="quarter" idx="16"/>
          </p:nvPr>
        </p:nvSpPr>
        <p:spPr>
          <a:xfrm>
            <a:off x="378042" y="382878"/>
            <a:ext cx="5164381" cy="582221"/>
          </a:xfrm>
          <a:solidFill>
            <a:srgbClr val="85D2E1"/>
          </a:solidFill>
        </p:spPr>
        <p:txBody>
          <a:bodyPr anchor="ctr">
            <a:normAutofit lnSpcReduction="10000"/>
          </a:bodyPr>
          <a:lstStyle/>
          <a:p>
            <a:r>
              <a:rPr lang="en-US" dirty="0"/>
              <a:t>AUGA y </a:t>
            </a:r>
            <a:r>
              <a:rPr lang="en-US" dirty="0" err="1"/>
              <a:t>su</a:t>
            </a:r>
            <a:r>
              <a:rPr lang="en-US" dirty="0"/>
              <a:t> </a:t>
            </a:r>
            <a:r>
              <a:rPr lang="en-US" dirty="0" err="1"/>
              <a:t>logotipo</a:t>
            </a:r>
            <a:r>
              <a:rPr lang="en-US" dirty="0"/>
              <a:t>...</a:t>
            </a:r>
          </a:p>
        </p:txBody>
      </p:sp>
      <p:pic>
        <p:nvPicPr>
          <p:cNvPr id="5" name="Picture 4">
            <a:extLst>
              <a:ext uri="{FF2B5EF4-FFF2-40B4-BE49-F238E27FC236}">
                <a16:creationId xmlns:a16="http://schemas.microsoft.com/office/drawing/2014/main" id="{2F0D96C3-B479-43FD-A049-1B620EDDA2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69" y="346809"/>
            <a:ext cx="5035913" cy="1174546"/>
          </a:xfrm>
          <a:prstGeom prst="rect">
            <a:avLst/>
          </a:prstGeom>
        </p:spPr>
      </p:pic>
      <p:pic>
        <p:nvPicPr>
          <p:cNvPr id="9" name="Picture 8">
            <a:extLst>
              <a:ext uri="{FF2B5EF4-FFF2-40B4-BE49-F238E27FC236}">
                <a16:creationId xmlns:a16="http://schemas.microsoft.com/office/drawing/2014/main" id="{E74F52CE-D934-4013-8BF2-D957B40F2559}"/>
              </a:ext>
            </a:extLst>
          </p:cNvPr>
          <p:cNvPicPr>
            <a:picLocks noChangeAspect="1"/>
          </p:cNvPicPr>
          <p:nvPr/>
        </p:nvPicPr>
        <p:blipFill>
          <a:blip r:embed="rId3"/>
          <a:stretch>
            <a:fillRect/>
          </a:stretch>
        </p:blipFill>
        <p:spPr>
          <a:xfrm>
            <a:off x="8241004" y="3193130"/>
            <a:ext cx="3397425" cy="3054507"/>
          </a:xfrm>
          <a:prstGeom prst="rect">
            <a:avLst/>
          </a:prstGeom>
        </p:spPr>
      </p:pic>
      <p:sp>
        <p:nvSpPr>
          <p:cNvPr id="10" name="TextBox 9">
            <a:extLst>
              <a:ext uri="{FF2B5EF4-FFF2-40B4-BE49-F238E27FC236}">
                <a16:creationId xmlns:a16="http://schemas.microsoft.com/office/drawing/2014/main" id="{1B020787-EB9A-4353-B26A-BE72D2A99CB2}"/>
              </a:ext>
            </a:extLst>
          </p:cNvPr>
          <p:cNvSpPr txBox="1"/>
          <p:nvPr/>
        </p:nvSpPr>
        <p:spPr>
          <a:xfrm>
            <a:off x="593745" y="4834468"/>
            <a:ext cx="6753824" cy="1200329"/>
          </a:xfrm>
          <a:prstGeom prst="rect">
            <a:avLst/>
          </a:prstGeom>
          <a:noFill/>
        </p:spPr>
        <p:txBody>
          <a:bodyPr wrap="square" lIns="91440" tIns="45720" rIns="91440" bIns="45720" rtlCol="0" anchor="t">
            <a:spAutoFit/>
          </a:bodyPr>
          <a:lstStyle/>
          <a:p>
            <a:r>
              <a:rPr lang="es-ES" sz="2400" dirty="0">
                <a:solidFill>
                  <a:srgbClr val="000000"/>
                </a:solidFill>
              </a:rPr>
              <a:t>Este eslogan se utiliza en todas las plataformas de redes sociales, como puede verse aquí en su página de LinkedIn.</a:t>
            </a:r>
            <a:endParaRPr lang="en-IE" sz="2400" dirty="0">
              <a:solidFill>
                <a:srgbClr val="000000"/>
              </a:solidFill>
              <a:cs typeface="Calibri"/>
            </a:endParaRPr>
          </a:p>
        </p:txBody>
      </p:sp>
      <p:sp>
        <p:nvSpPr>
          <p:cNvPr id="11" name="Arrow: Right 10">
            <a:extLst>
              <a:ext uri="{FF2B5EF4-FFF2-40B4-BE49-F238E27FC236}">
                <a16:creationId xmlns:a16="http://schemas.microsoft.com/office/drawing/2014/main" id="{24564D1B-1733-42B7-BA2B-7DDCD56671C2}"/>
              </a:ext>
            </a:extLst>
          </p:cNvPr>
          <p:cNvSpPr/>
          <p:nvPr/>
        </p:nvSpPr>
        <p:spPr>
          <a:xfrm>
            <a:off x="7574963" y="4960417"/>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8506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BAC98-1213-466F-8FED-C8EBF60B39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3873" y="1808828"/>
            <a:ext cx="3581547" cy="3456740"/>
          </a:xfrm>
          <a:prstGeom prst="rect">
            <a:avLst/>
          </a:prstGeom>
        </p:spPr>
      </p:pic>
      <p:sp>
        <p:nvSpPr>
          <p:cNvPr id="2" name="Text Placeholder 1">
            <a:extLst>
              <a:ext uri="{FF2B5EF4-FFF2-40B4-BE49-F238E27FC236}">
                <a16:creationId xmlns:a16="http://schemas.microsoft.com/office/drawing/2014/main" id="{5B42DD96-0552-4B94-8D1B-7EE4E5D72E23}"/>
              </a:ext>
            </a:extLst>
          </p:cNvPr>
          <p:cNvSpPr>
            <a:spLocks noGrp="1"/>
          </p:cNvSpPr>
          <p:nvPr>
            <p:ph type="body" sz="quarter" idx="18"/>
          </p:nvPr>
        </p:nvSpPr>
        <p:spPr>
          <a:xfrm>
            <a:off x="5883935" y="288019"/>
            <a:ext cx="5946830" cy="1552396"/>
          </a:xfrm>
          <a:solidFill>
            <a:srgbClr val="85D2E1"/>
          </a:solidFill>
        </p:spPr>
        <p:txBody>
          <a:bodyPr anchor="ctr">
            <a:normAutofit fontScale="92500" lnSpcReduction="10000"/>
          </a:bodyPr>
          <a:lstStyle/>
          <a:p>
            <a:pPr indent="0" algn="just"/>
            <a:r>
              <a:rPr lang="es-ES" dirty="0"/>
              <a:t>A lo largo de sus publicaciones en </a:t>
            </a:r>
            <a:r>
              <a:rPr lang="es-ES" b="1" dirty="0"/>
              <a:t>Instagram</a:t>
            </a:r>
            <a:r>
              <a:rPr lang="es-ES" dirty="0"/>
              <a:t>, el lenguaje y el mensaje son consistentes en cuanto a que son una organización que va de la granja a la mesa y que valora las prácticas sostenibles.</a:t>
            </a:r>
            <a:endParaRPr lang="en-IE" dirty="0">
              <a:cs typeface="Calibri" panose="020F0502020204030204"/>
            </a:endParaRPr>
          </a:p>
        </p:txBody>
      </p:sp>
      <p:sp>
        <p:nvSpPr>
          <p:cNvPr id="3" name="Text Placeholder 2">
            <a:extLst>
              <a:ext uri="{FF2B5EF4-FFF2-40B4-BE49-F238E27FC236}">
                <a16:creationId xmlns:a16="http://schemas.microsoft.com/office/drawing/2014/main" id="{AC1D803E-8787-4F28-9663-4D95AA8C175A}"/>
              </a:ext>
            </a:extLst>
          </p:cNvPr>
          <p:cNvSpPr>
            <a:spLocks noGrp="1"/>
          </p:cNvSpPr>
          <p:nvPr>
            <p:ph type="body" sz="quarter" idx="16"/>
          </p:nvPr>
        </p:nvSpPr>
        <p:spPr>
          <a:xfrm>
            <a:off x="361235" y="351861"/>
            <a:ext cx="5034908" cy="582221"/>
          </a:xfrm>
          <a:solidFill>
            <a:srgbClr val="85D2E1"/>
          </a:solidFill>
        </p:spPr>
        <p:txBody>
          <a:bodyPr>
            <a:normAutofit lnSpcReduction="10000"/>
          </a:bodyPr>
          <a:lstStyle/>
          <a:p>
            <a:r>
              <a:rPr lang="en-US" dirty="0"/>
              <a:t>AUGA </a:t>
            </a:r>
            <a:r>
              <a:rPr lang="en-US" dirty="0" err="1"/>
              <a:t>en</a:t>
            </a:r>
            <a:r>
              <a:rPr lang="en-US" dirty="0"/>
              <a:t> Instagram…</a:t>
            </a:r>
            <a:endParaRPr lang="en-IE" dirty="0"/>
          </a:p>
        </p:txBody>
      </p:sp>
      <p:pic>
        <p:nvPicPr>
          <p:cNvPr id="6" name="Picture 5">
            <a:extLst>
              <a:ext uri="{FF2B5EF4-FFF2-40B4-BE49-F238E27FC236}">
                <a16:creationId xmlns:a16="http://schemas.microsoft.com/office/drawing/2014/main" id="{37C59DE4-35A4-49D0-A4C4-81E362F8F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1954" y="2601963"/>
            <a:ext cx="2327586" cy="3825760"/>
          </a:xfrm>
          <a:prstGeom prst="rect">
            <a:avLst/>
          </a:prstGeom>
        </p:spPr>
      </p:pic>
      <p:pic>
        <p:nvPicPr>
          <p:cNvPr id="12" name="Picture 11">
            <a:extLst>
              <a:ext uri="{FF2B5EF4-FFF2-40B4-BE49-F238E27FC236}">
                <a16:creationId xmlns:a16="http://schemas.microsoft.com/office/drawing/2014/main" id="{C6FF0D6F-CC07-47E4-A855-FD0DBA6AB542}"/>
              </a:ext>
            </a:extLst>
          </p:cNvPr>
          <p:cNvPicPr>
            <a:picLocks noChangeAspect="1"/>
          </p:cNvPicPr>
          <p:nvPr/>
        </p:nvPicPr>
        <p:blipFill>
          <a:blip r:embed="rId4"/>
          <a:stretch>
            <a:fillRect/>
          </a:stretch>
        </p:blipFill>
        <p:spPr>
          <a:xfrm>
            <a:off x="361235" y="934082"/>
            <a:ext cx="2567439" cy="1749493"/>
          </a:xfrm>
          <a:prstGeom prst="rect">
            <a:avLst/>
          </a:prstGeom>
          <a:solidFill>
            <a:schemeClr val="bg1"/>
          </a:solidFill>
        </p:spPr>
      </p:pic>
      <p:pic>
        <p:nvPicPr>
          <p:cNvPr id="8" name="Picture 7">
            <a:extLst>
              <a:ext uri="{FF2B5EF4-FFF2-40B4-BE49-F238E27FC236}">
                <a16:creationId xmlns:a16="http://schemas.microsoft.com/office/drawing/2014/main" id="{509C0295-0CAC-4245-950E-40E0C3E5BC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4514" y="2492347"/>
            <a:ext cx="2262479" cy="3939548"/>
          </a:xfrm>
          <a:prstGeom prst="rect">
            <a:avLst/>
          </a:prstGeom>
        </p:spPr>
      </p:pic>
      <p:sp>
        <p:nvSpPr>
          <p:cNvPr id="13" name="Arrow: Right 12">
            <a:extLst>
              <a:ext uri="{FF2B5EF4-FFF2-40B4-BE49-F238E27FC236}">
                <a16:creationId xmlns:a16="http://schemas.microsoft.com/office/drawing/2014/main" id="{60AAEDCC-88C3-42C3-A646-96219B75D01E}"/>
              </a:ext>
            </a:extLst>
          </p:cNvPr>
          <p:cNvSpPr/>
          <p:nvPr/>
        </p:nvSpPr>
        <p:spPr>
          <a:xfrm>
            <a:off x="1112014" y="3153871"/>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2BA68A22-6DD1-48E7-9988-6720A90A1EF9}"/>
              </a:ext>
            </a:extLst>
          </p:cNvPr>
          <p:cNvSpPr txBox="1"/>
          <p:nvPr/>
        </p:nvSpPr>
        <p:spPr>
          <a:xfrm>
            <a:off x="129209" y="3090446"/>
            <a:ext cx="1151224" cy="338554"/>
          </a:xfrm>
          <a:prstGeom prst="rect">
            <a:avLst/>
          </a:prstGeom>
          <a:noFill/>
        </p:spPr>
        <p:txBody>
          <a:bodyPr wrap="square" lIns="91440" tIns="45720" rIns="91440" bIns="45720" rtlCol="0" anchor="t">
            <a:spAutoFit/>
          </a:bodyPr>
          <a:lstStyle/>
          <a:p>
            <a:r>
              <a:rPr lang="en-US" sz="1600" dirty="0" err="1">
                <a:solidFill>
                  <a:srgbClr val="000000"/>
                </a:solidFill>
              </a:rPr>
              <a:t>Su</a:t>
            </a:r>
            <a:r>
              <a:rPr lang="en-US" sz="1600" dirty="0">
                <a:solidFill>
                  <a:srgbClr val="000000"/>
                </a:solidFill>
              </a:rPr>
              <a:t> </a:t>
            </a:r>
            <a:r>
              <a:rPr lang="en-US" sz="1600" dirty="0" err="1">
                <a:solidFill>
                  <a:srgbClr val="000000"/>
                </a:solidFill>
              </a:rPr>
              <a:t>eslogan</a:t>
            </a:r>
            <a:endParaRPr lang="en-IE" sz="1600" dirty="0">
              <a:solidFill>
                <a:srgbClr val="000000"/>
              </a:solidFill>
            </a:endParaRPr>
          </a:p>
        </p:txBody>
      </p:sp>
      <p:sp>
        <p:nvSpPr>
          <p:cNvPr id="15" name="TextBox 14">
            <a:extLst>
              <a:ext uri="{FF2B5EF4-FFF2-40B4-BE49-F238E27FC236}">
                <a16:creationId xmlns:a16="http://schemas.microsoft.com/office/drawing/2014/main" id="{D88608EB-EFEB-45E0-8EB3-24BC14C5A2D0}"/>
              </a:ext>
            </a:extLst>
          </p:cNvPr>
          <p:cNvSpPr txBox="1"/>
          <p:nvPr/>
        </p:nvSpPr>
        <p:spPr>
          <a:xfrm>
            <a:off x="8350981" y="4867199"/>
            <a:ext cx="3738520" cy="1569660"/>
          </a:xfrm>
          <a:prstGeom prst="rect">
            <a:avLst/>
          </a:prstGeom>
          <a:solidFill>
            <a:srgbClr val="85D2E1"/>
          </a:solidFill>
        </p:spPr>
        <p:txBody>
          <a:bodyPr wrap="square" lIns="91440" tIns="45720" rIns="91440" bIns="45720" rtlCol="0" anchor="t">
            <a:spAutoFit/>
          </a:bodyPr>
          <a:lstStyle/>
          <a:p>
            <a:pPr algn="just"/>
            <a:r>
              <a:rPr lang="es-ES" sz="2400" dirty="0">
                <a:solidFill>
                  <a:srgbClr val="000000"/>
                </a:solidFill>
              </a:rPr>
              <a:t>Sus </a:t>
            </a:r>
            <a:r>
              <a:rPr lang="es-ES" sz="2400" b="1" dirty="0">
                <a:solidFill>
                  <a:srgbClr val="000000"/>
                </a:solidFill>
              </a:rPr>
              <a:t>envases</a:t>
            </a:r>
            <a:r>
              <a:rPr lang="es-ES" sz="2400" dirty="0">
                <a:solidFill>
                  <a:srgbClr val="000000"/>
                </a:solidFill>
              </a:rPr>
              <a:t> son sencillos, limpios y ecológicos, y contienen mensajes claros y concisos.</a:t>
            </a:r>
            <a:endParaRPr lang="en-IE" sz="2400" dirty="0">
              <a:solidFill>
                <a:srgbClr val="000000"/>
              </a:solidFill>
              <a:cs typeface="Calibri" panose="020F0502020204030204"/>
            </a:endParaRPr>
          </a:p>
        </p:txBody>
      </p:sp>
    </p:spTree>
    <p:extLst>
      <p:ext uri="{BB962C8B-B14F-4D97-AF65-F5344CB8AC3E}">
        <p14:creationId xmlns:p14="http://schemas.microsoft.com/office/powerpoint/2010/main" val="22515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4E2F8-68F7-48F5-AFFB-2B903FAA8261}"/>
              </a:ext>
            </a:extLst>
          </p:cNvPr>
          <p:cNvSpPr>
            <a:spLocks noGrp="1"/>
          </p:cNvSpPr>
          <p:nvPr>
            <p:ph type="body" sz="quarter" idx="18"/>
          </p:nvPr>
        </p:nvSpPr>
        <p:spPr>
          <a:xfrm>
            <a:off x="1587373" y="1470900"/>
            <a:ext cx="5249839" cy="5556746"/>
          </a:xfrm>
        </p:spPr>
        <p:txBody>
          <a:bodyPr vert="horz" lIns="91440" tIns="45720" rIns="91440" bIns="45720" rtlCol="0" anchor="t">
            <a:noAutofit/>
          </a:bodyPr>
          <a:lstStyle/>
          <a:p>
            <a:pPr marL="0" indent="0">
              <a:lnSpc>
                <a:spcPct val="100000"/>
              </a:lnSpc>
              <a:spcBef>
                <a:spcPts val="0"/>
              </a:spcBef>
            </a:pPr>
            <a:r>
              <a:rPr lang="en-US" sz="1600" b="1" dirty="0" err="1"/>
              <a:t>Hallazgos</a:t>
            </a:r>
            <a:r>
              <a:rPr lang="en-US" sz="1600" b="1" dirty="0"/>
              <a:t>:</a:t>
            </a:r>
          </a:p>
          <a:p>
            <a:pPr marL="0" indent="0" algn="just">
              <a:lnSpc>
                <a:spcPct val="100000"/>
              </a:lnSpc>
              <a:spcBef>
                <a:spcPts val="600"/>
              </a:spcBef>
            </a:pPr>
            <a:r>
              <a:rPr lang="es-ES" sz="1600" b="1" dirty="0"/>
              <a:t>Las necesidades nutricionales de los ancianos deben ser bien comunicadas a la población</a:t>
            </a:r>
            <a:r>
              <a:rPr lang="en-US" sz="1600" b="1" dirty="0"/>
              <a:t>. </a:t>
            </a:r>
            <a:r>
              <a:rPr lang="es-ES" sz="1600" dirty="0"/>
              <a:t>En 2050, se espera que la población europea tenga un 33% de personas mayores de 65 años. Como la gente está más sana y es más activa, su esperanza de vida también aumenta</a:t>
            </a:r>
            <a:r>
              <a:rPr lang="en-US" sz="1600" dirty="0"/>
              <a:t>. </a:t>
            </a:r>
            <a:r>
              <a:rPr lang="es-ES" sz="1600" dirty="0"/>
              <a:t>Por tanto, el </a:t>
            </a:r>
            <a:r>
              <a:rPr lang="es-ES" sz="1600" b="1" dirty="0"/>
              <a:t>mercado de la nutrición personalizada para las personas mayores también debería crecer</a:t>
            </a:r>
            <a:r>
              <a:rPr lang="es-ES" sz="1600" dirty="0"/>
              <a:t>. Sin embargo, </a:t>
            </a:r>
            <a:r>
              <a:rPr lang="es-ES" sz="1600" b="1" dirty="0"/>
              <a:t>se comprobó que la geografía desempeña un papel importante </a:t>
            </a:r>
            <a:r>
              <a:rPr lang="es-ES" sz="1600" dirty="0"/>
              <a:t>en su poder adquisitivo.</a:t>
            </a:r>
          </a:p>
          <a:p>
            <a:pPr marL="0" indent="0" algn="just">
              <a:lnSpc>
                <a:spcPct val="100000"/>
              </a:lnSpc>
              <a:spcBef>
                <a:spcPts val="600"/>
              </a:spcBef>
            </a:pPr>
            <a:r>
              <a:rPr lang="es-ES" sz="1600" dirty="0"/>
              <a:t>Un obstáculo es que los adultos mayores </a:t>
            </a:r>
            <a:r>
              <a:rPr lang="es-ES" sz="1600" b="1" dirty="0"/>
              <a:t>no son conscientes</a:t>
            </a:r>
            <a:r>
              <a:rPr lang="es-ES" sz="1600" dirty="0"/>
              <a:t> de sus necesidades nutricionales y, por tanto, </a:t>
            </a:r>
            <a:r>
              <a:rPr lang="es-ES" sz="1600" b="1" dirty="0"/>
              <a:t>son reacios a utilizar productos etiquetados como "alimentos para mayores</a:t>
            </a:r>
            <a:r>
              <a:rPr lang="es-ES" sz="1600" dirty="0"/>
              <a:t>". Actualmente se consideran alimentos para personas enfermas cuando aún son "jóvenes" y activas. Sin embargo, al encontrar una forma de aumentar sus conocimientos en materia de nutrición para las personas mayores, hay un mercado abierto que espera ser invadido. </a:t>
            </a:r>
          </a:p>
          <a:p>
            <a:pPr marL="0" indent="0" algn="just">
              <a:lnSpc>
                <a:spcPct val="100000"/>
              </a:lnSpc>
              <a:spcBef>
                <a:spcPts val="600"/>
              </a:spcBef>
            </a:pPr>
            <a:r>
              <a:rPr lang="en-US" sz="1600" dirty="0"/>
              <a:t>Fuente:</a:t>
            </a:r>
            <a:r>
              <a:rPr lang="en-IE" sz="1600" dirty="0">
                <a:solidFill>
                  <a:srgbClr val="1188A3"/>
                </a:solidFill>
                <a:hlinkClick r:id="rId2">
                  <a:extLst>
                    <a:ext uri="{A12FA001-AC4F-418D-AE19-62706E023703}">
                      <ahyp:hlinkClr xmlns:ahyp="http://schemas.microsoft.com/office/drawing/2018/hyperlinkcolor" val="tx"/>
                    </a:ext>
                  </a:extLst>
                </a:hlinkClick>
              </a:rPr>
              <a:t> Etude de </a:t>
            </a:r>
            <a:r>
              <a:rPr lang="en-IE" sz="1600" dirty="0" err="1">
                <a:solidFill>
                  <a:srgbClr val="1188A3"/>
                </a:solidFill>
                <a:hlinkClick r:id="rId2">
                  <a:extLst>
                    <a:ext uri="{A12FA001-AC4F-418D-AE19-62706E023703}">
                      <ahyp:hlinkClr xmlns:ahyp="http://schemas.microsoft.com/office/drawing/2018/hyperlinkcolor" val="tx"/>
                    </a:ext>
                  </a:extLst>
                </a:hlinkClick>
              </a:rPr>
              <a:t>marché</a:t>
            </a:r>
            <a:r>
              <a:rPr lang="en-IE" sz="1600" dirty="0">
                <a:solidFill>
                  <a:srgbClr val="1188A3"/>
                </a:solidFill>
                <a:hlinkClick r:id="rId2">
                  <a:extLst>
                    <a:ext uri="{A12FA001-AC4F-418D-AE19-62706E023703}">
                      <ahyp:hlinkClr xmlns:ahyp="http://schemas.microsoft.com/office/drawing/2018/hyperlinkcolor" val="tx"/>
                    </a:ext>
                  </a:extLst>
                </a:hlinkClick>
              </a:rPr>
              <a:t> (inclusilver.eu)</a:t>
            </a:r>
            <a:endParaRPr lang="en-IE" sz="1600" dirty="0">
              <a:solidFill>
                <a:srgbClr val="1188A3"/>
              </a:solidFill>
              <a:cs typeface="Calibri"/>
            </a:endParaRPr>
          </a:p>
        </p:txBody>
      </p:sp>
      <p:sp>
        <p:nvSpPr>
          <p:cNvPr id="4" name="Text Placeholder 3">
            <a:extLst>
              <a:ext uri="{FF2B5EF4-FFF2-40B4-BE49-F238E27FC236}">
                <a16:creationId xmlns:a16="http://schemas.microsoft.com/office/drawing/2014/main" id="{3B42A8B1-79F2-435F-9220-1073830208E2}"/>
              </a:ext>
            </a:extLst>
          </p:cNvPr>
          <p:cNvSpPr>
            <a:spLocks noGrp="1"/>
          </p:cNvSpPr>
          <p:nvPr>
            <p:ph type="body" sz="quarter" idx="16"/>
          </p:nvPr>
        </p:nvSpPr>
        <p:spPr>
          <a:xfrm>
            <a:off x="1393275" y="202473"/>
            <a:ext cx="5501139" cy="1268427"/>
          </a:xfrm>
        </p:spPr>
        <p:txBody>
          <a:bodyPr>
            <a:normAutofit/>
          </a:bodyPr>
          <a:lstStyle/>
          <a:p>
            <a:r>
              <a:rPr lang="en-US" dirty="0"/>
              <a:t>1. </a:t>
            </a:r>
            <a:r>
              <a:rPr lang="es-ES" sz="2400" dirty="0"/>
              <a:t>Análisis del mercado de la economía de la plata a través del proyecto </a:t>
            </a:r>
            <a:r>
              <a:rPr lang="es-ES" sz="2400" dirty="0">
                <a:solidFill>
                  <a:srgbClr val="1188A3"/>
                </a:solidFill>
                <a:hlinkClick r:id="rId3"/>
              </a:rPr>
              <a:t>InCluSilver</a:t>
            </a:r>
            <a:endParaRPr lang="en-IE" sz="2400" dirty="0">
              <a:solidFill>
                <a:srgbClr val="1188A3"/>
              </a:solidFill>
            </a:endParaRPr>
          </a:p>
        </p:txBody>
      </p:sp>
      <p:pic>
        <p:nvPicPr>
          <p:cNvPr id="9" name="Picture 8">
            <a:hlinkClick r:id="rId3"/>
            <a:extLst>
              <a:ext uri="{FF2B5EF4-FFF2-40B4-BE49-F238E27FC236}">
                <a16:creationId xmlns:a16="http://schemas.microsoft.com/office/drawing/2014/main" id="{78E7DF94-6B5C-4BD5-A240-1647DA112CE7}"/>
              </a:ext>
            </a:extLst>
          </p:cNvPr>
          <p:cNvPicPr>
            <a:picLocks noChangeAspect="1"/>
          </p:cNvPicPr>
          <p:nvPr/>
        </p:nvPicPr>
        <p:blipFill>
          <a:blip r:embed="rId4"/>
          <a:stretch>
            <a:fillRect/>
          </a:stretch>
        </p:blipFill>
        <p:spPr>
          <a:xfrm>
            <a:off x="6894414" y="257363"/>
            <a:ext cx="5135435" cy="1541939"/>
          </a:xfrm>
          <a:prstGeom prst="rect">
            <a:avLst/>
          </a:prstGeom>
        </p:spPr>
      </p:pic>
      <p:pic>
        <p:nvPicPr>
          <p:cNvPr id="5" name="Picture 4">
            <a:extLst>
              <a:ext uri="{FF2B5EF4-FFF2-40B4-BE49-F238E27FC236}">
                <a16:creationId xmlns:a16="http://schemas.microsoft.com/office/drawing/2014/main" id="{25C94D38-5054-4C7D-AE45-D2805C2601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4414" y="2487561"/>
            <a:ext cx="5280902" cy="3672892"/>
          </a:xfrm>
          <a:prstGeom prst="rect">
            <a:avLst/>
          </a:prstGeom>
        </p:spPr>
      </p:pic>
    </p:spTree>
    <p:extLst>
      <p:ext uri="{BB962C8B-B14F-4D97-AF65-F5344CB8AC3E}">
        <p14:creationId xmlns:p14="http://schemas.microsoft.com/office/powerpoint/2010/main" val="3250055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05FA6-E901-4A65-9CA1-4E06558CB717}"/>
              </a:ext>
            </a:extLst>
          </p:cNvPr>
          <p:cNvSpPr>
            <a:spLocks noGrp="1"/>
          </p:cNvSpPr>
          <p:nvPr>
            <p:ph type="body" sz="quarter" idx="31"/>
          </p:nvPr>
        </p:nvSpPr>
        <p:spPr>
          <a:xfrm>
            <a:off x="554861" y="4163009"/>
            <a:ext cx="2593411" cy="2581920"/>
          </a:xfrm>
        </p:spPr>
        <p:txBody>
          <a:bodyPr vert="horz" lIns="91440" tIns="45720" rIns="91440" bIns="45720" rtlCol="0" anchor="t">
            <a:noAutofit/>
          </a:bodyPr>
          <a:lstStyle/>
          <a:p>
            <a:pPr marL="0" indent="0"/>
            <a:r>
              <a:rPr lang="es-ES" sz="1700" b="0" i="0" dirty="0">
                <a:solidFill>
                  <a:srgbClr val="212121"/>
                </a:solidFill>
                <a:effectLst/>
              </a:rPr>
              <a:t>Ayuda tanto a la marca como a la empresa a obtener reconocimiento en el mercado en medio de la dura competencia de otros actores del sector. El logotipo se convierte en la cara de la marca.</a:t>
            </a:r>
          </a:p>
        </p:txBody>
      </p:sp>
      <p:sp>
        <p:nvSpPr>
          <p:cNvPr id="7" name="Text Placeholder 6">
            <a:extLst>
              <a:ext uri="{FF2B5EF4-FFF2-40B4-BE49-F238E27FC236}">
                <a16:creationId xmlns:a16="http://schemas.microsoft.com/office/drawing/2014/main" id="{ECB8C146-08BD-4202-837A-131300FE4484}"/>
              </a:ext>
            </a:extLst>
          </p:cNvPr>
          <p:cNvSpPr>
            <a:spLocks noGrp="1"/>
          </p:cNvSpPr>
          <p:nvPr>
            <p:ph type="body" sz="quarter" idx="29"/>
          </p:nvPr>
        </p:nvSpPr>
        <p:spPr/>
        <p:txBody>
          <a:bodyPr>
            <a:normAutofit lnSpcReduction="10000"/>
          </a:bodyPr>
          <a:lstStyle/>
          <a:p>
            <a:r>
              <a:rPr lang="es-ES" dirty="0"/>
              <a:t>La importancia de la marca...</a:t>
            </a:r>
            <a:endParaRPr lang="en-IE" dirty="0"/>
          </a:p>
        </p:txBody>
      </p:sp>
      <p:sp>
        <p:nvSpPr>
          <p:cNvPr id="8" name="TextBox 7">
            <a:extLst>
              <a:ext uri="{FF2B5EF4-FFF2-40B4-BE49-F238E27FC236}">
                <a16:creationId xmlns:a16="http://schemas.microsoft.com/office/drawing/2014/main" id="{67863467-8408-422E-8BCC-1C3AB57BA9D9}"/>
              </a:ext>
            </a:extLst>
          </p:cNvPr>
          <p:cNvSpPr txBox="1"/>
          <p:nvPr/>
        </p:nvSpPr>
        <p:spPr>
          <a:xfrm>
            <a:off x="1497027" y="2632646"/>
            <a:ext cx="1568879" cy="923330"/>
          </a:xfrm>
          <a:prstGeom prst="rect">
            <a:avLst/>
          </a:prstGeom>
          <a:noFill/>
        </p:spPr>
        <p:txBody>
          <a:bodyPr wrap="square" rtlCol="0">
            <a:spAutoFit/>
          </a:bodyPr>
          <a:lstStyle/>
          <a:p>
            <a:pPr algn="ctr"/>
            <a:r>
              <a:rPr lang="en-US" b="1" dirty="0" err="1">
                <a:solidFill>
                  <a:srgbClr val="000000"/>
                </a:solidFill>
              </a:rPr>
              <a:t>Reconocimiento</a:t>
            </a:r>
            <a:r>
              <a:rPr lang="en-US" b="1" dirty="0">
                <a:solidFill>
                  <a:srgbClr val="000000"/>
                </a:solidFill>
              </a:rPr>
              <a:t> </a:t>
            </a:r>
            <a:r>
              <a:rPr lang="en-US" b="1" dirty="0" err="1">
                <a:solidFill>
                  <a:srgbClr val="000000"/>
                </a:solidFill>
              </a:rPr>
              <a:t>en</a:t>
            </a:r>
            <a:r>
              <a:rPr lang="en-US" b="1" dirty="0">
                <a:solidFill>
                  <a:srgbClr val="000000"/>
                </a:solidFill>
              </a:rPr>
              <a:t> </a:t>
            </a:r>
            <a:r>
              <a:rPr lang="en-US" b="1" dirty="0" err="1">
                <a:solidFill>
                  <a:srgbClr val="000000"/>
                </a:solidFill>
              </a:rPr>
              <a:t>el</a:t>
            </a:r>
            <a:r>
              <a:rPr lang="en-US" b="1" dirty="0">
                <a:solidFill>
                  <a:srgbClr val="000000"/>
                </a:solidFill>
              </a:rPr>
              <a:t> mercado</a:t>
            </a:r>
          </a:p>
        </p:txBody>
      </p:sp>
      <p:sp>
        <p:nvSpPr>
          <p:cNvPr id="9" name="TextBox 8">
            <a:extLst>
              <a:ext uri="{FF2B5EF4-FFF2-40B4-BE49-F238E27FC236}">
                <a16:creationId xmlns:a16="http://schemas.microsoft.com/office/drawing/2014/main" id="{0999F945-861F-4DF1-876C-8591440857D4}"/>
              </a:ext>
            </a:extLst>
          </p:cNvPr>
          <p:cNvSpPr txBox="1"/>
          <p:nvPr/>
        </p:nvSpPr>
        <p:spPr>
          <a:xfrm>
            <a:off x="3432962" y="2608370"/>
            <a:ext cx="1568879" cy="646331"/>
          </a:xfrm>
          <a:prstGeom prst="rect">
            <a:avLst/>
          </a:prstGeom>
          <a:noFill/>
        </p:spPr>
        <p:txBody>
          <a:bodyPr wrap="square" rtlCol="0">
            <a:spAutoFit/>
          </a:bodyPr>
          <a:lstStyle/>
          <a:p>
            <a:pPr algn="ctr"/>
            <a:r>
              <a:rPr lang="es-ES" b="1" dirty="0">
                <a:solidFill>
                  <a:srgbClr val="000000"/>
                </a:solidFill>
              </a:rPr>
              <a:t>Eleva el valor de la empresa</a:t>
            </a:r>
            <a:endParaRPr lang="en-IE" b="1" dirty="0">
              <a:solidFill>
                <a:srgbClr val="000000"/>
              </a:solidFill>
            </a:endParaRPr>
          </a:p>
        </p:txBody>
      </p:sp>
      <p:sp>
        <p:nvSpPr>
          <p:cNvPr id="10" name="TextBox 9">
            <a:extLst>
              <a:ext uri="{FF2B5EF4-FFF2-40B4-BE49-F238E27FC236}">
                <a16:creationId xmlns:a16="http://schemas.microsoft.com/office/drawing/2014/main" id="{66D23E76-E4ED-400E-AF09-081F64562C77}"/>
              </a:ext>
            </a:extLst>
          </p:cNvPr>
          <p:cNvSpPr txBox="1"/>
          <p:nvPr/>
        </p:nvSpPr>
        <p:spPr>
          <a:xfrm>
            <a:off x="5350945" y="2466528"/>
            <a:ext cx="1568879" cy="923330"/>
          </a:xfrm>
          <a:prstGeom prst="rect">
            <a:avLst/>
          </a:prstGeom>
          <a:noFill/>
        </p:spPr>
        <p:txBody>
          <a:bodyPr wrap="square" rtlCol="0">
            <a:spAutoFit/>
          </a:bodyPr>
          <a:lstStyle/>
          <a:p>
            <a:pPr algn="ctr"/>
            <a:r>
              <a:rPr lang="en-US" b="1" dirty="0" err="1">
                <a:solidFill>
                  <a:srgbClr val="000000"/>
                </a:solidFill>
              </a:rPr>
              <a:t>Atrae</a:t>
            </a:r>
            <a:r>
              <a:rPr lang="en-US" b="1" dirty="0">
                <a:solidFill>
                  <a:srgbClr val="000000"/>
                </a:solidFill>
              </a:rPr>
              <a:t> a </a:t>
            </a:r>
            <a:r>
              <a:rPr lang="en-US" b="1" dirty="0" err="1">
                <a:solidFill>
                  <a:srgbClr val="000000"/>
                </a:solidFill>
              </a:rPr>
              <a:t>nuevos</a:t>
            </a:r>
            <a:r>
              <a:rPr lang="en-US" b="1" dirty="0">
                <a:solidFill>
                  <a:srgbClr val="000000"/>
                </a:solidFill>
              </a:rPr>
              <a:t> </a:t>
            </a:r>
            <a:r>
              <a:rPr lang="en-US" b="1" dirty="0" err="1">
                <a:solidFill>
                  <a:srgbClr val="000000"/>
                </a:solidFill>
              </a:rPr>
              <a:t>clientes</a:t>
            </a:r>
            <a:endParaRPr lang="en-US" b="1" dirty="0">
              <a:solidFill>
                <a:srgbClr val="000000"/>
              </a:solidFill>
            </a:endParaRPr>
          </a:p>
        </p:txBody>
      </p:sp>
      <p:sp>
        <p:nvSpPr>
          <p:cNvPr id="11" name="TextBox 10">
            <a:extLst>
              <a:ext uri="{FF2B5EF4-FFF2-40B4-BE49-F238E27FC236}">
                <a16:creationId xmlns:a16="http://schemas.microsoft.com/office/drawing/2014/main" id="{40439250-1DAD-4B8A-A89E-C57EBE33FD5D}"/>
              </a:ext>
            </a:extLst>
          </p:cNvPr>
          <p:cNvSpPr txBox="1"/>
          <p:nvPr/>
        </p:nvSpPr>
        <p:spPr>
          <a:xfrm>
            <a:off x="7252289" y="2328029"/>
            <a:ext cx="1568879" cy="1200329"/>
          </a:xfrm>
          <a:prstGeom prst="rect">
            <a:avLst/>
          </a:prstGeom>
          <a:noFill/>
        </p:spPr>
        <p:txBody>
          <a:bodyPr wrap="square" rtlCol="0">
            <a:spAutoFit/>
          </a:bodyPr>
          <a:lstStyle/>
          <a:p>
            <a:pPr algn="ctr"/>
            <a:r>
              <a:rPr lang="es-ES" b="1" dirty="0">
                <a:solidFill>
                  <a:srgbClr val="000000"/>
                </a:solidFill>
              </a:rPr>
              <a:t>Orgullo y satisfacción de los empleados</a:t>
            </a:r>
          </a:p>
        </p:txBody>
      </p:sp>
      <p:sp>
        <p:nvSpPr>
          <p:cNvPr id="12" name="TextBox 11">
            <a:extLst>
              <a:ext uri="{FF2B5EF4-FFF2-40B4-BE49-F238E27FC236}">
                <a16:creationId xmlns:a16="http://schemas.microsoft.com/office/drawing/2014/main" id="{82C95FBE-3AE9-4126-ACC6-07E4755729C9}"/>
              </a:ext>
            </a:extLst>
          </p:cNvPr>
          <p:cNvSpPr txBox="1"/>
          <p:nvPr/>
        </p:nvSpPr>
        <p:spPr>
          <a:xfrm>
            <a:off x="9183428" y="2632646"/>
            <a:ext cx="1568879" cy="646331"/>
          </a:xfrm>
          <a:prstGeom prst="rect">
            <a:avLst/>
          </a:prstGeom>
          <a:noFill/>
        </p:spPr>
        <p:txBody>
          <a:bodyPr wrap="square" rtlCol="0">
            <a:spAutoFit/>
          </a:bodyPr>
          <a:lstStyle/>
          <a:p>
            <a:pPr algn="ctr"/>
            <a:r>
              <a:rPr lang="en-US" b="1" dirty="0" err="1">
                <a:solidFill>
                  <a:srgbClr val="000000"/>
                </a:solidFill>
              </a:rPr>
              <a:t>Apoya</a:t>
            </a:r>
            <a:r>
              <a:rPr lang="en-US" b="1" dirty="0">
                <a:solidFill>
                  <a:srgbClr val="000000"/>
                </a:solidFill>
              </a:rPr>
              <a:t> la </a:t>
            </a:r>
            <a:r>
              <a:rPr lang="en-US" b="1" dirty="0" err="1">
                <a:solidFill>
                  <a:srgbClr val="000000"/>
                </a:solidFill>
              </a:rPr>
              <a:t>publicidad</a:t>
            </a:r>
            <a:endParaRPr lang="en-IE" b="1" dirty="0">
              <a:solidFill>
                <a:srgbClr val="000000"/>
              </a:solidFill>
            </a:endParaRPr>
          </a:p>
        </p:txBody>
      </p:sp>
      <p:sp>
        <p:nvSpPr>
          <p:cNvPr id="13" name="Arrow: Curved Up 12">
            <a:extLst>
              <a:ext uri="{FF2B5EF4-FFF2-40B4-BE49-F238E27FC236}">
                <a16:creationId xmlns:a16="http://schemas.microsoft.com/office/drawing/2014/main" id="{2E88AF38-BADD-4181-B80B-49707D0B7DAE}"/>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Arrow: Curved Up 13">
            <a:extLst>
              <a:ext uri="{FF2B5EF4-FFF2-40B4-BE49-F238E27FC236}">
                <a16:creationId xmlns:a16="http://schemas.microsoft.com/office/drawing/2014/main" id="{45D0B411-92EB-4EC0-A8CA-DE503C245D4A}"/>
              </a:ext>
            </a:extLst>
          </p:cNvPr>
          <p:cNvSpPr/>
          <p:nvPr/>
        </p:nvSpPr>
        <p:spPr>
          <a:xfrm>
            <a:off x="8928426" y="3134524"/>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Arrow: Curved Up 14">
            <a:extLst>
              <a:ext uri="{FF2B5EF4-FFF2-40B4-BE49-F238E27FC236}">
                <a16:creationId xmlns:a16="http://schemas.microsoft.com/office/drawing/2014/main" id="{8564EDB8-BBA3-4440-A871-D4417C796167}"/>
              </a:ext>
            </a:extLst>
          </p:cNvPr>
          <p:cNvSpPr/>
          <p:nvPr/>
        </p:nvSpPr>
        <p:spPr>
          <a:xfrm>
            <a:off x="1186182"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Arrow: Curved Down 15">
            <a:extLst>
              <a:ext uri="{FF2B5EF4-FFF2-40B4-BE49-F238E27FC236}">
                <a16:creationId xmlns:a16="http://schemas.microsoft.com/office/drawing/2014/main" id="{7BEF3F83-9BAB-410B-96A7-333E37D56B88}"/>
              </a:ext>
            </a:extLst>
          </p:cNvPr>
          <p:cNvSpPr/>
          <p:nvPr/>
        </p:nvSpPr>
        <p:spPr>
          <a:xfrm>
            <a:off x="3152627" y="1938121"/>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Arrow: Curved Down 16">
            <a:extLst>
              <a:ext uri="{FF2B5EF4-FFF2-40B4-BE49-F238E27FC236}">
                <a16:creationId xmlns:a16="http://schemas.microsoft.com/office/drawing/2014/main" id="{BF1BFB69-3F3B-4BB9-B1A9-34AB1BD5BF9C}"/>
              </a:ext>
            </a:extLst>
          </p:cNvPr>
          <p:cNvSpPr/>
          <p:nvPr/>
        </p:nvSpPr>
        <p:spPr>
          <a:xfrm>
            <a:off x="7027082" y="194229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Text Placeholder 2">
            <a:extLst>
              <a:ext uri="{FF2B5EF4-FFF2-40B4-BE49-F238E27FC236}">
                <a16:creationId xmlns:a16="http://schemas.microsoft.com/office/drawing/2014/main" id="{5DC689DB-318C-49F7-AA12-3B93449B094C}"/>
              </a:ext>
            </a:extLst>
          </p:cNvPr>
          <p:cNvSpPr>
            <a:spLocks noGrp="1"/>
          </p:cNvSpPr>
          <p:nvPr>
            <p:ph type="body" sz="quarter" idx="30"/>
          </p:nvPr>
        </p:nvSpPr>
        <p:spPr>
          <a:xfrm>
            <a:off x="3170135" y="4234657"/>
            <a:ext cx="1949575" cy="1998453"/>
          </a:xfrm>
        </p:spPr>
        <p:txBody>
          <a:bodyPr vert="horz" lIns="91440" tIns="45720" rIns="91440" bIns="45720" rtlCol="0" anchor="t">
            <a:noAutofit/>
          </a:bodyPr>
          <a:lstStyle/>
          <a:p>
            <a:pPr marL="0" indent="0"/>
            <a:r>
              <a:rPr lang="es-ES" sz="1700" b="0" i="0" dirty="0">
                <a:solidFill>
                  <a:srgbClr val="212121"/>
                </a:solidFill>
                <a:effectLst/>
              </a:rPr>
              <a:t>Una marca fuerte eleva el valor de la empresa en el mercado, ya que le da un impulso dentro de la industria.</a:t>
            </a:r>
            <a:endParaRPr lang="en-IE" sz="1700" dirty="0"/>
          </a:p>
        </p:txBody>
      </p:sp>
      <p:sp>
        <p:nvSpPr>
          <p:cNvPr id="20" name="Text Placeholder 2">
            <a:extLst>
              <a:ext uri="{FF2B5EF4-FFF2-40B4-BE49-F238E27FC236}">
                <a16:creationId xmlns:a16="http://schemas.microsoft.com/office/drawing/2014/main" id="{0565427A-2D8D-4E11-9147-9D7188E44970}"/>
              </a:ext>
            </a:extLst>
          </p:cNvPr>
          <p:cNvSpPr>
            <a:spLocks noGrp="1"/>
          </p:cNvSpPr>
          <p:nvPr>
            <p:ph type="body" sz="quarter" idx="32"/>
          </p:nvPr>
        </p:nvSpPr>
        <p:spPr>
          <a:xfrm>
            <a:off x="7139633" y="4225719"/>
            <a:ext cx="2073483" cy="2374479"/>
          </a:xfrm>
        </p:spPr>
        <p:txBody>
          <a:bodyPr vert="horz" lIns="91440" tIns="45720" rIns="91440" bIns="45720" rtlCol="0" anchor="t">
            <a:noAutofit/>
          </a:bodyPr>
          <a:lstStyle/>
          <a:p>
            <a:pPr marL="0" indent="0"/>
            <a:r>
              <a:rPr lang="es-ES" sz="1700" b="0" i="0" dirty="0">
                <a:solidFill>
                  <a:srgbClr val="212121"/>
                </a:solidFill>
                <a:effectLst/>
              </a:rPr>
              <a:t>A los empleados les gusta estar asociados y trabajar para una empresa que tiene un buen valor de marca y fuerza en el mercado. Se sienten orgullosos de compartir el nombre de su empresa.</a:t>
            </a:r>
          </a:p>
        </p:txBody>
      </p:sp>
      <p:sp>
        <p:nvSpPr>
          <p:cNvPr id="21" name="Text Placeholder 2">
            <a:extLst>
              <a:ext uri="{FF2B5EF4-FFF2-40B4-BE49-F238E27FC236}">
                <a16:creationId xmlns:a16="http://schemas.microsoft.com/office/drawing/2014/main" id="{A65DBD8C-0FCC-458C-B068-4603C581E8F8}"/>
              </a:ext>
            </a:extLst>
          </p:cNvPr>
          <p:cNvSpPr>
            <a:spLocks noGrp="1"/>
          </p:cNvSpPr>
          <p:nvPr>
            <p:ph type="body" sz="quarter" idx="34"/>
          </p:nvPr>
        </p:nvSpPr>
        <p:spPr>
          <a:xfrm>
            <a:off x="9101138" y="4226681"/>
            <a:ext cx="2225623" cy="2311684"/>
          </a:xfrm>
        </p:spPr>
        <p:txBody>
          <a:bodyPr vert="horz" lIns="91440" tIns="45720" rIns="91440" bIns="45720" rtlCol="0" anchor="t">
            <a:noAutofit/>
          </a:bodyPr>
          <a:lstStyle/>
          <a:p>
            <a:pPr marL="0" indent="0"/>
            <a:r>
              <a:rPr lang="es-ES" sz="1700" dirty="0">
                <a:solidFill>
                  <a:srgbClr val="212121"/>
                </a:solidFill>
              </a:rPr>
              <a:t>La publicidad y el branding funcionan como sistemas de apoyo y ayudan a la empresa a cumplir sus objetivos de branding y marketing de forma eficiente y eficaz.</a:t>
            </a:r>
            <a:endParaRPr lang="en-IE" sz="1700" dirty="0"/>
          </a:p>
        </p:txBody>
      </p:sp>
      <p:sp>
        <p:nvSpPr>
          <p:cNvPr id="22" name="TextBox 21">
            <a:extLst>
              <a:ext uri="{FF2B5EF4-FFF2-40B4-BE49-F238E27FC236}">
                <a16:creationId xmlns:a16="http://schemas.microsoft.com/office/drawing/2014/main" id="{9FDD1BD1-7D86-4F89-842B-5142DC0462F8}"/>
              </a:ext>
            </a:extLst>
          </p:cNvPr>
          <p:cNvSpPr txBox="1"/>
          <p:nvPr/>
        </p:nvSpPr>
        <p:spPr>
          <a:xfrm>
            <a:off x="5113894" y="6230866"/>
            <a:ext cx="2133600" cy="369332"/>
          </a:xfrm>
          <a:prstGeom prst="rect">
            <a:avLst/>
          </a:prstGeom>
          <a:solidFill>
            <a:schemeClr val="bg1"/>
          </a:solidFill>
        </p:spPr>
        <p:txBody>
          <a:bodyPr wrap="square" rtlCol="0">
            <a:spAutoFit/>
          </a:bodyPr>
          <a:lstStyle/>
          <a:p>
            <a:endParaRPr lang="en-IE"/>
          </a:p>
        </p:txBody>
      </p:sp>
      <p:sp>
        <p:nvSpPr>
          <p:cNvPr id="19" name="Text Placeholder 2">
            <a:extLst>
              <a:ext uri="{FF2B5EF4-FFF2-40B4-BE49-F238E27FC236}">
                <a16:creationId xmlns:a16="http://schemas.microsoft.com/office/drawing/2014/main" id="{78707C0E-D1A1-4658-9BAD-CB6050015ED8}"/>
              </a:ext>
            </a:extLst>
          </p:cNvPr>
          <p:cNvSpPr>
            <a:spLocks noGrp="1"/>
          </p:cNvSpPr>
          <p:nvPr>
            <p:ph type="body" sz="quarter" idx="33"/>
          </p:nvPr>
        </p:nvSpPr>
        <p:spPr>
          <a:xfrm>
            <a:off x="5113868" y="4209069"/>
            <a:ext cx="2010027" cy="2374479"/>
          </a:xfrm>
        </p:spPr>
        <p:txBody>
          <a:bodyPr>
            <a:noAutofit/>
          </a:bodyPr>
          <a:lstStyle/>
          <a:p>
            <a:pPr marL="0" indent="0"/>
            <a:r>
              <a:rPr lang="es-ES" sz="1700" b="0" i="0" dirty="0">
                <a:solidFill>
                  <a:srgbClr val="212121"/>
                </a:solidFill>
                <a:effectLst/>
              </a:rPr>
              <a:t>Una buena marca siempre </a:t>
            </a:r>
            <a:r>
              <a:rPr lang="es-ES" sz="1700" b="1" i="0" dirty="0">
                <a:solidFill>
                  <a:srgbClr val="212121"/>
                </a:solidFill>
                <a:effectLst/>
              </a:rPr>
              <a:t>atraerá negocios de referencia</a:t>
            </a:r>
            <a:r>
              <a:rPr lang="es-ES" sz="1700" b="0" i="0" dirty="0">
                <a:solidFill>
                  <a:srgbClr val="212121"/>
                </a:solidFill>
                <a:effectLst/>
              </a:rPr>
              <a:t>, ya que la marca crea una impresión/confianza positiva sobre la empresa en la mente de los clientes</a:t>
            </a:r>
            <a:endParaRPr lang="en-IE" sz="1700" dirty="0"/>
          </a:p>
        </p:txBody>
      </p:sp>
      <p:cxnSp>
        <p:nvCxnSpPr>
          <p:cNvPr id="24" name="Straight Connector 23">
            <a:extLst>
              <a:ext uri="{FF2B5EF4-FFF2-40B4-BE49-F238E27FC236}">
                <a16:creationId xmlns:a16="http://schemas.microsoft.com/office/drawing/2014/main" id="{66601A77-AD9B-4753-8EFA-A29440F31753}"/>
              </a:ext>
            </a:extLst>
          </p:cNvPr>
          <p:cNvCxnSpPr/>
          <p:nvPr/>
        </p:nvCxnSpPr>
        <p:spPr>
          <a:xfrm>
            <a:off x="3155299"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724AE81F-7163-463B-BBF7-0F6EA43A6857}"/>
              </a:ext>
            </a:extLst>
          </p:cNvPr>
          <p:cNvCxnSpPr/>
          <p:nvPr/>
        </p:nvCxnSpPr>
        <p:spPr>
          <a:xfrm>
            <a:off x="9130386" y="417110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11961E7E-D5D6-4F97-ACA9-C6688806A279}"/>
              </a:ext>
            </a:extLst>
          </p:cNvPr>
          <p:cNvCxnSpPr/>
          <p:nvPr/>
        </p:nvCxnSpPr>
        <p:spPr>
          <a:xfrm>
            <a:off x="7165975" y="4225719"/>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10770FE7-662C-4721-B2C2-7DBB7F70D2A4}"/>
              </a:ext>
            </a:extLst>
          </p:cNvPr>
          <p:cNvCxnSpPr/>
          <p:nvPr/>
        </p:nvCxnSpPr>
        <p:spPr>
          <a:xfrm>
            <a:off x="5139026"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9819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56716A-8AFD-4C35-AA1B-69B3EEF97E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6607" y="91930"/>
            <a:ext cx="4716425" cy="2006989"/>
          </a:xfrm>
          <a:prstGeom prst="rect">
            <a:avLst/>
          </a:prstGeom>
        </p:spPr>
      </p:pic>
      <p:sp>
        <p:nvSpPr>
          <p:cNvPr id="3" name="Text Placeholder 2">
            <a:extLst>
              <a:ext uri="{FF2B5EF4-FFF2-40B4-BE49-F238E27FC236}">
                <a16:creationId xmlns:a16="http://schemas.microsoft.com/office/drawing/2014/main" id="{5DC2B463-24FF-48D6-B2AD-DAA6B1F8FA87}"/>
              </a:ext>
            </a:extLst>
          </p:cNvPr>
          <p:cNvSpPr>
            <a:spLocks noGrp="1"/>
          </p:cNvSpPr>
          <p:nvPr>
            <p:ph type="body" sz="quarter" idx="18"/>
          </p:nvPr>
        </p:nvSpPr>
        <p:spPr>
          <a:xfrm>
            <a:off x="1454953" y="1462172"/>
            <a:ext cx="5243639" cy="5226370"/>
          </a:xfrm>
        </p:spPr>
        <p:txBody>
          <a:bodyPr vert="horz" lIns="91440" tIns="45720" rIns="91440" bIns="45720" rtlCol="0" anchor="t">
            <a:normAutofit lnSpcReduction="10000"/>
          </a:bodyPr>
          <a:lstStyle/>
          <a:p>
            <a:pPr indent="0" algn="just"/>
            <a:r>
              <a:rPr lang="en-US" dirty="0"/>
              <a:t>E</a:t>
            </a:r>
            <a:r>
              <a:rPr lang="en-US" b="0" i="0" dirty="0">
                <a:effectLst/>
              </a:rPr>
              <a:t>n 2014, un </a:t>
            </a:r>
            <a:r>
              <a:rPr lang="en-US" b="0" i="0" dirty="0">
                <a:solidFill>
                  <a:srgbClr val="1188A3"/>
                </a:solidFill>
                <a:effectLst/>
                <a:hlinkClick r:id="rId3">
                  <a:extLst>
                    <a:ext uri="{A12FA001-AC4F-418D-AE19-62706E023703}">
                      <ahyp:hlinkClr xmlns:ahyp="http://schemas.microsoft.com/office/drawing/2018/hyperlinkcolor" val="tx"/>
                    </a:ext>
                  </a:extLst>
                </a:hlinkClick>
              </a:rPr>
              <a:t>Estudio</a:t>
            </a:r>
            <a:r>
              <a:rPr lang="en-US" b="0" i="0" dirty="0">
                <a:solidFill>
                  <a:srgbClr val="1188A3"/>
                </a:solidFill>
                <a:effectLst/>
              </a:rPr>
              <a:t> </a:t>
            </a:r>
            <a:r>
              <a:rPr lang="es-ES" b="0" i="0" dirty="0">
                <a:effectLst/>
              </a:rPr>
              <a:t> reveló que el 66% de los consumidores consideraba que las relaciones entre el cliente y la marca eran unilaterales. Casi el 70% creía que el único objetivo de la comunicación de una marca era aumentar los beneficios</a:t>
            </a:r>
            <a:r>
              <a:rPr lang="en-US" b="0" i="0" dirty="0">
                <a:effectLst/>
              </a:rPr>
              <a:t>. </a:t>
            </a:r>
            <a:r>
              <a:rPr lang="es-ES" b="1" i="0" dirty="0">
                <a:effectLst/>
              </a:rPr>
              <a:t>Desde entonces, las empresas de todos los sectores se han esforzado por mostrar su lado más suave, para conectar con su público.</a:t>
            </a:r>
            <a:endParaRPr lang="es-ES"/>
          </a:p>
          <a:p>
            <a:pPr indent="0" algn="just"/>
            <a:r>
              <a:rPr lang="es-ES" dirty="0"/>
              <a:t>Cadbury Chocolate es una de esas empresas y ahora se reinventa constantemente a través de sus consumidores y para la comunidad en general. Su colaboración con </a:t>
            </a:r>
            <a:r>
              <a:rPr lang="es-ES" dirty="0" err="1"/>
              <a:t>AgeUK</a:t>
            </a:r>
            <a:r>
              <a:rPr lang="es-ES" dirty="0"/>
              <a:t> es de lo mas interesante. </a:t>
            </a:r>
            <a:endParaRPr lang="en-US" i="0" dirty="0">
              <a:effectLst/>
              <a:cs typeface="Calibri" panose="020F0502020204030204"/>
            </a:endParaRPr>
          </a:p>
        </p:txBody>
      </p:sp>
      <p:sp>
        <p:nvSpPr>
          <p:cNvPr id="4" name="Text Placeholder 3">
            <a:extLst>
              <a:ext uri="{FF2B5EF4-FFF2-40B4-BE49-F238E27FC236}">
                <a16:creationId xmlns:a16="http://schemas.microsoft.com/office/drawing/2014/main" id="{59B43E44-A50A-43D1-BF23-BDA51165D980}"/>
              </a:ext>
            </a:extLst>
          </p:cNvPr>
          <p:cNvSpPr>
            <a:spLocks noGrp="1"/>
          </p:cNvSpPr>
          <p:nvPr>
            <p:ph type="body" sz="quarter" idx="16"/>
          </p:nvPr>
        </p:nvSpPr>
        <p:spPr/>
        <p:txBody>
          <a:bodyPr>
            <a:normAutofit lnSpcReduction="10000"/>
          </a:bodyPr>
          <a:lstStyle/>
          <a:p>
            <a:r>
              <a:rPr lang="en-US" dirty="0"/>
              <a:t>Dar </a:t>
            </a:r>
            <a:r>
              <a:rPr lang="en-US" dirty="0" err="1"/>
              <a:t>el</a:t>
            </a:r>
            <a:r>
              <a:rPr lang="en-US" dirty="0"/>
              <a:t> </a:t>
            </a:r>
            <a:r>
              <a:rPr lang="en-US" dirty="0" err="1"/>
              <a:t>mensaje</a:t>
            </a:r>
            <a:r>
              <a:rPr lang="en-US" dirty="0"/>
              <a:t> </a:t>
            </a:r>
            <a:r>
              <a:rPr lang="en-US" dirty="0" err="1"/>
              <a:t>correcto</a:t>
            </a:r>
            <a:endParaRPr lang="en-IE" dirty="0"/>
          </a:p>
        </p:txBody>
      </p:sp>
      <p:sp>
        <p:nvSpPr>
          <p:cNvPr id="7" name="TextBox 6">
            <a:extLst>
              <a:ext uri="{FF2B5EF4-FFF2-40B4-BE49-F238E27FC236}">
                <a16:creationId xmlns:a16="http://schemas.microsoft.com/office/drawing/2014/main" id="{437CFD6F-60EA-463F-94AF-05411C94BDC9}"/>
              </a:ext>
            </a:extLst>
          </p:cNvPr>
          <p:cNvSpPr txBox="1"/>
          <p:nvPr/>
        </p:nvSpPr>
        <p:spPr>
          <a:xfrm>
            <a:off x="7000568" y="2241754"/>
            <a:ext cx="5014451" cy="4801314"/>
          </a:xfrm>
          <a:prstGeom prst="rect">
            <a:avLst/>
          </a:prstGeom>
          <a:solidFill>
            <a:srgbClr val="472480"/>
          </a:solidFill>
        </p:spPr>
        <p:txBody>
          <a:bodyPr wrap="square" rtlCol="0">
            <a:spAutoFit/>
          </a:bodyPr>
          <a:lstStyle/>
          <a:p>
            <a:pPr algn="ctr"/>
            <a:r>
              <a:rPr lang="es-ES" dirty="0">
                <a:solidFill>
                  <a:schemeClr val="bg2"/>
                </a:solidFill>
              </a:rPr>
              <a:t>Cadbury participa actualmente en una iniciativa con </a:t>
            </a:r>
            <a:r>
              <a:rPr lang="en-US" dirty="0">
                <a:solidFill>
                  <a:srgbClr val="1188A3"/>
                </a:solidFill>
                <a:hlinkClick r:id="rId4">
                  <a:extLst>
                    <a:ext uri="{A12FA001-AC4F-418D-AE19-62706E023703}">
                      <ahyp:hlinkClr xmlns:ahyp="http://schemas.microsoft.com/office/drawing/2018/hyperlinkcolor" val="tx"/>
                    </a:ext>
                  </a:extLst>
                </a:hlinkClick>
              </a:rPr>
              <a:t>Age-UK</a:t>
            </a:r>
            <a:endParaRPr lang="en-US" dirty="0">
              <a:solidFill>
                <a:srgbClr val="1188A3"/>
              </a:solidFill>
            </a:endParaRPr>
          </a:p>
          <a:p>
            <a:pPr algn="ctr" fontAlgn="base"/>
            <a:r>
              <a:rPr lang="en-US" b="1" i="1" dirty="0">
                <a:solidFill>
                  <a:schemeClr val="bg2"/>
                </a:solidFill>
                <a:effectLst/>
              </a:rPr>
              <a:t>“</a:t>
            </a:r>
            <a:r>
              <a:rPr lang="es-ES" b="1" i="1" dirty="0">
                <a:solidFill>
                  <a:schemeClr val="bg2"/>
                </a:solidFill>
                <a:effectLst/>
              </a:rPr>
              <a:t>Descubra las historias de personas mayores increíbles </a:t>
            </a:r>
            <a:r>
              <a:rPr lang="en-US" b="1" i="1" dirty="0">
                <a:solidFill>
                  <a:schemeClr val="bg2"/>
                </a:solidFill>
                <a:effectLst/>
              </a:rPr>
              <a:t>”</a:t>
            </a:r>
          </a:p>
          <a:p>
            <a:pPr algn="ctr" fontAlgn="base"/>
            <a:endParaRPr lang="en-US" dirty="0">
              <a:solidFill>
                <a:schemeClr val="bg2"/>
              </a:solidFill>
            </a:endParaRPr>
          </a:p>
          <a:p>
            <a:pPr algn="ctr" fontAlgn="base"/>
            <a:r>
              <a:rPr lang="en-US" b="0" i="0" dirty="0">
                <a:solidFill>
                  <a:schemeClr val="bg2"/>
                </a:solidFill>
                <a:effectLst/>
              </a:rPr>
              <a:t> </a:t>
            </a:r>
            <a:r>
              <a:rPr lang="es-ES" b="1" i="0" dirty="0">
                <a:solidFill>
                  <a:schemeClr val="bg2"/>
                </a:solidFill>
                <a:effectLst/>
              </a:rPr>
              <a:t>225.000 personas mayores pasan a menudo una semana entera sin hablar con nadie. En Age UK apoyamos a cientos de miles de personas mayores cada año. Sabemos que tienen muchas historias increíbles que contar</a:t>
            </a:r>
            <a:r>
              <a:rPr lang="en-US" b="1" i="0" dirty="0">
                <a:solidFill>
                  <a:schemeClr val="bg2"/>
                </a:solidFill>
                <a:effectLst/>
              </a:rPr>
              <a:t>.</a:t>
            </a:r>
            <a:endParaRPr lang="en-US" b="0" i="0" dirty="0">
              <a:solidFill>
                <a:schemeClr val="bg2"/>
              </a:solidFill>
              <a:effectLst/>
            </a:endParaRPr>
          </a:p>
          <a:p>
            <a:pPr algn="ctr" fontAlgn="base"/>
            <a:r>
              <a:rPr lang="es-ES" b="0" i="0" dirty="0">
                <a:solidFill>
                  <a:schemeClr val="bg2"/>
                </a:solidFill>
                <a:effectLst/>
              </a:rPr>
              <a:t>Nos hemos asociado con Cadbury para animar a todo el mundo a entablar conversaciones con las personas mayores</a:t>
            </a:r>
            <a:r>
              <a:rPr lang="en-US" b="0" i="0" dirty="0">
                <a:solidFill>
                  <a:schemeClr val="bg2"/>
                </a:solidFill>
                <a:effectLst/>
              </a:rPr>
              <a:t>.</a:t>
            </a:r>
          </a:p>
          <a:p>
            <a:pPr algn="ctr" fontAlgn="base"/>
            <a:r>
              <a:rPr lang="es-ES" b="0" i="0" dirty="0">
                <a:solidFill>
                  <a:schemeClr val="bg2"/>
                </a:solidFill>
                <a:effectLst/>
              </a:rPr>
              <a:t>Únase a nosotros celebrando las historias de las personas mayores, además de apoyar los servicios vitales de Age UK para hacer frente a la soledad</a:t>
            </a:r>
            <a:r>
              <a:rPr lang="en-US" b="0" i="0" dirty="0">
                <a:solidFill>
                  <a:schemeClr val="bg2"/>
                </a:solidFill>
                <a:effectLst/>
              </a:rPr>
              <a:t>.</a:t>
            </a:r>
          </a:p>
          <a:p>
            <a:pPr algn="ctr"/>
            <a:r>
              <a:rPr lang="en-US" dirty="0">
                <a:solidFill>
                  <a:schemeClr val="bg2"/>
                </a:solidFill>
              </a:rPr>
              <a:t> </a:t>
            </a:r>
            <a:endParaRPr lang="en-IE" dirty="0">
              <a:solidFill>
                <a:schemeClr val="bg2"/>
              </a:solidFill>
            </a:endParaRPr>
          </a:p>
        </p:txBody>
      </p:sp>
    </p:spTree>
    <p:extLst>
      <p:ext uri="{BB962C8B-B14F-4D97-AF65-F5344CB8AC3E}">
        <p14:creationId xmlns:p14="http://schemas.microsoft.com/office/powerpoint/2010/main" val="1810915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605B7-0778-4E43-8E13-83656B20C821}"/>
              </a:ext>
            </a:extLst>
          </p:cNvPr>
          <p:cNvSpPr>
            <a:spLocks noGrp="1"/>
          </p:cNvSpPr>
          <p:nvPr>
            <p:ph type="body" sz="quarter" idx="16"/>
          </p:nvPr>
        </p:nvSpPr>
        <p:spPr>
          <a:xfrm>
            <a:off x="1790986" y="499007"/>
            <a:ext cx="7037130" cy="582221"/>
          </a:xfrm>
          <a:solidFill>
            <a:srgbClr val="FFD100"/>
          </a:solidFill>
        </p:spPr>
        <p:txBody>
          <a:bodyPr>
            <a:normAutofit fontScale="92500"/>
          </a:bodyPr>
          <a:lstStyle/>
          <a:p>
            <a:r>
              <a:rPr lang="es-ES" dirty="0"/>
              <a:t>Más sobre Rose y esa estrella del rock...</a:t>
            </a:r>
          </a:p>
        </p:txBody>
      </p:sp>
      <p:pic>
        <p:nvPicPr>
          <p:cNvPr id="5" name="Online Media 4" title="The Originals | Rose">
            <a:hlinkClick r:id="" action="ppaction://media"/>
            <a:extLst>
              <a:ext uri="{FF2B5EF4-FFF2-40B4-BE49-F238E27FC236}">
                <a16:creationId xmlns:a16="http://schemas.microsoft.com/office/drawing/2014/main" id="{76751DB4-3D5C-42EA-9C21-AFFD6C616ADA}"/>
              </a:ext>
            </a:extLst>
          </p:cNvPr>
          <p:cNvPicPr>
            <a:picLocks noRot="1" noChangeAspect="1"/>
          </p:cNvPicPr>
          <p:nvPr>
            <a:videoFile r:link="rId1"/>
          </p:nvPr>
        </p:nvPicPr>
        <p:blipFill>
          <a:blip r:embed="rId3"/>
          <a:stretch>
            <a:fillRect/>
          </a:stretch>
        </p:blipFill>
        <p:spPr>
          <a:xfrm>
            <a:off x="3166771" y="1704110"/>
            <a:ext cx="7298994" cy="4123932"/>
          </a:xfrm>
          <a:prstGeom prst="rect">
            <a:avLst/>
          </a:prstGeom>
        </p:spPr>
      </p:pic>
    </p:spTree>
    <p:extLst>
      <p:ext uri="{BB962C8B-B14F-4D97-AF65-F5344CB8AC3E}">
        <p14:creationId xmlns:p14="http://schemas.microsoft.com/office/powerpoint/2010/main" val="9421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6A5A8F2-C9FD-4C28-A21E-23213913E064}"/>
              </a:ext>
            </a:extLst>
          </p:cNvPr>
          <p:cNvSpPr txBox="1">
            <a:spLocks/>
          </p:cNvSpPr>
          <p:nvPr/>
        </p:nvSpPr>
        <p:spPr>
          <a:xfrm>
            <a:off x="291313" y="3158401"/>
            <a:ext cx="1859833" cy="8810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err="1">
                <a:solidFill>
                  <a:srgbClr val="000000"/>
                </a:solidFill>
              </a:rPr>
              <a:t>Medioambiente</a:t>
            </a:r>
            <a:r>
              <a:rPr lang="en-US" sz="1900" b="1" dirty="0">
                <a:solidFill>
                  <a:srgbClr val="000000"/>
                </a:solidFill>
              </a:rPr>
              <a:t>  </a:t>
            </a:r>
            <a:r>
              <a:rPr lang="es-ES" sz="1800" dirty="0">
                <a:solidFill>
                  <a:srgbClr val="000000"/>
                </a:solidFill>
              </a:rPr>
              <a:t> (en la tienda/en sus plataformas)</a:t>
            </a:r>
            <a:endParaRPr lang="en-IE" sz="1800" dirty="0">
              <a:solidFill>
                <a:srgbClr val="000000"/>
              </a:solidFill>
            </a:endParaRPr>
          </a:p>
        </p:txBody>
      </p:sp>
      <p:grpSp>
        <p:nvGrpSpPr>
          <p:cNvPr id="4" name="Graphic 3">
            <a:extLst>
              <a:ext uri="{FF2B5EF4-FFF2-40B4-BE49-F238E27FC236}">
                <a16:creationId xmlns:a16="http://schemas.microsoft.com/office/drawing/2014/main" id="{37DD2E3A-C36D-460F-9112-BC24EEFD8843}"/>
              </a:ext>
            </a:extLst>
          </p:cNvPr>
          <p:cNvGrpSpPr/>
          <p:nvPr/>
        </p:nvGrpSpPr>
        <p:grpSpPr>
          <a:xfrm>
            <a:off x="1371028" y="4366653"/>
            <a:ext cx="529932" cy="669553"/>
            <a:chOff x="986212" y="4755836"/>
            <a:chExt cx="715862" cy="735059"/>
          </a:xfrm>
        </p:grpSpPr>
        <p:sp>
          <p:nvSpPr>
            <p:cNvPr id="5" name="Freeform 4">
              <a:extLst>
                <a:ext uri="{FF2B5EF4-FFF2-40B4-BE49-F238E27FC236}">
                  <a16:creationId xmlns:a16="http://schemas.microsoft.com/office/drawing/2014/main" id="{69356CD5-64A5-4B3F-B54C-3522623424AF}"/>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7A26E44-2887-4F76-8D70-77A233621963}"/>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3276849B-8F75-46C3-AD49-65EF608504E1}"/>
              </a:ext>
            </a:extLst>
          </p:cNvPr>
          <p:cNvSpPr txBox="1"/>
          <p:nvPr/>
        </p:nvSpPr>
        <p:spPr>
          <a:xfrm>
            <a:off x="2371480" y="2887968"/>
            <a:ext cx="1512697" cy="14773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srgbClr val="000000"/>
                </a:solidFill>
                <a:effectLst/>
                <a:uLnTx/>
                <a:uFillTx/>
                <a:latin typeface="Calibri" panose="020F0502020204030204"/>
                <a:ea typeface="+mn-ea"/>
                <a:cs typeface="+mn-cs"/>
              </a:rPr>
              <a:t>Impresión de material publicitario, señalización y embalaje</a:t>
            </a:r>
            <a:endPar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0D3137E-1959-4A64-B27C-48D134E7D40F}"/>
              </a:ext>
            </a:extLst>
          </p:cNvPr>
          <p:cNvSpPr txBox="1"/>
          <p:nvPr/>
        </p:nvSpPr>
        <p:spPr>
          <a:xfrm>
            <a:off x="598810" y="2072933"/>
            <a:ext cx="485522" cy="707886"/>
          </a:xfrm>
          <a:prstGeom prst="rect">
            <a:avLst/>
          </a:prstGeom>
          <a:noFill/>
        </p:spPr>
        <p:txBody>
          <a:bodyPr wrap="square" rtlCol="0">
            <a:spAutoFit/>
          </a:bodyPr>
          <a:lstStyle/>
          <a:p>
            <a:r>
              <a:rPr lang="en-US" sz="4000">
                <a:solidFill>
                  <a:schemeClr val="bg2">
                    <a:lumMod val="50000"/>
                  </a:schemeClr>
                </a:solidFill>
              </a:rPr>
              <a:t>1</a:t>
            </a:r>
            <a:endParaRPr lang="en-IE" sz="4000">
              <a:solidFill>
                <a:schemeClr val="bg2">
                  <a:lumMod val="50000"/>
                </a:schemeClr>
              </a:solidFill>
            </a:endParaRPr>
          </a:p>
        </p:txBody>
      </p:sp>
      <p:sp>
        <p:nvSpPr>
          <p:cNvPr id="10" name="TextBox 9">
            <a:extLst>
              <a:ext uri="{FF2B5EF4-FFF2-40B4-BE49-F238E27FC236}">
                <a16:creationId xmlns:a16="http://schemas.microsoft.com/office/drawing/2014/main" id="{0CD777A5-818B-49E3-B2AD-E232C1B94B53}"/>
              </a:ext>
            </a:extLst>
          </p:cNvPr>
          <p:cNvSpPr txBox="1"/>
          <p:nvPr/>
        </p:nvSpPr>
        <p:spPr>
          <a:xfrm>
            <a:off x="2572432" y="2072933"/>
            <a:ext cx="485522" cy="707886"/>
          </a:xfrm>
          <a:prstGeom prst="rect">
            <a:avLst/>
          </a:prstGeom>
          <a:noFill/>
        </p:spPr>
        <p:txBody>
          <a:bodyPr wrap="square" rtlCol="0">
            <a:spAutoFit/>
          </a:bodyPr>
          <a:lstStyle/>
          <a:p>
            <a:r>
              <a:rPr lang="en-US" sz="4000">
                <a:solidFill>
                  <a:schemeClr val="bg2">
                    <a:lumMod val="50000"/>
                  </a:schemeClr>
                </a:solidFill>
              </a:rPr>
              <a:t>2</a:t>
            </a:r>
            <a:endParaRPr lang="en-IE" sz="4000">
              <a:solidFill>
                <a:schemeClr val="bg2">
                  <a:lumMod val="50000"/>
                </a:schemeClr>
              </a:solidFill>
            </a:endParaRPr>
          </a:p>
        </p:txBody>
      </p:sp>
      <p:sp>
        <p:nvSpPr>
          <p:cNvPr id="11" name="TextBox 10">
            <a:extLst>
              <a:ext uri="{FF2B5EF4-FFF2-40B4-BE49-F238E27FC236}">
                <a16:creationId xmlns:a16="http://schemas.microsoft.com/office/drawing/2014/main" id="{71625FFA-592F-45DC-9FC7-00C9727896A4}"/>
              </a:ext>
            </a:extLst>
          </p:cNvPr>
          <p:cNvSpPr txBox="1"/>
          <p:nvPr/>
        </p:nvSpPr>
        <p:spPr>
          <a:xfrm>
            <a:off x="4577754" y="2072933"/>
            <a:ext cx="485522" cy="707886"/>
          </a:xfrm>
          <a:prstGeom prst="rect">
            <a:avLst/>
          </a:prstGeom>
          <a:noFill/>
        </p:spPr>
        <p:txBody>
          <a:bodyPr wrap="square" rtlCol="0">
            <a:spAutoFit/>
          </a:bodyPr>
          <a:lstStyle/>
          <a:p>
            <a:r>
              <a:rPr lang="en-US" sz="4000">
                <a:solidFill>
                  <a:schemeClr val="bg2">
                    <a:lumMod val="50000"/>
                  </a:schemeClr>
                </a:solidFill>
              </a:rPr>
              <a:t>3</a:t>
            </a:r>
            <a:endParaRPr lang="en-IE" sz="4000">
              <a:solidFill>
                <a:schemeClr val="bg2">
                  <a:lumMod val="50000"/>
                </a:schemeClr>
              </a:solidFill>
            </a:endParaRPr>
          </a:p>
        </p:txBody>
      </p:sp>
      <p:sp>
        <p:nvSpPr>
          <p:cNvPr id="12" name="TextBox 11">
            <a:extLst>
              <a:ext uri="{FF2B5EF4-FFF2-40B4-BE49-F238E27FC236}">
                <a16:creationId xmlns:a16="http://schemas.microsoft.com/office/drawing/2014/main" id="{2422AD9E-6C0D-4EBC-AE60-90EB062E0941}"/>
              </a:ext>
            </a:extLst>
          </p:cNvPr>
          <p:cNvSpPr txBox="1"/>
          <p:nvPr/>
        </p:nvSpPr>
        <p:spPr>
          <a:xfrm>
            <a:off x="6431819" y="2072933"/>
            <a:ext cx="485522" cy="707886"/>
          </a:xfrm>
          <a:prstGeom prst="rect">
            <a:avLst/>
          </a:prstGeom>
          <a:noFill/>
        </p:spPr>
        <p:txBody>
          <a:bodyPr wrap="square" rtlCol="0">
            <a:spAutoFit/>
          </a:bodyPr>
          <a:lstStyle/>
          <a:p>
            <a:r>
              <a:rPr lang="en-US" sz="4000">
                <a:solidFill>
                  <a:schemeClr val="bg2">
                    <a:lumMod val="50000"/>
                  </a:schemeClr>
                </a:solidFill>
              </a:rPr>
              <a:t>4</a:t>
            </a:r>
            <a:endParaRPr lang="en-IE" sz="4000">
              <a:solidFill>
                <a:schemeClr val="bg2">
                  <a:lumMod val="50000"/>
                </a:schemeClr>
              </a:solidFill>
            </a:endParaRPr>
          </a:p>
        </p:txBody>
      </p:sp>
      <p:sp>
        <p:nvSpPr>
          <p:cNvPr id="13" name="TextBox 12">
            <a:extLst>
              <a:ext uri="{FF2B5EF4-FFF2-40B4-BE49-F238E27FC236}">
                <a16:creationId xmlns:a16="http://schemas.microsoft.com/office/drawing/2014/main" id="{E07DAE43-448A-4FA1-9E18-8596E794D8FD}"/>
              </a:ext>
            </a:extLst>
          </p:cNvPr>
          <p:cNvSpPr txBox="1"/>
          <p:nvPr/>
        </p:nvSpPr>
        <p:spPr>
          <a:xfrm>
            <a:off x="10521867" y="2068005"/>
            <a:ext cx="485522" cy="707886"/>
          </a:xfrm>
          <a:prstGeom prst="rect">
            <a:avLst/>
          </a:prstGeom>
          <a:noFill/>
        </p:spPr>
        <p:txBody>
          <a:bodyPr wrap="square" rtlCol="0">
            <a:spAutoFit/>
          </a:bodyPr>
          <a:lstStyle/>
          <a:p>
            <a:r>
              <a:rPr lang="en-US" sz="4000">
                <a:solidFill>
                  <a:schemeClr val="bg2">
                    <a:lumMod val="50000"/>
                  </a:schemeClr>
                </a:solidFill>
              </a:rPr>
              <a:t>6</a:t>
            </a:r>
            <a:endParaRPr lang="en-IE" sz="4000">
              <a:solidFill>
                <a:schemeClr val="bg2">
                  <a:lumMod val="50000"/>
                </a:schemeClr>
              </a:solidFill>
            </a:endParaRPr>
          </a:p>
        </p:txBody>
      </p:sp>
      <p:sp>
        <p:nvSpPr>
          <p:cNvPr id="14" name="TextBox 13">
            <a:extLst>
              <a:ext uri="{FF2B5EF4-FFF2-40B4-BE49-F238E27FC236}">
                <a16:creationId xmlns:a16="http://schemas.microsoft.com/office/drawing/2014/main" id="{59A38348-811A-4040-AFA0-C16082291647}"/>
              </a:ext>
            </a:extLst>
          </p:cNvPr>
          <p:cNvSpPr txBox="1"/>
          <p:nvPr/>
        </p:nvSpPr>
        <p:spPr>
          <a:xfrm>
            <a:off x="8453479" y="2072933"/>
            <a:ext cx="485522" cy="707886"/>
          </a:xfrm>
          <a:prstGeom prst="rect">
            <a:avLst/>
          </a:prstGeom>
          <a:noFill/>
        </p:spPr>
        <p:txBody>
          <a:bodyPr wrap="square" rtlCol="0">
            <a:spAutoFit/>
          </a:bodyPr>
          <a:lstStyle/>
          <a:p>
            <a:r>
              <a:rPr lang="en-US" sz="4000">
                <a:solidFill>
                  <a:schemeClr val="bg2">
                    <a:lumMod val="50000"/>
                  </a:schemeClr>
                </a:solidFill>
              </a:rPr>
              <a:t>5</a:t>
            </a:r>
            <a:endParaRPr lang="en-IE" sz="4000">
              <a:solidFill>
                <a:schemeClr val="bg2">
                  <a:lumMod val="50000"/>
                </a:schemeClr>
              </a:solidFill>
            </a:endParaRPr>
          </a:p>
        </p:txBody>
      </p:sp>
      <p:grpSp>
        <p:nvGrpSpPr>
          <p:cNvPr id="15" name="Graphic 3">
            <a:extLst>
              <a:ext uri="{FF2B5EF4-FFF2-40B4-BE49-F238E27FC236}">
                <a16:creationId xmlns:a16="http://schemas.microsoft.com/office/drawing/2014/main" id="{6F622B66-706B-42F1-B200-9118AEF82B3F}"/>
              </a:ext>
            </a:extLst>
          </p:cNvPr>
          <p:cNvGrpSpPr/>
          <p:nvPr/>
        </p:nvGrpSpPr>
        <p:grpSpPr>
          <a:xfrm>
            <a:off x="3358479" y="4416035"/>
            <a:ext cx="572485" cy="601647"/>
            <a:chOff x="789989" y="537063"/>
            <a:chExt cx="907856" cy="940767"/>
          </a:xfrm>
        </p:grpSpPr>
        <p:sp>
          <p:nvSpPr>
            <p:cNvPr id="16" name="Freeform 1078">
              <a:extLst>
                <a:ext uri="{FF2B5EF4-FFF2-40B4-BE49-F238E27FC236}">
                  <a16:creationId xmlns:a16="http://schemas.microsoft.com/office/drawing/2014/main" id="{5A225F34-5872-4F96-BF09-0B171EC1E75E}"/>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00BADE"/>
            </a:solidFill>
            <a:ln w="27426" cap="flat">
              <a:noFill/>
              <a:prstDash val="solid"/>
              <a:miter/>
            </a:ln>
          </p:spPr>
          <p:txBody>
            <a:bodyPr rtlCol="0" anchor="ctr"/>
            <a:lstStyle/>
            <a:p>
              <a:endParaRPr lang="en-US"/>
            </a:p>
          </p:txBody>
        </p:sp>
        <p:sp>
          <p:nvSpPr>
            <p:cNvPr id="17" name="Freeform 1079">
              <a:extLst>
                <a:ext uri="{FF2B5EF4-FFF2-40B4-BE49-F238E27FC236}">
                  <a16:creationId xmlns:a16="http://schemas.microsoft.com/office/drawing/2014/main" id="{9F4373C9-52FE-4AD0-A7F9-A702565B0483}"/>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solidFill>
              <a:srgbClr val="000000"/>
            </a:solidFill>
            <a:ln w="27426" cap="flat">
              <a:noFill/>
              <a:prstDash val="solid"/>
              <a:miter/>
            </a:ln>
          </p:spPr>
          <p:txBody>
            <a:bodyPr rtlCol="0" anchor="ctr"/>
            <a:lstStyle/>
            <a:p>
              <a:endParaRPr lang="en-US"/>
            </a:p>
          </p:txBody>
        </p:sp>
        <p:sp>
          <p:nvSpPr>
            <p:cNvPr id="18" name="Freeform 1080">
              <a:extLst>
                <a:ext uri="{FF2B5EF4-FFF2-40B4-BE49-F238E27FC236}">
                  <a16:creationId xmlns:a16="http://schemas.microsoft.com/office/drawing/2014/main" id="{D64CFFD8-FF2D-4D48-9B60-3C6EEB45A8D9}"/>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solidFill>
              <a:srgbClr val="000000"/>
            </a:solidFill>
            <a:ln w="27426" cap="flat">
              <a:noFill/>
              <a:prstDash val="solid"/>
              <a:miter/>
            </a:ln>
          </p:spPr>
          <p:txBody>
            <a:bodyPr rtlCol="0" anchor="ctr"/>
            <a:lstStyle/>
            <a:p>
              <a:endParaRPr lang="en-US"/>
            </a:p>
          </p:txBody>
        </p:sp>
        <p:sp>
          <p:nvSpPr>
            <p:cNvPr id="19" name="Freeform 1081">
              <a:extLst>
                <a:ext uri="{FF2B5EF4-FFF2-40B4-BE49-F238E27FC236}">
                  <a16:creationId xmlns:a16="http://schemas.microsoft.com/office/drawing/2014/main" id="{3761BDB3-144C-47BC-A9D5-CB0D24DB54E3}"/>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solidFill>
              <a:srgbClr val="000000"/>
            </a:solidFill>
            <a:ln w="27426" cap="flat">
              <a:noFill/>
              <a:prstDash val="solid"/>
              <a:miter/>
            </a:ln>
          </p:spPr>
          <p:txBody>
            <a:bodyPr rtlCol="0" anchor="ctr"/>
            <a:lstStyle/>
            <a:p>
              <a:endParaRPr lang="en-US"/>
            </a:p>
          </p:txBody>
        </p:sp>
        <p:sp>
          <p:nvSpPr>
            <p:cNvPr id="20" name="Freeform 1082">
              <a:extLst>
                <a:ext uri="{FF2B5EF4-FFF2-40B4-BE49-F238E27FC236}">
                  <a16:creationId xmlns:a16="http://schemas.microsoft.com/office/drawing/2014/main" id="{FE4F98A8-6C2B-4CEB-98E7-33D9F3FAFAD3}"/>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solidFill>
              <a:srgbClr val="000000"/>
            </a:solidFill>
            <a:ln w="27426" cap="flat">
              <a:noFill/>
              <a:prstDash val="solid"/>
              <a:miter/>
            </a:ln>
          </p:spPr>
          <p:txBody>
            <a:bodyPr rtlCol="0" anchor="ctr"/>
            <a:lstStyle/>
            <a:p>
              <a:endParaRPr lang="en-US"/>
            </a:p>
          </p:txBody>
        </p:sp>
        <p:sp>
          <p:nvSpPr>
            <p:cNvPr id="21" name="Freeform 1083">
              <a:extLst>
                <a:ext uri="{FF2B5EF4-FFF2-40B4-BE49-F238E27FC236}">
                  <a16:creationId xmlns:a16="http://schemas.microsoft.com/office/drawing/2014/main" id="{1F99CB41-F0ED-4837-BCBB-22505186E6DE}"/>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solidFill>
              <a:srgbClr val="000000"/>
            </a:solidFill>
            <a:ln w="27426" cap="flat">
              <a:noFill/>
              <a:prstDash val="solid"/>
              <a:miter/>
            </a:ln>
          </p:spPr>
          <p:txBody>
            <a:bodyPr rtlCol="0" anchor="ctr"/>
            <a:lstStyle/>
            <a:p>
              <a:endParaRPr lang="en-US"/>
            </a:p>
          </p:txBody>
        </p:sp>
        <p:sp>
          <p:nvSpPr>
            <p:cNvPr id="22" name="Freeform 1084">
              <a:extLst>
                <a:ext uri="{FF2B5EF4-FFF2-40B4-BE49-F238E27FC236}">
                  <a16:creationId xmlns:a16="http://schemas.microsoft.com/office/drawing/2014/main" id="{C22F4324-E452-4E4B-ACD1-B48C86746F5C}"/>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solidFill>
              <a:srgbClr val="000000"/>
            </a:solidFill>
            <a:ln w="27426"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877BA101-05D3-44AF-AC27-91883E67EE15}"/>
              </a:ext>
            </a:extLst>
          </p:cNvPr>
          <p:cNvSpPr txBox="1"/>
          <p:nvPr/>
        </p:nvSpPr>
        <p:spPr>
          <a:xfrm>
            <a:off x="4253500" y="2999890"/>
            <a:ext cx="1664915" cy="10895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000000"/>
                </a:solidFill>
                <a:effectLst/>
                <a:uLnTx/>
                <a:uFillTx/>
                <a:latin typeface="Calibri" panose="020F0502020204030204"/>
                <a:ea typeface="+mn-ea"/>
                <a:cs typeface="+mn-cs"/>
              </a:rPr>
              <a:t>Sitio web y publicidad en línea</a:t>
            </a:r>
            <a:endParaRPr kumimoji="0" lang="en-IE"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5" name="Graphic 3">
            <a:extLst>
              <a:ext uri="{FF2B5EF4-FFF2-40B4-BE49-F238E27FC236}">
                <a16:creationId xmlns:a16="http://schemas.microsoft.com/office/drawing/2014/main" id="{54E60F32-70B2-4C46-BBCD-6D66C9CDE60A}"/>
              </a:ext>
            </a:extLst>
          </p:cNvPr>
          <p:cNvGrpSpPr/>
          <p:nvPr/>
        </p:nvGrpSpPr>
        <p:grpSpPr>
          <a:xfrm>
            <a:off x="5388483" y="4366654"/>
            <a:ext cx="529932" cy="622947"/>
            <a:chOff x="665400" y="3833425"/>
            <a:chExt cx="948997" cy="948995"/>
          </a:xfrm>
        </p:grpSpPr>
        <p:sp>
          <p:nvSpPr>
            <p:cNvPr id="26" name="Freeform 1464">
              <a:extLst>
                <a:ext uri="{FF2B5EF4-FFF2-40B4-BE49-F238E27FC236}">
                  <a16:creationId xmlns:a16="http://schemas.microsoft.com/office/drawing/2014/main" id="{92FA6F6A-0EA3-4AEA-A5B8-8C54D39D9AE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27" name="Freeform 1465">
              <a:extLst>
                <a:ext uri="{FF2B5EF4-FFF2-40B4-BE49-F238E27FC236}">
                  <a16:creationId xmlns:a16="http://schemas.microsoft.com/office/drawing/2014/main" id="{D3848FA5-B64B-4A33-821B-74D2D4602D12}"/>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99F57283-668C-4EA6-B3AB-9ED95AB1D594}"/>
                </a:ext>
              </a:extLst>
            </p:cNvPr>
            <p:cNvGrpSpPr/>
            <p:nvPr/>
          </p:nvGrpSpPr>
          <p:grpSpPr>
            <a:xfrm>
              <a:off x="788824" y="4019932"/>
              <a:ext cx="244106" cy="641806"/>
              <a:chOff x="788824" y="4019932"/>
              <a:chExt cx="244106" cy="641806"/>
            </a:xfrm>
            <a:solidFill>
              <a:srgbClr val="00BADE"/>
            </a:solidFill>
          </p:grpSpPr>
          <p:sp>
            <p:nvSpPr>
              <p:cNvPr id="29" name="Freeform 1467">
                <a:extLst>
                  <a:ext uri="{FF2B5EF4-FFF2-40B4-BE49-F238E27FC236}">
                    <a16:creationId xmlns:a16="http://schemas.microsoft.com/office/drawing/2014/main" id="{8AD52364-CF27-4AA9-BCF7-F6C46528BB7F}"/>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0" name="Freeform 1468">
                <a:extLst>
                  <a:ext uri="{FF2B5EF4-FFF2-40B4-BE49-F238E27FC236}">
                    <a16:creationId xmlns:a16="http://schemas.microsoft.com/office/drawing/2014/main" id="{693CA274-84CB-4F89-8163-1771E87BE09D}"/>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1" name="Freeform 1469">
                <a:extLst>
                  <a:ext uri="{FF2B5EF4-FFF2-40B4-BE49-F238E27FC236}">
                    <a16:creationId xmlns:a16="http://schemas.microsoft.com/office/drawing/2014/main" id="{06F07233-5865-4B45-BA5F-11375E29AFED}"/>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2" name="Freeform 1470">
                <a:extLst>
                  <a:ext uri="{FF2B5EF4-FFF2-40B4-BE49-F238E27FC236}">
                    <a16:creationId xmlns:a16="http://schemas.microsoft.com/office/drawing/2014/main" id="{C88E1070-95D8-437C-A729-0A3F735CD511}"/>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3" name="Freeform 1471">
                <a:extLst>
                  <a:ext uri="{FF2B5EF4-FFF2-40B4-BE49-F238E27FC236}">
                    <a16:creationId xmlns:a16="http://schemas.microsoft.com/office/drawing/2014/main" id="{8628B994-14A9-42E4-AED9-77C029619D31}"/>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4" name="Freeform 1472">
                <a:extLst>
                  <a:ext uri="{FF2B5EF4-FFF2-40B4-BE49-F238E27FC236}">
                    <a16:creationId xmlns:a16="http://schemas.microsoft.com/office/drawing/2014/main" id="{F2625A69-9B32-4838-BD1D-450FA9E9867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
        <p:nvSpPr>
          <p:cNvPr id="35" name="Text Placeholder 3">
            <a:extLst>
              <a:ext uri="{FF2B5EF4-FFF2-40B4-BE49-F238E27FC236}">
                <a16:creationId xmlns:a16="http://schemas.microsoft.com/office/drawing/2014/main" id="{9BD6961F-7DB7-4BE5-B6C4-5D20F6D6BF66}"/>
              </a:ext>
            </a:extLst>
          </p:cNvPr>
          <p:cNvSpPr txBox="1">
            <a:spLocks/>
          </p:cNvSpPr>
          <p:nvPr/>
        </p:nvSpPr>
        <p:spPr>
          <a:xfrm>
            <a:off x="6160737" y="3080183"/>
            <a:ext cx="1740791"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dirty="0" err="1"/>
              <a:t>Publicación</a:t>
            </a:r>
            <a:r>
              <a:rPr lang="en-IE" sz="2400" b="1" dirty="0"/>
              <a:t> de </a:t>
            </a:r>
            <a:r>
              <a:rPr lang="en-IE" sz="2400" b="1" dirty="0" err="1"/>
              <a:t>contenidos</a:t>
            </a:r>
            <a:endParaRPr lang="en-IE" sz="2400" b="1" dirty="0"/>
          </a:p>
        </p:txBody>
      </p:sp>
      <p:grpSp>
        <p:nvGrpSpPr>
          <p:cNvPr id="36" name="Group 35">
            <a:extLst>
              <a:ext uri="{FF2B5EF4-FFF2-40B4-BE49-F238E27FC236}">
                <a16:creationId xmlns:a16="http://schemas.microsoft.com/office/drawing/2014/main" id="{3FB7D1B6-76CD-4A45-9A94-B2947167F885}"/>
              </a:ext>
            </a:extLst>
          </p:cNvPr>
          <p:cNvGrpSpPr/>
          <p:nvPr/>
        </p:nvGrpSpPr>
        <p:grpSpPr>
          <a:xfrm>
            <a:off x="7145937" y="4395594"/>
            <a:ext cx="608469" cy="599149"/>
            <a:chOff x="5700273" y="5386353"/>
            <a:chExt cx="766016" cy="767823"/>
          </a:xfrm>
        </p:grpSpPr>
        <p:grpSp>
          <p:nvGrpSpPr>
            <p:cNvPr id="37" name="Graphic 2">
              <a:extLst>
                <a:ext uri="{FF2B5EF4-FFF2-40B4-BE49-F238E27FC236}">
                  <a16:creationId xmlns:a16="http://schemas.microsoft.com/office/drawing/2014/main" id="{784E73FD-1540-4F05-A950-AE5A84DECA69}"/>
                </a:ext>
              </a:extLst>
            </p:cNvPr>
            <p:cNvGrpSpPr/>
            <p:nvPr/>
          </p:nvGrpSpPr>
          <p:grpSpPr>
            <a:xfrm>
              <a:off x="5844804" y="5531788"/>
              <a:ext cx="476953" cy="420947"/>
              <a:chOff x="5844804" y="5531788"/>
              <a:chExt cx="476953" cy="420947"/>
            </a:xfrm>
            <a:solidFill>
              <a:srgbClr val="60A9DD"/>
            </a:solidFill>
          </p:grpSpPr>
          <p:sp>
            <p:nvSpPr>
              <p:cNvPr id="53" name="Freeform 352">
                <a:extLst>
                  <a:ext uri="{FF2B5EF4-FFF2-40B4-BE49-F238E27FC236}">
                    <a16:creationId xmlns:a16="http://schemas.microsoft.com/office/drawing/2014/main" id="{A1512FBC-6214-4C57-89F0-5AD578BD95AF}"/>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00BADE"/>
              </a:solidFill>
              <a:ln w="9028" cap="flat">
                <a:noFill/>
                <a:prstDash val="solid"/>
                <a:miter/>
              </a:ln>
            </p:spPr>
            <p:txBody>
              <a:bodyPr rtlCol="0" anchor="ctr"/>
              <a:lstStyle/>
              <a:p>
                <a:endParaRPr lang="en-US"/>
              </a:p>
            </p:txBody>
          </p:sp>
          <p:sp>
            <p:nvSpPr>
              <p:cNvPr id="54" name="Freeform 353">
                <a:extLst>
                  <a:ext uri="{FF2B5EF4-FFF2-40B4-BE49-F238E27FC236}">
                    <a16:creationId xmlns:a16="http://schemas.microsoft.com/office/drawing/2014/main" id="{01ED8D3A-05E7-4C17-BD91-99F33D8BB584}"/>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00BADE"/>
              </a:solid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D55A5758-B3A5-4FC3-B2FA-B7551C496404}"/>
                </a:ext>
              </a:extLst>
            </p:cNvPr>
            <p:cNvGrpSpPr/>
            <p:nvPr/>
          </p:nvGrpSpPr>
          <p:grpSpPr>
            <a:xfrm>
              <a:off x="5700273" y="5386353"/>
              <a:ext cx="766016" cy="767823"/>
              <a:chOff x="5700273" y="5386353"/>
              <a:chExt cx="766016" cy="767823"/>
            </a:xfrm>
            <a:solidFill>
              <a:srgbClr val="000000"/>
            </a:solidFill>
          </p:grpSpPr>
          <p:sp>
            <p:nvSpPr>
              <p:cNvPr id="39" name="Freeform 338">
                <a:extLst>
                  <a:ext uri="{FF2B5EF4-FFF2-40B4-BE49-F238E27FC236}">
                    <a16:creationId xmlns:a16="http://schemas.microsoft.com/office/drawing/2014/main" id="{4C78A068-5204-44A3-9569-10442962A49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0" name="Freeform 339">
                <a:extLst>
                  <a:ext uri="{FF2B5EF4-FFF2-40B4-BE49-F238E27FC236}">
                    <a16:creationId xmlns:a16="http://schemas.microsoft.com/office/drawing/2014/main" id="{FBA0F6DA-A93F-4B5E-892D-44DE8F6EAEC4}"/>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1" name="Freeform 340">
                <a:extLst>
                  <a:ext uri="{FF2B5EF4-FFF2-40B4-BE49-F238E27FC236}">
                    <a16:creationId xmlns:a16="http://schemas.microsoft.com/office/drawing/2014/main" id="{A5C991EB-9F3F-44A9-9D84-5D24246539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2" name="Freeform 341">
                <a:extLst>
                  <a:ext uri="{FF2B5EF4-FFF2-40B4-BE49-F238E27FC236}">
                    <a16:creationId xmlns:a16="http://schemas.microsoft.com/office/drawing/2014/main" id="{8589C546-00AD-4CDE-ADCD-1C0FA2175BA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3" name="Freeform 342">
                <a:extLst>
                  <a:ext uri="{FF2B5EF4-FFF2-40B4-BE49-F238E27FC236}">
                    <a16:creationId xmlns:a16="http://schemas.microsoft.com/office/drawing/2014/main" id="{B7175921-A5AD-4C9B-9C51-7C1DBCA8853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4" name="Freeform 343">
                <a:extLst>
                  <a:ext uri="{FF2B5EF4-FFF2-40B4-BE49-F238E27FC236}">
                    <a16:creationId xmlns:a16="http://schemas.microsoft.com/office/drawing/2014/main" id="{38F48F22-761D-4821-BFEE-070455AC73CE}"/>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p>
            </p:txBody>
          </p:sp>
          <p:sp>
            <p:nvSpPr>
              <p:cNvPr id="45" name="Freeform 344">
                <a:extLst>
                  <a:ext uri="{FF2B5EF4-FFF2-40B4-BE49-F238E27FC236}">
                    <a16:creationId xmlns:a16="http://schemas.microsoft.com/office/drawing/2014/main" id="{DD6B6DA2-2C5D-495D-AA50-64C902D954CB}"/>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p>
            </p:txBody>
          </p:sp>
          <p:sp>
            <p:nvSpPr>
              <p:cNvPr id="46" name="Freeform 345">
                <a:extLst>
                  <a:ext uri="{FF2B5EF4-FFF2-40B4-BE49-F238E27FC236}">
                    <a16:creationId xmlns:a16="http://schemas.microsoft.com/office/drawing/2014/main" id="{F3FADBA3-33E7-47CD-83A3-45CFC8AD38FE}"/>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p>
            </p:txBody>
          </p:sp>
          <p:sp>
            <p:nvSpPr>
              <p:cNvPr id="47" name="Freeform 346">
                <a:extLst>
                  <a:ext uri="{FF2B5EF4-FFF2-40B4-BE49-F238E27FC236}">
                    <a16:creationId xmlns:a16="http://schemas.microsoft.com/office/drawing/2014/main" id="{2D21A60A-4170-4E30-828B-AF197B205870}"/>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p>
            </p:txBody>
          </p:sp>
          <p:sp>
            <p:nvSpPr>
              <p:cNvPr id="48" name="Freeform 347">
                <a:extLst>
                  <a:ext uri="{FF2B5EF4-FFF2-40B4-BE49-F238E27FC236}">
                    <a16:creationId xmlns:a16="http://schemas.microsoft.com/office/drawing/2014/main" id="{9A91C3A7-E0E9-4235-9BBC-E5B9F39E0373}"/>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p>
            </p:txBody>
          </p:sp>
          <p:sp>
            <p:nvSpPr>
              <p:cNvPr id="49" name="Freeform 348">
                <a:extLst>
                  <a:ext uri="{FF2B5EF4-FFF2-40B4-BE49-F238E27FC236}">
                    <a16:creationId xmlns:a16="http://schemas.microsoft.com/office/drawing/2014/main" id="{E611EE0C-CC2E-4A5C-B617-4B1C5F940636}"/>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p>
            </p:txBody>
          </p:sp>
          <p:sp>
            <p:nvSpPr>
              <p:cNvPr id="50" name="Freeform 349">
                <a:extLst>
                  <a:ext uri="{FF2B5EF4-FFF2-40B4-BE49-F238E27FC236}">
                    <a16:creationId xmlns:a16="http://schemas.microsoft.com/office/drawing/2014/main" id="{AF2892DA-FBDA-4E2F-918A-BBA587AE973D}"/>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p>
            </p:txBody>
          </p:sp>
          <p:sp>
            <p:nvSpPr>
              <p:cNvPr id="51" name="Freeform 350">
                <a:extLst>
                  <a:ext uri="{FF2B5EF4-FFF2-40B4-BE49-F238E27FC236}">
                    <a16:creationId xmlns:a16="http://schemas.microsoft.com/office/drawing/2014/main" id="{6F9EFF36-48D1-4715-A4E7-0E3F2AC60E20}"/>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p>
            </p:txBody>
          </p:sp>
          <p:sp>
            <p:nvSpPr>
              <p:cNvPr id="52" name="Freeform 351">
                <a:extLst>
                  <a:ext uri="{FF2B5EF4-FFF2-40B4-BE49-F238E27FC236}">
                    <a16:creationId xmlns:a16="http://schemas.microsoft.com/office/drawing/2014/main" id="{9B58B2AE-61F6-4852-A7D9-2D2AF939521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p>
            </p:txBody>
          </p:sp>
        </p:grpSp>
      </p:grpSp>
      <p:sp>
        <p:nvSpPr>
          <p:cNvPr id="55" name="Text Placeholder 3">
            <a:extLst>
              <a:ext uri="{FF2B5EF4-FFF2-40B4-BE49-F238E27FC236}">
                <a16:creationId xmlns:a16="http://schemas.microsoft.com/office/drawing/2014/main" id="{A1E660EA-AE50-4066-A081-7D65469FA505}"/>
              </a:ext>
            </a:extLst>
          </p:cNvPr>
          <p:cNvSpPr txBox="1">
            <a:spLocks/>
          </p:cNvSpPr>
          <p:nvPr/>
        </p:nvSpPr>
        <p:spPr>
          <a:xfrm>
            <a:off x="8068605" y="3080183"/>
            <a:ext cx="1740791" cy="697634"/>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2400" b="1" dirty="0"/>
              <a:t>Ventas y servicio al cliente</a:t>
            </a:r>
          </a:p>
        </p:txBody>
      </p:sp>
      <p:grpSp>
        <p:nvGrpSpPr>
          <p:cNvPr id="56" name="Group 55">
            <a:extLst>
              <a:ext uri="{FF2B5EF4-FFF2-40B4-BE49-F238E27FC236}">
                <a16:creationId xmlns:a16="http://schemas.microsoft.com/office/drawing/2014/main" id="{8005CEFC-E158-433C-877E-151A663FD965}"/>
              </a:ext>
            </a:extLst>
          </p:cNvPr>
          <p:cNvGrpSpPr/>
          <p:nvPr/>
        </p:nvGrpSpPr>
        <p:grpSpPr>
          <a:xfrm>
            <a:off x="9139113" y="4453034"/>
            <a:ext cx="510729" cy="564648"/>
            <a:chOff x="7190753" y="5365577"/>
            <a:chExt cx="745522" cy="754273"/>
          </a:xfrm>
        </p:grpSpPr>
        <p:grpSp>
          <p:nvGrpSpPr>
            <p:cNvPr id="57" name="Graphic 2">
              <a:extLst>
                <a:ext uri="{FF2B5EF4-FFF2-40B4-BE49-F238E27FC236}">
                  <a16:creationId xmlns:a16="http://schemas.microsoft.com/office/drawing/2014/main" id="{D3C299F4-40B8-4ABE-B71B-C0D352D62C15}"/>
                </a:ext>
              </a:extLst>
            </p:cNvPr>
            <p:cNvGrpSpPr/>
            <p:nvPr/>
          </p:nvGrpSpPr>
          <p:grpSpPr>
            <a:xfrm>
              <a:off x="7353351" y="5647412"/>
              <a:ext cx="420044" cy="75879"/>
              <a:chOff x="7353351" y="5647412"/>
              <a:chExt cx="420044" cy="75879"/>
            </a:xfrm>
            <a:solidFill>
              <a:srgbClr val="00BADE"/>
            </a:solidFill>
          </p:grpSpPr>
          <p:sp>
            <p:nvSpPr>
              <p:cNvPr id="68" name="Freeform 385">
                <a:extLst>
                  <a:ext uri="{FF2B5EF4-FFF2-40B4-BE49-F238E27FC236}">
                    <a16:creationId xmlns:a16="http://schemas.microsoft.com/office/drawing/2014/main" id="{65CE1B73-A37E-4FE5-9718-414BEB3CDA8A}"/>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69" name="Freeform 386">
                <a:extLst>
                  <a:ext uri="{FF2B5EF4-FFF2-40B4-BE49-F238E27FC236}">
                    <a16:creationId xmlns:a16="http://schemas.microsoft.com/office/drawing/2014/main" id="{E659CA95-B872-4917-AEC6-00DB3052351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F67ECF2-7D7B-4D5B-9B59-2162C334F24F}"/>
                </a:ext>
              </a:extLst>
            </p:cNvPr>
            <p:cNvGrpSpPr/>
            <p:nvPr/>
          </p:nvGrpSpPr>
          <p:grpSpPr>
            <a:xfrm>
              <a:off x="7190753" y="5365577"/>
              <a:ext cx="745522" cy="754273"/>
              <a:chOff x="7190753" y="5365577"/>
              <a:chExt cx="745522" cy="754273"/>
            </a:xfrm>
            <a:solidFill>
              <a:srgbClr val="000000"/>
            </a:solidFill>
          </p:grpSpPr>
          <p:sp>
            <p:nvSpPr>
              <p:cNvPr id="59" name="Freeform 376">
                <a:extLst>
                  <a:ext uri="{FF2B5EF4-FFF2-40B4-BE49-F238E27FC236}">
                    <a16:creationId xmlns:a16="http://schemas.microsoft.com/office/drawing/2014/main" id="{32447AFA-AB66-4F46-8FFE-6F9ADD6733C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60" name="Freeform 377">
                <a:extLst>
                  <a:ext uri="{FF2B5EF4-FFF2-40B4-BE49-F238E27FC236}">
                    <a16:creationId xmlns:a16="http://schemas.microsoft.com/office/drawing/2014/main" id="{463BC278-1770-4525-94C2-8E9BA6E26DE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61" name="Freeform 378">
                <a:extLst>
                  <a:ext uri="{FF2B5EF4-FFF2-40B4-BE49-F238E27FC236}">
                    <a16:creationId xmlns:a16="http://schemas.microsoft.com/office/drawing/2014/main" id="{663C35AC-57C4-4E2E-A1B0-1A01913C0E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62" name="Freeform 379">
                <a:extLst>
                  <a:ext uri="{FF2B5EF4-FFF2-40B4-BE49-F238E27FC236}">
                    <a16:creationId xmlns:a16="http://schemas.microsoft.com/office/drawing/2014/main" id="{2B5ED582-278B-4B96-9742-62BB874AC91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63" name="Freeform 380">
                <a:extLst>
                  <a:ext uri="{FF2B5EF4-FFF2-40B4-BE49-F238E27FC236}">
                    <a16:creationId xmlns:a16="http://schemas.microsoft.com/office/drawing/2014/main" id="{4E2B4476-E435-4940-BC1C-6404B039099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64" name="Freeform 381">
                <a:extLst>
                  <a:ext uri="{FF2B5EF4-FFF2-40B4-BE49-F238E27FC236}">
                    <a16:creationId xmlns:a16="http://schemas.microsoft.com/office/drawing/2014/main" id="{E5040CEF-47EE-432A-8F3F-00F2E7EED387}"/>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65" name="Freeform 382">
                <a:extLst>
                  <a:ext uri="{FF2B5EF4-FFF2-40B4-BE49-F238E27FC236}">
                    <a16:creationId xmlns:a16="http://schemas.microsoft.com/office/drawing/2014/main" id="{A6E605F7-12BE-4B4C-AA22-2B334B5AD359}"/>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66" name="Freeform 383">
                <a:extLst>
                  <a:ext uri="{FF2B5EF4-FFF2-40B4-BE49-F238E27FC236}">
                    <a16:creationId xmlns:a16="http://schemas.microsoft.com/office/drawing/2014/main" id="{BE4B16C2-6867-498E-AF27-A1E46C9B5B0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67" name="Freeform 384">
                <a:extLst>
                  <a:ext uri="{FF2B5EF4-FFF2-40B4-BE49-F238E27FC236}">
                    <a16:creationId xmlns:a16="http://schemas.microsoft.com/office/drawing/2014/main" id="{701F8E4B-3C68-4078-BA18-9F02A6C290A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sp>
        <p:nvSpPr>
          <p:cNvPr id="70" name="Text Placeholder 3">
            <a:extLst>
              <a:ext uri="{FF2B5EF4-FFF2-40B4-BE49-F238E27FC236}">
                <a16:creationId xmlns:a16="http://schemas.microsoft.com/office/drawing/2014/main" id="{0F346025-9DBD-41DA-9AF0-5BF2459D8F27}"/>
              </a:ext>
            </a:extLst>
          </p:cNvPr>
          <p:cNvSpPr txBox="1">
            <a:spLocks/>
          </p:cNvSpPr>
          <p:nvPr/>
        </p:nvSpPr>
        <p:spPr>
          <a:xfrm>
            <a:off x="9976474" y="3160908"/>
            <a:ext cx="2013226"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dirty="0" err="1"/>
              <a:t>Internamente</a:t>
            </a:r>
            <a:r>
              <a:rPr lang="en-IE" sz="2400" b="1" dirty="0"/>
              <a:t> </a:t>
            </a:r>
          </a:p>
          <a:p>
            <a:pPr marL="0" indent="0"/>
            <a:r>
              <a:rPr lang="en-IE" sz="1200" dirty="0"/>
              <a:t>(con </a:t>
            </a:r>
            <a:r>
              <a:rPr lang="en-IE" sz="1200" dirty="0" err="1"/>
              <a:t>los</a:t>
            </a:r>
            <a:r>
              <a:rPr lang="en-IE" sz="1200" dirty="0"/>
              <a:t> </a:t>
            </a:r>
            <a:r>
              <a:rPr lang="en-IE" sz="1200" dirty="0" err="1"/>
              <a:t>empleados</a:t>
            </a:r>
            <a:r>
              <a:rPr lang="en-IE" sz="1200" dirty="0"/>
              <a:t>)</a:t>
            </a:r>
          </a:p>
        </p:txBody>
      </p:sp>
      <p:grpSp>
        <p:nvGrpSpPr>
          <p:cNvPr id="71" name="Group 70">
            <a:extLst>
              <a:ext uri="{FF2B5EF4-FFF2-40B4-BE49-F238E27FC236}">
                <a16:creationId xmlns:a16="http://schemas.microsoft.com/office/drawing/2014/main" id="{65009270-A32A-4452-927A-F18F106637BE}"/>
              </a:ext>
            </a:extLst>
          </p:cNvPr>
          <p:cNvGrpSpPr/>
          <p:nvPr/>
        </p:nvGrpSpPr>
        <p:grpSpPr>
          <a:xfrm>
            <a:off x="11300693" y="4510105"/>
            <a:ext cx="485522" cy="526456"/>
            <a:chOff x="5632524" y="3887743"/>
            <a:chExt cx="867188" cy="794922"/>
          </a:xfrm>
        </p:grpSpPr>
        <p:sp>
          <p:nvSpPr>
            <p:cNvPr id="72" name="Freeform 264">
              <a:extLst>
                <a:ext uri="{FF2B5EF4-FFF2-40B4-BE49-F238E27FC236}">
                  <a16:creationId xmlns:a16="http://schemas.microsoft.com/office/drawing/2014/main" id="{662B5ACF-2BCA-4B05-BC33-3024D518316A}"/>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73" name="Freeform 265">
              <a:extLst>
                <a:ext uri="{FF2B5EF4-FFF2-40B4-BE49-F238E27FC236}">
                  <a16:creationId xmlns:a16="http://schemas.microsoft.com/office/drawing/2014/main" id="{68AE1826-6463-4C2E-A1C7-910E581F89B3}"/>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74" name="Freeform 266">
              <a:extLst>
                <a:ext uri="{FF2B5EF4-FFF2-40B4-BE49-F238E27FC236}">
                  <a16:creationId xmlns:a16="http://schemas.microsoft.com/office/drawing/2014/main" id="{2BBC6928-53B9-40DD-A451-4FFD8BC88113}"/>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75" name="Graphic 2">
              <a:extLst>
                <a:ext uri="{FF2B5EF4-FFF2-40B4-BE49-F238E27FC236}">
                  <a16:creationId xmlns:a16="http://schemas.microsoft.com/office/drawing/2014/main" id="{83337DAD-B5DD-4D2B-8449-FEA40B9E951C}"/>
                </a:ext>
              </a:extLst>
            </p:cNvPr>
            <p:cNvGrpSpPr/>
            <p:nvPr/>
          </p:nvGrpSpPr>
          <p:grpSpPr>
            <a:xfrm>
              <a:off x="5632524" y="3887743"/>
              <a:ext cx="867188" cy="794922"/>
              <a:chOff x="5632524" y="3887743"/>
              <a:chExt cx="867188" cy="794922"/>
            </a:xfrm>
            <a:solidFill>
              <a:srgbClr val="010101"/>
            </a:solidFill>
          </p:grpSpPr>
          <p:sp>
            <p:nvSpPr>
              <p:cNvPr id="76" name="Freeform 268">
                <a:extLst>
                  <a:ext uri="{FF2B5EF4-FFF2-40B4-BE49-F238E27FC236}">
                    <a16:creationId xmlns:a16="http://schemas.microsoft.com/office/drawing/2014/main" id="{C5CD2783-A0ED-47A3-A983-33AA6B5AEF3E}"/>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77" name="Freeform 269">
                <a:extLst>
                  <a:ext uri="{FF2B5EF4-FFF2-40B4-BE49-F238E27FC236}">
                    <a16:creationId xmlns:a16="http://schemas.microsoft.com/office/drawing/2014/main" id="{02B3216F-93B0-4E23-99C0-DB0685247B9B}"/>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8" name="Freeform 270">
                <a:extLst>
                  <a:ext uri="{FF2B5EF4-FFF2-40B4-BE49-F238E27FC236}">
                    <a16:creationId xmlns:a16="http://schemas.microsoft.com/office/drawing/2014/main" id="{422BA969-D274-4405-898D-7FC850A9BFE2}"/>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9" name="Freeform 271">
                <a:extLst>
                  <a:ext uri="{FF2B5EF4-FFF2-40B4-BE49-F238E27FC236}">
                    <a16:creationId xmlns:a16="http://schemas.microsoft.com/office/drawing/2014/main" id="{D2D1EABC-6C1C-410A-A65E-14F8FC8B843D}"/>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0" name="Freeform 272">
                <a:extLst>
                  <a:ext uri="{FF2B5EF4-FFF2-40B4-BE49-F238E27FC236}">
                    <a16:creationId xmlns:a16="http://schemas.microsoft.com/office/drawing/2014/main" id="{A0827385-7369-4A04-BE1F-7C16DBEA93B0}"/>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1" name="Freeform 273">
                <a:extLst>
                  <a:ext uri="{FF2B5EF4-FFF2-40B4-BE49-F238E27FC236}">
                    <a16:creationId xmlns:a16="http://schemas.microsoft.com/office/drawing/2014/main" id="{F6DEE535-C22D-4CDD-A879-B6F45BA5E3A5}"/>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2" name="Freeform 274">
                <a:extLst>
                  <a:ext uri="{FF2B5EF4-FFF2-40B4-BE49-F238E27FC236}">
                    <a16:creationId xmlns:a16="http://schemas.microsoft.com/office/drawing/2014/main" id="{E402F7D5-D22B-4DDA-B46B-BFDFCCAB85DE}"/>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3" name="Freeform 275">
                <a:extLst>
                  <a:ext uri="{FF2B5EF4-FFF2-40B4-BE49-F238E27FC236}">
                    <a16:creationId xmlns:a16="http://schemas.microsoft.com/office/drawing/2014/main" id="{EB700CFA-F579-4274-80B7-37EF5B8A8C95}"/>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4" name="Freeform 276">
                <a:extLst>
                  <a:ext uri="{FF2B5EF4-FFF2-40B4-BE49-F238E27FC236}">
                    <a16:creationId xmlns:a16="http://schemas.microsoft.com/office/drawing/2014/main" id="{93DF44A4-AEB3-4318-9CC4-A2F15AA4A66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sp>
        <p:nvSpPr>
          <p:cNvPr id="85" name="Text Placeholder 2">
            <a:extLst>
              <a:ext uri="{FF2B5EF4-FFF2-40B4-BE49-F238E27FC236}">
                <a16:creationId xmlns:a16="http://schemas.microsoft.com/office/drawing/2014/main" id="{04309A36-3D11-4696-93A4-2D3B0A8ABA30}"/>
              </a:ext>
            </a:extLst>
          </p:cNvPr>
          <p:cNvSpPr>
            <a:spLocks noGrp="1"/>
          </p:cNvSpPr>
          <p:nvPr>
            <p:ph type="body" sz="quarter" idx="16"/>
          </p:nvPr>
        </p:nvSpPr>
        <p:spPr>
          <a:xfrm>
            <a:off x="0" y="292648"/>
            <a:ext cx="5876349" cy="581025"/>
          </a:xfrm>
          <a:solidFill>
            <a:srgbClr val="FFD100"/>
          </a:solidFill>
        </p:spPr>
        <p:txBody>
          <a:bodyPr anchor="ctr">
            <a:normAutofit lnSpcReduction="10000"/>
          </a:bodyPr>
          <a:lstStyle/>
          <a:p>
            <a:r>
              <a:rPr lang="es-ES" dirty="0"/>
              <a:t>Su marca es su reputación.</a:t>
            </a:r>
            <a:endParaRPr lang="en-IE" dirty="0"/>
          </a:p>
        </p:txBody>
      </p:sp>
      <p:sp>
        <p:nvSpPr>
          <p:cNvPr id="86" name="Text Placeholder 1">
            <a:extLst>
              <a:ext uri="{FF2B5EF4-FFF2-40B4-BE49-F238E27FC236}">
                <a16:creationId xmlns:a16="http://schemas.microsoft.com/office/drawing/2014/main" id="{2826DA91-55BD-4FB0-A489-7321A8C68C70}"/>
              </a:ext>
            </a:extLst>
          </p:cNvPr>
          <p:cNvSpPr txBox="1">
            <a:spLocks/>
          </p:cNvSpPr>
          <p:nvPr/>
        </p:nvSpPr>
        <p:spPr>
          <a:xfrm>
            <a:off x="0" y="5672925"/>
            <a:ext cx="9721321" cy="1085422"/>
          </a:xfrm>
          <a:prstGeom prst="rect">
            <a:avLst/>
          </a:prstGeom>
          <a:solidFill>
            <a:srgbClr val="FFD100"/>
          </a:solidFill>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s-ES" dirty="0">
                <a:solidFill>
                  <a:srgbClr val="000000"/>
                </a:solidFill>
              </a:rPr>
              <a:t>En el mercado actual, una marca de éxito debe ser coherente en la </a:t>
            </a:r>
            <a:r>
              <a:rPr lang="es-ES" b="1" dirty="0">
                <a:solidFill>
                  <a:srgbClr val="000000"/>
                </a:solidFill>
              </a:rPr>
              <a:t>comunicación y la experiencia del usuario</a:t>
            </a:r>
            <a:r>
              <a:rPr lang="es-ES" dirty="0">
                <a:solidFill>
                  <a:srgbClr val="000000"/>
                </a:solidFill>
              </a:rPr>
              <a:t>. A través de muchas aplicaciones, aquí se mencionan seis de ellas...</a:t>
            </a:r>
            <a:endParaRPr lang="en-IE" dirty="0">
              <a:solidFill>
                <a:srgbClr val="000000"/>
              </a:solidFill>
            </a:endParaRPr>
          </a:p>
        </p:txBody>
      </p:sp>
    </p:spTree>
    <p:extLst>
      <p:ext uri="{BB962C8B-B14F-4D97-AF65-F5344CB8AC3E}">
        <p14:creationId xmlns:p14="http://schemas.microsoft.com/office/powerpoint/2010/main" val="959049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3E5EAD4-E996-4689-9B64-8D5C36116140}"/>
              </a:ext>
            </a:extLst>
          </p:cNvPr>
          <p:cNvSpPr/>
          <p:nvPr/>
        </p:nvSpPr>
        <p:spPr>
          <a:xfrm>
            <a:off x="322020" y="1738284"/>
            <a:ext cx="6386277" cy="3381431"/>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95F12ED1-EF87-403C-A14D-A8F201E6DC2D}"/>
              </a:ext>
            </a:extLst>
          </p:cNvPr>
          <p:cNvSpPr>
            <a:spLocks noGrp="1"/>
          </p:cNvSpPr>
          <p:nvPr>
            <p:ph type="body" sz="quarter" idx="18"/>
          </p:nvPr>
        </p:nvSpPr>
        <p:spPr>
          <a:xfrm>
            <a:off x="386755" y="1923393"/>
            <a:ext cx="6256805" cy="2956104"/>
          </a:xfrm>
        </p:spPr>
        <p:txBody>
          <a:bodyPr vert="horz" lIns="91440" tIns="45720" rIns="91440" bIns="45720" rtlCol="0" anchor="t">
            <a:normAutofit fontScale="85000" lnSpcReduction="10000"/>
          </a:bodyPr>
          <a:lstStyle/>
          <a:p>
            <a:pPr marL="179705"/>
            <a:r>
              <a:rPr lang="en-US" dirty="0" err="1"/>
              <a:t>Ahora</a:t>
            </a:r>
            <a:r>
              <a:rPr lang="en-US" dirty="0"/>
              <a:t> que sabes </a:t>
            </a:r>
          </a:p>
          <a:p>
            <a:pPr marL="522605" indent="-342900">
              <a:buFont typeface="Arial" panose="020B0604020202020204" pitchFamily="34" charset="0"/>
              <a:buChar char="•"/>
            </a:pPr>
            <a:r>
              <a:rPr lang="en-US" dirty="0"/>
              <a:t>A </a:t>
            </a:r>
            <a:r>
              <a:rPr lang="en-US" b="1" dirty="0"/>
              <a:t>QUIENES </a:t>
            </a:r>
            <a:r>
              <a:rPr lang="en-US" dirty="0" err="1"/>
              <a:t>quieres</a:t>
            </a:r>
            <a:r>
              <a:rPr lang="en-US" b="1" dirty="0"/>
              <a:t> DIRIGIRTE...</a:t>
            </a:r>
          </a:p>
          <a:p>
            <a:pPr marL="522605" indent="-342900">
              <a:buFont typeface="Arial" panose="020B0604020202020204" pitchFamily="34" charset="0"/>
              <a:buChar char="•"/>
            </a:pPr>
            <a:r>
              <a:rPr lang="es-ES" b="1" dirty="0"/>
              <a:t>Cuáles </a:t>
            </a:r>
            <a:r>
              <a:rPr lang="es-ES" dirty="0"/>
              <a:t>son sus comportamientos en la compra...</a:t>
            </a:r>
          </a:p>
          <a:p>
            <a:pPr marL="522605" indent="-342900">
              <a:buFont typeface="Arial" panose="020B0604020202020204" pitchFamily="34" charset="0"/>
              <a:buChar char="•"/>
            </a:pPr>
            <a:r>
              <a:rPr lang="es-ES" b="1" dirty="0"/>
              <a:t>QUÉ </a:t>
            </a:r>
            <a:r>
              <a:rPr lang="es-ES" dirty="0"/>
              <a:t>soluciones/productos quieres venderles...</a:t>
            </a:r>
          </a:p>
          <a:p>
            <a:pPr marL="522605" indent="-342900">
              <a:buFont typeface="Arial" panose="020B0604020202020204" pitchFamily="34" charset="0"/>
              <a:buChar char="•"/>
            </a:pPr>
            <a:r>
              <a:rPr lang="es-ES" dirty="0"/>
              <a:t>Cómo se </a:t>
            </a:r>
            <a:r>
              <a:rPr lang="es-ES" b="1" dirty="0"/>
              <a:t>DIFERENCIA</a:t>
            </a:r>
            <a:r>
              <a:rPr lang="es-ES" dirty="0"/>
              <a:t> de sus competidores...</a:t>
            </a:r>
          </a:p>
          <a:p>
            <a:pPr marL="522605" indent="-342900">
              <a:buFont typeface="Arial" panose="020B0604020202020204" pitchFamily="34" charset="0"/>
              <a:buChar char="•"/>
            </a:pPr>
            <a:r>
              <a:rPr lang="es-ES" dirty="0"/>
              <a:t>Cuáles son sus </a:t>
            </a:r>
            <a:r>
              <a:rPr lang="es-ES" b="1" dirty="0"/>
              <a:t>PREOCUPACIONES / PERCEPCIONES</a:t>
            </a:r>
            <a:r>
              <a:rPr lang="es-ES" dirty="0"/>
              <a:t>...</a:t>
            </a:r>
          </a:p>
          <a:p>
            <a:pPr marL="522605" indent="-342900">
              <a:buFont typeface="Arial" panose="020B0604020202020204" pitchFamily="34" charset="0"/>
              <a:buChar char="•"/>
            </a:pPr>
            <a:r>
              <a:rPr lang="en-US" dirty="0" err="1"/>
              <a:t>Cuáles</a:t>
            </a:r>
            <a:r>
              <a:rPr lang="en-US" dirty="0"/>
              <a:t> son </a:t>
            </a:r>
            <a:r>
              <a:rPr lang="en-US" dirty="0" err="1"/>
              <a:t>tus</a:t>
            </a:r>
            <a:r>
              <a:rPr lang="en-US" dirty="0"/>
              <a:t> </a:t>
            </a:r>
            <a:r>
              <a:rPr lang="en-US" b="1" dirty="0"/>
              <a:t>VALORES...</a:t>
            </a:r>
          </a:p>
          <a:p>
            <a:pPr marL="522605" indent="-342900">
              <a:buFont typeface="Arial" panose="020B0604020202020204" pitchFamily="34" charset="0"/>
              <a:buChar char="•"/>
            </a:pPr>
            <a:r>
              <a:rPr lang="en-US" dirty="0" err="1"/>
              <a:t>Dónde</a:t>
            </a:r>
            <a:r>
              <a:rPr lang="en-US" dirty="0"/>
              <a:t> </a:t>
            </a:r>
            <a:r>
              <a:rPr lang="en-US" dirty="0" err="1"/>
              <a:t>quieres</a:t>
            </a:r>
            <a:r>
              <a:rPr lang="en-US" dirty="0"/>
              <a:t> </a:t>
            </a:r>
            <a:r>
              <a:rPr lang="en-US" dirty="0" err="1"/>
              <a:t>estar</a:t>
            </a:r>
            <a:r>
              <a:rPr lang="en-US" dirty="0"/>
              <a:t> </a:t>
            </a:r>
            <a:r>
              <a:rPr lang="en-US" b="1" dirty="0"/>
              <a:t>POSICIONADO...</a:t>
            </a:r>
            <a:endParaRPr lang="en-IE" b="1" dirty="0">
              <a:cs typeface="Calibri" panose="020F0502020204030204"/>
            </a:endParaRPr>
          </a:p>
        </p:txBody>
      </p:sp>
      <p:sp>
        <p:nvSpPr>
          <p:cNvPr id="3" name="Text Placeholder 2">
            <a:extLst>
              <a:ext uri="{FF2B5EF4-FFF2-40B4-BE49-F238E27FC236}">
                <a16:creationId xmlns:a16="http://schemas.microsoft.com/office/drawing/2014/main" id="{15E3FF62-55B1-4A11-90B1-3DEE16753919}"/>
              </a:ext>
            </a:extLst>
          </p:cNvPr>
          <p:cNvSpPr>
            <a:spLocks noGrp="1"/>
          </p:cNvSpPr>
          <p:nvPr>
            <p:ph type="body" sz="quarter" idx="16"/>
          </p:nvPr>
        </p:nvSpPr>
        <p:spPr/>
        <p:txBody>
          <a:bodyPr>
            <a:normAutofit lnSpcReduction="10000"/>
          </a:bodyPr>
          <a:lstStyle/>
          <a:p>
            <a:r>
              <a:rPr lang="en-US" dirty="0" err="1"/>
              <a:t>Construya</a:t>
            </a:r>
            <a:r>
              <a:rPr lang="en-US" dirty="0"/>
              <a:t> </a:t>
            </a:r>
            <a:r>
              <a:rPr lang="en-US" dirty="0" err="1"/>
              <a:t>su</a:t>
            </a:r>
            <a:r>
              <a:rPr lang="en-US" dirty="0"/>
              <a:t> </a:t>
            </a:r>
            <a:r>
              <a:rPr lang="en-US" dirty="0" err="1"/>
              <a:t>marca</a:t>
            </a:r>
            <a:r>
              <a:rPr lang="en-US" dirty="0"/>
              <a:t>...</a:t>
            </a:r>
          </a:p>
        </p:txBody>
      </p:sp>
      <p:sp>
        <p:nvSpPr>
          <p:cNvPr id="5" name="Arrow: Notched Right 4">
            <a:extLst>
              <a:ext uri="{FF2B5EF4-FFF2-40B4-BE49-F238E27FC236}">
                <a16:creationId xmlns:a16="http://schemas.microsoft.com/office/drawing/2014/main" id="{12CC5D48-7113-4A03-BFF3-5CE7238C939E}"/>
              </a:ext>
            </a:extLst>
          </p:cNvPr>
          <p:cNvSpPr/>
          <p:nvPr/>
        </p:nvSpPr>
        <p:spPr>
          <a:xfrm>
            <a:off x="6643560" y="3191069"/>
            <a:ext cx="1505120" cy="863041"/>
          </a:xfrm>
          <a:prstGeom prst="notched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00000"/>
                </a:solidFill>
              </a:rPr>
              <a:t>Puedes</a:t>
            </a:r>
            <a:r>
              <a:rPr lang="en-US" sz="1600" b="1" dirty="0">
                <a:solidFill>
                  <a:srgbClr val="000000"/>
                </a:solidFill>
              </a:rPr>
              <a:t> </a:t>
            </a:r>
            <a:r>
              <a:rPr lang="en-US" sz="1600" b="1" dirty="0" err="1">
                <a:solidFill>
                  <a:srgbClr val="000000"/>
                </a:solidFill>
              </a:rPr>
              <a:t>empezar</a:t>
            </a:r>
            <a:r>
              <a:rPr lang="en-US" sz="1600" b="1" dirty="0">
                <a:solidFill>
                  <a:srgbClr val="000000"/>
                </a:solidFill>
              </a:rPr>
              <a:t> a</a:t>
            </a:r>
            <a:endParaRPr lang="en-IE" sz="1600" b="1" dirty="0">
              <a:solidFill>
                <a:srgbClr val="000000"/>
              </a:solidFill>
            </a:endParaRPr>
          </a:p>
        </p:txBody>
      </p:sp>
      <p:pic>
        <p:nvPicPr>
          <p:cNvPr id="7" name="Graphic 6" descr="Puzzle outline">
            <a:extLst>
              <a:ext uri="{FF2B5EF4-FFF2-40B4-BE49-F238E27FC236}">
                <a16:creationId xmlns:a16="http://schemas.microsoft.com/office/drawing/2014/main" id="{B844D539-466B-4759-81C5-AB452655A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7465" y="1738284"/>
            <a:ext cx="3424280" cy="3424280"/>
          </a:xfrm>
          <a:prstGeom prst="rect">
            <a:avLst/>
          </a:prstGeom>
        </p:spPr>
      </p:pic>
      <p:sp>
        <p:nvSpPr>
          <p:cNvPr id="8" name="TextBox 7">
            <a:extLst>
              <a:ext uri="{FF2B5EF4-FFF2-40B4-BE49-F238E27FC236}">
                <a16:creationId xmlns:a16="http://schemas.microsoft.com/office/drawing/2014/main" id="{DC776B60-EEE2-4A53-86CA-25950C338208}"/>
              </a:ext>
            </a:extLst>
          </p:cNvPr>
          <p:cNvSpPr txBox="1"/>
          <p:nvPr/>
        </p:nvSpPr>
        <p:spPr>
          <a:xfrm rot="18946635">
            <a:off x="8435273" y="3030152"/>
            <a:ext cx="2168666" cy="646331"/>
          </a:xfrm>
          <a:prstGeom prst="rect">
            <a:avLst/>
          </a:prstGeom>
          <a:noFill/>
        </p:spPr>
        <p:txBody>
          <a:bodyPr wrap="square" rtlCol="0">
            <a:spAutoFit/>
          </a:bodyPr>
          <a:lstStyle/>
          <a:p>
            <a:pPr algn="ctr"/>
            <a:r>
              <a:rPr lang="en-US" b="1" dirty="0"/>
              <a:t>CONSTRUYA SU MARCA</a:t>
            </a:r>
            <a:endParaRPr lang="en-IE" b="1" dirty="0"/>
          </a:p>
        </p:txBody>
      </p:sp>
    </p:spTree>
    <p:extLst>
      <p:ext uri="{BB962C8B-B14F-4D97-AF65-F5344CB8AC3E}">
        <p14:creationId xmlns:p14="http://schemas.microsoft.com/office/powerpoint/2010/main" val="4188351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469A-6EB1-4456-8013-800701C5D471}"/>
              </a:ext>
            </a:extLst>
          </p:cNvPr>
          <p:cNvSpPr>
            <a:spLocks noGrp="1"/>
          </p:cNvSpPr>
          <p:nvPr>
            <p:ph type="body" sz="quarter" idx="18"/>
          </p:nvPr>
        </p:nvSpPr>
        <p:spPr>
          <a:xfrm>
            <a:off x="639271" y="1545724"/>
            <a:ext cx="10903545" cy="4304818"/>
          </a:xfrm>
        </p:spPr>
        <p:txBody>
          <a:bodyPr vert="horz" lIns="91440" tIns="45720" rIns="91440" bIns="45720" rtlCol="0" anchor="t">
            <a:normAutofit fontScale="92500" lnSpcReduction="10000"/>
          </a:bodyPr>
          <a:lstStyle/>
          <a:p>
            <a:r>
              <a:rPr lang="es-ES" b="0" i="0" dirty="0">
                <a:solidFill>
                  <a:srgbClr val="202527"/>
                </a:solidFill>
                <a:effectLst/>
              </a:rPr>
              <a:t>La definición de creación de marca consiste en dar a conocer su empresa mediante estrategias y campañas destinadas a crear una imagen única y duradera en el mercado.</a:t>
            </a:r>
            <a:r>
              <a:rPr lang="en-US" b="0" i="0" dirty="0">
                <a:solidFill>
                  <a:srgbClr val="202527"/>
                </a:solidFill>
                <a:effectLst/>
              </a:rPr>
              <a:t> </a:t>
            </a:r>
            <a:r>
              <a:rPr lang="en-US" b="0" i="0" dirty="0" err="1">
                <a:solidFill>
                  <a:srgbClr val="1188A3"/>
                </a:solidFill>
                <a:effectLst/>
                <a:hlinkClick r:id="rId2">
                  <a:extLst>
                    <a:ext uri="{A12FA001-AC4F-418D-AE19-62706E023703}">
                      <ahyp:hlinkClr xmlns:ahyp="http://schemas.microsoft.com/office/drawing/2018/hyperlinkcolor" val="tx"/>
                    </a:ext>
                  </a:extLst>
                </a:hlinkClick>
              </a:rPr>
              <a:t>Recurso</a:t>
            </a:r>
            <a:endParaRPr lang="en-US" b="0" i="0" dirty="0">
              <a:solidFill>
                <a:srgbClr val="1188A3"/>
              </a:solidFill>
              <a:effectLst/>
            </a:endParaRPr>
          </a:p>
          <a:p>
            <a:endParaRPr lang="en-US" dirty="0">
              <a:solidFill>
                <a:srgbClr val="1188A3"/>
              </a:solidFill>
              <a:latin typeface="proxima-nova"/>
            </a:endParaRPr>
          </a:p>
          <a:p>
            <a:endParaRPr lang="en-US" dirty="0">
              <a:solidFill>
                <a:srgbClr val="1188A3"/>
              </a:solidFill>
              <a:latin typeface="proxima-nova"/>
            </a:endParaRPr>
          </a:p>
          <a:p>
            <a:endParaRPr lang="en-US" dirty="0">
              <a:solidFill>
                <a:srgbClr val="1188A3"/>
              </a:solidFill>
              <a:latin typeface="proxima-nova"/>
            </a:endParaRPr>
          </a:p>
          <a:p>
            <a:endParaRPr lang="en-US" dirty="0">
              <a:solidFill>
                <a:srgbClr val="1188A3"/>
              </a:solidFill>
              <a:latin typeface="proxima-nova"/>
            </a:endParaRPr>
          </a:p>
          <a:p>
            <a:pPr algn="l"/>
            <a:endParaRPr lang="en-US" sz="2200" b="0" i="0" dirty="0">
              <a:solidFill>
                <a:srgbClr val="202527"/>
              </a:solidFill>
              <a:effectLst/>
            </a:endParaRPr>
          </a:p>
          <a:p>
            <a:pPr algn="l"/>
            <a:endParaRPr lang="en-US" sz="900" b="0" i="0" dirty="0">
              <a:solidFill>
                <a:srgbClr val="202527"/>
              </a:solidFill>
              <a:effectLst/>
            </a:endParaRPr>
          </a:p>
          <a:p>
            <a:pPr algn="ctr"/>
            <a:r>
              <a:rPr lang="es-ES" sz="2200" b="0" i="0" dirty="0">
                <a:solidFill>
                  <a:srgbClr val="202527"/>
                </a:solidFill>
                <a:effectLst/>
              </a:rPr>
              <a:t>La marca puede dividirse en tres fases de alto nivel </a:t>
            </a:r>
            <a:r>
              <a:rPr lang="en-US" sz="2200" b="0" i="0" dirty="0">
                <a:solidFill>
                  <a:srgbClr val="202527"/>
                </a:solidFill>
                <a:effectLst/>
              </a:rPr>
              <a:t>:</a:t>
            </a:r>
            <a:endParaRPr lang="en-US" sz="2200" b="0" i="0" dirty="0">
              <a:solidFill>
                <a:srgbClr val="202527"/>
              </a:solidFill>
              <a:effectLst/>
              <a:cs typeface="Calibri"/>
            </a:endParaRPr>
          </a:p>
          <a:p>
            <a:pPr algn="ctr">
              <a:buFont typeface="+mj-lt"/>
              <a:buAutoNum type="arabicPeriod"/>
            </a:pPr>
            <a:r>
              <a:rPr lang="en-US" sz="2200" b="1" i="0" dirty="0" err="1">
                <a:solidFill>
                  <a:srgbClr val="202527"/>
                </a:solidFill>
                <a:effectLst/>
              </a:rPr>
              <a:t>Estrategia</a:t>
            </a:r>
            <a:r>
              <a:rPr lang="en-US" sz="2200" b="1" i="0" dirty="0">
                <a:solidFill>
                  <a:srgbClr val="202527"/>
                </a:solidFill>
                <a:effectLst/>
              </a:rPr>
              <a:t> de la </a:t>
            </a:r>
            <a:r>
              <a:rPr lang="en-US" sz="2200" b="1" i="0" dirty="0" err="1">
                <a:solidFill>
                  <a:srgbClr val="202527"/>
                </a:solidFill>
                <a:effectLst/>
              </a:rPr>
              <a:t>marca</a:t>
            </a:r>
            <a:endParaRPr lang="en-US" sz="2200" b="1" i="0" dirty="0">
              <a:solidFill>
                <a:srgbClr val="202527"/>
              </a:solidFill>
              <a:effectLst/>
            </a:endParaRPr>
          </a:p>
          <a:p>
            <a:pPr algn="ctr">
              <a:buFont typeface="+mj-lt"/>
              <a:buAutoNum type="arabicPeriod"/>
            </a:pPr>
            <a:r>
              <a:rPr lang="en-US" sz="2200" b="1" i="0" dirty="0">
                <a:solidFill>
                  <a:srgbClr val="202527"/>
                </a:solidFill>
                <a:effectLst/>
              </a:rPr>
              <a:t>Identidad de la </a:t>
            </a:r>
            <a:r>
              <a:rPr lang="en-US" sz="2200" b="1" i="0" dirty="0" err="1">
                <a:solidFill>
                  <a:srgbClr val="202527"/>
                </a:solidFill>
                <a:effectLst/>
              </a:rPr>
              <a:t>marca</a:t>
            </a:r>
            <a:endParaRPr lang="en-US" sz="2200" b="1" i="0" dirty="0">
              <a:solidFill>
                <a:srgbClr val="202527"/>
              </a:solidFill>
              <a:effectLst/>
            </a:endParaRPr>
          </a:p>
          <a:p>
            <a:pPr algn="ctr">
              <a:buFont typeface="+mj-lt"/>
              <a:buAutoNum type="arabicPeriod"/>
            </a:pPr>
            <a:r>
              <a:rPr lang="en-US" sz="2200" b="1" i="0" dirty="0">
                <a:solidFill>
                  <a:srgbClr val="202527"/>
                </a:solidFill>
                <a:effectLst/>
              </a:rPr>
              <a:t>Marketing de la </a:t>
            </a:r>
            <a:r>
              <a:rPr lang="en-US" sz="2200" b="1" i="0" dirty="0" err="1">
                <a:solidFill>
                  <a:srgbClr val="202527"/>
                </a:solidFill>
                <a:effectLst/>
              </a:rPr>
              <a:t>marca</a:t>
            </a:r>
            <a:endParaRPr lang="en-US" sz="2200" b="1" i="0" dirty="0">
              <a:solidFill>
                <a:srgbClr val="202527"/>
              </a:solidFill>
              <a:effectLst/>
            </a:endParaRPr>
          </a:p>
          <a:p>
            <a:endParaRPr lang="en-IE" dirty="0">
              <a:solidFill>
                <a:srgbClr val="1188A3"/>
              </a:solidFill>
            </a:endParaRPr>
          </a:p>
        </p:txBody>
      </p:sp>
      <p:sp>
        <p:nvSpPr>
          <p:cNvPr id="3" name="Text Placeholder 2">
            <a:extLst>
              <a:ext uri="{FF2B5EF4-FFF2-40B4-BE49-F238E27FC236}">
                <a16:creationId xmlns:a16="http://schemas.microsoft.com/office/drawing/2014/main" id="{37D25C6E-AE97-481C-872E-255360B4E988}"/>
              </a:ext>
            </a:extLst>
          </p:cNvPr>
          <p:cNvSpPr>
            <a:spLocks noGrp="1"/>
          </p:cNvSpPr>
          <p:nvPr>
            <p:ph type="body" sz="quarter" idx="16"/>
          </p:nvPr>
        </p:nvSpPr>
        <p:spPr/>
        <p:txBody>
          <a:bodyPr>
            <a:normAutofit lnSpcReduction="10000"/>
          </a:bodyPr>
          <a:lstStyle/>
          <a:p>
            <a:r>
              <a:rPr lang="es-ES" dirty="0"/>
              <a:t>¿Qué es la construcción de una marca?</a:t>
            </a:r>
            <a:endParaRPr lang="en-IE" dirty="0"/>
          </a:p>
        </p:txBody>
      </p:sp>
      <p:sp>
        <p:nvSpPr>
          <p:cNvPr id="4" name="Smiley Face 3">
            <a:extLst>
              <a:ext uri="{FF2B5EF4-FFF2-40B4-BE49-F238E27FC236}">
                <a16:creationId xmlns:a16="http://schemas.microsoft.com/office/drawing/2014/main" id="{6231CDA0-3EBA-4161-ACBD-C142483DF655}"/>
              </a:ext>
            </a:extLst>
          </p:cNvPr>
          <p:cNvSpPr/>
          <p:nvPr/>
        </p:nvSpPr>
        <p:spPr>
          <a:xfrm>
            <a:off x="1351370" y="2711844"/>
            <a:ext cx="1197621" cy="922492"/>
          </a:xfrm>
          <a:prstGeom prst="smileyFace">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un 4">
            <a:extLst>
              <a:ext uri="{FF2B5EF4-FFF2-40B4-BE49-F238E27FC236}">
                <a16:creationId xmlns:a16="http://schemas.microsoft.com/office/drawing/2014/main" id="{9C38CC66-5D0E-4FB0-97D9-E6481E84AC9C}"/>
              </a:ext>
            </a:extLst>
          </p:cNvPr>
          <p:cNvSpPr/>
          <p:nvPr/>
        </p:nvSpPr>
        <p:spPr>
          <a:xfrm>
            <a:off x="5204779" y="2618198"/>
            <a:ext cx="1432290" cy="1189529"/>
          </a:xfrm>
          <a:prstGeom prst="sun">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Plus Sign 5">
            <a:extLst>
              <a:ext uri="{FF2B5EF4-FFF2-40B4-BE49-F238E27FC236}">
                <a16:creationId xmlns:a16="http://schemas.microsoft.com/office/drawing/2014/main" id="{C52AE0F4-7D7C-4168-A574-EC8665E9F9B8}"/>
              </a:ext>
            </a:extLst>
          </p:cNvPr>
          <p:cNvSpPr/>
          <p:nvPr/>
        </p:nvSpPr>
        <p:spPr>
          <a:xfrm>
            <a:off x="3719340" y="2999109"/>
            <a:ext cx="441016" cy="362119"/>
          </a:xfrm>
          <a:prstGeom prst="mathPlus">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Equals 6">
            <a:extLst>
              <a:ext uri="{FF2B5EF4-FFF2-40B4-BE49-F238E27FC236}">
                <a16:creationId xmlns:a16="http://schemas.microsoft.com/office/drawing/2014/main" id="{0A1C3C38-FA4D-4DD7-951D-1FFEDE66390F}"/>
              </a:ext>
            </a:extLst>
          </p:cNvPr>
          <p:cNvSpPr/>
          <p:nvPr/>
        </p:nvSpPr>
        <p:spPr>
          <a:xfrm flipV="1">
            <a:off x="7888387" y="3038559"/>
            <a:ext cx="509799" cy="283221"/>
          </a:xfrm>
          <a:prstGeom prst="mathEqual">
            <a:avLst>
              <a:gd name="adj1" fmla="val 23520"/>
              <a:gd name="adj2" fmla="val 34617"/>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1" name="Graphic 10" descr="Trophy outline">
            <a:extLst>
              <a:ext uri="{FF2B5EF4-FFF2-40B4-BE49-F238E27FC236}">
                <a16:creationId xmlns:a16="http://schemas.microsoft.com/office/drawing/2014/main" id="{66979103-E18E-4ED7-9BC2-94A14784A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6007" y="2591475"/>
            <a:ext cx="914400" cy="1163230"/>
          </a:xfrm>
          <a:prstGeom prst="rect">
            <a:avLst/>
          </a:prstGeom>
        </p:spPr>
      </p:pic>
      <p:sp>
        <p:nvSpPr>
          <p:cNvPr id="12" name="TextBox 11">
            <a:extLst>
              <a:ext uri="{FF2B5EF4-FFF2-40B4-BE49-F238E27FC236}">
                <a16:creationId xmlns:a16="http://schemas.microsoft.com/office/drawing/2014/main" id="{A8BF28AA-1E01-47AC-B493-8D697C473408}"/>
              </a:ext>
            </a:extLst>
          </p:cNvPr>
          <p:cNvSpPr txBox="1"/>
          <p:nvPr/>
        </p:nvSpPr>
        <p:spPr>
          <a:xfrm>
            <a:off x="1181940" y="3790533"/>
            <a:ext cx="1729211" cy="646331"/>
          </a:xfrm>
          <a:prstGeom prst="rect">
            <a:avLst/>
          </a:prstGeom>
          <a:noFill/>
        </p:spPr>
        <p:txBody>
          <a:bodyPr wrap="square" rtlCol="0">
            <a:spAutoFit/>
          </a:bodyPr>
          <a:lstStyle/>
          <a:p>
            <a:r>
              <a:rPr lang="en-IE" b="1" dirty="0">
                <a:solidFill>
                  <a:srgbClr val="000000"/>
                </a:solidFill>
              </a:rPr>
              <a:t>Imagen </a:t>
            </a:r>
            <a:r>
              <a:rPr lang="en-IE" b="1" dirty="0" err="1">
                <a:solidFill>
                  <a:srgbClr val="000000"/>
                </a:solidFill>
              </a:rPr>
              <a:t>Positiva</a:t>
            </a:r>
            <a:r>
              <a:rPr lang="en-IE" b="1" dirty="0">
                <a:solidFill>
                  <a:srgbClr val="000000"/>
                </a:solidFill>
              </a:rPr>
              <a:t>	</a:t>
            </a:r>
          </a:p>
        </p:txBody>
      </p:sp>
      <p:sp>
        <p:nvSpPr>
          <p:cNvPr id="13" name="TextBox 12">
            <a:extLst>
              <a:ext uri="{FF2B5EF4-FFF2-40B4-BE49-F238E27FC236}">
                <a16:creationId xmlns:a16="http://schemas.microsoft.com/office/drawing/2014/main" id="{D399B2AF-0ACB-4624-A6DD-45D55EC4867F}"/>
              </a:ext>
            </a:extLst>
          </p:cNvPr>
          <p:cNvSpPr txBox="1"/>
          <p:nvPr/>
        </p:nvSpPr>
        <p:spPr>
          <a:xfrm>
            <a:off x="5236617" y="3807727"/>
            <a:ext cx="1573901" cy="378070"/>
          </a:xfrm>
          <a:prstGeom prst="rect">
            <a:avLst/>
          </a:prstGeom>
          <a:noFill/>
        </p:spPr>
        <p:txBody>
          <a:bodyPr wrap="square" rtlCol="0">
            <a:spAutoFit/>
          </a:bodyPr>
          <a:lstStyle/>
          <a:p>
            <a:r>
              <a:rPr lang="en-US" b="1" dirty="0" err="1">
                <a:solidFill>
                  <a:srgbClr val="000000"/>
                </a:solidFill>
              </a:rPr>
              <a:t>Destacando</a:t>
            </a:r>
            <a:endParaRPr lang="en-IE" b="1" dirty="0">
              <a:solidFill>
                <a:srgbClr val="000000"/>
              </a:solidFill>
            </a:endParaRPr>
          </a:p>
        </p:txBody>
      </p:sp>
      <p:sp>
        <p:nvSpPr>
          <p:cNvPr id="14" name="TextBox 13">
            <a:extLst>
              <a:ext uri="{FF2B5EF4-FFF2-40B4-BE49-F238E27FC236}">
                <a16:creationId xmlns:a16="http://schemas.microsoft.com/office/drawing/2014/main" id="{3A1FDCED-2702-4031-B397-A0294F8D2A75}"/>
              </a:ext>
            </a:extLst>
          </p:cNvPr>
          <p:cNvSpPr txBox="1"/>
          <p:nvPr/>
        </p:nvSpPr>
        <p:spPr>
          <a:xfrm>
            <a:off x="8594444" y="3760847"/>
            <a:ext cx="1897525" cy="369332"/>
          </a:xfrm>
          <a:prstGeom prst="rect">
            <a:avLst/>
          </a:prstGeom>
          <a:noFill/>
        </p:spPr>
        <p:txBody>
          <a:bodyPr wrap="square" rtlCol="0">
            <a:spAutoFit/>
          </a:bodyPr>
          <a:lstStyle/>
          <a:p>
            <a:r>
              <a:rPr lang="en-US" b="1" dirty="0" err="1">
                <a:solidFill>
                  <a:srgbClr val="000000"/>
                </a:solidFill>
              </a:rPr>
              <a:t>Éxito</a:t>
            </a:r>
            <a:r>
              <a:rPr lang="en-US" b="1" dirty="0">
                <a:solidFill>
                  <a:srgbClr val="000000"/>
                </a:solidFill>
              </a:rPr>
              <a:t> de la Marca</a:t>
            </a:r>
            <a:endParaRPr lang="en-IE" b="1" dirty="0">
              <a:solidFill>
                <a:srgbClr val="000000"/>
              </a:solidFill>
            </a:endParaRPr>
          </a:p>
        </p:txBody>
      </p:sp>
    </p:spTree>
    <p:extLst>
      <p:ext uri="{BB962C8B-B14F-4D97-AF65-F5344CB8AC3E}">
        <p14:creationId xmlns:p14="http://schemas.microsoft.com/office/powerpoint/2010/main" val="3711206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3B4DB-F477-4F23-84A9-0C0A867EB429}"/>
              </a:ext>
            </a:extLst>
          </p:cNvPr>
          <p:cNvSpPr>
            <a:spLocks noGrp="1"/>
          </p:cNvSpPr>
          <p:nvPr>
            <p:ph type="body" sz="quarter" idx="18"/>
          </p:nvPr>
        </p:nvSpPr>
        <p:spPr>
          <a:xfrm>
            <a:off x="566442" y="1453216"/>
            <a:ext cx="11296482" cy="3867704"/>
          </a:xfrm>
        </p:spPr>
        <p:txBody>
          <a:bodyPr vert="horz" lIns="91440" tIns="45720" rIns="91440" bIns="45720" rtlCol="0" anchor="t">
            <a:normAutofit/>
          </a:bodyPr>
          <a:lstStyle/>
          <a:p>
            <a:pPr algn="just"/>
            <a:r>
              <a:rPr lang="es-ES" sz="2200" b="0" i="0" dirty="0">
                <a:solidFill>
                  <a:srgbClr val="202527"/>
                </a:solidFill>
                <a:effectLst/>
              </a:rPr>
              <a:t>Su estrategia de marca describe cómo es usted diferente, digno de confianza, memorable y simpático para su cliente ideal. Transmitirá su propósito, sus promesas y cómo resuelve los problemas de la gente. Este es el PRIMER paso que debes dar al crear una marca desde cero (tanto si acabas de empezar como si ya estás establecido).</a:t>
            </a:r>
            <a:endParaRPr lang="es-ES"/>
          </a:p>
          <a:p>
            <a:pPr algn="just"/>
            <a:r>
              <a:rPr lang="es-ES" sz="2200" b="1" i="0" dirty="0">
                <a:solidFill>
                  <a:srgbClr val="202527"/>
                </a:solidFill>
                <a:effectLst/>
              </a:rPr>
              <a:t>La estrategia de marca es el proyecto de cómo quiere que el mundo vea su empresa</a:t>
            </a:r>
            <a:r>
              <a:rPr lang="en-US" sz="2200" b="1" i="0" dirty="0">
                <a:solidFill>
                  <a:srgbClr val="202527"/>
                </a:solidFill>
                <a:effectLst/>
              </a:rPr>
              <a:t>.</a:t>
            </a:r>
            <a:r>
              <a:rPr lang="en-US" sz="2200" b="0" i="0" dirty="0">
                <a:solidFill>
                  <a:srgbClr val="202527"/>
                </a:solidFill>
                <a:effectLst/>
              </a:rPr>
              <a:t> </a:t>
            </a:r>
            <a:r>
              <a:rPr lang="es-ES" sz="2200" b="0" i="0" dirty="0">
                <a:solidFill>
                  <a:srgbClr val="202527"/>
                </a:solidFill>
                <a:effectLst/>
              </a:rPr>
              <a:t>Una </a:t>
            </a:r>
            <a:r>
              <a:rPr lang="es-ES" sz="2200" b="0" i="0" dirty="0">
                <a:solidFill>
                  <a:srgbClr val="1188A3"/>
                </a:solidFill>
                <a:effectLst/>
                <a:hlinkClick r:id="rId2">
                  <a:extLst>
                    <a:ext uri="{A12FA001-AC4F-418D-AE19-62706E023703}">
                      <ahyp:hlinkClr xmlns:ahyp="http://schemas.microsoft.com/office/drawing/2018/hyperlinkcolor" val="tx"/>
                    </a:ext>
                  </a:extLst>
                </a:hlinkClick>
              </a:rPr>
              <a:t>estrategia de marca </a:t>
            </a:r>
            <a:r>
              <a:rPr lang="es-ES" sz="2200" b="0" i="0" dirty="0">
                <a:solidFill>
                  <a:srgbClr val="202527"/>
                </a:solidFill>
                <a:effectLst/>
              </a:rPr>
              <a:t>eficaz y completa debe incluir los siguientes componentes/ piezas como parte del proceso.</a:t>
            </a:r>
            <a:endParaRPr lang="en-US" sz="2200" b="0" i="0" dirty="0">
              <a:solidFill>
                <a:srgbClr val="202527"/>
              </a:solidFill>
              <a:effectLst/>
              <a:cs typeface="Calibri"/>
            </a:endParaRPr>
          </a:p>
        </p:txBody>
      </p:sp>
      <p:sp>
        <p:nvSpPr>
          <p:cNvPr id="3" name="Text Placeholder 2">
            <a:extLst>
              <a:ext uri="{FF2B5EF4-FFF2-40B4-BE49-F238E27FC236}">
                <a16:creationId xmlns:a16="http://schemas.microsoft.com/office/drawing/2014/main" id="{171ACE7A-03BE-43FA-9F95-E31C9D5FE08B}"/>
              </a:ext>
            </a:extLst>
          </p:cNvPr>
          <p:cNvSpPr>
            <a:spLocks noGrp="1"/>
          </p:cNvSpPr>
          <p:nvPr>
            <p:ph type="body" sz="quarter" idx="16"/>
          </p:nvPr>
        </p:nvSpPr>
        <p:spPr/>
        <p:txBody>
          <a:bodyPr>
            <a:normAutofit lnSpcReduction="10000"/>
          </a:bodyPr>
          <a:lstStyle/>
          <a:p>
            <a:r>
              <a:rPr lang="en-US" dirty="0" err="1"/>
              <a:t>Estrategia</a:t>
            </a:r>
            <a:r>
              <a:rPr lang="en-US" dirty="0"/>
              <a:t> de </a:t>
            </a:r>
            <a:r>
              <a:rPr lang="en-US" dirty="0" err="1"/>
              <a:t>marca</a:t>
            </a:r>
            <a:r>
              <a:rPr lang="en-US" dirty="0"/>
              <a:t> :</a:t>
            </a:r>
            <a:endParaRPr lang="en-IE" dirty="0"/>
          </a:p>
        </p:txBody>
      </p:sp>
      <p:grpSp>
        <p:nvGrpSpPr>
          <p:cNvPr id="4" name="Graphic 3">
            <a:extLst>
              <a:ext uri="{FF2B5EF4-FFF2-40B4-BE49-F238E27FC236}">
                <a16:creationId xmlns:a16="http://schemas.microsoft.com/office/drawing/2014/main" id="{A5AD7CA9-7D0B-4455-A9BE-4C7BCE120AA4}"/>
              </a:ext>
            </a:extLst>
          </p:cNvPr>
          <p:cNvGrpSpPr/>
          <p:nvPr/>
        </p:nvGrpSpPr>
        <p:grpSpPr>
          <a:xfrm>
            <a:off x="9921373" y="564049"/>
            <a:ext cx="1135695" cy="927053"/>
            <a:chOff x="4588722" y="5454835"/>
            <a:chExt cx="1135695" cy="927053"/>
          </a:xfrm>
        </p:grpSpPr>
        <p:sp>
          <p:nvSpPr>
            <p:cNvPr id="5" name="Freeform 1093">
              <a:extLst>
                <a:ext uri="{FF2B5EF4-FFF2-40B4-BE49-F238E27FC236}">
                  <a16:creationId xmlns:a16="http://schemas.microsoft.com/office/drawing/2014/main" id="{9062B017-169E-4FBB-9416-2A16EF17BC8D}"/>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FC000"/>
            </a:solidFill>
            <a:ln w="27426" cap="flat">
              <a:noFill/>
              <a:prstDash val="solid"/>
              <a:miter/>
            </a:ln>
          </p:spPr>
          <p:txBody>
            <a:bodyPr rtlCol="0" anchor="ctr"/>
            <a:lstStyle/>
            <a:p>
              <a:endParaRPr lang="en-US"/>
            </a:p>
          </p:txBody>
        </p:sp>
        <p:sp>
          <p:nvSpPr>
            <p:cNvPr id="6" name="Freeform 1094">
              <a:extLst>
                <a:ext uri="{FF2B5EF4-FFF2-40B4-BE49-F238E27FC236}">
                  <a16:creationId xmlns:a16="http://schemas.microsoft.com/office/drawing/2014/main" id="{89624C25-8249-4BF1-83AF-411A8FBFF707}"/>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7" name="Freeform 1095">
              <a:extLst>
                <a:ext uri="{FF2B5EF4-FFF2-40B4-BE49-F238E27FC236}">
                  <a16:creationId xmlns:a16="http://schemas.microsoft.com/office/drawing/2014/main" id="{0671E743-A852-4773-AC8D-0F5781C29338}"/>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485A388-A592-4E70-9787-3E3BB6B267CD}"/>
                </a:ext>
              </a:extLst>
            </p:cNvPr>
            <p:cNvGrpSpPr/>
            <p:nvPr/>
          </p:nvGrpSpPr>
          <p:grpSpPr>
            <a:xfrm>
              <a:off x="4588722" y="5454835"/>
              <a:ext cx="1135695" cy="927053"/>
              <a:chOff x="4588722" y="5454835"/>
              <a:chExt cx="1135695" cy="927053"/>
            </a:xfrm>
            <a:solidFill>
              <a:srgbClr val="000000"/>
            </a:solidFill>
          </p:grpSpPr>
          <p:sp>
            <p:nvSpPr>
              <p:cNvPr id="9" name="Freeform 1097">
                <a:extLst>
                  <a:ext uri="{FF2B5EF4-FFF2-40B4-BE49-F238E27FC236}">
                    <a16:creationId xmlns:a16="http://schemas.microsoft.com/office/drawing/2014/main" id="{E0982127-C57F-40B7-A599-D1977FF0FCB2}"/>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0" name="Freeform 1098">
                <a:extLst>
                  <a:ext uri="{FF2B5EF4-FFF2-40B4-BE49-F238E27FC236}">
                    <a16:creationId xmlns:a16="http://schemas.microsoft.com/office/drawing/2014/main" id="{25475884-E855-4669-B9AD-5B98981D8C38}"/>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1" name="Freeform 1099">
                <a:extLst>
                  <a:ext uri="{FF2B5EF4-FFF2-40B4-BE49-F238E27FC236}">
                    <a16:creationId xmlns:a16="http://schemas.microsoft.com/office/drawing/2014/main" id="{0EC31EF4-7858-41D4-BF1F-02DA2267CBC7}"/>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FFC000"/>
              </a:solidFill>
              <a:ln w="27426" cap="flat">
                <a:noFill/>
                <a:prstDash val="solid"/>
                <a:miter/>
              </a:ln>
            </p:spPr>
            <p:txBody>
              <a:bodyPr rtlCol="0" anchor="ctr"/>
              <a:lstStyle/>
              <a:p>
                <a:endParaRPr lang="en-US"/>
              </a:p>
            </p:txBody>
          </p:sp>
          <p:sp>
            <p:nvSpPr>
              <p:cNvPr id="12" name="Freeform 1100">
                <a:extLst>
                  <a:ext uri="{FF2B5EF4-FFF2-40B4-BE49-F238E27FC236}">
                    <a16:creationId xmlns:a16="http://schemas.microsoft.com/office/drawing/2014/main" id="{2F80AF6C-44AD-4EA1-B075-21AD21EA8BC7}"/>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FFC000"/>
              </a:solidFill>
              <a:ln w="27426" cap="flat">
                <a:noFill/>
                <a:prstDash val="solid"/>
                <a:miter/>
              </a:ln>
            </p:spPr>
            <p:txBody>
              <a:bodyPr rtlCol="0" anchor="ctr"/>
              <a:lstStyle/>
              <a:p>
                <a:endParaRPr lang="en-US"/>
              </a:p>
            </p:txBody>
          </p:sp>
          <p:sp>
            <p:nvSpPr>
              <p:cNvPr id="13" name="Freeform 1101">
                <a:extLst>
                  <a:ext uri="{FF2B5EF4-FFF2-40B4-BE49-F238E27FC236}">
                    <a16:creationId xmlns:a16="http://schemas.microsoft.com/office/drawing/2014/main" id="{0F20412E-EF6F-4206-BDB1-D4642AC14921}"/>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pic>
        <p:nvPicPr>
          <p:cNvPr id="15" name="Graphic 14" descr="Puzzle outline">
            <a:extLst>
              <a:ext uri="{FF2B5EF4-FFF2-40B4-BE49-F238E27FC236}">
                <a16:creationId xmlns:a16="http://schemas.microsoft.com/office/drawing/2014/main" id="{01281CA2-DFED-4C10-BB53-EF09FC424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86330">
            <a:off x="857259" y="3751092"/>
            <a:ext cx="2236916" cy="2199854"/>
          </a:xfrm>
          <a:prstGeom prst="rect">
            <a:avLst/>
          </a:prstGeom>
        </p:spPr>
      </p:pic>
      <p:sp>
        <p:nvSpPr>
          <p:cNvPr id="16" name="TextBox 15">
            <a:extLst>
              <a:ext uri="{FF2B5EF4-FFF2-40B4-BE49-F238E27FC236}">
                <a16:creationId xmlns:a16="http://schemas.microsoft.com/office/drawing/2014/main" id="{8B36771D-B089-483F-BC86-CF225B136338}"/>
              </a:ext>
            </a:extLst>
          </p:cNvPr>
          <p:cNvSpPr txBox="1"/>
          <p:nvPr/>
        </p:nvSpPr>
        <p:spPr>
          <a:xfrm rot="21386476">
            <a:off x="1184026" y="4558631"/>
            <a:ext cx="1583382" cy="584775"/>
          </a:xfrm>
          <a:prstGeom prst="rect">
            <a:avLst/>
          </a:prstGeom>
          <a:noFill/>
        </p:spPr>
        <p:txBody>
          <a:bodyPr wrap="none" rtlCol="0">
            <a:spAutoFit/>
          </a:bodyPr>
          <a:lstStyle/>
          <a:p>
            <a:pPr algn="ctr"/>
            <a:r>
              <a:rPr lang="en-US" sz="1600" b="1" i="0" dirty="0" err="1">
                <a:solidFill>
                  <a:srgbClr val="1D372F"/>
                </a:solidFill>
                <a:effectLst/>
                <a:latin typeface="proxima-nova"/>
              </a:rPr>
              <a:t>Descubrimiento</a:t>
            </a:r>
            <a:r>
              <a:rPr lang="en-US" sz="1600" b="1" i="0" dirty="0">
                <a:solidFill>
                  <a:srgbClr val="1D372F"/>
                </a:solidFill>
                <a:effectLst/>
                <a:latin typeface="proxima-nova"/>
              </a:rPr>
              <a:t> </a:t>
            </a:r>
          </a:p>
          <a:p>
            <a:pPr algn="ctr"/>
            <a:r>
              <a:rPr lang="en-US" sz="1600" b="1" i="0" dirty="0">
                <a:solidFill>
                  <a:srgbClr val="1D372F"/>
                </a:solidFill>
                <a:effectLst/>
                <a:latin typeface="proxima-nova"/>
              </a:rPr>
              <a:t>de la </a:t>
            </a:r>
            <a:r>
              <a:rPr lang="en-US" sz="1600" b="1" i="0" dirty="0" err="1">
                <a:solidFill>
                  <a:srgbClr val="1D372F"/>
                </a:solidFill>
                <a:effectLst/>
                <a:latin typeface="proxima-nova"/>
              </a:rPr>
              <a:t>marca</a:t>
            </a:r>
            <a:endParaRPr lang="en-IE" sz="1600" b="1" dirty="0">
              <a:solidFill>
                <a:srgbClr val="1D372F"/>
              </a:solidFill>
            </a:endParaRPr>
          </a:p>
        </p:txBody>
      </p:sp>
      <p:pic>
        <p:nvPicPr>
          <p:cNvPr id="17" name="Graphic 16" descr="Puzzle outline">
            <a:extLst>
              <a:ext uri="{FF2B5EF4-FFF2-40B4-BE49-F238E27FC236}">
                <a16:creationId xmlns:a16="http://schemas.microsoft.com/office/drawing/2014/main" id="{70DA3E96-B3C4-4D08-9F44-31BB605CC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091236">
            <a:off x="2907859" y="3800662"/>
            <a:ext cx="1976053" cy="1980728"/>
          </a:xfrm>
          <a:prstGeom prst="rect">
            <a:avLst/>
          </a:prstGeom>
        </p:spPr>
      </p:pic>
      <p:pic>
        <p:nvPicPr>
          <p:cNvPr id="18" name="Graphic 17" descr="Puzzle outline">
            <a:extLst>
              <a:ext uri="{FF2B5EF4-FFF2-40B4-BE49-F238E27FC236}">
                <a16:creationId xmlns:a16="http://schemas.microsoft.com/office/drawing/2014/main" id="{FE672FE9-6463-4693-BFB9-D89794D2A0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57016">
            <a:off x="4864796" y="3700949"/>
            <a:ext cx="2229822" cy="2229822"/>
          </a:xfrm>
          <a:prstGeom prst="rect">
            <a:avLst/>
          </a:prstGeom>
        </p:spPr>
      </p:pic>
      <p:pic>
        <p:nvPicPr>
          <p:cNvPr id="19" name="Graphic 18" descr="Puzzle outline">
            <a:extLst>
              <a:ext uri="{FF2B5EF4-FFF2-40B4-BE49-F238E27FC236}">
                <a16:creationId xmlns:a16="http://schemas.microsoft.com/office/drawing/2014/main" id="{4EAE22E4-BCF4-4669-A84A-DA3ECEC7E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43964">
            <a:off x="6993983" y="3653018"/>
            <a:ext cx="2041707" cy="2105614"/>
          </a:xfrm>
          <a:prstGeom prst="rect">
            <a:avLst/>
          </a:prstGeom>
        </p:spPr>
      </p:pic>
      <p:pic>
        <p:nvPicPr>
          <p:cNvPr id="20" name="Graphic 19" descr="Puzzle outline">
            <a:extLst>
              <a:ext uri="{FF2B5EF4-FFF2-40B4-BE49-F238E27FC236}">
                <a16:creationId xmlns:a16="http://schemas.microsoft.com/office/drawing/2014/main" id="{CFA4600E-B626-45A7-9BF6-3B9DA6647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636070">
            <a:off x="9115506" y="3696046"/>
            <a:ext cx="2158369" cy="2142219"/>
          </a:xfrm>
          <a:prstGeom prst="rect">
            <a:avLst/>
          </a:prstGeom>
        </p:spPr>
      </p:pic>
      <p:sp>
        <p:nvSpPr>
          <p:cNvPr id="22" name="TextBox 21">
            <a:extLst>
              <a:ext uri="{FF2B5EF4-FFF2-40B4-BE49-F238E27FC236}">
                <a16:creationId xmlns:a16="http://schemas.microsoft.com/office/drawing/2014/main" id="{EAAAFEF5-DC6E-4451-97F7-4461DE287A53}"/>
              </a:ext>
            </a:extLst>
          </p:cNvPr>
          <p:cNvSpPr txBox="1"/>
          <p:nvPr/>
        </p:nvSpPr>
        <p:spPr>
          <a:xfrm>
            <a:off x="9034281" y="4536548"/>
            <a:ext cx="2441447" cy="369332"/>
          </a:xfrm>
          <a:prstGeom prst="rect">
            <a:avLst/>
          </a:prstGeom>
          <a:noFill/>
        </p:spPr>
        <p:txBody>
          <a:bodyPr wrap="square" lIns="91440" tIns="45720" rIns="91440" bIns="45720" anchor="t">
            <a:spAutoFit/>
          </a:bodyPr>
          <a:lstStyle/>
          <a:p>
            <a:pPr algn="ctr"/>
            <a:r>
              <a:rPr lang="en-US" b="1" dirty="0" err="1">
                <a:solidFill>
                  <a:srgbClr val="1D372F"/>
                </a:solidFill>
                <a:latin typeface="proxima-nova"/>
              </a:rPr>
              <a:t>Mensaje</a:t>
            </a:r>
            <a:r>
              <a:rPr lang="en-US" b="1" dirty="0">
                <a:solidFill>
                  <a:srgbClr val="1D372F"/>
                </a:solidFill>
                <a:latin typeface="proxima-nova"/>
              </a:rPr>
              <a:t> e </a:t>
            </a:r>
            <a:r>
              <a:rPr lang="en-US" b="1" dirty="0" err="1">
                <a:solidFill>
                  <a:srgbClr val="1D372F"/>
                </a:solidFill>
                <a:latin typeface="proxima-nova"/>
              </a:rPr>
              <a:t>historia</a:t>
            </a:r>
            <a:endParaRPr lang="en-US" b="1" dirty="0">
              <a:solidFill>
                <a:srgbClr val="1D372F"/>
              </a:solidFill>
              <a:latin typeface="proxima-nova"/>
            </a:endParaRPr>
          </a:p>
        </p:txBody>
      </p:sp>
      <p:sp>
        <p:nvSpPr>
          <p:cNvPr id="24" name="TextBox 23">
            <a:extLst>
              <a:ext uri="{FF2B5EF4-FFF2-40B4-BE49-F238E27FC236}">
                <a16:creationId xmlns:a16="http://schemas.microsoft.com/office/drawing/2014/main" id="{60A3662A-F02A-4441-B12E-CE1D88FDF941}"/>
              </a:ext>
            </a:extLst>
          </p:cNvPr>
          <p:cNvSpPr txBox="1"/>
          <p:nvPr/>
        </p:nvSpPr>
        <p:spPr>
          <a:xfrm flipH="1">
            <a:off x="7786486" y="4259023"/>
            <a:ext cx="1020223" cy="369332"/>
          </a:xfrm>
          <a:prstGeom prst="rect">
            <a:avLst/>
          </a:prstGeom>
          <a:noFill/>
        </p:spPr>
        <p:txBody>
          <a:bodyPr wrap="square">
            <a:spAutoFit/>
          </a:bodyPr>
          <a:lstStyle/>
          <a:p>
            <a:r>
              <a:rPr lang="en-US" b="1" dirty="0" err="1">
                <a:solidFill>
                  <a:srgbClr val="1D372F"/>
                </a:solidFill>
                <a:latin typeface="proxima-nova"/>
              </a:rPr>
              <a:t>Voz</a:t>
            </a:r>
            <a:endParaRPr lang="en-IE" b="1" dirty="0">
              <a:solidFill>
                <a:srgbClr val="1D372F"/>
              </a:solidFill>
            </a:endParaRPr>
          </a:p>
        </p:txBody>
      </p:sp>
      <p:sp>
        <p:nvSpPr>
          <p:cNvPr id="26" name="TextBox 25">
            <a:extLst>
              <a:ext uri="{FF2B5EF4-FFF2-40B4-BE49-F238E27FC236}">
                <a16:creationId xmlns:a16="http://schemas.microsoft.com/office/drawing/2014/main" id="{6603A532-54C3-4FBB-BC82-A6B9242D35DE}"/>
              </a:ext>
            </a:extLst>
          </p:cNvPr>
          <p:cNvSpPr txBox="1"/>
          <p:nvPr/>
        </p:nvSpPr>
        <p:spPr>
          <a:xfrm>
            <a:off x="7743336" y="4628355"/>
            <a:ext cx="892413" cy="646331"/>
          </a:xfrm>
          <a:prstGeom prst="rect">
            <a:avLst/>
          </a:prstGeom>
          <a:noFill/>
        </p:spPr>
        <p:txBody>
          <a:bodyPr wrap="square">
            <a:spAutoFit/>
          </a:bodyPr>
          <a:lstStyle/>
          <a:p>
            <a:pPr algn="l"/>
            <a:r>
              <a:rPr lang="en-US" b="1" dirty="0">
                <a:solidFill>
                  <a:srgbClr val="1D372F"/>
                </a:solidFill>
                <a:latin typeface="proxima-nova"/>
              </a:rPr>
              <a:t>d</a:t>
            </a:r>
            <a:r>
              <a:rPr lang="en-US" b="1" i="0" dirty="0">
                <a:solidFill>
                  <a:srgbClr val="1D372F"/>
                </a:solidFill>
                <a:effectLst/>
                <a:latin typeface="proxima-nova"/>
              </a:rPr>
              <a:t>e la</a:t>
            </a:r>
          </a:p>
          <a:p>
            <a:pPr algn="l"/>
            <a:r>
              <a:rPr lang="en-US" b="1" i="0" dirty="0" err="1">
                <a:solidFill>
                  <a:srgbClr val="1D372F"/>
                </a:solidFill>
                <a:effectLst/>
                <a:latin typeface="proxima-nova"/>
              </a:rPr>
              <a:t>marca</a:t>
            </a:r>
            <a:endParaRPr lang="en-US" b="1" i="0" dirty="0">
              <a:solidFill>
                <a:srgbClr val="1D372F"/>
              </a:solidFill>
              <a:effectLst/>
              <a:latin typeface="proxima-nova"/>
            </a:endParaRPr>
          </a:p>
        </p:txBody>
      </p:sp>
      <p:sp>
        <p:nvSpPr>
          <p:cNvPr id="28" name="TextBox 27">
            <a:extLst>
              <a:ext uri="{FF2B5EF4-FFF2-40B4-BE49-F238E27FC236}">
                <a16:creationId xmlns:a16="http://schemas.microsoft.com/office/drawing/2014/main" id="{4769005F-BF04-479E-A65B-A6E7C560F8A5}"/>
              </a:ext>
            </a:extLst>
          </p:cNvPr>
          <p:cNvSpPr txBox="1"/>
          <p:nvPr/>
        </p:nvSpPr>
        <p:spPr>
          <a:xfrm>
            <a:off x="5268218" y="4440596"/>
            <a:ext cx="1600705" cy="584775"/>
          </a:xfrm>
          <a:prstGeom prst="rect">
            <a:avLst/>
          </a:prstGeom>
          <a:noFill/>
        </p:spPr>
        <p:txBody>
          <a:bodyPr wrap="square">
            <a:spAutoFit/>
          </a:bodyPr>
          <a:lstStyle/>
          <a:p>
            <a:pPr algn="ctr"/>
            <a:r>
              <a:rPr lang="en-US" sz="1600" b="1" dirty="0">
                <a:solidFill>
                  <a:srgbClr val="1D372F"/>
                </a:solidFill>
                <a:latin typeface="proxima-nova"/>
              </a:rPr>
              <a:t>Población </a:t>
            </a:r>
          </a:p>
          <a:p>
            <a:pPr algn="ctr"/>
            <a:r>
              <a:rPr lang="en-US" sz="1600" b="1" i="0" dirty="0" err="1">
                <a:solidFill>
                  <a:srgbClr val="1D372F"/>
                </a:solidFill>
                <a:effectLst/>
                <a:latin typeface="proxima-nova"/>
              </a:rPr>
              <a:t>dia</a:t>
            </a:r>
            <a:r>
              <a:rPr lang="en-US" sz="1600" b="1" dirty="0" err="1">
                <a:solidFill>
                  <a:srgbClr val="1D372F"/>
                </a:solidFill>
                <a:latin typeface="proxima-nova"/>
              </a:rPr>
              <a:t>na</a:t>
            </a:r>
            <a:endParaRPr lang="en-US" sz="1600" b="1" i="0" dirty="0">
              <a:solidFill>
                <a:srgbClr val="1D372F"/>
              </a:solidFill>
              <a:effectLst/>
              <a:latin typeface="proxima-nova"/>
            </a:endParaRPr>
          </a:p>
        </p:txBody>
      </p:sp>
      <p:sp>
        <p:nvSpPr>
          <p:cNvPr id="30" name="TextBox 29">
            <a:extLst>
              <a:ext uri="{FF2B5EF4-FFF2-40B4-BE49-F238E27FC236}">
                <a16:creationId xmlns:a16="http://schemas.microsoft.com/office/drawing/2014/main" id="{B1755FA1-2455-4BE1-9197-E00F64268D13}"/>
              </a:ext>
            </a:extLst>
          </p:cNvPr>
          <p:cNvSpPr txBox="1"/>
          <p:nvPr/>
        </p:nvSpPr>
        <p:spPr>
          <a:xfrm>
            <a:off x="3398147" y="4308907"/>
            <a:ext cx="1288853" cy="646331"/>
          </a:xfrm>
          <a:prstGeom prst="rect">
            <a:avLst/>
          </a:prstGeom>
          <a:noFill/>
        </p:spPr>
        <p:txBody>
          <a:bodyPr wrap="square">
            <a:spAutoFit/>
          </a:bodyPr>
          <a:lstStyle/>
          <a:p>
            <a:r>
              <a:rPr lang="en-US" b="1" dirty="0" err="1">
                <a:solidFill>
                  <a:srgbClr val="1D372F"/>
                </a:solidFill>
              </a:rPr>
              <a:t>Búsqueda</a:t>
            </a:r>
            <a:r>
              <a:rPr lang="en-US" b="1" dirty="0">
                <a:solidFill>
                  <a:srgbClr val="1D372F"/>
                </a:solidFill>
              </a:rPr>
              <a:t>    </a:t>
            </a:r>
          </a:p>
          <a:p>
            <a:r>
              <a:rPr lang="en-US" b="1" dirty="0">
                <a:solidFill>
                  <a:srgbClr val="1D372F"/>
                </a:solidFill>
              </a:rPr>
              <a:t>      de</a:t>
            </a:r>
            <a:endParaRPr lang="en-IE" b="1" dirty="0">
              <a:solidFill>
                <a:srgbClr val="1D372F"/>
              </a:solidFill>
            </a:endParaRPr>
          </a:p>
        </p:txBody>
      </p:sp>
      <p:sp>
        <p:nvSpPr>
          <p:cNvPr id="32" name="TextBox 31">
            <a:extLst>
              <a:ext uri="{FF2B5EF4-FFF2-40B4-BE49-F238E27FC236}">
                <a16:creationId xmlns:a16="http://schemas.microsoft.com/office/drawing/2014/main" id="{222B026A-09B1-4423-9CB1-7FA47F398B63}"/>
              </a:ext>
            </a:extLst>
          </p:cNvPr>
          <p:cNvSpPr txBox="1"/>
          <p:nvPr/>
        </p:nvSpPr>
        <p:spPr>
          <a:xfrm>
            <a:off x="3264903" y="4959134"/>
            <a:ext cx="1600705" cy="338554"/>
          </a:xfrm>
          <a:prstGeom prst="rect">
            <a:avLst/>
          </a:prstGeom>
          <a:noFill/>
        </p:spPr>
        <p:txBody>
          <a:bodyPr wrap="square">
            <a:spAutoFit/>
          </a:bodyPr>
          <a:lstStyle/>
          <a:p>
            <a:r>
              <a:rPr lang="en-US" sz="1600" b="1" dirty="0" err="1">
                <a:solidFill>
                  <a:srgbClr val="1D372F"/>
                </a:solidFill>
              </a:rPr>
              <a:t>competidores</a:t>
            </a:r>
            <a:endParaRPr lang="en-US" sz="1600" b="1" i="0" dirty="0">
              <a:solidFill>
                <a:srgbClr val="1D372F"/>
              </a:solidFill>
              <a:effectLst/>
            </a:endParaRPr>
          </a:p>
        </p:txBody>
      </p:sp>
    </p:spTree>
    <p:extLst>
      <p:ext uri="{BB962C8B-B14F-4D97-AF65-F5344CB8AC3E}">
        <p14:creationId xmlns:p14="http://schemas.microsoft.com/office/powerpoint/2010/main" val="1593101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712E1-AB34-4715-A53A-C71E337B9681}"/>
              </a:ext>
            </a:extLst>
          </p:cNvPr>
          <p:cNvSpPr>
            <a:spLocks noGrp="1"/>
          </p:cNvSpPr>
          <p:nvPr>
            <p:ph type="body" sz="quarter" idx="18"/>
          </p:nvPr>
        </p:nvSpPr>
        <p:spPr>
          <a:xfrm>
            <a:off x="734714" y="1594131"/>
            <a:ext cx="10808102" cy="4030584"/>
          </a:xfrm>
        </p:spPr>
        <p:txBody>
          <a:bodyPr vert="horz" lIns="91440" tIns="45720" rIns="91440" bIns="45720" rtlCol="0" anchor="t">
            <a:normAutofit/>
          </a:bodyPr>
          <a:lstStyle/>
          <a:p>
            <a:r>
              <a:rPr lang="en-US" b="1" dirty="0">
                <a:ea typeface="+mn-lt"/>
                <a:cs typeface="+mn-lt"/>
              </a:rPr>
              <a:t>La </a:t>
            </a:r>
            <a:r>
              <a:rPr lang="en-US" b="1" dirty="0" err="1">
                <a:ea typeface="+mn-lt"/>
                <a:cs typeface="+mn-lt"/>
              </a:rPr>
              <a:t>identidad</a:t>
            </a:r>
            <a:r>
              <a:rPr lang="en-US" b="1" dirty="0">
                <a:ea typeface="+mn-lt"/>
                <a:cs typeface="+mn-lt"/>
              </a:rPr>
              <a:t> de la </a:t>
            </a:r>
            <a:r>
              <a:rPr lang="en-US" b="1" dirty="0" err="1">
                <a:ea typeface="+mn-lt"/>
                <a:cs typeface="+mn-lt"/>
              </a:rPr>
              <a:t>marca</a:t>
            </a:r>
            <a:r>
              <a:rPr lang="en-US" dirty="0">
                <a:ea typeface="+mn-lt"/>
                <a:cs typeface="+mn-lt"/>
              </a:rPr>
              <a:t> es la forma de </a:t>
            </a:r>
            <a:r>
              <a:rPr lang="en-US" dirty="0" err="1">
                <a:ea typeface="+mn-lt"/>
                <a:cs typeface="+mn-lt"/>
              </a:rPr>
              <a:t>transmitirla</a:t>
            </a:r>
            <a:r>
              <a:rPr lang="en-US" dirty="0">
                <a:ea typeface="+mn-lt"/>
                <a:cs typeface="+mn-lt"/>
              </a:rPr>
              <a:t> al </a:t>
            </a:r>
            <a:r>
              <a:rPr lang="en-US" dirty="0" err="1">
                <a:ea typeface="+mn-lt"/>
                <a:cs typeface="+mn-lt"/>
              </a:rPr>
              <a:t>público</a:t>
            </a:r>
            <a:r>
              <a:rPr lang="en-US" dirty="0">
                <a:ea typeface="+mn-lt"/>
                <a:cs typeface="+mn-lt"/>
              </a:rPr>
              <a:t> con </a:t>
            </a:r>
            <a:r>
              <a:rPr lang="en-US" dirty="0" err="1">
                <a:ea typeface="+mn-lt"/>
                <a:cs typeface="+mn-lt"/>
              </a:rPr>
              <a:t>imágenes</a:t>
            </a:r>
            <a:r>
              <a:rPr lang="en-US" b="0" i="0" dirty="0">
                <a:effectLst/>
                <a:ea typeface="+mn-lt"/>
                <a:cs typeface="+mn-lt"/>
              </a:rPr>
              <a:t>, </a:t>
            </a:r>
            <a:r>
              <a:rPr lang="en-US" dirty="0" err="1">
                <a:ea typeface="+mn-lt"/>
                <a:cs typeface="+mn-lt"/>
              </a:rPr>
              <a:t>mensajes</a:t>
            </a:r>
            <a:r>
              <a:rPr lang="en-US" dirty="0">
                <a:ea typeface="+mn-lt"/>
                <a:cs typeface="+mn-lt"/>
              </a:rPr>
              <a:t> y </a:t>
            </a:r>
            <a:r>
              <a:rPr lang="en-US" dirty="0" err="1">
                <a:ea typeface="+mn-lt"/>
                <a:cs typeface="+mn-lt"/>
              </a:rPr>
              <a:t>experiencias</a:t>
            </a:r>
            <a:r>
              <a:rPr lang="en-US" b="0" i="0" dirty="0">
                <a:effectLst/>
                <a:ea typeface="+mn-lt"/>
                <a:cs typeface="+mn-lt"/>
              </a:rPr>
              <a:t>. </a:t>
            </a:r>
            <a:r>
              <a:rPr lang="en-US" dirty="0" err="1">
                <a:ea typeface="+mn-lt"/>
                <a:cs typeface="+mn-lt"/>
              </a:rPr>
              <a:t>Su</a:t>
            </a:r>
            <a:r>
              <a:rPr lang="en-US" dirty="0">
                <a:ea typeface="+mn-lt"/>
                <a:cs typeface="+mn-lt"/>
              </a:rPr>
              <a:t> </a:t>
            </a:r>
            <a:r>
              <a:rPr lang="en-US" dirty="0" err="1">
                <a:ea typeface="+mn-lt"/>
                <a:cs typeface="+mn-lt"/>
              </a:rPr>
              <a:t>estrategia</a:t>
            </a:r>
            <a:r>
              <a:rPr lang="en-US" dirty="0">
                <a:ea typeface="+mn-lt"/>
                <a:cs typeface="+mn-lt"/>
              </a:rPr>
              <a:t> de </a:t>
            </a:r>
            <a:r>
              <a:rPr lang="en-US" dirty="0" err="1">
                <a:ea typeface="+mn-lt"/>
                <a:cs typeface="+mn-lt"/>
              </a:rPr>
              <a:t>marca</a:t>
            </a:r>
            <a:r>
              <a:rPr lang="en-US" dirty="0">
                <a:ea typeface="+mn-lt"/>
                <a:cs typeface="+mn-lt"/>
              </a:rPr>
              <a:t> </a:t>
            </a:r>
            <a:r>
              <a:rPr lang="en-US" dirty="0" err="1">
                <a:ea typeface="+mn-lt"/>
                <a:cs typeface="+mn-lt"/>
              </a:rPr>
              <a:t>influirá</a:t>
            </a:r>
            <a:r>
              <a:rPr lang="en-US" dirty="0">
                <a:ea typeface="+mn-lt"/>
                <a:cs typeface="+mn-lt"/>
              </a:rPr>
              <a:t> </a:t>
            </a:r>
            <a:r>
              <a:rPr lang="en-US" dirty="0" err="1">
                <a:ea typeface="+mn-lt"/>
                <a:cs typeface="+mn-lt"/>
              </a:rPr>
              <a:t>en</a:t>
            </a:r>
            <a:r>
              <a:rPr lang="en-US" dirty="0">
                <a:ea typeface="+mn-lt"/>
                <a:cs typeface="+mn-lt"/>
              </a:rPr>
              <a:t> la forma de </a:t>
            </a:r>
            <a:r>
              <a:rPr lang="en-US" dirty="0" err="1">
                <a:ea typeface="+mn-lt"/>
                <a:cs typeface="+mn-lt"/>
              </a:rPr>
              <a:t>presentar</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identidad</a:t>
            </a:r>
            <a:r>
              <a:rPr lang="en-US" dirty="0">
                <a:ea typeface="+mn-lt"/>
                <a:cs typeface="+mn-lt"/>
              </a:rPr>
              <a:t> y </a:t>
            </a:r>
            <a:r>
              <a:rPr lang="en-US" dirty="0" err="1">
                <a:ea typeface="+mn-lt"/>
                <a:cs typeface="+mn-lt"/>
              </a:rPr>
              <a:t>alinearla</a:t>
            </a:r>
            <a:r>
              <a:rPr lang="en-US" dirty="0">
                <a:ea typeface="+mn-lt"/>
                <a:cs typeface="+mn-lt"/>
              </a:rPr>
              <a:t> con </a:t>
            </a:r>
            <a:r>
              <a:rPr lang="en-US" dirty="0" err="1">
                <a:ea typeface="+mn-lt"/>
                <a:cs typeface="+mn-lt"/>
              </a:rPr>
              <a:t>su</a:t>
            </a:r>
            <a:r>
              <a:rPr lang="en-US" dirty="0">
                <a:ea typeface="+mn-lt"/>
                <a:cs typeface="+mn-lt"/>
              </a:rPr>
              <a:t> </a:t>
            </a:r>
            <a:r>
              <a:rPr lang="en-US" dirty="0" err="1">
                <a:ea typeface="+mn-lt"/>
                <a:cs typeface="+mn-lt"/>
              </a:rPr>
              <a:t>propósito</a:t>
            </a:r>
            <a:r>
              <a:rPr lang="en-US" dirty="0">
                <a:ea typeface="+mn-lt"/>
                <a:cs typeface="+mn-lt"/>
              </a:rPr>
              <a:t> para </a:t>
            </a:r>
            <a:r>
              <a:rPr lang="en-US" dirty="0" err="1">
                <a:ea typeface="+mn-lt"/>
                <a:cs typeface="+mn-lt"/>
              </a:rPr>
              <a:t>lograr</a:t>
            </a:r>
            <a:r>
              <a:rPr lang="en-US" dirty="0">
                <a:ea typeface="+mn-lt"/>
                <a:cs typeface="+mn-lt"/>
              </a:rPr>
              <a:t> </a:t>
            </a:r>
            <a:r>
              <a:rPr lang="en-US" dirty="0" err="1">
                <a:ea typeface="+mn-lt"/>
                <a:cs typeface="+mn-lt"/>
              </a:rPr>
              <a:t>el</a:t>
            </a:r>
            <a:r>
              <a:rPr lang="en-US" dirty="0">
                <a:ea typeface="+mn-lt"/>
                <a:cs typeface="+mn-lt"/>
              </a:rPr>
              <a:t> mayor </a:t>
            </a:r>
            <a:r>
              <a:rPr lang="en-US" dirty="0" err="1">
                <a:ea typeface="+mn-lt"/>
                <a:cs typeface="+mn-lt"/>
              </a:rPr>
              <a:t>impacto</a:t>
            </a:r>
            <a:r>
              <a:rPr lang="en-US" b="0" i="0" dirty="0">
                <a:effectLst/>
                <a:ea typeface="+mn-lt"/>
                <a:cs typeface="+mn-lt"/>
              </a:rPr>
              <a:t>.</a:t>
            </a:r>
            <a:endParaRPr lang="es-ES" dirty="0">
              <a:ea typeface="+mn-lt"/>
              <a:cs typeface="+mn-lt"/>
            </a:endParaRPr>
          </a:p>
          <a:p>
            <a:r>
              <a:rPr lang="en-US" dirty="0">
                <a:ea typeface="+mn-lt"/>
                <a:cs typeface="+mn-lt"/>
              </a:rPr>
              <a:t>Sus </a:t>
            </a:r>
            <a:r>
              <a:rPr lang="en-US" dirty="0" err="1">
                <a:ea typeface="+mn-lt"/>
                <a:cs typeface="+mn-lt"/>
              </a:rPr>
              <a:t>elementos</a:t>
            </a:r>
            <a:r>
              <a:rPr lang="en-US" dirty="0">
                <a:ea typeface="+mn-lt"/>
                <a:cs typeface="+mn-lt"/>
              </a:rPr>
              <a:t> de </a:t>
            </a:r>
            <a:r>
              <a:rPr lang="en-US" dirty="0" err="1">
                <a:ea typeface="+mn-lt"/>
                <a:cs typeface="+mn-lt"/>
              </a:rPr>
              <a:t>identidad</a:t>
            </a:r>
            <a:r>
              <a:rPr lang="en-US" dirty="0">
                <a:ea typeface="+mn-lt"/>
                <a:cs typeface="+mn-lt"/>
              </a:rPr>
              <a:t> de </a:t>
            </a:r>
            <a:r>
              <a:rPr lang="en-US" dirty="0" err="1">
                <a:ea typeface="+mn-lt"/>
                <a:cs typeface="+mn-lt"/>
              </a:rPr>
              <a:t>marca</a:t>
            </a:r>
            <a:r>
              <a:rPr lang="en-US" dirty="0">
                <a:ea typeface="+mn-lt"/>
                <a:cs typeface="+mn-lt"/>
              </a:rPr>
              <a:t> </a:t>
            </a:r>
            <a:r>
              <a:rPr lang="en-US" dirty="0" err="1">
                <a:ea typeface="+mn-lt"/>
                <a:cs typeface="+mn-lt"/>
              </a:rPr>
              <a:t>deben</a:t>
            </a:r>
            <a:r>
              <a:rPr lang="en-US" dirty="0">
                <a:ea typeface="+mn-lt"/>
                <a:cs typeface="+mn-lt"/>
              </a:rPr>
              <a:t> </a:t>
            </a:r>
            <a:r>
              <a:rPr lang="en-US" dirty="0" err="1">
                <a:ea typeface="+mn-lt"/>
                <a:cs typeface="+mn-lt"/>
              </a:rPr>
              <a:t>aplicarse</a:t>
            </a:r>
            <a:r>
              <a:rPr lang="en-US" dirty="0">
                <a:ea typeface="+mn-lt"/>
                <a:cs typeface="+mn-lt"/>
              </a:rPr>
              <a:t> de forma </a:t>
            </a:r>
            <a:r>
              <a:rPr lang="en-US" dirty="0" err="1">
                <a:ea typeface="+mn-lt"/>
                <a:cs typeface="+mn-lt"/>
              </a:rPr>
              <a:t>coherente</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todos</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canales</a:t>
            </a:r>
            <a:r>
              <a:rPr lang="en-US" b="0" i="0" dirty="0">
                <a:effectLst/>
                <a:ea typeface="+mn-lt"/>
                <a:cs typeface="+mn-lt"/>
              </a:rPr>
              <a:t>. </a:t>
            </a:r>
            <a:r>
              <a:rPr lang="en-US" dirty="0">
                <a:ea typeface="+mn-lt"/>
                <a:cs typeface="+mn-lt"/>
              </a:rPr>
              <a:t>Es la forma </a:t>
            </a:r>
            <a:r>
              <a:rPr lang="en-US" dirty="0" err="1">
                <a:ea typeface="+mn-lt"/>
                <a:cs typeface="+mn-lt"/>
              </a:rPr>
              <a:t>en</a:t>
            </a:r>
            <a:r>
              <a:rPr lang="en-US" dirty="0">
                <a:ea typeface="+mn-lt"/>
                <a:cs typeface="+mn-lt"/>
              </a:rPr>
              <a:t> que </a:t>
            </a:r>
            <a:r>
              <a:rPr lang="en-US" dirty="0" err="1">
                <a:ea typeface="+mn-lt"/>
                <a:cs typeface="+mn-lt"/>
              </a:rPr>
              <a:t>su</a:t>
            </a:r>
            <a:r>
              <a:rPr lang="en-US" dirty="0">
                <a:ea typeface="+mn-lt"/>
                <a:cs typeface="+mn-lt"/>
              </a:rPr>
              <a:t> </a:t>
            </a:r>
            <a:r>
              <a:rPr lang="en-US" dirty="0" err="1">
                <a:ea typeface="+mn-lt"/>
                <a:cs typeface="+mn-lt"/>
              </a:rPr>
              <a:t>empresa</a:t>
            </a:r>
            <a:r>
              <a:rPr lang="en-US" dirty="0">
                <a:ea typeface="+mn-lt"/>
                <a:cs typeface="+mn-lt"/>
              </a:rPr>
              <a:t> se </a:t>
            </a:r>
            <a:r>
              <a:rPr lang="en-US" dirty="0" err="1">
                <a:ea typeface="+mn-lt"/>
                <a:cs typeface="+mn-lt"/>
              </a:rPr>
              <a:t>hace</a:t>
            </a:r>
            <a:r>
              <a:rPr lang="en-US" dirty="0">
                <a:ea typeface="+mn-lt"/>
                <a:cs typeface="+mn-lt"/>
              </a:rPr>
              <a:t> </a:t>
            </a:r>
            <a:r>
              <a:rPr lang="en-US" dirty="0" err="1">
                <a:ea typeface="+mn-lt"/>
                <a:cs typeface="+mn-lt"/>
              </a:rPr>
              <a:t>reconocible</a:t>
            </a:r>
            <a:r>
              <a:rPr lang="en-US" b="0" i="0" dirty="0">
                <a:effectLst/>
                <a:ea typeface="+mn-lt"/>
                <a:cs typeface="+mn-lt"/>
              </a:rPr>
              <a:t>. </a:t>
            </a:r>
            <a:r>
              <a:rPr lang="en-US" dirty="0" err="1">
                <a:ea typeface="+mn-lt"/>
                <a:cs typeface="+mn-lt"/>
              </a:rPr>
              <a:t>Incluye</a:t>
            </a:r>
            <a:r>
              <a:rPr lang="en-US" dirty="0">
                <a:ea typeface="+mn-lt"/>
                <a:cs typeface="+mn-lt"/>
              </a:rPr>
              <a:t> </a:t>
            </a:r>
            <a:r>
              <a:rPr lang="en-US" dirty="0" err="1">
                <a:ea typeface="+mn-lt"/>
                <a:cs typeface="+mn-lt"/>
              </a:rPr>
              <a:t>su</a:t>
            </a:r>
            <a:r>
              <a:rPr lang="en-US" b="0" i="0" dirty="0">
                <a:effectLst/>
                <a:ea typeface="+mn-lt"/>
                <a:cs typeface="+mn-lt"/>
              </a:rPr>
              <a:t>:</a:t>
            </a:r>
            <a:r>
              <a:rPr lang="en-US" dirty="0">
                <a:ea typeface="+mn-lt"/>
                <a:cs typeface="+mn-lt"/>
              </a:rPr>
              <a:t> </a:t>
            </a:r>
            <a:endParaRPr lang="en-US" dirty="0"/>
          </a:p>
        </p:txBody>
      </p:sp>
      <p:sp>
        <p:nvSpPr>
          <p:cNvPr id="3" name="Text Placeholder 2">
            <a:extLst>
              <a:ext uri="{FF2B5EF4-FFF2-40B4-BE49-F238E27FC236}">
                <a16:creationId xmlns:a16="http://schemas.microsoft.com/office/drawing/2014/main" id="{061600AC-92C9-409A-88E3-B99EA38C52B9}"/>
              </a:ext>
            </a:extLst>
          </p:cNvPr>
          <p:cNvSpPr>
            <a:spLocks noGrp="1"/>
          </p:cNvSpPr>
          <p:nvPr>
            <p:ph type="body" sz="quarter" idx="16"/>
          </p:nvPr>
        </p:nvSpPr>
        <p:spPr/>
        <p:txBody>
          <a:bodyPr vert="horz" lIns="91440" tIns="45720" rIns="91440" bIns="45720" rtlCol="0" anchor="t">
            <a:normAutofit lnSpcReduction="10000"/>
          </a:bodyPr>
          <a:lstStyle/>
          <a:p>
            <a:r>
              <a:rPr lang="en-US" dirty="0">
                <a:ea typeface="+mn-lt"/>
                <a:cs typeface="+mn-lt"/>
              </a:rPr>
              <a:t>Identidad de la </a:t>
            </a:r>
            <a:r>
              <a:rPr lang="en-US" dirty="0" err="1">
                <a:ea typeface="+mn-lt"/>
                <a:cs typeface="+mn-lt"/>
              </a:rPr>
              <a:t>marca</a:t>
            </a:r>
            <a:r>
              <a:rPr lang="en-US" dirty="0"/>
              <a:t>:</a:t>
            </a:r>
            <a:endParaRPr lang="en-IE" dirty="0">
              <a:cs typeface="Calibri"/>
            </a:endParaRPr>
          </a:p>
        </p:txBody>
      </p:sp>
      <p:sp>
        <p:nvSpPr>
          <p:cNvPr id="19" name="Rectangle: Rounded Corners 18">
            <a:extLst>
              <a:ext uri="{FF2B5EF4-FFF2-40B4-BE49-F238E27FC236}">
                <a16:creationId xmlns:a16="http://schemas.microsoft.com/office/drawing/2014/main" id="{6AB9D8C5-AEC7-469E-9068-5B30477E717B}"/>
              </a:ext>
            </a:extLst>
          </p:cNvPr>
          <p:cNvSpPr/>
          <p:nvPr/>
        </p:nvSpPr>
        <p:spPr>
          <a:xfrm>
            <a:off x="1089061" y="3768261"/>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err="1">
                <a:solidFill>
                  <a:srgbClr val="000000"/>
                </a:solidFill>
                <a:ea typeface="+mn-lt"/>
                <a:cs typeface="+mn-lt"/>
              </a:rPr>
              <a:t>Impresión</a:t>
            </a:r>
            <a:r>
              <a:rPr lang="en-US" b="1" dirty="0">
                <a:solidFill>
                  <a:srgbClr val="000000"/>
                </a:solidFill>
                <a:ea typeface="+mn-lt"/>
                <a:cs typeface="+mn-lt"/>
              </a:rPr>
              <a:t> o </a:t>
            </a:r>
            <a:r>
              <a:rPr lang="en-US" b="1" dirty="0" err="1">
                <a:solidFill>
                  <a:srgbClr val="000000"/>
                </a:solidFill>
                <a:ea typeface="+mn-lt"/>
                <a:cs typeface="+mn-lt"/>
              </a:rPr>
              <a:t>embalaje</a:t>
            </a:r>
            <a:endParaRPr lang="en-US" b="1" dirty="0" err="1">
              <a:solidFill>
                <a:srgbClr val="000000"/>
              </a:solidFill>
            </a:endParaRPr>
          </a:p>
          <a:p>
            <a:pPr algn="ctr"/>
            <a:endParaRPr lang="en-IE" b="1"/>
          </a:p>
        </p:txBody>
      </p:sp>
      <p:sp>
        <p:nvSpPr>
          <p:cNvPr id="20" name="Rectangle: Rounded Corners 19">
            <a:extLst>
              <a:ext uri="{FF2B5EF4-FFF2-40B4-BE49-F238E27FC236}">
                <a16:creationId xmlns:a16="http://schemas.microsoft.com/office/drawing/2014/main" id="{8017D5A8-7FA9-4051-9A91-72192E53EBDA}"/>
              </a:ext>
            </a:extLst>
          </p:cNvPr>
          <p:cNvSpPr/>
          <p:nvPr/>
        </p:nvSpPr>
        <p:spPr>
          <a:xfrm>
            <a:off x="3484970" y="4058596"/>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a:solidFill>
                  <a:srgbClr val="000000"/>
                </a:solidFill>
                <a:ea typeface="+mn-lt"/>
                <a:cs typeface="+mn-lt"/>
              </a:rPr>
              <a:t>Publicidad</a:t>
            </a:r>
            <a:endParaRPr lang="en-US" b="1" dirty="0">
              <a:solidFill>
                <a:srgbClr val="000000"/>
              </a:solidFill>
              <a:cs typeface="Calibri"/>
            </a:endParaRPr>
          </a:p>
          <a:p>
            <a:pPr algn="ctr"/>
            <a:endParaRPr lang="en-IE" b="1"/>
          </a:p>
        </p:txBody>
      </p:sp>
      <p:sp>
        <p:nvSpPr>
          <p:cNvPr id="21" name="Rectangle: Rounded Corners 20">
            <a:extLst>
              <a:ext uri="{FF2B5EF4-FFF2-40B4-BE49-F238E27FC236}">
                <a16:creationId xmlns:a16="http://schemas.microsoft.com/office/drawing/2014/main" id="{23B5BA65-2AE5-4196-B060-E32B7A153B4D}"/>
              </a:ext>
            </a:extLst>
          </p:cNvPr>
          <p:cNvSpPr/>
          <p:nvPr/>
        </p:nvSpPr>
        <p:spPr>
          <a:xfrm>
            <a:off x="2055832" y="4902124"/>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err="1">
                <a:solidFill>
                  <a:srgbClr val="202527"/>
                </a:solidFill>
                <a:latin typeface="proxima-nova"/>
              </a:rPr>
              <a:t>Contenido</a:t>
            </a:r>
            <a:r>
              <a:rPr lang="en-US" b="1" dirty="0">
                <a:solidFill>
                  <a:srgbClr val="202527"/>
                </a:solidFill>
                <a:latin typeface="proxima-nova"/>
              </a:rPr>
              <a:t> y </a:t>
            </a:r>
            <a:r>
              <a:rPr lang="en-US" b="1" dirty="0" err="1">
                <a:solidFill>
                  <a:srgbClr val="202527"/>
                </a:solidFill>
                <a:latin typeface="proxima-nova"/>
              </a:rPr>
              <a:t>mensaje</a:t>
            </a:r>
            <a:endParaRPr lang="en-US" b="1" i="0" dirty="0" err="1">
              <a:solidFill>
                <a:srgbClr val="202527"/>
              </a:solidFill>
              <a:effectLst/>
              <a:latin typeface="proxima-nova"/>
            </a:endParaRPr>
          </a:p>
          <a:p>
            <a:pPr algn="ctr"/>
            <a:endParaRPr lang="en-IE" b="1"/>
          </a:p>
        </p:txBody>
      </p:sp>
      <p:sp>
        <p:nvSpPr>
          <p:cNvPr id="22" name="Rectangle: Rounded Corners 21">
            <a:extLst>
              <a:ext uri="{FF2B5EF4-FFF2-40B4-BE49-F238E27FC236}">
                <a16:creationId xmlns:a16="http://schemas.microsoft.com/office/drawing/2014/main" id="{177BCAC6-6B26-4650-93C0-6E4C191542FF}"/>
              </a:ext>
            </a:extLst>
          </p:cNvPr>
          <p:cNvSpPr/>
          <p:nvPr/>
        </p:nvSpPr>
        <p:spPr>
          <a:xfrm>
            <a:off x="9221076" y="3702546"/>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err="1">
                <a:solidFill>
                  <a:srgbClr val="000000"/>
                </a:solidFill>
                <a:ea typeface="+mn-lt"/>
                <a:cs typeface="+mn-lt"/>
              </a:rPr>
              <a:t>Patrones</a:t>
            </a:r>
            <a:r>
              <a:rPr lang="en-US" b="1" dirty="0">
                <a:solidFill>
                  <a:srgbClr val="000000"/>
                </a:solidFill>
                <a:ea typeface="+mn-lt"/>
                <a:cs typeface="+mn-lt"/>
              </a:rPr>
              <a:t> e </a:t>
            </a:r>
            <a:r>
              <a:rPr lang="en-US" b="1" dirty="0" err="1">
                <a:solidFill>
                  <a:srgbClr val="000000"/>
                </a:solidFill>
                <a:ea typeface="+mn-lt"/>
                <a:cs typeface="+mn-lt"/>
              </a:rPr>
              <a:t>iconos</a:t>
            </a:r>
            <a:endParaRPr lang="en-US" dirty="0" err="1">
              <a:solidFill>
                <a:srgbClr val="000000"/>
              </a:solidFill>
              <a:cs typeface="Calibri" panose="020F0502020204030204"/>
            </a:endParaRPr>
          </a:p>
          <a:p>
            <a:pPr algn="ctr"/>
            <a:endParaRPr lang="en-IE" b="1"/>
          </a:p>
        </p:txBody>
      </p:sp>
      <p:sp>
        <p:nvSpPr>
          <p:cNvPr id="23" name="Rectangle: Rounded Corners 22">
            <a:extLst>
              <a:ext uri="{FF2B5EF4-FFF2-40B4-BE49-F238E27FC236}">
                <a16:creationId xmlns:a16="http://schemas.microsoft.com/office/drawing/2014/main" id="{568B12AC-8837-4FB2-B097-DAC4BF4B43E1}"/>
              </a:ext>
            </a:extLst>
          </p:cNvPr>
          <p:cNvSpPr/>
          <p:nvPr/>
        </p:nvSpPr>
        <p:spPr>
          <a:xfrm>
            <a:off x="7513893" y="4414645"/>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err="1">
                <a:solidFill>
                  <a:srgbClr val="202527"/>
                </a:solidFill>
                <a:latin typeface="proxima-nova"/>
              </a:rPr>
              <a:t>Diseño</a:t>
            </a:r>
            <a:r>
              <a:rPr lang="en-US" b="1" dirty="0">
                <a:solidFill>
                  <a:srgbClr val="202527"/>
                </a:solidFill>
                <a:latin typeface="proxima-nova"/>
              </a:rPr>
              <a:t> de </a:t>
            </a:r>
            <a:r>
              <a:rPr lang="en-US" b="1" dirty="0" err="1">
                <a:solidFill>
                  <a:srgbClr val="202527"/>
                </a:solidFill>
                <a:latin typeface="proxima-nova"/>
              </a:rPr>
              <a:t>página</a:t>
            </a:r>
            <a:r>
              <a:rPr lang="en-US" b="1" dirty="0">
                <a:solidFill>
                  <a:srgbClr val="202527"/>
                </a:solidFill>
                <a:latin typeface="proxima-nova"/>
              </a:rPr>
              <a:t> web</a:t>
            </a:r>
            <a:endParaRPr lang="en-US" b="1" i="0" dirty="0">
              <a:solidFill>
                <a:srgbClr val="202527"/>
              </a:solidFill>
              <a:effectLst/>
              <a:latin typeface="proxima-nova"/>
            </a:endParaRPr>
          </a:p>
          <a:p>
            <a:pPr algn="ctr"/>
            <a:endParaRPr lang="en-IE" b="1"/>
          </a:p>
        </p:txBody>
      </p:sp>
      <p:sp>
        <p:nvSpPr>
          <p:cNvPr id="24" name="Rectangle: Rounded Corners 23">
            <a:extLst>
              <a:ext uri="{FF2B5EF4-FFF2-40B4-BE49-F238E27FC236}">
                <a16:creationId xmlns:a16="http://schemas.microsoft.com/office/drawing/2014/main" id="{EBFC0A62-D227-4509-B5EC-88F299B3C08C}"/>
              </a:ext>
            </a:extLst>
          </p:cNvPr>
          <p:cNvSpPr/>
          <p:nvPr/>
        </p:nvSpPr>
        <p:spPr>
          <a:xfrm>
            <a:off x="5266566" y="5015413"/>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b="1" i="0">
              <a:solidFill>
                <a:srgbClr val="202527"/>
              </a:solidFill>
              <a:effectLst/>
              <a:latin typeface="proxima-nova"/>
            </a:endParaRPr>
          </a:p>
          <a:p>
            <a:pPr algn="ctr"/>
            <a:r>
              <a:rPr lang="en-US" b="1" dirty="0" err="1">
                <a:solidFill>
                  <a:srgbClr val="202527"/>
                </a:solidFill>
                <a:latin typeface="proxima-nova"/>
              </a:rPr>
              <a:t>Coloures</a:t>
            </a:r>
            <a:r>
              <a:rPr lang="en-US" b="1" dirty="0">
                <a:solidFill>
                  <a:srgbClr val="202527"/>
                </a:solidFill>
                <a:latin typeface="proxima-nova"/>
              </a:rPr>
              <a:t> y </a:t>
            </a:r>
            <a:r>
              <a:rPr lang="en-US" b="1" dirty="0" err="1">
                <a:solidFill>
                  <a:srgbClr val="202527"/>
                </a:solidFill>
                <a:latin typeface="proxima-nova"/>
              </a:rPr>
              <a:t>fuentes</a:t>
            </a:r>
            <a:endParaRPr lang="en-US" b="1" i="0" dirty="0" err="1">
              <a:solidFill>
                <a:srgbClr val="202527"/>
              </a:solidFill>
              <a:effectLst/>
              <a:latin typeface="proxima-nova"/>
            </a:endParaRPr>
          </a:p>
          <a:p>
            <a:pPr algn="ctr"/>
            <a:endParaRPr lang="en-IE" b="1"/>
          </a:p>
        </p:txBody>
      </p:sp>
      <p:sp>
        <p:nvSpPr>
          <p:cNvPr id="25" name="Rectangle: Rounded Corners 24">
            <a:extLst>
              <a:ext uri="{FF2B5EF4-FFF2-40B4-BE49-F238E27FC236}">
                <a16:creationId xmlns:a16="http://schemas.microsoft.com/office/drawing/2014/main" id="{0A782D9F-A985-4FE3-A1EF-881E76FB4838}"/>
              </a:ext>
            </a:extLst>
          </p:cNvPr>
          <p:cNvSpPr/>
          <p:nvPr/>
        </p:nvSpPr>
        <p:spPr>
          <a:xfrm>
            <a:off x="5476958" y="3702546"/>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a:solidFill>
                  <a:srgbClr val="000000"/>
                </a:solidFill>
              </a:rPr>
              <a:t>Logo</a:t>
            </a:r>
            <a:endParaRPr lang="en-IE" b="1">
              <a:solidFill>
                <a:srgbClr val="000000"/>
              </a:solidFill>
            </a:endParaRPr>
          </a:p>
        </p:txBody>
      </p:sp>
      <p:pic>
        <p:nvPicPr>
          <p:cNvPr id="16" name="Graphic 15" descr="Employee badge outline">
            <a:extLst>
              <a:ext uri="{FF2B5EF4-FFF2-40B4-BE49-F238E27FC236}">
                <a16:creationId xmlns:a16="http://schemas.microsoft.com/office/drawing/2014/main" id="{33D108EC-2274-4E51-8971-7B5239D92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4751" y="495262"/>
            <a:ext cx="914400" cy="914400"/>
          </a:xfrm>
          <a:prstGeom prst="rect">
            <a:avLst/>
          </a:prstGeom>
        </p:spPr>
      </p:pic>
      <p:sp>
        <p:nvSpPr>
          <p:cNvPr id="17" name="Rectangle 16">
            <a:extLst>
              <a:ext uri="{FF2B5EF4-FFF2-40B4-BE49-F238E27FC236}">
                <a16:creationId xmlns:a16="http://schemas.microsoft.com/office/drawing/2014/main" id="{0932D461-911C-4231-9138-EDB30FCC08FA}"/>
              </a:ext>
            </a:extLst>
          </p:cNvPr>
          <p:cNvSpPr/>
          <p:nvPr/>
        </p:nvSpPr>
        <p:spPr>
          <a:xfrm>
            <a:off x="10390174" y="812905"/>
            <a:ext cx="210393" cy="610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6975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E4792-AA27-412B-95CE-AB65E17D8B84}"/>
              </a:ext>
            </a:extLst>
          </p:cNvPr>
          <p:cNvSpPr>
            <a:spLocks noGrp="1"/>
          </p:cNvSpPr>
          <p:nvPr>
            <p:ph type="body" sz="quarter" idx="18"/>
          </p:nvPr>
        </p:nvSpPr>
        <p:spPr>
          <a:xfrm>
            <a:off x="565720" y="1418766"/>
            <a:ext cx="11146090" cy="1104176"/>
          </a:xfrm>
        </p:spPr>
        <p:txBody>
          <a:bodyPr vert="horz" lIns="91440" tIns="45720" rIns="91440" bIns="45720" rtlCol="0" anchor="t">
            <a:normAutofit/>
          </a:bodyPr>
          <a:lstStyle/>
          <a:p>
            <a:pPr algn="just"/>
            <a:r>
              <a:rPr lang="es-ES" dirty="0"/>
              <a:t>He aquí algunos ejemplos de valores y marcas extraídos de nuestra guía de buenas prácticas.  Cada ejemplo comunica sus valores/mensaje de forma clara y concisa a través de su logotipo y eslogan...</a:t>
            </a:r>
            <a:endParaRPr lang="en-IE" dirty="0">
              <a:cs typeface="Calibri" panose="020F0502020204030204"/>
            </a:endParaRPr>
          </a:p>
        </p:txBody>
      </p:sp>
      <p:sp>
        <p:nvSpPr>
          <p:cNvPr id="3" name="Text Placeholder 2">
            <a:extLst>
              <a:ext uri="{FF2B5EF4-FFF2-40B4-BE49-F238E27FC236}">
                <a16:creationId xmlns:a16="http://schemas.microsoft.com/office/drawing/2014/main" id="{88DD2C04-D827-4E03-9B26-FB9F4949DA72}"/>
              </a:ext>
            </a:extLst>
          </p:cNvPr>
          <p:cNvSpPr>
            <a:spLocks noGrp="1"/>
          </p:cNvSpPr>
          <p:nvPr>
            <p:ph type="body" sz="quarter" idx="16"/>
          </p:nvPr>
        </p:nvSpPr>
        <p:spPr/>
        <p:txBody>
          <a:bodyPr>
            <a:normAutofit fontScale="55000" lnSpcReduction="20000"/>
          </a:bodyPr>
          <a:lstStyle/>
          <a:p>
            <a:r>
              <a:rPr lang="es-ES" dirty="0"/>
              <a:t>Ejemplos de valores de nuestros estudios de casos pioneros de alimentos para personas mayores</a:t>
            </a:r>
            <a:endParaRPr lang="en-IE" dirty="0"/>
          </a:p>
        </p:txBody>
      </p:sp>
      <p:pic>
        <p:nvPicPr>
          <p:cNvPr id="4" name="Picture 3">
            <a:extLst>
              <a:ext uri="{FF2B5EF4-FFF2-40B4-BE49-F238E27FC236}">
                <a16:creationId xmlns:a16="http://schemas.microsoft.com/office/drawing/2014/main" id="{7BEAA104-A1F4-4D7C-8ADC-A8A2030C79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6716" y="2664542"/>
            <a:ext cx="2337661" cy="876081"/>
          </a:xfrm>
          <a:prstGeom prst="rect">
            <a:avLst/>
          </a:prstGeom>
        </p:spPr>
      </p:pic>
      <p:sp>
        <p:nvSpPr>
          <p:cNvPr id="5" name="Text Placeholder 7">
            <a:extLst>
              <a:ext uri="{FF2B5EF4-FFF2-40B4-BE49-F238E27FC236}">
                <a16:creationId xmlns:a16="http://schemas.microsoft.com/office/drawing/2014/main" id="{43EA601D-7E60-4E3F-9961-4A7575D411AE}"/>
              </a:ext>
            </a:extLst>
          </p:cNvPr>
          <p:cNvSpPr txBox="1">
            <a:spLocks/>
          </p:cNvSpPr>
          <p:nvPr/>
        </p:nvSpPr>
        <p:spPr>
          <a:xfrm>
            <a:off x="3795174" y="2755233"/>
            <a:ext cx="7747642" cy="106804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0000"/>
                </a:solidFill>
              </a:rPr>
              <a:t>“</a:t>
            </a:r>
            <a:r>
              <a:rPr lang="es-ES" sz="2400" b="1" dirty="0">
                <a:solidFill>
                  <a:srgbClr val="000000"/>
                </a:solidFill>
              </a:rPr>
              <a:t>Cultivamos, cocinamos, entregamos... porque la comodidad no debe significar compromiso</a:t>
            </a:r>
            <a:r>
              <a:rPr lang="en-US" sz="2400" b="1" dirty="0">
                <a:solidFill>
                  <a:srgbClr val="000000"/>
                </a:solidFill>
              </a:rPr>
              <a:t>.” </a:t>
            </a:r>
          </a:p>
        </p:txBody>
      </p:sp>
      <p:pic>
        <p:nvPicPr>
          <p:cNvPr id="6" name="Picture 5">
            <a:extLst>
              <a:ext uri="{FF2B5EF4-FFF2-40B4-BE49-F238E27FC236}">
                <a16:creationId xmlns:a16="http://schemas.microsoft.com/office/drawing/2014/main" id="{6044FCDE-C396-4B2A-ADD4-1CCB0BC3B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716" y="3682223"/>
            <a:ext cx="2337661" cy="845924"/>
          </a:xfrm>
          <a:prstGeom prst="rect">
            <a:avLst/>
          </a:prstGeom>
          <a:solidFill>
            <a:schemeClr val="bg1"/>
          </a:solidFill>
        </p:spPr>
      </p:pic>
      <p:sp>
        <p:nvSpPr>
          <p:cNvPr id="7" name="Text Placeholder 7">
            <a:extLst>
              <a:ext uri="{FF2B5EF4-FFF2-40B4-BE49-F238E27FC236}">
                <a16:creationId xmlns:a16="http://schemas.microsoft.com/office/drawing/2014/main" id="{780B82AE-3294-4D48-BA65-0C9D775170D4}"/>
              </a:ext>
            </a:extLst>
          </p:cNvPr>
          <p:cNvSpPr txBox="1">
            <a:spLocks/>
          </p:cNvSpPr>
          <p:nvPr/>
        </p:nvSpPr>
        <p:spPr>
          <a:xfrm>
            <a:off x="3902352" y="3750011"/>
            <a:ext cx="7640464" cy="1054568"/>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Bradley Hand ITC"/>
              </a:rPr>
              <a:t>“</a:t>
            </a:r>
            <a:r>
              <a:rPr lang="es-ES" sz="2400" b="1" dirty="0">
                <a:solidFill>
                  <a:srgbClr val="000000"/>
                </a:solidFill>
              </a:rPr>
              <a:t>Senes ayuda a los profesionales a conciliar el placer de la nutrición y la restauración</a:t>
            </a:r>
            <a:r>
              <a:rPr lang="en-US" sz="2400" b="1" dirty="0">
                <a:solidFill>
                  <a:srgbClr val="000000"/>
                </a:solidFill>
              </a:rPr>
              <a:t>.”</a:t>
            </a:r>
            <a:endParaRPr lang="en-US" sz="2400" dirty="0">
              <a:solidFill>
                <a:srgbClr val="000000"/>
              </a:solidFill>
            </a:endParaRPr>
          </a:p>
        </p:txBody>
      </p:sp>
      <p:pic>
        <p:nvPicPr>
          <p:cNvPr id="8" name="Picture 7">
            <a:extLst>
              <a:ext uri="{FF2B5EF4-FFF2-40B4-BE49-F238E27FC236}">
                <a16:creationId xmlns:a16="http://schemas.microsoft.com/office/drawing/2014/main" id="{A78110FB-BC85-44F5-AC67-BB59F6D322E6}"/>
              </a:ext>
            </a:extLst>
          </p:cNvPr>
          <p:cNvPicPr>
            <a:picLocks noChangeAspect="1"/>
          </p:cNvPicPr>
          <p:nvPr/>
        </p:nvPicPr>
        <p:blipFill>
          <a:blip r:embed="rId4"/>
          <a:stretch>
            <a:fillRect/>
          </a:stretch>
        </p:blipFill>
        <p:spPr>
          <a:xfrm>
            <a:off x="1436715" y="4673815"/>
            <a:ext cx="2337661" cy="1218727"/>
          </a:xfrm>
          <a:prstGeom prst="rect">
            <a:avLst/>
          </a:prstGeom>
        </p:spPr>
      </p:pic>
      <p:sp>
        <p:nvSpPr>
          <p:cNvPr id="10" name="TextBox 9">
            <a:extLst>
              <a:ext uri="{FF2B5EF4-FFF2-40B4-BE49-F238E27FC236}">
                <a16:creationId xmlns:a16="http://schemas.microsoft.com/office/drawing/2014/main" id="{15736C48-7E7A-4B8B-BF04-90A9D88D2E81}"/>
              </a:ext>
            </a:extLst>
          </p:cNvPr>
          <p:cNvSpPr txBox="1"/>
          <p:nvPr/>
        </p:nvSpPr>
        <p:spPr>
          <a:xfrm>
            <a:off x="3848763" y="4948929"/>
            <a:ext cx="7747642" cy="830997"/>
          </a:xfrm>
          <a:prstGeom prst="rect">
            <a:avLst/>
          </a:prstGeom>
          <a:noFill/>
        </p:spPr>
        <p:txBody>
          <a:bodyPr wrap="square" lIns="91440" tIns="45720" rIns="91440" bIns="45720" anchor="t">
            <a:spAutoFit/>
          </a:bodyPr>
          <a:lstStyle/>
          <a:p>
            <a:pPr defTabSz="755934">
              <a:defRPr/>
            </a:pPr>
            <a:r>
              <a:rPr kumimoji="0" lang="en-US" sz="2400" b="1" u="none" strike="noStrike" kern="1200" cap="none" spc="0" normalizeH="0" baseline="0" noProof="0" dirty="0">
                <a:ln>
                  <a:noFill/>
                </a:ln>
                <a:solidFill>
                  <a:srgbClr val="000000"/>
                </a:solidFill>
                <a:effectLst/>
                <a:uLnTx/>
                <a:uFillTx/>
                <a:latin typeface="Bradley Hand ITC"/>
              </a:rPr>
              <a:t>“</a:t>
            </a:r>
            <a:r>
              <a:rPr kumimoji="0" lang="es-ES" sz="2400" b="1" u="none" strike="noStrike" kern="1200" cap="none" spc="0" normalizeH="0" baseline="0" noProof="0" dirty="0">
                <a:ln>
                  <a:noFill/>
                </a:ln>
                <a:solidFill>
                  <a:srgbClr val="000000"/>
                </a:solidFill>
                <a:effectLst/>
                <a:uLnTx/>
                <a:uFillTx/>
                <a:ea typeface="+mn-ea"/>
                <a:cs typeface="+mn-cs"/>
              </a:rPr>
              <a:t>Alimentos nutritivos en vidrio con las porciones perfectas para las personas mayores</a:t>
            </a:r>
            <a:r>
              <a:rPr lang="en-US" sz="2400" b="1" dirty="0">
                <a:solidFill>
                  <a:srgbClr val="000000"/>
                </a:solidFill>
              </a:rPr>
              <a:t>.”</a:t>
            </a:r>
            <a:r>
              <a:rPr lang="en-US" sz="2400" b="1" dirty="0"/>
              <a:t> </a:t>
            </a:r>
            <a:endParaRPr kumimoji="0" lang="en-US" sz="2400" b="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541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30CF0-55D2-43CD-96CE-BC4B63E303C6}"/>
              </a:ext>
            </a:extLst>
          </p:cNvPr>
          <p:cNvSpPr>
            <a:spLocks noGrp="1"/>
          </p:cNvSpPr>
          <p:nvPr>
            <p:ph type="body" sz="quarter" idx="18"/>
          </p:nvPr>
        </p:nvSpPr>
        <p:spPr>
          <a:xfrm>
            <a:off x="734713" y="1650775"/>
            <a:ext cx="10909725" cy="3973940"/>
          </a:xfrm>
        </p:spPr>
        <p:txBody>
          <a:bodyPr vert="horz" lIns="91440" tIns="45720" rIns="91440" bIns="45720" rtlCol="0" anchor="t">
            <a:normAutofit/>
          </a:bodyPr>
          <a:lstStyle/>
          <a:p>
            <a:r>
              <a:rPr lang="es-ES" b="1" i="0" dirty="0">
                <a:solidFill>
                  <a:srgbClr val="202527"/>
                </a:solidFill>
                <a:effectLst/>
                <a:latin typeface="proxima-nova"/>
              </a:rPr>
              <a:t>El marketing de marca </a:t>
            </a:r>
            <a:r>
              <a:rPr lang="es-ES" i="0" dirty="0">
                <a:solidFill>
                  <a:srgbClr val="202527"/>
                </a:solidFill>
                <a:effectLst/>
                <a:latin typeface="proxima-nova"/>
              </a:rPr>
              <a:t>es la forma en que sus empresas pueden destacar y dar a conocer sus productos o servicios </a:t>
            </a:r>
            <a:r>
              <a:rPr lang="es-ES" b="1" i="0" dirty="0">
                <a:solidFill>
                  <a:srgbClr val="202527"/>
                </a:solidFill>
                <a:effectLst/>
                <a:latin typeface="proxima-nova"/>
              </a:rPr>
              <a:t>conectando valores y una voz con el público adecuado a través de la comunicación estratégica</a:t>
            </a:r>
            <a:r>
              <a:rPr lang="en-US" b="0" i="0" dirty="0">
                <a:solidFill>
                  <a:srgbClr val="202527"/>
                </a:solidFill>
                <a:effectLst/>
                <a:latin typeface="proxima-nova"/>
              </a:rPr>
              <a:t>.</a:t>
            </a:r>
          </a:p>
          <a:p>
            <a:pPr algn="l"/>
            <a:r>
              <a:rPr lang="es-ES" b="0" i="0" dirty="0">
                <a:solidFill>
                  <a:srgbClr val="202527"/>
                </a:solidFill>
                <a:effectLst/>
                <a:latin typeface="proxima-nova"/>
              </a:rPr>
              <a:t>En 2022, la amplificación de la imagen de su marca puede realizarse eficazmente a través de diversas actividades de marketing digital</a:t>
            </a:r>
            <a:r>
              <a:rPr lang="en-US" b="0" i="0" dirty="0">
                <a:solidFill>
                  <a:srgbClr val="202527"/>
                </a:solidFill>
                <a:effectLst/>
                <a:latin typeface="proxima-nova"/>
              </a:rPr>
              <a:t>:</a:t>
            </a:r>
          </a:p>
          <a:p>
            <a:pPr algn="l">
              <a:buFont typeface="Arial" panose="020B0604020202020204" pitchFamily="34" charset="0"/>
              <a:buChar char="•"/>
            </a:pPr>
            <a:endParaRPr lang="en-US" b="0" i="0" dirty="0">
              <a:solidFill>
                <a:srgbClr val="202527"/>
              </a:solidFill>
              <a:effectLst/>
              <a:latin typeface="proxima-nova"/>
            </a:endParaRPr>
          </a:p>
          <a:p>
            <a:endParaRPr lang="en-IE" dirty="0"/>
          </a:p>
        </p:txBody>
      </p:sp>
      <p:sp>
        <p:nvSpPr>
          <p:cNvPr id="3" name="Text Placeholder 2">
            <a:extLst>
              <a:ext uri="{FF2B5EF4-FFF2-40B4-BE49-F238E27FC236}">
                <a16:creationId xmlns:a16="http://schemas.microsoft.com/office/drawing/2014/main" id="{E191E1A0-E2AA-4403-ADAE-D4E0490D8579}"/>
              </a:ext>
            </a:extLst>
          </p:cNvPr>
          <p:cNvSpPr>
            <a:spLocks noGrp="1"/>
          </p:cNvSpPr>
          <p:nvPr>
            <p:ph type="body" sz="quarter" idx="16"/>
          </p:nvPr>
        </p:nvSpPr>
        <p:spPr/>
        <p:txBody>
          <a:bodyPr>
            <a:normAutofit lnSpcReduction="10000"/>
          </a:bodyPr>
          <a:lstStyle/>
          <a:p>
            <a:r>
              <a:rPr lang="en-US" dirty="0"/>
              <a:t>Marketing de </a:t>
            </a:r>
            <a:r>
              <a:rPr lang="en-US" dirty="0" err="1"/>
              <a:t>marca</a:t>
            </a:r>
            <a:r>
              <a:rPr lang="en-US" dirty="0"/>
              <a:t> :</a:t>
            </a:r>
            <a:endParaRPr lang="en-IE" dirty="0"/>
          </a:p>
        </p:txBody>
      </p:sp>
      <p:sp>
        <p:nvSpPr>
          <p:cNvPr id="4" name="Speech Bubble: Rectangle with Corners Rounded 3">
            <a:extLst>
              <a:ext uri="{FF2B5EF4-FFF2-40B4-BE49-F238E27FC236}">
                <a16:creationId xmlns:a16="http://schemas.microsoft.com/office/drawing/2014/main" id="{B63385D4-E38C-471A-BF3F-F1898E1E378C}"/>
              </a:ext>
            </a:extLst>
          </p:cNvPr>
          <p:cNvSpPr/>
          <p:nvPr/>
        </p:nvSpPr>
        <p:spPr>
          <a:xfrm>
            <a:off x="7513778" y="4590888"/>
            <a:ext cx="2095837" cy="898216"/>
          </a:xfrm>
          <a:prstGeom prst="wedgeRoundRectCallout">
            <a:avLst>
              <a:gd name="adj1" fmla="val -34733"/>
              <a:gd name="adj2" fmla="val 9223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solidFill>
                <a:srgbClr val="202527"/>
              </a:solidFill>
              <a:effectLst/>
              <a:latin typeface="proxima-nova"/>
            </a:endParaRPr>
          </a:p>
          <a:p>
            <a:pPr algn="ctr"/>
            <a:r>
              <a:rPr lang="en-US" b="1" i="0" dirty="0">
                <a:solidFill>
                  <a:srgbClr val="202527"/>
                </a:solidFill>
                <a:effectLst/>
                <a:latin typeface="proxima-nova"/>
              </a:rPr>
              <a:t>Publicidad de </a:t>
            </a:r>
            <a:r>
              <a:rPr lang="en-US" b="1" i="0" dirty="0" err="1">
                <a:solidFill>
                  <a:srgbClr val="202527"/>
                </a:solidFill>
                <a:effectLst/>
                <a:latin typeface="proxima-nova"/>
              </a:rPr>
              <a:t>pago</a:t>
            </a:r>
            <a:endParaRPr lang="en-US" b="1" i="0" dirty="0">
              <a:solidFill>
                <a:srgbClr val="202527"/>
              </a:solidFill>
              <a:effectLst/>
              <a:latin typeface="proxima-nova"/>
            </a:endParaRPr>
          </a:p>
          <a:p>
            <a:pPr algn="ctr"/>
            <a:r>
              <a:rPr lang="en-US" b="0" i="0" dirty="0">
                <a:solidFill>
                  <a:srgbClr val="202527"/>
                </a:solidFill>
                <a:effectLst/>
                <a:latin typeface="proxima-nova"/>
              </a:rPr>
              <a:t>(PPC)</a:t>
            </a:r>
          </a:p>
          <a:p>
            <a:pPr algn="ctr"/>
            <a:endParaRPr lang="en-IE" dirty="0"/>
          </a:p>
        </p:txBody>
      </p:sp>
      <p:sp>
        <p:nvSpPr>
          <p:cNvPr id="5" name="Speech Bubble: Rectangle with Corners Rounded 4">
            <a:extLst>
              <a:ext uri="{FF2B5EF4-FFF2-40B4-BE49-F238E27FC236}">
                <a16:creationId xmlns:a16="http://schemas.microsoft.com/office/drawing/2014/main" id="{B380B5C8-160D-4BB2-B2CB-376C418285C1}"/>
              </a:ext>
            </a:extLst>
          </p:cNvPr>
          <p:cNvSpPr/>
          <p:nvPr/>
        </p:nvSpPr>
        <p:spPr>
          <a:xfrm>
            <a:off x="5264545" y="3678736"/>
            <a:ext cx="2095837" cy="898216"/>
          </a:xfrm>
          <a:prstGeom prst="wedgeRoundRectCallout">
            <a:avLst>
              <a:gd name="adj1" fmla="val -40138"/>
              <a:gd name="adj2" fmla="val 8322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0" dirty="0">
                <a:solidFill>
                  <a:srgbClr val="202527"/>
                </a:solidFill>
                <a:effectLst/>
                <a:latin typeface="proxima-nova"/>
              </a:rPr>
              <a:t>Marketing </a:t>
            </a:r>
            <a:r>
              <a:rPr lang="en-US" b="1" i="0" dirty="0" err="1">
                <a:solidFill>
                  <a:srgbClr val="202527"/>
                </a:solidFill>
                <a:effectLst/>
                <a:latin typeface="proxima-nova"/>
              </a:rPr>
              <a:t>por</a:t>
            </a:r>
            <a:r>
              <a:rPr lang="en-US" b="1" i="0" dirty="0">
                <a:solidFill>
                  <a:srgbClr val="202527"/>
                </a:solidFill>
                <a:effectLst/>
                <a:latin typeface="proxima-nova"/>
              </a:rPr>
              <a:t> </a:t>
            </a:r>
            <a:r>
              <a:rPr lang="en-US" b="1" i="0" dirty="0" err="1">
                <a:solidFill>
                  <a:srgbClr val="202527"/>
                </a:solidFill>
                <a:effectLst/>
                <a:latin typeface="proxima-nova"/>
              </a:rPr>
              <a:t>correo</a:t>
            </a:r>
            <a:r>
              <a:rPr lang="en-US" b="1" i="0" dirty="0">
                <a:solidFill>
                  <a:srgbClr val="202527"/>
                </a:solidFill>
                <a:effectLst/>
                <a:latin typeface="proxima-nova"/>
              </a:rPr>
              <a:t> </a:t>
            </a:r>
            <a:r>
              <a:rPr lang="en-US" b="1" i="0" dirty="0" err="1">
                <a:solidFill>
                  <a:srgbClr val="202527"/>
                </a:solidFill>
                <a:effectLst/>
                <a:latin typeface="proxima-nova"/>
              </a:rPr>
              <a:t>electrónico</a:t>
            </a:r>
            <a:endParaRPr lang="en-IE" b="1" dirty="0"/>
          </a:p>
        </p:txBody>
      </p:sp>
      <p:sp>
        <p:nvSpPr>
          <p:cNvPr id="6" name="Speech Bubble: Rectangle with Corners Rounded 5">
            <a:extLst>
              <a:ext uri="{FF2B5EF4-FFF2-40B4-BE49-F238E27FC236}">
                <a16:creationId xmlns:a16="http://schemas.microsoft.com/office/drawing/2014/main" id="{7FFE2465-48DF-49C0-89A3-5308E8A3A644}"/>
              </a:ext>
            </a:extLst>
          </p:cNvPr>
          <p:cNvSpPr/>
          <p:nvPr/>
        </p:nvSpPr>
        <p:spPr>
          <a:xfrm>
            <a:off x="9640982" y="3637745"/>
            <a:ext cx="2095837" cy="898216"/>
          </a:xfrm>
          <a:prstGeom prst="wedgeRoundRectCallout">
            <a:avLst>
              <a:gd name="adj1" fmla="val -36663"/>
              <a:gd name="adj2" fmla="val 8952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i="0" dirty="0">
                <a:solidFill>
                  <a:srgbClr val="202527"/>
                </a:solidFill>
                <a:effectLst/>
                <a:latin typeface="proxima-nova"/>
              </a:rPr>
              <a:t>Marketing </a:t>
            </a:r>
            <a:r>
              <a:rPr lang="en-US" b="1" i="0" dirty="0" err="1">
                <a:solidFill>
                  <a:srgbClr val="202527"/>
                </a:solidFill>
                <a:effectLst/>
                <a:latin typeface="proxima-nova"/>
              </a:rPr>
              <a:t>en</a:t>
            </a:r>
            <a:r>
              <a:rPr lang="en-US" b="1" i="0" dirty="0">
                <a:solidFill>
                  <a:srgbClr val="202527"/>
                </a:solidFill>
                <a:effectLst/>
                <a:latin typeface="proxima-nova"/>
              </a:rPr>
              <a:t> redes </a:t>
            </a:r>
            <a:r>
              <a:rPr lang="en-US" b="1" i="0" dirty="0" err="1">
                <a:solidFill>
                  <a:srgbClr val="202527"/>
                </a:solidFill>
                <a:effectLst/>
                <a:latin typeface="proxima-nova"/>
              </a:rPr>
              <a:t>sociales</a:t>
            </a:r>
            <a:endParaRPr lang="en-IE" b="1" dirty="0"/>
          </a:p>
        </p:txBody>
      </p:sp>
      <p:sp>
        <p:nvSpPr>
          <p:cNvPr id="7" name="Speech Bubble: Rectangle with Corners Rounded 6">
            <a:extLst>
              <a:ext uri="{FF2B5EF4-FFF2-40B4-BE49-F238E27FC236}">
                <a16:creationId xmlns:a16="http://schemas.microsoft.com/office/drawing/2014/main" id="{4BF73D7A-4BAF-4C8C-A0B2-E28BFE2A2D4F}"/>
              </a:ext>
            </a:extLst>
          </p:cNvPr>
          <p:cNvSpPr/>
          <p:nvPr/>
        </p:nvSpPr>
        <p:spPr>
          <a:xfrm>
            <a:off x="3076327" y="4576953"/>
            <a:ext cx="2095837" cy="898216"/>
          </a:xfrm>
          <a:prstGeom prst="wedgeRoundRectCallout">
            <a:avLst>
              <a:gd name="adj1" fmla="val -33574"/>
              <a:gd name="adj2" fmla="val 8141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es-ES" b="1" i="0" dirty="0">
                <a:solidFill>
                  <a:srgbClr val="202527"/>
                </a:solidFill>
                <a:effectLst/>
                <a:latin typeface="proxima-nova"/>
              </a:rPr>
              <a:t>SEO y marketing de contenidos</a:t>
            </a:r>
          </a:p>
          <a:p>
            <a:pPr algn="ctr"/>
            <a:endParaRPr lang="en-IE" b="1" dirty="0"/>
          </a:p>
        </p:txBody>
      </p:sp>
      <p:sp>
        <p:nvSpPr>
          <p:cNvPr id="8" name="Speech Bubble: Rectangle with Corners Rounded 7">
            <a:extLst>
              <a:ext uri="{FF2B5EF4-FFF2-40B4-BE49-F238E27FC236}">
                <a16:creationId xmlns:a16="http://schemas.microsoft.com/office/drawing/2014/main" id="{8FCE55AC-55D0-4641-8788-BA7F8ED1BADC}"/>
              </a:ext>
            </a:extLst>
          </p:cNvPr>
          <p:cNvSpPr/>
          <p:nvPr/>
        </p:nvSpPr>
        <p:spPr>
          <a:xfrm>
            <a:off x="980490" y="3678736"/>
            <a:ext cx="2314912" cy="888691"/>
          </a:xfrm>
          <a:prstGeom prst="wedgeRoundRectCallout">
            <a:avLst>
              <a:gd name="adj1" fmla="val -29713"/>
              <a:gd name="adj2" fmla="val 8141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dirty="0">
              <a:solidFill>
                <a:srgbClr val="202527"/>
              </a:solidFill>
              <a:effectLst/>
              <a:latin typeface="proxima-nova"/>
            </a:endParaRPr>
          </a:p>
          <a:p>
            <a:pPr algn="ctr"/>
            <a:r>
              <a:rPr lang="en-US" b="1" i="0" dirty="0" err="1">
                <a:solidFill>
                  <a:srgbClr val="202527"/>
                </a:solidFill>
                <a:effectLst/>
                <a:latin typeface="proxima-nova"/>
              </a:rPr>
              <a:t>Experiencia</a:t>
            </a:r>
            <a:r>
              <a:rPr lang="en-US" b="1" i="0" dirty="0">
                <a:solidFill>
                  <a:srgbClr val="202527"/>
                </a:solidFill>
                <a:effectLst/>
                <a:latin typeface="proxima-nova"/>
              </a:rPr>
              <a:t> del </a:t>
            </a:r>
            <a:r>
              <a:rPr lang="en-US" b="1" i="0" dirty="0" err="1">
                <a:solidFill>
                  <a:srgbClr val="202527"/>
                </a:solidFill>
                <a:effectLst/>
                <a:latin typeface="proxima-nova"/>
              </a:rPr>
              <a:t>usuario</a:t>
            </a:r>
            <a:r>
              <a:rPr lang="en-US" b="1" i="0" dirty="0">
                <a:solidFill>
                  <a:srgbClr val="202527"/>
                </a:solidFill>
                <a:effectLst/>
                <a:latin typeface="proxima-nova"/>
              </a:rPr>
              <a:t> </a:t>
            </a:r>
          </a:p>
          <a:p>
            <a:pPr algn="ctr"/>
            <a:r>
              <a:rPr lang="en-US" i="0" dirty="0">
                <a:solidFill>
                  <a:srgbClr val="202527"/>
                </a:solidFill>
                <a:effectLst/>
                <a:latin typeface="proxima-nova"/>
              </a:rPr>
              <a:t>(i.e. </a:t>
            </a:r>
            <a:r>
              <a:rPr lang="en-US" dirty="0" err="1">
                <a:solidFill>
                  <a:srgbClr val="202527"/>
                </a:solidFill>
                <a:latin typeface="proxima-nova"/>
              </a:rPr>
              <a:t>tu</a:t>
            </a:r>
            <a:r>
              <a:rPr lang="en-US" dirty="0">
                <a:solidFill>
                  <a:srgbClr val="202527"/>
                </a:solidFill>
                <a:latin typeface="proxima-nova"/>
              </a:rPr>
              <a:t> </a:t>
            </a:r>
            <a:r>
              <a:rPr lang="en-US" dirty="0" err="1">
                <a:solidFill>
                  <a:srgbClr val="202527"/>
                </a:solidFill>
                <a:latin typeface="proxima-nova"/>
              </a:rPr>
              <a:t>página</a:t>
            </a:r>
            <a:r>
              <a:rPr lang="en-US" dirty="0">
                <a:solidFill>
                  <a:srgbClr val="202527"/>
                </a:solidFill>
                <a:latin typeface="proxima-nova"/>
              </a:rPr>
              <a:t> web</a:t>
            </a:r>
            <a:r>
              <a:rPr lang="en-US" i="0" dirty="0">
                <a:solidFill>
                  <a:srgbClr val="202527"/>
                </a:solidFill>
                <a:effectLst/>
                <a:latin typeface="proxima-nova"/>
              </a:rPr>
              <a:t>)</a:t>
            </a:r>
          </a:p>
          <a:p>
            <a:pPr algn="ctr"/>
            <a:endParaRPr lang="en-IE" b="1" dirty="0"/>
          </a:p>
        </p:txBody>
      </p:sp>
      <p:grpSp>
        <p:nvGrpSpPr>
          <p:cNvPr id="9" name="Graphic 2">
            <a:extLst>
              <a:ext uri="{FF2B5EF4-FFF2-40B4-BE49-F238E27FC236}">
                <a16:creationId xmlns:a16="http://schemas.microsoft.com/office/drawing/2014/main" id="{74FF4316-6FB9-4B48-BDB7-E1E0EDC1E191}"/>
              </a:ext>
            </a:extLst>
          </p:cNvPr>
          <p:cNvGrpSpPr/>
          <p:nvPr/>
        </p:nvGrpSpPr>
        <p:grpSpPr>
          <a:xfrm>
            <a:off x="9963061" y="526525"/>
            <a:ext cx="952569" cy="1014306"/>
            <a:chOff x="3918554" y="774528"/>
            <a:chExt cx="868197" cy="924466"/>
          </a:xfrm>
        </p:grpSpPr>
        <p:grpSp>
          <p:nvGrpSpPr>
            <p:cNvPr id="10" name="Graphic 2">
              <a:extLst>
                <a:ext uri="{FF2B5EF4-FFF2-40B4-BE49-F238E27FC236}">
                  <a16:creationId xmlns:a16="http://schemas.microsoft.com/office/drawing/2014/main" id="{E061FDF3-A7A0-4D50-BA5C-348F048EEEC8}"/>
                </a:ext>
              </a:extLst>
            </p:cNvPr>
            <p:cNvGrpSpPr/>
            <p:nvPr/>
          </p:nvGrpSpPr>
          <p:grpSpPr>
            <a:xfrm>
              <a:off x="3918554" y="774528"/>
              <a:ext cx="868197" cy="924466"/>
              <a:chOff x="3918554" y="774528"/>
              <a:chExt cx="868197" cy="924466"/>
            </a:xfrm>
            <a:solidFill>
              <a:srgbClr val="010101"/>
            </a:solidFill>
          </p:grpSpPr>
          <p:sp>
            <p:nvSpPr>
              <p:cNvPr id="14" name="Freeform 300">
                <a:extLst>
                  <a:ext uri="{FF2B5EF4-FFF2-40B4-BE49-F238E27FC236}">
                    <a16:creationId xmlns:a16="http://schemas.microsoft.com/office/drawing/2014/main" id="{87F4DA4B-E65D-4A9A-BAA0-F37670048B4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5" name="Freeform 301">
                <a:extLst>
                  <a:ext uri="{FF2B5EF4-FFF2-40B4-BE49-F238E27FC236}">
                    <a16:creationId xmlns:a16="http://schemas.microsoft.com/office/drawing/2014/main" id="{32391FC6-7B09-435A-AB5C-3C63B46A687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B3ACC11-4CC2-471E-AE5C-BDE8B3206C71}"/>
                </a:ext>
              </a:extLst>
            </p:cNvPr>
            <p:cNvGrpSpPr/>
            <p:nvPr/>
          </p:nvGrpSpPr>
          <p:grpSpPr>
            <a:xfrm>
              <a:off x="3958353" y="890522"/>
              <a:ext cx="708520" cy="605461"/>
              <a:chOff x="3958353" y="890522"/>
              <a:chExt cx="708520" cy="605461"/>
            </a:xfrm>
            <a:solidFill>
              <a:srgbClr val="60A9DD"/>
            </a:solidFill>
          </p:grpSpPr>
          <p:sp>
            <p:nvSpPr>
              <p:cNvPr id="12" name="Freeform 298">
                <a:extLst>
                  <a:ext uri="{FF2B5EF4-FFF2-40B4-BE49-F238E27FC236}">
                    <a16:creationId xmlns:a16="http://schemas.microsoft.com/office/drawing/2014/main" id="{141CB985-DD2C-4373-9B3F-C6BD69ECF365}"/>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C000"/>
              </a:solidFill>
              <a:ln w="9028" cap="flat">
                <a:noFill/>
                <a:prstDash val="solid"/>
                <a:miter/>
              </a:ln>
            </p:spPr>
            <p:txBody>
              <a:bodyPr rtlCol="0" anchor="ctr"/>
              <a:lstStyle/>
              <a:p>
                <a:endParaRPr lang="en-US"/>
              </a:p>
            </p:txBody>
          </p:sp>
          <p:sp>
            <p:nvSpPr>
              <p:cNvPr id="13" name="Freeform 299">
                <a:extLst>
                  <a:ext uri="{FF2B5EF4-FFF2-40B4-BE49-F238E27FC236}">
                    <a16:creationId xmlns:a16="http://schemas.microsoft.com/office/drawing/2014/main" id="{B6A14691-BEBD-40A7-9EC1-AB1C4F41C47D}"/>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0000"/>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164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506E4C-78BA-41A0-ACF1-CF2E7CB21B08}"/>
              </a:ext>
            </a:extLst>
          </p:cNvPr>
          <p:cNvSpPr>
            <a:spLocks noGrp="1"/>
          </p:cNvSpPr>
          <p:nvPr>
            <p:ph type="body" sz="quarter" idx="16"/>
          </p:nvPr>
        </p:nvSpPr>
        <p:spPr>
          <a:xfrm>
            <a:off x="0" y="325704"/>
            <a:ext cx="4719319" cy="582221"/>
          </a:xfrm>
          <a:solidFill>
            <a:srgbClr val="FFD100"/>
          </a:solidFill>
        </p:spPr>
        <p:txBody>
          <a:bodyPr anchor="ctr">
            <a:normAutofit lnSpcReduction="10000"/>
          </a:bodyPr>
          <a:lstStyle/>
          <a:p>
            <a:pPr marL="180000"/>
            <a:r>
              <a:rPr lang="en-IE" dirty="0" err="1"/>
              <a:t>Hallazgos</a:t>
            </a:r>
            <a:r>
              <a:rPr lang="en-IE" dirty="0"/>
              <a:t> clave…</a:t>
            </a:r>
          </a:p>
        </p:txBody>
      </p:sp>
      <p:pic>
        <p:nvPicPr>
          <p:cNvPr id="4" name="Picture 3">
            <a:extLst>
              <a:ext uri="{FF2B5EF4-FFF2-40B4-BE49-F238E27FC236}">
                <a16:creationId xmlns:a16="http://schemas.microsoft.com/office/drawing/2014/main" id="{DDB27A67-5DC7-489B-B135-3EE6741BC3A0}"/>
              </a:ext>
            </a:extLst>
          </p:cNvPr>
          <p:cNvPicPr>
            <a:picLocks noChangeAspect="1"/>
          </p:cNvPicPr>
          <p:nvPr/>
        </p:nvPicPr>
        <p:blipFill>
          <a:blip r:embed="rId2"/>
          <a:stretch>
            <a:fillRect/>
          </a:stretch>
        </p:blipFill>
        <p:spPr>
          <a:xfrm>
            <a:off x="6894414" y="257364"/>
            <a:ext cx="2723287" cy="817680"/>
          </a:xfrm>
          <a:prstGeom prst="rect">
            <a:avLst/>
          </a:prstGeom>
        </p:spPr>
      </p:pic>
      <p:pic>
        <p:nvPicPr>
          <p:cNvPr id="5" name="Picture 4">
            <a:extLst>
              <a:ext uri="{FF2B5EF4-FFF2-40B4-BE49-F238E27FC236}">
                <a16:creationId xmlns:a16="http://schemas.microsoft.com/office/drawing/2014/main" id="{25B66B0E-C27D-43C3-AE06-736DE035030D}"/>
              </a:ext>
            </a:extLst>
          </p:cNvPr>
          <p:cNvPicPr>
            <a:picLocks noChangeAspect="1"/>
          </p:cNvPicPr>
          <p:nvPr/>
        </p:nvPicPr>
        <p:blipFill>
          <a:blip r:embed="rId3"/>
          <a:stretch>
            <a:fillRect/>
          </a:stretch>
        </p:blipFill>
        <p:spPr>
          <a:xfrm>
            <a:off x="9829248" y="411410"/>
            <a:ext cx="1790792" cy="742988"/>
          </a:xfrm>
          <a:prstGeom prst="rect">
            <a:avLst/>
          </a:prstGeom>
        </p:spPr>
      </p:pic>
      <p:sp>
        <p:nvSpPr>
          <p:cNvPr id="6" name="Text Placeholder 5">
            <a:extLst>
              <a:ext uri="{FF2B5EF4-FFF2-40B4-BE49-F238E27FC236}">
                <a16:creationId xmlns:a16="http://schemas.microsoft.com/office/drawing/2014/main" id="{838F9D46-441F-4576-A2B0-AD4FB7790233}"/>
              </a:ext>
            </a:extLst>
          </p:cNvPr>
          <p:cNvSpPr txBox="1">
            <a:spLocks noGrp="1"/>
          </p:cNvSpPr>
          <p:nvPr>
            <p:ph type="body" sz="quarter" idx="18"/>
          </p:nvPr>
        </p:nvSpPr>
        <p:spPr>
          <a:xfrm>
            <a:off x="236968" y="1471564"/>
            <a:ext cx="11474506" cy="1421928"/>
          </a:xfrm>
          <a:prstGeom prst="rect">
            <a:avLst/>
          </a:prstGeom>
          <a:noFill/>
        </p:spPr>
        <p:txBody>
          <a:bodyPr vert="horz" wrap="square" lIns="91440" tIns="45720" rIns="91440" bIns="45720" rtlCol="0" anchor="t">
            <a:spAutoFit/>
          </a:bodyPr>
          <a:lstStyle/>
          <a:p>
            <a:pPr indent="0"/>
            <a:r>
              <a:rPr lang="es-ES" dirty="0"/>
              <a:t>El estudio de análisis de mercado y las entrevistas realizadas por </a:t>
            </a:r>
            <a:r>
              <a:rPr lang="es-ES" b="1" dirty="0" err="1"/>
              <a:t>INCluSilver</a:t>
            </a:r>
            <a:r>
              <a:rPr lang="es-ES" dirty="0"/>
              <a:t> han sugerido algunas </a:t>
            </a:r>
            <a:r>
              <a:rPr lang="es-ES" b="1" dirty="0"/>
              <a:t>estrategias/recomendaciones </a:t>
            </a:r>
            <a:r>
              <a:rPr lang="es-ES" dirty="0"/>
              <a:t>que podrían desarrollar las PYMES para entrar con éxito en los segmentos de mercado relacionados con los productos o servicios alimentarios dedicados a la tercera edad </a:t>
            </a:r>
            <a:r>
              <a:rPr lang="en-US" dirty="0">
                <a:solidFill>
                  <a:srgbClr val="000000"/>
                </a:solidFill>
              </a:rPr>
              <a:t>:</a:t>
            </a:r>
            <a:endParaRPr lang="en-IE" dirty="0">
              <a:solidFill>
                <a:srgbClr val="000000"/>
              </a:solidFill>
            </a:endParaRPr>
          </a:p>
        </p:txBody>
      </p:sp>
      <p:sp>
        <p:nvSpPr>
          <p:cNvPr id="7" name="TextBox 6">
            <a:extLst>
              <a:ext uri="{FF2B5EF4-FFF2-40B4-BE49-F238E27FC236}">
                <a16:creationId xmlns:a16="http://schemas.microsoft.com/office/drawing/2014/main" id="{F5360E08-3B35-4457-9CB6-728072A50DF5}"/>
              </a:ext>
            </a:extLst>
          </p:cNvPr>
          <p:cNvSpPr txBox="1"/>
          <p:nvPr/>
        </p:nvSpPr>
        <p:spPr>
          <a:xfrm>
            <a:off x="809204" y="2972846"/>
            <a:ext cx="11382796" cy="3139321"/>
          </a:xfrm>
          <a:prstGeom prst="rect">
            <a:avLst/>
          </a:prstGeom>
          <a:solidFill>
            <a:srgbClr val="FFD100"/>
          </a:solidFill>
        </p:spPr>
        <p:txBody>
          <a:bodyPr wrap="square" lIns="91440" tIns="45720" rIns="91440" bIns="45720" anchor="t">
            <a:spAutoFit/>
          </a:bodyPr>
          <a:lstStyle/>
          <a:p>
            <a:pPr marL="285750" indent="-285750">
              <a:buFont typeface="Arial" panose="020B0604020202020204" pitchFamily="34" charset="0"/>
              <a:buChar char="•"/>
            </a:pPr>
            <a:r>
              <a:rPr lang="es-ES" sz="2200" b="1" dirty="0">
                <a:solidFill>
                  <a:srgbClr val="000000"/>
                </a:solidFill>
              </a:rPr>
              <a:t>Dirigirse a consumidores/segmentos específicos </a:t>
            </a:r>
            <a:r>
              <a:rPr lang="es-ES" sz="2200" dirty="0">
                <a:solidFill>
                  <a:srgbClr val="000000"/>
                </a:solidFill>
              </a:rPr>
              <a:t>(por ejemplo, según la edad o la ubicación)</a:t>
            </a:r>
          </a:p>
          <a:p>
            <a:pPr marL="285750" indent="-285750">
              <a:buFont typeface="Arial" panose="020B0604020202020204" pitchFamily="34" charset="0"/>
              <a:buChar char="•"/>
            </a:pPr>
            <a:r>
              <a:rPr lang="es-ES" sz="2200" b="1" dirty="0">
                <a:solidFill>
                  <a:srgbClr val="000000"/>
                </a:solidFill>
                <a:cs typeface="Calibri"/>
              </a:rPr>
              <a:t>Pretende contar con el apoyo de empresas o agrupaciones asociadas </a:t>
            </a:r>
            <a:r>
              <a:rPr lang="es-ES" sz="2200" dirty="0">
                <a:solidFill>
                  <a:srgbClr val="000000"/>
                </a:solidFill>
                <a:cs typeface="Calibri"/>
              </a:rPr>
              <a:t>(por ejemplo, a través de una red, empresas complementarias o un sistema de distribución B2B) para entrar en el mercado</a:t>
            </a:r>
          </a:p>
          <a:p>
            <a:pPr marL="285750" indent="-285750">
              <a:buFont typeface="Arial" panose="020B0604020202020204" pitchFamily="34" charset="0"/>
              <a:buChar char="•"/>
            </a:pPr>
            <a:r>
              <a:rPr lang="es-ES" sz="2200" b="1" dirty="0">
                <a:solidFill>
                  <a:srgbClr val="000000"/>
                </a:solidFill>
              </a:rPr>
              <a:t>Los prescriptores </a:t>
            </a:r>
            <a:r>
              <a:rPr lang="es-ES" sz="2200" dirty="0">
                <a:solidFill>
                  <a:srgbClr val="000000"/>
                </a:solidFill>
              </a:rPr>
              <a:t>son esenciales en el acceso al mercado alimentario dedicado a las personas mayores (por ejemplo, médicos, dietistas u organizaciones locales/autoridades gubernamentales)</a:t>
            </a:r>
          </a:p>
          <a:p>
            <a:pPr marL="285750" indent="-285750">
              <a:buFont typeface="Arial" panose="020B0604020202020204" pitchFamily="34" charset="0"/>
              <a:buChar char="•"/>
            </a:pPr>
            <a:r>
              <a:rPr lang="es-ES" sz="2200" dirty="0">
                <a:solidFill>
                  <a:srgbClr val="000000"/>
                </a:solidFill>
              </a:rPr>
              <a:t>Los productos alimentarios </a:t>
            </a:r>
            <a:r>
              <a:rPr lang="es-ES" sz="2200" b="1" dirty="0">
                <a:solidFill>
                  <a:srgbClr val="000000"/>
                </a:solidFill>
              </a:rPr>
              <a:t>destinados al segmento de mercado de las residencias de ancianos tienen menos barreras de entrada.</a:t>
            </a:r>
            <a:endParaRPr lang="en-IE" sz="2200" b="1" dirty="0">
              <a:solidFill>
                <a:srgbClr val="000000"/>
              </a:solidFill>
            </a:endParaRPr>
          </a:p>
        </p:txBody>
      </p:sp>
    </p:spTree>
    <p:extLst>
      <p:ext uri="{BB962C8B-B14F-4D97-AF65-F5344CB8AC3E}">
        <p14:creationId xmlns:p14="http://schemas.microsoft.com/office/powerpoint/2010/main" val="3396683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dressed up with jet pack">
            <a:extLst>
              <a:ext uri="{FF2B5EF4-FFF2-40B4-BE49-F238E27FC236}">
                <a16:creationId xmlns:a16="http://schemas.microsoft.com/office/drawing/2014/main" id="{C8DD03F8-231E-4049-975E-B05ECF89A78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00"/>
          <a:stretch/>
        </p:blipFill>
        <p:spPr>
          <a:xfrm>
            <a:off x="6852062" y="228600"/>
            <a:ext cx="5105121" cy="6362700"/>
          </a:xfrm>
        </p:spPr>
      </p:pic>
      <p:sp>
        <p:nvSpPr>
          <p:cNvPr id="4" name="Text Placeholder 3">
            <a:extLst>
              <a:ext uri="{FF2B5EF4-FFF2-40B4-BE49-F238E27FC236}">
                <a16:creationId xmlns:a16="http://schemas.microsoft.com/office/drawing/2014/main" id="{BF2CEAA3-08D0-47C5-9CD7-1DE72BFE6D6A}"/>
              </a:ext>
            </a:extLst>
          </p:cNvPr>
          <p:cNvSpPr>
            <a:spLocks noGrp="1"/>
          </p:cNvSpPr>
          <p:nvPr>
            <p:ph type="body" sz="quarter" idx="16"/>
          </p:nvPr>
        </p:nvSpPr>
        <p:spPr/>
        <p:txBody>
          <a:bodyPr>
            <a:normAutofit fontScale="92500"/>
          </a:bodyPr>
          <a:lstStyle/>
          <a:p>
            <a:r>
              <a:rPr lang="en-US" dirty="0" err="1"/>
              <a:t>Sigue</a:t>
            </a:r>
            <a:r>
              <a:rPr lang="en-US" dirty="0"/>
              <a:t> </a:t>
            </a:r>
            <a:r>
              <a:rPr lang="en-US" dirty="0" err="1"/>
              <a:t>siendo</a:t>
            </a:r>
            <a:r>
              <a:rPr lang="en-US" dirty="0"/>
              <a:t> </a:t>
            </a:r>
            <a:r>
              <a:rPr lang="en-US" dirty="0" err="1"/>
              <a:t>innovador</a:t>
            </a:r>
            <a:r>
              <a:rPr lang="en-US" dirty="0"/>
              <a:t>...</a:t>
            </a:r>
            <a:endParaRPr lang="en-IE" dirty="0"/>
          </a:p>
        </p:txBody>
      </p:sp>
      <p:sp>
        <p:nvSpPr>
          <p:cNvPr id="5" name="Text Placeholder 1">
            <a:extLst>
              <a:ext uri="{FF2B5EF4-FFF2-40B4-BE49-F238E27FC236}">
                <a16:creationId xmlns:a16="http://schemas.microsoft.com/office/drawing/2014/main" id="{5915EF31-8EDB-4C34-A7E6-E1206DE2269A}"/>
              </a:ext>
            </a:extLst>
          </p:cNvPr>
          <p:cNvSpPr>
            <a:spLocks noGrp="1"/>
          </p:cNvSpPr>
          <p:nvPr>
            <p:ph type="body" sz="quarter" idx="18"/>
          </p:nvPr>
        </p:nvSpPr>
        <p:spPr>
          <a:xfrm>
            <a:off x="1464658" y="1773238"/>
            <a:ext cx="5203179" cy="4525962"/>
          </a:xfrm>
        </p:spPr>
        <p:txBody>
          <a:bodyPr vert="horz" lIns="91440" tIns="45720" rIns="91440" bIns="45720" rtlCol="0" anchor="t">
            <a:normAutofit fontScale="92500"/>
          </a:bodyPr>
          <a:lstStyle/>
          <a:p>
            <a:pPr indent="0" algn="just"/>
            <a:r>
              <a:rPr lang="es-ES" b="0" i="0" dirty="0">
                <a:effectLst/>
              </a:rPr>
              <a:t>Los productos y soluciones innovadores que pueden adaptarse al comportamiento de los consumidores y a las nuevas tecnologías, al tiempo que mantienen un fuerte enfoque en el cliente, son esenciales para un gran marketing.</a:t>
            </a:r>
            <a:endParaRPr lang="en-US" sz="800" dirty="0">
              <a:cs typeface="Calibri" panose="020F0502020204030204"/>
            </a:endParaRPr>
          </a:p>
          <a:p>
            <a:pPr indent="0" algn="just"/>
            <a:r>
              <a:rPr lang="es-ES" dirty="0"/>
              <a:t>Los productos y soluciones innovadores que pueden adaptarse al comportamiento de los consumidores y a las nuevas tecnologías, al tiempo que mantienen un fuerte enfoque en el cliente, son esenciales para un gran marketing.</a:t>
            </a:r>
            <a:endParaRPr lang="es-ES" dirty="0">
              <a:cs typeface="Calibri" panose="020F0502020204030204"/>
            </a:endParaRPr>
          </a:p>
          <a:p>
            <a:pPr indent="0" algn="just"/>
            <a:r>
              <a:rPr lang="es-ES" b="1" dirty="0"/>
              <a:t>Este tema se ampliará en el módulo 6.</a:t>
            </a:r>
            <a:endParaRPr lang="en-IE" b="1" dirty="0">
              <a:cs typeface="Calibri" panose="020F0502020204030204"/>
            </a:endParaRPr>
          </a:p>
        </p:txBody>
      </p:sp>
    </p:spTree>
    <p:extLst>
      <p:ext uri="{BB962C8B-B14F-4D97-AF65-F5344CB8AC3E}">
        <p14:creationId xmlns:p14="http://schemas.microsoft.com/office/powerpoint/2010/main" val="2734093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27251F-6D83-4C6C-A563-EE2257101760}"/>
              </a:ext>
            </a:extLst>
          </p:cNvPr>
          <p:cNvSpPr>
            <a:spLocks noGrp="1"/>
          </p:cNvSpPr>
          <p:nvPr>
            <p:ph type="body" sz="quarter" idx="16"/>
          </p:nvPr>
        </p:nvSpPr>
        <p:spPr>
          <a:xfrm>
            <a:off x="2149154" y="934084"/>
            <a:ext cx="4235894" cy="1023053"/>
          </a:xfrm>
        </p:spPr>
        <p:txBody>
          <a:bodyPr>
            <a:noAutofit/>
          </a:bodyPr>
          <a:lstStyle/>
          <a:p>
            <a:r>
              <a:rPr lang="en-US" dirty="0"/>
              <a:t>Enlaces a </a:t>
            </a:r>
            <a:r>
              <a:rPr lang="en-US" dirty="0" err="1"/>
              <a:t>recursos</a:t>
            </a:r>
            <a:endParaRPr lang="en-IE" dirty="0"/>
          </a:p>
        </p:txBody>
      </p:sp>
      <p:sp>
        <p:nvSpPr>
          <p:cNvPr id="3" name="Text Placeholder 2">
            <a:extLst>
              <a:ext uri="{FF2B5EF4-FFF2-40B4-BE49-F238E27FC236}">
                <a16:creationId xmlns:a16="http://schemas.microsoft.com/office/drawing/2014/main" id="{F80C67A0-2715-438C-9C51-67D3390CAC31}"/>
              </a:ext>
            </a:extLst>
          </p:cNvPr>
          <p:cNvSpPr>
            <a:spLocks noGrp="1"/>
          </p:cNvSpPr>
          <p:nvPr>
            <p:ph type="body" sz="quarter" idx="17"/>
          </p:nvPr>
        </p:nvSpPr>
        <p:spPr/>
        <p:txBody>
          <a:bodyPr>
            <a:normAutofit fontScale="85000" lnSpcReduction="20000"/>
          </a:bodyPr>
          <a:lstStyle/>
          <a:p>
            <a:r>
              <a:rPr lang="en-US"/>
              <a:t>4</a:t>
            </a:r>
            <a:endParaRPr lang="en-IE"/>
          </a:p>
        </p:txBody>
      </p:sp>
    </p:spTree>
    <p:extLst>
      <p:ext uri="{BB962C8B-B14F-4D97-AF65-F5344CB8AC3E}">
        <p14:creationId xmlns:p14="http://schemas.microsoft.com/office/powerpoint/2010/main" val="1036378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C2629-BEBA-42D3-84A4-773A77F4B963}"/>
              </a:ext>
            </a:extLst>
          </p:cNvPr>
          <p:cNvSpPr>
            <a:spLocks noGrp="1"/>
          </p:cNvSpPr>
          <p:nvPr>
            <p:ph type="body" sz="quarter" idx="18"/>
          </p:nvPr>
        </p:nvSpPr>
        <p:spPr>
          <a:xfrm>
            <a:off x="734714" y="1757011"/>
            <a:ext cx="11152486" cy="3850687"/>
          </a:xfrm>
        </p:spPr>
        <p:txBody>
          <a:bodyPr vert="horz" lIns="91440" tIns="45720" rIns="91440" bIns="45720" rtlCol="0" anchor="t">
            <a:normAutofit fontScale="92500" lnSpcReduction="10000"/>
          </a:bodyPr>
          <a:lstStyle/>
          <a:p>
            <a:pPr marL="285750" indent="-285750" algn="just">
              <a:buFont typeface="Arial" panose="020B0604020202020204" pitchFamily="34" charset="0"/>
              <a:buChar char="•"/>
            </a:pPr>
            <a:r>
              <a:rPr lang="es-ES" b="0" i="0" strike="noStrike" dirty="0">
                <a:effectLst/>
                <a:latin typeface="Calibri"/>
                <a:cs typeface="Calibri"/>
              </a:rPr>
              <a:t>Este </a:t>
            </a:r>
            <a:r>
              <a:rPr lang="es-ES" b="1" i="0" strike="noStrike" dirty="0">
                <a:effectLst/>
                <a:latin typeface="Calibri"/>
                <a:cs typeface="Calibri"/>
              </a:rPr>
              <a:t>documento</a:t>
            </a:r>
            <a:r>
              <a:rPr lang="es-ES" b="0" i="0" strike="noStrike" dirty="0">
                <a:effectLst/>
                <a:latin typeface="Calibri"/>
                <a:cs typeface="Calibri"/>
              </a:rPr>
              <a:t> explora las formas de segmentar el mercado de las personas mayores a través de los formatos de los productos y deriva 8 bases de segmentación</a:t>
            </a:r>
            <a:r>
              <a:rPr lang="en-US" b="0" i="0" strike="noStrike" dirty="0">
                <a:effectLst/>
                <a:latin typeface="Calibri"/>
                <a:cs typeface="Calibri"/>
              </a:rPr>
              <a:t>. </a:t>
            </a:r>
            <a:r>
              <a:rPr lang="en-US" dirty="0">
                <a:solidFill>
                  <a:srgbClr val="1188A3"/>
                </a:solidFill>
                <a:hlinkClick r:id="rId2">
                  <a:extLst>
                    <a:ext uri="{A12FA001-AC4F-418D-AE19-62706E023703}">
                      <ahyp:hlinkClr xmlns:ahyp="http://schemas.microsoft.com/office/drawing/2018/hyperlinkcolor" val="tx"/>
                    </a:ext>
                  </a:extLst>
                </a:hlinkClick>
              </a:rPr>
              <a:t>Understanding heterogeneity among elderly consumers: an evaluation of segmentation approaches in the functional food market | Nutrition Research Reviews | Cambridge Core</a:t>
            </a:r>
            <a:endParaRPr lang="en-US" b="1" u="sng" dirty="0">
              <a:solidFill>
                <a:srgbClr val="1188A3"/>
              </a:solidFill>
              <a:latin typeface="Monsterrat"/>
            </a:endParaRPr>
          </a:p>
          <a:p>
            <a:pPr marL="285750" indent="-285750" algn="just">
              <a:buFont typeface="Arial" panose="020B0604020202020204" pitchFamily="34" charset="0"/>
              <a:buChar char="•"/>
            </a:pPr>
            <a:r>
              <a:rPr lang="es-ES" dirty="0"/>
              <a:t>Este </a:t>
            </a:r>
            <a:r>
              <a:rPr lang="es-ES" b="1" dirty="0"/>
              <a:t>informe</a:t>
            </a:r>
            <a:r>
              <a:rPr lang="es-ES" dirty="0"/>
              <a:t> analiza los resultados de la investigación de mercado realizada durante el proyecto </a:t>
            </a:r>
            <a:r>
              <a:rPr lang="es-ES" dirty="0" err="1"/>
              <a:t>InCluSilver</a:t>
            </a:r>
            <a:r>
              <a:rPr lang="es-ES" dirty="0"/>
              <a:t> </a:t>
            </a:r>
            <a:r>
              <a:rPr lang="en-IE" dirty="0">
                <a:solidFill>
                  <a:srgbClr val="1188A3"/>
                </a:solidFill>
                <a:hlinkClick r:id="rId3">
                  <a:extLst>
                    <a:ext uri="{A12FA001-AC4F-418D-AE19-62706E023703}">
                      <ahyp:hlinkClr xmlns:ahyp="http://schemas.microsoft.com/office/drawing/2018/hyperlinkcolor" val="tx"/>
                    </a:ext>
                  </a:extLst>
                </a:hlinkClick>
              </a:rPr>
              <a:t>Etude de marché (inclusilver.eu)</a:t>
            </a:r>
            <a:r>
              <a:rPr lang="en-US" b="0" i="0" dirty="0">
                <a:solidFill>
                  <a:srgbClr val="1188A3"/>
                </a:solidFill>
                <a:effectLst/>
                <a:latin typeface="Monsterrat"/>
              </a:rPr>
              <a:t> </a:t>
            </a:r>
          </a:p>
          <a:p>
            <a:pPr marL="285750" indent="-285750" algn="just">
              <a:buFont typeface="Arial" panose="020B0604020202020204" pitchFamily="34" charset="0"/>
              <a:buChar char="•"/>
            </a:pPr>
            <a:r>
              <a:rPr lang="es-ES" dirty="0"/>
              <a:t>Este es un </a:t>
            </a:r>
            <a:r>
              <a:rPr lang="es-ES" b="1" dirty="0"/>
              <a:t>podcast</a:t>
            </a:r>
            <a:r>
              <a:rPr lang="es-ES" dirty="0"/>
              <a:t> sobre cómo </a:t>
            </a:r>
            <a:r>
              <a:rPr lang="es-ES" dirty="0" err="1"/>
              <a:t>UNiTE</a:t>
            </a:r>
            <a:r>
              <a:rPr lang="es-ES" dirty="0"/>
              <a:t> </a:t>
            </a:r>
            <a:r>
              <a:rPr lang="es-ES" dirty="0" err="1"/>
              <a:t>Food</a:t>
            </a:r>
            <a:r>
              <a:rPr lang="es-ES" dirty="0"/>
              <a:t> da la bienvenida a nuevas personas al bienestar y su estrategia de marketing </a:t>
            </a:r>
            <a:r>
              <a:rPr lang="en-IE" dirty="0">
                <a:solidFill>
                  <a:srgbClr val="1188A3"/>
                </a:solidFill>
                <a:hlinkClick r:id="rId4">
                  <a:extLst>
                    <a:ext uri="{A12FA001-AC4F-418D-AE19-62706E023703}">
                      <ahyp:hlinkClr xmlns:ahyp="http://schemas.microsoft.com/office/drawing/2018/hyperlinkcolor" val="tx"/>
                    </a:ext>
                  </a:extLst>
                </a:hlinkClick>
              </a:rPr>
              <a:t>https://snacknation.com/blog/unite-food-clara-paye/</a:t>
            </a:r>
            <a:endParaRPr lang="en-IE" dirty="0">
              <a:cs typeface="Calibri" panose="020F0502020204030204"/>
            </a:endParaRPr>
          </a:p>
          <a:p>
            <a:pPr marL="285750" indent="-285750" algn="just">
              <a:buFont typeface="Arial" panose="020B0604020202020204" pitchFamily="34" charset="0"/>
              <a:buChar char="•"/>
            </a:pPr>
            <a:r>
              <a:rPr lang="es-ES" dirty="0"/>
              <a:t>Este </a:t>
            </a:r>
            <a:r>
              <a:rPr lang="es-ES" b="1" dirty="0"/>
              <a:t>podcast</a:t>
            </a:r>
            <a:r>
              <a:rPr lang="es-ES" dirty="0"/>
              <a:t> ofrece consejos y reflexiones sobre cómo crear una marca de alimentos reconocida con un presupuesto muy limitado </a:t>
            </a:r>
            <a:r>
              <a:rPr lang="en-US" dirty="0">
                <a:solidFill>
                  <a:srgbClr val="1188A3"/>
                </a:solidFill>
                <a:latin typeface="Monsterrat"/>
                <a:hlinkClick r:id="rId5">
                  <a:extLst>
                    <a:ext uri="{A12FA001-AC4F-418D-AE19-62706E023703}">
                      <ahyp:hlinkClr xmlns:ahyp="http://schemas.microsoft.com/office/drawing/2018/hyperlinkcolor" val="tx"/>
                    </a:ext>
                  </a:extLst>
                </a:hlinkClick>
              </a:rPr>
              <a:t>https://snacknation.com/blog/162-how-to-build-an-ethical-brand-with-zero-marketing-budget-with-the-perfect-granola-founder-michele-liddle/</a:t>
            </a:r>
            <a:endParaRPr lang="en-US" dirty="0">
              <a:solidFill>
                <a:srgbClr val="1188A3"/>
              </a:solidFill>
              <a:latin typeface="Monsterrat"/>
            </a:endParaRPr>
          </a:p>
          <a:p>
            <a:endParaRPr lang="en-IE" sz="2000" dirty="0">
              <a:solidFill>
                <a:srgbClr val="1188A3"/>
              </a:solidFill>
            </a:endParaRPr>
          </a:p>
        </p:txBody>
      </p:sp>
      <p:sp>
        <p:nvSpPr>
          <p:cNvPr id="3" name="Text Placeholder 2">
            <a:extLst>
              <a:ext uri="{FF2B5EF4-FFF2-40B4-BE49-F238E27FC236}">
                <a16:creationId xmlns:a16="http://schemas.microsoft.com/office/drawing/2014/main" id="{214AC137-2805-4518-81DB-CDF646D74DB5}"/>
              </a:ext>
            </a:extLst>
          </p:cNvPr>
          <p:cNvSpPr>
            <a:spLocks noGrp="1"/>
          </p:cNvSpPr>
          <p:nvPr>
            <p:ph type="body" sz="quarter" idx="16"/>
          </p:nvPr>
        </p:nvSpPr>
        <p:spPr>
          <a:xfrm>
            <a:off x="0" y="167148"/>
            <a:ext cx="10594345" cy="875071"/>
          </a:xfrm>
          <a:solidFill>
            <a:srgbClr val="FFD100"/>
          </a:solidFill>
        </p:spPr>
        <p:txBody>
          <a:bodyPr anchor="ctr">
            <a:normAutofit/>
          </a:bodyPr>
          <a:lstStyle/>
          <a:p>
            <a:r>
              <a:rPr lang="es-ES" dirty="0"/>
              <a:t>Algunos recursos adicionales para usted...</a:t>
            </a:r>
          </a:p>
        </p:txBody>
      </p:sp>
    </p:spTree>
    <p:extLst>
      <p:ext uri="{BB962C8B-B14F-4D97-AF65-F5344CB8AC3E}">
        <p14:creationId xmlns:p14="http://schemas.microsoft.com/office/powerpoint/2010/main" val="1524999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8070212" y="979863"/>
            <a:ext cx="3611230" cy="4051982"/>
          </a:xfrm>
        </p:spPr>
        <p:txBody>
          <a:bodyPr vert="horz" lIns="91440" tIns="45720" rIns="91440" bIns="45720" rtlCol="0" anchor="ctr">
            <a:noAutofit/>
          </a:bodyPr>
          <a:lstStyle/>
          <a:p>
            <a:pPr algn="ctr">
              <a:lnSpc>
                <a:spcPct val="120000"/>
              </a:lnSpc>
            </a:pPr>
            <a:r>
              <a:rPr lang="es-ES" sz="2800" dirty="0"/>
              <a:t>Gracias por completar el Módulo 3. Por favor, continúe su viaje de aprendizaje con nosotros mientras exploramos el </a:t>
            </a:r>
            <a:r>
              <a:rPr lang="es-ES" sz="2800" b="1" dirty="0"/>
              <a:t>Desarrollo de Nuevos Productos </a:t>
            </a:r>
            <a:r>
              <a:rPr lang="es-ES" sz="2800" dirty="0"/>
              <a:t>en el Módulo 4.</a:t>
            </a:r>
            <a:endParaRPr lang="en-US" sz="2800" dirty="0">
              <a:cs typeface="Calibri"/>
            </a:endParaRPr>
          </a:p>
        </p:txBody>
      </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0A0EC-2224-4030-8200-8024A39D5120}"/>
              </a:ext>
            </a:extLst>
          </p:cNvPr>
          <p:cNvSpPr>
            <a:spLocks noGrp="1"/>
          </p:cNvSpPr>
          <p:nvPr>
            <p:ph type="body" sz="quarter" idx="18"/>
          </p:nvPr>
        </p:nvSpPr>
        <p:spPr>
          <a:xfrm>
            <a:off x="1586039" y="1084333"/>
            <a:ext cx="5237643" cy="5623964"/>
          </a:xfrm>
          <a:solidFill>
            <a:srgbClr val="85D2E1"/>
          </a:solidFill>
        </p:spPr>
        <p:txBody>
          <a:bodyPr vert="horz" lIns="91440" tIns="45720" rIns="91440" bIns="45720" rtlCol="0" anchor="t">
            <a:normAutofit fontScale="92500" lnSpcReduction="10000"/>
          </a:bodyPr>
          <a:lstStyle/>
          <a:p>
            <a:pPr marL="0" indent="0" algn="just"/>
            <a:r>
              <a:rPr lang="es-ES" dirty="0"/>
              <a:t>Un </a:t>
            </a:r>
            <a:r>
              <a:rPr lang="es-ES" dirty="0">
                <a:hlinkClick r:id="rId2"/>
              </a:rPr>
              <a:t>estudio</a:t>
            </a:r>
            <a:r>
              <a:rPr lang="es-ES" dirty="0"/>
              <a:t> profundo analizó las estrategias de toma de decisiones de los consumidores según los rangos de edad, señalando sus preferencias por los nuevos productos alimentarios.</a:t>
            </a:r>
            <a:r>
              <a:rPr lang="en-US" dirty="0"/>
              <a:t> </a:t>
            </a:r>
            <a:r>
              <a:rPr lang="es-ES" dirty="0"/>
              <a:t>Utilizando la </a:t>
            </a:r>
            <a:r>
              <a:rPr lang="es-ES" b="1" dirty="0"/>
              <a:t>teoría de la cadena de medios-fin</a:t>
            </a:r>
            <a:r>
              <a:rPr lang="es-ES" dirty="0"/>
              <a:t>, el estudio afirma que el éxito de la innovación es una combinación de</a:t>
            </a:r>
            <a:r>
              <a:rPr lang="en-US" dirty="0"/>
              <a:t>: </a:t>
            </a:r>
            <a:endParaRPr lang="es-ES"/>
          </a:p>
          <a:p>
            <a:pPr marL="342900" indent="-342900" algn="just">
              <a:buFont typeface="Arial" panose="020B0604020202020204" pitchFamily="34" charset="0"/>
              <a:buChar char="•"/>
            </a:pPr>
            <a:r>
              <a:rPr lang="es-ES" dirty="0"/>
              <a:t>entender a los consumidores, las características y los beneficios que buscan en los productos que compran y consumen; y</a:t>
            </a:r>
            <a:endParaRPr lang="es-ES" dirty="0">
              <a:cs typeface="Calibri" panose="020F0502020204030204"/>
            </a:endParaRPr>
          </a:p>
          <a:p>
            <a:pPr marL="342900" indent="-342900" algn="just">
              <a:buFont typeface="Arial" panose="020B0604020202020204" pitchFamily="34" charset="0"/>
              <a:buChar char="•"/>
            </a:pPr>
            <a:r>
              <a:rPr lang="es-ES" dirty="0"/>
              <a:t>comprender los aspectos de su personalidad que proyectan a través del uso de los productos</a:t>
            </a:r>
            <a:endParaRPr lang="es-ES" dirty="0">
              <a:cs typeface="Calibri" panose="020F0502020204030204"/>
            </a:endParaRPr>
          </a:p>
          <a:p>
            <a:pPr marL="0" indent="0" algn="just"/>
            <a:r>
              <a:rPr lang="es-ES" dirty="0"/>
              <a:t>Los resultados muestran que la </a:t>
            </a:r>
            <a:r>
              <a:rPr lang="es-ES" b="1" dirty="0"/>
              <a:t>edad no es un factor que influya en las decisiones de consumo</a:t>
            </a:r>
            <a:r>
              <a:rPr lang="es-ES" dirty="0"/>
              <a:t> en los productos conocidos</a:t>
            </a:r>
            <a:r>
              <a:rPr lang="en-US" dirty="0"/>
              <a:t>. </a:t>
            </a:r>
            <a:endParaRPr lang="en-US" dirty="0">
              <a:cs typeface="Calibri" panose="020F0502020204030204"/>
            </a:endParaRPr>
          </a:p>
          <a:p>
            <a:pPr marL="0" indent="0"/>
            <a:endParaRPr lang="nl-NL" dirty="0"/>
          </a:p>
          <a:p>
            <a:pPr marL="0" indent="0"/>
            <a:endParaRPr lang="en-IE" dirty="0"/>
          </a:p>
        </p:txBody>
      </p:sp>
      <p:sp>
        <p:nvSpPr>
          <p:cNvPr id="4" name="Text Placeholder 3">
            <a:extLst>
              <a:ext uri="{FF2B5EF4-FFF2-40B4-BE49-F238E27FC236}">
                <a16:creationId xmlns:a16="http://schemas.microsoft.com/office/drawing/2014/main" id="{BE384461-B04E-4031-A3E7-79EB79B20C97}"/>
              </a:ext>
            </a:extLst>
          </p:cNvPr>
          <p:cNvSpPr>
            <a:spLocks noGrp="1"/>
          </p:cNvSpPr>
          <p:nvPr>
            <p:ph type="body" sz="quarter" idx="16"/>
          </p:nvPr>
        </p:nvSpPr>
        <p:spPr>
          <a:xfrm>
            <a:off x="1661917" y="241483"/>
            <a:ext cx="4716425" cy="582221"/>
          </a:xfrm>
        </p:spPr>
        <p:txBody>
          <a:bodyPr>
            <a:normAutofit fontScale="70000" lnSpcReduction="20000"/>
          </a:bodyPr>
          <a:lstStyle/>
          <a:p>
            <a:r>
              <a:rPr lang="en-US" dirty="0"/>
              <a:t>2. Un e</a:t>
            </a:r>
            <a:r>
              <a:rPr lang="es-ES" dirty="0" err="1"/>
              <a:t>studio</a:t>
            </a:r>
            <a:r>
              <a:rPr lang="es-ES" dirty="0"/>
              <a:t> basado en la edad...</a:t>
            </a:r>
            <a:endParaRPr lang="en-IE" dirty="0"/>
          </a:p>
        </p:txBody>
      </p:sp>
      <p:sp>
        <p:nvSpPr>
          <p:cNvPr id="7" name="Rectangle 6">
            <a:extLst>
              <a:ext uri="{FF2B5EF4-FFF2-40B4-BE49-F238E27FC236}">
                <a16:creationId xmlns:a16="http://schemas.microsoft.com/office/drawing/2014/main" id="{19984CD5-B9B2-4DD6-AE33-3CABACBFDDEF}"/>
              </a:ext>
            </a:extLst>
          </p:cNvPr>
          <p:cNvSpPr/>
          <p:nvPr/>
        </p:nvSpPr>
        <p:spPr>
          <a:xfrm flipV="1">
            <a:off x="1796432" y="823704"/>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Placeholder 10" descr="Old man shopping at grocery">
            <a:extLst>
              <a:ext uri="{FF2B5EF4-FFF2-40B4-BE49-F238E27FC236}">
                <a16:creationId xmlns:a16="http://schemas.microsoft.com/office/drawing/2014/main" id="{D3A16082-4BBC-4503-B3F8-F560964FEC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02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115958-F0F3-4E62-B8F7-E4BCCB539CC9}"/>
              </a:ext>
            </a:extLst>
          </p:cNvPr>
          <p:cNvSpPr>
            <a:spLocks noGrp="1"/>
          </p:cNvSpPr>
          <p:nvPr>
            <p:ph type="body" sz="quarter" idx="16"/>
          </p:nvPr>
        </p:nvSpPr>
        <p:spPr>
          <a:xfrm>
            <a:off x="691949" y="459671"/>
            <a:ext cx="10808102" cy="582221"/>
          </a:xfrm>
        </p:spPr>
        <p:txBody>
          <a:bodyPr>
            <a:normAutofit lnSpcReduction="10000"/>
          </a:bodyPr>
          <a:lstStyle/>
          <a:p>
            <a:r>
              <a:rPr lang="es-ES" dirty="0"/>
              <a:t>Teoría de la Cadena de Medios (MEC)</a:t>
            </a:r>
            <a:endParaRPr lang="en-IE" dirty="0"/>
          </a:p>
        </p:txBody>
      </p:sp>
      <p:sp>
        <p:nvSpPr>
          <p:cNvPr id="4" name="Text Placeholder 1">
            <a:extLst>
              <a:ext uri="{FF2B5EF4-FFF2-40B4-BE49-F238E27FC236}">
                <a16:creationId xmlns:a16="http://schemas.microsoft.com/office/drawing/2014/main" id="{D758F926-AB39-481A-B91E-184EDFF13126}"/>
              </a:ext>
            </a:extLst>
          </p:cNvPr>
          <p:cNvSpPr>
            <a:spLocks noGrp="1"/>
          </p:cNvSpPr>
          <p:nvPr>
            <p:ph type="body" sz="quarter" idx="18"/>
          </p:nvPr>
        </p:nvSpPr>
        <p:spPr>
          <a:xfrm>
            <a:off x="620486" y="1336284"/>
            <a:ext cx="4692575" cy="4048806"/>
          </a:xfrm>
        </p:spPr>
        <p:txBody>
          <a:bodyPr vert="horz" lIns="91440" tIns="45720" rIns="91440" bIns="45720" rtlCol="0" anchor="t">
            <a:normAutofit/>
          </a:bodyPr>
          <a:lstStyle/>
          <a:p>
            <a:pPr algn="just"/>
            <a:r>
              <a:rPr lang="nl-NL" sz="1800" dirty="0"/>
              <a:t>“</a:t>
            </a:r>
            <a:r>
              <a:rPr lang="es-ES" sz="1800" dirty="0"/>
              <a:t>El MEC es una </a:t>
            </a:r>
            <a:r>
              <a:rPr lang="es-ES" sz="1800" b="1" dirty="0"/>
              <a:t>estructura cognitiva</a:t>
            </a:r>
            <a:r>
              <a:rPr lang="es-ES" sz="1800" dirty="0"/>
              <a:t>* que </a:t>
            </a:r>
            <a:r>
              <a:rPr lang="es-ES" sz="1800" b="1" dirty="0"/>
              <a:t>vincula el conocimiento de los productos </a:t>
            </a:r>
            <a:r>
              <a:rPr lang="es-ES" sz="1800" dirty="0"/>
              <a:t>por parte de los consumidores con su conocimiento de determinadas consecuencias y </a:t>
            </a:r>
            <a:r>
              <a:rPr lang="es-ES" sz="1800" b="1" dirty="0"/>
              <a:t>valores</a:t>
            </a:r>
            <a:r>
              <a:rPr lang="es-ES" sz="1800" dirty="0"/>
              <a:t> relacionados con esos productos</a:t>
            </a:r>
            <a:r>
              <a:rPr lang="nl-NL" sz="1800" dirty="0">
                <a:ea typeface="+mn-lt"/>
                <a:cs typeface="+mn-lt"/>
              </a:rPr>
              <a:t>.</a:t>
            </a:r>
            <a:r>
              <a:rPr lang="nl-NL" sz="1800" dirty="0"/>
              <a:t>”</a:t>
            </a:r>
            <a:endParaRPr lang="es-ES"/>
          </a:p>
          <a:p>
            <a:pPr algn="just"/>
            <a:r>
              <a:rPr lang="en-US" sz="1800" dirty="0"/>
              <a:t>“</a:t>
            </a:r>
            <a:r>
              <a:rPr lang="es-ES" sz="1800" dirty="0"/>
              <a:t>La principal premisa de la MEC es que los consumidores aprenden a seleccionar productos que presentan los atributos que les permiten alcanzar los fines que desean ... La teoría MEC </a:t>
            </a:r>
            <a:r>
              <a:rPr lang="es-ES" sz="1800" b="1" dirty="0"/>
              <a:t>parte de la base de que las personas basan sus elecciones de compra no en los productos en sí, sino en los beneficios</a:t>
            </a:r>
            <a:r>
              <a:rPr lang="es-ES" sz="1800" dirty="0"/>
              <a:t> que se obtienen con su consumo."</a:t>
            </a:r>
            <a:endParaRPr lang="nl-NL" sz="1800" dirty="0">
              <a:cs typeface="Calibri" panose="020F0502020204030204"/>
            </a:endParaRPr>
          </a:p>
        </p:txBody>
      </p:sp>
      <p:sp>
        <p:nvSpPr>
          <p:cNvPr id="6" name="TextBox 5">
            <a:extLst>
              <a:ext uri="{FF2B5EF4-FFF2-40B4-BE49-F238E27FC236}">
                <a16:creationId xmlns:a16="http://schemas.microsoft.com/office/drawing/2014/main" id="{F99C9984-5D3C-44BC-9521-A0CDBBF79B23}"/>
              </a:ext>
            </a:extLst>
          </p:cNvPr>
          <p:cNvSpPr txBox="1"/>
          <p:nvPr/>
        </p:nvSpPr>
        <p:spPr>
          <a:xfrm>
            <a:off x="5543589" y="6243158"/>
            <a:ext cx="3457197" cy="369332"/>
          </a:xfrm>
          <a:prstGeom prst="rect">
            <a:avLst/>
          </a:prstGeom>
          <a:noFill/>
        </p:spPr>
        <p:txBody>
          <a:bodyPr wrap="square" lIns="91440" tIns="45720" rIns="91440" bIns="45720" rtlCol="0" anchor="t">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Fuente: </a:t>
            </a:r>
            <a:r>
              <a:rPr lang="en-US" dirty="0" err="1">
                <a:solidFill>
                  <a:srgbClr val="1188A3"/>
                </a:solidFill>
                <a:hlinkClick r:id="rId2">
                  <a:extLst>
                    <a:ext uri="{A12FA001-AC4F-418D-AE19-62706E023703}">
                      <ahyp:hlinkClr xmlns:ahyp="http://schemas.microsoft.com/office/drawing/2018/hyperlinkcolor" val="tx"/>
                    </a:ext>
                  </a:extLst>
                </a:hlinkClick>
              </a:rPr>
              <a:t>Barrena</a:t>
            </a:r>
            <a:r>
              <a:rPr lang="en-US" dirty="0">
                <a:solidFill>
                  <a:srgbClr val="1188A3"/>
                </a:solidFill>
                <a:hlinkClick r:id="rId2">
                  <a:extLst>
                    <a:ext uri="{A12FA001-AC4F-418D-AE19-62706E023703}">
                      <ahyp:hlinkClr xmlns:ahyp="http://schemas.microsoft.com/office/drawing/2018/hyperlinkcolor" val="tx"/>
                    </a:ext>
                  </a:extLst>
                </a:hlinkClick>
              </a:rPr>
              <a:t> et al., 2015</a:t>
            </a:r>
            <a:endParaRPr lang="en-IE" dirty="0">
              <a:solidFill>
                <a:srgbClr val="1188A3"/>
              </a:solidFill>
              <a:cs typeface="Calibri" panose="020F0502020204030204"/>
            </a:endParaRPr>
          </a:p>
        </p:txBody>
      </p:sp>
      <p:sp>
        <p:nvSpPr>
          <p:cNvPr id="7" name="TextBox 6">
            <a:extLst>
              <a:ext uri="{FF2B5EF4-FFF2-40B4-BE49-F238E27FC236}">
                <a16:creationId xmlns:a16="http://schemas.microsoft.com/office/drawing/2014/main" id="{4B476EDD-F7A1-4297-A9B2-4B7544D8A75E}"/>
              </a:ext>
            </a:extLst>
          </p:cNvPr>
          <p:cNvSpPr txBox="1"/>
          <p:nvPr/>
        </p:nvSpPr>
        <p:spPr>
          <a:xfrm>
            <a:off x="620486" y="5154850"/>
            <a:ext cx="4582135" cy="1200329"/>
          </a:xfrm>
          <a:prstGeom prst="rect">
            <a:avLst/>
          </a:prstGeom>
          <a:solidFill>
            <a:srgbClr val="FED100"/>
          </a:solidFill>
        </p:spPr>
        <p:txBody>
          <a:bodyPr wrap="square" lIns="91440" tIns="45720" rIns="91440" bIns="45720" rtlCol="0" anchor="t">
            <a:spAutoFit/>
          </a:bodyPr>
          <a:lstStyle/>
          <a:p>
            <a:r>
              <a:rPr lang="en-US" dirty="0">
                <a:solidFill>
                  <a:srgbClr val="000000"/>
                </a:solidFill>
              </a:rPr>
              <a:t>* </a:t>
            </a:r>
            <a:r>
              <a:rPr lang="es-ES" dirty="0">
                <a:solidFill>
                  <a:srgbClr val="000000"/>
                </a:solidFill>
              </a:rPr>
              <a:t>La gran palabra simplificada: </a:t>
            </a:r>
            <a:r>
              <a:rPr lang="es-ES" b="1" dirty="0">
                <a:solidFill>
                  <a:srgbClr val="000000"/>
                </a:solidFill>
              </a:rPr>
              <a:t>Las estructuras cognitivas</a:t>
            </a:r>
            <a:r>
              <a:rPr lang="es-ES" dirty="0">
                <a:solidFill>
                  <a:srgbClr val="000000"/>
                </a:solidFill>
              </a:rPr>
              <a:t> son los procesos mentales que los individuos utilizan para procesar y comprender la información.</a:t>
            </a:r>
            <a:endParaRPr lang="en-IE" dirty="0"/>
          </a:p>
        </p:txBody>
      </p:sp>
      <p:pic>
        <p:nvPicPr>
          <p:cNvPr id="12" name="Picture 11">
            <a:extLst>
              <a:ext uri="{FF2B5EF4-FFF2-40B4-BE49-F238E27FC236}">
                <a16:creationId xmlns:a16="http://schemas.microsoft.com/office/drawing/2014/main" id="{4162C1E9-1280-334A-9E14-C40F696BA0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2013" y="1336284"/>
            <a:ext cx="6165081" cy="4361740"/>
          </a:xfrm>
          <a:prstGeom prst="rect">
            <a:avLst/>
          </a:prstGeom>
        </p:spPr>
      </p:pic>
      <p:sp>
        <p:nvSpPr>
          <p:cNvPr id="13" name="Text Placeholder 2">
            <a:extLst>
              <a:ext uri="{FF2B5EF4-FFF2-40B4-BE49-F238E27FC236}">
                <a16:creationId xmlns:a16="http://schemas.microsoft.com/office/drawing/2014/main" id="{9F9C6C56-E998-1240-AE3D-A69E79EC8C3F}"/>
              </a:ext>
            </a:extLst>
          </p:cNvPr>
          <p:cNvSpPr txBox="1">
            <a:spLocks/>
          </p:cNvSpPr>
          <p:nvPr/>
        </p:nvSpPr>
        <p:spPr>
          <a:xfrm rot="16200000">
            <a:off x="5498420" y="1547411"/>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Valores</a:t>
            </a:r>
            <a:r>
              <a:rPr lang="en-US" sz="850" b="1" dirty="0"/>
              <a:t> de las </a:t>
            </a:r>
            <a:r>
              <a:rPr lang="en-US" sz="850" b="1" dirty="0" err="1"/>
              <a:t>terminales</a:t>
            </a:r>
            <a:endParaRPr lang="en-IE" sz="850" b="1" dirty="0"/>
          </a:p>
        </p:txBody>
      </p:sp>
      <p:sp>
        <p:nvSpPr>
          <p:cNvPr id="14" name="Text Placeholder 2">
            <a:extLst>
              <a:ext uri="{FF2B5EF4-FFF2-40B4-BE49-F238E27FC236}">
                <a16:creationId xmlns:a16="http://schemas.microsoft.com/office/drawing/2014/main" id="{79D7B2BC-4906-D144-9F09-47BE46D47F40}"/>
              </a:ext>
            </a:extLst>
          </p:cNvPr>
          <p:cNvSpPr txBox="1">
            <a:spLocks/>
          </p:cNvSpPr>
          <p:nvPr/>
        </p:nvSpPr>
        <p:spPr>
          <a:xfrm>
            <a:off x="10415134" y="1504059"/>
            <a:ext cx="1156380" cy="529839"/>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dirty="0"/>
              <a:t>LEYENDA</a:t>
            </a:r>
          </a:p>
          <a:p>
            <a:pPr marL="228600" indent="-228600">
              <a:spcBef>
                <a:spcPts val="0"/>
              </a:spcBef>
              <a:buFont typeface="+mj-lt"/>
              <a:buAutoNum type="arabicPeriod"/>
            </a:pPr>
            <a:r>
              <a:rPr lang="en-US" sz="1100" dirty="0" err="1"/>
              <a:t>Atributos</a:t>
            </a:r>
            <a:endParaRPr lang="en-US" sz="1100" dirty="0"/>
          </a:p>
          <a:p>
            <a:pPr marL="228600" indent="-228600">
              <a:spcBef>
                <a:spcPts val="0"/>
              </a:spcBef>
              <a:buFont typeface="+mj-lt"/>
              <a:buAutoNum type="arabicPeriod"/>
            </a:pPr>
            <a:r>
              <a:rPr lang="en-US" sz="1100" dirty="0" err="1"/>
              <a:t>Consecuencias</a:t>
            </a:r>
            <a:endParaRPr lang="en-US" sz="1100" dirty="0"/>
          </a:p>
          <a:p>
            <a:pPr marL="228600" indent="-228600">
              <a:spcBef>
                <a:spcPts val="0"/>
              </a:spcBef>
              <a:buFont typeface="+mj-lt"/>
              <a:buAutoNum type="arabicPeriod"/>
            </a:pPr>
            <a:r>
              <a:rPr lang="en-US" sz="1100" dirty="0" err="1"/>
              <a:t>Valores</a:t>
            </a:r>
            <a:endParaRPr lang="en-IE" sz="1100" b="1" dirty="0"/>
          </a:p>
        </p:txBody>
      </p:sp>
      <p:sp>
        <p:nvSpPr>
          <p:cNvPr id="15" name="Text Placeholder 2">
            <a:extLst>
              <a:ext uri="{FF2B5EF4-FFF2-40B4-BE49-F238E27FC236}">
                <a16:creationId xmlns:a16="http://schemas.microsoft.com/office/drawing/2014/main" id="{5C5765FF-7325-C94A-A2BA-412A2EBB124E}"/>
              </a:ext>
            </a:extLst>
          </p:cNvPr>
          <p:cNvSpPr txBox="1">
            <a:spLocks/>
          </p:cNvSpPr>
          <p:nvPr/>
        </p:nvSpPr>
        <p:spPr>
          <a:xfrm rot="16200000">
            <a:off x="5498420" y="2304843"/>
            <a:ext cx="825802" cy="40354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Valores</a:t>
            </a:r>
            <a:r>
              <a:rPr lang="en-US" sz="850" b="1" dirty="0"/>
              <a:t> </a:t>
            </a:r>
            <a:r>
              <a:rPr lang="en-US" sz="850" b="1" dirty="0" err="1"/>
              <a:t>instrumentales</a:t>
            </a:r>
            <a:endParaRPr lang="en-IE" sz="850" b="1" dirty="0"/>
          </a:p>
        </p:txBody>
      </p:sp>
      <p:sp>
        <p:nvSpPr>
          <p:cNvPr id="16" name="Text Placeholder 2">
            <a:extLst>
              <a:ext uri="{FF2B5EF4-FFF2-40B4-BE49-F238E27FC236}">
                <a16:creationId xmlns:a16="http://schemas.microsoft.com/office/drawing/2014/main" id="{A7008E51-E3CF-454C-8471-11D7767CEC17}"/>
              </a:ext>
            </a:extLst>
          </p:cNvPr>
          <p:cNvSpPr txBox="1">
            <a:spLocks/>
          </p:cNvSpPr>
          <p:nvPr/>
        </p:nvSpPr>
        <p:spPr>
          <a:xfrm rot="16200000">
            <a:off x="5498420" y="2971415"/>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Consecuencias</a:t>
            </a:r>
            <a:r>
              <a:rPr lang="en-US" sz="850" b="1" dirty="0"/>
              <a:t> </a:t>
            </a:r>
            <a:r>
              <a:rPr lang="en-US" sz="850" b="1" dirty="0" err="1"/>
              <a:t>psicológicas</a:t>
            </a:r>
            <a:endParaRPr lang="en-IE" sz="850" b="1" dirty="0"/>
          </a:p>
        </p:txBody>
      </p:sp>
      <p:sp>
        <p:nvSpPr>
          <p:cNvPr id="17" name="Text Placeholder 2">
            <a:extLst>
              <a:ext uri="{FF2B5EF4-FFF2-40B4-BE49-F238E27FC236}">
                <a16:creationId xmlns:a16="http://schemas.microsoft.com/office/drawing/2014/main" id="{72798C58-FD2D-B146-8519-7BB57675AC5A}"/>
              </a:ext>
            </a:extLst>
          </p:cNvPr>
          <p:cNvSpPr txBox="1">
            <a:spLocks/>
          </p:cNvSpPr>
          <p:nvPr/>
        </p:nvSpPr>
        <p:spPr>
          <a:xfrm rot="16200000">
            <a:off x="5498420" y="3655078"/>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Consecuencias</a:t>
            </a:r>
            <a:r>
              <a:rPr lang="en-US" sz="850" b="1" dirty="0"/>
              <a:t> </a:t>
            </a:r>
            <a:r>
              <a:rPr lang="en-US" sz="850" b="1" dirty="0" err="1"/>
              <a:t>funcionales</a:t>
            </a:r>
            <a:endParaRPr lang="en-IE" sz="850" b="1" dirty="0"/>
          </a:p>
        </p:txBody>
      </p:sp>
      <p:sp>
        <p:nvSpPr>
          <p:cNvPr id="18" name="Text Placeholder 2">
            <a:extLst>
              <a:ext uri="{FF2B5EF4-FFF2-40B4-BE49-F238E27FC236}">
                <a16:creationId xmlns:a16="http://schemas.microsoft.com/office/drawing/2014/main" id="{779A7435-3AA0-744E-8356-DCA8CDD78203}"/>
              </a:ext>
            </a:extLst>
          </p:cNvPr>
          <p:cNvSpPr txBox="1">
            <a:spLocks/>
          </p:cNvSpPr>
          <p:nvPr/>
        </p:nvSpPr>
        <p:spPr>
          <a:xfrm rot="16200000">
            <a:off x="5498420" y="4330196"/>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Atributos</a:t>
            </a:r>
            <a:r>
              <a:rPr lang="en-US" sz="850" b="1" dirty="0"/>
              <a:t> </a:t>
            </a:r>
            <a:r>
              <a:rPr lang="en-US" sz="850" b="1" dirty="0" err="1"/>
              <a:t>abstractos</a:t>
            </a:r>
            <a:endParaRPr lang="en-IE" sz="850" b="1" dirty="0"/>
          </a:p>
        </p:txBody>
      </p:sp>
      <p:sp>
        <p:nvSpPr>
          <p:cNvPr id="20" name="Text Placeholder 2">
            <a:extLst>
              <a:ext uri="{FF2B5EF4-FFF2-40B4-BE49-F238E27FC236}">
                <a16:creationId xmlns:a16="http://schemas.microsoft.com/office/drawing/2014/main" id="{30527F5F-A1BC-9A41-B90A-0C73E438246E}"/>
              </a:ext>
            </a:extLst>
          </p:cNvPr>
          <p:cNvSpPr txBox="1">
            <a:spLocks/>
          </p:cNvSpPr>
          <p:nvPr/>
        </p:nvSpPr>
        <p:spPr>
          <a:xfrm rot="16200000">
            <a:off x="5498421" y="5090772"/>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err="1"/>
              <a:t>Atributos</a:t>
            </a:r>
            <a:r>
              <a:rPr lang="en-US" sz="850" b="1" dirty="0"/>
              <a:t> </a:t>
            </a:r>
            <a:r>
              <a:rPr lang="en-US" sz="850" b="1" dirty="0" err="1"/>
              <a:t>concretos</a:t>
            </a:r>
            <a:endParaRPr lang="en-IE" sz="850" b="1" dirty="0"/>
          </a:p>
        </p:txBody>
      </p:sp>
      <p:sp>
        <p:nvSpPr>
          <p:cNvPr id="21" name="Text Placeholder 2">
            <a:extLst>
              <a:ext uri="{FF2B5EF4-FFF2-40B4-BE49-F238E27FC236}">
                <a16:creationId xmlns:a16="http://schemas.microsoft.com/office/drawing/2014/main" id="{4C8DEFA9-0118-EF43-85E5-A5F5E103D672}"/>
              </a:ext>
            </a:extLst>
          </p:cNvPr>
          <p:cNvSpPr txBox="1">
            <a:spLocks/>
          </p:cNvSpPr>
          <p:nvPr/>
        </p:nvSpPr>
        <p:spPr>
          <a:xfrm>
            <a:off x="6381518" y="1572427"/>
            <a:ext cx="1411663"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dirty="0"/>
              <a:t>Me da un </a:t>
            </a:r>
            <a:r>
              <a:rPr lang="en-US" sz="1100" b="1" dirty="0" err="1"/>
              <a:t>sentido</a:t>
            </a:r>
            <a:r>
              <a:rPr lang="en-US" sz="1100" b="1" dirty="0"/>
              <a:t> de </a:t>
            </a:r>
            <a:r>
              <a:rPr lang="en-US" sz="1100" b="1" dirty="0" err="1"/>
              <a:t>pertenencia</a:t>
            </a:r>
            <a:r>
              <a:rPr lang="en-US" sz="1100" b="1" dirty="0"/>
              <a:t> social</a:t>
            </a:r>
          </a:p>
        </p:txBody>
      </p:sp>
      <p:sp>
        <p:nvSpPr>
          <p:cNvPr id="22" name="Text Placeholder 2">
            <a:extLst>
              <a:ext uri="{FF2B5EF4-FFF2-40B4-BE49-F238E27FC236}">
                <a16:creationId xmlns:a16="http://schemas.microsoft.com/office/drawing/2014/main" id="{6B55C0AE-D67F-3946-AA3B-7A53AD4ECC96}"/>
              </a:ext>
            </a:extLst>
          </p:cNvPr>
          <p:cNvSpPr txBox="1">
            <a:spLocks/>
          </p:cNvSpPr>
          <p:nvPr/>
        </p:nvSpPr>
        <p:spPr>
          <a:xfrm>
            <a:off x="7950066" y="2298824"/>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1100" b="1" dirty="0"/>
              <a:t>Proporciona diversión, placer y disfrute</a:t>
            </a:r>
            <a:endParaRPr lang="en-IE" sz="1100" b="1" dirty="0"/>
          </a:p>
        </p:txBody>
      </p:sp>
      <p:sp>
        <p:nvSpPr>
          <p:cNvPr id="23" name="Text Placeholder 2">
            <a:extLst>
              <a:ext uri="{FF2B5EF4-FFF2-40B4-BE49-F238E27FC236}">
                <a16:creationId xmlns:a16="http://schemas.microsoft.com/office/drawing/2014/main" id="{4CB4BB4F-B119-A842-BEF4-064B76F7F782}"/>
              </a:ext>
            </a:extLst>
          </p:cNvPr>
          <p:cNvSpPr txBox="1">
            <a:spLocks/>
          </p:cNvSpPr>
          <p:nvPr/>
        </p:nvSpPr>
        <p:spPr>
          <a:xfrm>
            <a:off x="10167307" y="2307368"/>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1100" b="1" dirty="0"/>
              <a:t>Mejora mi calidad de vida y mi seguridad</a:t>
            </a:r>
            <a:endParaRPr lang="en-IE" sz="1100" b="1" dirty="0"/>
          </a:p>
        </p:txBody>
      </p:sp>
      <p:sp>
        <p:nvSpPr>
          <p:cNvPr id="24" name="Text Placeholder 2">
            <a:extLst>
              <a:ext uri="{FF2B5EF4-FFF2-40B4-BE49-F238E27FC236}">
                <a16:creationId xmlns:a16="http://schemas.microsoft.com/office/drawing/2014/main" id="{7AFB002D-A77E-2143-BEBD-77FA2169DBF6}"/>
              </a:ext>
            </a:extLst>
          </p:cNvPr>
          <p:cNvSpPr txBox="1">
            <a:spLocks/>
          </p:cNvSpPr>
          <p:nvPr/>
        </p:nvSpPr>
        <p:spPr>
          <a:xfrm>
            <a:off x="6381519" y="2939755"/>
            <a:ext cx="994163" cy="51274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Me da un sentido de identificación cultural</a:t>
            </a:r>
            <a:endParaRPr lang="en-IE" sz="900" dirty="0"/>
          </a:p>
        </p:txBody>
      </p:sp>
      <p:sp>
        <p:nvSpPr>
          <p:cNvPr id="25" name="Text Placeholder 2">
            <a:extLst>
              <a:ext uri="{FF2B5EF4-FFF2-40B4-BE49-F238E27FC236}">
                <a16:creationId xmlns:a16="http://schemas.microsoft.com/office/drawing/2014/main" id="{B898960E-1B29-D640-861C-7BC9B73F9F62}"/>
              </a:ext>
            </a:extLst>
          </p:cNvPr>
          <p:cNvSpPr txBox="1">
            <a:spLocks/>
          </p:cNvSpPr>
          <p:nvPr/>
        </p:nvSpPr>
        <p:spPr>
          <a:xfrm>
            <a:off x="7508863" y="2939755"/>
            <a:ext cx="88240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Me hace sentir más cosmopolita</a:t>
            </a:r>
            <a:endParaRPr lang="en-IE" sz="900" dirty="0"/>
          </a:p>
        </p:txBody>
      </p:sp>
      <p:sp>
        <p:nvSpPr>
          <p:cNvPr id="26" name="Text Placeholder 2">
            <a:extLst>
              <a:ext uri="{FF2B5EF4-FFF2-40B4-BE49-F238E27FC236}">
                <a16:creationId xmlns:a16="http://schemas.microsoft.com/office/drawing/2014/main" id="{213A1F04-0F08-BC4C-A084-24826D90AC40}"/>
              </a:ext>
            </a:extLst>
          </p:cNvPr>
          <p:cNvSpPr txBox="1">
            <a:spLocks/>
          </p:cNvSpPr>
          <p:nvPr/>
        </p:nvSpPr>
        <p:spPr>
          <a:xfrm>
            <a:off x="8832761" y="2939755"/>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Me proporciona felicidad y satisfacción</a:t>
            </a:r>
            <a:endParaRPr lang="en-IE" sz="900" dirty="0"/>
          </a:p>
        </p:txBody>
      </p:sp>
      <p:sp>
        <p:nvSpPr>
          <p:cNvPr id="27" name="Text Placeholder 2">
            <a:extLst>
              <a:ext uri="{FF2B5EF4-FFF2-40B4-BE49-F238E27FC236}">
                <a16:creationId xmlns:a16="http://schemas.microsoft.com/office/drawing/2014/main" id="{E25D5A28-13E3-F744-BED8-1551995B6877}"/>
              </a:ext>
            </a:extLst>
          </p:cNvPr>
          <p:cNvSpPr txBox="1">
            <a:spLocks/>
          </p:cNvSpPr>
          <p:nvPr/>
        </p:nvSpPr>
        <p:spPr>
          <a:xfrm>
            <a:off x="9751390" y="2939755"/>
            <a:ext cx="1087498" cy="51274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Estoy consumiendo un producto de calidad</a:t>
            </a:r>
            <a:endParaRPr lang="en-IE" sz="900" dirty="0"/>
          </a:p>
        </p:txBody>
      </p:sp>
      <p:sp>
        <p:nvSpPr>
          <p:cNvPr id="28" name="Text Placeholder 2">
            <a:extLst>
              <a:ext uri="{FF2B5EF4-FFF2-40B4-BE49-F238E27FC236}">
                <a16:creationId xmlns:a16="http://schemas.microsoft.com/office/drawing/2014/main" id="{0630FC61-B432-9744-9C9C-847D86306FFC}"/>
              </a:ext>
            </a:extLst>
          </p:cNvPr>
          <p:cNvSpPr txBox="1">
            <a:spLocks/>
          </p:cNvSpPr>
          <p:nvPr/>
        </p:nvSpPr>
        <p:spPr>
          <a:xfrm>
            <a:off x="10654395" y="2961556"/>
            <a:ext cx="686104" cy="25166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No hay riesgo para la salud</a:t>
            </a:r>
            <a:endParaRPr lang="en-IE" sz="900" dirty="0"/>
          </a:p>
        </p:txBody>
      </p:sp>
      <p:sp>
        <p:nvSpPr>
          <p:cNvPr id="29" name="Text Placeholder 2">
            <a:extLst>
              <a:ext uri="{FF2B5EF4-FFF2-40B4-BE49-F238E27FC236}">
                <a16:creationId xmlns:a16="http://schemas.microsoft.com/office/drawing/2014/main" id="{41E908DB-A040-7C43-8BEE-0548FA1AEC73}"/>
              </a:ext>
            </a:extLst>
          </p:cNvPr>
          <p:cNvSpPr txBox="1">
            <a:spLocks/>
          </p:cNvSpPr>
          <p:nvPr/>
        </p:nvSpPr>
        <p:spPr>
          <a:xfrm>
            <a:off x="10657244" y="3255948"/>
            <a:ext cx="1089850" cy="29431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Buenos </a:t>
            </a:r>
            <a:r>
              <a:rPr lang="en-US" sz="900" dirty="0" err="1"/>
              <a:t>hábitos</a:t>
            </a:r>
            <a:r>
              <a:rPr lang="en-US" sz="900" dirty="0"/>
              <a:t> </a:t>
            </a:r>
            <a:r>
              <a:rPr lang="en-US" sz="900" dirty="0" err="1"/>
              <a:t>alimenticios</a:t>
            </a:r>
            <a:endParaRPr lang="en-IE" sz="900" dirty="0"/>
          </a:p>
        </p:txBody>
      </p:sp>
      <p:sp>
        <p:nvSpPr>
          <p:cNvPr id="30" name="Text Placeholder 2">
            <a:extLst>
              <a:ext uri="{FF2B5EF4-FFF2-40B4-BE49-F238E27FC236}">
                <a16:creationId xmlns:a16="http://schemas.microsoft.com/office/drawing/2014/main" id="{312E0ED6-0DE4-7847-8E42-B86EF010CC9C}"/>
              </a:ext>
            </a:extLst>
          </p:cNvPr>
          <p:cNvSpPr txBox="1">
            <a:spLocks/>
          </p:cNvSpPr>
          <p:nvPr/>
        </p:nvSpPr>
        <p:spPr>
          <a:xfrm>
            <a:off x="10672069" y="3586921"/>
            <a:ext cx="1089850" cy="29431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Es un </a:t>
            </a:r>
            <a:r>
              <a:rPr lang="en-US" sz="900" dirty="0" err="1"/>
              <a:t>alimento</a:t>
            </a:r>
            <a:r>
              <a:rPr lang="en-US" sz="900" dirty="0"/>
              <a:t> </a:t>
            </a:r>
            <a:r>
              <a:rPr lang="en-US" sz="900" dirty="0" err="1"/>
              <a:t>saludable</a:t>
            </a:r>
            <a:endParaRPr lang="en-IE" sz="900" dirty="0"/>
          </a:p>
        </p:txBody>
      </p:sp>
      <p:sp>
        <p:nvSpPr>
          <p:cNvPr id="31" name="Text Placeholder 2">
            <a:extLst>
              <a:ext uri="{FF2B5EF4-FFF2-40B4-BE49-F238E27FC236}">
                <a16:creationId xmlns:a16="http://schemas.microsoft.com/office/drawing/2014/main" id="{B2C663A6-23BE-9340-A742-3F82D8104DC4}"/>
              </a:ext>
            </a:extLst>
          </p:cNvPr>
          <p:cNvSpPr txBox="1">
            <a:spLocks/>
          </p:cNvSpPr>
          <p:nvPr/>
        </p:nvSpPr>
        <p:spPr>
          <a:xfrm>
            <a:off x="10672069" y="3895575"/>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Me </a:t>
            </a:r>
            <a:r>
              <a:rPr lang="en-US" sz="900" dirty="0" err="1"/>
              <a:t>ahorra</a:t>
            </a:r>
            <a:r>
              <a:rPr lang="en-US" sz="900" dirty="0"/>
              <a:t> </a:t>
            </a:r>
            <a:r>
              <a:rPr lang="en-US" sz="900" dirty="0" err="1"/>
              <a:t>tiempo</a:t>
            </a:r>
            <a:endParaRPr lang="en-IE" sz="900" dirty="0"/>
          </a:p>
        </p:txBody>
      </p:sp>
      <p:sp>
        <p:nvSpPr>
          <p:cNvPr id="32" name="Text Placeholder 2">
            <a:extLst>
              <a:ext uri="{FF2B5EF4-FFF2-40B4-BE49-F238E27FC236}">
                <a16:creationId xmlns:a16="http://schemas.microsoft.com/office/drawing/2014/main" id="{3B1192D3-0993-AF42-A369-C22F8697ABE7}"/>
              </a:ext>
            </a:extLst>
          </p:cNvPr>
          <p:cNvSpPr txBox="1">
            <a:spLocks/>
          </p:cNvSpPr>
          <p:nvPr/>
        </p:nvSpPr>
        <p:spPr>
          <a:xfrm>
            <a:off x="9428016" y="3711236"/>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Es familiar</a:t>
            </a:r>
          </a:p>
        </p:txBody>
      </p:sp>
      <p:sp>
        <p:nvSpPr>
          <p:cNvPr id="33" name="Text Placeholder 2">
            <a:extLst>
              <a:ext uri="{FF2B5EF4-FFF2-40B4-BE49-F238E27FC236}">
                <a16:creationId xmlns:a16="http://schemas.microsoft.com/office/drawing/2014/main" id="{3D791808-21B9-6243-9166-8059958784E4}"/>
              </a:ext>
            </a:extLst>
          </p:cNvPr>
          <p:cNvSpPr txBox="1">
            <a:spLocks/>
          </p:cNvSpPr>
          <p:nvPr/>
        </p:nvSpPr>
        <p:spPr>
          <a:xfrm>
            <a:off x="10680615" y="4416866"/>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Facilidad</a:t>
            </a:r>
            <a:r>
              <a:rPr lang="en-US" sz="900" dirty="0"/>
              <a:t> de </a:t>
            </a:r>
            <a:r>
              <a:rPr lang="en-US" sz="900" dirty="0" err="1"/>
              <a:t>preparación</a:t>
            </a:r>
            <a:endParaRPr lang="en-US" sz="900" dirty="0"/>
          </a:p>
        </p:txBody>
      </p:sp>
      <p:sp>
        <p:nvSpPr>
          <p:cNvPr id="34" name="Text Placeholder 2">
            <a:extLst>
              <a:ext uri="{FF2B5EF4-FFF2-40B4-BE49-F238E27FC236}">
                <a16:creationId xmlns:a16="http://schemas.microsoft.com/office/drawing/2014/main" id="{03057C5C-072E-1040-AB84-055600F202E1}"/>
              </a:ext>
            </a:extLst>
          </p:cNvPr>
          <p:cNvSpPr txBox="1">
            <a:spLocks/>
          </p:cNvSpPr>
          <p:nvPr/>
        </p:nvSpPr>
        <p:spPr>
          <a:xfrm>
            <a:off x="9972941" y="4425412"/>
            <a:ext cx="797665"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Quality</a:t>
            </a:r>
            <a:endParaRPr lang="en-IE" sz="900"/>
          </a:p>
        </p:txBody>
      </p:sp>
      <p:sp>
        <p:nvSpPr>
          <p:cNvPr id="35" name="Text Placeholder 2">
            <a:extLst>
              <a:ext uri="{FF2B5EF4-FFF2-40B4-BE49-F238E27FC236}">
                <a16:creationId xmlns:a16="http://schemas.microsoft.com/office/drawing/2014/main" id="{E80AD35C-0F58-C94D-9149-B4C3ADD941D4}"/>
              </a:ext>
            </a:extLst>
          </p:cNvPr>
          <p:cNvSpPr txBox="1">
            <a:spLocks/>
          </p:cNvSpPr>
          <p:nvPr/>
        </p:nvSpPr>
        <p:spPr>
          <a:xfrm>
            <a:off x="8217464" y="3586921"/>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900" dirty="0"/>
              <a:t>Apetitoso y agradable de beber</a:t>
            </a:r>
            <a:endParaRPr lang="en-IE" sz="900" dirty="0"/>
          </a:p>
        </p:txBody>
      </p:sp>
      <p:sp>
        <p:nvSpPr>
          <p:cNvPr id="36" name="Text Placeholder 2">
            <a:extLst>
              <a:ext uri="{FF2B5EF4-FFF2-40B4-BE49-F238E27FC236}">
                <a16:creationId xmlns:a16="http://schemas.microsoft.com/office/drawing/2014/main" id="{50A87E79-F200-0C4D-95C7-D2B49A0AA999}"/>
              </a:ext>
            </a:extLst>
          </p:cNvPr>
          <p:cNvSpPr txBox="1">
            <a:spLocks/>
          </p:cNvSpPr>
          <p:nvPr/>
        </p:nvSpPr>
        <p:spPr>
          <a:xfrm>
            <a:off x="6381519" y="3586921"/>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Estoy</a:t>
            </a:r>
            <a:r>
              <a:rPr lang="en-US" sz="900" dirty="0"/>
              <a:t> bien </a:t>
            </a:r>
            <a:r>
              <a:rPr lang="en-US" sz="900" dirty="0" err="1"/>
              <a:t>informado</a:t>
            </a:r>
            <a:endParaRPr lang="en-IE" sz="900" dirty="0"/>
          </a:p>
        </p:txBody>
      </p:sp>
      <p:sp>
        <p:nvSpPr>
          <p:cNvPr id="37" name="Text Placeholder 2">
            <a:extLst>
              <a:ext uri="{FF2B5EF4-FFF2-40B4-BE49-F238E27FC236}">
                <a16:creationId xmlns:a16="http://schemas.microsoft.com/office/drawing/2014/main" id="{4B7DDA02-5E9C-4A41-A285-E08E7D191C10}"/>
              </a:ext>
            </a:extLst>
          </p:cNvPr>
          <p:cNvSpPr txBox="1">
            <a:spLocks/>
          </p:cNvSpPr>
          <p:nvPr/>
        </p:nvSpPr>
        <p:spPr>
          <a:xfrm>
            <a:off x="6381519" y="5194534"/>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Información</a:t>
            </a:r>
            <a:r>
              <a:rPr lang="en-US" sz="900" dirty="0"/>
              <a:t> de la </a:t>
            </a:r>
            <a:r>
              <a:rPr lang="en-US" sz="900" dirty="0" err="1"/>
              <a:t>etiqueta</a:t>
            </a:r>
            <a:endParaRPr lang="en-US" sz="900" dirty="0"/>
          </a:p>
          <a:p>
            <a:pPr>
              <a:spcBef>
                <a:spcPts val="0"/>
              </a:spcBef>
            </a:pPr>
            <a:endParaRPr lang="en-US" sz="900" dirty="0"/>
          </a:p>
        </p:txBody>
      </p:sp>
      <p:sp>
        <p:nvSpPr>
          <p:cNvPr id="38" name="Text Placeholder 2">
            <a:extLst>
              <a:ext uri="{FF2B5EF4-FFF2-40B4-BE49-F238E27FC236}">
                <a16:creationId xmlns:a16="http://schemas.microsoft.com/office/drawing/2014/main" id="{4B33C6E3-B729-264D-B0F4-59D9A445A1FD}"/>
              </a:ext>
            </a:extLst>
          </p:cNvPr>
          <p:cNvSpPr txBox="1">
            <a:spLocks/>
          </p:cNvSpPr>
          <p:nvPr/>
        </p:nvSpPr>
        <p:spPr>
          <a:xfrm>
            <a:off x="8016021" y="5194534"/>
            <a:ext cx="606687"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err="1"/>
              <a:t>Prueba</a:t>
            </a:r>
            <a:endParaRPr lang="en-US" sz="900" dirty="0"/>
          </a:p>
          <a:p>
            <a:pPr>
              <a:spcBef>
                <a:spcPts val="0"/>
              </a:spcBef>
            </a:pPr>
            <a:endParaRPr lang="en-IE" sz="900" dirty="0"/>
          </a:p>
        </p:txBody>
      </p:sp>
      <p:sp>
        <p:nvSpPr>
          <p:cNvPr id="39" name="Text Placeholder 2">
            <a:extLst>
              <a:ext uri="{FF2B5EF4-FFF2-40B4-BE49-F238E27FC236}">
                <a16:creationId xmlns:a16="http://schemas.microsoft.com/office/drawing/2014/main" id="{B15C03BC-989D-B64D-BBFD-9C56D58D745C}"/>
              </a:ext>
            </a:extLst>
          </p:cNvPr>
          <p:cNvSpPr txBox="1">
            <a:spLocks/>
          </p:cNvSpPr>
          <p:nvPr/>
        </p:nvSpPr>
        <p:spPr>
          <a:xfrm>
            <a:off x="8791997" y="5194534"/>
            <a:ext cx="550664"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Aroma</a:t>
            </a:r>
            <a:endParaRPr lang="en-IE" sz="900" dirty="0"/>
          </a:p>
        </p:txBody>
      </p:sp>
      <p:sp>
        <p:nvSpPr>
          <p:cNvPr id="40" name="Text Placeholder 2">
            <a:extLst>
              <a:ext uri="{FF2B5EF4-FFF2-40B4-BE49-F238E27FC236}">
                <a16:creationId xmlns:a16="http://schemas.microsoft.com/office/drawing/2014/main" id="{F8CEBBF9-2AA6-8C4A-BB9E-CF937A6879D6}"/>
              </a:ext>
            </a:extLst>
          </p:cNvPr>
          <p:cNvSpPr txBox="1">
            <a:spLocks/>
          </p:cNvSpPr>
          <p:nvPr/>
        </p:nvSpPr>
        <p:spPr>
          <a:xfrm>
            <a:off x="9518386" y="5194534"/>
            <a:ext cx="550664"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dirty="0"/>
              <a:t>Marca</a:t>
            </a:r>
            <a:endParaRPr lang="en-IE" sz="900" dirty="0"/>
          </a:p>
        </p:txBody>
      </p:sp>
      <p:cxnSp>
        <p:nvCxnSpPr>
          <p:cNvPr id="42" name="Straight Arrow Connector 41">
            <a:extLst>
              <a:ext uri="{FF2B5EF4-FFF2-40B4-BE49-F238E27FC236}">
                <a16:creationId xmlns:a16="http://schemas.microsoft.com/office/drawing/2014/main" id="{6E4F14D1-71FE-EC4D-A8F0-A22E135BE722}"/>
              </a:ext>
            </a:extLst>
          </p:cNvPr>
          <p:cNvCxnSpPr>
            <a:cxnSpLocks/>
          </p:cNvCxnSpPr>
          <p:nvPr/>
        </p:nvCxnSpPr>
        <p:spPr>
          <a:xfrm flipV="1">
            <a:off x="6905002" y="1956988"/>
            <a:ext cx="0"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BF13EB-908E-204C-BC7C-B3C80558E3EA}"/>
              </a:ext>
            </a:extLst>
          </p:cNvPr>
          <p:cNvCxnSpPr/>
          <p:nvPr/>
        </p:nvCxnSpPr>
        <p:spPr>
          <a:xfrm flipH="1" flipV="1">
            <a:off x="7375682" y="1956988"/>
            <a:ext cx="289897"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51EAF2C-6C37-8F41-B618-B41C98369773}"/>
              </a:ext>
            </a:extLst>
          </p:cNvPr>
          <p:cNvCxnSpPr>
            <a:cxnSpLocks/>
          </p:cNvCxnSpPr>
          <p:nvPr/>
        </p:nvCxnSpPr>
        <p:spPr>
          <a:xfrm flipV="1">
            <a:off x="10705667" y="2666288"/>
            <a:ext cx="0" cy="104494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4643C00-64F2-3448-8B31-645ADD9F797C}"/>
              </a:ext>
            </a:extLst>
          </p:cNvPr>
          <p:cNvCxnSpPr>
            <a:cxnSpLocks/>
          </p:cNvCxnSpPr>
          <p:nvPr/>
        </p:nvCxnSpPr>
        <p:spPr>
          <a:xfrm flipV="1">
            <a:off x="10947163" y="2666288"/>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0169FB1-ABC6-3145-86CE-112B9B39BF33}"/>
              </a:ext>
            </a:extLst>
          </p:cNvPr>
          <p:cNvCxnSpPr>
            <a:cxnSpLocks/>
          </p:cNvCxnSpPr>
          <p:nvPr/>
        </p:nvCxnSpPr>
        <p:spPr>
          <a:xfrm flipV="1">
            <a:off x="11448775" y="2555197"/>
            <a:ext cx="0" cy="70075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10EC1A8-7822-D546-BD0C-39E8DDF22589}"/>
              </a:ext>
            </a:extLst>
          </p:cNvPr>
          <p:cNvCxnSpPr>
            <a:cxnSpLocks/>
          </p:cNvCxnSpPr>
          <p:nvPr/>
        </p:nvCxnSpPr>
        <p:spPr>
          <a:xfrm flipV="1">
            <a:off x="9751390"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3FE1E67-7AFE-F240-84F6-6F0B0AA724E3}"/>
              </a:ext>
            </a:extLst>
          </p:cNvPr>
          <p:cNvCxnSpPr>
            <a:cxnSpLocks/>
          </p:cNvCxnSpPr>
          <p:nvPr/>
        </p:nvCxnSpPr>
        <p:spPr>
          <a:xfrm flipV="1">
            <a:off x="11024075" y="4084889"/>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E08528C-CC70-4D4D-A9F2-EF7BDC5CAA8C}"/>
              </a:ext>
            </a:extLst>
          </p:cNvPr>
          <p:cNvCxnSpPr>
            <a:cxnSpLocks/>
          </p:cNvCxnSpPr>
          <p:nvPr/>
        </p:nvCxnSpPr>
        <p:spPr>
          <a:xfrm flipV="1">
            <a:off x="6649266"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B851D96-4F58-4E4E-AF83-CA2BC5ABA133}"/>
              </a:ext>
            </a:extLst>
          </p:cNvPr>
          <p:cNvCxnSpPr/>
          <p:nvPr/>
        </p:nvCxnSpPr>
        <p:spPr>
          <a:xfrm flipV="1">
            <a:off x="8605615" y="2666288"/>
            <a:ext cx="0" cy="9198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71BA37C-5CB3-754D-A5D5-218D98116B54}"/>
              </a:ext>
            </a:extLst>
          </p:cNvPr>
          <p:cNvCxnSpPr/>
          <p:nvPr/>
        </p:nvCxnSpPr>
        <p:spPr>
          <a:xfrm flipV="1">
            <a:off x="9152549" y="2529555"/>
            <a:ext cx="0"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5EE1877-EEEA-554C-A5CA-FF73FB87AD68}"/>
              </a:ext>
            </a:extLst>
          </p:cNvPr>
          <p:cNvCxnSpPr/>
          <p:nvPr/>
        </p:nvCxnSpPr>
        <p:spPr>
          <a:xfrm flipH="1" flipV="1">
            <a:off x="9282839" y="2529555"/>
            <a:ext cx="613191"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1D94749-7329-0445-B7B3-831169CFFB19}"/>
              </a:ext>
            </a:extLst>
          </p:cNvPr>
          <p:cNvCxnSpPr>
            <a:cxnSpLocks/>
          </p:cNvCxnSpPr>
          <p:nvPr/>
        </p:nvCxnSpPr>
        <p:spPr>
          <a:xfrm flipV="1">
            <a:off x="10314774" y="2666288"/>
            <a:ext cx="0" cy="273467"/>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54CD199-123A-5F4F-BA0C-48E472B8E040}"/>
              </a:ext>
            </a:extLst>
          </p:cNvPr>
          <p:cNvCxnSpPr/>
          <p:nvPr/>
        </p:nvCxnSpPr>
        <p:spPr>
          <a:xfrm flipV="1">
            <a:off x="8357789" y="4016523"/>
            <a:ext cx="0" cy="11383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3150DDD-43C0-1B47-BAC5-D1F68FA6AEB2}"/>
              </a:ext>
            </a:extLst>
          </p:cNvPr>
          <p:cNvCxnSpPr>
            <a:cxnSpLocks/>
          </p:cNvCxnSpPr>
          <p:nvPr/>
        </p:nvCxnSpPr>
        <p:spPr>
          <a:xfrm flipV="1">
            <a:off x="8964541" y="3822538"/>
            <a:ext cx="0" cy="13323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BEA797A-F51D-C341-B70E-5262D9BEFA5B}"/>
              </a:ext>
            </a:extLst>
          </p:cNvPr>
          <p:cNvCxnSpPr>
            <a:cxnSpLocks/>
          </p:cNvCxnSpPr>
          <p:nvPr/>
        </p:nvCxnSpPr>
        <p:spPr>
          <a:xfrm flipV="1">
            <a:off x="9152548" y="3358497"/>
            <a:ext cx="0" cy="17963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C87B03C-398E-424F-9F92-581C64382B63}"/>
              </a:ext>
            </a:extLst>
          </p:cNvPr>
          <p:cNvCxnSpPr>
            <a:cxnSpLocks/>
          </p:cNvCxnSpPr>
          <p:nvPr/>
        </p:nvCxnSpPr>
        <p:spPr>
          <a:xfrm flipV="1">
            <a:off x="10220772" y="3255948"/>
            <a:ext cx="0" cy="11725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504ADCD7-A6DF-C249-83F4-B68E0E53D399}"/>
              </a:ext>
            </a:extLst>
          </p:cNvPr>
          <p:cNvSpPr txBox="1">
            <a:spLocks/>
          </p:cNvSpPr>
          <p:nvPr/>
        </p:nvSpPr>
        <p:spPr>
          <a:xfrm>
            <a:off x="6475588" y="236014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74" name="Text Placeholder 2">
            <a:extLst>
              <a:ext uri="{FF2B5EF4-FFF2-40B4-BE49-F238E27FC236}">
                <a16:creationId xmlns:a16="http://schemas.microsoft.com/office/drawing/2014/main" id="{7FB950DC-0155-8C43-981E-AE6397F3ECB7}"/>
              </a:ext>
            </a:extLst>
          </p:cNvPr>
          <p:cNvSpPr txBox="1">
            <a:spLocks/>
          </p:cNvSpPr>
          <p:nvPr/>
        </p:nvSpPr>
        <p:spPr>
          <a:xfrm>
            <a:off x="7518175" y="2360147"/>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75" name="Text Placeholder 2">
            <a:extLst>
              <a:ext uri="{FF2B5EF4-FFF2-40B4-BE49-F238E27FC236}">
                <a16:creationId xmlns:a16="http://schemas.microsoft.com/office/drawing/2014/main" id="{A9F05315-9B1E-5D4B-A388-FCB79C180F75}"/>
              </a:ext>
            </a:extLst>
          </p:cNvPr>
          <p:cNvSpPr txBox="1">
            <a:spLocks/>
          </p:cNvSpPr>
          <p:nvPr/>
        </p:nvSpPr>
        <p:spPr>
          <a:xfrm>
            <a:off x="6620867"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76" name="Text Placeholder 2">
            <a:extLst>
              <a:ext uri="{FF2B5EF4-FFF2-40B4-BE49-F238E27FC236}">
                <a16:creationId xmlns:a16="http://schemas.microsoft.com/office/drawing/2014/main" id="{CF161806-958D-614F-A391-07E9D7447FE3}"/>
              </a:ext>
            </a:extLst>
          </p:cNvPr>
          <p:cNvSpPr txBox="1">
            <a:spLocks/>
          </p:cNvSpPr>
          <p:nvPr/>
        </p:nvSpPr>
        <p:spPr>
          <a:xfrm>
            <a:off x="7894190"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92.8%</a:t>
            </a:r>
            <a:endParaRPr lang="en-IE" sz="1100" b="1">
              <a:solidFill>
                <a:srgbClr val="1188A3"/>
              </a:solidFill>
            </a:endParaRPr>
          </a:p>
        </p:txBody>
      </p:sp>
      <p:sp>
        <p:nvSpPr>
          <p:cNvPr id="77" name="Text Placeholder 2">
            <a:extLst>
              <a:ext uri="{FF2B5EF4-FFF2-40B4-BE49-F238E27FC236}">
                <a16:creationId xmlns:a16="http://schemas.microsoft.com/office/drawing/2014/main" id="{F6D99E57-52FF-FA48-B778-0CF45BC0785C}"/>
              </a:ext>
            </a:extLst>
          </p:cNvPr>
          <p:cNvSpPr txBox="1">
            <a:spLocks/>
          </p:cNvSpPr>
          <p:nvPr/>
        </p:nvSpPr>
        <p:spPr>
          <a:xfrm>
            <a:off x="8518034" y="4445322"/>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85.7%</a:t>
            </a:r>
            <a:endParaRPr lang="en-IE" sz="1100" b="1">
              <a:solidFill>
                <a:srgbClr val="1188A3"/>
              </a:solidFill>
            </a:endParaRPr>
          </a:p>
        </p:txBody>
      </p:sp>
      <p:sp>
        <p:nvSpPr>
          <p:cNvPr id="78" name="Text Placeholder 2">
            <a:extLst>
              <a:ext uri="{FF2B5EF4-FFF2-40B4-BE49-F238E27FC236}">
                <a16:creationId xmlns:a16="http://schemas.microsoft.com/office/drawing/2014/main" id="{75B81C7C-0603-9E40-874B-4EBC67E24371}"/>
              </a:ext>
            </a:extLst>
          </p:cNvPr>
          <p:cNvSpPr txBox="1">
            <a:spLocks/>
          </p:cNvSpPr>
          <p:nvPr/>
        </p:nvSpPr>
        <p:spPr>
          <a:xfrm>
            <a:off x="9150422" y="445386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66.7%</a:t>
            </a:r>
            <a:endParaRPr lang="en-IE" sz="1100" b="1">
              <a:solidFill>
                <a:srgbClr val="1188A3"/>
              </a:solidFill>
            </a:endParaRPr>
          </a:p>
        </p:txBody>
      </p:sp>
      <p:sp>
        <p:nvSpPr>
          <p:cNvPr id="79" name="Text Placeholder 2">
            <a:extLst>
              <a:ext uri="{FF2B5EF4-FFF2-40B4-BE49-F238E27FC236}">
                <a16:creationId xmlns:a16="http://schemas.microsoft.com/office/drawing/2014/main" id="{F872E05C-107C-B54C-AAB3-8EAB678DB7C5}"/>
              </a:ext>
            </a:extLst>
          </p:cNvPr>
          <p:cNvSpPr txBox="1">
            <a:spLocks/>
          </p:cNvSpPr>
          <p:nvPr/>
        </p:nvSpPr>
        <p:spPr>
          <a:xfrm>
            <a:off x="9740083" y="4633330"/>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71.4%</a:t>
            </a:r>
            <a:endParaRPr lang="en-IE" sz="1100" b="1">
              <a:solidFill>
                <a:srgbClr val="1188A3"/>
              </a:solidFill>
            </a:endParaRPr>
          </a:p>
        </p:txBody>
      </p:sp>
      <p:sp>
        <p:nvSpPr>
          <p:cNvPr id="80" name="Text Placeholder 2">
            <a:extLst>
              <a:ext uri="{FF2B5EF4-FFF2-40B4-BE49-F238E27FC236}">
                <a16:creationId xmlns:a16="http://schemas.microsoft.com/office/drawing/2014/main" id="{AE875EBC-A1DB-894D-A659-A179DF65B032}"/>
              </a:ext>
            </a:extLst>
          </p:cNvPr>
          <p:cNvSpPr txBox="1">
            <a:spLocks/>
          </p:cNvSpPr>
          <p:nvPr/>
        </p:nvSpPr>
        <p:spPr>
          <a:xfrm>
            <a:off x="10184465" y="396675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64.3%</a:t>
            </a:r>
            <a:endParaRPr lang="en-IE" sz="1100" b="1">
              <a:solidFill>
                <a:srgbClr val="1188A3"/>
              </a:solidFill>
            </a:endParaRPr>
          </a:p>
        </p:txBody>
      </p:sp>
      <p:sp>
        <p:nvSpPr>
          <p:cNvPr id="81" name="Text Placeholder 2">
            <a:extLst>
              <a:ext uri="{FF2B5EF4-FFF2-40B4-BE49-F238E27FC236}">
                <a16:creationId xmlns:a16="http://schemas.microsoft.com/office/drawing/2014/main" id="{F1E7599E-1FBE-094B-82DE-DEF2F32C9CA1}"/>
              </a:ext>
            </a:extLst>
          </p:cNvPr>
          <p:cNvSpPr txBox="1">
            <a:spLocks/>
          </p:cNvSpPr>
          <p:nvPr/>
        </p:nvSpPr>
        <p:spPr>
          <a:xfrm>
            <a:off x="11013404" y="4240223"/>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50.0%</a:t>
            </a:r>
            <a:endParaRPr lang="en-IE" sz="1100" b="1">
              <a:solidFill>
                <a:srgbClr val="1188A3"/>
              </a:solidFill>
            </a:endParaRPr>
          </a:p>
        </p:txBody>
      </p:sp>
      <p:sp>
        <p:nvSpPr>
          <p:cNvPr id="82" name="Text Placeholder 2">
            <a:extLst>
              <a:ext uri="{FF2B5EF4-FFF2-40B4-BE49-F238E27FC236}">
                <a16:creationId xmlns:a16="http://schemas.microsoft.com/office/drawing/2014/main" id="{DA963538-27AA-C347-9F6D-4F3F60283FC6}"/>
              </a:ext>
            </a:extLst>
          </p:cNvPr>
          <p:cNvSpPr txBox="1">
            <a:spLocks/>
          </p:cNvSpPr>
          <p:nvPr/>
        </p:nvSpPr>
        <p:spPr>
          <a:xfrm>
            <a:off x="8176869" y="309475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92.8%</a:t>
            </a:r>
            <a:endParaRPr lang="en-IE" sz="900" b="1">
              <a:solidFill>
                <a:srgbClr val="1188A3"/>
              </a:solidFill>
            </a:endParaRPr>
          </a:p>
        </p:txBody>
      </p:sp>
      <p:sp>
        <p:nvSpPr>
          <p:cNvPr id="83" name="Text Placeholder 2">
            <a:extLst>
              <a:ext uri="{FF2B5EF4-FFF2-40B4-BE49-F238E27FC236}">
                <a16:creationId xmlns:a16="http://schemas.microsoft.com/office/drawing/2014/main" id="{8D08A70D-E793-5940-B8D6-3333C039A9E4}"/>
              </a:ext>
            </a:extLst>
          </p:cNvPr>
          <p:cNvSpPr txBox="1">
            <a:spLocks/>
          </p:cNvSpPr>
          <p:nvPr/>
        </p:nvSpPr>
        <p:spPr>
          <a:xfrm>
            <a:off x="8715254" y="263328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78.6%</a:t>
            </a:r>
            <a:endParaRPr lang="en-IE" sz="900" b="1">
              <a:solidFill>
                <a:srgbClr val="1188A3"/>
              </a:solidFill>
            </a:endParaRPr>
          </a:p>
        </p:txBody>
      </p:sp>
      <p:sp>
        <p:nvSpPr>
          <p:cNvPr id="84" name="Text Placeholder 2">
            <a:extLst>
              <a:ext uri="{FF2B5EF4-FFF2-40B4-BE49-F238E27FC236}">
                <a16:creationId xmlns:a16="http://schemas.microsoft.com/office/drawing/2014/main" id="{F3C3BC2B-DF95-394B-A097-1F4754355E61}"/>
              </a:ext>
            </a:extLst>
          </p:cNvPr>
          <p:cNvSpPr txBox="1">
            <a:spLocks/>
          </p:cNvSpPr>
          <p:nvPr/>
        </p:nvSpPr>
        <p:spPr>
          <a:xfrm>
            <a:off x="9501467" y="2522189"/>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85" name="Text Placeholder 2">
            <a:extLst>
              <a:ext uri="{FF2B5EF4-FFF2-40B4-BE49-F238E27FC236}">
                <a16:creationId xmlns:a16="http://schemas.microsoft.com/office/drawing/2014/main" id="{D406F7F0-3B4D-D145-A74C-BC20936A4C5A}"/>
              </a:ext>
            </a:extLst>
          </p:cNvPr>
          <p:cNvSpPr txBox="1">
            <a:spLocks/>
          </p:cNvSpPr>
          <p:nvPr/>
        </p:nvSpPr>
        <p:spPr>
          <a:xfrm>
            <a:off x="9851843" y="2616193"/>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a:solidFill>
                <a:srgbClr val="1188A3"/>
              </a:solidFill>
            </a:endParaRPr>
          </a:p>
        </p:txBody>
      </p:sp>
      <p:sp>
        <p:nvSpPr>
          <p:cNvPr id="86" name="Text Placeholder 2">
            <a:extLst>
              <a:ext uri="{FF2B5EF4-FFF2-40B4-BE49-F238E27FC236}">
                <a16:creationId xmlns:a16="http://schemas.microsoft.com/office/drawing/2014/main" id="{04D79FFB-E994-1D4B-ADFD-4AA23B1DDABF}"/>
              </a:ext>
            </a:extLst>
          </p:cNvPr>
          <p:cNvSpPr txBox="1">
            <a:spLocks/>
          </p:cNvSpPr>
          <p:nvPr/>
        </p:nvSpPr>
        <p:spPr>
          <a:xfrm>
            <a:off x="10928488" y="2675785"/>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87" name="Text Placeholder 2">
            <a:extLst>
              <a:ext uri="{FF2B5EF4-FFF2-40B4-BE49-F238E27FC236}">
                <a16:creationId xmlns:a16="http://schemas.microsoft.com/office/drawing/2014/main" id="{09016AEF-C74D-A846-8A49-E0FA282AC228}"/>
              </a:ext>
            </a:extLst>
          </p:cNvPr>
          <p:cNvSpPr txBox="1">
            <a:spLocks/>
          </p:cNvSpPr>
          <p:nvPr/>
        </p:nvSpPr>
        <p:spPr>
          <a:xfrm>
            <a:off x="10287552" y="3564548"/>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64.3%</a:t>
            </a:r>
            <a:endParaRPr lang="en-IE" sz="900" b="1">
              <a:solidFill>
                <a:srgbClr val="1188A3"/>
              </a:solidFill>
            </a:endParaRPr>
          </a:p>
        </p:txBody>
      </p:sp>
      <p:sp>
        <p:nvSpPr>
          <p:cNvPr id="89" name="Text Placeholder 2">
            <a:extLst>
              <a:ext uri="{FF2B5EF4-FFF2-40B4-BE49-F238E27FC236}">
                <a16:creationId xmlns:a16="http://schemas.microsoft.com/office/drawing/2014/main" id="{10FD488C-C405-FF40-B62D-31C51B2221E9}"/>
              </a:ext>
            </a:extLst>
          </p:cNvPr>
          <p:cNvSpPr txBox="1">
            <a:spLocks/>
          </p:cNvSpPr>
          <p:nvPr/>
        </p:nvSpPr>
        <p:spPr>
          <a:xfrm>
            <a:off x="11024075" y="310316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dirty="0">
              <a:solidFill>
                <a:srgbClr val="1188A3"/>
              </a:solidFill>
            </a:endParaRPr>
          </a:p>
        </p:txBody>
      </p:sp>
      <p:sp>
        <p:nvSpPr>
          <p:cNvPr id="90" name="Text Placeholder 2">
            <a:extLst>
              <a:ext uri="{FF2B5EF4-FFF2-40B4-BE49-F238E27FC236}">
                <a16:creationId xmlns:a16="http://schemas.microsoft.com/office/drawing/2014/main" id="{446F554B-EF53-2440-8B53-3FC68458B1DE}"/>
              </a:ext>
            </a:extLst>
          </p:cNvPr>
          <p:cNvSpPr txBox="1">
            <a:spLocks/>
          </p:cNvSpPr>
          <p:nvPr/>
        </p:nvSpPr>
        <p:spPr>
          <a:xfrm>
            <a:off x="5521701" y="5958465"/>
            <a:ext cx="5729409" cy="6599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ES" sz="1100" dirty="0"/>
              <a:t>Mapa de valor jerárquico de nivel 6 para el grupo de adultos y cápsulas de café (consumo regular).</a:t>
            </a:r>
          </a:p>
          <a:p>
            <a:pPr>
              <a:spcBef>
                <a:spcPts val="0"/>
              </a:spcBef>
            </a:pPr>
            <a:endParaRPr lang="es-ES" sz="1100" dirty="0"/>
          </a:p>
        </p:txBody>
      </p:sp>
    </p:spTree>
    <p:extLst>
      <p:ext uri="{BB962C8B-B14F-4D97-AF65-F5344CB8AC3E}">
        <p14:creationId xmlns:p14="http://schemas.microsoft.com/office/powerpoint/2010/main" val="146497645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A79FFE-B0E5-4149-9307-63551E43A9FF}">
  <ds:schemaRefs>
    <ds:schemaRef ds:uri="http://purl.org/dc/elements/1.1/"/>
    <ds:schemaRef ds:uri="http://purl.org/dc/terms/"/>
    <ds:schemaRef ds:uri="http://schemas.microsoft.com/office/2006/metadata/properties"/>
    <ds:schemaRef ds:uri="539e4a8c-7e7c-4ea1-8c2e-f9bf51a8ca20"/>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1f5c9df-7cea-428a-8452-da6b62a57c0f"/>
    <ds:schemaRef ds:uri="http://www.w3.org/XML/1998/namespace"/>
  </ds:schemaRefs>
</ds:datastoreItem>
</file>

<file path=customXml/itemProps2.xml><?xml version="1.0" encoding="utf-8"?>
<ds:datastoreItem xmlns:ds="http://schemas.openxmlformats.org/officeDocument/2006/customXml" ds:itemID="{5038AB47-F983-4AFF-BA8B-001A80B095F8}">
  <ds:schemaRefs>
    <ds:schemaRef ds:uri="http://schemas.microsoft.com/sharepoint/v3/contenttype/forms"/>
  </ds:schemaRefs>
</ds:datastoreItem>
</file>

<file path=customXml/itemProps3.xml><?xml version="1.0" encoding="utf-8"?>
<ds:datastoreItem xmlns:ds="http://schemas.openxmlformats.org/officeDocument/2006/customXml" ds:itemID="{AC738F66-2F38-4CD8-B2EA-36D967F16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1020</TotalTime>
  <Words>8213</Words>
  <Application>Microsoft Office PowerPoint</Application>
  <PresentationFormat>Panorámica</PresentationFormat>
  <Paragraphs>578</Paragraphs>
  <Slides>73</Slides>
  <Notes>0</Notes>
  <HiddenSlides>0</HiddenSlides>
  <MMClips>3</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79</cp:revision>
  <dcterms:created xsi:type="dcterms:W3CDTF">2020-10-14T13:32:04Z</dcterms:created>
  <dcterms:modified xsi:type="dcterms:W3CDTF">2022-07-21T15:50:26Z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y fmtid="{D5CDD505-2E9C-101B-9397-08002B2CF9AE}" pid="3" name="MediaServiceImageTags">
    <vt:lpwstr/>
  </property>
</Properties>
</file>