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2D_5F403D19.xml" ContentType="application/vnd.ms-powerpoint.comments+xml"/>
  <Override PartName="/ppt/comments/modernComment_1154_389049F4.xml" ContentType="application/vnd.ms-powerpoint.comments+xml"/>
  <Override PartName="/ppt/comments/modernComment_115C_ED51184B.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sldIdLst>
    <p:sldId id="4286" r:id="rId5"/>
    <p:sldId id="4386" r:id="rId6"/>
    <p:sldId id="4387" r:id="rId7"/>
    <p:sldId id="4398" r:id="rId8"/>
    <p:sldId id="4391" r:id="rId9"/>
    <p:sldId id="4465" r:id="rId10"/>
    <p:sldId id="4461" r:id="rId11"/>
    <p:sldId id="4399" r:id="rId12"/>
    <p:sldId id="4411" r:id="rId13"/>
    <p:sldId id="4400" r:id="rId14"/>
    <p:sldId id="4394" r:id="rId15"/>
    <p:sldId id="4455" r:id="rId16"/>
    <p:sldId id="4401" r:id="rId17"/>
    <p:sldId id="4456" r:id="rId18"/>
    <p:sldId id="4421" r:id="rId19"/>
    <p:sldId id="4463" r:id="rId20"/>
    <p:sldId id="4466" r:id="rId21"/>
    <p:sldId id="4467" r:id="rId22"/>
    <p:sldId id="4468" r:id="rId23"/>
    <p:sldId id="4412" r:id="rId24"/>
    <p:sldId id="4428" r:id="rId25"/>
    <p:sldId id="4408" r:id="rId26"/>
    <p:sldId id="4410" r:id="rId27"/>
    <p:sldId id="4414" r:id="rId28"/>
    <p:sldId id="4469" r:id="rId29"/>
    <p:sldId id="4453" r:id="rId30"/>
    <p:sldId id="4470" r:id="rId31"/>
    <p:sldId id="4471" r:id="rId32"/>
    <p:sldId id="4437" r:id="rId33"/>
    <p:sldId id="4438" r:id="rId34"/>
    <p:sldId id="4415" r:id="rId35"/>
    <p:sldId id="4417" r:id="rId36"/>
    <p:sldId id="4418" r:id="rId37"/>
    <p:sldId id="4416" r:id="rId38"/>
    <p:sldId id="4419" r:id="rId39"/>
    <p:sldId id="4440" r:id="rId40"/>
    <p:sldId id="4472" r:id="rId41"/>
    <p:sldId id="4397" r:id="rId42"/>
    <p:sldId id="4390" r:id="rId43"/>
    <p:sldId id="4422" r:id="rId44"/>
    <p:sldId id="4474" r:id="rId45"/>
    <p:sldId id="4425" r:id="rId46"/>
    <p:sldId id="4458" r:id="rId47"/>
    <p:sldId id="4409" r:id="rId48"/>
    <p:sldId id="4442" r:id="rId49"/>
    <p:sldId id="4500" r:id="rId50"/>
    <p:sldId id="4443" r:id="rId51"/>
    <p:sldId id="4436" r:id="rId52"/>
    <p:sldId id="4444" r:id="rId53"/>
    <p:sldId id="4434" r:id="rId54"/>
    <p:sldId id="4445" r:id="rId55"/>
    <p:sldId id="4476" r:id="rId56"/>
    <p:sldId id="4477" r:id="rId57"/>
    <p:sldId id="4446" r:id="rId58"/>
    <p:sldId id="4447" r:id="rId59"/>
    <p:sldId id="4449" r:id="rId60"/>
    <p:sldId id="4450" r:id="rId61"/>
    <p:sldId id="4501" r:id="rId62"/>
    <p:sldId id="4502" r:id="rId63"/>
    <p:sldId id="4478" r:id="rId64"/>
    <p:sldId id="4454" r:id="rId65"/>
    <p:sldId id="4479" r:id="rId66"/>
    <p:sldId id="4481" r:id="rId67"/>
    <p:sldId id="4464" r:id="rId68"/>
    <p:sldId id="4389" r:id="rId69"/>
    <p:sldId id="4459" r:id="rId70"/>
    <p:sldId id="4497" r:id="rId71"/>
    <p:sldId id="4484" r:id="rId72"/>
    <p:sldId id="4499" r:id="rId73"/>
    <p:sldId id="4485" r:id="rId74"/>
    <p:sldId id="4486" r:id="rId75"/>
    <p:sldId id="4488" r:id="rId76"/>
    <p:sldId id="4487" r:id="rId77"/>
    <p:sldId id="4483" r:id="rId78"/>
    <p:sldId id="4482" r:id="rId79"/>
    <p:sldId id="4388" r:id="rId80"/>
    <p:sldId id="4489" r:id="rId81"/>
    <p:sldId id="4490" r:id="rId82"/>
    <p:sldId id="4491" r:id="rId83"/>
    <p:sldId id="4492" r:id="rId84"/>
    <p:sldId id="4493" r:id="rId85"/>
    <p:sldId id="4495" r:id="rId86"/>
    <p:sldId id="4496" r:id="rId87"/>
    <p:sldId id="4473" r:id="rId88"/>
    <p:sldId id="4263"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AF31F6BC-CFC9-C54F-A26A-8FF5CDD0F62D}" name="Wentao Liu" initials="WL" userId="a5cafc98279ec673" providerId="Windows Live"/>
  <p188:author id="{A6E311D4-25E8-F2DD-AF9A-C3A73481D750}" name="Paula Whyte" initials="PW" userId="d5c41e6a024c80c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D100"/>
    <a:srgbClr val="1BA19A"/>
    <a:srgbClr val="1F3B73"/>
    <a:srgbClr val="85D2E1"/>
    <a:srgbClr val="1188A3"/>
    <a:srgbClr val="70B2BE"/>
    <a:srgbClr val="002060"/>
    <a:srgbClr val="28AF95"/>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67BE2-E22A-4AAC-A11B-9550B880B45C}" v="158" dt="2022-07-21T15:39:16.107"/>
    <p1510:client id="{7410C697-CBEC-474D-8D41-7412455E4C83}" v="1" dt="2022-06-14T12:12:36.8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userId="S::paula_momentumconsulting.ie#ext#@fhmuenster183.onmicrosoft.com::fc69c271-b269-4cfc-b647-ef8bba578a68" providerId="AD" clId="Web-{FD383307-852A-4625-A401-7A313167EE11}"/>
    <pc:docChg chg="modSld">
      <pc:chgData name="paula" userId="S::paula_momentumconsulting.ie#ext#@fhmuenster183.onmicrosoft.com::fc69c271-b269-4cfc-b647-ef8bba578a68" providerId="AD" clId="Web-{FD383307-852A-4625-A401-7A313167EE11}" dt="2022-06-09T13:15:14.776" v="0" actId="1076"/>
      <pc:docMkLst>
        <pc:docMk/>
      </pc:docMkLst>
      <pc:sldChg chg="modSp">
        <pc:chgData name="paula" userId="S::paula_momentumconsulting.ie#ext#@fhmuenster183.onmicrosoft.com::fc69c271-b269-4cfc-b647-ef8bba578a68" providerId="AD" clId="Web-{FD383307-852A-4625-A401-7A313167EE11}" dt="2022-06-09T13:15:14.776" v="0" actId="1076"/>
        <pc:sldMkLst>
          <pc:docMk/>
          <pc:sldMk cId="2288239601" sldId="4286"/>
        </pc:sldMkLst>
        <pc:picChg chg="mod">
          <ac:chgData name="paula" userId="S::paula_momentumconsulting.ie#ext#@fhmuenster183.onmicrosoft.com::fc69c271-b269-4cfc-b647-ef8bba578a68" providerId="AD" clId="Web-{FD383307-852A-4625-A401-7A313167EE11}" dt="2022-06-09T13:15:14.776" v="0" actId="1076"/>
          <ac:picMkLst>
            <pc:docMk/>
            <pc:sldMk cId="2288239601" sldId="4286"/>
            <ac:picMk id="2" creationId="{8AA51998-5FFB-56D2-D4DF-C32EDA446F33}"/>
          </ac:picMkLst>
        </pc:picChg>
      </pc:sldChg>
    </pc:docChg>
  </pc:docChgLst>
  <pc:docChgLst>
    <pc:chgData name="paula" userId="S::paula_momentumconsulting.ie#ext#@fhmuenster183.onmicrosoft.com::fc69c271-b269-4cfc-b647-ef8bba578a68" providerId="AD" clId="Web-{ECE2EE8D-F40E-4CBB-8A1B-F9DF50D00211}"/>
    <pc:docChg chg="modSld">
      <pc:chgData name="paula" userId="S::paula_momentumconsulting.ie#ext#@fhmuenster183.onmicrosoft.com::fc69c271-b269-4cfc-b647-ef8bba578a68" providerId="AD" clId="Web-{ECE2EE8D-F40E-4CBB-8A1B-F9DF50D00211}" dt="2022-06-09T13:10:34.139" v="1" actId="1076"/>
      <pc:docMkLst>
        <pc:docMk/>
      </pc:docMkLst>
      <pc:sldChg chg="addSp modSp">
        <pc:chgData name="paula" userId="S::paula_momentumconsulting.ie#ext#@fhmuenster183.onmicrosoft.com::fc69c271-b269-4cfc-b647-ef8bba578a68" providerId="AD" clId="Web-{ECE2EE8D-F40E-4CBB-8A1B-F9DF50D00211}" dt="2022-06-09T13:10:34.139" v="1" actId="1076"/>
        <pc:sldMkLst>
          <pc:docMk/>
          <pc:sldMk cId="2288239601" sldId="4286"/>
        </pc:sldMkLst>
        <pc:picChg chg="add mod">
          <ac:chgData name="paula" userId="S::paula_momentumconsulting.ie#ext#@fhmuenster183.onmicrosoft.com::fc69c271-b269-4cfc-b647-ef8bba578a68" providerId="AD" clId="Web-{ECE2EE8D-F40E-4CBB-8A1B-F9DF50D00211}" dt="2022-06-09T13:10:34.139" v="1" actId="1076"/>
          <ac:picMkLst>
            <pc:docMk/>
            <pc:sldMk cId="2288239601" sldId="4286"/>
            <ac:picMk id="2" creationId="{8AA51998-5FFB-56D2-D4DF-C32EDA446F33}"/>
          </ac:picMkLst>
        </pc:picChg>
      </pc:sldChg>
    </pc:docChg>
  </pc:docChgLst>
  <pc:docChgLst>
    <pc:chgData name="jose.gimenez" userId="S::jose.gimenez_ageinglab.org#ext#@fhmuenster183.onmicrosoft.com::3b48b8cc-5da6-4cc1-aa1d-9ccff84f653f" providerId="AD" clId="Web-{49D67BE2-E22A-4AAC-A11B-9550B880B45C}"/>
    <pc:docChg chg="modSld">
      <pc:chgData name="jose.gimenez" userId="S::jose.gimenez_ageinglab.org#ext#@fhmuenster183.onmicrosoft.com::3b48b8cc-5da6-4cc1-aa1d-9ccff84f653f" providerId="AD" clId="Web-{49D67BE2-E22A-4AAC-A11B-9550B880B45C}" dt="2022-07-21T15:39:14.357" v="117" actId="20577"/>
      <pc:docMkLst>
        <pc:docMk/>
      </pc:docMkLst>
      <pc:sldChg chg="modSp">
        <pc:chgData name="jose.gimenez" userId="S::jose.gimenez_ageinglab.org#ext#@fhmuenster183.onmicrosoft.com::3b48b8cc-5da6-4cc1-aa1d-9ccff84f653f" providerId="AD" clId="Web-{49D67BE2-E22A-4AAC-A11B-9550B880B45C}" dt="2022-07-21T15:38:27.933" v="110" actId="14100"/>
        <pc:sldMkLst>
          <pc:docMk/>
          <pc:sldMk cId="2317669317" sldId="4389"/>
        </pc:sldMkLst>
        <pc:spChg chg="mod">
          <ac:chgData name="jose.gimenez" userId="S::jose.gimenez_ageinglab.org#ext#@fhmuenster183.onmicrosoft.com::3b48b8cc-5da6-4cc1-aa1d-9ccff84f653f" providerId="AD" clId="Web-{49D67BE2-E22A-4AAC-A11B-9550B880B45C}" dt="2022-07-21T15:38:27.933" v="110" actId="14100"/>
          <ac:spMkLst>
            <pc:docMk/>
            <pc:sldMk cId="2317669317" sldId="4389"/>
            <ac:spMk id="2" creationId="{8E49AD38-594B-4BA1-8B55-9352D9C8D80C}"/>
          </ac:spMkLst>
        </pc:spChg>
      </pc:sldChg>
      <pc:sldChg chg="modSp">
        <pc:chgData name="jose.gimenez" userId="S::jose.gimenez_ageinglab.org#ext#@fhmuenster183.onmicrosoft.com::3b48b8cc-5da6-4cc1-aa1d-9ccff84f653f" providerId="AD" clId="Web-{49D67BE2-E22A-4AAC-A11B-9550B880B45C}" dt="2022-07-21T15:28:34.943" v="7" actId="20577"/>
        <pc:sldMkLst>
          <pc:docMk/>
          <pc:sldMk cId="918208173" sldId="4391"/>
        </pc:sldMkLst>
        <pc:spChg chg="mod">
          <ac:chgData name="jose.gimenez" userId="S::jose.gimenez_ageinglab.org#ext#@fhmuenster183.onmicrosoft.com::3b48b8cc-5da6-4cc1-aa1d-9ccff84f653f" providerId="AD" clId="Web-{49D67BE2-E22A-4AAC-A11B-9550B880B45C}" dt="2022-07-21T15:28:34.943" v="7" actId="20577"/>
          <ac:spMkLst>
            <pc:docMk/>
            <pc:sldMk cId="918208173" sldId="4391"/>
            <ac:spMk id="3" creationId="{63BCCDAF-88CA-4204-BC80-1CB76D267B63}"/>
          </ac:spMkLst>
        </pc:spChg>
      </pc:sldChg>
      <pc:sldChg chg="modSp">
        <pc:chgData name="jose.gimenez" userId="S::jose.gimenez_ageinglab.org#ext#@fhmuenster183.onmicrosoft.com::3b48b8cc-5da6-4cc1-aa1d-9ccff84f653f" providerId="AD" clId="Web-{49D67BE2-E22A-4AAC-A11B-9550B880B45C}" dt="2022-07-21T15:29:00.053" v="11" actId="20577"/>
        <pc:sldMkLst>
          <pc:docMk/>
          <pc:sldMk cId="1948310808" sldId="4394"/>
        </pc:sldMkLst>
        <pc:spChg chg="mod">
          <ac:chgData name="jose.gimenez" userId="S::jose.gimenez_ageinglab.org#ext#@fhmuenster183.onmicrosoft.com::3b48b8cc-5da6-4cc1-aa1d-9ccff84f653f" providerId="AD" clId="Web-{49D67BE2-E22A-4AAC-A11B-9550B880B45C}" dt="2022-07-21T15:29:00.053" v="11" actId="20577"/>
          <ac:spMkLst>
            <pc:docMk/>
            <pc:sldMk cId="1948310808" sldId="4394"/>
            <ac:spMk id="6" creationId="{F9B12D15-9EBD-4F54-878B-51599EEF59AC}"/>
          </ac:spMkLst>
        </pc:spChg>
      </pc:sldChg>
      <pc:sldChg chg="modSp">
        <pc:chgData name="jose.gimenez" userId="S::jose.gimenez_ageinglab.org#ext#@fhmuenster183.onmicrosoft.com::3b48b8cc-5da6-4cc1-aa1d-9ccff84f653f" providerId="AD" clId="Web-{49D67BE2-E22A-4AAC-A11B-9550B880B45C}" dt="2022-07-21T15:28:27.693" v="5" actId="20577"/>
        <pc:sldMkLst>
          <pc:docMk/>
          <pc:sldMk cId="1929390007" sldId="4398"/>
        </pc:sldMkLst>
        <pc:spChg chg="mod">
          <ac:chgData name="jose.gimenez" userId="S::jose.gimenez_ageinglab.org#ext#@fhmuenster183.onmicrosoft.com::3b48b8cc-5da6-4cc1-aa1d-9ccff84f653f" providerId="AD" clId="Web-{49D67BE2-E22A-4AAC-A11B-9550B880B45C}" dt="2022-07-21T15:28:27.693" v="5" actId="20577"/>
          <ac:spMkLst>
            <pc:docMk/>
            <pc:sldMk cId="1929390007" sldId="4398"/>
            <ac:spMk id="2" creationId="{CAE3AAD4-CFBF-4862-BBFC-E71C968F8BD1}"/>
          </ac:spMkLst>
        </pc:spChg>
        <pc:spChg chg="mod">
          <ac:chgData name="jose.gimenez" userId="S::jose.gimenez_ageinglab.org#ext#@fhmuenster183.onmicrosoft.com::3b48b8cc-5da6-4cc1-aa1d-9ccff84f653f" providerId="AD" clId="Web-{49D67BE2-E22A-4AAC-A11B-9550B880B45C}" dt="2022-07-21T15:28:22.239" v="3" actId="20577"/>
          <ac:spMkLst>
            <pc:docMk/>
            <pc:sldMk cId="1929390007" sldId="4398"/>
            <ac:spMk id="4" creationId="{74DC7FBE-8451-422D-BFA8-E0429810943F}"/>
          </ac:spMkLst>
        </pc:spChg>
      </pc:sldChg>
      <pc:sldChg chg="modSp">
        <pc:chgData name="jose.gimenez" userId="S::jose.gimenez_ageinglab.org#ext#@fhmuenster183.onmicrosoft.com::3b48b8cc-5da6-4cc1-aa1d-9ccff84f653f" providerId="AD" clId="Web-{49D67BE2-E22A-4AAC-A11B-9550B880B45C}" dt="2022-07-21T15:28:53.866" v="9" actId="20577"/>
        <pc:sldMkLst>
          <pc:docMk/>
          <pc:sldMk cId="3376883988" sldId="4411"/>
        </pc:sldMkLst>
        <pc:spChg chg="mod">
          <ac:chgData name="jose.gimenez" userId="S::jose.gimenez_ageinglab.org#ext#@fhmuenster183.onmicrosoft.com::3b48b8cc-5da6-4cc1-aa1d-9ccff84f653f" providerId="AD" clId="Web-{49D67BE2-E22A-4AAC-A11B-9550B880B45C}" dt="2022-07-21T15:28:53.866" v="9" actId="20577"/>
          <ac:spMkLst>
            <pc:docMk/>
            <pc:sldMk cId="3376883988" sldId="4411"/>
            <ac:spMk id="2" creationId="{DB629D43-3218-4484-9A4B-015CBC00D606}"/>
          </ac:spMkLst>
        </pc:spChg>
        <pc:spChg chg="mod">
          <ac:chgData name="jose.gimenez" userId="S::jose.gimenez_ageinglab.org#ext#@fhmuenster183.onmicrosoft.com::3b48b8cc-5da6-4cc1-aa1d-9ccff84f653f" providerId="AD" clId="Web-{49D67BE2-E22A-4AAC-A11B-9550B880B45C}" dt="2022-07-21T15:28:00.067" v="1" actId="20577"/>
          <ac:spMkLst>
            <pc:docMk/>
            <pc:sldMk cId="3376883988" sldId="4411"/>
            <ac:spMk id="5" creationId="{92A3A826-99B3-49E0-88DC-3990FDAF2B8C}"/>
          </ac:spMkLst>
        </pc:spChg>
      </pc:sldChg>
      <pc:sldChg chg="modSp">
        <pc:chgData name="jose.gimenez" userId="S::jose.gimenez_ageinglab.org#ext#@fhmuenster183.onmicrosoft.com::3b48b8cc-5da6-4cc1-aa1d-9ccff84f653f" providerId="AD" clId="Web-{49D67BE2-E22A-4AAC-A11B-9550B880B45C}" dt="2022-07-21T15:29:43.711" v="17" actId="20577"/>
        <pc:sldMkLst>
          <pc:docMk/>
          <pc:sldMk cId="1903433846" sldId="4412"/>
        </pc:sldMkLst>
        <pc:spChg chg="mod">
          <ac:chgData name="jose.gimenez" userId="S::jose.gimenez_ageinglab.org#ext#@fhmuenster183.onmicrosoft.com::3b48b8cc-5da6-4cc1-aa1d-9ccff84f653f" providerId="AD" clId="Web-{49D67BE2-E22A-4AAC-A11B-9550B880B45C}" dt="2022-07-21T15:29:43.711" v="17" actId="20577"/>
          <ac:spMkLst>
            <pc:docMk/>
            <pc:sldMk cId="1903433846" sldId="4412"/>
            <ac:spMk id="2" creationId="{DCC00F1B-4FC1-4A5A-8D30-6454F702BDD8}"/>
          </ac:spMkLst>
        </pc:spChg>
      </pc:sldChg>
      <pc:sldChg chg="modSp">
        <pc:chgData name="jose.gimenez" userId="S::jose.gimenez_ageinglab.org#ext#@fhmuenster183.onmicrosoft.com::3b48b8cc-5da6-4cc1-aa1d-9ccff84f653f" providerId="AD" clId="Web-{49D67BE2-E22A-4AAC-A11B-9550B880B45C}" dt="2022-07-21T15:30:36.229" v="23" actId="20577"/>
        <pc:sldMkLst>
          <pc:docMk/>
          <pc:sldMk cId="1649998731" sldId="4416"/>
        </pc:sldMkLst>
        <pc:spChg chg="mod">
          <ac:chgData name="jose.gimenez" userId="S::jose.gimenez_ageinglab.org#ext#@fhmuenster183.onmicrosoft.com::3b48b8cc-5da6-4cc1-aa1d-9ccff84f653f" providerId="AD" clId="Web-{49D67BE2-E22A-4AAC-A11B-9550B880B45C}" dt="2022-07-21T15:30:36.229" v="23" actId="20577"/>
          <ac:spMkLst>
            <pc:docMk/>
            <pc:sldMk cId="1649998731" sldId="4416"/>
            <ac:spMk id="2" creationId="{30E3BDF0-8CA1-4B76-A71D-92EC2E13FC15}"/>
          </ac:spMkLst>
        </pc:spChg>
      </pc:sldChg>
      <pc:sldChg chg="modSp">
        <pc:chgData name="jose.gimenez" userId="S::jose.gimenez_ageinglab.org#ext#@fhmuenster183.onmicrosoft.com::3b48b8cc-5da6-4cc1-aa1d-9ccff84f653f" providerId="AD" clId="Web-{49D67BE2-E22A-4AAC-A11B-9550B880B45C}" dt="2022-07-21T15:30:46.417" v="25" actId="20577"/>
        <pc:sldMkLst>
          <pc:docMk/>
          <pc:sldMk cId="2154067657" sldId="4419"/>
        </pc:sldMkLst>
        <pc:spChg chg="mod">
          <ac:chgData name="jose.gimenez" userId="S::jose.gimenez_ageinglab.org#ext#@fhmuenster183.onmicrosoft.com::3b48b8cc-5da6-4cc1-aa1d-9ccff84f653f" providerId="AD" clId="Web-{49D67BE2-E22A-4AAC-A11B-9550B880B45C}" dt="2022-07-21T15:30:46.417" v="25" actId="20577"/>
          <ac:spMkLst>
            <pc:docMk/>
            <pc:sldMk cId="2154067657" sldId="4419"/>
            <ac:spMk id="2" creationId="{7AC8FA7A-CBF0-4A3D-ABB5-DF0491799A59}"/>
          </ac:spMkLst>
        </pc:spChg>
      </pc:sldChg>
      <pc:sldChg chg="modSp">
        <pc:chgData name="jose.gimenez" userId="S::jose.gimenez_ageinglab.org#ext#@fhmuenster183.onmicrosoft.com::3b48b8cc-5da6-4cc1-aa1d-9ccff84f653f" providerId="AD" clId="Web-{49D67BE2-E22A-4AAC-A11B-9550B880B45C}" dt="2022-07-21T15:29:20.632" v="15" actId="20577"/>
        <pc:sldMkLst>
          <pc:docMk/>
          <pc:sldMk cId="2068183559" sldId="4421"/>
        </pc:sldMkLst>
        <pc:spChg chg="mod">
          <ac:chgData name="jose.gimenez" userId="S::jose.gimenez_ageinglab.org#ext#@fhmuenster183.onmicrosoft.com::3b48b8cc-5da6-4cc1-aa1d-9ccff84f653f" providerId="AD" clId="Web-{49D67BE2-E22A-4AAC-A11B-9550B880B45C}" dt="2022-07-21T15:29:20.632" v="15" actId="20577"/>
          <ac:spMkLst>
            <pc:docMk/>
            <pc:sldMk cId="2068183559" sldId="4421"/>
            <ac:spMk id="9" creationId="{B5ACB5AF-2C11-4A85-A3A6-298588BB7B00}"/>
          </ac:spMkLst>
        </pc:spChg>
      </pc:sldChg>
      <pc:sldChg chg="modSp">
        <pc:chgData name="jose.gimenez" userId="S::jose.gimenez_ageinglab.org#ext#@fhmuenster183.onmicrosoft.com::3b48b8cc-5da6-4cc1-aa1d-9ccff84f653f" providerId="AD" clId="Web-{49D67BE2-E22A-4AAC-A11B-9550B880B45C}" dt="2022-07-21T15:31:16.699" v="29" actId="20577"/>
        <pc:sldMkLst>
          <pc:docMk/>
          <pc:sldMk cId="3903501884" sldId="4422"/>
        </pc:sldMkLst>
        <pc:spChg chg="mod">
          <ac:chgData name="jose.gimenez" userId="S::jose.gimenez_ageinglab.org#ext#@fhmuenster183.onmicrosoft.com::3b48b8cc-5da6-4cc1-aa1d-9ccff84f653f" providerId="AD" clId="Web-{49D67BE2-E22A-4AAC-A11B-9550B880B45C}" dt="2022-07-21T15:31:16.699" v="29" actId="20577"/>
          <ac:spMkLst>
            <pc:docMk/>
            <pc:sldMk cId="3903501884" sldId="4422"/>
            <ac:spMk id="2" creationId="{ECDC1E46-D6BB-4E7F-9163-0E3F96F777E8}"/>
          </ac:spMkLst>
        </pc:spChg>
      </pc:sldChg>
      <pc:sldChg chg="modSp">
        <pc:chgData name="jose.gimenez" userId="S::jose.gimenez_ageinglab.org#ext#@fhmuenster183.onmicrosoft.com::3b48b8cc-5da6-4cc1-aa1d-9ccff84f653f" providerId="AD" clId="Web-{49D67BE2-E22A-4AAC-A11B-9550B880B45C}" dt="2022-07-21T15:31:27.699" v="31" actId="20577"/>
        <pc:sldMkLst>
          <pc:docMk/>
          <pc:sldMk cId="1855749453" sldId="4425"/>
        </pc:sldMkLst>
        <pc:spChg chg="mod">
          <ac:chgData name="jose.gimenez" userId="S::jose.gimenez_ageinglab.org#ext#@fhmuenster183.onmicrosoft.com::3b48b8cc-5da6-4cc1-aa1d-9ccff84f653f" providerId="AD" clId="Web-{49D67BE2-E22A-4AAC-A11B-9550B880B45C}" dt="2022-07-21T15:31:27.699" v="31" actId="20577"/>
          <ac:spMkLst>
            <pc:docMk/>
            <pc:sldMk cId="1855749453" sldId="4425"/>
            <ac:spMk id="2" creationId="{DBFF606F-0E42-4123-9AEE-CF9CC78B4909}"/>
          </ac:spMkLst>
        </pc:spChg>
      </pc:sldChg>
      <pc:sldChg chg="modSp">
        <pc:chgData name="jose.gimenez" userId="S::jose.gimenez_ageinglab.org#ext#@fhmuenster183.onmicrosoft.com::3b48b8cc-5da6-4cc1-aa1d-9ccff84f653f" providerId="AD" clId="Web-{49D67BE2-E22A-4AAC-A11B-9550B880B45C}" dt="2022-07-21T15:35:11.301" v="70" actId="20577"/>
        <pc:sldMkLst>
          <pc:docMk/>
          <pc:sldMk cId="4006521528" sldId="4434"/>
        </pc:sldMkLst>
        <pc:spChg chg="mod">
          <ac:chgData name="jose.gimenez" userId="S::jose.gimenez_ageinglab.org#ext#@fhmuenster183.onmicrosoft.com::3b48b8cc-5da6-4cc1-aa1d-9ccff84f653f" providerId="AD" clId="Web-{49D67BE2-E22A-4AAC-A11B-9550B880B45C}" dt="2022-07-21T15:34:04.408" v="49" actId="20577"/>
          <ac:spMkLst>
            <pc:docMk/>
            <pc:sldMk cId="4006521528" sldId="4434"/>
            <ac:spMk id="2" creationId="{D65647DB-30DF-4FB2-9F94-158629CD713F}"/>
          </ac:spMkLst>
        </pc:spChg>
        <pc:spChg chg="mod">
          <ac:chgData name="jose.gimenez" userId="S::jose.gimenez_ageinglab.org#ext#@fhmuenster183.onmicrosoft.com::3b48b8cc-5da6-4cc1-aa1d-9ccff84f653f" providerId="AD" clId="Web-{49D67BE2-E22A-4AAC-A11B-9550B880B45C}" dt="2022-07-21T15:35:11.301" v="70" actId="20577"/>
          <ac:spMkLst>
            <pc:docMk/>
            <pc:sldMk cId="4006521528" sldId="4434"/>
            <ac:spMk id="8" creationId="{40F1B55C-B044-4015-BE1F-F7B1A500AD13}"/>
          </ac:spMkLst>
        </pc:spChg>
        <pc:spChg chg="mod">
          <ac:chgData name="jose.gimenez" userId="S::jose.gimenez_ageinglab.org#ext#@fhmuenster183.onmicrosoft.com::3b48b8cc-5da6-4cc1-aa1d-9ccff84f653f" providerId="AD" clId="Web-{49D67BE2-E22A-4AAC-A11B-9550B880B45C}" dt="2022-07-21T15:34:13.471" v="51" actId="20577"/>
          <ac:spMkLst>
            <pc:docMk/>
            <pc:sldMk cId="4006521528" sldId="4434"/>
            <ac:spMk id="10" creationId="{04FBE418-AC23-449E-BEC8-5C4353D72BC1}"/>
          </ac:spMkLst>
        </pc:spChg>
      </pc:sldChg>
      <pc:sldChg chg="modSp">
        <pc:chgData name="jose.gimenez" userId="S::jose.gimenez_ageinglab.org#ext#@fhmuenster183.onmicrosoft.com::3b48b8cc-5da6-4cc1-aa1d-9ccff84f653f" providerId="AD" clId="Web-{49D67BE2-E22A-4AAC-A11B-9550B880B45C}" dt="2022-07-21T15:32:33.202" v="37" actId="20577"/>
        <pc:sldMkLst>
          <pc:docMk/>
          <pc:sldMk cId="948980212" sldId="4436"/>
        </pc:sldMkLst>
        <pc:spChg chg="mod">
          <ac:chgData name="jose.gimenez" userId="S::jose.gimenez_ageinglab.org#ext#@fhmuenster183.onmicrosoft.com::3b48b8cc-5da6-4cc1-aa1d-9ccff84f653f" providerId="AD" clId="Web-{49D67BE2-E22A-4AAC-A11B-9550B880B45C}" dt="2022-07-21T15:32:33.202" v="37" actId="20577"/>
          <ac:spMkLst>
            <pc:docMk/>
            <pc:sldMk cId="948980212" sldId="4436"/>
            <ac:spMk id="2" creationId="{913F1DB8-1056-4F5F-8C07-CE12FBC02B59}"/>
          </ac:spMkLst>
        </pc:spChg>
      </pc:sldChg>
      <pc:sldChg chg="modSp">
        <pc:chgData name="jose.gimenez" userId="S::jose.gimenez_ageinglab.org#ext#@fhmuenster183.onmicrosoft.com::3b48b8cc-5da6-4cc1-aa1d-9ccff84f653f" providerId="AD" clId="Web-{49D67BE2-E22A-4AAC-A11B-9550B880B45C}" dt="2022-07-21T15:30:15.947" v="21" actId="20577"/>
        <pc:sldMkLst>
          <pc:docMk/>
          <pc:sldMk cId="3907574225" sldId="4437"/>
        </pc:sldMkLst>
        <pc:spChg chg="mod">
          <ac:chgData name="jose.gimenez" userId="S::jose.gimenez_ageinglab.org#ext#@fhmuenster183.onmicrosoft.com::3b48b8cc-5da6-4cc1-aa1d-9ccff84f653f" providerId="AD" clId="Web-{49D67BE2-E22A-4AAC-A11B-9550B880B45C}" dt="2022-07-21T15:30:15.947" v="21" actId="20577"/>
          <ac:spMkLst>
            <pc:docMk/>
            <pc:sldMk cId="3907574225" sldId="4437"/>
            <ac:spMk id="2" creationId="{CCF787FF-5948-4CAE-BD62-F295898907DD}"/>
          </ac:spMkLst>
        </pc:spChg>
      </pc:sldChg>
      <pc:sldChg chg="modSp">
        <pc:chgData name="jose.gimenez" userId="S::jose.gimenez_ageinglab.org#ext#@fhmuenster183.onmicrosoft.com::3b48b8cc-5da6-4cc1-aa1d-9ccff84f653f" providerId="AD" clId="Web-{49D67BE2-E22A-4AAC-A11B-9550B880B45C}" dt="2022-07-21T15:30:54.214" v="27" actId="20577"/>
        <pc:sldMkLst>
          <pc:docMk/>
          <pc:sldMk cId="326725701" sldId="4440"/>
        </pc:sldMkLst>
        <pc:spChg chg="mod">
          <ac:chgData name="jose.gimenez" userId="S::jose.gimenez_ageinglab.org#ext#@fhmuenster183.onmicrosoft.com::3b48b8cc-5da6-4cc1-aa1d-9ccff84f653f" providerId="AD" clId="Web-{49D67BE2-E22A-4AAC-A11B-9550B880B45C}" dt="2022-07-21T15:30:54.214" v="27" actId="20577"/>
          <ac:spMkLst>
            <pc:docMk/>
            <pc:sldMk cId="326725701" sldId="4440"/>
            <ac:spMk id="5" creationId="{65EDF0BF-F90D-4BB0-BD9F-413DEA79C9AA}"/>
          </ac:spMkLst>
        </pc:spChg>
      </pc:sldChg>
      <pc:sldChg chg="modSp">
        <pc:chgData name="jose.gimenez" userId="S::jose.gimenez_ageinglab.org#ext#@fhmuenster183.onmicrosoft.com::3b48b8cc-5da6-4cc1-aa1d-9ccff84f653f" providerId="AD" clId="Web-{49D67BE2-E22A-4AAC-A11B-9550B880B45C}" dt="2022-07-21T15:33:25.860" v="47" actId="20577"/>
        <pc:sldMkLst>
          <pc:docMk/>
          <pc:sldMk cId="3981514827" sldId="4444"/>
        </pc:sldMkLst>
        <pc:spChg chg="mod">
          <ac:chgData name="jose.gimenez" userId="S::jose.gimenez_ageinglab.org#ext#@fhmuenster183.onmicrosoft.com::3b48b8cc-5da6-4cc1-aa1d-9ccff84f653f" providerId="AD" clId="Web-{49D67BE2-E22A-4AAC-A11B-9550B880B45C}" dt="2022-07-21T15:33:25.860" v="47" actId="20577"/>
          <ac:spMkLst>
            <pc:docMk/>
            <pc:sldMk cId="3981514827" sldId="4444"/>
            <ac:spMk id="5" creationId="{14F3E918-F537-4013-ACD5-3C07169663F5}"/>
          </ac:spMkLst>
        </pc:spChg>
        <pc:spChg chg="mod">
          <ac:chgData name="jose.gimenez" userId="S::jose.gimenez_ageinglab.org#ext#@fhmuenster183.onmicrosoft.com::3b48b8cc-5da6-4cc1-aa1d-9ccff84f653f" providerId="AD" clId="Web-{49D67BE2-E22A-4AAC-A11B-9550B880B45C}" dt="2022-07-21T15:32:44.921" v="39" actId="20577"/>
          <ac:spMkLst>
            <pc:docMk/>
            <pc:sldMk cId="3981514827" sldId="4444"/>
            <ac:spMk id="6" creationId="{3846A9C1-4A02-45BB-9172-39B1BE5883D6}"/>
          </ac:spMkLst>
        </pc:spChg>
        <pc:spChg chg="mod">
          <ac:chgData name="jose.gimenez" userId="S::jose.gimenez_ageinglab.org#ext#@fhmuenster183.onmicrosoft.com::3b48b8cc-5da6-4cc1-aa1d-9ccff84f653f" providerId="AD" clId="Web-{49D67BE2-E22A-4AAC-A11B-9550B880B45C}" dt="2022-07-21T15:32:54.655" v="41" actId="20577"/>
          <ac:spMkLst>
            <pc:docMk/>
            <pc:sldMk cId="3981514827" sldId="4444"/>
            <ac:spMk id="9" creationId="{43701651-9EBA-484F-AF0C-C1E53B333923}"/>
          </ac:spMkLst>
        </pc:spChg>
      </pc:sldChg>
      <pc:sldChg chg="modSp">
        <pc:chgData name="jose.gimenez" userId="S::jose.gimenez_ageinglab.org#ext#@fhmuenster183.onmicrosoft.com::3b48b8cc-5da6-4cc1-aa1d-9ccff84f653f" providerId="AD" clId="Web-{49D67BE2-E22A-4AAC-A11B-9550B880B45C}" dt="2022-07-21T15:35:39.849" v="78" actId="20577"/>
        <pc:sldMkLst>
          <pc:docMk/>
          <pc:sldMk cId="1697728695" sldId="4445"/>
        </pc:sldMkLst>
        <pc:spChg chg="mod">
          <ac:chgData name="jose.gimenez" userId="S::jose.gimenez_ageinglab.org#ext#@fhmuenster183.onmicrosoft.com::3b48b8cc-5da6-4cc1-aa1d-9ccff84f653f" providerId="AD" clId="Web-{49D67BE2-E22A-4AAC-A11B-9550B880B45C}" dt="2022-07-21T15:35:27.005" v="76" actId="20577"/>
          <ac:spMkLst>
            <pc:docMk/>
            <pc:sldMk cId="1697728695" sldId="4445"/>
            <ac:spMk id="5" creationId="{000513FB-453B-4540-A702-15280A632202}"/>
          </ac:spMkLst>
        </pc:spChg>
        <pc:spChg chg="mod">
          <ac:chgData name="jose.gimenez" userId="S::jose.gimenez_ageinglab.org#ext#@fhmuenster183.onmicrosoft.com::3b48b8cc-5da6-4cc1-aa1d-9ccff84f653f" providerId="AD" clId="Web-{49D67BE2-E22A-4AAC-A11B-9550B880B45C}" dt="2022-07-21T15:35:39.849" v="78" actId="20577"/>
          <ac:spMkLst>
            <pc:docMk/>
            <pc:sldMk cId="1697728695" sldId="4445"/>
            <ac:spMk id="6" creationId="{ECF588AA-0B00-4417-8A6B-738004F9B06F}"/>
          </ac:spMkLst>
        </pc:spChg>
      </pc:sldChg>
      <pc:sldChg chg="modSp">
        <pc:chgData name="jose.gimenez" userId="S::jose.gimenez_ageinglab.org#ext#@fhmuenster183.onmicrosoft.com::3b48b8cc-5da6-4cc1-aa1d-9ccff84f653f" providerId="AD" clId="Web-{49D67BE2-E22A-4AAC-A11B-9550B880B45C}" dt="2022-07-21T15:36:21.554" v="86" actId="20577"/>
        <pc:sldMkLst>
          <pc:docMk/>
          <pc:sldMk cId="548208925" sldId="4446"/>
        </pc:sldMkLst>
        <pc:spChg chg="mod">
          <ac:chgData name="jose.gimenez" userId="S::jose.gimenez_ageinglab.org#ext#@fhmuenster183.onmicrosoft.com::3b48b8cc-5da6-4cc1-aa1d-9ccff84f653f" providerId="AD" clId="Web-{49D67BE2-E22A-4AAC-A11B-9550B880B45C}" dt="2022-07-21T15:36:07.022" v="84" actId="20577"/>
          <ac:spMkLst>
            <pc:docMk/>
            <pc:sldMk cId="548208925" sldId="4446"/>
            <ac:spMk id="2" creationId="{76633A21-F01A-4F8A-85FD-88F281740175}"/>
          </ac:spMkLst>
        </pc:spChg>
        <pc:spChg chg="mod">
          <ac:chgData name="jose.gimenez" userId="S::jose.gimenez_ageinglab.org#ext#@fhmuenster183.onmicrosoft.com::3b48b8cc-5da6-4cc1-aa1d-9ccff84f653f" providerId="AD" clId="Web-{49D67BE2-E22A-4AAC-A11B-9550B880B45C}" dt="2022-07-21T15:36:21.554" v="86" actId="20577"/>
          <ac:spMkLst>
            <pc:docMk/>
            <pc:sldMk cId="548208925" sldId="4446"/>
            <ac:spMk id="5" creationId="{7CEECE77-E426-439B-B8D9-E30385586719}"/>
          </ac:spMkLst>
        </pc:spChg>
      </pc:sldChg>
      <pc:sldChg chg="addSp delSp modSp">
        <pc:chgData name="jose.gimenez" userId="S::jose.gimenez_ageinglab.org#ext#@fhmuenster183.onmicrosoft.com::3b48b8cc-5da6-4cc1-aa1d-9ccff84f653f" providerId="AD" clId="Web-{49D67BE2-E22A-4AAC-A11B-9550B880B45C}" dt="2022-07-21T15:37:20.571" v="97" actId="1076"/>
        <pc:sldMkLst>
          <pc:docMk/>
          <pc:sldMk cId="2338052989" sldId="4447"/>
        </pc:sldMkLst>
        <pc:spChg chg="mod">
          <ac:chgData name="jose.gimenez" userId="S::jose.gimenez_ageinglab.org#ext#@fhmuenster183.onmicrosoft.com::3b48b8cc-5da6-4cc1-aa1d-9ccff84f653f" providerId="AD" clId="Web-{49D67BE2-E22A-4AAC-A11B-9550B880B45C}" dt="2022-07-21T15:36:36.710" v="89" actId="20577"/>
          <ac:spMkLst>
            <pc:docMk/>
            <pc:sldMk cId="2338052989" sldId="4447"/>
            <ac:spMk id="3" creationId="{6C2CDF71-7B20-4DDE-919A-60D3A8E44DF1}"/>
          </ac:spMkLst>
        </pc:spChg>
        <pc:picChg chg="add del mod">
          <ac:chgData name="jose.gimenez" userId="S::jose.gimenez_ageinglab.org#ext#@fhmuenster183.onmicrosoft.com::3b48b8cc-5da6-4cc1-aa1d-9ccff84f653f" providerId="AD" clId="Web-{49D67BE2-E22A-4AAC-A11B-9550B880B45C}" dt="2022-07-21T15:37:01.430" v="92"/>
          <ac:picMkLst>
            <pc:docMk/>
            <pc:sldMk cId="2338052989" sldId="4447"/>
            <ac:picMk id="2" creationId="{E260C14E-0C21-B447-47B9-8F8F46126083}"/>
          </ac:picMkLst>
        </pc:picChg>
        <pc:picChg chg="add mod">
          <ac:chgData name="jose.gimenez" userId="S::jose.gimenez_ageinglab.org#ext#@fhmuenster183.onmicrosoft.com::3b48b8cc-5da6-4cc1-aa1d-9ccff84f653f" providerId="AD" clId="Web-{49D67BE2-E22A-4AAC-A11B-9550B880B45C}" dt="2022-07-21T15:37:20.571" v="97" actId="1076"/>
          <ac:picMkLst>
            <pc:docMk/>
            <pc:sldMk cId="2338052989" sldId="4447"/>
            <ac:picMk id="5" creationId="{5DA7499A-CB4A-D550-2880-55828C13CDEC}"/>
          </ac:picMkLst>
        </pc:picChg>
        <pc:picChg chg="del">
          <ac:chgData name="jose.gimenez" userId="S::jose.gimenez_ageinglab.org#ext#@fhmuenster183.onmicrosoft.com::3b48b8cc-5da6-4cc1-aa1d-9ccff84f653f" providerId="AD" clId="Web-{49D67BE2-E22A-4AAC-A11B-9550B880B45C}" dt="2022-07-21T15:37:15.368" v="94"/>
          <ac:picMkLst>
            <pc:docMk/>
            <pc:sldMk cId="2338052989" sldId="4447"/>
            <ac:picMk id="7" creationId="{0C40F1DE-777C-45EF-9435-F1CC294FBDC9}"/>
          </ac:picMkLst>
        </pc:picChg>
      </pc:sldChg>
      <pc:sldChg chg="modSp">
        <pc:chgData name="jose.gimenez" userId="S::jose.gimenez_ageinglab.org#ext#@fhmuenster183.onmicrosoft.com::3b48b8cc-5da6-4cc1-aa1d-9ccff84f653f" providerId="AD" clId="Web-{49D67BE2-E22A-4AAC-A11B-9550B880B45C}" dt="2022-07-21T15:37:34.962" v="99" actId="20577"/>
        <pc:sldMkLst>
          <pc:docMk/>
          <pc:sldMk cId="2643888302" sldId="4449"/>
        </pc:sldMkLst>
        <pc:spChg chg="mod">
          <ac:chgData name="jose.gimenez" userId="S::jose.gimenez_ageinglab.org#ext#@fhmuenster183.onmicrosoft.com::3b48b8cc-5da6-4cc1-aa1d-9ccff84f653f" providerId="AD" clId="Web-{49D67BE2-E22A-4AAC-A11B-9550B880B45C}" dt="2022-07-21T15:37:34.962" v="99" actId="20577"/>
          <ac:spMkLst>
            <pc:docMk/>
            <pc:sldMk cId="2643888302" sldId="4449"/>
            <ac:spMk id="2" creationId="{C5F6FD16-E902-452D-A0A5-58789011D2D5}"/>
          </ac:spMkLst>
        </pc:spChg>
      </pc:sldChg>
      <pc:sldChg chg="modSp">
        <pc:chgData name="jose.gimenez" userId="S::jose.gimenez_ageinglab.org#ext#@fhmuenster183.onmicrosoft.com::3b48b8cc-5da6-4cc1-aa1d-9ccff84f653f" providerId="AD" clId="Web-{49D67BE2-E22A-4AAC-A11B-9550B880B45C}" dt="2022-07-21T15:37:42.556" v="101" actId="20577"/>
        <pc:sldMkLst>
          <pc:docMk/>
          <pc:sldMk cId="1336027901" sldId="4450"/>
        </pc:sldMkLst>
        <pc:spChg chg="mod">
          <ac:chgData name="jose.gimenez" userId="S::jose.gimenez_ageinglab.org#ext#@fhmuenster183.onmicrosoft.com::3b48b8cc-5da6-4cc1-aa1d-9ccff84f653f" providerId="AD" clId="Web-{49D67BE2-E22A-4AAC-A11B-9550B880B45C}" dt="2022-07-21T15:37:42.556" v="101" actId="20577"/>
          <ac:spMkLst>
            <pc:docMk/>
            <pc:sldMk cId="1336027901" sldId="4450"/>
            <ac:spMk id="2" creationId="{3320079B-E73E-4DA7-B3CD-6BC5309E7C2D}"/>
          </ac:spMkLst>
        </pc:spChg>
      </pc:sldChg>
      <pc:sldChg chg="modSp">
        <pc:chgData name="jose.gimenez" userId="S::jose.gimenez_ageinglab.org#ext#@fhmuenster183.onmicrosoft.com::3b48b8cc-5da6-4cc1-aa1d-9ccff84f653f" providerId="AD" clId="Web-{49D67BE2-E22A-4AAC-A11B-9550B880B45C}" dt="2022-07-21T15:30:03.493" v="19" actId="20577"/>
        <pc:sldMkLst>
          <pc:docMk/>
          <pc:sldMk cId="1634990157" sldId="4453"/>
        </pc:sldMkLst>
        <pc:spChg chg="mod">
          <ac:chgData name="jose.gimenez" userId="S::jose.gimenez_ageinglab.org#ext#@fhmuenster183.onmicrosoft.com::3b48b8cc-5da6-4cc1-aa1d-9ccff84f653f" providerId="AD" clId="Web-{49D67BE2-E22A-4AAC-A11B-9550B880B45C}" dt="2022-07-21T15:30:03.493" v="19" actId="20577"/>
          <ac:spMkLst>
            <pc:docMk/>
            <pc:sldMk cId="1634990157" sldId="4453"/>
            <ac:spMk id="2" creationId="{9C07B9F3-B58B-44B9-AD17-3D26D6FE264F}"/>
          </ac:spMkLst>
        </pc:spChg>
      </pc:sldChg>
      <pc:sldChg chg="modSp">
        <pc:chgData name="jose.gimenez" userId="S::jose.gimenez_ageinglab.org#ext#@fhmuenster183.onmicrosoft.com::3b48b8cc-5da6-4cc1-aa1d-9ccff84f653f" providerId="AD" clId="Web-{49D67BE2-E22A-4AAC-A11B-9550B880B45C}" dt="2022-07-21T15:29:08.257" v="13" actId="20577"/>
        <pc:sldMkLst>
          <pc:docMk/>
          <pc:sldMk cId="4008323057" sldId="4455"/>
        </pc:sldMkLst>
        <pc:spChg chg="mod">
          <ac:chgData name="jose.gimenez" userId="S::jose.gimenez_ageinglab.org#ext#@fhmuenster183.onmicrosoft.com::3b48b8cc-5da6-4cc1-aa1d-9ccff84f653f" providerId="AD" clId="Web-{49D67BE2-E22A-4AAC-A11B-9550B880B45C}" dt="2022-07-21T15:29:08.257" v="13" actId="20577"/>
          <ac:spMkLst>
            <pc:docMk/>
            <pc:sldMk cId="4008323057" sldId="4455"/>
            <ac:spMk id="2" creationId="{1AB1988A-2EF4-4AE2-8703-1F7ACA49F180}"/>
          </ac:spMkLst>
        </pc:spChg>
      </pc:sldChg>
      <pc:sldChg chg="modSp">
        <pc:chgData name="jose.gimenez" userId="S::jose.gimenez_ageinglab.org#ext#@fhmuenster183.onmicrosoft.com::3b48b8cc-5da6-4cc1-aa1d-9ccff84f653f" providerId="AD" clId="Web-{49D67BE2-E22A-4AAC-A11B-9550B880B45C}" dt="2022-07-21T15:31:34.356" v="33" actId="20577"/>
        <pc:sldMkLst>
          <pc:docMk/>
          <pc:sldMk cId="4187531568" sldId="4458"/>
        </pc:sldMkLst>
        <pc:spChg chg="mod">
          <ac:chgData name="jose.gimenez" userId="S::jose.gimenez_ageinglab.org#ext#@fhmuenster183.onmicrosoft.com::3b48b8cc-5da6-4cc1-aa1d-9ccff84f653f" providerId="AD" clId="Web-{49D67BE2-E22A-4AAC-A11B-9550B880B45C}" dt="2022-07-21T15:31:34.356" v="33" actId="20577"/>
          <ac:spMkLst>
            <pc:docMk/>
            <pc:sldMk cId="4187531568" sldId="4458"/>
            <ac:spMk id="6" creationId="{19EDB904-FEF7-488C-B79B-254A7DBC6E4E}"/>
          </ac:spMkLst>
        </pc:spChg>
      </pc:sldChg>
      <pc:sldChg chg="modSp">
        <pc:chgData name="jose.gimenez" userId="S::jose.gimenez_ageinglab.org#ext#@fhmuenster183.onmicrosoft.com::3b48b8cc-5da6-4cc1-aa1d-9ccff84f653f" providerId="AD" clId="Web-{49D67BE2-E22A-4AAC-A11B-9550B880B45C}" dt="2022-07-21T15:38:37.543" v="112" actId="20577"/>
        <pc:sldMkLst>
          <pc:docMk/>
          <pc:sldMk cId="3858249541" sldId="4459"/>
        </pc:sldMkLst>
        <pc:spChg chg="mod">
          <ac:chgData name="jose.gimenez" userId="S::jose.gimenez_ageinglab.org#ext#@fhmuenster183.onmicrosoft.com::3b48b8cc-5da6-4cc1-aa1d-9ccff84f653f" providerId="AD" clId="Web-{49D67BE2-E22A-4AAC-A11B-9550B880B45C}" dt="2022-07-21T15:38:37.543" v="112" actId="20577"/>
          <ac:spMkLst>
            <pc:docMk/>
            <pc:sldMk cId="3858249541" sldId="4459"/>
            <ac:spMk id="2" creationId="{3E18F6BB-1291-4492-B108-E75EF2114660}"/>
          </ac:spMkLst>
        </pc:spChg>
      </pc:sldChg>
      <pc:sldChg chg="modSp">
        <pc:chgData name="jose.gimenez" userId="S::jose.gimenez_ageinglab.org#ext#@fhmuenster183.onmicrosoft.com::3b48b8cc-5da6-4cc1-aa1d-9ccff84f653f" providerId="AD" clId="Web-{49D67BE2-E22A-4AAC-A11B-9550B880B45C}" dt="2022-07-21T15:35:46.990" v="80" actId="20577"/>
        <pc:sldMkLst>
          <pc:docMk/>
          <pc:sldMk cId="742331975" sldId="4476"/>
        </pc:sldMkLst>
        <pc:spChg chg="mod">
          <ac:chgData name="jose.gimenez" userId="S::jose.gimenez_ageinglab.org#ext#@fhmuenster183.onmicrosoft.com::3b48b8cc-5da6-4cc1-aa1d-9ccff84f653f" providerId="AD" clId="Web-{49D67BE2-E22A-4AAC-A11B-9550B880B45C}" dt="2022-07-21T15:35:46.990" v="80" actId="20577"/>
          <ac:spMkLst>
            <pc:docMk/>
            <pc:sldMk cId="742331975" sldId="4476"/>
            <ac:spMk id="2" creationId="{6F79C2D8-4A71-4979-87A0-B72A4CE9A6CF}"/>
          </ac:spMkLst>
        </pc:spChg>
      </pc:sldChg>
      <pc:sldChg chg="modSp">
        <pc:chgData name="jose.gimenez" userId="S::jose.gimenez_ageinglab.org#ext#@fhmuenster183.onmicrosoft.com::3b48b8cc-5da6-4cc1-aa1d-9ccff84f653f" providerId="AD" clId="Web-{49D67BE2-E22A-4AAC-A11B-9550B880B45C}" dt="2022-07-21T15:35:58.850" v="82" actId="20577"/>
        <pc:sldMkLst>
          <pc:docMk/>
          <pc:sldMk cId="739860489" sldId="4477"/>
        </pc:sldMkLst>
        <pc:spChg chg="mod">
          <ac:chgData name="jose.gimenez" userId="S::jose.gimenez_ageinglab.org#ext#@fhmuenster183.onmicrosoft.com::3b48b8cc-5da6-4cc1-aa1d-9ccff84f653f" providerId="AD" clId="Web-{49D67BE2-E22A-4AAC-A11B-9550B880B45C}" dt="2022-07-21T15:35:58.850" v="82" actId="20577"/>
          <ac:spMkLst>
            <pc:docMk/>
            <pc:sldMk cId="739860489" sldId="4477"/>
            <ac:spMk id="2" creationId="{90B1E7A3-93F9-4F53-93DF-68C5D892F6DE}"/>
          </ac:spMkLst>
        </pc:spChg>
      </pc:sldChg>
      <pc:sldChg chg="modSp">
        <pc:chgData name="jose.gimenez" userId="S::jose.gimenez_ageinglab.org#ext#@fhmuenster183.onmicrosoft.com::3b48b8cc-5da6-4cc1-aa1d-9ccff84f653f" providerId="AD" clId="Web-{49D67BE2-E22A-4AAC-A11B-9550B880B45C}" dt="2022-07-21T15:38:08.807" v="107" actId="20577"/>
        <pc:sldMkLst>
          <pc:docMk/>
          <pc:sldMk cId="3582572797" sldId="4479"/>
        </pc:sldMkLst>
        <pc:spChg chg="mod">
          <ac:chgData name="jose.gimenez" userId="S::jose.gimenez_ageinglab.org#ext#@fhmuenster183.onmicrosoft.com::3b48b8cc-5da6-4cc1-aa1d-9ccff84f653f" providerId="AD" clId="Web-{49D67BE2-E22A-4AAC-A11B-9550B880B45C}" dt="2022-07-21T15:38:08.807" v="107" actId="20577"/>
          <ac:spMkLst>
            <pc:docMk/>
            <pc:sldMk cId="3582572797" sldId="4479"/>
            <ac:spMk id="2" creationId="{57569659-AB30-4111-B4EB-0F05F396E91B}"/>
          </ac:spMkLst>
        </pc:spChg>
      </pc:sldChg>
      <pc:sldChg chg="modSp">
        <pc:chgData name="jose.gimenez" userId="S::jose.gimenez_ageinglab.org#ext#@fhmuenster183.onmicrosoft.com::3b48b8cc-5da6-4cc1-aa1d-9ccff84f653f" providerId="AD" clId="Web-{49D67BE2-E22A-4AAC-A11B-9550B880B45C}" dt="2022-07-21T15:38:16.558" v="109" actId="20577"/>
        <pc:sldMkLst>
          <pc:docMk/>
          <pc:sldMk cId="2821706500" sldId="4481"/>
        </pc:sldMkLst>
        <pc:spChg chg="mod">
          <ac:chgData name="jose.gimenez" userId="S::jose.gimenez_ageinglab.org#ext#@fhmuenster183.onmicrosoft.com::3b48b8cc-5da6-4cc1-aa1d-9ccff84f653f" providerId="AD" clId="Web-{49D67BE2-E22A-4AAC-A11B-9550B880B45C}" dt="2022-07-21T15:38:16.558" v="109" actId="20577"/>
          <ac:spMkLst>
            <pc:docMk/>
            <pc:sldMk cId="2821706500" sldId="4481"/>
            <ac:spMk id="6" creationId="{8C5A4D66-224F-410D-A4A5-4D486B7B957B}"/>
          </ac:spMkLst>
        </pc:spChg>
      </pc:sldChg>
      <pc:sldChg chg="modSp">
        <pc:chgData name="jose.gimenez" userId="S::jose.gimenez_ageinglab.org#ext#@fhmuenster183.onmicrosoft.com::3b48b8cc-5da6-4cc1-aa1d-9ccff84f653f" providerId="AD" clId="Web-{49D67BE2-E22A-4AAC-A11B-9550B880B45C}" dt="2022-07-21T15:38:53.496" v="116" actId="20577"/>
        <pc:sldMkLst>
          <pc:docMk/>
          <pc:sldMk cId="3739947658" sldId="4484"/>
        </pc:sldMkLst>
        <pc:spChg chg="mod">
          <ac:chgData name="jose.gimenez" userId="S::jose.gimenez_ageinglab.org#ext#@fhmuenster183.onmicrosoft.com::3b48b8cc-5da6-4cc1-aa1d-9ccff84f653f" providerId="AD" clId="Web-{49D67BE2-E22A-4AAC-A11B-9550B880B45C}" dt="2022-07-21T15:38:53.496" v="116" actId="20577"/>
          <ac:spMkLst>
            <pc:docMk/>
            <pc:sldMk cId="3739947658" sldId="4484"/>
            <ac:spMk id="3" creationId="{B8003D67-4DA1-4BE3-8FA9-C8092870211B}"/>
          </ac:spMkLst>
        </pc:spChg>
      </pc:sldChg>
      <pc:sldChg chg="modSp">
        <pc:chgData name="jose.gimenez" userId="S::jose.gimenez_ageinglab.org#ext#@fhmuenster183.onmicrosoft.com::3b48b8cc-5da6-4cc1-aa1d-9ccff84f653f" providerId="AD" clId="Web-{49D67BE2-E22A-4AAC-A11B-9550B880B45C}" dt="2022-07-21T15:39:14.357" v="117" actId="20577"/>
        <pc:sldMkLst>
          <pc:docMk/>
          <pc:sldMk cId="3809826406" sldId="4489"/>
        </pc:sldMkLst>
        <pc:spChg chg="mod">
          <ac:chgData name="jose.gimenez" userId="S::jose.gimenez_ageinglab.org#ext#@fhmuenster183.onmicrosoft.com::3b48b8cc-5da6-4cc1-aa1d-9ccff84f653f" providerId="AD" clId="Web-{49D67BE2-E22A-4AAC-A11B-9550B880B45C}" dt="2022-07-21T15:39:14.357" v="117" actId="20577"/>
          <ac:spMkLst>
            <pc:docMk/>
            <pc:sldMk cId="3809826406" sldId="4489"/>
            <ac:spMk id="2" creationId="{52DE98B8-2E23-4F5D-A1C9-A3BD01575FAA}"/>
          </ac:spMkLst>
        </pc:spChg>
      </pc:sldChg>
      <pc:sldChg chg="modSp">
        <pc:chgData name="jose.gimenez" userId="S::jose.gimenez_ageinglab.org#ext#@fhmuenster183.onmicrosoft.com::3b48b8cc-5da6-4cc1-aa1d-9ccff84f653f" providerId="AD" clId="Web-{49D67BE2-E22A-4AAC-A11B-9550B880B45C}" dt="2022-07-21T15:38:46.121" v="114" actId="20577"/>
        <pc:sldMkLst>
          <pc:docMk/>
          <pc:sldMk cId="2353375987" sldId="4497"/>
        </pc:sldMkLst>
        <pc:spChg chg="mod">
          <ac:chgData name="jose.gimenez" userId="S::jose.gimenez_ageinglab.org#ext#@fhmuenster183.onmicrosoft.com::3b48b8cc-5da6-4cc1-aa1d-9ccff84f653f" providerId="AD" clId="Web-{49D67BE2-E22A-4AAC-A11B-9550B880B45C}" dt="2022-07-21T15:38:46.121" v="114" actId="20577"/>
          <ac:spMkLst>
            <pc:docMk/>
            <pc:sldMk cId="2353375987" sldId="4497"/>
            <ac:spMk id="2" creationId="{F7D17A47-1763-47E0-B90F-5E38973DCF51}"/>
          </ac:spMkLst>
        </pc:spChg>
      </pc:sldChg>
      <pc:sldChg chg="modSp">
        <pc:chgData name="jose.gimenez" userId="S::jose.gimenez_ageinglab.org#ext#@fhmuenster183.onmicrosoft.com::3b48b8cc-5da6-4cc1-aa1d-9ccff84f653f" providerId="AD" clId="Web-{49D67BE2-E22A-4AAC-A11B-9550B880B45C}" dt="2022-07-21T15:32:14.592" v="35" actId="20577"/>
        <pc:sldMkLst>
          <pc:docMk/>
          <pc:sldMk cId="184092241" sldId="4500"/>
        </pc:sldMkLst>
        <pc:spChg chg="mod">
          <ac:chgData name="jose.gimenez" userId="S::jose.gimenez_ageinglab.org#ext#@fhmuenster183.onmicrosoft.com::3b48b8cc-5da6-4cc1-aa1d-9ccff84f653f" providerId="AD" clId="Web-{49D67BE2-E22A-4AAC-A11B-9550B880B45C}" dt="2022-07-21T15:32:14.592" v="35" actId="20577"/>
          <ac:spMkLst>
            <pc:docMk/>
            <pc:sldMk cId="184092241" sldId="4500"/>
            <ac:spMk id="6" creationId="{8FA25021-44DA-4B64-A95E-58D2F55C8AA3}"/>
          </ac:spMkLst>
        </pc:spChg>
      </pc:sldChg>
      <pc:sldChg chg="modSp">
        <pc:chgData name="jose.gimenez" userId="S::jose.gimenez_ageinglab.org#ext#@fhmuenster183.onmicrosoft.com::3b48b8cc-5da6-4cc1-aa1d-9ccff84f653f" providerId="AD" clId="Web-{49D67BE2-E22A-4AAC-A11B-9550B880B45C}" dt="2022-07-21T15:37:49.510" v="103" actId="20577"/>
        <pc:sldMkLst>
          <pc:docMk/>
          <pc:sldMk cId="626253017" sldId="4501"/>
        </pc:sldMkLst>
        <pc:spChg chg="mod">
          <ac:chgData name="jose.gimenez" userId="S::jose.gimenez_ageinglab.org#ext#@fhmuenster183.onmicrosoft.com::3b48b8cc-5da6-4cc1-aa1d-9ccff84f653f" providerId="AD" clId="Web-{49D67BE2-E22A-4AAC-A11B-9550B880B45C}" dt="2022-07-21T15:37:49.510" v="103" actId="20577"/>
          <ac:spMkLst>
            <pc:docMk/>
            <pc:sldMk cId="626253017" sldId="4501"/>
            <ac:spMk id="10" creationId="{E457570E-6A1C-4737-9394-54D8A706FB8D}"/>
          </ac:spMkLst>
        </pc:spChg>
      </pc:sldChg>
      <pc:sldChg chg="modSp">
        <pc:chgData name="jose.gimenez" userId="S::jose.gimenez_ageinglab.org#ext#@fhmuenster183.onmicrosoft.com::3b48b8cc-5da6-4cc1-aa1d-9ccff84f653f" providerId="AD" clId="Web-{49D67BE2-E22A-4AAC-A11B-9550B880B45C}" dt="2022-07-21T15:37:58.182" v="105" actId="20577"/>
        <pc:sldMkLst>
          <pc:docMk/>
          <pc:sldMk cId="3580176534" sldId="4502"/>
        </pc:sldMkLst>
        <pc:spChg chg="mod">
          <ac:chgData name="jose.gimenez" userId="S::jose.gimenez_ageinglab.org#ext#@fhmuenster183.onmicrosoft.com::3b48b8cc-5da6-4cc1-aa1d-9ccff84f653f" providerId="AD" clId="Web-{49D67BE2-E22A-4AAC-A11B-9550B880B45C}" dt="2022-07-21T15:37:58.182" v="105" actId="20577"/>
          <ac:spMkLst>
            <pc:docMk/>
            <pc:sldMk cId="3580176534" sldId="4502"/>
            <ac:spMk id="8" creationId="{8F2AE61F-2774-48AF-AC99-1493B32EBBA5}"/>
          </ac:spMkLst>
        </pc:spChg>
      </pc:sldChg>
    </pc:docChg>
  </pc:docChgLst>
</pc:chgInfo>
</file>

<file path=ppt/comments/modernComment_112D_5F403D19.xml><?xml version="1.0" encoding="utf-8"?>
<p188:cmLst xmlns:a="http://schemas.openxmlformats.org/drawingml/2006/main" xmlns:r="http://schemas.openxmlformats.org/officeDocument/2006/relationships" xmlns:p188="http://schemas.microsoft.com/office/powerpoint/2018/8/main">
  <p188:cm id="{1620E8B2-44B6-4DC4-A194-A92808CB702D}" authorId="{892B030D-011A-8B4F-9112-49A488042403}" created="2022-03-01T14:09:27.750">
    <ac:deMkLst xmlns:ac="http://schemas.microsoft.com/office/drawing/2013/main/command">
      <pc:docMk xmlns:pc="http://schemas.microsoft.com/office/powerpoint/2013/main/command"/>
      <pc:sldMk xmlns:pc="http://schemas.microsoft.com/office/powerpoint/2013/main/command" cId="1598045465" sldId="4397"/>
      <ac:spMk id="2" creationId="{C6891129-B7AB-4711-9D8F-F27B3C6ACF59}"/>
    </ac:deMkLst>
    <p188:txBody>
      <a:bodyPr/>
      <a:lstStyle/>
      <a:p>
        <a:r>
          <a:rPr lang="en-IE"/>
          <a:t>If there are any local relevant articles on Diet and nutrition from your respective countries...you can ADD or SUBSTITUTE them here</a:t>
        </a:r>
      </a:p>
    </p188:txBody>
  </p188:cm>
</p188:cmLst>
</file>

<file path=ppt/comments/modernComment_1154_389049F4.xml><?xml version="1.0" encoding="utf-8"?>
<p188:cmLst xmlns:a="http://schemas.openxmlformats.org/drawingml/2006/main" xmlns:r="http://schemas.openxmlformats.org/officeDocument/2006/relationships" xmlns:p188="http://schemas.microsoft.com/office/powerpoint/2018/8/main">
  <p188:cm id="{2055EBE2-178F-4826-A0F4-A4B18E59650F}" authorId="{892B030D-011A-8B4F-9112-49A488042403}" created="2022-03-01T14:12:03.436">
    <ac:deMkLst xmlns:ac="http://schemas.microsoft.com/office/drawing/2013/main/command">
      <pc:docMk xmlns:pc="http://schemas.microsoft.com/office/powerpoint/2013/main/command"/>
      <pc:sldMk xmlns:pc="http://schemas.microsoft.com/office/powerpoint/2013/main/command" cId="948980212" sldId="4436"/>
      <ac:picMk id="8" creationId="{2EDFD4F9-C42F-4A88-9363-BA265C4B7F86}"/>
    </ac:deMkLst>
    <p188:txBody>
      <a:bodyPr/>
      <a:lstStyle/>
      <a:p>
        <a:r>
          <a:rPr lang="en-IE"/>
          <a:t>Again if you like you could USE / SUBSTITUTE in a similar product specific to your country</a:t>
        </a:r>
      </a:p>
    </p188:txBody>
  </p188:cm>
</p188:cmLst>
</file>

<file path=ppt/comments/modernComment_115C_ED51184B.xml><?xml version="1.0" encoding="utf-8"?>
<p188:cmLst xmlns:a="http://schemas.openxmlformats.org/drawingml/2006/main" xmlns:r="http://schemas.openxmlformats.org/officeDocument/2006/relationships" xmlns:p188="http://schemas.microsoft.com/office/powerpoint/2018/8/main">
  <p188:cm id="{E2BFE954-C633-48CE-B70B-6C650B0226BA}" authorId="{892B030D-011A-8B4F-9112-49A488042403}" created="2022-03-01T14:13:29.145">
    <ac:deMkLst xmlns:ac="http://schemas.microsoft.com/office/drawing/2013/main/command">
      <pc:docMk xmlns:pc="http://schemas.microsoft.com/office/powerpoint/2013/main/command"/>
      <pc:sldMk xmlns:pc="http://schemas.microsoft.com/office/powerpoint/2013/main/command" cId="3981514827" sldId="4444"/>
      <ac:picMk id="8" creationId="{55886D1C-B38E-4ED9-A0F6-86E1687736D1}"/>
    </ac:deMkLst>
    <p188:txBody>
      <a:bodyPr/>
      <a:lstStyle/>
      <a:p>
        <a:r>
          <a:rPr lang="en-IE"/>
          <a:t>There may be someone who does work similar to Pure Joy in your region or country if you want to put it here instead of this example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5A48CD-CC4F-7146-9A1B-11B8E06F3DA3}" type="doc">
      <dgm:prSet loTypeId="urn:microsoft.com/office/officeart/2005/8/layout/gear1" loCatId="" qsTypeId="urn:microsoft.com/office/officeart/2005/8/quickstyle/simple3" qsCatId="simple" csTypeId="urn:microsoft.com/office/officeart/2005/8/colors/colorful1" csCatId="colorful" phldr="1"/>
      <dgm:spPr/>
      <dgm:t>
        <a:bodyPr/>
        <a:lstStyle/>
        <a:p>
          <a:endParaRPr lang="en-IE"/>
        </a:p>
      </dgm:t>
    </dgm:pt>
    <dgm:pt modelId="{A7A0D7C1-3C0E-FD48-900D-1E53CF0DD016}">
      <dgm:prSet phldrT="[Text]" custT="1"/>
      <dgm:spPr/>
      <dgm:t>
        <a:bodyPr/>
        <a:lstStyle/>
        <a:p>
          <a:r>
            <a:rPr lang="es-ES" sz="1600" b="1">
              <a:solidFill>
                <a:srgbClr val="1188A3"/>
              </a:solidFill>
            </a:rPr>
            <a:t>Cambios fisiológicos y psicológicos en las personas mayores </a:t>
          </a:r>
          <a:endParaRPr lang="en-GB" sz="1600" b="1">
            <a:solidFill>
              <a:srgbClr val="1188A3"/>
            </a:solidFill>
          </a:endParaRPr>
        </a:p>
      </dgm:t>
    </dgm:pt>
    <dgm:pt modelId="{56BC9A8D-C74F-6D41-9A57-F6F8D960D572}" type="parTrans" cxnId="{DF7242D1-E17D-4D48-A2CA-EE8B58167A5F}">
      <dgm:prSet/>
      <dgm:spPr/>
      <dgm:t>
        <a:bodyPr/>
        <a:lstStyle/>
        <a:p>
          <a:endParaRPr lang="en-GB"/>
        </a:p>
      </dgm:t>
    </dgm:pt>
    <dgm:pt modelId="{BC7B6136-5BB2-C443-A9DD-D8B43D1D0192}" type="sibTrans" cxnId="{DF7242D1-E17D-4D48-A2CA-EE8B58167A5F}">
      <dgm:prSet/>
      <dgm:spPr>
        <a:gradFill rotWithShape="0">
          <a:gsLst>
            <a:gs pos="100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67000">
              <a:schemeClr val="accent2">
                <a:hueOff val="0"/>
                <a:satOff val="0"/>
                <a:lumOff val="0"/>
                <a:alphaOff val="0"/>
                <a:lumMod val="105000"/>
                <a:satMod val="109000"/>
                <a:tint val="81000"/>
              </a:schemeClr>
            </a:gs>
          </a:gsLst>
        </a:gradFill>
      </dgm:spPr>
      <dgm:t>
        <a:bodyPr/>
        <a:lstStyle/>
        <a:p>
          <a:endParaRPr lang="en-GB"/>
        </a:p>
      </dgm:t>
    </dgm:pt>
    <dgm:pt modelId="{3E121BEF-B2F5-294B-9741-A132E2A0511C}">
      <dgm:prSet phldrT="[Text]" custT="1"/>
      <dgm:spPr/>
      <dgm:t>
        <a:bodyPr/>
        <a:lstStyle/>
        <a:p>
          <a:r>
            <a:rPr lang="es-ES" sz="1500" b="1">
              <a:solidFill>
                <a:srgbClr val="1188A3"/>
              </a:solidFill>
            </a:rPr>
            <a:t>Estado nutricional de las personas mayores </a:t>
          </a:r>
          <a:endParaRPr lang="en-GB" sz="1500" b="1">
            <a:solidFill>
              <a:srgbClr val="1188A3"/>
            </a:solidFill>
          </a:endParaRPr>
        </a:p>
      </dgm:t>
    </dgm:pt>
    <dgm:pt modelId="{0FECAC6F-BEBD-9447-B0EE-D6F55EDCB87B}" type="parTrans" cxnId="{79CC9C29-F570-B44C-B10D-3C32266E5086}">
      <dgm:prSet/>
      <dgm:spPr/>
      <dgm:t>
        <a:bodyPr/>
        <a:lstStyle/>
        <a:p>
          <a:endParaRPr lang="en-GB"/>
        </a:p>
      </dgm:t>
    </dgm:pt>
    <dgm:pt modelId="{CBF5A99C-E25C-7546-88D3-B55DFEFD0FD9}" type="sibTrans" cxnId="{79CC9C29-F570-B44C-B10D-3C32266E5086}">
      <dgm:prSet/>
      <dgm:spPr>
        <a:gradFill rotWithShape="0">
          <a:gsLst>
            <a:gs pos="0">
              <a:schemeClr val="accent4"/>
            </a:gs>
            <a:gs pos="75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gradFill>
      </dgm:spPr>
      <dgm:t>
        <a:bodyPr/>
        <a:lstStyle/>
        <a:p>
          <a:endParaRPr lang="en-GB"/>
        </a:p>
      </dgm:t>
    </dgm:pt>
    <dgm:pt modelId="{6534C896-AA11-B54B-A739-967826DFE839}">
      <dgm:prSet phldrT="[Text]" custT="1"/>
      <dgm:spPr/>
      <dgm:t>
        <a:bodyPr/>
        <a:lstStyle/>
        <a:p>
          <a:r>
            <a:rPr lang="es-ES" sz="1600" b="1">
              <a:solidFill>
                <a:srgbClr val="1188A3"/>
              </a:solidFill>
            </a:rPr>
            <a:t>Alimentos y servicios innovadores </a:t>
          </a:r>
          <a:endParaRPr lang="en-GB" sz="1600" b="1">
            <a:solidFill>
              <a:srgbClr val="1188A3"/>
            </a:solidFill>
          </a:endParaRPr>
        </a:p>
      </dgm:t>
    </dgm:pt>
    <dgm:pt modelId="{63365603-4D51-BF4D-8A6F-6548BFFCA156}" type="parTrans" cxnId="{111ADFDD-FE92-6B4C-9D38-3D3728E9340B}">
      <dgm:prSet/>
      <dgm:spPr/>
      <dgm:t>
        <a:bodyPr/>
        <a:lstStyle/>
        <a:p>
          <a:endParaRPr lang="en-GB"/>
        </a:p>
      </dgm:t>
    </dgm:pt>
    <dgm:pt modelId="{A3D8575F-106B-9A4F-80EF-86B7A3F879AA}" type="sibTrans" cxnId="{111ADFDD-FE92-6B4C-9D38-3D3728E9340B}">
      <dgm:prSet/>
      <dgm:spPr>
        <a:solidFill>
          <a:schemeClr val="accent1">
            <a:tint val="40000"/>
            <a:alpha val="0"/>
          </a:schemeClr>
        </a:solidFill>
      </dgm:spPr>
      <dgm:t>
        <a:bodyPr/>
        <a:lstStyle/>
        <a:p>
          <a:endParaRPr lang="en-GB"/>
        </a:p>
      </dgm:t>
    </dgm:pt>
    <dgm:pt modelId="{31B33524-2779-4C2F-9F12-5EA8A129088D}">
      <dgm:prSet/>
      <dgm:spPr/>
      <dgm:t>
        <a:bodyPr/>
        <a:lstStyle/>
        <a:p>
          <a:endParaRPr lang="en-IE"/>
        </a:p>
      </dgm:t>
    </dgm:pt>
    <dgm:pt modelId="{52096297-5EFD-4F94-8456-F9A32B1D5075}" type="parTrans" cxnId="{45C915B7-391D-4923-9987-C6BCB7D5AC2A}">
      <dgm:prSet/>
      <dgm:spPr/>
      <dgm:t>
        <a:bodyPr/>
        <a:lstStyle/>
        <a:p>
          <a:endParaRPr lang="en-IE"/>
        </a:p>
      </dgm:t>
    </dgm:pt>
    <dgm:pt modelId="{D063D03D-AA13-4337-9D16-1FE793ACA0B6}" type="sibTrans" cxnId="{45C915B7-391D-4923-9987-C6BCB7D5AC2A}">
      <dgm:prSet/>
      <dgm:spPr/>
      <dgm:t>
        <a:bodyPr/>
        <a:lstStyle/>
        <a:p>
          <a:endParaRPr lang="en-IE"/>
        </a:p>
      </dgm:t>
    </dgm:pt>
    <dgm:pt modelId="{7BACE8CB-9707-4F6C-913B-EDC56AC69BB4}">
      <dgm:prSet/>
      <dgm:spPr/>
      <dgm:t>
        <a:bodyPr/>
        <a:lstStyle/>
        <a:p>
          <a:endParaRPr lang="en-IE"/>
        </a:p>
      </dgm:t>
    </dgm:pt>
    <dgm:pt modelId="{A2C27B60-5801-4F4E-8CCB-96D1928F2BE4}" type="parTrans" cxnId="{D4CED62C-B231-48B3-8C29-7AC8F62062A6}">
      <dgm:prSet/>
      <dgm:spPr/>
      <dgm:t>
        <a:bodyPr/>
        <a:lstStyle/>
        <a:p>
          <a:endParaRPr lang="en-IE"/>
        </a:p>
      </dgm:t>
    </dgm:pt>
    <dgm:pt modelId="{E8CB629C-B154-4591-BC40-D12704849AB5}" type="sibTrans" cxnId="{D4CED62C-B231-48B3-8C29-7AC8F62062A6}">
      <dgm:prSet/>
      <dgm:spPr/>
      <dgm:t>
        <a:bodyPr/>
        <a:lstStyle/>
        <a:p>
          <a:endParaRPr lang="en-IE"/>
        </a:p>
      </dgm:t>
    </dgm:pt>
    <dgm:pt modelId="{5F966815-EB7D-483B-A9D1-C376B25CFD53}">
      <dgm:prSet/>
      <dgm:spPr/>
      <dgm:t>
        <a:bodyPr/>
        <a:lstStyle/>
        <a:p>
          <a:endParaRPr lang="en-IE"/>
        </a:p>
      </dgm:t>
    </dgm:pt>
    <dgm:pt modelId="{18D07F17-80DC-4884-9B17-BF54E7FA96CB}" type="parTrans" cxnId="{5A69F341-5115-4CD0-BABD-255677204DF4}">
      <dgm:prSet/>
      <dgm:spPr/>
      <dgm:t>
        <a:bodyPr/>
        <a:lstStyle/>
        <a:p>
          <a:endParaRPr lang="en-IE"/>
        </a:p>
      </dgm:t>
    </dgm:pt>
    <dgm:pt modelId="{D51FE0F3-3F19-422B-BC73-3C61BAB9D570}" type="sibTrans" cxnId="{5A69F341-5115-4CD0-BABD-255677204DF4}">
      <dgm:prSet/>
      <dgm:spPr/>
      <dgm:t>
        <a:bodyPr/>
        <a:lstStyle/>
        <a:p>
          <a:endParaRPr lang="en-IE"/>
        </a:p>
      </dgm:t>
    </dgm:pt>
    <dgm:pt modelId="{3EB2EBA0-3F1C-C740-9C63-C232FF024146}" type="pres">
      <dgm:prSet presAssocID="{035A48CD-CC4F-7146-9A1B-11B8E06F3DA3}" presName="composite" presStyleCnt="0">
        <dgm:presLayoutVars>
          <dgm:chMax val="3"/>
          <dgm:animLvl val="lvl"/>
          <dgm:resizeHandles val="exact"/>
        </dgm:presLayoutVars>
      </dgm:prSet>
      <dgm:spPr/>
    </dgm:pt>
    <dgm:pt modelId="{6DC01841-9B97-3A47-8F5B-D51BCED87C97}" type="pres">
      <dgm:prSet presAssocID="{A7A0D7C1-3C0E-FD48-900D-1E53CF0DD016}" presName="gear1" presStyleLbl="node1" presStyleIdx="0" presStyleCnt="3" custScaleX="94448" custScaleY="88983" custLinFactNeighborX="40875" custLinFactNeighborY="-2868">
        <dgm:presLayoutVars>
          <dgm:chMax val="1"/>
          <dgm:bulletEnabled val="1"/>
        </dgm:presLayoutVars>
      </dgm:prSet>
      <dgm:spPr/>
    </dgm:pt>
    <dgm:pt modelId="{6DEA272C-420C-C04F-9CE9-D2498E0E4389}" type="pres">
      <dgm:prSet presAssocID="{A7A0D7C1-3C0E-FD48-900D-1E53CF0DD016}" presName="gear1srcNode" presStyleLbl="node1" presStyleIdx="0" presStyleCnt="3"/>
      <dgm:spPr/>
    </dgm:pt>
    <dgm:pt modelId="{EF04F39A-7ACD-A843-B289-3E6C2D69EB5B}" type="pres">
      <dgm:prSet presAssocID="{A7A0D7C1-3C0E-FD48-900D-1E53CF0DD016}" presName="gear1dstNode" presStyleLbl="node1" presStyleIdx="0" presStyleCnt="3"/>
      <dgm:spPr/>
    </dgm:pt>
    <dgm:pt modelId="{7F575DD0-8188-7F47-B456-DB39FC623606}" type="pres">
      <dgm:prSet presAssocID="{3E121BEF-B2F5-294B-9741-A132E2A0511C}" presName="gear2" presStyleLbl="node1" presStyleIdx="1" presStyleCnt="3" custScaleX="109295" custLinFactNeighborX="18624" custLinFactNeighborY="20224">
        <dgm:presLayoutVars>
          <dgm:chMax val="1"/>
          <dgm:bulletEnabled val="1"/>
        </dgm:presLayoutVars>
      </dgm:prSet>
      <dgm:spPr/>
    </dgm:pt>
    <dgm:pt modelId="{BBF07854-044E-4E4D-8479-F70DD49EDC95}" type="pres">
      <dgm:prSet presAssocID="{3E121BEF-B2F5-294B-9741-A132E2A0511C}" presName="gear2srcNode" presStyleLbl="node1" presStyleIdx="1" presStyleCnt="3"/>
      <dgm:spPr/>
    </dgm:pt>
    <dgm:pt modelId="{82D24497-F6AE-E24D-8DA4-2D64A61CE0AB}" type="pres">
      <dgm:prSet presAssocID="{3E121BEF-B2F5-294B-9741-A132E2A0511C}" presName="gear2dstNode" presStyleLbl="node1" presStyleIdx="1" presStyleCnt="3"/>
      <dgm:spPr/>
    </dgm:pt>
    <dgm:pt modelId="{DAFA98CF-BAD9-B449-9B8B-3C1FD9216FE6}" type="pres">
      <dgm:prSet presAssocID="{6534C896-AA11-B54B-A739-967826DFE839}" presName="gear3" presStyleLbl="node1" presStyleIdx="2" presStyleCnt="3" custLinFactNeighborX="53369" custLinFactNeighborY="10596"/>
      <dgm:spPr/>
    </dgm:pt>
    <dgm:pt modelId="{7C4EE241-EC25-324C-A776-872E5A1E2F60}" type="pres">
      <dgm:prSet presAssocID="{6534C896-AA11-B54B-A739-967826DFE839}" presName="gear3tx" presStyleLbl="node1" presStyleIdx="2" presStyleCnt="3">
        <dgm:presLayoutVars>
          <dgm:chMax val="1"/>
          <dgm:bulletEnabled val="1"/>
        </dgm:presLayoutVars>
      </dgm:prSet>
      <dgm:spPr/>
    </dgm:pt>
    <dgm:pt modelId="{24E2130A-9A3A-3641-99C3-9167A5EA00C0}" type="pres">
      <dgm:prSet presAssocID="{6534C896-AA11-B54B-A739-967826DFE839}" presName="gear3srcNode" presStyleLbl="node1" presStyleIdx="2" presStyleCnt="3"/>
      <dgm:spPr/>
    </dgm:pt>
    <dgm:pt modelId="{61A1DF0D-0075-DA45-BC78-52C8102355AA}" type="pres">
      <dgm:prSet presAssocID="{6534C896-AA11-B54B-A739-967826DFE839}" presName="gear3dstNode" presStyleLbl="node1" presStyleIdx="2" presStyleCnt="3"/>
      <dgm:spPr/>
    </dgm:pt>
    <dgm:pt modelId="{2B13E489-9311-5741-A7F3-4D2525EA3D30}" type="pres">
      <dgm:prSet presAssocID="{BC7B6136-5BB2-C443-A9DD-D8B43D1D0192}" presName="connector1" presStyleLbl="sibTrans2D1" presStyleIdx="0" presStyleCnt="3" custAng="7636151" custScaleX="60140" custScaleY="55715" custLinFactNeighborX="-25628" custLinFactNeighborY="15850"/>
      <dgm:spPr/>
    </dgm:pt>
    <dgm:pt modelId="{EFA5F8FA-A372-B948-B56B-AC591D2598DE}" type="pres">
      <dgm:prSet presAssocID="{CBF5A99C-E25C-7546-88D3-B55DFEFD0FD9}" presName="connector2" presStyleLbl="sibTrans2D1" presStyleIdx="1" presStyleCnt="3" custAng="845843" custLinFactNeighborX="48360" custLinFactNeighborY="-17829"/>
      <dgm:spPr/>
    </dgm:pt>
    <dgm:pt modelId="{FE11904B-4C07-284A-A28A-65E2733860BC}" type="pres">
      <dgm:prSet presAssocID="{A3D8575F-106B-9A4F-80EF-86B7A3F879AA}" presName="connector3" presStyleLbl="sibTrans2D1" presStyleIdx="2" presStyleCnt="3" custAng="5864903" custLinFactNeighborX="-72437" custLinFactNeighborY="78648"/>
      <dgm:spPr>
        <a:prstGeom prst="triangle">
          <a:avLst/>
        </a:prstGeom>
      </dgm:spPr>
    </dgm:pt>
  </dgm:ptLst>
  <dgm:cxnLst>
    <dgm:cxn modelId="{79CC9C29-F570-B44C-B10D-3C32266E5086}" srcId="{035A48CD-CC4F-7146-9A1B-11B8E06F3DA3}" destId="{3E121BEF-B2F5-294B-9741-A132E2A0511C}" srcOrd="1" destOrd="0" parTransId="{0FECAC6F-BEBD-9447-B0EE-D6F55EDCB87B}" sibTransId="{CBF5A99C-E25C-7546-88D3-B55DFEFD0FD9}"/>
    <dgm:cxn modelId="{D4CED62C-B231-48B3-8C29-7AC8F62062A6}" srcId="{035A48CD-CC4F-7146-9A1B-11B8E06F3DA3}" destId="{7BACE8CB-9707-4F6C-913B-EDC56AC69BB4}" srcOrd="4" destOrd="0" parTransId="{A2C27B60-5801-4F4E-8CCB-96D1928F2BE4}" sibTransId="{E8CB629C-B154-4591-BC40-D12704849AB5}"/>
    <dgm:cxn modelId="{345C3E2F-F9D2-B143-A6FA-7AADCD926528}" type="presOf" srcId="{3E121BEF-B2F5-294B-9741-A132E2A0511C}" destId="{7F575DD0-8188-7F47-B456-DB39FC623606}" srcOrd="0" destOrd="0" presId="urn:microsoft.com/office/officeart/2005/8/layout/gear1"/>
    <dgm:cxn modelId="{163D073D-CC40-1748-9123-C937BC0D63D6}" type="presOf" srcId="{6534C896-AA11-B54B-A739-967826DFE839}" destId="{24E2130A-9A3A-3641-99C3-9167A5EA00C0}" srcOrd="2" destOrd="0" presId="urn:microsoft.com/office/officeart/2005/8/layout/gear1"/>
    <dgm:cxn modelId="{3DC5575B-D18E-3149-B891-6EEFDFA51C5C}" type="presOf" srcId="{6534C896-AA11-B54B-A739-967826DFE839}" destId="{DAFA98CF-BAD9-B449-9B8B-3C1FD9216FE6}" srcOrd="0" destOrd="0" presId="urn:microsoft.com/office/officeart/2005/8/layout/gear1"/>
    <dgm:cxn modelId="{5A69F341-5115-4CD0-BABD-255677204DF4}" srcId="{035A48CD-CC4F-7146-9A1B-11B8E06F3DA3}" destId="{5F966815-EB7D-483B-A9D1-C376B25CFD53}" srcOrd="5" destOrd="0" parTransId="{18D07F17-80DC-4884-9B17-BF54E7FA96CB}" sibTransId="{D51FE0F3-3F19-422B-BC73-3C61BAB9D570}"/>
    <dgm:cxn modelId="{38943347-8E99-7648-AC7A-60F740CA7DE2}" type="presOf" srcId="{BC7B6136-5BB2-C443-A9DD-D8B43D1D0192}" destId="{2B13E489-9311-5741-A7F3-4D2525EA3D30}" srcOrd="0" destOrd="0" presId="urn:microsoft.com/office/officeart/2005/8/layout/gear1"/>
    <dgm:cxn modelId="{506EE54B-4ECE-4645-8AC7-8ECC5ABDEB0C}" type="presOf" srcId="{A7A0D7C1-3C0E-FD48-900D-1E53CF0DD016}" destId="{6DEA272C-420C-C04F-9CE9-D2498E0E4389}" srcOrd="1" destOrd="0" presId="urn:microsoft.com/office/officeart/2005/8/layout/gear1"/>
    <dgm:cxn modelId="{7620266D-4F7B-C94D-88CD-E7AE2CF75A09}" type="presOf" srcId="{CBF5A99C-E25C-7546-88D3-B55DFEFD0FD9}" destId="{EFA5F8FA-A372-B948-B56B-AC591D2598DE}" srcOrd="0" destOrd="0" presId="urn:microsoft.com/office/officeart/2005/8/layout/gear1"/>
    <dgm:cxn modelId="{7F528651-FEE9-CC47-8FFF-58E8B2F3CAF1}" type="presOf" srcId="{A7A0D7C1-3C0E-FD48-900D-1E53CF0DD016}" destId="{6DC01841-9B97-3A47-8F5B-D51BCED87C97}" srcOrd="0" destOrd="0" presId="urn:microsoft.com/office/officeart/2005/8/layout/gear1"/>
    <dgm:cxn modelId="{5CE3B486-B836-4B4F-85C1-FA2E8401BC5C}" type="presOf" srcId="{035A48CD-CC4F-7146-9A1B-11B8E06F3DA3}" destId="{3EB2EBA0-3F1C-C740-9C63-C232FF024146}" srcOrd="0" destOrd="0" presId="urn:microsoft.com/office/officeart/2005/8/layout/gear1"/>
    <dgm:cxn modelId="{F58346A2-340B-704F-ABC8-FED594241861}" type="presOf" srcId="{A7A0D7C1-3C0E-FD48-900D-1E53CF0DD016}" destId="{EF04F39A-7ACD-A843-B289-3E6C2D69EB5B}" srcOrd="2" destOrd="0" presId="urn:microsoft.com/office/officeart/2005/8/layout/gear1"/>
    <dgm:cxn modelId="{45C915B7-391D-4923-9987-C6BCB7D5AC2A}" srcId="{035A48CD-CC4F-7146-9A1B-11B8E06F3DA3}" destId="{31B33524-2779-4C2F-9F12-5EA8A129088D}" srcOrd="3" destOrd="0" parTransId="{52096297-5EFD-4F94-8456-F9A32B1D5075}" sibTransId="{D063D03D-AA13-4337-9D16-1FE793ACA0B6}"/>
    <dgm:cxn modelId="{59997CBC-5013-BD40-A167-1A287CA70AC5}" type="presOf" srcId="{3E121BEF-B2F5-294B-9741-A132E2A0511C}" destId="{82D24497-F6AE-E24D-8DA4-2D64A61CE0AB}" srcOrd="2" destOrd="0" presId="urn:microsoft.com/office/officeart/2005/8/layout/gear1"/>
    <dgm:cxn modelId="{DF7242D1-E17D-4D48-A2CA-EE8B58167A5F}" srcId="{035A48CD-CC4F-7146-9A1B-11B8E06F3DA3}" destId="{A7A0D7C1-3C0E-FD48-900D-1E53CF0DD016}" srcOrd="0" destOrd="0" parTransId="{56BC9A8D-C74F-6D41-9A57-F6F8D960D572}" sibTransId="{BC7B6136-5BB2-C443-A9DD-D8B43D1D0192}"/>
    <dgm:cxn modelId="{7CCF44D9-F3FD-6E49-8BBA-93A2C113673F}" type="presOf" srcId="{A3D8575F-106B-9A4F-80EF-86B7A3F879AA}" destId="{FE11904B-4C07-284A-A28A-65E2733860BC}" srcOrd="0" destOrd="0" presId="urn:microsoft.com/office/officeart/2005/8/layout/gear1"/>
    <dgm:cxn modelId="{ED2661DB-A722-9C47-876F-C39C5E49BF07}" type="presOf" srcId="{3E121BEF-B2F5-294B-9741-A132E2A0511C}" destId="{BBF07854-044E-4E4D-8479-F70DD49EDC95}" srcOrd="1" destOrd="0" presId="urn:microsoft.com/office/officeart/2005/8/layout/gear1"/>
    <dgm:cxn modelId="{44487CDD-0825-674A-A478-8C8EE29AA0F4}" type="presOf" srcId="{6534C896-AA11-B54B-A739-967826DFE839}" destId="{7C4EE241-EC25-324C-A776-872E5A1E2F60}" srcOrd="1" destOrd="0" presId="urn:microsoft.com/office/officeart/2005/8/layout/gear1"/>
    <dgm:cxn modelId="{111ADFDD-FE92-6B4C-9D38-3D3728E9340B}" srcId="{035A48CD-CC4F-7146-9A1B-11B8E06F3DA3}" destId="{6534C896-AA11-B54B-A739-967826DFE839}" srcOrd="2" destOrd="0" parTransId="{63365603-4D51-BF4D-8A6F-6548BFFCA156}" sibTransId="{A3D8575F-106B-9A4F-80EF-86B7A3F879AA}"/>
    <dgm:cxn modelId="{EEAF49F5-81AD-E944-92B1-DD8D2F3CFF2A}" type="presOf" srcId="{6534C896-AA11-B54B-A739-967826DFE839}" destId="{61A1DF0D-0075-DA45-BC78-52C8102355AA}" srcOrd="3" destOrd="0" presId="urn:microsoft.com/office/officeart/2005/8/layout/gear1"/>
    <dgm:cxn modelId="{FC5DC4FF-207F-A746-804D-756AFC09028E}" type="presParOf" srcId="{3EB2EBA0-3F1C-C740-9C63-C232FF024146}" destId="{6DC01841-9B97-3A47-8F5B-D51BCED87C97}" srcOrd="0" destOrd="0" presId="urn:microsoft.com/office/officeart/2005/8/layout/gear1"/>
    <dgm:cxn modelId="{2339C7FB-8BCA-7745-AD4A-25363C05B57B}" type="presParOf" srcId="{3EB2EBA0-3F1C-C740-9C63-C232FF024146}" destId="{6DEA272C-420C-C04F-9CE9-D2498E0E4389}" srcOrd="1" destOrd="0" presId="urn:microsoft.com/office/officeart/2005/8/layout/gear1"/>
    <dgm:cxn modelId="{A41FA2F7-C270-3A40-8F77-9836437F59C0}" type="presParOf" srcId="{3EB2EBA0-3F1C-C740-9C63-C232FF024146}" destId="{EF04F39A-7ACD-A843-B289-3E6C2D69EB5B}" srcOrd="2" destOrd="0" presId="urn:microsoft.com/office/officeart/2005/8/layout/gear1"/>
    <dgm:cxn modelId="{C74F4272-7E13-6B47-9E8B-736E028DBA3F}" type="presParOf" srcId="{3EB2EBA0-3F1C-C740-9C63-C232FF024146}" destId="{7F575DD0-8188-7F47-B456-DB39FC623606}" srcOrd="3" destOrd="0" presId="urn:microsoft.com/office/officeart/2005/8/layout/gear1"/>
    <dgm:cxn modelId="{75712CAA-1D21-8346-B3B1-997EED4A8F2A}" type="presParOf" srcId="{3EB2EBA0-3F1C-C740-9C63-C232FF024146}" destId="{BBF07854-044E-4E4D-8479-F70DD49EDC95}" srcOrd="4" destOrd="0" presId="urn:microsoft.com/office/officeart/2005/8/layout/gear1"/>
    <dgm:cxn modelId="{0F07CF10-1A74-A24D-A40D-9D4926356441}" type="presParOf" srcId="{3EB2EBA0-3F1C-C740-9C63-C232FF024146}" destId="{82D24497-F6AE-E24D-8DA4-2D64A61CE0AB}" srcOrd="5" destOrd="0" presId="urn:microsoft.com/office/officeart/2005/8/layout/gear1"/>
    <dgm:cxn modelId="{7A37A27B-2E64-A946-9E2B-DCFFCCF6F62A}" type="presParOf" srcId="{3EB2EBA0-3F1C-C740-9C63-C232FF024146}" destId="{DAFA98CF-BAD9-B449-9B8B-3C1FD9216FE6}" srcOrd="6" destOrd="0" presId="urn:microsoft.com/office/officeart/2005/8/layout/gear1"/>
    <dgm:cxn modelId="{0827869E-0EFF-0442-B324-6E58333930F5}" type="presParOf" srcId="{3EB2EBA0-3F1C-C740-9C63-C232FF024146}" destId="{7C4EE241-EC25-324C-A776-872E5A1E2F60}" srcOrd="7" destOrd="0" presId="urn:microsoft.com/office/officeart/2005/8/layout/gear1"/>
    <dgm:cxn modelId="{E663C8BA-A16B-244A-8B68-AC643B2F5EEB}" type="presParOf" srcId="{3EB2EBA0-3F1C-C740-9C63-C232FF024146}" destId="{24E2130A-9A3A-3641-99C3-9167A5EA00C0}" srcOrd="8" destOrd="0" presId="urn:microsoft.com/office/officeart/2005/8/layout/gear1"/>
    <dgm:cxn modelId="{CC6E8C25-55C7-4648-99EC-DB3525E96FFF}" type="presParOf" srcId="{3EB2EBA0-3F1C-C740-9C63-C232FF024146}" destId="{61A1DF0D-0075-DA45-BC78-52C8102355AA}" srcOrd="9" destOrd="0" presId="urn:microsoft.com/office/officeart/2005/8/layout/gear1"/>
    <dgm:cxn modelId="{BF578A64-8B4E-3946-A706-09D09FE923C2}" type="presParOf" srcId="{3EB2EBA0-3F1C-C740-9C63-C232FF024146}" destId="{2B13E489-9311-5741-A7F3-4D2525EA3D30}" srcOrd="10" destOrd="0" presId="urn:microsoft.com/office/officeart/2005/8/layout/gear1"/>
    <dgm:cxn modelId="{0D4470EC-243F-B844-8B62-8C5DE5249640}" type="presParOf" srcId="{3EB2EBA0-3F1C-C740-9C63-C232FF024146}" destId="{EFA5F8FA-A372-B948-B56B-AC591D2598DE}" srcOrd="11" destOrd="0" presId="urn:microsoft.com/office/officeart/2005/8/layout/gear1"/>
    <dgm:cxn modelId="{3B9787BB-B9AC-3249-97BD-D83134023112}" type="presParOf" srcId="{3EB2EBA0-3F1C-C740-9C63-C232FF024146}" destId="{FE11904B-4C07-284A-A28A-65E2733860BC}"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FADA2-F76E-4C84-B0A4-D8B847DAF76B}" type="doc">
      <dgm:prSet loTypeId="urn:microsoft.com/office/officeart/2005/8/layout/cycle8" loCatId="cycle" qsTypeId="urn:microsoft.com/office/officeart/2005/8/quickstyle/simple1" qsCatId="simple" csTypeId="urn:microsoft.com/office/officeart/2005/8/colors/accent1_2" csCatId="accent1" phldr="1"/>
      <dgm:spPr/>
    </dgm:pt>
    <dgm:pt modelId="{532E422F-BB8F-4F59-A728-CE35BEEA8A8C}">
      <dgm:prSet phldrT="[Text]" custT="1"/>
      <dgm:spPr>
        <a:solidFill>
          <a:srgbClr val="70B2BE"/>
        </a:solidFill>
      </dgm:spPr>
      <dgm:t>
        <a:bodyPr/>
        <a:lstStyle/>
        <a:p>
          <a:r>
            <a:rPr lang="en-IE" sz="2400" b="1">
              <a:solidFill>
                <a:srgbClr val="000000"/>
              </a:solidFill>
            </a:rPr>
            <a:t>ORGÁNICO</a:t>
          </a:r>
        </a:p>
      </dgm:t>
    </dgm:pt>
    <dgm:pt modelId="{EADD4AA5-682A-485D-AF05-6A5243A0B18F}" type="parTrans" cxnId="{0D2B4FC4-C2E9-4CAE-AF48-E907E50EB431}">
      <dgm:prSet/>
      <dgm:spPr/>
      <dgm:t>
        <a:bodyPr/>
        <a:lstStyle/>
        <a:p>
          <a:endParaRPr lang="en-IE"/>
        </a:p>
      </dgm:t>
    </dgm:pt>
    <dgm:pt modelId="{87219715-E9E9-41EC-85C2-37C449FE45F8}" type="sibTrans" cxnId="{0D2B4FC4-C2E9-4CAE-AF48-E907E50EB431}">
      <dgm:prSet/>
      <dgm:spPr/>
      <dgm:t>
        <a:bodyPr/>
        <a:lstStyle/>
        <a:p>
          <a:endParaRPr lang="en-IE"/>
        </a:p>
      </dgm:t>
    </dgm:pt>
    <dgm:pt modelId="{7FD05E16-1CE5-485D-8F4B-70885796ED4D}">
      <dgm:prSet phldrT="[Text]" custT="1"/>
      <dgm:spPr>
        <a:solidFill>
          <a:srgbClr val="1BA19A"/>
        </a:solidFill>
      </dgm:spPr>
      <dgm:t>
        <a:bodyPr/>
        <a:lstStyle/>
        <a:p>
          <a:r>
            <a:rPr lang="en-IE" sz="2400" b="1">
              <a:solidFill>
                <a:srgbClr val="000000"/>
              </a:solidFill>
            </a:rPr>
            <a:t>CALIDAD </a:t>
          </a:r>
        </a:p>
      </dgm:t>
    </dgm:pt>
    <dgm:pt modelId="{4A4D86EC-FC83-452E-8A2D-571D9A1FA7F4}" type="parTrans" cxnId="{0756BD4F-CE35-49D0-9AF9-15C7D4CC384A}">
      <dgm:prSet/>
      <dgm:spPr/>
      <dgm:t>
        <a:bodyPr/>
        <a:lstStyle/>
        <a:p>
          <a:endParaRPr lang="en-IE"/>
        </a:p>
      </dgm:t>
    </dgm:pt>
    <dgm:pt modelId="{0E6DAE47-D5B1-4C13-A09B-0F12BFAE2923}" type="sibTrans" cxnId="{0756BD4F-CE35-49D0-9AF9-15C7D4CC384A}">
      <dgm:prSet/>
      <dgm:spPr/>
      <dgm:t>
        <a:bodyPr/>
        <a:lstStyle/>
        <a:p>
          <a:endParaRPr lang="en-IE"/>
        </a:p>
      </dgm:t>
    </dgm:pt>
    <dgm:pt modelId="{5D08CE05-8323-4337-B1CA-CEC3D7343902}">
      <dgm:prSet phldrT="[Text]" custT="1"/>
      <dgm:spPr>
        <a:solidFill>
          <a:schemeClr val="accent5">
            <a:lumMod val="60000"/>
            <a:lumOff val="40000"/>
          </a:schemeClr>
        </a:solidFill>
      </dgm:spPr>
      <dgm:t>
        <a:bodyPr/>
        <a:lstStyle/>
        <a:p>
          <a:r>
            <a:rPr lang="en-US" sz="2400" b="1">
              <a:solidFill>
                <a:srgbClr val="000000"/>
              </a:solidFill>
            </a:rPr>
            <a:t>NATURAL</a:t>
          </a:r>
          <a:endParaRPr lang="en-IE" sz="2400" b="1">
            <a:solidFill>
              <a:srgbClr val="000000"/>
            </a:solidFill>
          </a:endParaRPr>
        </a:p>
      </dgm:t>
    </dgm:pt>
    <dgm:pt modelId="{C42A8CC1-CEFC-4518-BCD3-255CED40391B}" type="parTrans" cxnId="{767CE581-383A-4D48-882F-F50AE881E271}">
      <dgm:prSet/>
      <dgm:spPr/>
      <dgm:t>
        <a:bodyPr/>
        <a:lstStyle/>
        <a:p>
          <a:endParaRPr lang="en-IE"/>
        </a:p>
      </dgm:t>
    </dgm:pt>
    <dgm:pt modelId="{2C68710A-651C-4694-B0F8-C39EE2C37BA5}" type="sibTrans" cxnId="{767CE581-383A-4D48-882F-F50AE881E271}">
      <dgm:prSet/>
      <dgm:spPr/>
      <dgm:t>
        <a:bodyPr/>
        <a:lstStyle/>
        <a:p>
          <a:endParaRPr lang="en-IE"/>
        </a:p>
      </dgm:t>
    </dgm:pt>
    <dgm:pt modelId="{2EB86F47-0408-482D-AEEF-49E9A7FBECD2}" type="pres">
      <dgm:prSet presAssocID="{0DAFADA2-F76E-4C84-B0A4-D8B847DAF76B}" presName="compositeShape" presStyleCnt="0">
        <dgm:presLayoutVars>
          <dgm:chMax val="7"/>
          <dgm:dir/>
          <dgm:resizeHandles val="exact"/>
        </dgm:presLayoutVars>
      </dgm:prSet>
      <dgm:spPr/>
    </dgm:pt>
    <dgm:pt modelId="{AF46B7FA-24A1-4A9A-80CE-C33178E81D85}" type="pres">
      <dgm:prSet presAssocID="{0DAFADA2-F76E-4C84-B0A4-D8B847DAF76B}" presName="wedge1" presStyleLbl="node1" presStyleIdx="0" presStyleCnt="3" custLinFactNeighborX="203" custLinFactNeighborY="-280"/>
      <dgm:spPr/>
    </dgm:pt>
    <dgm:pt modelId="{FC0FFDA4-2155-40CC-9E8E-D9D9FCA65ED9}" type="pres">
      <dgm:prSet presAssocID="{0DAFADA2-F76E-4C84-B0A4-D8B847DAF76B}" presName="dummy1a" presStyleCnt="0"/>
      <dgm:spPr/>
    </dgm:pt>
    <dgm:pt modelId="{3DBBA3F0-9322-441C-8672-41D626DACA11}" type="pres">
      <dgm:prSet presAssocID="{0DAFADA2-F76E-4C84-B0A4-D8B847DAF76B}" presName="dummy1b" presStyleCnt="0"/>
      <dgm:spPr/>
    </dgm:pt>
    <dgm:pt modelId="{93AC985D-A25B-434E-8330-3104DE542E31}" type="pres">
      <dgm:prSet presAssocID="{0DAFADA2-F76E-4C84-B0A4-D8B847DAF76B}" presName="wedge1Tx" presStyleLbl="node1" presStyleIdx="0" presStyleCnt="3">
        <dgm:presLayoutVars>
          <dgm:chMax val="0"/>
          <dgm:chPref val="0"/>
          <dgm:bulletEnabled val="1"/>
        </dgm:presLayoutVars>
      </dgm:prSet>
      <dgm:spPr/>
    </dgm:pt>
    <dgm:pt modelId="{AE850B40-9CFD-4876-9027-B67207C4C969}" type="pres">
      <dgm:prSet presAssocID="{0DAFADA2-F76E-4C84-B0A4-D8B847DAF76B}" presName="wedge2" presStyleLbl="node1" presStyleIdx="1" presStyleCnt="3" custLinFactNeighborX="188" custLinFactNeighborY="-516"/>
      <dgm:spPr/>
    </dgm:pt>
    <dgm:pt modelId="{342788E5-D97B-4D55-94AC-5158930C9D65}" type="pres">
      <dgm:prSet presAssocID="{0DAFADA2-F76E-4C84-B0A4-D8B847DAF76B}" presName="dummy2a" presStyleCnt="0"/>
      <dgm:spPr/>
    </dgm:pt>
    <dgm:pt modelId="{8D598340-E22E-4735-84F3-57166D0AC284}" type="pres">
      <dgm:prSet presAssocID="{0DAFADA2-F76E-4C84-B0A4-D8B847DAF76B}" presName="dummy2b" presStyleCnt="0"/>
      <dgm:spPr/>
    </dgm:pt>
    <dgm:pt modelId="{EAE780AF-4CF8-4588-8D89-4C0782D9CACF}" type="pres">
      <dgm:prSet presAssocID="{0DAFADA2-F76E-4C84-B0A4-D8B847DAF76B}" presName="wedge2Tx" presStyleLbl="node1" presStyleIdx="1" presStyleCnt="3">
        <dgm:presLayoutVars>
          <dgm:chMax val="0"/>
          <dgm:chPref val="0"/>
          <dgm:bulletEnabled val="1"/>
        </dgm:presLayoutVars>
      </dgm:prSet>
      <dgm:spPr/>
    </dgm:pt>
    <dgm:pt modelId="{A6D566F8-2514-444A-AD6C-C7C6346BC1D2}" type="pres">
      <dgm:prSet presAssocID="{0DAFADA2-F76E-4C84-B0A4-D8B847DAF76B}" presName="wedge3" presStyleLbl="node1" presStyleIdx="2" presStyleCnt="3"/>
      <dgm:spPr/>
    </dgm:pt>
    <dgm:pt modelId="{8DB92B2C-1136-478A-9C60-53AE2030CC1A}" type="pres">
      <dgm:prSet presAssocID="{0DAFADA2-F76E-4C84-B0A4-D8B847DAF76B}" presName="dummy3a" presStyleCnt="0"/>
      <dgm:spPr/>
    </dgm:pt>
    <dgm:pt modelId="{813EBC87-D3B9-4D3E-80C0-3F0FA0890B8F}" type="pres">
      <dgm:prSet presAssocID="{0DAFADA2-F76E-4C84-B0A4-D8B847DAF76B}" presName="dummy3b" presStyleCnt="0"/>
      <dgm:spPr/>
    </dgm:pt>
    <dgm:pt modelId="{F1CC948B-F568-46B2-9DBF-AC805FBB031D}" type="pres">
      <dgm:prSet presAssocID="{0DAFADA2-F76E-4C84-B0A4-D8B847DAF76B}" presName="wedge3Tx" presStyleLbl="node1" presStyleIdx="2" presStyleCnt="3">
        <dgm:presLayoutVars>
          <dgm:chMax val="0"/>
          <dgm:chPref val="0"/>
          <dgm:bulletEnabled val="1"/>
        </dgm:presLayoutVars>
      </dgm:prSet>
      <dgm:spPr/>
    </dgm:pt>
    <dgm:pt modelId="{6AEDC66A-8CBD-423F-B626-82E65EA0B150}" type="pres">
      <dgm:prSet presAssocID="{87219715-E9E9-41EC-85C2-37C449FE45F8}" presName="arrowWedge1" presStyleLbl="fgSibTrans2D1" presStyleIdx="0" presStyleCnt="3" custLinFactNeighborX="-168" custLinFactNeighborY="-1665"/>
      <dgm:spPr>
        <a:solidFill>
          <a:srgbClr val="85D2E1"/>
        </a:solidFill>
      </dgm:spPr>
    </dgm:pt>
    <dgm:pt modelId="{DD8C578E-C0CD-42FB-9954-7722875F4849}" type="pres">
      <dgm:prSet presAssocID="{0E6DAE47-D5B1-4C13-A09B-0F12BFAE2923}" presName="arrowWedge2" presStyleLbl="fgSibTrans2D1" presStyleIdx="1" presStyleCnt="3" custLinFactNeighborX="-796" custLinFactNeighborY="-454"/>
      <dgm:spPr>
        <a:solidFill>
          <a:srgbClr val="85D2E1"/>
        </a:solidFill>
      </dgm:spPr>
    </dgm:pt>
    <dgm:pt modelId="{1114966D-D7B5-4901-8524-20E219B0BF24}" type="pres">
      <dgm:prSet presAssocID="{2C68710A-651C-4694-B0F8-C39EE2C37BA5}" presName="arrowWedge3" presStyleLbl="fgSibTrans2D1" presStyleIdx="2" presStyleCnt="3" custLinFactNeighborX="1044" custLinFactNeighborY="-1377"/>
      <dgm:spPr>
        <a:solidFill>
          <a:srgbClr val="85D2E1"/>
        </a:solidFill>
      </dgm:spPr>
    </dgm:pt>
  </dgm:ptLst>
  <dgm:cxnLst>
    <dgm:cxn modelId="{B7830C0F-9C98-48BD-9643-4C04F8CA93EE}" type="presOf" srcId="{532E422F-BB8F-4F59-A728-CE35BEEA8A8C}" destId="{93AC985D-A25B-434E-8330-3104DE542E31}" srcOrd="1" destOrd="0" presId="urn:microsoft.com/office/officeart/2005/8/layout/cycle8"/>
    <dgm:cxn modelId="{920B1364-B03B-45D6-81AC-20FD8DEC8E19}" type="presOf" srcId="{532E422F-BB8F-4F59-A728-CE35BEEA8A8C}" destId="{AF46B7FA-24A1-4A9A-80CE-C33178E81D85}" srcOrd="0" destOrd="0" presId="urn:microsoft.com/office/officeart/2005/8/layout/cycle8"/>
    <dgm:cxn modelId="{E2958469-3321-486B-9D6A-D064F22E1A5B}" type="presOf" srcId="{7FD05E16-1CE5-485D-8F4B-70885796ED4D}" destId="{AE850B40-9CFD-4876-9027-B67207C4C969}" srcOrd="0" destOrd="0" presId="urn:microsoft.com/office/officeart/2005/8/layout/cycle8"/>
    <dgm:cxn modelId="{0756BD4F-CE35-49D0-9AF9-15C7D4CC384A}" srcId="{0DAFADA2-F76E-4C84-B0A4-D8B847DAF76B}" destId="{7FD05E16-1CE5-485D-8F4B-70885796ED4D}" srcOrd="1" destOrd="0" parTransId="{4A4D86EC-FC83-452E-8A2D-571D9A1FA7F4}" sibTransId="{0E6DAE47-D5B1-4C13-A09B-0F12BFAE2923}"/>
    <dgm:cxn modelId="{767CE581-383A-4D48-882F-F50AE881E271}" srcId="{0DAFADA2-F76E-4C84-B0A4-D8B847DAF76B}" destId="{5D08CE05-8323-4337-B1CA-CEC3D7343902}" srcOrd="2" destOrd="0" parTransId="{C42A8CC1-CEFC-4518-BCD3-255CED40391B}" sibTransId="{2C68710A-651C-4694-B0F8-C39EE2C37BA5}"/>
    <dgm:cxn modelId="{A31CFF8C-2A8F-47F6-9FCC-6DD1A3C1996B}" type="presOf" srcId="{5D08CE05-8323-4337-B1CA-CEC3D7343902}" destId="{F1CC948B-F568-46B2-9DBF-AC805FBB031D}" srcOrd="1" destOrd="0" presId="urn:microsoft.com/office/officeart/2005/8/layout/cycle8"/>
    <dgm:cxn modelId="{0D2B4FC4-C2E9-4CAE-AF48-E907E50EB431}" srcId="{0DAFADA2-F76E-4C84-B0A4-D8B847DAF76B}" destId="{532E422F-BB8F-4F59-A728-CE35BEEA8A8C}" srcOrd="0" destOrd="0" parTransId="{EADD4AA5-682A-485D-AF05-6A5243A0B18F}" sibTransId="{87219715-E9E9-41EC-85C2-37C449FE45F8}"/>
    <dgm:cxn modelId="{178FFBCF-8493-4A81-8238-C8C83855018B}" type="presOf" srcId="{0DAFADA2-F76E-4C84-B0A4-D8B847DAF76B}" destId="{2EB86F47-0408-482D-AEEF-49E9A7FBECD2}" srcOrd="0" destOrd="0" presId="urn:microsoft.com/office/officeart/2005/8/layout/cycle8"/>
    <dgm:cxn modelId="{780B95EE-435D-4E95-A270-7A9E67DEDFB5}" type="presOf" srcId="{7FD05E16-1CE5-485D-8F4B-70885796ED4D}" destId="{EAE780AF-4CF8-4588-8D89-4C0782D9CACF}" srcOrd="1" destOrd="0" presId="urn:microsoft.com/office/officeart/2005/8/layout/cycle8"/>
    <dgm:cxn modelId="{4CC299EE-5F2F-495D-9749-19BDF1430DE0}" type="presOf" srcId="{5D08CE05-8323-4337-B1CA-CEC3D7343902}" destId="{A6D566F8-2514-444A-AD6C-C7C6346BC1D2}" srcOrd="0" destOrd="0" presId="urn:microsoft.com/office/officeart/2005/8/layout/cycle8"/>
    <dgm:cxn modelId="{5243B452-7184-472F-8D63-59CF3F2AE7A6}" type="presParOf" srcId="{2EB86F47-0408-482D-AEEF-49E9A7FBECD2}" destId="{AF46B7FA-24A1-4A9A-80CE-C33178E81D85}" srcOrd="0" destOrd="0" presId="urn:microsoft.com/office/officeart/2005/8/layout/cycle8"/>
    <dgm:cxn modelId="{75A8B024-2835-4EF4-BE10-50CEE2CAA2D7}" type="presParOf" srcId="{2EB86F47-0408-482D-AEEF-49E9A7FBECD2}" destId="{FC0FFDA4-2155-40CC-9E8E-D9D9FCA65ED9}" srcOrd="1" destOrd="0" presId="urn:microsoft.com/office/officeart/2005/8/layout/cycle8"/>
    <dgm:cxn modelId="{5D4D4688-1C69-47DD-91A3-541AA529FBD3}" type="presParOf" srcId="{2EB86F47-0408-482D-AEEF-49E9A7FBECD2}" destId="{3DBBA3F0-9322-441C-8672-41D626DACA11}" srcOrd="2" destOrd="0" presId="urn:microsoft.com/office/officeart/2005/8/layout/cycle8"/>
    <dgm:cxn modelId="{5C483D92-96B3-4E61-9CD9-3E18753C7414}" type="presParOf" srcId="{2EB86F47-0408-482D-AEEF-49E9A7FBECD2}" destId="{93AC985D-A25B-434E-8330-3104DE542E31}" srcOrd="3" destOrd="0" presId="urn:microsoft.com/office/officeart/2005/8/layout/cycle8"/>
    <dgm:cxn modelId="{8E436F4E-F2CD-4091-9D1B-3881D1C1000B}" type="presParOf" srcId="{2EB86F47-0408-482D-AEEF-49E9A7FBECD2}" destId="{AE850B40-9CFD-4876-9027-B67207C4C969}" srcOrd="4" destOrd="0" presId="urn:microsoft.com/office/officeart/2005/8/layout/cycle8"/>
    <dgm:cxn modelId="{5F4AF772-20CE-4384-A566-061B2E6764A1}" type="presParOf" srcId="{2EB86F47-0408-482D-AEEF-49E9A7FBECD2}" destId="{342788E5-D97B-4D55-94AC-5158930C9D65}" srcOrd="5" destOrd="0" presId="urn:microsoft.com/office/officeart/2005/8/layout/cycle8"/>
    <dgm:cxn modelId="{FDE34A7F-AFA8-4E29-AEAC-1B6C77D8C11A}" type="presParOf" srcId="{2EB86F47-0408-482D-AEEF-49E9A7FBECD2}" destId="{8D598340-E22E-4735-84F3-57166D0AC284}" srcOrd="6" destOrd="0" presId="urn:microsoft.com/office/officeart/2005/8/layout/cycle8"/>
    <dgm:cxn modelId="{4EFEAB12-2CB0-481F-9804-EFB932DF6473}" type="presParOf" srcId="{2EB86F47-0408-482D-AEEF-49E9A7FBECD2}" destId="{EAE780AF-4CF8-4588-8D89-4C0782D9CACF}" srcOrd="7" destOrd="0" presId="urn:microsoft.com/office/officeart/2005/8/layout/cycle8"/>
    <dgm:cxn modelId="{9F8607F0-2519-4A01-BE75-FDE6FAD05B2D}" type="presParOf" srcId="{2EB86F47-0408-482D-AEEF-49E9A7FBECD2}" destId="{A6D566F8-2514-444A-AD6C-C7C6346BC1D2}" srcOrd="8" destOrd="0" presId="urn:microsoft.com/office/officeart/2005/8/layout/cycle8"/>
    <dgm:cxn modelId="{A186D0B7-F693-45DD-9188-62EA678042B5}" type="presParOf" srcId="{2EB86F47-0408-482D-AEEF-49E9A7FBECD2}" destId="{8DB92B2C-1136-478A-9C60-53AE2030CC1A}" srcOrd="9" destOrd="0" presId="urn:microsoft.com/office/officeart/2005/8/layout/cycle8"/>
    <dgm:cxn modelId="{A2FD92F9-2D8B-42D5-89CD-F81A6B1EE63F}" type="presParOf" srcId="{2EB86F47-0408-482D-AEEF-49E9A7FBECD2}" destId="{813EBC87-D3B9-4D3E-80C0-3F0FA0890B8F}" srcOrd="10" destOrd="0" presId="urn:microsoft.com/office/officeart/2005/8/layout/cycle8"/>
    <dgm:cxn modelId="{04FB3AF3-E071-45D6-979E-AD1619F3E3C0}" type="presParOf" srcId="{2EB86F47-0408-482D-AEEF-49E9A7FBECD2}" destId="{F1CC948B-F568-46B2-9DBF-AC805FBB031D}" srcOrd="11" destOrd="0" presId="urn:microsoft.com/office/officeart/2005/8/layout/cycle8"/>
    <dgm:cxn modelId="{819C13EA-7818-4469-BB6F-6CFBC1C9CF52}" type="presParOf" srcId="{2EB86F47-0408-482D-AEEF-49E9A7FBECD2}" destId="{6AEDC66A-8CBD-423F-B626-82E65EA0B150}" srcOrd="12" destOrd="0" presId="urn:microsoft.com/office/officeart/2005/8/layout/cycle8"/>
    <dgm:cxn modelId="{86B5F785-34AB-43A6-AAB7-54DDA1D378CC}" type="presParOf" srcId="{2EB86F47-0408-482D-AEEF-49E9A7FBECD2}" destId="{DD8C578E-C0CD-42FB-9954-7722875F4849}" srcOrd="13" destOrd="0" presId="urn:microsoft.com/office/officeart/2005/8/layout/cycle8"/>
    <dgm:cxn modelId="{CFF84911-D5E9-470A-BA20-0D092712C5E6}" type="presParOf" srcId="{2EB86F47-0408-482D-AEEF-49E9A7FBECD2}" destId="{1114966D-D7B5-4901-8524-20E219B0BF2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01841-9B97-3A47-8F5B-D51BCED87C97}">
      <dsp:nvSpPr>
        <dsp:cNvPr id="0" name=""/>
        <dsp:cNvSpPr/>
      </dsp:nvSpPr>
      <dsp:spPr>
        <a:xfrm>
          <a:off x="3769028" y="2473690"/>
          <a:ext cx="2530172" cy="2523896"/>
        </a:xfrm>
        <a:prstGeom prst="gear9">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solidFill>
                <a:srgbClr val="1188A3"/>
              </a:solidFill>
            </a:rPr>
            <a:t>Cambios fisiológicos y psicológicos en las personas mayores </a:t>
          </a:r>
          <a:endParaRPr lang="en-GB" sz="1600" b="1" kern="1200">
            <a:solidFill>
              <a:srgbClr val="1188A3"/>
            </a:solidFill>
          </a:endParaRPr>
        </a:p>
      </dsp:txBody>
      <dsp:txXfrm>
        <a:off x="4277236" y="3064901"/>
        <a:ext cx="1513756" cy="1297334"/>
      </dsp:txXfrm>
    </dsp:sp>
    <dsp:sp modelId="{7F575DD0-8188-7F47-B456-DB39FC623606}">
      <dsp:nvSpPr>
        <dsp:cNvPr id="0" name=""/>
        <dsp:cNvSpPr/>
      </dsp:nvSpPr>
      <dsp:spPr>
        <a:xfrm>
          <a:off x="1581370" y="2145564"/>
          <a:ext cx="2254561" cy="2062822"/>
        </a:xfrm>
        <a:prstGeom prst="gear6">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a:solidFill>
                <a:srgbClr val="1188A3"/>
              </a:solidFill>
            </a:rPr>
            <a:t>Estado nutricional de las personas mayores </a:t>
          </a:r>
          <a:endParaRPr lang="en-GB" sz="1500" b="1" kern="1200">
            <a:solidFill>
              <a:srgbClr val="1188A3"/>
            </a:solidFill>
          </a:endParaRPr>
        </a:p>
      </dsp:txBody>
      <dsp:txXfrm>
        <a:off x="2128563" y="2668024"/>
        <a:ext cx="1160175" cy="1017902"/>
      </dsp:txXfrm>
    </dsp:sp>
    <dsp:sp modelId="{DAFA98CF-BAD9-B449-9B8B-3C1FD9216FE6}">
      <dsp:nvSpPr>
        <dsp:cNvPr id="0" name=""/>
        <dsp:cNvSpPr/>
      </dsp:nvSpPr>
      <dsp:spPr>
        <a:xfrm rot="20700000">
          <a:off x="3769540" y="567533"/>
          <a:ext cx="2021144" cy="2021144"/>
        </a:xfrm>
        <a:prstGeom prst="gear6">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solidFill>
                <a:srgbClr val="1188A3"/>
              </a:solidFill>
            </a:rPr>
            <a:t>Alimentos y servicios innovadores </a:t>
          </a:r>
          <a:endParaRPr lang="en-GB" sz="1600" b="1" kern="1200">
            <a:solidFill>
              <a:srgbClr val="1188A3"/>
            </a:solidFill>
          </a:endParaRPr>
        </a:p>
      </dsp:txBody>
      <dsp:txXfrm rot="-20700000">
        <a:off x="4212836" y="1010830"/>
        <a:ext cx="1134552" cy="1134552"/>
      </dsp:txXfrm>
    </dsp:sp>
    <dsp:sp modelId="{2B13E489-9311-5741-A7F3-4D2525EA3D30}">
      <dsp:nvSpPr>
        <dsp:cNvPr id="0" name=""/>
        <dsp:cNvSpPr/>
      </dsp:nvSpPr>
      <dsp:spPr>
        <a:xfrm rot="7636151">
          <a:off x="2529063" y="3344014"/>
          <a:ext cx="2183423" cy="2022770"/>
        </a:xfrm>
        <a:prstGeom prst="circularArrow">
          <a:avLst>
            <a:gd name="adj1" fmla="val 4688"/>
            <a:gd name="adj2" fmla="val 299029"/>
            <a:gd name="adj3" fmla="val 2535191"/>
            <a:gd name="adj4" fmla="val 15820885"/>
            <a:gd name="adj5" fmla="val 5469"/>
          </a:avLst>
        </a:prstGeom>
        <a:gradFill rotWithShape="0">
          <a:gsLst>
            <a:gs pos="100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67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FA5F8FA-A372-B948-B56B-AC591D2598DE}">
      <dsp:nvSpPr>
        <dsp:cNvPr id="0" name=""/>
        <dsp:cNvSpPr/>
      </dsp:nvSpPr>
      <dsp:spPr>
        <a:xfrm rot="845843">
          <a:off x="2203395" y="797523"/>
          <a:ext cx="2637834" cy="2637834"/>
        </a:xfrm>
        <a:prstGeom prst="leftCircularArrow">
          <a:avLst>
            <a:gd name="adj1" fmla="val 6452"/>
            <a:gd name="adj2" fmla="val 429999"/>
            <a:gd name="adj3" fmla="val 10489124"/>
            <a:gd name="adj4" fmla="val 14837806"/>
            <a:gd name="adj5" fmla="val 7527"/>
          </a:avLst>
        </a:prstGeom>
        <a:gradFill rotWithShape="0">
          <a:gsLst>
            <a:gs pos="0">
              <a:schemeClr val="accent4"/>
            </a:gs>
            <a:gs pos="75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E11904B-4C07-284A-A28A-65E2733860BC}">
      <dsp:nvSpPr>
        <dsp:cNvPr id="0" name=""/>
        <dsp:cNvSpPr/>
      </dsp:nvSpPr>
      <dsp:spPr>
        <a:xfrm rot="5864903">
          <a:off x="-79252" y="2095244"/>
          <a:ext cx="2844116" cy="2844116"/>
        </a:xfrm>
        <a:prstGeom prst="triangle">
          <a:avLst/>
        </a:prstGeom>
        <a:solidFill>
          <a:schemeClr val="accent1">
            <a:tint val="40000"/>
            <a:alpha val="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6B7FA-24A1-4A9A-80CE-C33178E81D85}">
      <dsp:nvSpPr>
        <dsp:cNvPr id="0" name=""/>
        <dsp:cNvSpPr/>
      </dsp:nvSpPr>
      <dsp:spPr>
        <a:xfrm>
          <a:off x="1891142" y="339468"/>
          <a:ext cx="4551680" cy="4551680"/>
        </a:xfrm>
        <a:prstGeom prst="pie">
          <a:avLst>
            <a:gd name="adj1" fmla="val 16200000"/>
            <a:gd name="adj2" fmla="val 1800000"/>
          </a:avLst>
        </a:prstGeom>
        <a:solidFill>
          <a:srgbClr val="70B2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E" sz="2400" b="1" kern="1200">
              <a:solidFill>
                <a:srgbClr val="000000"/>
              </a:solidFill>
            </a:rPr>
            <a:t>ORGÁNICO</a:t>
          </a:r>
        </a:p>
      </dsp:txBody>
      <dsp:txXfrm>
        <a:off x="4289986" y="1303991"/>
        <a:ext cx="1625600" cy="1354666"/>
      </dsp:txXfrm>
    </dsp:sp>
    <dsp:sp modelId="{AE850B40-9CFD-4876-9027-B67207C4C969}">
      <dsp:nvSpPr>
        <dsp:cNvPr id="0" name=""/>
        <dsp:cNvSpPr/>
      </dsp:nvSpPr>
      <dsp:spPr>
        <a:xfrm>
          <a:off x="1796717" y="491286"/>
          <a:ext cx="4551680" cy="4551680"/>
        </a:xfrm>
        <a:prstGeom prst="pie">
          <a:avLst>
            <a:gd name="adj1" fmla="val 1800000"/>
            <a:gd name="adj2" fmla="val 9000000"/>
          </a:avLst>
        </a:prstGeom>
        <a:solidFill>
          <a:srgbClr val="1BA1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E" sz="2400" b="1" kern="1200">
              <a:solidFill>
                <a:srgbClr val="000000"/>
              </a:solidFill>
            </a:rPr>
            <a:t>CALIDAD </a:t>
          </a:r>
        </a:p>
      </dsp:txBody>
      <dsp:txXfrm>
        <a:off x="2880450" y="3444460"/>
        <a:ext cx="2438400" cy="1192106"/>
      </dsp:txXfrm>
    </dsp:sp>
    <dsp:sp modelId="{A6D566F8-2514-444A-AD6C-C7C6346BC1D2}">
      <dsp:nvSpPr>
        <dsp:cNvPr id="0" name=""/>
        <dsp:cNvSpPr/>
      </dsp:nvSpPr>
      <dsp:spPr>
        <a:xfrm>
          <a:off x="1694416" y="352213"/>
          <a:ext cx="4551680" cy="4551680"/>
        </a:xfrm>
        <a:prstGeom prst="pie">
          <a:avLst>
            <a:gd name="adj1" fmla="val 9000000"/>
            <a:gd name="adj2" fmla="val 1620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000000"/>
              </a:solidFill>
            </a:rPr>
            <a:t>NATURAL</a:t>
          </a:r>
          <a:endParaRPr lang="en-IE" sz="2400" b="1" kern="1200">
            <a:solidFill>
              <a:srgbClr val="000000"/>
            </a:solidFill>
          </a:endParaRPr>
        </a:p>
      </dsp:txBody>
      <dsp:txXfrm>
        <a:off x="2221653" y="1316736"/>
        <a:ext cx="1625600" cy="1354666"/>
      </dsp:txXfrm>
    </dsp:sp>
    <dsp:sp modelId="{6AEDC66A-8CBD-423F-B626-82E65EA0B150}">
      <dsp:nvSpPr>
        <dsp:cNvPr id="0" name=""/>
        <dsp:cNvSpPr/>
      </dsp:nvSpPr>
      <dsp:spPr>
        <a:xfrm>
          <a:off x="1601154" y="-27470"/>
          <a:ext cx="5115221" cy="5115221"/>
        </a:xfrm>
        <a:prstGeom prst="circularArrow">
          <a:avLst>
            <a:gd name="adj1" fmla="val 5085"/>
            <a:gd name="adj2" fmla="val 327528"/>
            <a:gd name="adj3" fmla="val 1472472"/>
            <a:gd name="adj4" fmla="val 16199432"/>
            <a:gd name="adj5" fmla="val 5932"/>
          </a:avLst>
        </a:prstGeom>
        <a:solidFill>
          <a:srgbClr val="85D2E1"/>
        </a:solidFill>
        <a:ln>
          <a:noFill/>
        </a:ln>
        <a:effectLst/>
      </dsp:spPr>
      <dsp:style>
        <a:lnRef idx="0">
          <a:scrgbClr r="0" g="0" b="0"/>
        </a:lnRef>
        <a:fillRef idx="1">
          <a:scrgbClr r="0" g="0" b="0"/>
        </a:fillRef>
        <a:effectRef idx="0">
          <a:scrgbClr r="0" g="0" b="0"/>
        </a:effectRef>
        <a:fontRef idx="minor">
          <a:schemeClr val="lt1"/>
        </a:fontRef>
      </dsp:style>
    </dsp:sp>
    <dsp:sp modelId="{DD8C578E-C0CD-42FB-9954-7722875F4849}">
      <dsp:nvSpPr>
        <dsp:cNvPr id="0" name=""/>
        <dsp:cNvSpPr/>
      </dsp:nvSpPr>
      <dsp:spPr>
        <a:xfrm>
          <a:off x="1474229" y="186005"/>
          <a:ext cx="5115221" cy="5115221"/>
        </a:xfrm>
        <a:prstGeom prst="circularArrow">
          <a:avLst>
            <a:gd name="adj1" fmla="val 5085"/>
            <a:gd name="adj2" fmla="val 327528"/>
            <a:gd name="adj3" fmla="val 8671970"/>
            <a:gd name="adj4" fmla="val 1800502"/>
            <a:gd name="adj5" fmla="val 5932"/>
          </a:avLst>
        </a:prstGeom>
        <a:solidFill>
          <a:srgbClr val="85D2E1"/>
        </a:solidFill>
        <a:ln>
          <a:noFill/>
        </a:ln>
        <a:effectLst/>
      </dsp:spPr>
      <dsp:style>
        <a:lnRef idx="0">
          <a:scrgbClr r="0" g="0" b="0"/>
        </a:lnRef>
        <a:fillRef idx="1">
          <a:scrgbClr r="0" g="0" b="0"/>
        </a:fillRef>
        <a:effectRef idx="0">
          <a:scrgbClr r="0" g="0" b="0"/>
        </a:effectRef>
        <a:fontRef idx="minor">
          <a:schemeClr val="lt1"/>
        </a:fontRef>
      </dsp:style>
    </dsp:sp>
    <dsp:sp modelId="{1114966D-D7B5-4901-8524-20E219B0BF24}">
      <dsp:nvSpPr>
        <dsp:cNvPr id="0" name=""/>
        <dsp:cNvSpPr/>
      </dsp:nvSpPr>
      <dsp:spPr>
        <a:xfrm>
          <a:off x="1465673" y="6"/>
          <a:ext cx="5115221" cy="5115221"/>
        </a:xfrm>
        <a:prstGeom prst="circularArrow">
          <a:avLst>
            <a:gd name="adj1" fmla="val 5085"/>
            <a:gd name="adj2" fmla="val 327528"/>
            <a:gd name="adj3" fmla="val 15873039"/>
            <a:gd name="adj4" fmla="val 9000000"/>
            <a:gd name="adj5" fmla="val 5932"/>
          </a:avLst>
        </a:prstGeom>
        <a:solidFill>
          <a:srgbClr val="85D2E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528C90-8FB6-F54E-876D-66758057196D}"/>
              </a:ext>
            </a:extLst>
          </p:cNvPr>
          <p:cNvSpPr/>
          <p:nvPr userDrawn="1"/>
        </p:nvSpPr>
        <p:spPr>
          <a:xfrm>
            <a:off x="0" y="0"/>
            <a:ext cx="12192000" cy="6858001"/>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93FAD45-FEC6-9B49-BB64-104A34D479C8}"/>
              </a:ext>
            </a:extLst>
          </p:cNvPr>
          <p:cNvSpPr/>
          <p:nvPr userDrawn="1"/>
        </p:nvSpPr>
        <p:spPr>
          <a:xfrm>
            <a:off x="424670" y="528535"/>
            <a:ext cx="6181082" cy="2123658"/>
          </a:xfrm>
          <a:prstGeom prst="rect">
            <a:avLst/>
          </a:prstGeom>
        </p:spPr>
        <p:txBody>
          <a:bodyPr wrap="square">
            <a:spAutoFit/>
          </a:bodyPr>
          <a:lstStyle/>
          <a:p>
            <a:pPr fontAlgn="base"/>
            <a:r>
              <a:rPr lang="en-IE" sz="4400" b="1" i="0" u="none" strike="noStrike" kern="1200" baseline="0">
                <a:solidFill>
                  <a:srgbClr val="000000"/>
                </a:solidFill>
                <a:effectLst/>
                <a:latin typeface="+mn-lt"/>
                <a:ea typeface="+mn-ea"/>
                <a:cs typeface="+mn-cs"/>
                <a:sym typeface="Quattrocento Sans"/>
              </a:rPr>
              <a:t>INNOVATING FOOD </a:t>
            </a:r>
          </a:p>
          <a:p>
            <a:pPr fontAlgn="base"/>
            <a:r>
              <a:rPr lang="en-IE" sz="4400" b="1" i="0" u="none" strike="noStrike" kern="1200" baseline="0">
                <a:solidFill>
                  <a:srgbClr val="000000"/>
                </a:solidFill>
                <a:effectLst/>
                <a:latin typeface="+mn-lt"/>
                <a:ea typeface="+mn-ea"/>
                <a:cs typeface="+mn-cs"/>
                <a:sym typeface="Quattrocento Sans"/>
              </a:rPr>
              <a:t>FOR SENIORS </a:t>
            </a:r>
          </a:p>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16" name="Rectangle 15">
            <a:extLst>
              <a:ext uri="{FF2B5EF4-FFF2-40B4-BE49-F238E27FC236}">
                <a16:creationId xmlns:a16="http://schemas.microsoft.com/office/drawing/2014/main" id="{EEA0D91F-9AAA-0042-B178-C546D9741BAA}"/>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17" name="Rectangle 16">
            <a:extLst>
              <a:ext uri="{FF2B5EF4-FFF2-40B4-BE49-F238E27FC236}">
                <a16:creationId xmlns:a16="http://schemas.microsoft.com/office/drawing/2014/main" id="{E45BD91F-BFF7-9F43-A600-A65624CBC8F8}"/>
              </a:ext>
            </a:extLst>
          </p:cNvPr>
          <p:cNvSpPr/>
          <p:nvPr userDrawn="1"/>
        </p:nvSpPr>
        <p:spPr>
          <a:xfrm>
            <a:off x="424668" y="2883583"/>
            <a:ext cx="6419232" cy="2123658"/>
          </a:xfrm>
          <a:prstGeom prst="rect">
            <a:avLst/>
          </a:prstGeom>
        </p:spPr>
        <p:txBody>
          <a:bodyPr wrap="square">
            <a:spAutoFit/>
          </a:bodyPr>
          <a:lstStyle/>
          <a:p>
            <a:pPr fontAlgn="base"/>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INNOVATING FOOD FOR SENIORS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8" name="Straight Connector 17">
            <a:extLst>
              <a:ext uri="{FF2B5EF4-FFF2-40B4-BE49-F238E27FC236}">
                <a16:creationId xmlns:a16="http://schemas.microsoft.com/office/drawing/2014/main" id="{6E1401F6-C867-FF4E-87E1-B8E8D08D90B0}"/>
              </a:ext>
            </a:extLst>
          </p:cNvPr>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B2F022-2514-6E40-833E-C1FA2AF4AA82}"/>
              </a:ext>
            </a:extLst>
          </p:cNvPr>
          <p:cNvCxnSpPr/>
          <p:nvPr userDrawn="1"/>
        </p:nvCxnSpPr>
        <p:spPr>
          <a:xfrm flipH="1">
            <a:off x="1" y="2864720"/>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178C5C5-CBFD-7149-B94A-32501F585BC9}"/>
              </a:ext>
            </a:extLst>
          </p:cNvPr>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21" name="Straight Connector 20">
            <a:extLst>
              <a:ext uri="{FF2B5EF4-FFF2-40B4-BE49-F238E27FC236}">
                <a16:creationId xmlns:a16="http://schemas.microsoft.com/office/drawing/2014/main" id="{AD8ABF36-234A-9D43-948C-5242E9FB8B6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9C9E11-D7A0-D14F-9240-B81BF8424F91}"/>
              </a:ext>
            </a:extLst>
          </p:cNvPr>
          <p:cNvSpPr/>
          <p:nvPr userDrawn="1"/>
        </p:nvSpPr>
        <p:spPr>
          <a:xfrm flipV="1">
            <a:off x="1356632" y="-2"/>
            <a:ext cx="5495430" cy="6892757"/>
          </a:xfrm>
          <a:prstGeom prst="rect">
            <a:avLst/>
          </a:prstGeom>
          <a:solidFill>
            <a:srgbClr val="FFD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11" name="Rectangle 10">
            <a:extLst>
              <a:ext uri="{FF2B5EF4-FFF2-40B4-BE49-F238E27FC236}">
                <a16:creationId xmlns:a16="http://schemas.microsoft.com/office/drawing/2014/main" id="{4E585817-372F-5F45-807C-3F480679EC4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3" name="Picture Placeholder 17">
            <a:extLst>
              <a:ext uri="{FF2B5EF4-FFF2-40B4-BE49-F238E27FC236}">
                <a16:creationId xmlns:a16="http://schemas.microsoft.com/office/drawing/2014/main" id="{073F117C-ACDF-B74C-97E8-CAE9AEF32E41}"/>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5" name="Text Placeholder 17">
            <a:extLst>
              <a:ext uri="{FF2B5EF4-FFF2-40B4-BE49-F238E27FC236}">
                <a16:creationId xmlns:a16="http://schemas.microsoft.com/office/drawing/2014/main" id="{57BC4A55-72C2-1D4D-A63F-67A32FF81592}"/>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6" name="Rectangle 15">
            <a:extLst>
              <a:ext uri="{FF2B5EF4-FFF2-40B4-BE49-F238E27FC236}">
                <a16:creationId xmlns:a16="http://schemas.microsoft.com/office/drawing/2014/main" id="{37CCFAFC-F1E8-0449-B779-878024054E6C}"/>
              </a:ext>
            </a:extLst>
          </p:cNvPr>
          <p:cNvSpPr/>
          <p:nvPr userDrawn="1"/>
        </p:nvSpPr>
        <p:spPr>
          <a:xfrm>
            <a:off x="1802710" y="129286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 Placeholder 23">
            <a:extLst>
              <a:ext uri="{FF2B5EF4-FFF2-40B4-BE49-F238E27FC236}">
                <a16:creationId xmlns:a16="http://schemas.microsoft.com/office/drawing/2014/main" id="{35518029-19B8-DF4A-A8E3-BA3D92CD7B8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21" name="TextBox 20">
            <a:extLst>
              <a:ext uri="{FF2B5EF4-FFF2-40B4-BE49-F238E27FC236}">
                <a16:creationId xmlns:a16="http://schemas.microsoft.com/office/drawing/2014/main" id="{4DD35E4D-190C-6042-9B94-DDCF67E8C77C}"/>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13542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 name="TextBox 9">
            <a:extLst>
              <a:ext uri="{FF2B5EF4-FFF2-40B4-BE49-F238E27FC236}">
                <a16:creationId xmlns:a16="http://schemas.microsoft.com/office/drawing/2014/main" id="{D9AFEFDE-FAC8-AB4F-9957-3BABBF6BF2C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73FC6CBC-8DC5-6644-9D36-9FC466DD6727}"/>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a:t>     </a:t>
            </a:r>
          </a:p>
          <a:p>
            <a:endParaRPr lang="en-US"/>
          </a:p>
          <a:p>
            <a:endParaRPr lang="en-US"/>
          </a:p>
          <a:p>
            <a:endParaRPr lang="en-US"/>
          </a:p>
          <a:p>
            <a:endParaRPr lang="en-US"/>
          </a:p>
          <a:p>
            <a:r>
              <a:rPr lang="en-US"/>
              <a:t>         </a:t>
            </a:r>
          </a:p>
          <a:p>
            <a:endParaRPr lang="en-US"/>
          </a:p>
          <a:p>
            <a:r>
              <a:rPr lang="en-US"/>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TextBox 9">
            <a:extLst>
              <a:ext uri="{FF2B5EF4-FFF2-40B4-BE49-F238E27FC236}">
                <a16:creationId xmlns:a16="http://schemas.microsoft.com/office/drawing/2014/main" id="{2943F897-78A4-0B4B-8573-94D145B62A08}"/>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2" name="Rectangle 11">
            <a:extLst>
              <a:ext uri="{FF2B5EF4-FFF2-40B4-BE49-F238E27FC236}">
                <a16:creationId xmlns:a16="http://schemas.microsoft.com/office/drawing/2014/main" id="{4F6C0A3D-C15F-7940-B357-97E643E480E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256306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2" name="TextBox 11">
            <a:extLst>
              <a:ext uri="{FF2B5EF4-FFF2-40B4-BE49-F238E27FC236}">
                <a16:creationId xmlns:a16="http://schemas.microsoft.com/office/drawing/2014/main" id="{C2FBC500-C4C9-D84E-8F6E-A42A850108C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54A2A4D1-C2F9-7246-A6D4-B8E78FBB3B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90046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2" name="TextBox 11">
            <a:extLst>
              <a:ext uri="{FF2B5EF4-FFF2-40B4-BE49-F238E27FC236}">
                <a16:creationId xmlns:a16="http://schemas.microsoft.com/office/drawing/2014/main" id="{67B058E9-0FDE-DA4E-BF5B-474E1E98B11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1E9D4803-1384-0040-B823-EB6E174D03FA}"/>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92079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000000"/>
                </a:solidFill>
                <a:latin typeface="+mn-lt"/>
              </a:defRPr>
            </a:lvl1pPr>
          </a:lstStyle>
          <a:p>
            <a:pPr lvl="0"/>
            <a:r>
              <a:rPr lang="en-US"/>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rgbClr val="000000"/>
                </a:solidFill>
                <a:latin typeface="Calibri" panose="020F0502020204030204" pitchFamily="34" charset="0"/>
                <a:cs typeface="Calibri" panose="020F0502020204030204" pitchFamily="34" charset="0"/>
              </a:defRPr>
            </a:lvl1pPr>
          </a:lstStyle>
          <a:p>
            <a:pPr lvl="0"/>
            <a:r>
              <a:rPr lang="en-US"/>
              <a:t>Meet Our Team</a:t>
            </a:r>
          </a:p>
        </p:txBody>
      </p:sp>
      <p:sp>
        <p:nvSpPr>
          <p:cNvPr id="20" name="Rectangle 19">
            <a:extLst>
              <a:ext uri="{FF2B5EF4-FFF2-40B4-BE49-F238E27FC236}">
                <a16:creationId xmlns:a16="http://schemas.microsoft.com/office/drawing/2014/main" id="{D64AD41C-3661-F040-90A1-EC23C041ED4E}"/>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Box 20">
            <a:extLst>
              <a:ext uri="{FF2B5EF4-FFF2-40B4-BE49-F238E27FC236}">
                <a16:creationId xmlns:a16="http://schemas.microsoft.com/office/drawing/2014/main" id="{81CCB233-79D4-BF49-8A14-B41B68CEBFD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8" name="TextBox 7">
            <a:extLst>
              <a:ext uri="{FF2B5EF4-FFF2-40B4-BE49-F238E27FC236}">
                <a16:creationId xmlns:a16="http://schemas.microsoft.com/office/drawing/2014/main" id="{004002AF-64BD-CD41-A435-AEB60B75F24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DBC05CB0-6500-A84A-BB2B-4EB8B4FCD44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2847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 Solid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8" name="TextBox 7">
            <a:extLst>
              <a:ext uri="{FF2B5EF4-FFF2-40B4-BE49-F238E27FC236}">
                <a16:creationId xmlns:a16="http://schemas.microsoft.com/office/drawing/2014/main" id="{D9F5C685-035F-D041-9D04-C86F332F6C3A}"/>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4" name="Rectangle 13">
            <a:extLst>
              <a:ext uri="{FF2B5EF4-FFF2-40B4-BE49-F238E27FC236}">
                <a16:creationId xmlns:a16="http://schemas.microsoft.com/office/drawing/2014/main" id="{50854967-F50B-DA42-BB7D-5265DB15FE01}"/>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092935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594346" cy="386770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3" y="642972"/>
            <a:ext cx="10594345"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 name="TextBox 6">
            <a:extLst>
              <a:ext uri="{FF2B5EF4-FFF2-40B4-BE49-F238E27FC236}">
                <a16:creationId xmlns:a16="http://schemas.microsoft.com/office/drawing/2014/main" id="{17108906-42A7-E148-9BB7-CC17F5321A0F}"/>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8" name="Rectangle 7">
            <a:extLst>
              <a:ext uri="{FF2B5EF4-FFF2-40B4-BE49-F238E27FC236}">
                <a16:creationId xmlns:a16="http://schemas.microsoft.com/office/drawing/2014/main" id="{290BAE96-0814-3E40-B9F4-107E0EE7446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3035300"/>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85EF887-6C4A-6C45-9223-72AC0A02DE77}"/>
              </a:ext>
            </a:extLst>
          </p:cNvPr>
          <p:cNvSpPr/>
          <p:nvPr userDrawn="1"/>
        </p:nvSpPr>
        <p:spPr>
          <a:xfrm>
            <a:off x="0" y="-1"/>
            <a:ext cx="12192000" cy="6858001"/>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1E469D-3F5C-A04D-A9C2-78BABD88DEC9}"/>
              </a:ext>
            </a:extLst>
          </p:cNvPr>
          <p:cNvSpPr/>
          <p:nvPr userDrawn="1"/>
        </p:nvSpPr>
        <p:spPr>
          <a:xfrm>
            <a:off x="391177" y="248191"/>
            <a:ext cx="4363465"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000000"/>
                </a:solidFill>
                <a:latin typeface="+mn-lt"/>
                <a:ea typeface="Quattrocento Sans"/>
                <a:cs typeface="Quattrocento Sans"/>
                <a:sym typeface="Quattrocento Sans"/>
              </a:rPr>
              <a:t>ICONS</a:t>
            </a:r>
            <a:r>
              <a:rPr lang="en-IE" sz="3600" baseline="0">
                <a:solidFill>
                  <a:srgbClr val="000000"/>
                </a:solidFill>
                <a:latin typeface="+mn-lt"/>
                <a:ea typeface="Quattrocento Sans"/>
                <a:cs typeface="Quattrocento Sans"/>
                <a:sym typeface="Quattrocento Sans"/>
              </a:rPr>
              <a:t> WHICH CAN BE USED WITHIN THE </a:t>
            </a:r>
            <a:r>
              <a:rPr lang="en-IE" sz="3600" b="1" baseline="0">
                <a:solidFill>
                  <a:srgbClr val="000000"/>
                </a:solidFill>
                <a:latin typeface="+mn-lt"/>
                <a:ea typeface="Quattrocento Sans"/>
                <a:cs typeface="Quattrocento Sans"/>
                <a:sym typeface="Quattrocento Sans"/>
              </a:rPr>
              <a:t>INNOVATING FOOD FOR SENIORS</a:t>
            </a:r>
          </a:p>
          <a:p>
            <a:pPr marL="0" lvl="0" indent="0" algn="l" rtl="0">
              <a:spcBef>
                <a:spcPts val="0"/>
              </a:spcBef>
              <a:spcAft>
                <a:spcPts val="0"/>
              </a:spcAft>
              <a:buClr>
                <a:schemeClr val="dk1"/>
              </a:buClr>
              <a:buSzPts val="1100"/>
              <a:buFont typeface="Arial"/>
              <a:buNone/>
            </a:pPr>
            <a:r>
              <a:rPr lang="en-IE" sz="3600" baseline="0">
                <a:solidFill>
                  <a:srgbClr val="000000"/>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000000"/>
                </a:solidFill>
                <a:latin typeface="+mn-lt"/>
                <a:ea typeface="Quattrocento Sans"/>
                <a:cs typeface="Quattrocento Sans"/>
                <a:sym typeface="Quattrocento Sans"/>
              </a:rPr>
              <a:t>Resize them without losing quality.</a:t>
            </a:r>
            <a:r>
              <a:rPr lang="en-IE" sz="2400" i="1" baseline="0">
                <a:solidFill>
                  <a:srgbClr val="000000"/>
                </a:solidFill>
                <a:latin typeface="+mn-lt"/>
                <a:ea typeface="Quattrocento Sans"/>
                <a:cs typeface="Quattrocento Sans"/>
                <a:sym typeface="Quattrocento Sans"/>
              </a:rPr>
              <a:t> </a:t>
            </a:r>
            <a:r>
              <a:rPr lang="en-IE" sz="2400" i="1">
                <a:solidFill>
                  <a:srgbClr val="000000"/>
                </a:solidFill>
                <a:latin typeface="+mn-lt"/>
                <a:ea typeface="Quattrocento Sans"/>
                <a:cs typeface="Quattrocento Sans"/>
                <a:sym typeface="Quattrocento Sans"/>
              </a:rPr>
              <a:t> Change line colour, width and style.</a:t>
            </a:r>
            <a:r>
              <a:rPr lang="en-IE" sz="2400" i="1" baseline="0">
                <a:solidFill>
                  <a:srgbClr val="000000"/>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000000"/>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000000"/>
                </a:solidFill>
                <a:latin typeface="+mn-lt"/>
                <a:ea typeface="Quattrocento Sans"/>
                <a:cs typeface="Quattrocento Sans"/>
                <a:sym typeface="Quattrocento Sans"/>
              </a:rPr>
              <a:t>Isn’t that nice? :)</a:t>
            </a:r>
          </a:p>
        </p:txBody>
      </p:sp>
      <p:sp>
        <p:nvSpPr>
          <p:cNvPr id="12" name="Rectangle 11">
            <a:extLst>
              <a:ext uri="{FF2B5EF4-FFF2-40B4-BE49-F238E27FC236}">
                <a16:creationId xmlns:a16="http://schemas.microsoft.com/office/drawing/2014/main" id="{38AA4A83-B7D5-A14E-B458-86954DB983B8}"/>
              </a:ext>
            </a:extLst>
          </p:cNvPr>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a:extLst>
              <a:ext uri="{FF2B5EF4-FFF2-40B4-BE49-F238E27FC236}">
                <a16:creationId xmlns:a16="http://schemas.microsoft.com/office/drawing/2014/main" id="{79EE4BE0-47F6-1145-83C0-FC05478AA3C0}"/>
              </a:ext>
            </a:extLst>
          </p:cNvPr>
          <p:cNvCxnSpPr/>
          <p:nvPr userDrawn="1"/>
        </p:nvCxnSpPr>
        <p:spPr>
          <a:xfrm flipH="1">
            <a:off x="2" y="5808420"/>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4CE0F0-878D-BF47-92A6-182E26DD430D}"/>
              </a:ext>
            </a:extLst>
          </p:cNvPr>
          <p:cNvCxnSpPr/>
          <p:nvPr userDrawn="1"/>
        </p:nvCxnSpPr>
        <p:spPr>
          <a:xfrm>
            <a:off x="5145818" y="0"/>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8B85E0-90B8-664A-BD1F-A9AD778E0147}"/>
              </a:ext>
            </a:extLst>
          </p:cNvPr>
          <p:cNvSpPr/>
          <p:nvPr userDrawn="1"/>
        </p:nvSpPr>
        <p:spPr>
          <a:xfrm>
            <a:off x="241300" y="228600"/>
            <a:ext cx="11696700" cy="30353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rgbClr val="000000"/>
                </a:solidFill>
                <a:latin typeface="+mn-lt"/>
              </a:defRPr>
            </a:lvl1pPr>
          </a:lstStyle>
          <a:p>
            <a:pPr lvl="0"/>
            <a:r>
              <a:rPr lang="en-US"/>
              <a:t>Phone Preview</a:t>
            </a:r>
          </a:p>
        </p:txBody>
      </p:sp>
      <p:sp>
        <p:nvSpPr>
          <p:cNvPr id="14" name="TextBox 13">
            <a:extLst>
              <a:ext uri="{FF2B5EF4-FFF2-40B4-BE49-F238E27FC236}">
                <a16:creationId xmlns:a16="http://schemas.microsoft.com/office/drawing/2014/main" id="{52940463-2A23-8345-AD61-ABC2D3CD881B}"/>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6" name="Rectangle 15">
            <a:extLst>
              <a:ext uri="{FF2B5EF4-FFF2-40B4-BE49-F238E27FC236}">
                <a16:creationId xmlns:a16="http://schemas.microsoft.com/office/drawing/2014/main" id="{24038921-4423-A348-BAE6-EA21AC34FFDE}"/>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 Slide -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D2E1"/>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a:t>1</a:t>
            </a:r>
          </a:p>
        </p:txBody>
      </p:sp>
      <p:sp>
        <p:nvSpPr>
          <p:cNvPr id="10" name="Rectangle 9">
            <a:extLst>
              <a:ext uri="{FF2B5EF4-FFF2-40B4-BE49-F238E27FC236}">
                <a16:creationId xmlns:a16="http://schemas.microsoft.com/office/drawing/2014/main" id="{8DA6BAF8-3E93-D34F-9B9C-95DE2FD94B3F}"/>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Box 10">
            <a:extLst>
              <a:ext uri="{FF2B5EF4-FFF2-40B4-BE49-F238E27FC236}">
                <a16:creationId xmlns:a16="http://schemas.microsoft.com/office/drawing/2014/main" id="{A5269288-D184-204D-B338-FA18411E6F45}"/>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7335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DB52097-B5CF-FE4E-A743-E196714B98B0}"/>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1" name="Text Placeholder 23">
            <a:extLst>
              <a:ext uri="{FF2B5EF4-FFF2-40B4-BE49-F238E27FC236}">
                <a16:creationId xmlns:a16="http://schemas.microsoft.com/office/drawing/2014/main" id="{E8EDE465-2BD1-F542-A065-62DD2C1F54A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000000"/>
                </a:solidFill>
                <a:latin typeface="+mn-lt"/>
              </a:defRPr>
            </a:lvl1pPr>
          </a:lstStyle>
          <a:p>
            <a:pPr lvl="0"/>
            <a:r>
              <a:rPr lang="en-US"/>
              <a:t>TITLE</a:t>
            </a:r>
          </a:p>
        </p:txBody>
      </p:sp>
      <p:cxnSp>
        <p:nvCxnSpPr>
          <p:cNvPr id="12" name="Straight Connector 11">
            <a:extLst>
              <a:ext uri="{FF2B5EF4-FFF2-40B4-BE49-F238E27FC236}">
                <a16:creationId xmlns:a16="http://schemas.microsoft.com/office/drawing/2014/main" id="{6664C6AB-4D9A-B948-95D4-9F23D84240A0}"/>
              </a:ext>
            </a:extLst>
          </p:cNvPr>
          <p:cNvCxnSpPr>
            <a:cxnSpLocks/>
          </p:cNvCxnSpPr>
          <p:nvPr userDrawn="1"/>
        </p:nvCxnSpPr>
        <p:spPr>
          <a:xfrm>
            <a:off x="5346936" y="-25722"/>
            <a:ext cx="0" cy="6853558"/>
          </a:xfrm>
          <a:prstGeom prst="line">
            <a:avLst/>
          </a:prstGeom>
          <a:ln w="12700">
            <a:solidFill>
              <a:srgbClr val="FFD100"/>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C3FB9919-1563-AB44-AAC3-B34BFC4BB07F}"/>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00000"/>
                </a:solidFill>
                <a:latin typeface="+mn-lt"/>
              </a:defRPr>
            </a:lvl1pPr>
          </a:lstStyle>
          <a:p>
            <a:pPr lvl="0"/>
            <a:r>
              <a:rPr lang="en-US"/>
              <a:t>BULLET POINT SLIDE</a:t>
            </a:r>
          </a:p>
        </p:txBody>
      </p:sp>
      <p:sp>
        <p:nvSpPr>
          <p:cNvPr id="15" name="Oval 14">
            <a:extLst>
              <a:ext uri="{FF2B5EF4-FFF2-40B4-BE49-F238E27FC236}">
                <a16:creationId xmlns:a16="http://schemas.microsoft.com/office/drawing/2014/main" id="{0E98C6E4-CC84-5445-A6A2-3BFC532C82BB}"/>
              </a:ext>
            </a:extLst>
          </p:cNvPr>
          <p:cNvSpPr/>
          <p:nvPr userDrawn="1"/>
        </p:nvSpPr>
        <p:spPr>
          <a:xfrm>
            <a:off x="4783395" y="415207"/>
            <a:ext cx="1154422" cy="1154422"/>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252DE36E-64EA-E745-8D9A-4444A2C571A7}"/>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rgbClr val="000000"/>
                </a:solidFill>
                <a:latin typeface="+mn-lt"/>
              </a:defRPr>
            </a:lvl1pPr>
          </a:lstStyle>
          <a:p>
            <a:pPr lvl="0"/>
            <a:r>
              <a:rPr lang="en-US"/>
              <a:t>1</a:t>
            </a:r>
          </a:p>
        </p:txBody>
      </p:sp>
      <p:sp>
        <p:nvSpPr>
          <p:cNvPr id="19" name="Rectangle 18">
            <a:extLst>
              <a:ext uri="{FF2B5EF4-FFF2-40B4-BE49-F238E27FC236}">
                <a16:creationId xmlns:a16="http://schemas.microsoft.com/office/drawing/2014/main" id="{8C55CA2E-E3A9-2C44-A07D-20A2D9A8B0AA}"/>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0" name="TextBox 19">
            <a:extLst>
              <a:ext uri="{FF2B5EF4-FFF2-40B4-BE49-F238E27FC236}">
                <a16:creationId xmlns:a16="http://schemas.microsoft.com/office/drawing/2014/main" id="{AD83011E-EBF4-AA4A-AF6A-2700E052B2D4}"/>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08978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45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85D2E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START</a:t>
            </a:r>
            <a:endParaRPr lang="en-US"/>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2016</a:t>
            </a:r>
            <a:endParaRPr lang="en-US"/>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2017</a:t>
            </a:r>
            <a:endParaRPr lang="en-US"/>
          </a:p>
        </p:txBody>
      </p:sp>
      <p:sp>
        <p:nvSpPr>
          <p:cNvPr id="22" name="TextBox 21">
            <a:extLst>
              <a:ext uri="{FF2B5EF4-FFF2-40B4-BE49-F238E27FC236}">
                <a16:creationId xmlns:a16="http://schemas.microsoft.com/office/drawing/2014/main" id="{D062F972-D907-984B-A889-E139C773002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23" name="Rectangle 22">
            <a:extLst>
              <a:ext uri="{FF2B5EF4-FFF2-40B4-BE49-F238E27FC236}">
                <a16:creationId xmlns:a16="http://schemas.microsoft.com/office/drawing/2014/main" id="{07B5A83F-00A9-4446-B7FF-17C0C15E6CDB}"/>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D2E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5D2E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85D2E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2018</a:t>
            </a:r>
            <a:endParaRPr lang="en-US"/>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2019</a:t>
            </a:r>
            <a:endParaRPr lang="en-US"/>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2020</a:t>
            </a:r>
            <a:endParaRPr lang="en-US"/>
          </a:p>
        </p:txBody>
      </p:sp>
      <p:sp>
        <p:nvSpPr>
          <p:cNvPr id="16" name="Rectangle 15">
            <a:extLst>
              <a:ext uri="{FF2B5EF4-FFF2-40B4-BE49-F238E27FC236}">
                <a16:creationId xmlns:a16="http://schemas.microsoft.com/office/drawing/2014/main" id="{8C26421F-3E17-FF47-92D5-AE8B9BF847B2}"/>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Box 16">
            <a:extLst>
              <a:ext uri="{FF2B5EF4-FFF2-40B4-BE49-F238E27FC236}">
                <a16:creationId xmlns:a16="http://schemas.microsoft.com/office/drawing/2014/main" id="{37918C0E-ED0A-D748-88E5-BE3A2DEDEB97}"/>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941567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85D2E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5D2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0000"/>
                </a:solidFill>
              </a:endParaRPr>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END</a:t>
            </a:r>
            <a:endParaRPr lang="en-US"/>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2021</a:t>
            </a:r>
            <a:endParaRPr lang="en-US"/>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2022</a:t>
            </a:r>
            <a:endParaRPr lang="en-US"/>
          </a:p>
        </p:txBody>
      </p:sp>
      <p:sp>
        <p:nvSpPr>
          <p:cNvPr id="14" name="Rectangle 13">
            <a:extLst>
              <a:ext uri="{FF2B5EF4-FFF2-40B4-BE49-F238E27FC236}">
                <a16:creationId xmlns:a16="http://schemas.microsoft.com/office/drawing/2014/main" id="{CE9AE23B-5966-D043-B5CA-4F97DC3963FC}"/>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5" name="TextBox 14">
            <a:extLst>
              <a:ext uri="{FF2B5EF4-FFF2-40B4-BE49-F238E27FC236}">
                <a16:creationId xmlns:a16="http://schemas.microsoft.com/office/drawing/2014/main" id="{033DD942-702D-3645-AFD5-CC083E31395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133433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10" name="Rectangle 9">
            <a:extLst>
              <a:ext uri="{FF2B5EF4-FFF2-40B4-BE49-F238E27FC236}">
                <a16:creationId xmlns:a16="http://schemas.microsoft.com/office/drawing/2014/main" id="{82CA5999-94EF-5047-863C-92AD3F2C1BC6}"/>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Box 10">
            <a:extLst>
              <a:ext uri="{FF2B5EF4-FFF2-40B4-BE49-F238E27FC236}">
                <a16:creationId xmlns:a16="http://schemas.microsoft.com/office/drawing/2014/main" id="{23B3D228-BEB5-3D4C-B205-D25168DA218F}"/>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38772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a:solidFill>
            <a:srgbClr val="FFD100"/>
          </a:solidFill>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February</a:t>
            </a:r>
            <a:endParaRPr lang="en-US"/>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rgbClr val="000000"/>
                </a:solidFill>
                <a:latin typeface="+mn-lt"/>
              </a:defRPr>
            </a:lvl1pPr>
          </a:lstStyle>
          <a:p>
            <a:pPr lvl="0"/>
            <a:r>
              <a:rPr lang="en-US"/>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January</a:t>
            </a:r>
            <a:endParaRPr lang="en-US"/>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rgbClr val="000000"/>
                </a:solidFill>
                <a:latin typeface="+mn-lt"/>
              </a:defRPr>
            </a:lvl1pPr>
          </a:lstStyle>
          <a:p>
            <a:pPr lvl="0"/>
            <a:r>
              <a:rPr lang="en-US"/>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April</a:t>
            </a:r>
            <a:endParaRPr lang="en-US"/>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rgbClr val="000000"/>
                </a:solidFill>
                <a:latin typeface="+mn-lt"/>
              </a:defRPr>
            </a:lvl1pPr>
          </a:lstStyle>
          <a:p>
            <a:pPr lvl="0"/>
            <a:r>
              <a:rPr lang="en-US"/>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March</a:t>
            </a:r>
            <a:endParaRPr lang="en-US"/>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rgbClr val="000000"/>
                </a:solidFill>
                <a:latin typeface="+mn-lt"/>
              </a:defRPr>
            </a:lvl1pPr>
          </a:lstStyle>
          <a:p>
            <a:pPr lvl="0"/>
            <a:r>
              <a:rPr lang="en-US"/>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4" name="Rectangle 23">
            <a:extLst>
              <a:ext uri="{FF2B5EF4-FFF2-40B4-BE49-F238E27FC236}">
                <a16:creationId xmlns:a16="http://schemas.microsoft.com/office/drawing/2014/main" id="{12B53804-765C-C642-92ED-7E167F7FC3E2}"/>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6" name="Rectangle 25">
            <a:extLst>
              <a:ext uri="{FF2B5EF4-FFF2-40B4-BE49-F238E27FC236}">
                <a16:creationId xmlns:a16="http://schemas.microsoft.com/office/drawing/2014/main" id="{7CD0E4C4-9A1C-7C42-B6AE-D6B72ACB0F1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7" name="TextBox 26">
            <a:extLst>
              <a:ext uri="{FF2B5EF4-FFF2-40B4-BE49-F238E27FC236}">
                <a16:creationId xmlns:a16="http://schemas.microsoft.com/office/drawing/2014/main" id="{52AAE17C-D830-5C45-85EA-04CAF242AA8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04065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1968968" y="4828013"/>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8491788" y="4865859"/>
            <a:ext cx="2061046" cy="1237497"/>
          </a:xfrm>
        </p:spPr>
        <p:txBody>
          <a:bodyPr/>
          <a:lstStyle>
            <a:lvl1pPr algn="ctr">
              <a:buNone/>
              <a:defRPr sz="1500" b="0" i="0" spc="0">
                <a:solidFill>
                  <a:srgbClr val="7F7F7F"/>
                </a:solidFill>
                <a:latin typeface="Montserrat Ligh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00000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0" name="Rectangle 19">
            <a:extLst>
              <a:ext uri="{FF2B5EF4-FFF2-40B4-BE49-F238E27FC236}">
                <a16:creationId xmlns:a16="http://schemas.microsoft.com/office/drawing/2014/main" id="{665B885F-F1D5-CF48-A406-1D7B1455708D}"/>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2" name="Rectangle 21">
            <a:extLst>
              <a:ext uri="{FF2B5EF4-FFF2-40B4-BE49-F238E27FC236}">
                <a16:creationId xmlns:a16="http://schemas.microsoft.com/office/drawing/2014/main" id="{C8D55487-933C-5146-9897-55B5E37FAF8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TextBox 22">
            <a:extLst>
              <a:ext uri="{FF2B5EF4-FFF2-40B4-BE49-F238E27FC236}">
                <a16:creationId xmlns:a16="http://schemas.microsoft.com/office/drawing/2014/main" id="{6632CE13-138D-E149-8986-EF12E05E1F94}"/>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31" name="Freeform 30">
            <a:extLst>
              <a:ext uri="{FF2B5EF4-FFF2-40B4-BE49-F238E27FC236}">
                <a16:creationId xmlns:a16="http://schemas.microsoft.com/office/drawing/2014/main" id="{753DD29A-3B44-3440-992D-5C5AC4CA3A40}"/>
              </a:ext>
            </a:extLst>
          </p:cNvPr>
          <p:cNvSpPr/>
          <p:nvPr userDrawn="1"/>
        </p:nvSpPr>
        <p:spPr>
          <a:xfrm>
            <a:off x="5348401" y="1768904"/>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2" name="Freeform 31">
            <a:extLst>
              <a:ext uri="{FF2B5EF4-FFF2-40B4-BE49-F238E27FC236}">
                <a16:creationId xmlns:a16="http://schemas.microsoft.com/office/drawing/2014/main" id="{BA0297F2-56FC-8C4B-A295-66B5958C74C8}"/>
              </a:ext>
            </a:extLst>
          </p:cNvPr>
          <p:cNvSpPr/>
          <p:nvPr userDrawn="1"/>
        </p:nvSpPr>
        <p:spPr>
          <a:xfrm>
            <a:off x="8762431" y="1768903"/>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2CBBE60E-F66A-DA48-9E5A-FE49730E791F}"/>
              </a:ext>
            </a:extLst>
          </p:cNvPr>
          <p:cNvSpPr/>
          <p:nvPr userDrawn="1"/>
        </p:nvSpPr>
        <p:spPr>
          <a:xfrm>
            <a:off x="2225374" y="1735972"/>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BF8AD40A-108B-5846-858D-C7B9F7A01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474525"/>
          </a:xfrm>
          <a:prstGeom prst="rect">
            <a:avLst/>
          </a:prstGeom>
        </p:spPr>
      </p:pic>
      <p:grpSp>
        <p:nvGrpSpPr>
          <p:cNvPr id="17" name="Group 16">
            <a:extLst>
              <a:ext uri="{FF2B5EF4-FFF2-40B4-BE49-F238E27FC236}">
                <a16:creationId xmlns:a16="http://schemas.microsoft.com/office/drawing/2014/main" id="{1AEC8C81-1228-634A-A794-E7C603C00625}"/>
              </a:ext>
            </a:extLst>
          </p:cNvPr>
          <p:cNvGrpSpPr/>
          <p:nvPr userDrawn="1"/>
        </p:nvGrpSpPr>
        <p:grpSpPr>
          <a:xfrm>
            <a:off x="237726" y="5888182"/>
            <a:ext cx="2645594" cy="656899"/>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12760" y="4172994"/>
            <a:ext cx="5278651" cy="697353"/>
          </a:xfrm>
        </p:spPr>
        <p:txBody>
          <a:bodyPr>
            <a:noAutofit/>
          </a:bodyPr>
          <a:lstStyle>
            <a:lvl1pPr marL="0" indent="0" algn="l">
              <a:buNone/>
              <a:defRPr sz="54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12760" y="3554471"/>
            <a:ext cx="5278651" cy="697353"/>
          </a:xfrm>
        </p:spPr>
        <p:txBody>
          <a:bodyPr>
            <a:normAutofit/>
          </a:bodyPr>
          <a:lstStyle>
            <a:lvl1pPr marL="0" indent="0" algn="l">
              <a:buNone/>
              <a:defRPr sz="3600" b="0" i="0">
                <a:solidFill>
                  <a:srgbClr val="000000"/>
                </a:solidFill>
                <a:latin typeface="+mn-lt"/>
              </a:defRPr>
            </a:lvl1pPr>
          </a:lstStyle>
          <a:p>
            <a:pPr lvl="0"/>
            <a:r>
              <a:rPr lang="en-US"/>
              <a:t>Cover Design 1</a:t>
            </a:r>
          </a:p>
        </p:txBody>
      </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BDE66C52-CD1F-C645-B3DD-BCA573C31CC3}"/>
              </a:ext>
            </a:extLst>
          </p:cNvPr>
          <p:cNvSpPr/>
          <p:nvPr userDrawn="1"/>
        </p:nvSpPr>
        <p:spPr>
          <a:xfrm>
            <a:off x="3184089" y="1773769"/>
            <a:ext cx="1521426" cy="2214649"/>
          </a:xfrm>
          <a:custGeom>
            <a:avLst/>
            <a:gdLst>
              <a:gd name="connsiteX0" fmla="*/ 759049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59049 w 1521426"/>
              <a:gd name="connsiteY5" fmla="*/ 2214649 h 2214649"/>
              <a:gd name="connsiteX6" fmla="*/ 714105 w 1521426"/>
              <a:gd name="connsiteY6" fmla="*/ 2169690 h 2214649"/>
              <a:gd name="connsiteX7" fmla="*/ 747397 w 1521426"/>
              <a:gd name="connsiteY7" fmla="*/ 2124731 h 2214649"/>
              <a:gd name="connsiteX8" fmla="*/ 747397 w 1521426"/>
              <a:gd name="connsiteY8" fmla="*/ 1520282 h 2214649"/>
              <a:gd name="connsiteX9" fmla="*/ 0 w 1521426"/>
              <a:gd name="connsiteY9" fmla="*/ 757643 h 2214649"/>
              <a:gd name="connsiteX10" fmla="*/ 759049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59049" y="0"/>
                </a:moveTo>
                <a:cubicBezTo>
                  <a:pt x="1180187" y="0"/>
                  <a:pt x="1521426" y="338026"/>
                  <a:pt x="1521426" y="757643"/>
                </a:cubicBezTo>
                <a:cubicBezTo>
                  <a:pt x="1521426" y="1173931"/>
                  <a:pt x="1188510" y="1510291"/>
                  <a:pt x="775694" y="1520282"/>
                </a:cubicBezTo>
                <a:lnTo>
                  <a:pt x="775694" y="2124731"/>
                </a:lnTo>
                <a:cubicBezTo>
                  <a:pt x="794005" y="2131392"/>
                  <a:pt x="807321" y="2146378"/>
                  <a:pt x="807321" y="2169690"/>
                </a:cubicBezTo>
                <a:cubicBezTo>
                  <a:pt x="807321" y="2191337"/>
                  <a:pt x="787346" y="2214649"/>
                  <a:pt x="759049" y="2214649"/>
                </a:cubicBezTo>
                <a:cubicBezTo>
                  <a:pt x="735744" y="2214649"/>
                  <a:pt x="714105" y="2191337"/>
                  <a:pt x="714105" y="2169690"/>
                </a:cubicBezTo>
                <a:cubicBezTo>
                  <a:pt x="714105" y="2146378"/>
                  <a:pt x="729086" y="2131392"/>
                  <a:pt x="747397" y="2124731"/>
                </a:cubicBezTo>
                <a:lnTo>
                  <a:pt x="747397" y="1520282"/>
                </a:lnTo>
                <a:cubicBezTo>
                  <a:pt x="332916" y="1510291"/>
                  <a:pt x="0" y="1173931"/>
                  <a:pt x="0" y="757643"/>
                </a:cubicBezTo>
                <a:cubicBezTo>
                  <a:pt x="0" y="338026"/>
                  <a:pt x="339574" y="0"/>
                  <a:pt x="759049"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5" name="Freeform 34">
            <a:extLst>
              <a:ext uri="{FF2B5EF4-FFF2-40B4-BE49-F238E27FC236}">
                <a16:creationId xmlns:a16="http://schemas.microsoft.com/office/drawing/2014/main" id="{17D5D243-BECF-4247-8022-6467B42FD98B}"/>
              </a:ext>
            </a:extLst>
          </p:cNvPr>
          <p:cNvSpPr/>
          <p:nvPr userDrawn="1"/>
        </p:nvSpPr>
        <p:spPr>
          <a:xfrm>
            <a:off x="5348401" y="1773769"/>
            <a:ext cx="1519759" cy="2214649"/>
          </a:xfrm>
          <a:custGeom>
            <a:avLst/>
            <a:gdLst>
              <a:gd name="connsiteX0" fmla="*/ 757383 w 1519759"/>
              <a:gd name="connsiteY0" fmla="*/ 0 h 2214649"/>
              <a:gd name="connsiteX1" fmla="*/ 1519759 w 1519759"/>
              <a:gd name="connsiteY1" fmla="*/ 757643 h 2214649"/>
              <a:gd name="connsiteX2" fmla="*/ 774029 w 1519759"/>
              <a:gd name="connsiteY2" fmla="*/ 1520282 h 2214649"/>
              <a:gd name="connsiteX3" fmla="*/ 774029 w 1519759"/>
              <a:gd name="connsiteY3" fmla="*/ 2124731 h 2214649"/>
              <a:gd name="connsiteX4" fmla="*/ 805656 w 1519759"/>
              <a:gd name="connsiteY4" fmla="*/ 2169690 h 2214649"/>
              <a:gd name="connsiteX5" fmla="*/ 757383 w 1519759"/>
              <a:gd name="connsiteY5" fmla="*/ 2214649 h 2214649"/>
              <a:gd name="connsiteX6" fmla="*/ 714104 w 1519759"/>
              <a:gd name="connsiteY6" fmla="*/ 2169690 h 2214649"/>
              <a:gd name="connsiteX7" fmla="*/ 742402 w 1519759"/>
              <a:gd name="connsiteY7" fmla="*/ 2124731 h 2214649"/>
              <a:gd name="connsiteX8" fmla="*/ 742402 w 1519759"/>
              <a:gd name="connsiteY8" fmla="*/ 1520282 h 2214649"/>
              <a:gd name="connsiteX9" fmla="*/ 0 w 1519759"/>
              <a:gd name="connsiteY9" fmla="*/ 757643 h 2214649"/>
              <a:gd name="connsiteX10" fmla="*/ 757383 w 1519759"/>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9759" h="2214649">
                <a:moveTo>
                  <a:pt x="757383" y="0"/>
                </a:moveTo>
                <a:cubicBezTo>
                  <a:pt x="1178521" y="0"/>
                  <a:pt x="1519759" y="338026"/>
                  <a:pt x="1519759" y="757643"/>
                </a:cubicBezTo>
                <a:cubicBezTo>
                  <a:pt x="1519759" y="1173931"/>
                  <a:pt x="1186844" y="1510291"/>
                  <a:pt x="774029" y="1520282"/>
                </a:cubicBezTo>
                <a:lnTo>
                  <a:pt x="774029" y="2124731"/>
                </a:lnTo>
                <a:cubicBezTo>
                  <a:pt x="792339" y="2131392"/>
                  <a:pt x="805656" y="2146378"/>
                  <a:pt x="805656" y="2169690"/>
                </a:cubicBezTo>
                <a:cubicBezTo>
                  <a:pt x="805656" y="2191337"/>
                  <a:pt x="784016" y="2214649"/>
                  <a:pt x="757383" y="2214649"/>
                </a:cubicBezTo>
                <a:cubicBezTo>
                  <a:pt x="734079" y="2214649"/>
                  <a:pt x="714104" y="2191337"/>
                  <a:pt x="714104" y="2169690"/>
                </a:cubicBezTo>
                <a:cubicBezTo>
                  <a:pt x="714104" y="2146378"/>
                  <a:pt x="724091" y="2131392"/>
                  <a:pt x="742402" y="2124731"/>
                </a:cubicBezTo>
                <a:lnTo>
                  <a:pt x="742402" y="1520282"/>
                </a:lnTo>
                <a:cubicBezTo>
                  <a:pt x="331251" y="1510291"/>
                  <a:pt x="0" y="1173931"/>
                  <a:pt x="0" y="757643"/>
                </a:cubicBezTo>
                <a:cubicBezTo>
                  <a:pt x="0" y="338026"/>
                  <a:pt x="337909" y="0"/>
                  <a:pt x="75738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3" name="Freeform 32">
            <a:extLst>
              <a:ext uri="{FF2B5EF4-FFF2-40B4-BE49-F238E27FC236}">
                <a16:creationId xmlns:a16="http://schemas.microsoft.com/office/drawing/2014/main" id="{C6BF562B-3F3A-6640-B4EF-37D5504DB157}"/>
              </a:ext>
            </a:extLst>
          </p:cNvPr>
          <p:cNvSpPr/>
          <p:nvPr userDrawn="1"/>
        </p:nvSpPr>
        <p:spPr>
          <a:xfrm>
            <a:off x="1019776" y="1773769"/>
            <a:ext cx="1521426" cy="2214649"/>
          </a:xfrm>
          <a:custGeom>
            <a:avLst/>
            <a:gdLst>
              <a:gd name="connsiteX0" fmla="*/ 762378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7321 w 1521426"/>
              <a:gd name="connsiteY4" fmla="*/ 2169690 h 2214649"/>
              <a:gd name="connsiteX5" fmla="*/ 762378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2378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2378" y="0"/>
                </a:moveTo>
                <a:cubicBezTo>
                  <a:pt x="1181852" y="0"/>
                  <a:pt x="1521426" y="338026"/>
                  <a:pt x="1521426" y="757643"/>
                </a:cubicBezTo>
                <a:cubicBezTo>
                  <a:pt x="1521426" y="1173931"/>
                  <a:pt x="1188510" y="1510291"/>
                  <a:pt x="775694" y="1520282"/>
                </a:cubicBezTo>
                <a:lnTo>
                  <a:pt x="775694" y="2124731"/>
                </a:lnTo>
                <a:cubicBezTo>
                  <a:pt x="792340" y="2131392"/>
                  <a:pt x="807321" y="2146378"/>
                  <a:pt x="807321" y="2169690"/>
                </a:cubicBezTo>
                <a:cubicBezTo>
                  <a:pt x="807321" y="2191337"/>
                  <a:pt x="787346" y="2214649"/>
                  <a:pt x="762378" y="2214649"/>
                </a:cubicBezTo>
                <a:cubicBezTo>
                  <a:pt x="734080" y="2214649"/>
                  <a:pt x="714105" y="2191337"/>
                  <a:pt x="714105" y="2169690"/>
                </a:cubicBezTo>
                <a:cubicBezTo>
                  <a:pt x="714105" y="2146378"/>
                  <a:pt x="729086" y="2131392"/>
                  <a:pt x="745732" y="2124731"/>
                </a:cubicBezTo>
                <a:lnTo>
                  <a:pt x="745732" y="1520282"/>
                </a:lnTo>
                <a:cubicBezTo>
                  <a:pt x="332916" y="1510291"/>
                  <a:pt x="0" y="1173931"/>
                  <a:pt x="0" y="757643"/>
                </a:cubicBezTo>
                <a:cubicBezTo>
                  <a:pt x="0" y="338026"/>
                  <a:pt x="342904" y="0"/>
                  <a:pt x="762378"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7" name="Freeform 36">
            <a:extLst>
              <a:ext uri="{FF2B5EF4-FFF2-40B4-BE49-F238E27FC236}">
                <a16:creationId xmlns:a16="http://schemas.microsoft.com/office/drawing/2014/main" id="{254CE7AE-212C-9440-B746-7CE16413648E}"/>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latin typeface="Lato Regular" charset="0"/>
              <a:ea typeface="Arial Unicode MS" pitchFamily="2"/>
              <a:cs typeface="Arial Unicode MS" pitchFamily="2"/>
            </a:endParaRPr>
          </a:p>
        </p:txBody>
      </p:sp>
      <p:sp>
        <p:nvSpPr>
          <p:cNvPr id="36" name="Freeform 35">
            <a:extLst>
              <a:ext uri="{FF2B5EF4-FFF2-40B4-BE49-F238E27FC236}">
                <a16:creationId xmlns:a16="http://schemas.microsoft.com/office/drawing/2014/main" id="{6208503D-9B7B-2143-8977-B436C464238B}"/>
              </a:ext>
            </a:extLst>
          </p:cNvPr>
          <p:cNvSpPr/>
          <p:nvPr userDrawn="1"/>
        </p:nvSpPr>
        <p:spPr>
          <a:xfrm>
            <a:off x="7511047" y="1773769"/>
            <a:ext cx="1521426" cy="2214649"/>
          </a:xfrm>
          <a:custGeom>
            <a:avLst/>
            <a:gdLst>
              <a:gd name="connsiteX0" fmla="*/ 760713 w 1521426"/>
              <a:gd name="connsiteY0" fmla="*/ 0 h 2214649"/>
              <a:gd name="connsiteX1" fmla="*/ 1521426 w 1521426"/>
              <a:gd name="connsiteY1" fmla="*/ 757643 h 2214649"/>
              <a:gd name="connsiteX2" fmla="*/ 775694 w 1521426"/>
              <a:gd name="connsiteY2" fmla="*/ 1520282 h 2214649"/>
              <a:gd name="connsiteX3" fmla="*/ 775694 w 1521426"/>
              <a:gd name="connsiteY3" fmla="*/ 2124731 h 2214649"/>
              <a:gd name="connsiteX4" fmla="*/ 805657 w 1521426"/>
              <a:gd name="connsiteY4" fmla="*/ 2169690 h 2214649"/>
              <a:gd name="connsiteX5" fmla="*/ 760713 w 1521426"/>
              <a:gd name="connsiteY5" fmla="*/ 2214649 h 2214649"/>
              <a:gd name="connsiteX6" fmla="*/ 714105 w 1521426"/>
              <a:gd name="connsiteY6" fmla="*/ 2169690 h 2214649"/>
              <a:gd name="connsiteX7" fmla="*/ 745732 w 1521426"/>
              <a:gd name="connsiteY7" fmla="*/ 2124731 h 2214649"/>
              <a:gd name="connsiteX8" fmla="*/ 745732 w 1521426"/>
              <a:gd name="connsiteY8" fmla="*/ 1520282 h 2214649"/>
              <a:gd name="connsiteX9" fmla="*/ 0 w 1521426"/>
              <a:gd name="connsiteY9" fmla="*/ 757643 h 2214649"/>
              <a:gd name="connsiteX10" fmla="*/ 760713 w 1521426"/>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26" h="2214649">
                <a:moveTo>
                  <a:pt x="760713" y="0"/>
                </a:moveTo>
                <a:cubicBezTo>
                  <a:pt x="1181852" y="0"/>
                  <a:pt x="1521426" y="338026"/>
                  <a:pt x="1521426" y="757643"/>
                </a:cubicBezTo>
                <a:cubicBezTo>
                  <a:pt x="1521426" y="1173931"/>
                  <a:pt x="1188510" y="1510291"/>
                  <a:pt x="775694" y="1520282"/>
                </a:cubicBezTo>
                <a:lnTo>
                  <a:pt x="775694" y="2124731"/>
                </a:lnTo>
                <a:cubicBezTo>
                  <a:pt x="794005" y="2131392"/>
                  <a:pt x="805657" y="2146378"/>
                  <a:pt x="805657" y="2169690"/>
                </a:cubicBezTo>
                <a:cubicBezTo>
                  <a:pt x="805657" y="2191337"/>
                  <a:pt x="785682" y="2214649"/>
                  <a:pt x="760713" y="2214649"/>
                </a:cubicBezTo>
                <a:cubicBezTo>
                  <a:pt x="734080" y="2214649"/>
                  <a:pt x="714105" y="2191337"/>
                  <a:pt x="714105" y="2169690"/>
                </a:cubicBezTo>
                <a:cubicBezTo>
                  <a:pt x="714105" y="2146378"/>
                  <a:pt x="727422" y="2131392"/>
                  <a:pt x="745732" y="2124731"/>
                </a:cubicBezTo>
                <a:lnTo>
                  <a:pt x="745732" y="1520282"/>
                </a:lnTo>
                <a:cubicBezTo>
                  <a:pt x="332916" y="1510291"/>
                  <a:pt x="0" y="1173931"/>
                  <a:pt x="0" y="757643"/>
                </a:cubicBezTo>
                <a:cubicBezTo>
                  <a:pt x="0" y="338026"/>
                  <a:pt x="341239" y="0"/>
                  <a:pt x="760713" y="0"/>
                </a:cubicBezTo>
                <a:close/>
              </a:path>
            </a:pathLst>
          </a:custGeom>
          <a:solidFill>
            <a:srgbClr val="FF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a:ln>
                <a:noFill/>
              </a:ln>
              <a:solidFill>
                <a:srgbClr val="85D2E1"/>
              </a:solidFill>
              <a:latin typeface="Lato Regular" charset="0"/>
              <a:ea typeface="Arial Unicode MS" pitchFamily="2"/>
              <a:cs typeface="Arial Unicode MS" pitchFamily="2"/>
            </a:endParaRP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761670" y="488056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27683" y="4874313"/>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091430" y="486585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57443" y="4859609"/>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12021" y="4848034"/>
            <a:ext cx="2061046"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8" name="Rectangle 27">
            <a:extLst>
              <a:ext uri="{FF2B5EF4-FFF2-40B4-BE49-F238E27FC236}">
                <a16:creationId xmlns:a16="http://schemas.microsoft.com/office/drawing/2014/main" id="{DB53813B-F067-314E-B8E7-88B0B3E4857E}"/>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31" name="Rectangle 30">
            <a:extLst>
              <a:ext uri="{FF2B5EF4-FFF2-40B4-BE49-F238E27FC236}">
                <a16:creationId xmlns:a16="http://schemas.microsoft.com/office/drawing/2014/main" id="{A61A0019-B7B1-0448-A451-E17167AB6F94}"/>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2" name="TextBox 31">
            <a:extLst>
              <a:ext uri="{FF2B5EF4-FFF2-40B4-BE49-F238E27FC236}">
                <a16:creationId xmlns:a16="http://schemas.microsoft.com/office/drawing/2014/main" id="{AFAF041E-7267-C846-B834-5AE13A126E1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791680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FFD100"/>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FFD100"/>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FD10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FFD100"/>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FD100"/>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49" name="Text Placeholder 17">
            <a:extLst>
              <a:ext uri="{FF2B5EF4-FFF2-40B4-BE49-F238E27FC236}">
                <a16:creationId xmlns:a16="http://schemas.microsoft.com/office/drawing/2014/main" id="{128E9ECD-6E05-7C40-AE3A-58DA7B5240BE}"/>
              </a:ext>
            </a:extLst>
          </p:cNvPr>
          <p:cNvSpPr>
            <a:spLocks noGrp="1"/>
          </p:cNvSpPr>
          <p:nvPr>
            <p:ph type="body" sz="quarter" idx="21" hasCustomPrompt="1"/>
          </p:nvPr>
        </p:nvSpPr>
        <p:spPr>
          <a:xfrm>
            <a:off x="847141" y="4267105"/>
            <a:ext cx="1903851"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1" name="Text Placeholder 17">
            <a:extLst>
              <a:ext uri="{FF2B5EF4-FFF2-40B4-BE49-F238E27FC236}">
                <a16:creationId xmlns:a16="http://schemas.microsoft.com/office/drawing/2014/main" id="{B9635948-5A8E-DA49-8402-87460CCA36C0}"/>
              </a:ext>
            </a:extLst>
          </p:cNvPr>
          <p:cNvSpPr>
            <a:spLocks noGrp="1"/>
          </p:cNvSpPr>
          <p:nvPr>
            <p:ph type="body" sz="quarter" idx="30" hasCustomPrompt="1"/>
          </p:nvPr>
        </p:nvSpPr>
        <p:spPr>
          <a:xfrm>
            <a:off x="2997293" y="4260855"/>
            <a:ext cx="1921263"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3" name="Text Placeholder 17">
            <a:extLst>
              <a:ext uri="{FF2B5EF4-FFF2-40B4-BE49-F238E27FC236}">
                <a16:creationId xmlns:a16="http://schemas.microsoft.com/office/drawing/2014/main" id="{125FFF2B-E58E-DA48-B8D2-900F36A687BE}"/>
              </a:ext>
            </a:extLst>
          </p:cNvPr>
          <p:cNvSpPr>
            <a:spLocks noGrp="1"/>
          </p:cNvSpPr>
          <p:nvPr>
            <p:ph type="body" sz="quarter" idx="32" hasCustomPrompt="1"/>
          </p:nvPr>
        </p:nvSpPr>
        <p:spPr>
          <a:xfrm>
            <a:off x="5129645" y="4252401"/>
            <a:ext cx="1908506"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5" name="Text Placeholder 17">
            <a:extLst>
              <a:ext uri="{FF2B5EF4-FFF2-40B4-BE49-F238E27FC236}">
                <a16:creationId xmlns:a16="http://schemas.microsoft.com/office/drawing/2014/main" id="{B3393FE8-8E7A-8648-9B7F-DD063536F365}"/>
              </a:ext>
            </a:extLst>
          </p:cNvPr>
          <p:cNvSpPr>
            <a:spLocks noGrp="1"/>
          </p:cNvSpPr>
          <p:nvPr>
            <p:ph type="body" sz="quarter" idx="34" hasCustomPrompt="1"/>
          </p:nvPr>
        </p:nvSpPr>
        <p:spPr>
          <a:xfrm>
            <a:off x="7272508" y="4246151"/>
            <a:ext cx="1890175"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7" name="Text Placeholder 17">
            <a:extLst>
              <a:ext uri="{FF2B5EF4-FFF2-40B4-BE49-F238E27FC236}">
                <a16:creationId xmlns:a16="http://schemas.microsoft.com/office/drawing/2014/main" id="{1E385F24-AB91-1644-9C17-F5DD6576CFB5}"/>
              </a:ext>
            </a:extLst>
          </p:cNvPr>
          <p:cNvSpPr>
            <a:spLocks noGrp="1"/>
          </p:cNvSpPr>
          <p:nvPr>
            <p:ph type="body" sz="quarter" idx="36" hasCustomPrompt="1"/>
          </p:nvPr>
        </p:nvSpPr>
        <p:spPr>
          <a:xfrm>
            <a:off x="9403936" y="4234576"/>
            <a:ext cx="1921262" cy="1237497"/>
          </a:xfrm>
        </p:spPr>
        <p:txBody>
          <a:bodyPr/>
          <a:lstStyle>
            <a:lvl1pPr algn="ctr">
              <a:buNone/>
              <a:defRPr sz="2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lstStyle>
            <a:lvl1pPr algn="ctr">
              <a:buNone/>
              <a:defRPr sz="20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3" name="Rectangle 22">
            <a:extLst>
              <a:ext uri="{FF2B5EF4-FFF2-40B4-BE49-F238E27FC236}">
                <a16:creationId xmlns:a16="http://schemas.microsoft.com/office/drawing/2014/main" id="{33E42E70-6F24-2B4F-8D45-F63BD7D21801}"/>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24" name="TextBox 23">
            <a:extLst>
              <a:ext uri="{FF2B5EF4-FFF2-40B4-BE49-F238E27FC236}">
                <a16:creationId xmlns:a16="http://schemas.microsoft.com/office/drawing/2014/main" id="{57E23BC9-D46E-6942-BD7D-F82B42708EAE}"/>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050595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FD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7" name="Rectangle 26">
            <a:extLst>
              <a:ext uri="{FF2B5EF4-FFF2-40B4-BE49-F238E27FC236}">
                <a16:creationId xmlns:a16="http://schemas.microsoft.com/office/drawing/2014/main" id="{48330E2F-4ADA-404E-95C6-4C647BF456B9}"/>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9" name="Rectangle 28">
            <a:extLst>
              <a:ext uri="{FF2B5EF4-FFF2-40B4-BE49-F238E27FC236}">
                <a16:creationId xmlns:a16="http://schemas.microsoft.com/office/drawing/2014/main" id="{BEA74766-696A-6C4B-A355-CF04F123444B}"/>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1" name="TextBox 30">
            <a:extLst>
              <a:ext uri="{FF2B5EF4-FFF2-40B4-BE49-F238E27FC236}">
                <a16:creationId xmlns:a16="http://schemas.microsoft.com/office/drawing/2014/main" id="{1208D508-E347-A04E-94FD-E5E28C096AD0}"/>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592762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15%</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23" name="Rectangle 22">
            <a:extLst>
              <a:ext uri="{FF2B5EF4-FFF2-40B4-BE49-F238E27FC236}">
                <a16:creationId xmlns:a16="http://schemas.microsoft.com/office/drawing/2014/main" id="{56079E60-4EF5-D444-8818-35BE149DC18D}"/>
              </a:ext>
            </a:extLst>
          </p:cNvPr>
          <p:cNvSpPr/>
          <p:nvPr userDrawn="1"/>
        </p:nvSpPr>
        <p:spPr>
          <a:xfrm rot="16200000" flipV="1">
            <a:off x="5961489" y="6719111"/>
            <a:ext cx="25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5" name="Rectangle 24">
            <a:extLst>
              <a:ext uri="{FF2B5EF4-FFF2-40B4-BE49-F238E27FC236}">
                <a16:creationId xmlns:a16="http://schemas.microsoft.com/office/drawing/2014/main" id="{C2A3EF24-9E9D-D248-8659-6E5A57A70690}"/>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2" name="Rectangle 21">
            <a:extLst>
              <a:ext uri="{FF2B5EF4-FFF2-40B4-BE49-F238E27FC236}">
                <a16:creationId xmlns:a16="http://schemas.microsoft.com/office/drawing/2014/main" id="{D59D4AFD-F476-7141-AFB9-4C0A18D77615}"/>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7" name="TextBox 26">
            <a:extLst>
              <a:ext uri="{FF2B5EF4-FFF2-40B4-BE49-F238E27FC236}">
                <a16:creationId xmlns:a16="http://schemas.microsoft.com/office/drawing/2014/main" id="{4DCF8409-BD6B-E24D-9125-FE7BB665090B}"/>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3704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88C34B6-84E1-EA48-95DB-C1BCC7B3E351}"/>
              </a:ext>
            </a:extLst>
          </p:cNvPr>
          <p:cNvSpPr/>
          <p:nvPr userDrawn="1"/>
        </p:nvSpPr>
        <p:spPr>
          <a:xfrm rot="16200000" flipV="1">
            <a:off x="5961489" y="6719111"/>
            <a:ext cx="252000" cy="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75%</a:t>
            </a:r>
            <a:endParaRPr lang="en-US"/>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40%</a:t>
            </a:r>
            <a:endParaRPr lang="en-US"/>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60%</a:t>
            </a:r>
            <a:endParaRPr lang="en-US"/>
          </a:p>
        </p:txBody>
      </p:sp>
      <p:sp>
        <p:nvSpPr>
          <p:cNvPr id="19" name="Rectangle 18">
            <a:extLst>
              <a:ext uri="{FF2B5EF4-FFF2-40B4-BE49-F238E27FC236}">
                <a16:creationId xmlns:a16="http://schemas.microsoft.com/office/drawing/2014/main" id="{C50333AF-81AF-A34B-94F1-14F67111D644}"/>
              </a:ext>
            </a:extLst>
          </p:cNvPr>
          <p:cNvSpPr/>
          <p:nvPr userDrawn="1"/>
        </p:nvSpPr>
        <p:spPr>
          <a:xfrm>
            <a:off x="5650339" y="1213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a:t>Heading</a:t>
            </a:r>
          </a:p>
        </p:txBody>
      </p:sp>
      <p:sp>
        <p:nvSpPr>
          <p:cNvPr id="21" name="Rectangle 20">
            <a:extLst>
              <a:ext uri="{FF2B5EF4-FFF2-40B4-BE49-F238E27FC236}">
                <a16:creationId xmlns:a16="http://schemas.microsoft.com/office/drawing/2014/main" id="{40130239-26A4-FD46-98D9-9BA50A98E00C}"/>
              </a:ext>
            </a:extLst>
          </p:cNvPr>
          <p:cNvSpPr/>
          <p:nvPr userDrawn="1"/>
        </p:nvSpPr>
        <p:spPr>
          <a:xfrm rot="16200000" flipV="1">
            <a:off x="5925489" y="6683111"/>
            <a:ext cx="324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2" name="TextBox 21">
            <a:extLst>
              <a:ext uri="{FF2B5EF4-FFF2-40B4-BE49-F238E27FC236}">
                <a16:creationId xmlns:a16="http://schemas.microsoft.com/office/drawing/2014/main" id="{230BF02F-C4D7-594B-8513-C00BB5065733}"/>
              </a:ext>
            </a:extLst>
          </p:cNvPr>
          <p:cNvSpPr txBox="1"/>
          <p:nvPr userDrawn="1"/>
        </p:nvSpPr>
        <p:spPr>
          <a:xfrm>
            <a:off x="10764" y="6234608"/>
            <a:ext cx="12167384" cy="261610"/>
          </a:xfrm>
          <a:prstGeom prst="rect">
            <a:avLst/>
          </a:prstGeom>
          <a:noFill/>
        </p:spPr>
        <p:txBody>
          <a:bodyPr wrap="square" rtlCol="0">
            <a:spAutoFit/>
          </a:bodyPr>
          <a:lstStyle/>
          <a:p>
            <a:pPr algn="ct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902107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a:solidFill>
            <a:srgbClr val="FFD100"/>
          </a:soli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ED100">
                <a:alpha val="60000"/>
              </a:srgbClr>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FFD100"/>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FED100">
                <a:alpha val="80000"/>
              </a:srgbClr>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ED100">
                <a:alpha val="20000"/>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ED100">
                <a:alpha val="40000"/>
              </a:srgbClr>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1" name="Text Placeholder 17">
            <a:extLst>
              <a:ext uri="{FF2B5EF4-FFF2-40B4-BE49-F238E27FC236}">
                <a16:creationId xmlns:a16="http://schemas.microsoft.com/office/drawing/2014/main" id="{20D53A06-A470-E043-A7C1-9D4483F8962D}"/>
              </a:ext>
            </a:extLst>
          </p:cNvPr>
          <p:cNvSpPr>
            <a:spLocks noGrp="1"/>
          </p:cNvSpPr>
          <p:nvPr>
            <p:ph type="body" sz="quarter" idx="19" hasCustomPrompt="1"/>
          </p:nvPr>
        </p:nvSpPr>
        <p:spPr>
          <a:xfrm>
            <a:off x="5383588" y="3262474"/>
            <a:ext cx="2212737" cy="651123"/>
          </a:xfrm>
        </p:spPr>
        <p:txBody>
          <a:bodyPr/>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3" name="Text Placeholder 17">
            <a:extLst>
              <a:ext uri="{FF2B5EF4-FFF2-40B4-BE49-F238E27FC236}">
                <a16:creationId xmlns:a16="http://schemas.microsoft.com/office/drawing/2014/main" id="{CF75D89D-1D17-D04C-8A25-58DADB17A5B6}"/>
              </a:ext>
            </a:extLst>
          </p:cNvPr>
          <p:cNvSpPr>
            <a:spLocks noGrp="1"/>
          </p:cNvSpPr>
          <p:nvPr>
            <p:ph type="body" sz="quarter" idx="21" hasCustomPrompt="1"/>
          </p:nvPr>
        </p:nvSpPr>
        <p:spPr>
          <a:xfrm>
            <a:off x="6505379" y="927252"/>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5" name="Text Placeholder 17">
            <a:extLst>
              <a:ext uri="{FF2B5EF4-FFF2-40B4-BE49-F238E27FC236}">
                <a16:creationId xmlns:a16="http://schemas.microsoft.com/office/drawing/2014/main" id="{23CD4274-1A62-C44F-9D93-D9C507ADC254}"/>
              </a:ext>
            </a:extLst>
          </p:cNvPr>
          <p:cNvSpPr>
            <a:spLocks noGrp="1"/>
          </p:cNvSpPr>
          <p:nvPr>
            <p:ph type="body" sz="quarter" idx="23" hasCustomPrompt="1"/>
          </p:nvPr>
        </p:nvSpPr>
        <p:spPr>
          <a:xfrm>
            <a:off x="6667060" y="550109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7" name="Text Placeholder 17">
            <a:extLst>
              <a:ext uri="{FF2B5EF4-FFF2-40B4-BE49-F238E27FC236}">
                <a16:creationId xmlns:a16="http://schemas.microsoft.com/office/drawing/2014/main" id="{43320795-46BC-AF4D-BEC0-E2B432C9F1BB}"/>
              </a:ext>
            </a:extLst>
          </p:cNvPr>
          <p:cNvSpPr>
            <a:spLocks noGrp="1"/>
          </p:cNvSpPr>
          <p:nvPr>
            <p:ph type="body" sz="quarter" idx="25" hasCustomPrompt="1"/>
          </p:nvPr>
        </p:nvSpPr>
        <p:spPr>
          <a:xfrm>
            <a:off x="5731326" y="4447206"/>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9" name="Text Placeholder 17">
            <a:extLst>
              <a:ext uri="{FF2B5EF4-FFF2-40B4-BE49-F238E27FC236}">
                <a16:creationId xmlns:a16="http://schemas.microsoft.com/office/drawing/2014/main" id="{8FB2940C-DB12-FC4B-AE30-0A6B11AD18B8}"/>
              </a:ext>
            </a:extLst>
          </p:cNvPr>
          <p:cNvSpPr>
            <a:spLocks noGrp="1"/>
          </p:cNvSpPr>
          <p:nvPr>
            <p:ph type="body" sz="quarter" idx="27" hasCustomPrompt="1"/>
          </p:nvPr>
        </p:nvSpPr>
        <p:spPr>
          <a:xfrm>
            <a:off x="5779231" y="1959718"/>
            <a:ext cx="2212737" cy="651123"/>
          </a:xfrm>
        </p:spPr>
        <p:txBody>
          <a:bodyPr anchor="t"/>
          <a:lstStyle>
            <a:lvl1pPr algn="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77" name="TextBox 76">
            <a:extLst>
              <a:ext uri="{FF2B5EF4-FFF2-40B4-BE49-F238E27FC236}">
                <a16:creationId xmlns:a16="http://schemas.microsoft.com/office/drawing/2014/main" id="{43145B51-3D35-5945-82BB-92B736D68EB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78" name="Rectangle 77">
            <a:extLst>
              <a:ext uri="{FF2B5EF4-FFF2-40B4-BE49-F238E27FC236}">
                <a16:creationId xmlns:a16="http://schemas.microsoft.com/office/drawing/2014/main" id="{45431EF6-A46B-2847-B85F-33968397620D}"/>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18116" y="1084544"/>
            <a:ext cx="3462422" cy="4621568"/>
            <a:chOff x="1333421" y="1575267"/>
            <a:chExt cx="7926559" cy="10580207"/>
          </a:xfrm>
          <a:solidFill>
            <a:srgbClr val="FFD100"/>
          </a:solidFill>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ED100">
                <a:alpha val="60000"/>
              </a:srgbClr>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FFD100"/>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FED100">
                <a:alpha val="80000"/>
              </a:srgbClr>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ED100">
                <a:alpha val="20000"/>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FED100">
                <a:alpha val="40000"/>
              </a:srgbClr>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grpFill/>
            <a:ln w="14400" cap="flat">
              <a:solidFill>
                <a:schemeClr val="bg1">
                  <a:lumMod val="50000"/>
                </a:schemeClr>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956402"/>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52603" y="782873"/>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2795" y="5261232"/>
            <a:ext cx="3298903" cy="442320"/>
          </a:xfrm>
        </p:spPr>
        <p:txBody>
          <a:bodyPr>
            <a:normAutofit/>
          </a:bodyPr>
          <a:lstStyle>
            <a:lvl1pPr marL="0" indent="0" algn="r">
              <a:buNone/>
              <a:defRPr sz="2200" b="1" i="0">
                <a:solidFill>
                  <a:srgbClr val="000000"/>
                </a:solidFill>
                <a:latin typeface="+mn-lt"/>
              </a:defRPr>
            </a:lvl1pPr>
          </a:lstStyle>
          <a:p>
            <a:pPr lvl="0"/>
            <a:r>
              <a:rPr lang="en-US"/>
              <a:t>Title</a:t>
            </a:r>
          </a:p>
        </p:txBody>
      </p:sp>
      <p:sp>
        <p:nvSpPr>
          <p:cNvPr id="77" name="TextBox 76">
            <a:extLst>
              <a:ext uri="{FF2B5EF4-FFF2-40B4-BE49-F238E27FC236}">
                <a16:creationId xmlns:a16="http://schemas.microsoft.com/office/drawing/2014/main" id="{43145B51-3D35-5945-82BB-92B736D68EB5}"/>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78" name="Rectangle 77">
            <a:extLst>
              <a:ext uri="{FF2B5EF4-FFF2-40B4-BE49-F238E27FC236}">
                <a16:creationId xmlns:a16="http://schemas.microsoft.com/office/drawing/2014/main" id="{45431EF6-A46B-2847-B85F-33968397620D}"/>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3517757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FED100"/>
          </a:solidFill>
          <a:ln w="9525" cap="flat">
            <a:noFill/>
            <a:bevel/>
            <a:headEnd/>
            <a:tailEnd/>
          </a:ln>
          <a:effectLst/>
        </p:spPr>
        <p:txBody>
          <a:bodyPr wrap="none" anchor="ctr"/>
          <a:lstStyle/>
          <a:p>
            <a:endParaRPr lang="en-US"/>
          </a:p>
        </p:txBody>
      </p:sp>
      <p:sp>
        <p:nvSpPr>
          <p:cNvPr id="39" name="Freeform 38">
            <a:extLst>
              <a:ext uri="{FF2B5EF4-FFF2-40B4-BE49-F238E27FC236}">
                <a16:creationId xmlns:a16="http://schemas.microsoft.com/office/drawing/2014/main" id="{C8AC7C2A-FE0D-1E46-AEF1-1CC40CA8D48D}"/>
              </a:ext>
            </a:extLst>
          </p:cNvPr>
          <p:cNvSpPr>
            <a:spLocks noChangeArrowheads="1"/>
          </p:cNvSpPr>
          <p:nvPr/>
        </p:nvSpPr>
        <p:spPr bwMode="auto">
          <a:xfrm>
            <a:off x="8911127" y="1536112"/>
            <a:ext cx="2728008" cy="2687953"/>
          </a:xfrm>
          <a:custGeom>
            <a:avLst/>
            <a:gdLst>
              <a:gd name="connsiteX0" fmla="*/ 1347559 w 2728008"/>
              <a:gd name="connsiteY0" fmla="*/ 0 h 2687953"/>
              <a:gd name="connsiteX1" fmla="*/ 1986565 w 2728008"/>
              <a:gd name="connsiteY1" fmla="*/ 161435 h 2687953"/>
              <a:gd name="connsiteX2" fmla="*/ 2048138 w 2728008"/>
              <a:gd name="connsiteY2" fmla="*/ 198721 h 2687953"/>
              <a:gd name="connsiteX3" fmla="*/ 2055744 w 2728008"/>
              <a:gd name="connsiteY3" fmla="*/ 189369 h 2687953"/>
              <a:gd name="connsiteX4" fmla="*/ 2332912 w 2728008"/>
              <a:gd name="connsiteY4" fmla="*/ 73044 h 2687953"/>
              <a:gd name="connsiteX5" fmla="*/ 2728008 w 2728008"/>
              <a:gd name="connsiteY5" fmla="*/ 468361 h 2687953"/>
              <a:gd name="connsiteX6" fmla="*/ 2613550 w 2728008"/>
              <a:gd name="connsiteY6" fmla="*/ 747820 h 2687953"/>
              <a:gd name="connsiteX7" fmla="*/ 2568525 w 2728008"/>
              <a:gd name="connsiteY7" fmla="*/ 785283 h 2687953"/>
              <a:gd name="connsiteX8" fmla="*/ 2584461 w 2728008"/>
              <a:gd name="connsiteY8" fmla="*/ 818260 h 2687953"/>
              <a:gd name="connsiteX9" fmla="*/ 2690307 w 2728008"/>
              <a:gd name="connsiteY9" fmla="*/ 1341306 h 2687953"/>
              <a:gd name="connsiteX10" fmla="*/ 1347559 w 2728008"/>
              <a:gd name="connsiteY10" fmla="*/ 2687953 h 2687953"/>
              <a:gd name="connsiteX11" fmla="*/ 0 w 2728008"/>
              <a:gd name="connsiteY11" fmla="*/ 1341306 h 2687953"/>
              <a:gd name="connsiteX12" fmla="*/ 1347559 w 2728008"/>
              <a:gd name="connsiteY12" fmla="*/ 0 h 26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8008" h="2687953">
                <a:moveTo>
                  <a:pt x="1347559" y="0"/>
                </a:moveTo>
                <a:cubicBezTo>
                  <a:pt x="1578578" y="0"/>
                  <a:pt x="1796338" y="58425"/>
                  <a:pt x="1986565" y="161435"/>
                </a:cubicBezTo>
                <a:lnTo>
                  <a:pt x="2048138" y="198721"/>
                </a:lnTo>
                <a:lnTo>
                  <a:pt x="2055744" y="189369"/>
                </a:lnTo>
                <a:cubicBezTo>
                  <a:pt x="2126421" y="117651"/>
                  <a:pt x="2224261" y="73044"/>
                  <a:pt x="2332912" y="73044"/>
                </a:cubicBezTo>
                <a:cubicBezTo>
                  <a:pt x="2554486" y="73044"/>
                  <a:pt x="2728008" y="251471"/>
                  <a:pt x="2728008" y="468361"/>
                </a:cubicBezTo>
                <a:cubicBezTo>
                  <a:pt x="2728008" y="577073"/>
                  <a:pt x="2684627" y="676036"/>
                  <a:pt x="2613550" y="747820"/>
                </a:cubicBezTo>
                <a:lnTo>
                  <a:pt x="2568525" y="785283"/>
                </a:lnTo>
                <a:lnTo>
                  <a:pt x="2584461" y="818260"/>
                </a:lnTo>
                <a:cubicBezTo>
                  <a:pt x="2652589" y="978837"/>
                  <a:pt x="2690307" y="1155547"/>
                  <a:pt x="2690307" y="1341306"/>
                </a:cubicBezTo>
                <a:cubicBezTo>
                  <a:pt x="2690307" y="2084339"/>
                  <a:pt x="2086819" y="2687953"/>
                  <a:pt x="1347559" y="2687953"/>
                </a:cubicBezTo>
                <a:cubicBezTo>
                  <a:pt x="604023" y="2687953"/>
                  <a:pt x="0" y="2084339"/>
                  <a:pt x="0" y="1341306"/>
                </a:cubicBezTo>
                <a:cubicBezTo>
                  <a:pt x="0" y="598273"/>
                  <a:pt x="604023" y="0"/>
                  <a:pt x="1347559"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7" name="Freeform 36">
            <a:extLst>
              <a:ext uri="{FF2B5EF4-FFF2-40B4-BE49-F238E27FC236}">
                <a16:creationId xmlns:a16="http://schemas.microsoft.com/office/drawing/2014/main" id="{721E85CF-10E5-434A-B411-502B2961E920}"/>
              </a:ext>
            </a:extLst>
          </p:cNvPr>
          <p:cNvSpPr>
            <a:spLocks noChangeArrowheads="1"/>
          </p:cNvSpPr>
          <p:nvPr/>
        </p:nvSpPr>
        <p:spPr bwMode="auto">
          <a:xfrm>
            <a:off x="5527546" y="1342899"/>
            <a:ext cx="2030557" cy="2134233"/>
          </a:xfrm>
          <a:custGeom>
            <a:avLst/>
            <a:gdLst>
              <a:gd name="connsiteX0" fmla="*/ 395584 w 2030557"/>
              <a:gd name="connsiteY0" fmla="*/ 0 h 2134233"/>
              <a:gd name="connsiteX1" fmla="*/ 723293 w 2030557"/>
              <a:gd name="connsiteY1" fmla="*/ 171657 h 2134233"/>
              <a:gd name="connsiteX2" fmla="*/ 740101 w 2030557"/>
              <a:gd name="connsiteY2" fmla="*/ 202116 h 2134233"/>
              <a:gd name="connsiteX3" fmla="*/ 745673 w 2030557"/>
              <a:gd name="connsiteY3" fmla="*/ 200085 h 2134233"/>
              <a:gd name="connsiteX4" fmla="*/ 1041779 w 2030557"/>
              <a:gd name="connsiteY4" fmla="*/ 155513 h 2134233"/>
              <a:gd name="connsiteX5" fmla="*/ 2030557 w 2030557"/>
              <a:gd name="connsiteY5" fmla="*/ 1144606 h 2134233"/>
              <a:gd name="connsiteX6" fmla="*/ 1041779 w 2030557"/>
              <a:gd name="connsiteY6" fmla="*/ 2134233 h 2134233"/>
              <a:gd name="connsiteX7" fmla="*/ 47125 w 2030557"/>
              <a:gd name="connsiteY7" fmla="*/ 1144606 h 2134233"/>
              <a:gd name="connsiteX8" fmla="*/ 125166 w 2030557"/>
              <a:gd name="connsiteY8" fmla="*/ 760120 h 2134233"/>
              <a:gd name="connsiteX9" fmla="*/ 153261 w 2030557"/>
              <a:gd name="connsiteY9" fmla="*/ 702068 h 2134233"/>
              <a:gd name="connsiteX10" fmla="*/ 116313 w 2030557"/>
              <a:gd name="connsiteY10" fmla="*/ 671853 h 2134233"/>
              <a:gd name="connsiteX11" fmla="*/ 0 w 2030557"/>
              <a:gd name="connsiteY11" fmla="*/ 390556 h 2134233"/>
              <a:gd name="connsiteX12" fmla="*/ 395584 w 2030557"/>
              <a:gd name="connsiteY12" fmla="*/ 0 h 213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0557" h="2134233">
                <a:moveTo>
                  <a:pt x="395584" y="0"/>
                </a:moveTo>
                <a:cubicBezTo>
                  <a:pt x="531383" y="0"/>
                  <a:pt x="651958" y="67828"/>
                  <a:pt x="723293" y="171657"/>
                </a:cubicBezTo>
                <a:lnTo>
                  <a:pt x="740101" y="202116"/>
                </a:lnTo>
                <a:lnTo>
                  <a:pt x="745673" y="200085"/>
                </a:lnTo>
                <a:cubicBezTo>
                  <a:pt x="839168" y="171124"/>
                  <a:pt x="938615" y="155513"/>
                  <a:pt x="1041779" y="155513"/>
                </a:cubicBezTo>
                <a:cubicBezTo>
                  <a:pt x="1587183" y="155513"/>
                  <a:pt x="2030557" y="599563"/>
                  <a:pt x="2030557" y="1144606"/>
                </a:cubicBezTo>
                <a:cubicBezTo>
                  <a:pt x="2030557" y="1690183"/>
                  <a:pt x="1587183" y="2134233"/>
                  <a:pt x="1041779" y="2134233"/>
                </a:cubicBezTo>
                <a:cubicBezTo>
                  <a:pt x="491568" y="2134233"/>
                  <a:pt x="47125" y="1690183"/>
                  <a:pt x="47125" y="1144606"/>
                </a:cubicBezTo>
                <a:cubicBezTo>
                  <a:pt x="47125" y="1008345"/>
                  <a:pt x="74903" y="878396"/>
                  <a:pt x="125166" y="760120"/>
                </a:cubicBezTo>
                <a:lnTo>
                  <a:pt x="153261" y="702068"/>
                </a:lnTo>
                <a:lnTo>
                  <a:pt x="116313" y="671853"/>
                </a:lnTo>
                <a:cubicBezTo>
                  <a:pt x="44576" y="600660"/>
                  <a:pt x="0" y="501686"/>
                  <a:pt x="0" y="390556"/>
                </a:cubicBezTo>
                <a:cubicBezTo>
                  <a:pt x="0" y="173640"/>
                  <a:pt x="178307" y="0"/>
                  <a:pt x="395584"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FED100"/>
          </a:solidFill>
          <a:ln w="9525" cap="flat">
            <a:noFill/>
            <a:bevel/>
            <a:headEnd/>
            <a:tailEnd/>
          </a:ln>
          <a:effectLst/>
        </p:spPr>
        <p:txBody>
          <a:bodyPr wrap="none" anchor="ctr"/>
          <a:lstStyle/>
          <a:p>
            <a:endParaRPr lang="en-US"/>
          </a:p>
        </p:txBody>
      </p:sp>
      <p:sp>
        <p:nvSpPr>
          <p:cNvPr id="36" name="Freeform 35">
            <a:extLst>
              <a:ext uri="{FF2B5EF4-FFF2-40B4-BE49-F238E27FC236}">
                <a16:creationId xmlns:a16="http://schemas.microsoft.com/office/drawing/2014/main" id="{0DDA54A1-C5F5-DF42-9617-EAE5E4AEACC0}"/>
              </a:ext>
            </a:extLst>
          </p:cNvPr>
          <p:cNvSpPr>
            <a:spLocks noChangeArrowheads="1"/>
          </p:cNvSpPr>
          <p:nvPr userDrawn="1"/>
        </p:nvSpPr>
        <p:spPr bwMode="auto">
          <a:xfrm>
            <a:off x="4224538" y="3013484"/>
            <a:ext cx="2490027" cy="2313308"/>
          </a:xfrm>
          <a:custGeom>
            <a:avLst/>
            <a:gdLst>
              <a:gd name="connsiteX0" fmla="*/ 1159058 w 2490027"/>
              <a:gd name="connsiteY0" fmla="*/ 0 h 2313308"/>
              <a:gd name="connsiteX1" fmla="*/ 2313308 w 2490027"/>
              <a:gd name="connsiteY1" fmla="*/ 1158792 h 2313308"/>
              <a:gd name="connsiteX2" fmla="*/ 2261418 w 2490027"/>
              <a:gd name="connsiteY2" fmla="*/ 1502123 h 2313308"/>
              <a:gd name="connsiteX3" fmla="*/ 2255744 w 2490027"/>
              <a:gd name="connsiteY3" fmla="*/ 1517630 h 2313308"/>
              <a:gd name="connsiteX4" fmla="*/ 2315092 w 2490027"/>
              <a:gd name="connsiteY4" fmla="*/ 1550005 h 2313308"/>
              <a:gd name="connsiteX5" fmla="*/ 2490027 w 2490027"/>
              <a:gd name="connsiteY5" fmla="*/ 1877935 h 2313308"/>
              <a:gd name="connsiteX6" fmla="*/ 2094443 w 2490027"/>
              <a:gd name="connsiteY6" fmla="*/ 2273252 h 2313308"/>
              <a:gd name="connsiteX7" fmla="*/ 1815172 w 2490027"/>
              <a:gd name="connsiteY7" fmla="*/ 2156927 h 2313308"/>
              <a:gd name="connsiteX8" fmla="*/ 1789139 w 2490027"/>
              <a:gd name="connsiteY8" fmla="*/ 2125433 h 2313308"/>
              <a:gd name="connsiteX9" fmla="*/ 1709258 w 2490027"/>
              <a:gd name="connsiteY9" fmla="*/ 2173971 h 2313308"/>
              <a:gd name="connsiteX10" fmla="*/ 1159058 w 2490027"/>
              <a:gd name="connsiteY10" fmla="*/ 2313308 h 2313308"/>
              <a:gd name="connsiteX11" fmla="*/ 0 w 2490027"/>
              <a:gd name="connsiteY11" fmla="*/ 1158792 h 2313308"/>
              <a:gd name="connsiteX12" fmla="*/ 1159058 w 2490027"/>
              <a:gd name="connsiteY12" fmla="*/ 0 h 231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0027" h="2313308">
                <a:moveTo>
                  <a:pt x="1159058" y="0"/>
                </a:moveTo>
                <a:cubicBezTo>
                  <a:pt x="1796568" y="0"/>
                  <a:pt x="2313308" y="521670"/>
                  <a:pt x="2313308" y="1158792"/>
                </a:cubicBezTo>
                <a:cubicBezTo>
                  <a:pt x="2313308" y="1278352"/>
                  <a:pt x="2295142" y="1393666"/>
                  <a:pt x="2261418" y="1502123"/>
                </a:cubicBezTo>
                <a:lnTo>
                  <a:pt x="2255744" y="1517630"/>
                </a:lnTo>
                <a:lnTo>
                  <a:pt x="2315092" y="1550005"/>
                </a:lnTo>
                <a:cubicBezTo>
                  <a:pt x="2420376" y="1621388"/>
                  <a:pt x="2490027" y="1742045"/>
                  <a:pt x="2490027" y="1877935"/>
                </a:cubicBezTo>
                <a:cubicBezTo>
                  <a:pt x="2490027" y="2094825"/>
                  <a:pt x="2311721" y="2273252"/>
                  <a:pt x="2094443" y="2273252"/>
                </a:cubicBezTo>
                <a:cubicBezTo>
                  <a:pt x="1985805" y="2273252"/>
                  <a:pt x="1886909" y="2228646"/>
                  <a:pt x="1815172" y="2156927"/>
                </a:cubicBezTo>
                <a:lnTo>
                  <a:pt x="1789139" y="2125433"/>
                </a:lnTo>
                <a:lnTo>
                  <a:pt x="1709258" y="2173971"/>
                </a:lnTo>
                <a:cubicBezTo>
                  <a:pt x="1545708" y="2262833"/>
                  <a:pt x="1358280" y="2313308"/>
                  <a:pt x="1159058" y="2313308"/>
                </a:cubicBezTo>
                <a:cubicBezTo>
                  <a:pt x="516740" y="2313308"/>
                  <a:pt x="0" y="1796448"/>
                  <a:pt x="0" y="1158792"/>
                </a:cubicBezTo>
                <a:cubicBezTo>
                  <a:pt x="0" y="521670"/>
                  <a:pt x="516740" y="0"/>
                  <a:pt x="1159058"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38" name="Freeform 37">
            <a:extLst>
              <a:ext uri="{FF2B5EF4-FFF2-40B4-BE49-F238E27FC236}">
                <a16:creationId xmlns:a16="http://schemas.microsoft.com/office/drawing/2014/main" id="{6DC177C8-3E5A-3E4A-AD37-257F7688780C}"/>
              </a:ext>
            </a:extLst>
          </p:cNvPr>
          <p:cNvSpPr>
            <a:spLocks noChangeArrowheads="1"/>
          </p:cNvSpPr>
          <p:nvPr userDrawn="1"/>
        </p:nvSpPr>
        <p:spPr bwMode="auto">
          <a:xfrm>
            <a:off x="6875323" y="2400858"/>
            <a:ext cx="2365146" cy="2697377"/>
          </a:xfrm>
          <a:custGeom>
            <a:avLst/>
            <a:gdLst>
              <a:gd name="connsiteX0" fmla="*/ 1578470 w 2365146"/>
              <a:gd name="connsiteY0" fmla="*/ 0 h 2697377"/>
              <a:gd name="connsiteX1" fmla="*/ 1969295 w 2365146"/>
              <a:gd name="connsiteY1" fmla="*/ 395365 h 2697377"/>
              <a:gd name="connsiteX2" fmla="*/ 1938712 w 2365146"/>
              <a:gd name="connsiteY2" fmla="*/ 548209 h 2697377"/>
              <a:gd name="connsiteX3" fmla="*/ 1916962 w 2365146"/>
              <a:gd name="connsiteY3" fmla="*/ 588450 h 2697377"/>
              <a:gd name="connsiteX4" fmla="*/ 1934090 w 2365146"/>
              <a:gd name="connsiteY4" fmla="*/ 601213 h 2697377"/>
              <a:gd name="connsiteX5" fmla="*/ 2365146 w 2365146"/>
              <a:gd name="connsiteY5" fmla="*/ 1514537 h 2697377"/>
              <a:gd name="connsiteX6" fmla="*/ 1182306 w 2365146"/>
              <a:gd name="connsiteY6" fmla="*/ 2697377 h 2697377"/>
              <a:gd name="connsiteX7" fmla="*/ 0 w 2365146"/>
              <a:gd name="connsiteY7" fmla="*/ 1514537 h 2697377"/>
              <a:gd name="connsiteX8" fmla="*/ 1182306 w 2365146"/>
              <a:gd name="connsiteY8" fmla="*/ 332231 h 2697377"/>
              <a:gd name="connsiteX9" fmla="*/ 1188984 w 2365146"/>
              <a:gd name="connsiteY9" fmla="*/ 332567 h 2697377"/>
              <a:gd name="connsiteX10" fmla="*/ 1190730 w 2365146"/>
              <a:gd name="connsiteY10" fmla="*/ 314717 h 2697377"/>
              <a:gd name="connsiteX11" fmla="*/ 1578470 w 2365146"/>
              <a:gd name="connsiteY11" fmla="*/ 0 h 269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146" h="2697377">
                <a:moveTo>
                  <a:pt x="1578470" y="0"/>
                </a:moveTo>
                <a:cubicBezTo>
                  <a:pt x="1795239" y="0"/>
                  <a:pt x="1969295" y="173640"/>
                  <a:pt x="1969295" y="395365"/>
                </a:cubicBezTo>
                <a:cubicBezTo>
                  <a:pt x="1969295" y="449727"/>
                  <a:pt x="1958416" y="501352"/>
                  <a:pt x="1938712" y="548209"/>
                </a:cubicBezTo>
                <a:lnTo>
                  <a:pt x="1916962" y="588450"/>
                </a:lnTo>
                <a:lnTo>
                  <a:pt x="1934090" y="601213"/>
                </a:lnTo>
                <a:cubicBezTo>
                  <a:pt x="2197118" y="817541"/>
                  <a:pt x="2365146" y="1145500"/>
                  <a:pt x="2365146" y="1514537"/>
                </a:cubicBezTo>
                <a:cubicBezTo>
                  <a:pt x="2365146" y="2166328"/>
                  <a:pt x="1834096" y="2697377"/>
                  <a:pt x="1182306" y="2697377"/>
                </a:cubicBezTo>
                <a:cubicBezTo>
                  <a:pt x="525706" y="2697377"/>
                  <a:pt x="0" y="2166328"/>
                  <a:pt x="0" y="1514537"/>
                </a:cubicBezTo>
                <a:cubicBezTo>
                  <a:pt x="0" y="858472"/>
                  <a:pt x="525706" y="332231"/>
                  <a:pt x="1182306" y="332231"/>
                </a:cubicBezTo>
                <a:lnTo>
                  <a:pt x="1188984" y="332567"/>
                </a:lnTo>
                <a:lnTo>
                  <a:pt x="1190730" y="314717"/>
                </a:lnTo>
                <a:cubicBezTo>
                  <a:pt x="1226980" y="132943"/>
                  <a:pt x="1384126" y="0"/>
                  <a:pt x="1578470" y="0"/>
                </a:cubicBezTo>
                <a:close/>
              </a:path>
            </a:pathLst>
          </a:custGeom>
          <a:solidFill>
            <a:srgbClr val="FED100"/>
          </a:solidFill>
          <a:ln w="9525" cap="flat">
            <a:noFill/>
            <a:bevel/>
            <a:headEnd/>
            <a:tailEnd/>
          </a:ln>
          <a:effectLst/>
        </p:spPr>
        <p:txBody>
          <a:bodyPr wrap="square" anchor="ctr">
            <a:noAutofit/>
          </a:bodyP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9" name="Text Placeholder 17">
            <a:extLst>
              <a:ext uri="{FF2B5EF4-FFF2-40B4-BE49-F238E27FC236}">
                <a16:creationId xmlns:a16="http://schemas.microsoft.com/office/drawing/2014/main" id="{01D6DD52-2A8D-8647-9F45-DD38BF8C4284}"/>
              </a:ext>
            </a:extLst>
          </p:cNvPr>
          <p:cNvSpPr>
            <a:spLocks noGrp="1"/>
          </p:cNvSpPr>
          <p:nvPr userDrawn="1">
            <p:ph type="body" sz="quarter" idx="29" hasCustomPrompt="1"/>
          </p:nvPr>
        </p:nvSpPr>
        <p:spPr>
          <a:xfrm>
            <a:off x="6964823" y="3174422"/>
            <a:ext cx="213096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1" name="Text Placeholder 17">
            <a:extLst>
              <a:ext uri="{FF2B5EF4-FFF2-40B4-BE49-F238E27FC236}">
                <a16:creationId xmlns:a16="http://schemas.microsoft.com/office/drawing/2014/main" id="{42BCEFC7-1896-1542-AF5C-B298DDD04ECF}"/>
              </a:ext>
            </a:extLst>
          </p:cNvPr>
          <p:cNvSpPr>
            <a:spLocks noGrp="1"/>
          </p:cNvSpPr>
          <p:nvPr userDrawn="1">
            <p:ph type="body" sz="quarter" idx="31" hasCustomPrompt="1"/>
          </p:nvPr>
        </p:nvSpPr>
        <p:spPr>
          <a:xfrm>
            <a:off x="9081526" y="2119951"/>
            <a:ext cx="2333958"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lstStyle>
            <a:lvl1pPr algn="ctr">
              <a:buNone/>
              <a:defRPr sz="16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Your Title</a:t>
            </a:r>
            <a:endParaRPr lang="en-US"/>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33" name="TextBox 32">
            <a:extLst>
              <a:ext uri="{FF2B5EF4-FFF2-40B4-BE49-F238E27FC236}">
                <a16:creationId xmlns:a16="http://schemas.microsoft.com/office/drawing/2014/main" id="{6AB4D899-F43C-EC44-8EB1-CEA82F5C4C53}"/>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35" name="Rectangle 34">
            <a:extLst>
              <a:ext uri="{FF2B5EF4-FFF2-40B4-BE49-F238E27FC236}">
                <a16:creationId xmlns:a16="http://schemas.microsoft.com/office/drawing/2014/main" id="{BE9A91D2-A44C-4342-AE03-2656FE964C85}"/>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40" name="Text Placeholder 17">
            <a:extLst>
              <a:ext uri="{FF2B5EF4-FFF2-40B4-BE49-F238E27FC236}">
                <a16:creationId xmlns:a16="http://schemas.microsoft.com/office/drawing/2014/main" id="{8932391A-3E85-5C4B-AA4E-79577549F408}"/>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41" name="Text Placeholder 17">
            <a:extLst>
              <a:ext uri="{FF2B5EF4-FFF2-40B4-BE49-F238E27FC236}">
                <a16:creationId xmlns:a16="http://schemas.microsoft.com/office/drawing/2014/main" id="{41A708D5-6ED7-584C-A312-A0003D781BBE}"/>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42" name="Text Placeholder 17">
            <a:extLst>
              <a:ext uri="{FF2B5EF4-FFF2-40B4-BE49-F238E27FC236}">
                <a16:creationId xmlns:a16="http://schemas.microsoft.com/office/drawing/2014/main" id="{C52B84AE-8040-EF45-A293-68EFFEED6424}"/>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43" name="Text Placeholder 17">
            <a:extLst>
              <a:ext uri="{FF2B5EF4-FFF2-40B4-BE49-F238E27FC236}">
                <a16:creationId xmlns:a16="http://schemas.microsoft.com/office/drawing/2014/main" id="{DCB3084C-9E7F-2641-91E5-6D90EB06B110}"/>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5</a:t>
            </a:r>
            <a:endParaRPr lang="en-US"/>
          </a:p>
        </p:txBody>
      </p:sp>
    </p:spTree>
    <p:extLst>
      <p:ext uri="{BB962C8B-B14F-4D97-AF65-F5344CB8AC3E}">
        <p14:creationId xmlns:p14="http://schemas.microsoft.com/office/powerpoint/2010/main" val="3507714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a:t>Heading</a:t>
            </a:r>
          </a:p>
        </p:txBody>
      </p:sp>
      <p:sp>
        <p:nvSpPr>
          <p:cNvPr id="52" name="Freeform 51">
            <a:extLst>
              <a:ext uri="{FF2B5EF4-FFF2-40B4-BE49-F238E27FC236}">
                <a16:creationId xmlns:a16="http://schemas.microsoft.com/office/drawing/2014/main" id="{998E3230-A060-8148-8AC8-CD958C65B8D0}"/>
              </a:ext>
            </a:extLst>
          </p:cNvPr>
          <p:cNvSpPr/>
          <p:nvPr/>
        </p:nvSpPr>
        <p:spPr>
          <a:xfrm>
            <a:off x="2089889"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179359 w 2664102"/>
              <a:gd name="connsiteY5" fmla="*/ 2802334 h 3460628"/>
              <a:gd name="connsiteX6" fmla="*/ 2169170 w 2664102"/>
              <a:gd name="connsiteY6" fmla="*/ 2809954 h 3460628"/>
              <a:gd name="connsiteX7" fmla="*/ 2190659 w 2664102"/>
              <a:gd name="connsiteY7" fmla="*/ 2849544 h 3460628"/>
              <a:gd name="connsiteX8" fmla="*/ 2225226 w 2664102"/>
              <a:gd name="connsiteY8" fmla="*/ 3020760 h 3460628"/>
              <a:gd name="connsiteX9" fmla="*/ 1785358 w 2664102"/>
              <a:gd name="connsiteY9" fmla="*/ 3460628 h 3460628"/>
              <a:gd name="connsiteX10" fmla="*/ 1354427 w 2664102"/>
              <a:gd name="connsiteY10" fmla="*/ 3109409 h 3460628"/>
              <a:gd name="connsiteX11" fmla="*/ 1354023 w 2664102"/>
              <a:gd name="connsiteY11" fmla="*/ 310540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B9FF562-9BD5-2B44-B1B7-94C288C0D6F6}"/>
              </a:ext>
            </a:extLst>
          </p:cNvPr>
          <p:cNvSpPr/>
          <p:nvPr/>
        </p:nvSpPr>
        <p:spPr>
          <a:xfrm>
            <a:off x="4385115"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4624 w 2664102"/>
              <a:gd name="connsiteY6" fmla="*/ 2770284 h 3460628"/>
              <a:gd name="connsiteX7" fmla="*/ 2218372 w 2664102"/>
              <a:gd name="connsiteY7" fmla="*/ 2774826 h 3460628"/>
              <a:gd name="connsiteX8" fmla="*/ 2293494 w 2664102"/>
              <a:gd name="connsiteY8" fmla="*/ 3020760 h 3460628"/>
              <a:gd name="connsiteX9" fmla="*/ 1853626 w 2664102"/>
              <a:gd name="connsiteY9" fmla="*/ 3460628 h 3460628"/>
              <a:gd name="connsiteX10" fmla="*/ 1422695 w 2664102"/>
              <a:gd name="connsiteY10" fmla="*/ 3109409 h 3460628"/>
              <a:gd name="connsiteX11" fmla="*/ 1421945 w 2664102"/>
              <a:gd name="connsiteY11" fmla="*/ 3101971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F78C72C1-BBB8-B14F-A70E-D1EB0561C42B}"/>
              </a:ext>
            </a:extLst>
          </p:cNvPr>
          <p:cNvSpPr/>
          <p:nvPr userDrawn="1"/>
        </p:nvSpPr>
        <p:spPr>
          <a:xfrm>
            <a:off x="6680341" y="1698686"/>
            <a:ext cx="2664102" cy="3460628"/>
          </a:xfrm>
          <a:custGeom>
            <a:avLst/>
            <a:gdLst>
              <a:gd name="connsiteX0" fmla="*/ 1002960 w 2664102"/>
              <a:gd name="connsiteY0" fmla="*/ 0 h 3460628"/>
              <a:gd name="connsiteX1" fmla="*/ 1587215 w 2664102"/>
              <a:gd name="connsiteY1" fmla="*/ 387270 h 3460628"/>
              <a:gd name="connsiteX2" fmla="*/ 1613792 w 2664102"/>
              <a:gd name="connsiteY2" fmla="*/ 472887 h 3460628"/>
              <a:gd name="connsiteX3" fmla="*/ 1728162 w 2664102"/>
              <a:gd name="connsiteY3" fmla="*/ 502295 h 3460628"/>
              <a:gd name="connsiteX4" fmla="*/ 2664102 w 2664102"/>
              <a:gd name="connsiteY4" fmla="*/ 1774459 h 3460628"/>
              <a:gd name="connsiteX5" fmla="*/ 2273953 w 2664102"/>
              <a:gd name="connsiteY5" fmla="*/ 2716361 h 3460628"/>
              <a:gd name="connsiteX6" fmla="*/ 2215613 w 2664102"/>
              <a:gd name="connsiteY6" fmla="*/ 2769384 h 3460628"/>
              <a:gd name="connsiteX7" fmla="*/ 2220103 w 2664102"/>
              <a:gd name="connsiteY7" fmla="*/ 2774826 h 3460628"/>
              <a:gd name="connsiteX8" fmla="*/ 2295226 w 2664102"/>
              <a:gd name="connsiteY8" fmla="*/ 3020760 h 3460628"/>
              <a:gd name="connsiteX9" fmla="*/ 1855358 w 2664102"/>
              <a:gd name="connsiteY9" fmla="*/ 3460628 h 3460628"/>
              <a:gd name="connsiteX10" fmla="*/ 1424427 w 2664102"/>
              <a:gd name="connsiteY10" fmla="*/ 3109409 h 3460628"/>
              <a:gd name="connsiteX11" fmla="*/ 1423668 w 2664102"/>
              <a:gd name="connsiteY11" fmla="*/ 3101884 h 3460628"/>
              <a:gd name="connsiteX12" fmla="*/ 1332051 w 2664102"/>
              <a:gd name="connsiteY12" fmla="*/ 3106510 h 3460628"/>
              <a:gd name="connsiteX13" fmla="*/ 0 w 2664102"/>
              <a:gd name="connsiteY13" fmla="*/ 1774459 h 3460628"/>
              <a:gd name="connsiteX14" fmla="*/ 390149 w 2664102"/>
              <a:gd name="connsiteY14" fmla="*/ 832557 h 3460628"/>
              <a:gd name="connsiteX15" fmla="*/ 400718 w 2664102"/>
              <a:gd name="connsiteY15" fmla="*/ 822951 h 3460628"/>
              <a:gd name="connsiteX16" fmla="*/ 381759 w 2664102"/>
              <a:gd name="connsiteY16" fmla="*/ 761874 h 3460628"/>
              <a:gd name="connsiteX17" fmla="*/ 368876 w 2664102"/>
              <a:gd name="connsiteY17" fmla="*/ 634084 h 3460628"/>
              <a:gd name="connsiteX18" fmla="*/ 1002960 w 2664102"/>
              <a:gd name="connsiteY18"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4102" h="3460628">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5322CBE2-C8DB-9445-B2BF-307CEC7D4467}"/>
              </a:ext>
            </a:extLst>
          </p:cNvPr>
          <p:cNvSpPr/>
          <p:nvPr/>
        </p:nvSpPr>
        <p:spPr>
          <a:xfrm>
            <a:off x="8975567" y="1698686"/>
            <a:ext cx="2664102" cy="3460628"/>
          </a:xfrm>
          <a:custGeom>
            <a:avLst/>
            <a:gdLst>
              <a:gd name="connsiteX0" fmla="*/ 1002960 w 2664102"/>
              <a:gd name="connsiteY0" fmla="*/ 0 h 3460628"/>
              <a:gd name="connsiteX1" fmla="*/ 1587215 w 2664102"/>
              <a:gd name="connsiteY1" fmla="*/ 387270 h 3460628"/>
              <a:gd name="connsiteX2" fmla="*/ 1613791 w 2664102"/>
              <a:gd name="connsiteY2" fmla="*/ 472887 h 3460628"/>
              <a:gd name="connsiteX3" fmla="*/ 1728162 w 2664102"/>
              <a:gd name="connsiteY3" fmla="*/ 502295 h 3460628"/>
              <a:gd name="connsiteX4" fmla="*/ 2664102 w 2664102"/>
              <a:gd name="connsiteY4" fmla="*/ 1774459 h 3460628"/>
              <a:gd name="connsiteX5" fmla="*/ 2359926 w 2664102"/>
              <a:gd name="connsiteY5" fmla="*/ 2621767 h 3460628"/>
              <a:gd name="connsiteX6" fmla="*/ 2289236 w 2664102"/>
              <a:gd name="connsiteY6" fmla="*/ 2699546 h 3460628"/>
              <a:gd name="connsiteX7" fmla="*/ 2301574 w 2664102"/>
              <a:gd name="connsiteY7" fmla="*/ 2709727 h 3460628"/>
              <a:gd name="connsiteX8" fmla="*/ 2430409 w 2664102"/>
              <a:gd name="connsiteY8" fmla="*/ 3020760 h 3460628"/>
              <a:gd name="connsiteX9" fmla="*/ 1990541 w 2664102"/>
              <a:gd name="connsiteY9" fmla="*/ 3460628 h 3460628"/>
              <a:gd name="connsiteX10" fmla="*/ 1559610 w 2664102"/>
              <a:gd name="connsiteY10" fmla="*/ 3109409 h 3460628"/>
              <a:gd name="connsiteX11" fmla="*/ 1557255 w 2664102"/>
              <a:gd name="connsiteY11" fmla="*/ 3086049 h 3460628"/>
              <a:gd name="connsiteX12" fmla="*/ 1468245 w 2664102"/>
              <a:gd name="connsiteY12" fmla="*/ 3099633 h 3460628"/>
              <a:gd name="connsiteX13" fmla="*/ 1332051 w 2664102"/>
              <a:gd name="connsiteY13" fmla="*/ 3106510 h 3460628"/>
              <a:gd name="connsiteX14" fmla="*/ 0 w 2664102"/>
              <a:gd name="connsiteY14" fmla="*/ 1774459 h 3460628"/>
              <a:gd name="connsiteX15" fmla="*/ 390149 w 2664102"/>
              <a:gd name="connsiteY15" fmla="*/ 832557 h 3460628"/>
              <a:gd name="connsiteX16" fmla="*/ 400718 w 2664102"/>
              <a:gd name="connsiteY16" fmla="*/ 822951 h 3460628"/>
              <a:gd name="connsiteX17" fmla="*/ 381758 w 2664102"/>
              <a:gd name="connsiteY17" fmla="*/ 761874 h 3460628"/>
              <a:gd name="connsiteX18" fmla="*/ 368876 w 2664102"/>
              <a:gd name="connsiteY18" fmla="*/ 634084 h 3460628"/>
              <a:gd name="connsiteX19" fmla="*/ 1002960 w 2664102"/>
              <a:gd name="connsiteY19" fmla="*/ 0 h 346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64102" h="3460628">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FED1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lstStyle>
            <a:lvl1pPr algn="ctr">
              <a:buNone/>
              <a:defRPr sz="1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1" name="Rectangle 30">
            <a:extLst>
              <a:ext uri="{FF2B5EF4-FFF2-40B4-BE49-F238E27FC236}">
                <a16:creationId xmlns:a16="http://schemas.microsoft.com/office/drawing/2014/main" id="{15B96E93-12A7-0543-B8EE-9285E103FDF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32" name="TextBox 31">
            <a:extLst>
              <a:ext uri="{FF2B5EF4-FFF2-40B4-BE49-F238E27FC236}">
                <a16:creationId xmlns:a16="http://schemas.microsoft.com/office/drawing/2014/main" id="{B952A1B4-9317-CA4F-8010-A831C931E180}"/>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
        <p:nvSpPr>
          <p:cNvPr id="56" name="Oval 55">
            <a:extLst>
              <a:ext uri="{FF2B5EF4-FFF2-40B4-BE49-F238E27FC236}">
                <a16:creationId xmlns:a16="http://schemas.microsoft.com/office/drawing/2014/main" id="{B13E1DCE-8617-FE49-9D50-215190C95744}"/>
              </a:ext>
            </a:extLst>
          </p:cNvPr>
          <p:cNvSpPr/>
          <p:nvPr userDrawn="1"/>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CF0B779-49F1-BD40-A379-6E82ED7A8EA5}"/>
              </a:ext>
            </a:extLst>
          </p:cNvPr>
          <p:cNvSpPr/>
          <p:nvPr userDrawn="1"/>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1B6F19E-6C02-7B40-813C-4C605D3E627A}"/>
              </a:ext>
            </a:extLst>
          </p:cNvPr>
          <p:cNvSpPr/>
          <p:nvPr userDrawn="1"/>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A601DA3-31CF-EE49-AC34-35907C8E7C67}"/>
              </a:ext>
            </a:extLst>
          </p:cNvPr>
          <p:cNvSpPr/>
          <p:nvPr userDrawn="1"/>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17">
            <a:extLst>
              <a:ext uri="{FF2B5EF4-FFF2-40B4-BE49-F238E27FC236}">
                <a16:creationId xmlns:a16="http://schemas.microsoft.com/office/drawing/2014/main" id="{1FA3C6B8-1B91-3C45-ABF9-38614C60D882}"/>
              </a:ext>
            </a:extLst>
          </p:cNvPr>
          <p:cNvSpPr>
            <a:spLocks noGrp="1"/>
          </p:cNvSpPr>
          <p:nvPr>
            <p:ph type="body" sz="quarter" idx="34" hasCustomPrompt="1"/>
          </p:nvPr>
        </p:nvSpPr>
        <p:spPr>
          <a:xfrm>
            <a:off x="2747941" y="194690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2" name="Text Placeholder 17">
            <a:extLst>
              <a:ext uri="{FF2B5EF4-FFF2-40B4-BE49-F238E27FC236}">
                <a16:creationId xmlns:a16="http://schemas.microsoft.com/office/drawing/2014/main" id="{A458E8DF-54E7-064A-9CDB-051A735469FD}"/>
              </a:ext>
            </a:extLst>
          </p:cNvPr>
          <p:cNvSpPr>
            <a:spLocks noGrp="1"/>
          </p:cNvSpPr>
          <p:nvPr>
            <p:ph type="body" sz="quarter" idx="35" hasCustomPrompt="1"/>
          </p:nvPr>
        </p:nvSpPr>
        <p:spPr>
          <a:xfrm>
            <a:off x="5064548" y="1949503"/>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6" name="Text Placeholder 17">
            <a:extLst>
              <a:ext uri="{FF2B5EF4-FFF2-40B4-BE49-F238E27FC236}">
                <a16:creationId xmlns:a16="http://schemas.microsoft.com/office/drawing/2014/main" id="{FDFA3651-9899-9946-9C5D-81AF4B51CA40}"/>
              </a:ext>
            </a:extLst>
          </p:cNvPr>
          <p:cNvSpPr>
            <a:spLocks noGrp="1"/>
          </p:cNvSpPr>
          <p:nvPr>
            <p:ph type="body" sz="quarter" idx="36" hasCustomPrompt="1"/>
          </p:nvPr>
        </p:nvSpPr>
        <p:spPr>
          <a:xfrm>
            <a:off x="7338393" y="1962861"/>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7" name="Text Placeholder 17">
            <a:extLst>
              <a:ext uri="{FF2B5EF4-FFF2-40B4-BE49-F238E27FC236}">
                <a16:creationId xmlns:a16="http://schemas.microsoft.com/office/drawing/2014/main" id="{4790CDE1-298B-B145-BA4E-F6881FB7FA93}"/>
              </a:ext>
            </a:extLst>
          </p:cNvPr>
          <p:cNvSpPr>
            <a:spLocks noGrp="1"/>
          </p:cNvSpPr>
          <p:nvPr>
            <p:ph type="body" sz="quarter" idx="37" hasCustomPrompt="1"/>
          </p:nvPr>
        </p:nvSpPr>
        <p:spPr>
          <a:xfrm>
            <a:off x="9655000" y="1965457"/>
            <a:ext cx="695250" cy="734798"/>
          </a:xfrm>
        </p:spPr>
        <p:txBody>
          <a:bodyPr/>
          <a:lstStyle>
            <a:lvl1pPr algn="ctr">
              <a:buNone/>
              <a:defRPr sz="4800" b="1"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Tree>
    <p:extLst>
      <p:ext uri="{BB962C8B-B14F-4D97-AF65-F5344CB8AC3E}">
        <p14:creationId xmlns:p14="http://schemas.microsoft.com/office/powerpoint/2010/main" val="939996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2" name="TextBox 81">
            <a:extLst>
              <a:ext uri="{FF2B5EF4-FFF2-40B4-BE49-F238E27FC236}">
                <a16:creationId xmlns:a16="http://schemas.microsoft.com/office/drawing/2014/main" id="{08E9F9D0-9E26-264C-AEC8-09904D07E9EC}"/>
              </a:ext>
            </a:extLst>
          </p:cNvPr>
          <p:cNvSpPr txBox="1"/>
          <p:nvPr/>
        </p:nvSpPr>
        <p:spPr>
          <a:xfrm>
            <a:off x="3477661" y="3013347"/>
            <a:ext cx="1066702" cy="369332"/>
          </a:xfrm>
          <a:prstGeom prst="rect">
            <a:avLst/>
          </a:prstGeom>
          <a:noFill/>
        </p:spPr>
        <p:txBody>
          <a:bodyPr wrap="none" rtlCol="0">
            <a:spAutoFit/>
          </a:bodyPr>
          <a:lstStyle/>
          <a:p>
            <a:pPr algn="ctr"/>
            <a:r>
              <a:rPr lang="en-US">
                <a:solidFill>
                  <a:schemeClr val="tx2"/>
                </a:solidFill>
                <a:latin typeface="+mn-lt"/>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FE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Rectangle 27">
            <a:extLst>
              <a:ext uri="{FF2B5EF4-FFF2-40B4-BE49-F238E27FC236}">
                <a16:creationId xmlns:a16="http://schemas.microsoft.com/office/drawing/2014/main" id="{DF453934-7B62-4644-A627-15E6F071BCE9}"/>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9" name="TextBox 28">
            <a:extLst>
              <a:ext uri="{FF2B5EF4-FFF2-40B4-BE49-F238E27FC236}">
                <a16:creationId xmlns:a16="http://schemas.microsoft.com/office/drawing/2014/main" id="{363C83FA-5939-4A4D-8F14-DBDF6C3C824C}"/>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268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rgbClr val="000000"/>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361479" y="5502145"/>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499807" y="5559340"/>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5769762" y="5892116"/>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229716" y="5502145"/>
            <a:ext cx="4465067" cy="822373"/>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ED10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2" name="TextBox 81">
            <a:extLst>
              <a:ext uri="{FF2B5EF4-FFF2-40B4-BE49-F238E27FC236}">
                <a16:creationId xmlns:a16="http://schemas.microsoft.com/office/drawing/2014/main" id="{08E9F9D0-9E26-264C-AEC8-09904D07E9EC}"/>
              </a:ext>
            </a:extLst>
          </p:cNvPr>
          <p:cNvSpPr txBox="1"/>
          <p:nvPr/>
        </p:nvSpPr>
        <p:spPr>
          <a:xfrm>
            <a:off x="3477661" y="3013347"/>
            <a:ext cx="1066702" cy="369332"/>
          </a:xfrm>
          <a:prstGeom prst="rect">
            <a:avLst/>
          </a:prstGeom>
          <a:noFill/>
        </p:spPr>
        <p:txBody>
          <a:bodyPr wrap="none" rtlCol="0">
            <a:spAutoFit/>
          </a:bodyPr>
          <a:lstStyle/>
          <a:p>
            <a:pPr algn="ctr"/>
            <a:r>
              <a:rPr lang="en-US">
                <a:solidFill>
                  <a:schemeClr val="tx2"/>
                </a:solidFill>
                <a:latin typeface="+mn-lt"/>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15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FED100"/>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Rectangle 27">
            <a:extLst>
              <a:ext uri="{FF2B5EF4-FFF2-40B4-BE49-F238E27FC236}">
                <a16:creationId xmlns:a16="http://schemas.microsoft.com/office/drawing/2014/main" id="{DF453934-7B62-4644-A627-15E6F071BCE9}"/>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9" name="TextBox 28">
            <a:extLst>
              <a:ext uri="{FF2B5EF4-FFF2-40B4-BE49-F238E27FC236}">
                <a16:creationId xmlns:a16="http://schemas.microsoft.com/office/drawing/2014/main" id="{363C83FA-5939-4A4D-8F14-DBDF6C3C824C}"/>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858123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1808067" y="0"/>
            <a:ext cx="5567770" cy="6932300"/>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2228342" y="5863147"/>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2655617" y="4585634"/>
            <a:ext cx="3704362" cy="361924"/>
          </a:xfrm>
        </p:spPr>
        <p:txBody>
          <a:bodyPr anchor="t"/>
          <a:lstStyle>
            <a:lvl1pPr algn="l">
              <a:buNone/>
              <a:defRPr sz="1400" b="0"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2655617" y="5208593"/>
            <a:ext cx="3704362" cy="361924"/>
          </a:xfrm>
        </p:spPr>
        <p:txBody>
          <a:bodyPr anchor="t"/>
          <a:lstStyle>
            <a:lvl1pPr algn="l">
              <a:buNone/>
              <a:defRPr sz="1400" b="0"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2663781" y="5852156"/>
            <a:ext cx="3704362" cy="361924"/>
          </a:xfrm>
        </p:spPr>
        <p:txBody>
          <a:bodyPr anchor="t"/>
          <a:lstStyle>
            <a:lvl1pPr algn="l">
              <a:buNone/>
              <a:defRPr sz="1400" b="0" i="0" spc="0">
                <a:solidFill>
                  <a:srgbClr val="00000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623928" y="1515712"/>
            <a:ext cx="3195486" cy="731140"/>
          </a:xfrm>
        </p:spPr>
        <p:txBody>
          <a:bodyPr anchor="ctr">
            <a:normAutofit/>
          </a:bodyPr>
          <a:lstStyle>
            <a:lvl1pPr marL="0" indent="0" algn="r">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623928" y="706136"/>
            <a:ext cx="3195485" cy="837258"/>
          </a:xfrm>
        </p:spPr>
        <p:txBody>
          <a:bodyPr anchor="ctr">
            <a:normAutofit/>
          </a:bodyPr>
          <a:lstStyle>
            <a:lvl1pPr marL="0" indent="0" algn="r">
              <a:buNone/>
              <a:defRPr sz="5000" baseline="0">
                <a:solidFill>
                  <a:srgbClr val="000000"/>
                </a:solidFill>
                <a:latin typeface="+mn-lt"/>
              </a:defRPr>
            </a:lvl1pPr>
          </a:lstStyle>
          <a:p>
            <a:pPr lvl="0"/>
            <a:r>
              <a:rPr lang="en-US"/>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203809" y="5757022"/>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Rectangle 26">
            <a:extLst>
              <a:ext uri="{FF2B5EF4-FFF2-40B4-BE49-F238E27FC236}">
                <a16:creationId xmlns:a16="http://schemas.microsoft.com/office/drawing/2014/main" id="{C0B53E92-EEA2-C244-A0DE-E8A8BB45245B}"/>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8" name="TextBox 27">
            <a:extLst>
              <a:ext uri="{FF2B5EF4-FFF2-40B4-BE49-F238E27FC236}">
                <a16:creationId xmlns:a16="http://schemas.microsoft.com/office/drawing/2014/main" id="{77ECD463-CACA-A245-ABB8-C2DAD3A7086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pic>
        <p:nvPicPr>
          <p:cNvPr id="29" name="Picture 28" descr="A picture containing text&#10;&#10;Description automatically generated">
            <a:extLst>
              <a:ext uri="{FF2B5EF4-FFF2-40B4-BE49-F238E27FC236}">
                <a16:creationId xmlns:a16="http://schemas.microsoft.com/office/drawing/2014/main" id="{8EB78B0B-4981-7A4C-ADF6-A563080481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8068" y="385987"/>
            <a:ext cx="5567769" cy="2534194"/>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4816-4301-EA49-A854-EFF7B06B50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3B0B7E-5192-F941-94C5-AA4F5EB37B06}"/>
              </a:ext>
            </a:extLst>
          </p:cNvPr>
          <p:cNvSpPr>
            <a:spLocks noGrp="1"/>
          </p:cNvSpPr>
          <p:nvPr>
            <p:ph type="dt" sz="half" idx="10"/>
          </p:nvPr>
        </p:nvSpPr>
        <p:spPr/>
        <p:txBody>
          <a:bodyPr/>
          <a:lstStyle/>
          <a:p>
            <a:fld id="{8B7FD578-4D8C-F94D-9569-CDE05732EEA7}" type="datetimeFigureOut">
              <a:rPr lang="en-US" smtClean="0"/>
              <a:t>7/21/2022</a:t>
            </a:fld>
            <a:endParaRPr lang="en-US"/>
          </a:p>
        </p:txBody>
      </p:sp>
      <p:sp>
        <p:nvSpPr>
          <p:cNvPr id="4" name="Footer Placeholder 3">
            <a:extLst>
              <a:ext uri="{FF2B5EF4-FFF2-40B4-BE49-F238E27FC236}">
                <a16:creationId xmlns:a16="http://schemas.microsoft.com/office/drawing/2014/main" id="{D92BEBE4-8EEC-6844-B51E-A3F43CE95E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6CA9F6-92D0-2B46-B53F-6568F55BCE8D}"/>
              </a:ext>
            </a:extLst>
          </p:cNvPr>
          <p:cNvSpPr>
            <a:spLocks noGrp="1"/>
          </p:cNvSpPr>
          <p:nvPr>
            <p:ph type="sldNum" sz="quarter" idx="12"/>
          </p:nvPr>
        </p:nvSpPr>
        <p:spPr/>
        <p:txBody>
          <a:bodyPr/>
          <a:lstStyle/>
          <a:p>
            <a:fld id="{5E760C49-C21F-C349-B509-93C281143DFD}" type="slidenum">
              <a:rPr lang="en-US" smtClean="0"/>
              <a:t>‹Nº›</a:t>
            </a:fld>
            <a:endParaRPr lang="en-US"/>
          </a:p>
        </p:txBody>
      </p:sp>
    </p:spTree>
    <p:extLst>
      <p:ext uri="{BB962C8B-B14F-4D97-AF65-F5344CB8AC3E}">
        <p14:creationId xmlns:p14="http://schemas.microsoft.com/office/powerpoint/2010/main" val="2249074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indent="0">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rgbClr val="000000"/>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1" baseline="0">
                <a:solidFill>
                  <a:srgbClr val="0033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61479" y="230689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499807" y="236408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269686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29716" y="2306893"/>
            <a:ext cx="4465067" cy="822373"/>
          </a:xfrm>
        </p:spPr>
        <p:txBody>
          <a:bodyPr anchor="ctr">
            <a:noAutofit/>
          </a:bodyPr>
          <a:lstStyle>
            <a:lvl1pPr marL="0" indent="0" algn="l">
              <a:buNone/>
              <a:defRPr sz="2200" b="1" baseline="0">
                <a:solidFill>
                  <a:srgbClr val="0033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361479" y="336665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499807" y="342385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5769762" y="375662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229716" y="3366657"/>
            <a:ext cx="4465067" cy="822373"/>
          </a:xfrm>
        </p:spPr>
        <p:txBody>
          <a:bodyPr anchor="ctr">
            <a:noAutofit/>
          </a:bodyPr>
          <a:lstStyle>
            <a:lvl1pPr marL="0" indent="0" algn="l">
              <a:buNone/>
              <a:defRPr sz="2200" b="1" baseline="0">
                <a:solidFill>
                  <a:srgbClr val="0033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1" baseline="0">
                <a:solidFill>
                  <a:srgbClr val="0033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1976322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361479" y="1232267"/>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499807" y="1289462"/>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5769762" y="1622238"/>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indent="0">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rgbClr val="000000"/>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229716" y="1232267"/>
            <a:ext cx="4465067" cy="822373"/>
          </a:xfrm>
        </p:spPr>
        <p:txBody>
          <a:bodyPr anchor="ctr">
            <a:noAutofit/>
          </a:bodyPr>
          <a:lstStyle>
            <a:lvl1pPr marL="0" indent="0" algn="l">
              <a:buNone/>
              <a:defRPr sz="2200" b="1"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355753" y="2768840"/>
            <a:ext cx="771474" cy="826781"/>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514218" y="2888227"/>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5769762" y="323026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234804" y="2773248"/>
            <a:ext cx="4465067" cy="822373"/>
          </a:xfrm>
        </p:spPr>
        <p:txBody>
          <a:bodyPr anchor="ctr">
            <a:noAutofit/>
          </a:bodyPr>
          <a:lstStyle>
            <a:lvl1pPr marL="0" indent="0" algn="l">
              <a:buNone/>
              <a:defRPr sz="2200" b="1"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347624" y="4424843"/>
            <a:ext cx="771474" cy="771474"/>
          </a:xfrm>
          <a:prstGeom prst="ellipse">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485952" y="4482038"/>
            <a:ext cx="511077" cy="635000"/>
          </a:xfrm>
          <a:noFill/>
        </p:spPr>
        <p:txBody>
          <a:bodyPr anchor="ctr">
            <a:noAutofit/>
          </a:bodyPr>
          <a:lstStyle>
            <a:lvl1pPr marL="0" indent="0" algn="ctr">
              <a:buNone/>
              <a:defRPr sz="28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5755907" y="4814814"/>
            <a:ext cx="591717" cy="0"/>
          </a:xfrm>
          <a:prstGeom prst="line">
            <a:avLst/>
          </a:prstGeom>
          <a:ln w="19050">
            <a:solidFill>
              <a:srgbClr val="FFD100"/>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215861" y="4424843"/>
            <a:ext cx="4465067" cy="822373"/>
          </a:xfrm>
        </p:spPr>
        <p:txBody>
          <a:bodyPr anchor="ctr">
            <a:noAutofit/>
          </a:bodyPr>
          <a:lstStyle>
            <a:lvl1pPr marL="0" indent="0" algn="l">
              <a:buNone/>
              <a:defRPr sz="2200" b="1"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602525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Laptop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5B56A7-C850-004E-A218-494C6390142F}"/>
              </a:ext>
            </a:extLst>
          </p:cNvPr>
          <p:cNvSpPr/>
          <p:nvPr userDrawn="1"/>
        </p:nvSpPr>
        <p:spPr>
          <a:xfrm>
            <a:off x="241300" y="228600"/>
            <a:ext cx="11696700" cy="2102708"/>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5611" y="1030385"/>
            <a:ext cx="8116389" cy="5375657"/>
          </a:xfrm>
          <a:prstGeom prst="rect">
            <a:avLst/>
          </a:prstGeom>
        </p:spPr>
      </p:pic>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241300" y="2545710"/>
            <a:ext cx="4025900" cy="3281905"/>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413869" y="148139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254000" y="815983"/>
            <a:ext cx="4431211" cy="582221"/>
          </a:xfrm>
        </p:spPr>
        <p:txBody>
          <a:bodyPr>
            <a:normAutofit/>
          </a:bodyPr>
          <a:lstStyle>
            <a:lvl1pPr marL="0" indent="0" algn="l">
              <a:buNone/>
              <a:defRPr sz="3300" b="0" i="0">
                <a:solidFill>
                  <a:srgbClr val="000000"/>
                </a:solidFill>
                <a:latin typeface="+mn-lt"/>
              </a:defRPr>
            </a:lvl1pPr>
          </a:lstStyle>
          <a:p>
            <a:pPr lvl="0"/>
            <a:r>
              <a:rPr lang="en-US"/>
              <a:t>Heading</a:t>
            </a:r>
          </a:p>
        </p:txBody>
      </p:sp>
      <p:sp>
        <p:nvSpPr>
          <p:cNvPr id="14" name="TextBox 13">
            <a:extLst>
              <a:ext uri="{FF2B5EF4-FFF2-40B4-BE49-F238E27FC236}">
                <a16:creationId xmlns:a16="http://schemas.microsoft.com/office/drawing/2014/main" id="{A49303A5-D1EB-C442-9E2A-6A8EC00F0AF9}"/>
              </a:ext>
            </a:extLst>
          </p:cNvPr>
          <p:cNvSpPr txBox="1"/>
          <p:nvPr userDrawn="1"/>
        </p:nvSpPr>
        <p:spPr>
          <a:xfrm>
            <a:off x="483594" y="6462600"/>
            <a:ext cx="10973735" cy="261610"/>
          </a:xfrm>
          <a:prstGeom prst="rect">
            <a:avLst/>
          </a:prstGeom>
          <a:noFill/>
        </p:spPr>
        <p:txBody>
          <a:bodyPr wrap="square" rtlCol="0">
            <a:spAutoFit/>
          </a:bodyPr>
          <a:lstStyle/>
          <a:p>
            <a:pPr algn="l"/>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n-lt"/>
                <a:ea typeface="Lato Medium" panose="020F0502020204030203" pitchFamily="34" charset="0"/>
                <a:cs typeface="Calibri" panose="020F0502020204030204" pitchFamily="34" charset="0"/>
              </a:rPr>
              <a:t>for seniors</a:t>
            </a:r>
          </a:p>
        </p:txBody>
      </p:sp>
      <p:sp>
        <p:nvSpPr>
          <p:cNvPr id="15" name="Rectangle 14">
            <a:extLst>
              <a:ext uri="{FF2B5EF4-FFF2-40B4-BE49-F238E27FC236}">
                <a16:creationId xmlns:a16="http://schemas.microsoft.com/office/drawing/2014/main" id="{A3A5A6C8-69EF-E842-8837-B1A42CF4CED9}"/>
              </a:ext>
            </a:extLst>
          </p:cNvPr>
          <p:cNvSpPr/>
          <p:nvPr userDrawn="1"/>
        </p:nvSpPr>
        <p:spPr>
          <a:xfrm rot="16200000" flipV="1">
            <a:off x="215869" y="6622959"/>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Tree>
    <p:extLst>
      <p:ext uri="{BB962C8B-B14F-4D97-AF65-F5344CB8AC3E}">
        <p14:creationId xmlns:p14="http://schemas.microsoft.com/office/powerpoint/2010/main" val="120806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547002-8F3C-694D-AEC8-99454AAD7BD4}"/>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FFD100"/>
                </a:solidFill>
                <a:latin typeface="Times New Roman" charset="0"/>
                <a:ea typeface="Times New Roman" charset="0"/>
                <a:cs typeface="Times New Roman" charset="0"/>
              </a:defRPr>
            </a:lvl1pPr>
          </a:lstStyle>
          <a:p>
            <a:pPr lvl="0"/>
            <a:r>
              <a:rPr lang="en-US"/>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FFD100"/>
                </a:solidFill>
                <a:latin typeface="Times New Roman" charset="0"/>
                <a:ea typeface="Times New Roman" charset="0"/>
                <a:cs typeface="Times New Roman" charset="0"/>
              </a:defRPr>
            </a:lvl1pPr>
          </a:lstStyle>
          <a:p>
            <a:pPr lvl="0"/>
            <a:r>
              <a:rPr lang="en-US"/>
              <a:t>“</a:t>
            </a:r>
          </a:p>
        </p:txBody>
      </p:sp>
      <p:sp>
        <p:nvSpPr>
          <p:cNvPr id="7" name="Picture Placeholder 2">
            <a:extLst>
              <a:ext uri="{FF2B5EF4-FFF2-40B4-BE49-F238E27FC236}">
                <a16:creationId xmlns:a16="http://schemas.microsoft.com/office/drawing/2014/main" id="{D6AC81E1-C41A-BB46-B49A-3C3F2326F5F6}"/>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to add photo</a:t>
            </a:r>
          </a:p>
        </p:txBody>
      </p:sp>
      <p:sp>
        <p:nvSpPr>
          <p:cNvPr id="11" name="Rectangle 10">
            <a:extLst>
              <a:ext uri="{FF2B5EF4-FFF2-40B4-BE49-F238E27FC236}">
                <a16:creationId xmlns:a16="http://schemas.microsoft.com/office/drawing/2014/main" id="{01E79E08-121F-EF40-B68F-2326DCD6818A}"/>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2" name="TextBox 11">
            <a:extLst>
              <a:ext uri="{FF2B5EF4-FFF2-40B4-BE49-F238E27FC236}">
                <a16:creationId xmlns:a16="http://schemas.microsoft.com/office/drawing/2014/main" id="{7AAC3C04-E420-5945-9FD1-6F6B40B5823A}"/>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65D64E-6DB1-4A41-947D-6D77DB334755}"/>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60C79254-DD04-7E4B-828C-5CA56E48C9DE}"/>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13000" b="1" i="0" baseline="0">
                <a:solidFill>
                  <a:srgbClr val="000000"/>
                </a:solidFill>
                <a:latin typeface="Times New Roman" charset="0"/>
                <a:ea typeface="Times New Roman" charset="0"/>
                <a:cs typeface="Times New Roman" charset="0"/>
              </a:defRPr>
            </a:lvl1pPr>
          </a:lstStyle>
          <a:p>
            <a:pPr lvl="0"/>
            <a:r>
              <a:rPr lang="en-US"/>
              <a:t>”</a:t>
            </a:r>
          </a:p>
        </p:txBody>
      </p:sp>
      <p:sp>
        <p:nvSpPr>
          <p:cNvPr id="13" name="Text Placeholder 23">
            <a:extLst>
              <a:ext uri="{FF2B5EF4-FFF2-40B4-BE49-F238E27FC236}">
                <a16:creationId xmlns:a16="http://schemas.microsoft.com/office/drawing/2014/main" id="{A4E5A449-A8FD-D544-B3D3-37354D5B0DDD}"/>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14" name="Text Placeholder 23">
            <a:extLst>
              <a:ext uri="{FF2B5EF4-FFF2-40B4-BE49-F238E27FC236}">
                <a16:creationId xmlns:a16="http://schemas.microsoft.com/office/drawing/2014/main" id="{A180F79E-6991-EC4B-A8D6-4F047C14DA6D}"/>
              </a:ext>
            </a:extLst>
          </p:cNvPr>
          <p:cNvSpPr>
            <a:spLocks noGrp="1"/>
          </p:cNvSpPr>
          <p:nvPr>
            <p:ph type="body" sz="quarter" idx="15" hasCustomPrompt="1"/>
          </p:nvPr>
        </p:nvSpPr>
        <p:spPr>
          <a:xfrm>
            <a:off x="6718982" y="598304"/>
            <a:ext cx="2613204" cy="1221666"/>
          </a:xfrm>
        </p:spPr>
        <p:txBody>
          <a:bodyPr anchor="t">
            <a:noAutofit/>
          </a:bodyPr>
          <a:lstStyle>
            <a:lvl1pPr marL="0" indent="0" algn="l">
              <a:buNone/>
              <a:defRPr sz="13000" b="1" i="0" baseline="0">
                <a:solidFill>
                  <a:srgbClr val="000000"/>
                </a:solidFill>
                <a:latin typeface="Times New Roman" charset="0"/>
                <a:ea typeface="Times New Roman" charset="0"/>
                <a:cs typeface="Times New Roman" charset="0"/>
              </a:defRPr>
            </a:lvl1pPr>
          </a:lstStyle>
          <a:p>
            <a:pPr lvl="0"/>
            <a:r>
              <a:rPr lang="en-US"/>
              <a:t>“</a:t>
            </a:r>
          </a:p>
        </p:txBody>
      </p:sp>
      <p:sp>
        <p:nvSpPr>
          <p:cNvPr id="15" name="Picture Placeholder 2">
            <a:extLst>
              <a:ext uri="{FF2B5EF4-FFF2-40B4-BE49-F238E27FC236}">
                <a16:creationId xmlns:a16="http://schemas.microsoft.com/office/drawing/2014/main" id="{45B0059D-F32E-414A-BAC6-0279DA5761BF}"/>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to add photo</a:t>
            </a:r>
          </a:p>
        </p:txBody>
      </p:sp>
      <p:sp>
        <p:nvSpPr>
          <p:cNvPr id="16" name="Rectangle 15">
            <a:extLst>
              <a:ext uri="{FF2B5EF4-FFF2-40B4-BE49-F238E27FC236}">
                <a16:creationId xmlns:a16="http://schemas.microsoft.com/office/drawing/2014/main" id="{2A8FFB4B-FE6E-1445-9086-98AA1C167CB4}"/>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7" name="TextBox 16">
            <a:extLst>
              <a:ext uri="{FF2B5EF4-FFF2-40B4-BE49-F238E27FC236}">
                <a16:creationId xmlns:a16="http://schemas.microsoft.com/office/drawing/2014/main" id="{FC3EE403-BF92-5C4B-963E-1DEB80475324}"/>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4920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241300" y="228600"/>
            <a:ext cx="11696700" cy="5695316"/>
          </a:xfrm>
          <a:prstGeom prst="rect">
            <a:avLst/>
          </a:prstGeom>
          <a:solidFill>
            <a:srgbClr val="85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21" name="Rectangle 20">
            <a:extLst>
              <a:ext uri="{FF2B5EF4-FFF2-40B4-BE49-F238E27FC236}">
                <a16:creationId xmlns:a16="http://schemas.microsoft.com/office/drawing/2014/main" id="{5B401573-3136-B04E-AB48-47CA1061F3E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9" name="Picture 8" descr="Icon&#10;&#10;Description automatically generated with medium confidence">
            <a:extLst>
              <a:ext uri="{FF2B5EF4-FFF2-40B4-BE49-F238E27FC236}">
                <a16:creationId xmlns:a16="http://schemas.microsoft.com/office/drawing/2014/main" id="{22325080-AF67-C14B-9DA7-CE376BEEC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0" name="TextBox 9">
            <a:extLst>
              <a:ext uri="{FF2B5EF4-FFF2-40B4-BE49-F238E27FC236}">
                <a16:creationId xmlns:a16="http://schemas.microsoft.com/office/drawing/2014/main" id="{7C766157-FFB2-4A4F-AA24-0864D8EE6AEE}"/>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22041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2FE68-7CC8-1646-9C36-2C3C69C0A393}"/>
              </a:ext>
            </a:extLst>
          </p:cNvPr>
          <p:cNvSpPr/>
          <p:nvPr userDrawn="1"/>
        </p:nvSpPr>
        <p:spPr>
          <a:xfrm>
            <a:off x="241300" y="228600"/>
            <a:ext cx="11696700" cy="569531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B8417EBC-A29A-3844-B4F5-D498899BAC8B}"/>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rgbClr val="000000"/>
                </a:solidFill>
                <a:latin typeface="+mn-lt"/>
              </a:defRPr>
            </a:lvl1pPr>
          </a:lstStyle>
          <a:p>
            <a:pPr lvl="0"/>
            <a:r>
              <a:rPr lang="en-US"/>
              <a:t>Divider</a:t>
            </a:r>
          </a:p>
        </p:txBody>
      </p:sp>
      <p:sp>
        <p:nvSpPr>
          <p:cNvPr id="11" name="Text Placeholder 23">
            <a:extLst>
              <a:ext uri="{FF2B5EF4-FFF2-40B4-BE49-F238E27FC236}">
                <a16:creationId xmlns:a16="http://schemas.microsoft.com/office/drawing/2014/main" id="{F6458FEC-C951-8642-A3B9-1DA1AC213093}"/>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rgbClr val="000000"/>
                </a:solidFill>
                <a:latin typeface="+mn-lt"/>
              </a:defRPr>
            </a:lvl1pPr>
          </a:lstStyle>
          <a:p>
            <a:pPr lvl="0"/>
            <a:r>
              <a:rPr lang="en-US"/>
              <a:t>01</a:t>
            </a:r>
          </a:p>
        </p:txBody>
      </p:sp>
      <p:sp>
        <p:nvSpPr>
          <p:cNvPr id="12" name="Rectangle 11">
            <a:extLst>
              <a:ext uri="{FF2B5EF4-FFF2-40B4-BE49-F238E27FC236}">
                <a16:creationId xmlns:a16="http://schemas.microsoft.com/office/drawing/2014/main" id="{37E951DA-E70F-1B41-A73A-ACA59D805E7B}"/>
              </a:ext>
            </a:extLst>
          </p:cNvPr>
          <p:cNvSpPr/>
          <p:nvPr userDrawn="1"/>
        </p:nvSpPr>
        <p:spPr>
          <a:xfrm rot="5400000" flipV="1">
            <a:off x="1375154" y="1210306"/>
            <a:ext cx="1008000" cy="3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3" name="Rectangle 12">
            <a:extLst>
              <a:ext uri="{FF2B5EF4-FFF2-40B4-BE49-F238E27FC236}">
                <a16:creationId xmlns:a16="http://schemas.microsoft.com/office/drawing/2014/main" id="{ED4CA8DF-9E90-C84C-AD0D-9A398781FE1B}"/>
              </a:ext>
            </a:extLst>
          </p:cNvPr>
          <p:cNvSpPr/>
          <p:nvPr userDrawn="1"/>
        </p:nvSpPr>
        <p:spPr>
          <a:xfrm rot="16200000" flipV="1">
            <a:off x="11591456" y="6622960"/>
            <a:ext cx="43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14" name="Picture 13" descr="Icon&#10;&#10;Description automatically generated with medium confidence">
            <a:extLst>
              <a:ext uri="{FF2B5EF4-FFF2-40B4-BE49-F238E27FC236}">
                <a16:creationId xmlns:a16="http://schemas.microsoft.com/office/drawing/2014/main" id="{35BFF2BC-D3C8-7647-A662-02D7A1E3CC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2959" y="295269"/>
            <a:ext cx="4161378" cy="5695316"/>
          </a:xfrm>
          <a:prstGeom prst="rect">
            <a:avLst/>
          </a:prstGeom>
        </p:spPr>
      </p:pic>
      <p:sp>
        <p:nvSpPr>
          <p:cNvPr id="15" name="TextBox 14">
            <a:extLst>
              <a:ext uri="{FF2B5EF4-FFF2-40B4-BE49-F238E27FC236}">
                <a16:creationId xmlns:a16="http://schemas.microsoft.com/office/drawing/2014/main" id="{F2EEDFD3-46C8-FE4A-99B2-441927A90781}"/>
              </a:ext>
            </a:extLst>
          </p:cNvPr>
          <p:cNvSpPr txBox="1"/>
          <p:nvPr userDrawn="1"/>
        </p:nvSpPr>
        <p:spPr>
          <a:xfrm>
            <a:off x="363851" y="6461565"/>
            <a:ext cx="11425605" cy="261610"/>
          </a:xfrm>
          <a:prstGeom prst="rect">
            <a:avLst/>
          </a:prstGeom>
          <a:noFill/>
        </p:spPr>
        <p:txBody>
          <a:bodyPr wrap="square" rtlCol="0">
            <a:spAutoFit/>
          </a:bodyPr>
          <a:lstStyle/>
          <a:p>
            <a:pPr algn="r"/>
            <a:r>
              <a:rPr lang="en-US" sz="11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100" kern="1000" spc="110" baseline="0">
                <a:solidFill>
                  <a:srgbClr val="000000"/>
                </a:solidFill>
                <a:latin typeface="+mj-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85D2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 name="Rectangle 5">
            <a:extLst>
              <a:ext uri="{FF2B5EF4-FFF2-40B4-BE49-F238E27FC236}">
                <a16:creationId xmlns:a16="http://schemas.microsoft.com/office/drawing/2014/main" id="{A5A06ABD-A133-8D42-8B38-636B873ACE6A}"/>
              </a:ext>
            </a:extLst>
          </p:cNvPr>
          <p:cNvSpPr/>
          <p:nvPr userDrawn="1"/>
        </p:nvSpPr>
        <p:spPr>
          <a:xfrm>
            <a:off x="1802710" y="1292864"/>
            <a:ext cx="792000" cy="2141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rgbClr val="000000"/>
                </a:solidFill>
                <a:latin typeface="+mn-lt"/>
              </a:defRPr>
            </a:lvl1pPr>
          </a:lstStyle>
          <a:p>
            <a:pPr lvl="0"/>
            <a:r>
              <a:rPr lang="en-US"/>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b="1" kern="1000" spc="110" baseline="0">
                <a:solidFill>
                  <a:srgbClr val="000000"/>
                </a:solidFill>
                <a:latin typeface="+mn-lt"/>
                <a:ea typeface="Lato Medium" panose="020F0502020204030203" pitchFamily="34" charset="0"/>
                <a:cs typeface="Calibri" panose="020F0502020204030204" pitchFamily="34" charset="0"/>
              </a:rPr>
              <a:t>Innovating food </a:t>
            </a:r>
            <a:r>
              <a:rPr lang="en-US" sz="1400" kern="1000" spc="110" baseline="0">
                <a:solidFill>
                  <a:srgbClr val="000000"/>
                </a:solidFill>
                <a:latin typeface="+mn-lt"/>
                <a:ea typeface="Lato Medium" panose="020F0502020204030203" pitchFamily="34" charset="0"/>
                <a:cs typeface="Calibri" panose="020F0502020204030204" pitchFamily="34" charset="0"/>
              </a:rPr>
              <a:t>for seniors</a:t>
            </a:r>
          </a:p>
        </p:txBody>
      </p:sp>
    </p:spTree>
    <p:extLst>
      <p:ext uri="{BB962C8B-B14F-4D97-AF65-F5344CB8AC3E}">
        <p14:creationId xmlns:p14="http://schemas.microsoft.com/office/powerpoint/2010/main" val="1447053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7/21/2022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‹Nº›</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41" r:id="rId6"/>
    <p:sldLayoutId id="2147483861" r:id="rId7"/>
    <p:sldLayoutId id="2147483862" r:id="rId8"/>
    <p:sldLayoutId id="2147483863" r:id="rId9"/>
    <p:sldLayoutId id="2147483835" r:id="rId10"/>
    <p:sldLayoutId id="2147483836" r:id="rId11"/>
    <p:sldLayoutId id="2147483831" r:id="rId12"/>
    <p:sldLayoutId id="2147483846" r:id="rId13"/>
    <p:sldLayoutId id="2147483873" r:id="rId14"/>
    <p:sldLayoutId id="2147483834" r:id="rId15"/>
    <p:sldLayoutId id="2147483845" r:id="rId16"/>
    <p:sldLayoutId id="2147483869" r:id="rId17"/>
    <p:sldLayoutId id="2147483866" r:id="rId18"/>
    <p:sldLayoutId id="2147483833" r:id="rId19"/>
    <p:sldLayoutId id="2147483847" r:id="rId20"/>
    <p:sldLayoutId id="2147483871" r:id="rId21"/>
    <p:sldLayoutId id="2147483870" r:id="rId22"/>
    <p:sldLayoutId id="2147483872" r:id="rId23"/>
    <p:sldLayoutId id="2147483837" r:id="rId24"/>
    <p:sldLayoutId id="2147483838" r:id="rId25"/>
    <p:sldLayoutId id="2147483844" r:id="rId26"/>
    <p:sldLayoutId id="2147483848" r:id="rId27"/>
    <p:sldLayoutId id="2147483849" r:id="rId28"/>
    <p:sldLayoutId id="2147483851" r:id="rId29"/>
    <p:sldLayoutId id="2147483854" r:id="rId30"/>
    <p:sldLayoutId id="2147483855" r:id="rId31"/>
    <p:sldLayoutId id="2147483856" r:id="rId32"/>
    <p:sldLayoutId id="2147483857" r:id="rId33"/>
    <p:sldLayoutId id="2147483864" r:id="rId34"/>
    <p:sldLayoutId id="2147483852" r:id="rId35"/>
    <p:sldLayoutId id="2147483878" r:id="rId36"/>
    <p:sldLayoutId id="2147483858" r:id="rId37"/>
    <p:sldLayoutId id="2147483859" r:id="rId38"/>
    <p:sldLayoutId id="2147483860" r:id="rId39"/>
    <p:sldLayoutId id="2147483879" r:id="rId40"/>
    <p:sldLayoutId id="2147483853" r:id="rId41"/>
    <p:sldLayoutId id="2147483874" r:id="rId42"/>
    <p:sldLayoutId id="2147483875" r:id="rId43"/>
    <p:sldLayoutId id="2147483876" r:id="rId44"/>
    <p:sldLayoutId id="2147483877"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ADfqv42L7KI" TargetMode="External"/><Relationship Id="rId2" Type="http://schemas.openxmlformats.org/officeDocument/2006/relationships/slideLayout" Target="../slideLayouts/slideLayout45.xml"/><Relationship Id="rId1" Type="http://schemas.openxmlformats.org/officeDocument/2006/relationships/video" Target="https://www.youtube.com/embed/ADfqv42L7KI?feature=oembed"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hyperlink" Target="https://research.wur.nl/en/publications/preventing-and-treating-dehydration-in-the-elderly-during-periods"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ge-platform.eu/project/promiss" TargetMode="External"/><Relationship Id="rId2" Type="http://schemas.openxmlformats.org/officeDocument/2006/relationships/slideLayout" Target="../slideLayouts/slideLayout45.xml"/><Relationship Id="rId1" Type="http://schemas.openxmlformats.org/officeDocument/2006/relationships/video" Target="https://www.youtube.com/embed/FsMuNbcgJN0?list=PLa-RibNROGBJBcQNR6z6bFZEAv1TKIIMW"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hyperlink" Target="https://www.bbc.co.uk/bitesize/guides/z88hcj6/revision/4#:~:text=Protease%20enzymes%20are%20responsible%20for%20breaking%20down%20proteins%20in%20our%20food%20into%20amino%20acids."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hyperlink" Target="https://www.latercera.com/que-pasa/noticia/derrame-cerebral-a-demencias-frituras-bebidas-dieteticas-alcohol-y-azucar-pueden-danar-tu-cerebro/6ZGZAV5EVNHNFN3RFCQU5TZOCU/" TargetMode="External"/><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hyperlink" Target="https://www.nottingham.ac.uk/fic/documents/healthy-eating-fact-sheet-7-healthy-ageing-elderly-nutrition.pdf"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f.imperial.ac.uk/blog/imperial-medicine/2019/03/06/a-teaspoon-of-salt-away-from-high-blood-pressure/" TargetMode="External"/><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n.neurology.org/content/80/10/904.short" TargetMode="External"/><Relationship Id="rId2" Type="http://schemas.openxmlformats.org/officeDocument/2006/relationships/hyperlink" Target="https://www.sciencedirect.com/science/article/pii/S2212267212015092" TargetMode="External"/><Relationship Id="rId1" Type="http://schemas.openxmlformats.org/officeDocument/2006/relationships/slideLayout" Target="../slideLayouts/slideLayout16.xml"/><Relationship Id="rId5" Type="http://schemas.openxmlformats.org/officeDocument/2006/relationships/hyperlink" Target="https://agsjournals.onlinelibrary.wiley.com/doi/abs/10.1111/j.1532-5415.2007.01531.x" TargetMode="External"/><Relationship Id="rId4" Type="http://schemas.openxmlformats.org/officeDocument/2006/relationships/hyperlink" Target="https://www.tandfonline.com/doi/abs/10.1080/1028415X.2020.176941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pubmed.ncbi.nlm.nih.gov/18047254/"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hyperlink" Target="../Personalised%20nutritional%20recommendations%20based%20on%20gender,%20age,%20activity" TargetMode="External"/><Relationship Id="rId3" Type="http://schemas.openxmlformats.org/officeDocument/2006/relationships/hyperlink" Target="https://www.fen.org.es/publicacion/guia-de-alimentacion-saludable-para-personas-mayores" TargetMode="External"/><Relationship Id="rId7" Type="http://schemas.openxmlformats.org/officeDocument/2006/relationships/hyperlink" Target="https://courses.lumenlearning.com/boundless-sociology/chapter/challenges-of-aging/" TargetMode="External"/><Relationship Id="rId2" Type="http://schemas.microsoft.com/office/2018/10/relationships/comments" Target="../comments/modernComment_112D_5F403D19.xml"/><Relationship Id="rId1" Type="http://schemas.openxmlformats.org/officeDocument/2006/relationships/slideLayout" Target="../slideLayouts/slideLayout16.xml"/><Relationship Id="rId6" Type="http://schemas.openxmlformats.org/officeDocument/2006/relationships/hyperlink" Target="https://www.mdpi.com/2072-6643/11/6/1251/htm" TargetMode="External"/><Relationship Id="rId5" Type="http://schemas.openxmlformats.org/officeDocument/2006/relationships/hyperlink" Target="https://www.elsevier.es/es-revista-clinica-e-investigacion-arteriosclerosis-15-avance-resumen-el-futuro-dieta-como-nos-S021491682200002X?referer=buscador" TargetMode="External"/><Relationship Id="rId4" Type="http://schemas.openxmlformats.org/officeDocument/2006/relationships/hyperlink" Target="https://www.age-platform.eu/project/promis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envejecimientoenred.es/la-composicion-la-microbiota-intestinal-podria-ayudar-ralentizar-proceso-envejecimiento/" TargetMode="Externa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hyperlink" Target="https://www.innovatingfoodforseniors.eu/good-practice-guide-for-smes-e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www.hse.ie/eng/services/list/2/primarycare/community-funded-schemes/nutrition-supports/how-to-use-oral-nutritional-supplements.pdf" TargetMode="External"/><Relationship Id="rId2" Type="http://schemas.microsoft.com/office/2018/10/relationships/comments" Target="../comments/modernComment_1154_389049F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hyperlink" Target="https://www.fontactiv.es/productos/suplementos-nutricionales/fontactiv-diabest"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joycetimmins.com/" TargetMode="External"/><Relationship Id="rId2" Type="http://schemas.microsoft.com/office/2018/10/relationships/comments" Target="../comments/modernComment_115C_ED51184B.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uro.who.int/__data/assets/pdf_file/0003/294474/European-Food-Nutrition-Action-Plan-20152020-en.pdf" TargetMode="Externa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biozoon.de/shop/" TargetMode="External"/><Relationship Id="rId1" Type="http://schemas.openxmlformats.org/officeDocument/2006/relationships/slideLayout" Target="../slideLayouts/slideLayout14.xml"/><Relationship Id="rId5" Type="http://schemas.openxmlformats.org/officeDocument/2006/relationships/hyperlink" Target="https://www.innovatingfoodforseniors.eu/good-practice-guide-for-vet-trainers-es/" TargetMode="Externa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4Nc_lkvryCI" TargetMode="External"/><Relationship Id="rId2" Type="http://schemas.openxmlformats.org/officeDocument/2006/relationships/slideLayout" Target="../slideLayouts/slideLayout13.xml"/><Relationship Id="rId1" Type="http://schemas.openxmlformats.org/officeDocument/2006/relationships/video" Target="https://www.youtube.com/embed/4Nc_lkvryCI?feature=oembed" TargetMode="Externa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s://pubmed.ncbi.nlm.nih.gov/25822905/" TargetMode="External"/><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pubmed.ncbi.nlm.nih.gov/25822905/" TargetMode="External"/><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hyperlink" Target="https://www.euro.who.int/__data/assets/pdf_file/0003/294474/European-Food-Nutrition-Action-Plan-20152020-en.pdf" TargetMode="Externa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bpspubs.onlinelibrary.wiley.com/doi/full/10.1111/bph.14898" TargetMode="Externa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uropepmc.org/article/MED/31650528" TargetMode="Externa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hyperlink" Target="https://europepmc.org/article/MED/31650528" TargetMode="External"/><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www.rawpixel.com/image/396212/free-illustration-vector-food-allergy-gluten-free-corn-free" TargetMode="External"/><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hyperlink" Target="https://manipulador-de-alimentos.com/ley-de-informacion-alimentaria-alergenos/#:~:text=De%20acuerdo%20a%20la%20Normativa,sistema%20que%20permita%20identificarlos%20claramente." TargetMode="Externa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3.xml"/><Relationship Id="rId5" Type="http://schemas.openxmlformats.org/officeDocument/2006/relationships/image" Target="../media/image68.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hyperlink" Target="https://www.ncbi.nlm.nih.gov/pmc/articles/PMC7600777/" TargetMode="Externa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efsa.europa.eu/es/topics/topic/health-claims" TargetMode="Externa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hyperlink" Target="file:///C:\Users\paula\AppData\Local\Temp\%7b0023F061-B5B4-48A5-962A-A5F14238777D%7d\age_related_changes_in_oral_and_nasal_physiology%20(2).pdf" TargetMode="External"/><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12760" y="3250672"/>
            <a:ext cx="10167077" cy="697353"/>
          </a:xfrm>
        </p:spPr>
        <p:txBody>
          <a:bodyPr/>
          <a:lstStyle/>
          <a:p>
            <a:r>
              <a:rPr lang="es-ES"/>
              <a:t>Módulo 2: Nutrición personalizada para personas mayores</a:t>
            </a:r>
            <a:endParaRPr lang="en-US"/>
          </a:p>
        </p:txBody>
      </p:sp>
      <p:sp>
        <p:nvSpPr>
          <p:cNvPr id="4" name="TextBox 3">
            <a:extLst>
              <a:ext uri="{FF2B5EF4-FFF2-40B4-BE49-F238E27FC236}">
                <a16:creationId xmlns:a16="http://schemas.microsoft.com/office/drawing/2014/main" id="{2AD579E3-B4F1-8948-B6E3-095FFDE263C5}"/>
              </a:ext>
            </a:extLst>
          </p:cNvPr>
          <p:cNvSpPr txBox="1"/>
          <p:nvPr/>
        </p:nvSpPr>
        <p:spPr>
          <a:xfrm>
            <a:off x="7355558" y="5838143"/>
            <a:ext cx="4673881" cy="707886"/>
          </a:xfrm>
          <a:prstGeom prst="rect">
            <a:avLst/>
          </a:prstGeom>
          <a:noFill/>
        </p:spPr>
        <p:txBody>
          <a:bodyPr wrap="square">
            <a:spAutoFit/>
          </a:bodyPr>
          <a:lstStyle/>
          <a:p>
            <a:pPr algn="just"/>
            <a:r>
              <a:rPr lang="en-GB" sz="1000">
                <a:solidFill>
                  <a:srgbClr val="000000"/>
                </a:solidFill>
              </a:rPr>
              <a:t>This programme  has been funded with support from the European Commission. The author is solely responsible for this publication (communication) and the Commission accepts no responsibility for any  use that may be made of the information contained therein.   2020-1-DE02-KA202-007612</a:t>
            </a:r>
          </a:p>
        </p:txBody>
      </p:sp>
      <p:pic>
        <p:nvPicPr>
          <p:cNvPr id="2" name="Picture 2" descr="Graphical user interface, text, application&#10;&#10;Description automatically generated">
            <a:extLst>
              <a:ext uri="{FF2B5EF4-FFF2-40B4-BE49-F238E27FC236}">
                <a16:creationId xmlns:a16="http://schemas.microsoft.com/office/drawing/2014/main" id="{8AA51998-5FFB-56D2-D4DF-C32EDA446F33}"/>
              </a:ext>
            </a:extLst>
          </p:cNvPr>
          <p:cNvPicPr>
            <a:picLocks noChangeAspect="1"/>
          </p:cNvPicPr>
          <p:nvPr/>
        </p:nvPicPr>
        <p:blipFill>
          <a:blip r:embed="rId2"/>
          <a:stretch>
            <a:fillRect/>
          </a:stretch>
        </p:blipFill>
        <p:spPr>
          <a:xfrm>
            <a:off x="4067175" y="5886450"/>
            <a:ext cx="1524000" cy="742950"/>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F8D142-39B3-48A8-A3BA-3A46FB1F4FAB}"/>
              </a:ext>
            </a:extLst>
          </p:cNvPr>
          <p:cNvSpPr>
            <a:spLocks noGrp="1"/>
          </p:cNvSpPr>
          <p:nvPr>
            <p:ph type="body" sz="quarter" idx="18"/>
          </p:nvPr>
        </p:nvSpPr>
        <p:spPr>
          <a:xfrm>
            <a:off x="1291896" y="1393496"/>
            <a:ext cx="5651500" cy="5359400"/>
          </a:xfrm>
        </p:spPr>
        <p:txBody>
          <a:bodyPr vert="horz" lIns="91440" tIns="45720" rIns="91440" bIns="45720" rtlCol="0" anchor="t">
            <a:normAutofit fontScale="85000" lnSpcReduction="10000"/>
          </a:bodyPr>
          <a:lstStyle/>
          <a:p>
            <a:pPr indent="0" algn="ctr">
              <a:lnSpc>
                <a:spcPct val="110000"/>
              </a:lnSpc>
            </a:pPr>
            <a:r>
              <a:rPr lang="es-ES"/>
              <a:t>Al envejecer, pueden desarrollarse gradualmente </a:t>
            </a:r>
            <a:r>
              <a:rPr lang="es-ES" b="1">
                <a:solidFill>
                  <a:srgbClr val="1BA19A"/>
                </a:solidFill>
              </a:rPr>
              <a:t>enfermedades relacionadas con la edad </a:t>
            </a:r>
            <a:r>
              <a:rPr lang="es-ES"/>
              <a:t>(ERE) y otras afecciones. Éstas pueden afectar a la capacidad de las personas mayores para consumir los nutrientes necesarios diariamente, lo que puede </a:t>
            </a:r>
            <a:r>
              <a:rPr lang="es-ES" b="1">
                <a:solidFill>
                  <a:srgbClr val="1BA19A"/>
                </a:solidFill>
              </a:rPr>
              <a:t>provocar malnutrición</a:t>
            </a:r>
            <a:r>
              <a:rPr lang="es-ES"/>
              <a:t>, por ejemplo</a:t>
            </a:r>
            <a:r>
              <a:rPr lang="en-US"/>
              <a:t>: </a:t>
            </a:r>
          </a:p>
          <a:p>
            <a:pPr indent="0" algn="ctr">
              <a:lnSpc>
                <a:spcPct val="110000"/>
              </a:lnSpc>
            </a:pPr>
            <a:r>
              <a:rPr lang="es-ES"/>
              <a:t> i) </a:t>
            </a:r>
            <a:r>
              <a:rPr lang="es-ES" b="1">
                <a:solidFill>
                  <a:srgbClr val="1F3B73"/>
                </a:solidFill>
              </a:rPr>
              <a:t>Desnutrición: </a:t>
            </a:r>
            <a:r>
              <a:rPr lang="es-ES"/>
              <a:t>debido a la ingesta inadecuada de proteínas, fibra y grasas saludables, y/o a la deficiencia de micronutrientes (por ejemplo, calcio, vitamina D y antioxidantes), así como a la ingesta desequilibrada de nutrientes.</a:t>
            </a:r>
          </a:p>
          <a:p>
            <a:pPr indent="0" algn="ctr">
              <a:lnSpc>
                <a:spcPct val="110000"/>
              </a:lnSpc>
            </a:pPr>
            <a:r>
              <a:rPr lang="en-US"/>
              <a:t> ii) </a:t>
            </a:r>
            <a:r>
              <a:rPr lang="es-ES" b="1">
                <a:solidFill>
                  <a:srgbClr val="002060"/>
                </a:solidFill>
              </a:rPr>
              <a:t>La sobrealimentación </a:t>
            </a:r>
            <a:r>
              <a:rPr lang="es-ES"/>
              <a:t>(ingesta excesiva de nutrientes específicos, por ejemplo, azúcar, alcohol, sal, grasas saturadas (incluidas las grasas trans)), también podría afectar negativamente al estado nutricional de las personas mayores</a:t>
            </a:r>
          </a:p>
          <a:p>
            <a:pPr indent="0" algn="ctr">
              <a:lnSpc>
                <a:spcPct val="110000"/>
              </a:lnSpc>
            </a:pPr>
            <a:endParaRPr lang="en-IE"/>
          </a:p>
        </p:txBody>
      </p:sp>
      <p:sp>
        <p:nvSpPr>
          <p:cNvPr id="4" name="Text Placeholder 3">
            <a:extLst>
              <a:ext uri="{FF2B5EF4-FFF2-40B4-BE49-F238E27FC236}">
                <a16:creationId xmlns:a16="http://schemas.microsoft.com/office/drawing/2014/main" id="{3B762021-E94E-4688-AF59-6C06774795A2}"/>
              </a:ext>
            </a:extLst>
          </p:cNvPr>
          <p:cNvSpPr>
            <a:spLocks noGrp="1"/>
          </p:cNvSpPr>
          <p:nvPr>
            <p:ph type="body" sz="quarter" idx="16"/>
          </p:nvPr>
        </p:nvSpPr>
        <p:spPr>
          <a:xfrm>
            <a:off x="1718561" y="419100"/>
            <a:ext cx="5012439" cy="758631"/>
          </a:xfrm>
        </p:spPr>
        <p:txBody>
          <a:bodyPr>
            <a:normAutofit/>
          </a:bodyPr>
          <a:lstStyle/>
          <a:p>
            <a:r>
              <a:rPr lang="en-US" b="1"/>
              <a:t>2. </a:t>
            </a:r>
            <a:r>
              <a:rPr lang="en-US" b="1" err="1"/>
              <a:t>Condiciones</a:t>
            </a:r>
            <a:r>
              <a:rPr lang="en-US" b="1"/>
              <a:t> de </a:t>
            </a:r>
            <a:r>
              <a:rPr lang="en-US" b="1" err="1"/>
              <a:t>salud</a:t>
            </a:r>
            <a:r>
              <a:rPr lang="en-US" b="1"/>
              <a:t> </a:t>
            </a:r>
            <a:endParaRPr lang="en-IE" b="1"/>
          </a:p>
        </p:txBody>
      </p:sp>
      <p:pic>
        <p:nvPicPr>
          <p:cNvPr id="12" name="Picture Placeholder 11" descr="Dominoes falling in a row">
            <a:extLst>
              <a:ext uri="{FF2B5EF4-FFF2-40B4-BE49-F238E27FC236}">
                <a16:creationId xmlns:a16="http://schemas.microsoft.com/office/drawing/2014/main" id="{E82132FC-3CDC-4BD2-BFFF-AB738F31512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3878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BC528A-FB00-4386-9EAB-055B09523FF5}"/>
              </a:ext>
            </a:extLst>
          </p:cNvPr>
          <p:cNvSpPr>
            <a:spLocks noGrp="1"/>
          </p:cNvSpPr>
          <p:nvPr>
            <p:ph type="body" sz="quarter" idx="16"/>
          </p:nvPr>
        </p:nvSpPr>
        <p:spPr>
          <a:xfrm>
            <a:off x="355600" y="122548"/>
            <a:ext cx="11442699" cy="915941"/>
          </a:xfrm>
          <a:solidFill>
            <a:srgbClr val="85D2E1"/>
          </a:solidFill>
        </p:spPr>
        <p:txBody>
          <a:bodyPr anchor="ctr">
            <a:normAutofit fontScale="92500" lnSpcReduction="10000"/>
          </a:bodyPr>
          <a:lstStyle/>
          <a:p>
            <a:pPr algn="ctr"/>
            <a:r>
              <a:rPr lang="es-ES" b="1">
                <a:solidFill>
                  <a:srgbClr val="1188A3"/>
                </a:solidFill>
              </a:rPr>
              <a:t>Una nube de palabras de las afecciones más comunes relacionadas con la edad</a:t>
            </a:r>
            <a:endParaRPr lang="en-IE" b="1">
              <a:solidFill>
                <a:srgbClr val="1188A3"/>
              </a:solidFill>
            </a:endParaRPr>
          </a:p>
        </p:txBody>
      </p:sp>
      <p:pic>
        <p:nvPicPr>
          <p:cNvPr id="5" name="Picture 4">
            <a:extLst>
              <a:ext uri="{FF2B5EF4-FFF2-40B4-BE49-F238E27FC236}">
                <a16:creationId xmlns:a16="http://schemas.microsoft.com/office/drawing/2014/main" id="{18DE8E4B-40CD-40B9-9188-08AD96B4CE0F}"/>
              </a:ext>
            </a:extLst>
          </p:cNvPr>
          <p:cNvPicPr>
            <a:picLocks noChangeAspect="1"/>
          </p:cNvPicPr>
          <p:nvPr/>
        </p:nvPicPr>
        <p:blipFill>
          <a:blip r:embed="rId2"/>
          <a:stretch>
            <a:fillRect/>
          </a:stretch>
        </p:blipFill>
        <p:spPr>
          <a:xfrm>
            <a:off x="4187075" y="1297336"/>
            <a:ext cx="7611224" cy="5137768"/>
          </a:xfrm>
          <a:prstGeom prst="rect">
            <a:avLst/>
          </a:prstGeom>
        </p:spPr>
      </p:pic>
      <p:sp>
        <p:nvSpPr>
          <p:cNvPr id="6" name="TextBox 5">
            <a:extLst>
              <a:ext uri="{FF2B5EF4-FFF2-40B4-BE49-F238E27FC236}">
                <a16:creationId xmlns:a16="http://schemas.microsoft.com/office/drawing/2014/main" id="{F9B12D15-9EBD-4F54-878B-51599EEF59AC}"/>
              </a:ext>
            </a:extLst>
          </p:cNvPr>
          <p:cNvSpPr txBox="1"/>
          <p:nvPr/>
        </p:nvSpPr>
        <p:spPr>
          <a:xfrm>
            <a:off x="532660" y="2253462"/>
            <a:ext cx="3471169" cy="3416320"/>
          </a:xfrm>
          <a:prstGeom prst="rect">
            <a:avLst/>
          </a:prstGeom>
          <a:noFill/>
        </p:spPr>
        <p:txBody>
          <a:bodyPr wrap="square" lIns="91440" tIns="45720" rIns="91440" bIns="45720" anchor="t">
            <a:spAutoFit/>
          </a:bodyPr>
          <a:lstStyle/>
          <a:p>
            <a:pPr algn="ctr"/>
            <a:r>
              <a:rPr lang="es-ES" sz="2400" b="1" i="0" dirty="0">
                <a:solidFill>
                  <a:srgbClr val="000000"/>
                </a:solidFill>
                <a:effectLst/>
              </a:rPr>
              <a:t>Las enfermedades relacionadas con la edad (ERE)</a:t>
            </a:r>
            <a:r>
              <a:rPr lang="es-ES" sz="2400" i="0" dirty="0">
                <a:solidFill>
                  <a:srgbClr val="000000"/>
                </a:solidFill>
                <a:effectLst/>
              </a:rPr>
              <a:t> son enfermedades y afecciones que aparecen con más frecuencia en las personas a medida que envejecen, lo que significa que la edad es un factor de riesgo importante.</a:t>
            </a:r>
            <a:endParaRPr lang="en-IE" sz="2400" dirty="0">
              <a:solidFill>
                <a:srgbClr val="000000"/>
              </a:solidFill>
              <a:cs typeface="Calibri" panose="020F0502020204030204"/>
            </a:endParaRPr>
          </a:p>
        </p:txBody>
      </p:sp>
    </p:spTree>
    <p:extLst>
      <p:ext uri="{BB962C8B-B14F-4D97-AF65-F5344CB8AC3E}">
        <p14:creationId xmlns:p14="http://schemas.microsoft.com/office/powerpoint/2010/main" val="1948310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B1988A-2EF4-4AE2-8703-1F7ACA49F180}"/>
              </a:ext>
            </a:extLst>
          </p:cNvPr>
          <p:cNvSpPr>
            <a:spLocks noGrp="1"/>
          </p:cNvSpPr>
          <p:nvPr>
            <p:ph type="body" sz="quarter" idx="18"/>
          </p:nvPr>
        </p:nvSpPr>
        <p:spPr>
          <a:xfrm>
            <a:off x="0" y="2608903"/>
            <a:ext cx="4749380" cy="4122758"/>
          </a:xfrm>
        </p:spPr>
        <p:txBody>
          <a:bodyPr vert="horz" lIns="91440" tIns="45720" rIns="91440" bIns="45720" rtlCol="0" anchor="t">
            <a:normAutofit/>
          </a:bodyPr>
          <a:lstStyle/>
          <a:p>
            <a:pPr indent="0" algn="ctr">
              <a:lnSpc>
                <a:spcPct val="100000"/>
              </a:lnSpc>
            </a:pPr>
            <a:r>
              <a:rPr lang="es-ES" sz="2200" dirty="0"/>
              <a:t>La malnutrición no sólo afecta a las personas mayores que padecen hambre o que no tienen acceso a alimentos saludables. Los adultos mayores son más propensos a tener condiciones crónicas que los ponen en riesgo de desnutrición, o estas condiciones pueden ser factores que conducen a la desnutrición.</a:t>
            </a:r>
            <a:endParaRPr lang="en-IE" sz="2200" dirty="0">
              <a:cs typeface="Calibri" panose="020F0502020204030204"/>
            </a:endParaRPr>
          </a:p>
        </p:txBody>
      </p:sp>
      <p:sp>
        <p:nvSpPr>
          <p:cNvPr id="3" name="Text Placeholder 2">
            <a:extLst>
              <a:ext uri="{FF2B5EF4-FFF2-40B4-BE49-F238E27FC236}">
                <a16:creationId xmlns:a16="http://schemas.microsoft.com/office/drawing/2014/main" id="{241F13A4-4DC4-431A-B9AA-984848B7119E}"/>
              </a:ext>
            </a:extLst>
          </p:cNvPr>
          <p:cNvSpPr>
            <a:spLocks noGrp="1"/>
          </p:cNvSpPr>
          <p:nvPr>
            <p:ph type="body" sz="quarter" idx="16"/>
          </p:nvPr>
        </p:nvSpPr>
        <p:spPr>
          <a:xfrm>
            <a:off x="254000" y="385011"/>
            <a:ext cx="4431211" cy="1013193"/>
          </a:xfrm>
        </p:spPr>
        <p:txBody>
          <a:bodyPr>
            <a:normAutofit fontScale="85000" lnSpcReduction="20000"/>
          </a:bodyPr>
          <a:lstStyle/>
          <a:p>
            <a:r>
              <a:rPr lang="es-ES" b="1"/>
              <a:t>Causa y efecto de la desnutrición en las personas mayores</a:t>
            </a:r>
            <a:endParaRPr lang="en-IE" b="1"/>
          </a:p>
        </p:txBody>
      </p:sp>
      <p:sp>
        <p:nvSpPr>
          <p:cNvPr id="6" name="TextBox 5">
            <a:extLst>
              <a:ext uri="{FF2B5EF4-FFF2-40B4-BE49-F238E27FC236}">
                <a16:creationId xmlns:a16="http://schemas.microsoft.com/office/drawing/2014/main" id="{286EC9C0-45C3-4620-9367-01D671FB76B1}"/>
              </a:ext>
            </a:extLst>
          </p:cNvPr>
          <p:cNvSpPr txBox="1"/>
          <p:nvPr/>
        </p:nvSpPr>
        <p:spPr>
          <a:xfrm>
            <a:off x="2698812" y="5808331"/>
            <a:ext cx="9392575" cy="923330"/>
          </a:xfrm>
          <a:prstGeom prst="rect">
            <a:avLst/>
          </a:prstGeom>
          <a:noFill/>
        </p:spPr>
        <p:txBody>
          <a:bodyPr wrap="square">
            <a:spAutoFit/>
          </a:bodyPr>
          <a:lstStyle/>
          <a:p>
            <a:r>
              <a:rPr lang="es-ES">
                <a:solidFill>
                  <a:srgbClr val="1188A3"/>
                </a:solidFill>
              </a:rPr>
              <a:t>Este vídeo explica quiénes corren el riesgo de sufrir malnutrición y el impacto debilitante que puede tener en los adultos mayores. Abarca consejos para identificar la condición, y cómo puede ser tratada y prevenida. </a:t>
            </a:r>
            <a:r>
              <a:rPr lang="es-ES">
                <a:solidFill>
                  <a:srgbClr val="00B0F0"/>
                </a:solidFill>
                <a:hlinkClick r:id="rId3">
                  <a:extLst>
                    <a:ext uri="{A12FA001-AC4F-418D-AE19-62706E023703}">
                      <ahyp:hlinkClr xmlns:ahyp="http://schemas.microsoft.com/office/drawing/2018/hyperlinkcolor" val="tx"/>
                    </a:ext>
                  </a:extLst>
                </a:hlinkClick>
              </a:rPr>
              <a:t>Desnutrición: Una epidemia oculta en los adultos mayores - YouTube</a:t>
            </a:r>
            <a:endParaRPr lang="es-ES">
              <a:solidFill>
                <a:srgbClr val="00B0F0"/>
              </a:solidFill>
            </a:endParaRPr>
          </a:p>
        </p:txBody>
      </p:sp>
      <p:pic>
        <p:nvPicPr>
          <p:cNvPr id="5" name="Elementos multimedia en línea 4" title="MALNUTRICIÓN Una epidemia oculta entre los adultos de mayor edad">
            <a:hlinkClick r:id="" action="ppaction://media"/>
            <a:extLst>
              <a:ext uri="{FF2B5EF4-FFF2-40B4-BE49-F238E27FC236}">
                <a16:creationId xmlns:a16="http://schemas.microsoft.com/office/drawing/2014/main" id="{FA3D28D0-1AC1-447D-94BE-5127F8C167CB}"/>
              </a:ext>
            </a:extLst>
          </p:cNvPr>
          <p:cNvPicPr>
            <a:picLocks noRot="1" noChangeAspect="1"/>
          </p:cNvPicPr>
          <p:nvPr>
            <a:videoFile r:link="rId1"/>
          </p:nvPr>
        </p:nvPicPr>
        <p:blipFill>
          <a:blip r:embed="rId4"/>
          <a:stretch>
            <a:fillRect/>
          </a:stretch>
        </p:blipFill>
        <p:spPr>
          <a:xfrm>
            <a:off x="4909351" y="1398204"/>
            <a:ext cx="6775289" cy="3828039"/>
          </a:xfrm>
          <a:prstGeom prst="rect">
            <a:avLst/>
          </a:prstGeom>
        </p:spPr>
      </p:pic>
    </p:spTree>
    <p:extLst>
      <p:ext uri="{BB962C8B-B14F-4D97-AF65-F5344CB8AC3E}">
        <p14:creationId xmlns:p14="http://schemas.microsoft.com/office/powerpoint/2010/main" val="400832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lderly person in a wheelchair">
            <a:extLst>
              <a:ext uri="{FF2B5EF4-FFF2-40B4-BE49-F238E27FC236}">
                <a16:creationId xmlns:a16="http://schemas.microsoft.com/office/drawing/2014/main" id="{381E219C-527D-4A1E-9DA6-EDA2A667E09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852062" y="247650"/>
            <a:ext cx="5105121" cy="6362700"/>
          </a:xfrm>
        </p:spPr>
      </p:pic>
      <p:sp>
        <p:nvSpPr>
          <p:cNvPr id="3" name="Text Placeholder 2">
            <a:extLst>
              <a:ext uri="{FF2B5EF4-FFF2-40B4-BE49-F238E27FC236}">
                <a16:creationId xmlns:a16="http://schemas.microsoft.com/office/drawing/2014/main" id="{FB9F9C16-7001-4998-966F-9BD77E4EDA8B}"/>
              </a:ext>
            </a:extLst>
          </p:cNvPr>
          <p:cNvSpPr>
            <a:spLocks noGrp="1"/>
          </p:cNvSpPr>
          <p:nvPr>
            <p:ph type="body" sz="quarter" idx="18"/>
          </p:nvPr>
        </p:nvSpPr>
        <p:spPr>
          <a:xfrm>
            <a:off x="1460500" y="1549400"/>
            <a:ext cx="5105121" cy="5060950"/>
          </a:xfrm>
        </p:spPr>
        <p:txBody>
          <a:bodyPr>
            <a:normAutofit fontScale="92500" lnSpcReduction="10000"/>
          </a:bodyPr>
          <a:lstStyle/>
          <a:p>
            <a:pPr indent="0" algn="ctr"/>
            <a:r>
              <a:rPr lang="es-ES"/>
              <a:t>El aislamiento social se refiere a la</a:t>
            </a:r>
            <a:r>
              <a:rPr lang="es-ES" b="1">
                <a:solidFill>
                  <a:srgbClr val="1188A3"/>
                </a:solidFill>
              </a:rPr>
              <a:t> falta total o casi total de contacto con la sociedad. </a:t>
            </a:r>
            <a:r>
              <a:rPr lang="es-ES"/>
              <a:t>Suele ser involuntario y es un problema mayor para los ancianos ahora que en el pasado, debido a la disminución del tamaño de las familias en los países occidentales</a:t>
            </a:r>
            <a:r>
              <a:rPr lang="en-US"/>
              <a:t>.</a:t>
            </a:r>
          </a:p>
          <a:p>
            <a:pPr indent="0" algn="ctr"/>
            <a:r>
              <a:rPr lang="es-ES"/>
              <a:t>Las posibles situaciones de aislamiento, soledad, duelo, </a:t>
            </a:r>
            <a:r>
              <a:rPr lang="es-ES" b="1">
                <a:solidFill>
                  <a:srgbClr val="1188A3"/>
                </a:solidFill>
              </a:rPr>
              <a:t>se asocian a cambios (disminuciones) en la calidad de vida</a:t>
            </a:r>
            <a:r>
              <a:rPr lang="es-ES"/>
              <a:t>, el estado de ánimo, así como el estado de salud. El entorno social de una persona mayor tiene serias consecuencias en el tipo de atención que recibe y, en consecuencia, influye en la ingesta dietética y en la psicología que afecta a la salud del individuo.</a:t>
            </a:r>
            <a:endParaRPr lang="en-IE"/>
          </a:p>
        </p:txBody>
      </p:sp>
      <p:sp>
        <p:nvSpPr>
          <p:cNvPr id="4" name="Text Placeholder 3">
            <a:extLst>
              <a:ext uri="{FF2B5EF4-FFF2-40B4-BE49-F238E27FC236}">
                <a16:creationId xmlns:a16="http://schemas.microsoft.com/office/drawing/2014/main" id="{1C9BB24E-CEE0-486F-AB15-43B13A3BE1E9}"/>
              </a:ext>
            </a:extLst>
          </p:cNvPr>
          <p:cNvSpPr>
            <a:spLocks noGrp="1"/>
          </p:cNvSpPr>
          <p:nvPr>
            <p:ph type="body" sz="quarter" idx="16"/>
          </p:nvPr>
        </p:nvSpPr>
        <p:spPr>
          <a:xfrm>
            <a:off x="1718561" y="431800"/>
            <a:ext cx="4964051" cy="745931"/>
          </a:xfrm>
        </p:spPr>
        <p:txBody>
          <a:bodyPr>
            <a:normAutofit/>
          </a:bodyPr>
          <a:lstStyle/>
          <a:p>
            <a:r>
              <a:rPr lang="en-US" b="1"/>
              <a:t>3. </a:t>
            </a:r>
            <a:r>
              <a:rPr lang="en-US" b="1" err="1"/>
              <a:t>Factores</a:t>
            </a:r>
            <a:r>
              <a:rPr lang="en-US" b="1"/>
              <a:t> </a:t>
            </a:r>
            <a:r>
              <a:rPr lang="en-US" b="1" err="1"/>
              <a:t>sociales</a:t>
            </a:r>
            <a:endParaRPr lang="en-IE" b="1"/>
          </a:p>
        </p:txBody>
      </p:sp>
    </p:spTree>
    <p:extLst>
      <p:ext uri="{BB962C8B-B14F-4D97-AF65-F5344CB8AC3E}">
        <p14:creationId xmlns:p14="http://schemas.microsoft.com/office/powerpoint/2010/main" val="45073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06144B17-E71B-42A8-9F94-FBF7606D4E73}"/>
              </a:ext>
            </a:extLst>
          </p:cNvPr>
          <p:cNvSpPr>
            <a:spLocks noGrp="1"/>
          </p:cNvSpPr>
          <p:nvPr>
            <p:ph type="body" sz="quarter" idx="16"/>
          </p:nvPr>
        </p:nvSpPr>
        <p:spPr>
          <a:xfrm>
            <a:off x="1719263" y="595313"/>
            <a:ext cx="4716462" cy="582612"/>
          </a:xfrm>
        </p:spPr>
        <p:txBody>
          <a:bodyPr>
            <a:normAutofit fontScale="77500" lnSpcReduction="20000"/>
          </a:bodyPr>
          <a:lstStyle/>
          <a:p>
            <a:r>
              <a:rPr lang="es-ES" b="1"/>
              <a:t>Cómo puede ayudar el PIFS...</a:t>
            </a:r>
          </a:p>
        </p:txBody>
      </p:sp>
      <p:sp>
        <p:nvSpPr>
          <p:cNvPr id="6" name="Text Placeholder 2">
            <a:extLst>
              <a:ext uri="{FF2B5EF4-FFF2-40B4-BE49-F238E27FC236}">
                <a16:creationId xmlns:a16="http://schemas.microsoft.com/office/drawing/2014/main" id="{F623BB86-6E57-46F1-A5C2-FAC1334BF597}"/>
              </a:ext>
            </a:extLst>
          </p:cNvPr>
          <p:cNvSpPr>
            <a:spLocks noGrp="1"/>
          </p:cNvSpPr>
          <p:nvPr>
            <p:ph type="body" sz="quarter" idx="18"/>
          </p:nvPr>
        </p:nvSpPr>
        <p:spPr>
          <a:xfrm>
            <a:off x="1483896" y="1556084"/>
            <a:ext cx="5105120" cy="4743116"/>
          </a:xfrm>
        </p:spPr>
        <p:txBody>
          <a:bodyPr>
            <a:normAutofit fontScale="92500" lnSpcReduction="10000"/>
          </a:bodyPr>
          <a:lstStyle/>
          <a:p>
            <a:pPr indent="0" algn="ctr"/>
            <a:r>
              <a:rPr lang="es-ES"/>
              <a:t>En este proyecto, pretendemos </a:t>
            </a:r>
            <a:r>
              <a:rPr lang="es-ES" b="1"/>
              <a:t>aliviar algunos de los retos </a:t>
            </a:r>
            <a:r>
              <a:rPr lang="es-ES"/>
              <a:t>que experimentan los adultos mayores y crear escenarios a través de la </a:t>
            </a:r>
            <a:r>
              <a:rPr lang="es-ES" b="1"/>
              <a:t>innovación de las PYMES </a:t>
            </a:r>
            <a:r>
              <a:rPr lang="es-ES"/>
              <a:t>que permitan su bienestar. </a:t>
            </a:r>
          </a:p>
          <a:p>
            <a:pPr indent="0" algn="ctr"/>
            <a:r>
              <a:rPr lang="es-ES"/>
              <a:t>Para entender la innovación alimentaria para las personas mayores, primero debemos conocer mejor sus </a:t>
            </a:r>
            <a:r>
              <a:rPr lang="es-ES" b="1"/>
              <a:t>necesidades nutricionales.</a:t>
            </a:r>
          </a:p>
          <a:p>
            <a:pPr indent="0" algn="ctr"/>
            <a:r>
              <a:rPr lang="es-ES"/>
              <a:t>Como se mencionó en el módulo 1, el proceso de pensamiento de diseño comienza con la empatía y el reconocimiento de las necesidades y deseos de este mercado en crecimiento. Así que, ¡empecemos ese viaje!</a:t>
            </a:r>
            <a:endParaRPr lang="en-IE"/>
          </a:p>
        </p:txBody>
      </p:sp>
      <p:pic>
        <p:nvPicPr>
          <p:cNvPr id="7" name="Picture 6" descr="Icon&#10;&#10;Description automatically generated">
            <a:extLst>
              <a:ext uri="{FF2B5EF4-FFF2-40B4-BE49-F238E27FC236}">
                <a16:creationId xmlns:a16="http://schemas.microsoft.com/office/drawing/2014/main" id="{D24E55C4-6994-4BBD-9473-54A4D575657D}"/>
              </a:ext>
            </a:extLst>
          </p:cNvPr>
          <p:cNvPicPr>
            <a:picLocks noChangeAspect="1"/>
          </p:cNvPicPr>
          <p:nvPr/>
        </p:nvPicPr>
        <p:blipFill>
          <a:blip r:embed="rId2"/>
          <a:stretch>
            <a:fillRect/>
          </a:stretch>
        </p:blipFill>
        <p:spPr>
          <a:xfrm>
            <a:off x="7823200" y="736599"/>
            <a:ext cx="3479800" cy="5425199"/>
          </a:xfrm>
          <a:prstGeom prst="rect">
            <a:avLst/>
          </a:prstGeom>
        </p:spPr>
      </p:pic>
    </p:spTree>
    <p:extLst>
      <p:ext uri="{BB962C8B-B14F-4D97-AF65-F5344CB8AC3E}">
        <p14:creationId xmlns:p14="http://schemas.microsoft.com/office/powerpoint/2010/main" val="2859536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4D5B5A7-6129-854D-99CF-87FCAAE99371}"/>
              </a:ext>
            </a:extLst>
          </p:cNvPr>
          <p:cNvGraphicFramePr/>
          <p:nvPr>
            <p:extLst>
              <p:ext uri="{D42A27DB-BD31-4B8C-83A1-F6EECF244321}">
                <p14:modId xmlns:p14="http://schemas.microsoft.com/office/powerpoint/2010/main" val="2932480083"/>
              </p:ext>
            </p:extLst>
          </p:nvPr>
        </p:nvGraphicFramePr>
        <p:xfrm>
          <a:off x="-1244601" y="1345344"/>
          <a:ext cx="6299201" cy="5157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BB3E06F-6FD7-4CC9-AE0A-6FFAF0E68B40}"/>
              </a:ext>
            </a:extLst>
          </p:cNvPr>
          <p:cNvSpPr txBox="1"/>
          <p:nvPr/>
        </p:nvSpPr>
        <p:spPr>
          <a:xfrm>
            <a:off x="0" y="355600"/>
            <a:ext cx="12192000" cy="1200329"/>
          </a:xfrm>
          <a:prstGeom prst="rect">
            <a:avLst/>
          </a:prstGeom>
          <a:solidFill>
            <a:srgbClr val="85D2E1"/>
          </a:solidFill>
        </p:spPr>
        <p:txBody>
          <a:bodyPr wrap="square" rtlCol="0">
            <a:spAutoFit/>
          </a:bodyPr>
          <a:lstStyle/>
          <a:p>
            <a:pPr algn="ctr"/>
            <a:r>
              <a:rPr lang="es-ES" sz="3600" b="1">
                <a:solidFill>
                  <a:srgbClr val="000000"/>
                </a:solidFill>
              </a:rPr>
              <a:t>Cuestiones relacionadas con la edad de las personas mayores y la relación entre estos factores</a:t>
            </a:r>
            <a:endParaRPr lang="en-IE" sz="3600" b="1">
              <a:solidFill>
                <a:srgbClr val="000000"/>
              </a:solidFill>
            </a:endParaRPr>
          </a:p>
        </p:txBody>
      </p:sp>
      <p:sp>
        <p:nvSpPr>
          <p:cNvPr id="5" name="TextBox 4">
            <a:extLst>
              <a:ext uri="{FF2B5EF4-FFF2-40B4-BE49-F238E27FC236}">
                <a16:creationId xmlns:a16="http://schemas.microsoft.com/office/drawing/2014/main" id="{2554BC8D-F2A0-4152-8BD8-DBBC8F4D613C}"/>
              </a:ext>
            </a:extLst>
          </p:cNvPr>
          <p:cNvSpPr txBox="1"/>
          <p:nvPr/>
        </p:nvSpPr>
        <p:spPr>
          <a:xfrm>
            <a:off x="1543050" y="2598004"/>
            <a:ext cx="1130300" cy="738664"/>
          </a:xfrm>
          <a:prstGeom prst="rect">
            <a:avLst/>
          </a:prstGeom>
          <a:noFill/>
        </p:spPr>
        <p:txBody>
          <a:bodyPr wrap="square" rtlCol="0">
            <a:spAutoFit/>
          </a:bodyPr>
          <a:lstStyle/>
          <a:p>
            <a:r>
              <a:rPr lang="es-ES" sz="1400">
                <a:solidFill>
                  <a:srgbClr val="1188A3"/>
                </a:solidFill>
              </a:rPr>
              <a:t>Mejorar la nutrición, la aceptación </a:t>
            </a:r>
            <a:endParaRPr lang="en-IE" sz="1400">
              <a:solidFill>
                <a:srgbClr val="1188A3"/>
              </a:solidFill>
            </a:endParaRPr>
          </a:p>
        </p:txBody>
      </p:sp>
      <p:sp>
        <p:nvSpPr>
          <p:cNvPr id="6" name="Curved Right Arrow 28">
            <a:extLst>
              <a:ext uri="{FF2B5EF4-FFF2-40B4-BE49-F238E27FC236}">
                <a16:creationId xmlns:a16="http://schemas.microsoft.com/office/drawing/2014/main" id="{7DCF89CD-47D0-FB48-A0CA-02D126ABD79F}"/>
              </a:ext>
            </a:extLst>
          </p:cNvPr>
          <p:cNvSpPr/>
          <p:nvPr/>
        </p:nvSpPr>
        <p:spPr>
          <a:xfrm rot="17855931">
            <a:off x="1996143" y="5440880"/>
            <a:ext cx="442260" cy="1290386"/>
          </a:xfrm>
          <a:prstGeom prst="curvedRightArrow">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b="1">
              <a:ln w="22225">
                <a:solidFill>
                  <a:schemeClr val="accent2"/>
                </a:solidFill>
                <a:prstDash val="solid"/>
              </a:ln>
              <a:solidFill>
                <a:schemeClr val="accent2">
                  <a:lumMod val="40000"/>
                  <a:lumOff val="60000"/>
                </a:schemeClr>
              </a:solidFill>
            </a:endParaRPr>
          </a:p>
        </p:txBody>
      </p:sp>
      <p:sp>
        <p:nvSpPr>
          <p:cNvPr id="7" name="TextBox 29">
            <a:extLst>
              <a:ext uri="{FF2B5EF4-FFF2-40B4-BE49-F238E27FC236}">
                <a16:creationId xmlns:a16="http://schemas.microsoft.com/office/drawing/2014/main" id="{FBD899AB-6E20-B040-8929-2B9B33B92FA3}"/>
              </a:ext>
            </a:extLst>
          </p:cNvPr>
          <p:cNvSpPr txBox="1"/>
          <p:nvPr/>
        </p:nvSpPr>
        <p:spPr>
          <a:xfrm>
            <a:off x="1999126" y="5778296"/>
            <a:ext cx="82253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rgbClr val="1188A3"/>
                </a:solidFill>
              </a:rPr>
              <a:t>Impacto</a:t>
            </a:r>
            <a:r>
              <a:rPr lang="en-US" sz="1400">
                <a:solidFill>
                  <a:srgbClr val="1188A3"/>
                </a:solidFill>
              </a:rPr>
              <a:t> </a:t>
            </a:r>
          </a:p>
        </p:txBody>
      </p:sp>
      <p:sp>
        <p:nvSpPr>
          <p:cNvPr id="9" name="TextBox 8">
            <a:extLst>
              <a:ext uri="{FF2B5EF4-FFF2-40B4-BE49-F238E27FC236}">
                <a16:creationId xmlns:a16="http://schemas.microsoft.com/office/drawing/2014/main" id="{B5ACB5AF-2C11-4A85-A3A6-298588BB7B00}"/>
              </a:ext>
            </a:extLst>
          </p:cNvPr>
          <p:cNvSpPr txBox="1"/>
          <p:nvPr/>
        </p:nvSpPr>
        <p:spPr>
          <a:xfrm>
            <a:off x="5286838" y="1687299"/>
            <a:ext cx="3479800" cy="4832092"/>
          </a:xfrm>
          <a:prstGeom prst="rect">
            <a:avLst/>
          </a:prstGeom>
          <a:noFill/>
        </p:spPr>
        <p:txBody>
          <a:bodyPr wrap="square" lIns="91440" tIns="45720" rIns="91440" bIns="45720" anchor="t">
            <a:spAutoFit/>
          </a:bodyPr>
          <a:lstStyle/>
          <a:p>
            <a:pPr algn="just"/>
            <a:r>
              <a:rPr lang="es-ES" sz="2200" dirty="0">
                <a:solidFill>
                  <a:srgbClr val="000000"/>
                </a:solidFill>
              </a:rPr>
              <a:t>Este diagrama muestra cómo cada uno de estos factores afecta a los demás, </a:t>
            </a:r>
            <a:r>
              <a:rPr lang="es-ES" sz="2200" b="1" dirty="0">
                <a:solidFill>
                  <a:srgbClr val="000000"/>
                </a:solidFill>
              </a:rPr>
              <a:t>indicando la oportunidad para que las empresas alimentarias y los científicos desarrollen alimentos y servicios innovadores para mejorar el estado nutricional de las personas mayores</a:t>
            </a:r>
            <a:r>
              <a:rPr lang="es-ES" sz="2200" dirty="0">
                <a:solidFill>
                  <a:srgbClr val="000000"/>
                </a:solidFill>
              </a:rPr>
              <a:t>, ayudando así a un envejecimiento saludable (por ejemplo, ralentizando los cambios fisiológicos)</a:t>
            </a:r>
            <a:endParaRPr lang="en-IE" sz="2200" dirty="0">
              <a:solidFill>
                <a:srgbClr val="000000"/>
              </a:solidFill>
              <a:cs typeface="Calibri" panose="020F0502020204030204"/>
            </a:endParaRPr>
          </a:p>
        </p:txBody>
      </p:sp>
      <p:sp>
        <p:nvSpPr>
          <p:cNvPr id="10" name="TextBox 31">
            <a:extLst>
              <a:ext uri="{FF2B5EF4-FFF2-40B4-BE49-F238E27FC236}">
                <a16:creationId xmlns:a16="http://schemas.microsoft.com/office/drawing/2014/main" id="{E4773EAC-7657-794F-ACE1-DF3EEFC59468}"/>
              </a:ext>
            </a:extLst>
          </p:cNvPr>
          <p:cNvSpPr txBox="1"/>
          <p:nvPr/>
        </p:nvSpPr>
        <p:spPr>
          <a:xfrm>
            <a:off x="8988245" y="1693263"/>
            <a:ext cx="3203755" cy="5170646"/>
          </a:xfrm>
          <a:prstGeom prst="rect">
            <a:avLst/>
          </a:prstGeom>
          <a:solidFill>
            <a:srgbClr val="85D2E1"/>
          </a:solidFill>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sz="2200" b="1">
                <a:solidFill>
                  <a:srgbClr val="000000"/>
                </a:solidFill>
              </a:rPr>
              <a:t>Además del sector alimentario, los factores ambientales también influyen en el estado nutricional y el proceso de envejecimiento:</a:t>
            </a:r>
          </a:p>
          <a:p>
            <a:endParaRPr lang="en-GB" sz="2200" b="1">
              <a:solidFill>
                <a:srgbClr val="000000"/>
              </a:solidFill>
            </a:endParaRPr>
          </a:p>
          <a:p>
            <a:pPr marL="171450" indent="-171450">
              <a:buFont typeface="Arial" panose="020B0604020202020204" pitchFamily="34" charset="0"/>
              <a:buChar char="•"/>
            </a:pPr>
            <a:r>
              <a:rPr lang="es-ES" sz="2200">
                <a:solidFill>
                  <a:srgbClr val="000000"/>
                </a:solidFill>
              </a:rPr>
              <a:t>Situación de vida;</a:t>
            </a:r>
          </a:p>
          <a:p>
            <a:pPr marL="171450" indent="-171450">
              <a:buFont typeface="Arial" panose="020B0604020202020204" pitchFamily="34" charset="0"/>
              <a:buChar char="•"/>
            </a:pPr>
            <a:r>
              <a:rPr lang="es-ES" sz="2200">
                <a:solidFill>
                  <a:srgbClr val="000000"/>
                </a:solidFill>
              </a:rPr>
              <a:t>Economía </a:t>
            </a:r>
          </a:p>
          <a:p>
            <a:pPr marL="171450" indent="-171450">
              <a:buFont typeface="Arial" panose="020B0604020202020204" pitchFamily="34" charset="0"/>
              <a:buChar char="•"/>
            </a:pPr>
            <a:r>
              <a:rPr lang="es-ES" sz="2200">
                <a:solidFill>
                  <a:srgbClr val="000000"/>
                </a:solidFill>
              </a:rPr>
              <a:t>Creencias y tradiciones culturales </a:t>
            </a:r>
          </a:p>
          <a:p>
            <a:pPr marL="171450" indent="-171450">
              <a:buFont typeface="Arial" panose="020B0604020202020204" pitchFamily="34" charset="0"/>
              <a:buChar char="•"/>
            </a:pPr>
            <a:r>
              <a:rPr lang="es-ES" sz="2200">
                <a:solidFill>
                  <a:srgbClr val="000000"/>
                </a:solidFill>
              </a:rPr>
              <a:t>Estilo de vida </a:t>
            </a:r>
          </a:p>
          <a:p>
            <a:pPr marL="171450" indent="-171450">
              <a:buFont typeface="Arial" panose="020B0604020202020204" pitchFamily="34" charset="0"/>
              <a:buChar char="•"/>
            </a:pPr>
            <a:r>
              <a:rPr lang="es-ES" sz="2200">
                <a:solidFill>
                  <a:srgbClr val="000000"/>
                </a:solidFill>
              </a:rPr>
              <a:t>Socialización </a:t>
            </a:r>
          </a:p>
          <a:p>
            <a:pPr marL="171450" indent="-171450">
              <a:buFont typeface="Arial" panose="020B0604020202020204" pitchFamily="34" charset="0"/>
              <a:buChar char="•"/>
            </a:pPr>
            <a:r>
              <a:rPr lang="es-ES" sz="2200">
                <a:solidFill>
                  <a:srgbClr val="000000"/>
                </a:solidFill>
              </a:rPr>
              <a:t>Acceso a los alimentos y su preparación</a:t>
            </a:r>
            <a:endParaRPr lang="en-GB" sz="2200" b="1">
              <a:solidFill>
                <a:srgbClr val="1188A3"/>
              </a:solidFill>
            </a:endParaRPr>
          </a:p>
        </p:txBody>
      </p:sp>
    </p:spTree>
    <p:extLst>
      <p:ext uri="{BB962C8B-B14F-4D97-AF65-F5344CB8AC3E}">
        <p14:creationId xmlns:p14="http://schemas.microsoft.com/office/powerpoint/2010/main" val="206818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1FD674-A42B-4374-AB96-BC52199CE350}"/>
              </a:ext>
            </a:extLst>
          </p:cNvPr>
          <p:cNvSpPr>
            <a:spLocks noGrp="1"/>
          </p:cNvSpPr>
          <p:nvPr>
            <p:ph type="body" sz="quarter" idx="18"/>
          </p:nvPr>
        </p:nvSpPr>
        <p:spPr>
          <a:xfrm>
            <a:off x="471341" y="1451728"/>
            <a:ext cx="11071475" cy="4172987"/>
          </a:xfrm>
        </p:spPr>
        <p:txBody>
          <a:bodyPr>
            <a:normAutofit fontScale="92500" lnSpcReduction="10000"/>
          </a:bodyPr>
          <a:lstStyle/>
          <a:p>
            <a:pPr indent="0"/>
            <a:r>
              <a:rPr lang="es-ES"/>
              <a:t>En las personas mayores, la ingesta adecuada de agua es uno de los factores clave para prevenir enfermedades crónicas y combatir las infecciones</a:t>
            </a:r>
            <a:r>
              <a:rPr lang="en-US"/>
              <a:t>.</a:t>
            </a:r>
          </a:p>
          <a:p>
            <a:pPr indent="0"/>
            <a:endParaRPr lang="en-US"/>
          </a:p>
          <a:p>
            <a:pPr indent="0"/>
            <a:endParaRPr lang="en-US"/>
          </a:p>
          <a:p>
            <a:pPr indent="0"/>
            <a:endParaRPr lang="en-US"/>
          </a:p>
          <a:p>
            <a:pPr indent="0"/>
            <a:endParaRPr lang="en-US"/>
          </a:p>
          <a:p>
            <a:pPr indent="0"/>
            <a:endParaRPr lang="en-US"/>
          </a:p>
          <a:p>
            <a:pPr indent="0"/>
            <a:endParaRPr lang="en-US"/>
          </a:p>
          <a:p>
            <a:pPr indent="0"/>
            <a:r>
              <a:rPr lang="es-ES"/>
              <a:t>Esto supone una oportunidad para las empresas; por ejemplo, nuestro estudio de caso sobre las "</a:t>
            </a:r>
            <a:r>
              <a:rPr lang="es-ES" b="1"/>
              <a:t>bolas de agua </a:t>
            </a:r>
            <a:r>
              <a:rPr lang="es-ES" b="1" err="1"/>
              <a:t>Ooho</a:t>
            </a:r>
            <a:r>
              <a:rPr lang="es-ES"/>
              <a:t>" se desarrollaron para dirigirse al mercado de la tercera edad y resolver los problemas de deshidratación</a:t>
            </a:r>
            <a:r>
              <a:rPr lang="en-US"/>
              <a:t>. </a:t>
            </a:r>
            <a:r>
              <a:rPr lang="en-US">
                <a:highlight>
                  <a:srgbClr val="FFFF00"/>
                </a:highlight>
              </a:rPr>
              <a:t>Link</a:t>
            </a:r>
            <a:endParaRPr lang="en-IE">
              <a:highlight>
                <a:srgbClr val="FFFF00"/>
              </a:highlight>
            </a:endParaRPr>
          </a:p>
          <a:p>
            <a:pPr indent="0"/>
            <a:endParaRPr lang="en-IE"/>
          </a:p>
        </p:txBody>
      </p:sp>
      <p:sp>
        <p:nvSpPr>
          <p:cNvPr id="4" name="Text Placeholder 2">
            <a:extLst>
              <a:ext uri="{FF2B5EF4-FFF2-40B4-BE49-F238E27FC236}">
                <a16:creationId xmlns:a16="http://schemas.microsoft.com/office/drawing/2014/main" id="{48C8A77A-3487-49D2-AC50-9C237126C34E}"/>
              </a:ext>
            </a:extLst>
          </p:cNvPr>
          <p:cNvSpPr>
            <a:spLocks noGrp="1"/>
          </p:cNvSpPr>
          <p:nvPr>
            <p:ph type="body" sz="quarter" idx="16"/>
          </p:nvPr>
        </p:nvSpPr>
        <p:spPr>
          <a:xfrm>
            <a:off x="735013" y="642938"/>
            <a:ext cx="10807700" cy="582612"/>
          </a:xfrm>
        </p:spPr>
        <p:txBody>
          <a:bodyPr>
            <a:normAutofit fontScale="92500"/>
          </a:bodyPr>
          <a:lstStyle/>
          <a:p>
            <a:r>
              <a:rPr lang="es-ES"/>
              <a:t>Necesidades nutricionales de las personas mayores - </a:t>
            </a:r>
            <a:r>
              <a:rPr lang="es-ES" b="1"/>
              <a:t>1. Agua</a:t>
            </a:r>
            <a:endParaRPr lang="en-IE" b="1"/>
          </a:p>
        </p:txBody>
      </p:sp>
      <p:sp>
        <p:nvSpPr>
          <p:cNvPr id="5" name="Oval 4">
            <a:extLst>
              <a:ext uri="{FF2B5EF4-FFF2-40B4-BE49-F238E27FC236}">
                <a16:creationId xmlns:a16="http://schemas.microsoft.com/office/drawing/2014/main" id="{4306B6D3-D901-4017-A65F-368D5995BF89}"/>
              </a:ext>
            </a:extLst>
          </p:cNvPr>
          <p:cNvSpPr/>
          <p:nvPr/>
        </p:nvSpPr>
        <p:spPr>
          <a:xfrm>
            <a:off x="649184" y="2281287"/>
            <a:ext cx="3536317" cy="2007909"/>
          </a:xfrm>
          <a:prstGeom prst="ellipse">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rgbClr val="1188A3"/>
                </a:solidFill>
                <a:latin typeface="Comic Sans MS" panose="030F0702030302020204" pitchFamily="66" charset="0"/>
              </a:rPr>
              <a:t>El agua </a:t>
            </a:r>
            <a:r>
              <a:rPr lang="es-ES" sz="1600" b="1">
                <a:solidFill>
                  <a:srgbClr val="1188A3"/>
                </a:solidFill>
                <a:latin typeface="Comic Sans MS" panose="030F0702030302020204" pitchFamily="66" charset="0"/>
              </a:rPr>
              <a:t>ayuda a las funciones corporales</a:t>
            </a:r>
            <a:r>
              <a:rPr lang="es-ES" sz="1600">
                <a:solidFill>
                  <a:srgbClr val="1188A3"/>
                </a:solidFill>
                <a:latin typeface="Comic Sans MS" panose="030F0702030302020204" pitchFamily="66" charset="0"/>
              </a:rPr>
              <a:t>, incluyendo la absorción y distribución de nutrientes, y la excreción de residuos</a:t>
            </a:r>
            <a:endParaRPr lang="en-IE" sz="1600">
              <a:solidFill>
                <a:srgbClr val="1188A3"/>
              </a:solidFill>
              <a:latin typeface="Comic Sans MS" panose="030F0702030302020204" pitchFamily="66" charset="0"/>
            </a:endParaRPr>
          </a:p>
        </p:txBody>
      </p:sp>
      <p:sp>
        <p:nvSpPr>
          <p:cNvPr id="6" name="Oval 5">
            <a:extLst>
              <a:ext uri="{FF2B5EF4-FFF2-40B4-BE49-F238E27FC236}">
                <a16:creationId xmlns:a16="http://schemas.microsoft.com/office/drawing/2014/main" id="{BDF1631D-7BAB-41A3-B225-97D757E8BABC}"/>
              </a:ext>
            </a:extLst>
          </p:cNvPr>
          <p:cNvSpPr/>
          <p:nvPr/>
        </p:nvSpPr>
        <p:spPr>
          <a:xfrm>
            <a:off x="4416763" y="2281287"/>
            <a:ext cx="3536317" cy="2007909"/>
          </a:xfrm>
          <a:prstGeom prst="ellipse">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rgbClr val="1188A3"/>
                </a:solidFill>
                <a:latin typeface="Comic Sans MS" panose="030F0702030302020204" pitchFamily="66" charset="0"/>
              </a:rPr>
              <a:t>Las personas mayores suelen tener problemas de deshidratación y son menos sensibles </a:t>
            </a:r>
            <a:r>
              <a:rPr lang="es-ES" sz="1600" b="1">
                <a:solidFill>
                  <a:srgbClr val="1188A3"/>
                </a:solidFill>
                <a:latin typeface="Comic Sans MS" panose="030F0702030302020204" pitchFamily="66" charset="0"/>
              </a:rPr>
              <a:t>a la sed y comen menos fruta </a:t>
            </a:r>
            <a:r>
              <a:rPr lang="es-ES" sz="1600">
                <a:solidFill>
                  <a:srgbClr val="1188A3"/>
                </a:solidFill>
                <a:latin typeface="Comic Sans MS" panose="030F0702030302020204" pitchFamily="66" charset="0"/>
              </a:rPr>
              <a:t>y verdura</a:t>
            </a:r>
            <a:r>
              <a:rPr lang="en-US" sz="1600">
                <a:solidFill>
                  <a:srgbClr val="1188A3"/>
                </a:solidFill>
                <a:latin typeface="Comic Sans MS" panose="030F0702030302020204" pitchFamily="66" charset="0"/>
              </a:rPr>
              <a:t>.</a:t>
            </a:r>
            <a:endParaRPr lang="en-IE" sz="1600">
              <a:solidFill>
                <a:srgbClr val="1188A3"/>
              </a:solidFill>
              <a:latin typeface="Comic Sans MS" panose="030F0702030302020204" pitchFamily="66" charset="0"/>
            </a:endParaRPr>
          </a:p>
        </p:txBody>
      </p:sp>
      <p:sp>
        <p:nvSpPr>
          <p:cNvPr id="7" name="Oval 6">
            <a:extLst>
              <a:ext uri="{FF2B5EF4-FFF2-40B4-BE49-F238E27FC236}">
                <a16:creationId xmlns:a16="http://schemas.microsoft.com/office/drawing/2014/main" id="{95F07A5B-9F20-4C40-9525-F4CC16123C28}"/>
              </a:ext>
            </a:extLst>
          </p:cNvPr>
          <p:cNvSpPr/>
          <p:nvPr/>
        </p:nvSpPr>
        <p:spPr>
          <a:xfrm>
            <a:off x="8184342" y="2281287"/>
            <a:ext cx="3536317" cy="1906571"/>
          </a:xfrm>
          <a:prstGeom prst="ellipse">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rgbClr val="1188A3"/>
                </a:solidFill>
                <a:latin typeface="Comic Sans MS" panose="030F0702030302020204" pitchFamily="66" charset="0"/>
              </a:rPr>
              <a:t>La función renal suele disminuir, por lo que las </a:t>
            </a:r>
            <a:r>
              <a:rPr lang="es-ES" sz="1600" b="1">
                <a:solidFill>
                  <a:srgbClr val="1188A3"/>
                </a:solidFill>
                <a:latin typeface="Comic Sans MS" panose="030F0702030302020204" pitchFamily="66" charset="0"/>
              </a:rPr>
              <a:t>personas mayores deben beber más</a:t>
            </a:r>
            <a:r>
              <a:rPr lang="es-ES" sz="1600">
                <a:solidFill>
                  <a:srgbClr val="1188A3"/>
                </a:solidFill>
                <a:latin typeface="Comic Sans MS" panose="030F0702030302020204" pitchFamily="66" charset="0"/>
              </a:rPr>
              <a:t>, al menos 1,5 litros al día.</a:t>
            </a:r>
            <a:r>
              <a:rPr lang="en-US">
                <a:solidFill>
                  <a:srgbClr val="1188A3"/>
                </a:solidFill>
                <a:latin typeface="Comic Sans MS" panose="030F0702030302020204" pitchFamily="66" charset="0"/>
              </a:rPr>
              <a:t>. </a:t>
            </a:r>
            <a:r>
              <a:rPr lang="en-US">
                <a:solidFill>
                  <a:srgbClr val="1188A3"/>
                </a:solidFill>
                <a:latin typeface="Comic Sans MS" panose="030F0702030302020204" pitchFamily="66" charset="0"/>
                <a:hlinkClick r:id="rId2"/>
              </a:rPr>
              <a:t>Ref</a:t>
            </a:r>
            <a:endParaRPr lang="en-IE">
              <a:solidFill>
                <a:srgbClr val="1188A3"/>
              </a:solidFill>
              <a:latin typeface="Comic Sans MS" panose="030F0702030302020204" pitchFamily="66" charset="0"/>
            </a:endParaRPr>
          </a:p>
        </p:txBody>
      </p:sp>
    </p:spTree>
    <p:extLst>
      <p:ext uri="{BB962C8B-B14F-4D97-AF65-F5344CB8AC3E}">
        <p14:creationId xmlns:p14="http://schemas.microsoft.com/office/powerpoint/2010/main" val="2110106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4058FD-6CDC-482F-80E8-D21A484F9BD6}"/>
              </a:ext>
            </a:extLst>
          </p:cNvPr>
          <p:cNvSpPr txBox="1"/>
          <p:nvPr/>
        </p:nvSpPr>
        <p:spPr>
          <a:xfrm>
            <a:off x="1469624" y="2566737"/>
            <a:ext cx="1459832" cy="646331"/>
          </a:xfrm>
          <a:prstGeom prst="rect">
            <a:avLst/>
          </a:prstGeom>
          <a:noFill/>
        </p:spPr>
        <p:txBody>
          <a:bodyPr wrap="square" rtlCol="0">
            <a:spAutoFit/>
          </a:bodyPr>
          <a:lstStyle/>
          <a:p>
            <a:pPr algn="ctr"/>
            <a:r>
              <a:rPr lang="en-US" b="1" err="1">
                <a:solidFill>
                  <a:srgbClr val="1188A3"/>
                </a:solidFill>
              </a:rPr>
              <a:t>Cambios</a:t>
            </a:r>
            <a:r>
              <a:rPr lang="en-US" b="1">
                <a:solidFill>
                  <a:srgbClr val="1188A3"/>
                </a:solidFill>
              </a:rPr>
              <a:t> </a:t>
            </a:r>
            <a:r>
              <a:rPr lang="en-US" b="1" err="1">
                <a:solidFill>
                  <a:srgbClr val="1188A3"/>
                </a:solidFill>
              </a:rPr>
              <a:t>metabólicos</a:t>
            </a:r>
            <a:endParaRPr lang="en-IE" b="1">
              <a:solidFill>
                <a:srgbClr val="1188A3"/>
              </a:solidFill>
            </a:endParaRPr>
          </a:p>
        </p:txBody>
      </p:sp>
      <p:sp>
        <p:nvSpPr>
          <p:cNvPr id="10" name="TextBox 9">
            <a:extLst>
              <a:ext uri="{FF2B5EF4-FFF2-40B4-BE49-F238E27FC236}">
                <a16:creationId xmlns:a16="http://schemas.microsoft.com/office/drawing/2014/main" id="{5722687E-7757-41D2-840A-2673EA81A16D}"/>
              </a:ext>
            </a:extLst>
          </p:cNvPr>
          <p:cNvSpPr txBox="1"/>
          <p:nvPr/>
        </p:nvSpPr>
        <p:spPr>
          <a:xfrm>
            <a:off x="3393837" y="2566737"/>
            <a:ext cx="1459832" cy="646331"/>
          </a:xfrm>
          <a:prstGeom prst="rect">
            <a:avLst/>
          </a:prstGeom>
          <a:noFill/>
        </p:spPr>
        <p:txBody>
          <a:bodyPr wrap="square" rtlCol="0">
            <a:spAutoFit/>
          </a:bodyPr>
          <a:lstStyle/>
          <a:p>
            <a:pPr algn="ctr"/>
            <a:r>
              <a:rPr lang="en-US" b="1" err="1">
                <a:solidFill>
                  <a:srgbClr val="70B2BE"/>
                </a:solidFill>
              </a:rPr>
              <a:t>Reducción</a:t>
            </a:r>
            <a:r>
              <a:rPr lang="en-US" b="1">
                <a:solidFill>
                  <a:srgbClr val="70B2BE"/>
                </a:solidFill>
              </a:rPr>
              <a:t> del </a:t>
            </a:r>
            <a:r>
              <a:rPr lang="en-US" b="1" err="1">
                <a:solidFill>
                  <a:srgbClr val="70B2BE"/>
                </a:solidFill>
              </a:rPr>
              <a:t>apetito</a:t>
            </a:r>
            <a:endParaRPr lang="en-IE" b="1">
              <a:solidFill>
                <a:srgbClr val="70B2BE"/>
              </a:solidFill>
            </a:endParaRPr>
          </a:p>
        </p:txBody>
      </p:sp>
      <p:sp>
        <p:nvSpPr>
          <p:cNvPr id="11" name="TextBox 10">
            <a:extLst>
              <a:ext uri="{FF2B5EF4-FFF2-40B4-BE49-F238E27FC236}">
                <a16:creationId xmlns:a16="http://schemas.microsoft.com/office/drawing/2014/main" id="{C33EA6EE-DF57-4099-B1A0-0A5D086D2C16}"/>
              </a:ext>
            </a:extLst>
          </p:cNvPr>
          <p:cNvSpPr txBox="1"/>
          <p:nvPr/>
        </p:nvSpPr>
        <p:spPr>
          <a:xfrm>
            <a:off x="5354363" y="2444279"/>
            <a:ext cx="1459832" cy="1477328"/>
          </a:xfrm>
          <a:prstGeom prst="rect">
            <a:avLst/>
          </a:prstGeom>
          <a:noFill/>
        </p:spPr>
        <p:txBody>
          <a:bodyPr wrap="square" rtlCol="0">
            <a:spAutoFit/>
          </a:bodyPr>
          <a:lstStyle/>
          <a:p>
            <a:pPr algn="ctr"/>
            <a:r>
              <a:rPr lang="es-ES" b="1">
                <a:solidFill>
                  <a:srgbClr val="1188A3"/>
                </a:solidFill>
              </a:rPr>
              <a:t>La incapacidad de utilizar las proteínas disponibles</a:t>
            </a:r>
            <a:endParaRPr lang="en-IE" b="1">
              <a:solidFill>
                <a:srgbClr val="1188A3"/>
              </a:solidFill>
            </a:endParaRPr>
          </a:p>
        </p:txBody>
      </p:sp>
      <p:sp>
        <p:nvSpPr>
          <p:cNvPr id="12" name="TextBox 11">
            <a:extLst>
              <a:ext uri="{FF2B5EF4-FFF2-40B4-BE49-F238E27FC236}">
                <a16:creationId xmlns:a16="http://schemas.microsoft.com/office/drawing/2014/main" id="{A6A210D3-28DE-4D61-BB28-D31CFA66861D}"/>
              </a:ext>
            </a:extLst>
          </p:cNvPr>
          <p:cNvSpPr txBox="1"/>
          <p:nvPr/>
        </p:nvSpPr>
        <p:spPr>
          <a:xfrm>
            <a:off x="7302018" y="2420216"/>
            <a:ext cx="1459832" cy="923330"/>
          </a:xfrm>
          <a:prstGeom prst="rect">
            <a:avLst/>
          </a:prstGeom>
          <a:noFill/>
        </p:spPr>
        <p:txBody>
          <a:bodyPr wrap="square" rtlCol="0">
            <a:spAutoFit/>
          </a:bodyPr>
          <a:lstStyle/>
          <a:p>
            <a:pPr algn="ctr"/>
            <a:r>
              <a:rPr lang="en-US" b="1" err="1">
                <a:solidFill>
                  <a:srgbClr val="70B2BE"/>
                </a:solidFill>
              </a:rPr>
              <a:t>Reducción</a:t>
            </a:r>
            <a:r>
              <a:rPr lang="en-US" b="1">
                <a:solidFill>
                  <a:srgbClr val="70B2BE"/>
                </a:solidFill>
              </a:rPr>
              <a:t> de la </a:t>
            </a:r>
            <a:r>
              <a:rPr lang="en-US" b="1" err="1">
                <a:solidFill>
                  <a:srgbClr val="70B2BE"/>
                </a:solidFill>
              </a:rPr>
              <a:t>capacidad</a:t>
            </a:r>
            <a:r>
              <a:rPr lang="en-US" b="1">
                <a:solidFill>
                  <a:srgbClr val="70B2BE"/>
                </a:solidFill>
              </a:rPr>
              <a:t> </a:t>
            </a:r>
            <a:r>
              <a:rPr lang="en-US" b="1" err="1">
                <a:solidFill>
                  <a:srgbClr val="70B2BE"/>
                </a:solidFill>
              </a:rPr>
              <a:t>digestiva</a:t>
            </a:r>
            <a:endParaRPr lang="en-IE">
              <a:solidFill>
                <a:srgbClr val="70B2BE"/>
              </a:solidFill>
            </a:endParaRPr>
          </a:p>
        </p:txBody>
      </p:sp>
      <p:sp>
        <p:nvSpPr>
          <p:cNvPr id="13" name="TextBox 12">
            <a:extLst>
              <a:ext uri="{FF2B5EF4-FFF2-40B4-BE49-F238E27FC236}">
                <a16:creationId xmlns:a16="http://schemas.microsoft.com/office/drawing/2014/main" id="{28354EB4-E19F-4DD0-B6EC-C9DE8ACDFAF0}"/>
              </a:ext>
            </a:extLst>
          </p:cNvPr>
          <p:cNvSpPr txBox="1"/>
          <p:nvPr/>
        </p:nvSpPr>
        <p:spPr>
          <a:xfrm>
            <a:off x="9262544" y="2382368"/>
            <a:ext cx="1459832" cy="1200329"/>
          </a:xfrm>
          <a:prstGeom prst="rect">
            <a:avLst/>
          </a:prstGeom>
          <a:noFill/>
        </p:spPr>
        <p:txBody>
          <a:bodyPr wrap="square" rtlCol="0">
            <a:spAutoFit/>
          </a:bodyPr>
          <a:lstStyle/>
          <a:p>
            <a:pPr algn="ctr"/>
            <a:r>
              <a:rPr lang="es-ES" b="1">
                <a:solidFill>
                  <a:srgbClr val="1188A3"/>
                </a:solidFill>
              </a:rPr>
              <a:t>Pérdida de masa y fuerza muscular</a:t>
            </a:r>
          </a:p>
        </p:txBody>
      </p:sp>
      <p:sp>
        <p:nvSpPr>
          <p:cNvPr id="14" name="Text Placeholder 2">
            <a:extLst>
              <a:ext uri="{FF2B5EF4-FFF2-40B4-BE49-F238E27FC236}">
                <a16:creationId xmlns:a16="http://schemas.microsoft.com/office/drawing/2014/main" id="{53181EF2-AAF9-4747-BAD8-525D691A97B4}"/>
              </a:ext>
            </a:extLst>
          </p:cNvPr>
          <p:cNvSpPr>
            <a:spLocks noGrp="1"/>
          </p:cNvSpPr>
          <p:nvPr>
            <p:ph type="body" sz="quarter" idx="29"/>
          </p:nvPr>
        </p:nvSpPr>
        <p:spPr>
          <a:xfrm>
            <a:off x="11113" y="253582"/>
            <a:ext cx="12180887" cy="809272"/>
          </a:xfrm>
          <a:solidFill>
            <a:srgbClr val="85D2E1"/>
          </a:solidFill>
        </p:spPr>
        <p:txBody>
          <a:bodyPr anchor="ctr">
            <a:normAutofit fontScale="92500"/>
          </a:bodyPr>
          <a:lstStyle/>
          <a:p>
            <a:r>
              <a:rPr lang="es-ES"/>
              <a:t>Necesidades nutricionales de las personas mayores - </a:t>
            </a:r>
            <a:r>
              <a:rPr lang="es-ES" b="1"/>
              <a:t>2. Proteínas</a:t>
            </a:r>
            <a:endParaRPr lang="en-IE" b="1"/>
          </a:p>
        </p:txBody>
      </p:sp>
      <p:sp>
        <p:nvSpPr>
          <p:cNvPr id="16" name="TextBox 15">
            <a:extLst>
              <a:ext uri="{FF2B5EF4-FFF2-40B4-BE49-F238E27FC236}">
                <a16:creationId xmlns:a16="http://schemas.microsoft.com/office/drawing/2014/main" id="{96C3C41A-478B-491D-815D-147240CD5B4D}"/>
              </a:ext>
            </a:extLst>
          </p:cNvPr>
          <p:cNvSpPr txBox="1"/>
          <p:nvPr/>
        </p:nvSpPr>
        <p:spPr>
          <a:xfrm>
            <a:off x="200524" y="1200769"/>
            <a:ext cx="11646035" cy="461665"/>
          </a:xfrm>
          <a:prstGeom prst="rect">
            <a:avLst/>
          </a:prstGeom>
          <a:noFill/>
        </p:spPr>
        <p:txBody>
          <a:bodyPr wrap="square">
            <a:spAutoFit/>
          </a:bodyPr>
          <a:lstStyle/>
          <a:p>
            <a:r>
              <a:rPr lang="es-ES" sz="2400">
                <a:solidFill>
                  <a:srgbClr val="000000"/>
                </a:solidFill>
              </a:rPr>
              <a:t>Los ancianos necesitan un nivel adecuado de ingesta de proteínas de alta calidad debido a</a:t>
            </a:r>
            <a:r>
              <a:rPr lang="en-US" sz="2400">
                <a:solidFill>
                  <a:srgbClr val="000000"/>
                </a:solidFill>
              </a:rPr>
              <a:t>: </a:t>
            </a:r>
            <a:endParaRPr lang="en-IE" sz="2400">
              <a:solidFill>
                <a:srgbClr val="000000"/>
              </a:solidFill>
            </a:endParaRPr>
          </a:p>
        </p:txBody>
      </p:sp>
      <p:sp>
        <p:nvSpPr>
          <p:cNvPr id="17" name="Arrow: Curved Right 16">
            <a:extLst>
              <a:ext uri="{FF2B5EF4-FFF2-40B4-BE49-F238E27FC236}">
                <a16:creationId xmlns:a16="http://schemas.microsoft.com/office/drawing/2014/main" id="{635152E9-7C10-4E29-BE60-22AA597C0837}"/>
              </a:ext>
            </a:extLst>
          </p:cNvPr>
          <p:cNvSpPr/>
          <p:nvPr/>
        </p:nvSpPr>
        <p:spPr>
          <a:xfrm>
            <a:off x="577515" y="1939434"/>
            <a:ext cx="489283" cy="923329"/>
          </a:xfrm>
          <a:prstGeom prst="curvedRightArrow">
            <a:avLst/>
          </a:prstGeom>
          <a:solidFill>
            <a:srgbClr val="85D2E1"/>
          </a:solidFill>
          <a:ln>
            <a:solidFill>
              <a:srgbClr val="70B2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9" name="TextBox 18">
            <a:extLst>
              <a:ext uri="{FF2B5EF4-FFF2-40B4-BE49-F238E27FC236}">
                <a16:creationId xmlns:a16="http://schemas.microsoft.com/office/drawing/2014/main" id="{707D7189-791D-4822-9E23-7A4BEF257681}"/>
              </a:ext>
            </a:extLst>
          </p:cNvPr>
          <p:cNvSpPr txBox="1"/>
          <p:nvPr/>
        </p:nvSpPr>
        <p:spPr>
          <a:xfrm>
            <a:off x="822155" y="4225745"/>
            <a:ext cx="11024403" cy="1200329"/>
          </a:xfrm>
          <a:prstGeom prst="rect">
            <a:avLst/>
          </a:prstGeom>
          <a:noFill/>
        </p:spPr>
        <p:txBody>
          <a:bodyPr wrap="square">
            <a:spAutoFit/>
          </a:bodyPr>
          <a:lstStyle/>
          <a:p>
            <a:r>
              <a:rPr lang="es-ES" sz="2400">
                <a:solidFill>
                  <a:srgbClr val="000000"/>
                </a:solidFill>
              </a:rPr>
              <a:t>Sin embargo, un estudio de investigación sugiere que </a:t>
            </a:r>
            <a:r>
              <a:rPr lang="es-ES" sz="2400" b="1">
                <a:solidFill>
                  <a:srgbClr val="000000"/>
                </a:solidFill>
              </a:rPr>
              <a:t>alrededor del 15-38% </a:t>
            </a:r>
            <a:r>
              <a:rPr lang="es-ES" sz="2400">
                <a:solidFill>
                  <a:srgbClr val="000000"/>
                </a:solidFill>
              </a:rPr>
              <a:t>de los hombres mayores y del </a:t>
            </a:r>
            <a:r>
              <a:rPr lang="es-ES" sz="2400" b="1">
                <a:solidFill>
                  <a:srgbClr val="000000"/>
                </a:solidFill>
              </a:rPr>
              <a:t>27-41% de las mujeres mayores </a:t>
            </a:r>
            <a:r>
              <a:rPr lang="es-ES" sz="2400">
                <a:solidFill>
                  <a:srgbClr val="000000"/>
                </a:solidFill>
              </a:rPr>
              <a:t>consumen menos proteínas de las recomendadas diariamente.</a:t>
            </a:r>
            <a:endParaRPr lang="en-IE" sz="2400">
              <a:solidFill>
                <a:srgbClr val="000000"/>
              </a:solidFill>
            </a:endParaRPr>
          </a:p>
        </p:txBody>
      </p:sp>
      <p:sp>
        <p:nvSpPr>
          <p:cNvPr id="20" name="Arrow: Notched Right 19">
            <a:extLst>
              <a:ext uri="{FF2B5EF4-FFF2-40B4-BE49-F238E27FC236}">
                <a16:creationId xmlns:a16="http://schemas.microsoft.com/office/drawing/2014/main" id="{07F4EF77-CA78-4B49-8AB5-7357B120A2F6}"/>
              </a:ext>
            </a:extLst>
          </p:cNvPr>
          <p:cNvSpPr/>
          <p:nvPr/>
        </p:nvSpPr>
        <p:spPr>
          <a:xfrm>
            <a:off x="720215" y="5470358"/>
            <a:ext cx="2219498" cy="770021"/>
          </a:xfrm>
          <a:prstGeom prst="notchedRightArrow">
            <a:avLst/>
          </a:prstGeom>
          <a:solidFill>
            <a:srgbClr val="85D2E1"/>
          </a:solidFill>
          <a:ln>
            <a:solidFill>
              <a:srgbClr val="70B2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rgbClr val="1188A3"/>
                </a:solidFill>
              </a:rPr>
              <a:t>Esto</a:t>
            </a:r>
            <a:r>
              <a:rPr lang="en-US" b="1">
                <a:solidFill>
                  <a:srgbClr val="1188A3"/>
                </a:solidFill>
              </a:rPr>
              <a:t> </a:t>
            </a:r>
            <a:r>
              <a:rPr lang="en-US" b="1" err="1">
                <a:solidFill>
                  <a:srgbClr val="1188A3"/>
                </a:solidFill>
              </a:rPr>
              <a:t>significa</a:t>
            </a:r>
            <a:r>
              <a:rPr lang="en-US" b="1">
                <a:solidFill>
                  <a:srgbClr val="1188A3"/>
                </a:solidFill>
              </a:rPr>
              <a:t> que</a:t>
            </a:r>
            <a:endParaRPr lang="en-IE" b="1">
              <a:solidFill>
                <a:srgbClr val="1188A3"/>
              </a:solidFill>
            </a:endParaRPr>
          </a:p>
        </p:txBody>
      </p:sp>
      <p:sp>
        <p:nvSpPr>
          <p:cNvPr id="22" name="TextBox 21">
            <a:extLst>
              <a:ext uri="{FF2B5EF4-FFF2-40B4-BE49-F238E27FC236}">
                <a16:creationId xmlns:a16="http://schemas.microsoft.com/office/drawing/2014/main" id="{4CD077B6-180D-46BB-9141-D099B6D67D4F}"/>
              </a:ext>
            </a:extLst>
          </p:cNvPr>
          <p:cNvSpPr txBox="1"/>
          <p:nvPr/>
        </p:nvSpPr>
        <p:spPr>
          <a:xfrm>
            <a:off x="2939713" y="5624535"/>
            <a:ext cx="8195647" cy="461665"/>
          </a:xfrm>
          <a:prstGeom prst="rect">
            <a:avLst/>
          </a:prstGeom>
          <a:noFill/>
        </p:spPr>
        <p:txBody>
          <a:bodyPr wrap="square">
            <a:spAutoFit/>
          </a:bodyPr>
          <a:lstStyle/>
          <a:p>
            <a:r>
              <a:rPr lang="es-ES" sz="2400" b="1">
                <a:solidFill>
                  <a:srgbClr val="000000"/>
                </a:solidFill>
              </a:rPr>
              <a:t>Los ancianos necesitan una mayor ingesta diaria de proteínas.</a:t>
            </a:r>
            <a:endParaRPr lang="en-IE" sz="2400">
              <a:solidFill>
                <a:srgbClr val="000000"/>
              </a:solidFill>
            </a:endParaRPr>
          </a:p>
        </p:txBody>
      </p:sp>
      <p:sp>
        <p:nvSpPr>
          <p:cNvPr id="23" name="TextBox 22">
            <a:extLst>
              <a:ext uri="{FF2B5EF4-FFF2-40B4-BE49-F238E27FC236}">
                <a16:creationId xmlns:a16="http://schemas.microsoft.com/office/drawing/2014/main" id="{B4DAFD19-5CE2-4FD5-8F2A-EE0FA4553362}"/>
              </a:ext>
            </a:extLst>
          </p:cNvPr>
          <p:cNvSpPr txBox="1"/>
          <p:nvPr/>
        </p:nvSpPr>
        <p:spPr>
          <a:xfrm>
            <a:off x="8188305" y="6374442"/>
            <a:ext cx="4003695" cy="369332"/>
          </a:xfrm>
          <a:prstGeom prst="rect">
            <a:avLst/>
          </a:prstGeom>
          <a:noFill/>
        </p:spPr>
        <p:txBody>
          <a:bodyPr wrap="square">
            <a:spAutoFit/>
          </a:bodyPr>
          <a:lstStyle/>
          <a:p>
            <a:r>
              <a:rPr lang="en-GB" sz="900">
                <a:solidFill>
                  <a:srgbClr val="85D2E1"/>
                </a:solidFill>
              </a:rPr>
              <a:t>1. </a:t>
            </a:r>
            <a:r>
              <a:rPr lang="en-GB" sz="900" err="1">
                <a:solidFill>
                  <a:srgbClr val="85D2E1"/>
                </a:solidFill>
              </a:rPr>
              <a:t>Kerstetter</a:t>
            </a:r>
            <a:r>
              <a:rPr lang="en-GB" sz="900">
                <a:solidFill>
                  <a:srgbClr val="85D2E1"/>
                </a:solidFill>
              </a:rPr>
              <a:t>, J.E.; O’Brien, K.O.; </a:t>
            </a:r>
            <a:r>
              <a:rPr lang="en-GB" sz="900" err="1">
                <a:solidFill>
                  <a:srgbClr val="85D2E1"/>
                </a:solidFill>
              </a:rPr>
              <a:t>Insogna</a:t>
            </a:r>
            <a:r>
              <a:rPr lang="en-GB" sz="900">
                <a:solidFill>
                  <a:srgbClr val="85D2E1"/>
                </a:solidFill>
              </a:rPr>
              <a:t>, K.L. Low protein intake: The impact on calcium and bone homeostasis in humans. </a:t>
            </a:r>
            <a:r>
              <a:rPr lang="en-GB" sz="900" i="1">
                <a:solidFill>
                  <a:srgbClr val="85D2E1"/>
                </a:solidFill>
              </a:rPr>
              <a:t>J. </a:t>
            </a:r>
            <a:r>
              <a:rPr lang="en-GB" sz="900" i="1" err="1">
                <a:solidFill>
                  <a:srgbClr val="85D2E1"/>
                </a:solidFill>
              </a:rPr>
              <a:t>Nutr</a:t>
            </a:r>
            <a:r>
              <a:rPr lang="en-GB" sz="900" i="1">
                <a:solidFill>
                  <a:srgbClr val="85D2E1"/>
                </a:solidFill>
              </a:rPr>
              <a:t>. </a:t>
            </a:r>
            <a:r>
              <a:rPr lang="en-GB" sz="900" b="1">
                <a:solidFill>
                  <a:srgbClr val="85D2E1"/>
                </a:solidFill>
              </a:rPr>
              <a:t>2003</a:t>
            </a:r>
            <a:r>
              <a:rPr lang="en-GB" sz="900">
                <a:solidFill>
                  <a:srgbClr val="85D2E1"/>
                </a:solidFill>
              </a:rPr>
              <a:t>, </a:t>
            </a:r>
            <a:r>
              <a:rPr lang="en-GB" sz="900" i="1">
                <a:solidFill>
                  <a:srgbClr val="85D2E1"/>
                </a:solidFill>
              </a:rPr>
              <a:t>133</a:t>
            </a:r>
            <a:r>
              <a:rPr lang="en-GB" sz="900">
                <a:solidFill>
                  <a:srgbClr val="85D2E1"/>
                </a:solidFill>
              </a:rPr>
              <a:t>, 8555–8615. </a:t>
            </a:r>
            <a:endParaRPr lang="en-IE" sz="900">
              <a:solidFill>
                <a:srgbClr val="85D2E1"/>
              </a:solidFill>
            </a:endParaRPr>
          </a:p>
        </p:txBody>
      </p:sp>
      <p:sp>
        <p:nvSpPr>
          <p:cNvPr id="2" name="TextBox 1">
            <a:extLst>
              <a:ext uri="{FF2B5EF4-FFF2-40B4-BE49-F238E27FC236}">
                <a16:creationId xmlns:a16="http://schemas.microsoft.com/office/drawing/2014/main" id="{0F965BD7-4A67-4A5A-96D2-AD9EED9BD9A0}"/>
              </a:ext>
            </a:extLst>
          </p:cNvPr>
          <p:cNvSpPr txBox="1"/>
          <p:nvPr/>
        </p:nvSpPr>
        <p:spPr>
          <a:xfrm>
            <a:off x="4929447" y="6240379"/>
            <a:ext cx="2219498" cy="369332"/>
          </a:xfrm>
          <a:prstGeom prst="rect">
            <a:avLst/>
          </a:prstGeom>
          <a:solidFill>
            <a:schemeClr val="bg1"/>
          </a:solidFill>
        </p:spPr>
        <p:txBody>
          <a:bodyPr wrap="square" rtlCol="0">
            <a:spAutoFit/>
          </a:bodyPr>
          <a:lstStyle/>
          <a:p>
            <a:endParaRPr lang="en-IE"/>
          </a:p>
        </p:txBody>
      </p:sp>
    </p:spTree>
    <p:extLst>
      <p:ext uri="{BB962C8B-B14F-4D97-AF65-F5344CB8AC3E}">
        <p14:creationId xmlns:p14="http://schemas.microsoft.com/office/powerpoint/2010/main" val="107870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44B23-B90F-49C4-81D8-A537B41C3CC9}"/>
              </a:ext>
            </a:extLst>
          </p:cNvPr>
          <p:cNvSpPr>
            <a:spLocks noGrp="1"/>
          </p:cNvSpPr>
          <p:nvPr>
            <p:ph type="body" sz="quarter" idx="18"/>
          </p:nvPr>
        </p:nvSpPr>
        <p:spPr>
          <a:xfrm>
            <a:off x="376989" y="1661588"/>
            <a:ext cx="11394597" cy="3867704"/>
          </a:xfrm>
        </p:spPr>
        <p:txBody>
          <a:bodyPr>
            <a:normAutofit fontScale="92500" lnSpcReduction="10000"/>
          </a:bodyPr>
          <a:lstStyle/>
          <a:p>
            <a:pPr marL="342900" indent="-342900">
              <a:buFont typeface="Arial" panose="020B0604020202020204" pitchFamily="34" charset="0"/>
              <a:buChar char="•"/>
            </a:pPr>
            <a:r>
              <a:rPr lang="es-ES"/>
              <a:t>Los bloques de construcción de las proteínas = ~ 20 aminoácidos</a:t>
            </a:r>
            <a:endParaRPr lang="en-US"/>
          </a:p>
          <a:p>
            <a:pPr marL="342900" indent="-342900">
              <a:buFont typeface="Arial" panose="020B0604020202020204" pitchFamily="34" charset="0"/>
              <a:buChar char="•"/>
            </a:pPr>
            <a:r>
              <a:rPr lang="es-ES"/>
              <a:t>9 de ellos son </a:t>
            </a:r>
            <a:r>
              <a:rPr lang="es-ES" b="1"/>
              <a:t>aminoácidos esenciales (AEE)</a:t>
            </a:r>
          </a:p>
          <a:p>
            <a:pPr marL="342900" indent="-342900">
              <a:buFont typeface="Arial" panose="020B0604020202020204" pitchFamily="34" charset="0"/>
              <a:buChar char="•"/>
            </a:pPr>
            <a:r>
              <a:rPr lang="es-ES"/>
              <a:t>Los humanos </a:t>
            </a:r>
            <a:r>
              <a:rPr lang="es-ES" b="1"/>
              <a:t>no pueden </a:t>
            </a:r>
            <a:r>
              <a:rPr lang="es-ES"/>
              <a:t>crear AEE, por lo que deben provenir de nuestra </a:t>
            </a:r>
            <a:r>
              <a:rPr lang="es-ES" b="1"/>
              <a:t>DIETA.</a:t>
            </a:r>
          </a:p>
          <a:p>
            <a:pPr marL="342900" indent="-342900">
              <a:buFont typeface="Arial" panose="020B0604020202020204" pitchFamily="34" charset="0"/>
              <a:buChar char="•"/>
            </a:pPr>
            <a:r>
              <a:rPr lang="es-ES"/>
              <a:t>Una </a:t>
            </a:r>
            <a:r>
              <a:rPr lang="es-ES" b="1"/>
              <a:t>proteína completa </a:t>
            </a:r>
            <a:r>
              <a:rPr lang="es-ES"/>
              <a:t>es aquella que </a:t>
            </a:r>
            <a:r>
              <a:rPr lang="es-ES" b="1"/>
              <a:t>contiene los 9 AEE</a:t>
            </a:r>
          </a:p>
          <a:p>
            <a:pPr marL="342900" indent="-342900">
              <a:buFont typeface="Arial" panose="020B0604020202020204" pitchFamily="34" charset="0"/>
              <a:buChar char="•"/>
            </a:pPr>
            <a:r>
              <a:rPr lang="es-ES"/>
              <a:t>Por lo tanto, una </a:t>
            </a:r>
            <a:r>
              <a:rPr lang="es-ES" b="1"/>
              <a:t>proteína incompleta </a:t>
            </a:r>
            <a:r>
              <a:rPr lang="es-ES"/>
              <a:t>es aquella </a:t>
            </a:r>
            <a:r>
              <a:rPr lang="es-ES" b="1"/>
              <a:t>que no contiene </a:t>
            </a:r>
            <a:r>
              <a:rPr lang="es-ES"/>
              <a:t>todos los AEE</a:t>
            </a:r>
          </a:p>
          <a:p>
            <a:pPr marL="342900" indent="-342900">
              <a:buFont typeface="Arial" panose="020B0604020202020204" pitchFamily="34" charset="0"/>
              <a:buChar char="•"/>
            </a:pPr>
            <a:r>
              <a:rPr lang="es-ES"/>
              <a:t>La mayoría de las </a:t>
            </a:r>
            <a:r>
              <a:rPr lang="es-ES" b="1"/>
              <a:t>proteínas vegetales </a:t>
            </a:r>
            <a:r>
              <a:rPr lang="es-ES"/>
              <a:t>son incompletas, pero si se combinan</a:t>
            </a:r>
            <a:r>
              <a:rPr lang="es-ES" b="1"/>
              <a:t>, pueden convertirse en completas</a:t>
            </a:r>
            <a:r>
              <a:rPr lang="en-US" b="1"/>
              <a:t> </a:t>
            </a:r>
          </a:p>
          <a:p>
            <a:pPr marL="342900" indent="-342900">
              <a:buFont typeface="Arial" panose="020B0604020202020204" pitchFamily="34" charset="0"/>
              <a:buChar char="•"/>
            </a:pPr>
            <a:r>
              <a:rPr lang="es-ES"/>
              <a:t>Las principales fuentes de proteínas son la </a:t>
            </a:r>
            <a:r>
              <a:rPr lang="es-ES" b="1"/>
              <a:t>carne, el huevo, los lácteos, las legumbres, el marisco/pescado, las proteínas unicelulares</a:t>
            </a:r>
          </a:p>
          <a:p>
            <a:pPr marL="342900" indent="-342900">
              <a:buFont typeface="Arial" panose="020B0604020202020204" pitchFamily="34" charset="0"/>
              <a:buChar char="•"/>
            </a:pPr>
            <a:r>
              <a:rPr lang="es-ES"/>
              <a:t>Una </a:t>
            </a:r>
            <a:r>
              <a:rPr lang="es-ES" b="1"/>
              <a:t>proteína de alta calidad </a:t>
            </a:r>
            <a:r>
              <a:rPr lang="es-ES"/>
              <a:t>es una proteína completa que tiene una gran cantidad de AEE</a:t>
            </a:r>
            <a:r>
              <a:rPr lang="en-US"/>
              <a:t>.</a:t>
            </a:r>
          </a:p>
          <a:p>
            <a:pPr marL="342900" indent="-342900">
              <a:buFont typeface="Arial" panose="020B0604020202020204" pitchFamily="34" charset="0"/>
              <a:buChar char="•"/>
            </a:pPr>
            <a:endParaRPr lang="en-IE"/>
          </a:p>
        </p:txBody>
      </p:sp>
      <p:sp>
        <p:nvSpPr>
          <p:cNvPr id="5" name="Text Placeholder 2">
            <a:extLst>
              <a:ext uri="{FF2B5EF4-FFF2-40B4-BE49-F238E27FC236}">
                <a16:creationId xmlns:a16="http://schemas.microsoft.com/office/drawing/2014/main" id="{B6A07BEE-75B3-453C-A669-BD500D0B7E31}"/>
              </a:ext>
            </a:extLst>
          </p:cNvPr>
          <p:cNvSpPr>
            <a:spLocks noGrp="1"/>
          </p:cNvSpPr>
          <p:nvPr>
            <p:ph type="body" sz="quarter" idx="16"/>
          </p:nvPr>
        </p:nvSpPr>
        <p:spPr>
          <a:xfrm>
            <a:off x="735013" y="642938"/>
            <a:ext cx="10807700" cy="582612"/>
          </a:xfrm>
        </p:spPr>
        <p:txBody>
          <a:bodyPr>
            <a:normAutofit lnSpcReduction="10000"/>
          </a:bodyPr>
          <a:lstStyle/>
          <a:p>
            <a:r>
              <a:rPr lang="es-ES" b="1"/>
              <a:t>2. Proteínas - </a:t>
            </a:r>
            <a:r>
              <a:rPr lang="es-ES"/>
              <a:t>Qué son una breve descripción...</a:t>
            </a:r>
            <a:endParaRPr lang="en-IE"/>
          </a:p>
        </p:txBody>
      </p:sp>
    </p:spTree>
    <p:extLst>
      <p:ext uri="{BB962C8B-B14F-4D97-AF65-F5344CB8AC3E}">
        <p14:creationId xmlns:p14="http://schemas.microsoft.com/office/powerpoint/2010/main" val="47717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pen bags of varieties grain seeds">
            <a:extLst>
              <a:ext uri="{FF2B5EF4-FFF2-40B4-BE49-F238E27FC236}">
                <a16:creationId xmlns:a16="http://schemas.microsoft.com/office/drawing/2014/main" id="{9E02788F-E5CE-4E73-BD13-ABD22A10B5B9}"/>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47650" y="1587500"/>
            <a:ext cx="11696699" cy="4699000"/>
          </a:xfrm>
        </p:spPr>
      </p:pic>
      <p:sp>
        <p:nvSpPr>
          <p:cNvPr id="3" name="Text Placeholder 2">
            <a:extLst>
              <a:ext uri="{FF2B5EF4-FFF2-40B4-BE49-F238E27FC236}">
                <a16:creationId xmlns:a16="http://schemas.microsoft.com/office/drawing/2014/main" id="{C2FEE8A7-FEB8-4C96-A5B4-F317D798C530}"/>
              </a:ext>
            </a:extLst>
          </p:cNvPr>
          <p:cNvSpPr>
            <a:spLocks noGrp="1"/>
          </p:cNvSpPr>
          <p:nvPr>
            <p:ph type="body" sz="quarter" idx="18"/>
          </p:nvPr>
        </p:nvSpPr>
        <p:spPr>
          <a:xfrm>
            <a:off x="2711116" y="3092586"/>
            <a:ext cx="9233233" cy="1466443"/>
          </a:xfrm>
          <a:solidFill>
            <a:srgbClr val="85D2E1"/>
          </a:solidFill>
        </p:spPr>
        <p:txBody>
          <a:bodyPr/>
          <a:lstStyle/>
          <a:p>
            <a:r>
              <a:rPr lang="es-ES"/>
              <a:t>El aminoácido esencial, la </a:t>
            </a:r>
            <a:r>
              <a:rPr lang="es-ES" b="1"/>
              <a:t>leucina, </a:t>
            </a:r>
            <a:r>
              <a:rPr lang="es-ES"/>
              <a:t>es el regulador clave del desarrollo muscular. De 2,5 a 3g de leucina en la dieta diaria de las personas mayores, puede generar que la síntesis supere a la degradación, y por lo tanto se está construyendo tejido más fuerte</a:t>
            </a:r>
            <a:endParaRPr lang="en-IE"/>
          </a:p>
        </p:txBody>
      </p:sp>
      <p:sp>
        <p:nvSpPr>
          <p:cNvPr id="4" name="Text Placeholder 3">
            <a:extLst>
              <a:ext uri="{FF2B5EF4-FFF2-40B4-BE49-F238E27FC236}">
                <a16:creationId xmlns:a16="http://schemas.microsoft.com/office/drawing/2014/main" id="{923F1FAC-3E64-41CB-B6D7-FA9B33F2F35C}"/>
              </a:ext>
            </a:extLst>
          </p:cNvPr>
          <p:cNvSpPr>
            <a:spLocks noGrp="1"/>
          </p:cNvSpPr>
          <p:nvPr>
            <p:ph type="body" sz="quarter" idx="16"/>
          </p:nvPr>
        </p:nvSpPr>
        <p:spPr>
          <a:xfrm>
            <a:off x="464195" y="444299"/>
            <a:ext cx="6530163" cy="582221"/>
          </a:xfrm>
        </p:spPr>
        <p:txBody>
          <a:bodyPr>
            <a:normAutofit fontScale="85000" lnSpcReduction="10000"/>
          </a:bodyPr>
          <a:lstStyle/>
          <a:p>
            <a:r>
              <a:rPr lang="es-ES" b="1"/>
              <a:t>Un factor clave para la salud muscular</a:t>
            </a:r>
            <a:endParaRPr lang="en-IE" b="1"/>
          </a:p>
        </p:txBody>
      </p:sp>
    </p:spTree>
    <p:extLst>
      <p:ext uri="{BB962C8B-B14F-4D97-AF65-F5344CB8AC3E}">
        <p14:creationId xmlns:p14="http://schemas.microsoft.com/office/powerpoint/2010/main" val="885434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6ECB27-31E9-4F28-83AD-76066C17E71B}"/>
              </a:ext>
            </a:extLst>
          </p:cNvPr>
          <p:cNvSpPr>
            <a:spLocks noGrp="1"/>
          </p:cNvSpPr>
          <p:nvPr>
            <p:ph type="body" sz="quarter" idx="15"/>
          </p:nvPr>
        </p:nvSpPr>
        <p:spPr/>
        <p:txBody>
          <a:bodyPr/>
          <a:lstStyle/>
          <a:p>
            <a:r>
              <a:rPr lang="en-US"/>
              <a:t>1</a:t>
            </a:r>
            <a:endParaRPr lang="en-IE"/>
          </a:p>
        </p:txBody>
      </p:sp>
      <p:sp>
        <p:nvSpPr>
          <p:cNvPr id="3" name="Text Placeholder 2">
            <a:extLst>
              <a:ext uri="{FF2B5EF4-FFF2-40B4-BE49-F238E27FC236}">
                <a16:creationId xmlns:a16="http://schemas.microsoft.com/office/drawing/2014/main" id="{D96D1265-F76C-4764-AE97-3482984F8E12}"/>
              </a:ext>
            </a:extLst>
          </p:cNvPr>
          <p:cNvSpPr>
            <a:spLocks noGrp="1"/>
          </p:cNvSpPr>
          <p:nvPr>
            <p:ph type="body" sz="quarter" idx="18"/>
          </p:nvPr>
        </p:nvSpPr>
        <p:spPr>
          <a:xfrm>
            <a:off x="497217" y="1672776"/>
            <a:ext cx="5181122" cy="4808684"/>
          </a:xfrm>
        </p:spPr>
        <p:txBody>
          <a:bodyPr>
            <a:normAutofit fontScale="92500" lnSpcReduction="10000"/>
          </a:bodyPr>
          <a:lstStyle/>
          <a:p>
            <a:pPr algn="just"/>
            <a:r>
              <a:rPr lang="es-ES" b="1"/>
              <a:t>Este módulo es la base para iniciar el desarrollo de nuevos e innovadores alimentos para personas mayores.</a:t>
            </a:r>
          </a:p>
          <a:p>
            <a:pPr algn="just"/>
            <a:r>
              <a:rPr lang="es-ES"/>
              <a:t>En él, abarcaremos un amplio abanico de temas y nos centraremos especialmente en aquellos que afectan o repercuten en las necesidades, la vida y el bienestar de las personas mayores. Nuestro cuerpo cambia a medida que envejecemos y, por tanto, nuestras necesidades de consumo de alimentos también cambian. </a:t>
            </a:r>
          </a:p>
          <a:p>
            <a:pPr algn="just"/>
            <a:r>
              <a:rPr lang="es-ES"/>
              <a:t>Al entender la nutrición personalizada, podemos iniciar el desarrollo de nuevos e innovadores alimentos para los mayores, pero primero debemos entender sus retos y necesidades.</a:t>
            </a:r>
            <a:endParaRPr lang="en-IE"/>
          </a:p>
        </p:txBody>
      </p:sp>
      <p:sp>
        <p:nvSpPr>
          <p:cNvPr id="4" name="Text Placeholder 3">
            <a:extLst>
              <a:ext uri="{FF2B5EF4-FFF2-40B4-BE49-F238E27FC236}">
                <a16:creationId xmlns:a16="http://schemas.microsoft.com/office/drawing/2014/main" id="{6ADFB937-8154-48C7-834C-02F5BA57285A}"/>
              </a:ext>
            </a:extLst>
          </p:cNvPr>
          <p:cNvSpPr>
            <a:spLocks noGrp="1"/>
          </p:cNvSpPr>
          <p:nvPr>
            <p:ph type="body" sz="quarter" idx="16"/>
          </p:nvPr>
        </p:nvSpPr>
        <p:spPr/>
        <p:txBody>
          <a:bodyPr/>
          <a:lstStyle/>
          <a:p>
            <a:r>
              <a:rPr lang="en-US" b="1"/>
              <a:t>Modulo 2 </a:t>
            </a:r>
            <a:r>
              <a:rPr lang="en-US" b="1" err="1"/>
              <a:t>contenido</a:t>
            </a:r>
            <a:r>
              <a:rPr lang="en-US" b="1"/>
              <a:t>:</a:t>
            </a:r>
            <a:endParaRPr lang="en-IE" b="1"/>
          </a:p>
        </p:txBody>
      </p:sp>
      <p:sp>
        <p:nvSpPr>
          <p:cNvPr id="5" name="Text Placeholder 4">
            <a:extLst>
              <a:ext uri="{FF2B5EF4-FFF2-40B4-BE49-F238E27FC236}">
                <a16:creationId xmlns:a16="http://schemas.microsoft.com/office/drawing/2014/main" id="{09E52BF3-DD82-4DFD-A694-B444AE96F626}"/>
              </a:ext>
            </a:extLst>
          </p:cNvPr>
          <p:cNvSpPr>
            <a:spLocks noGrp="1"/>
          </p:cNvSpPr>
          <p:nvPr>
            <p:ph type="body" sz="quarter" idx="14"/>
          </p:nvPr>
        </p:nvSpPr>
        <p:spPr>
          <a:xfrm>
            <a:off x="7229716" y="1417540"/>
            <a:ext cx="4870548" cy="822373"/>
          </a:xfrm>
        </p:spPr>
        <p:txBody>
          <a:bodyPr/>
          <a:lstStyle/>
          <a:p>
            <a:pPr>
              <a:lnSpc>
                <a:spcPct val="100000"/>
              </a:lnSpc>
            </a:pPr>
            <a:endParaRPr lang="en-GB">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s-ES">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Las necesidades sanitarias y nutricionales de las personas mayores</a:t>
            </a:r>
          </a:p>
          <a:p>
            <a:pPr>
              <a:lnSpc>
                <a:spcPct val="100000"/>
              </a:lnSpc>
            </a:pPr>
            <a:endParaRPr lang="es-ES">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IE">
              <a:solidFill>
                <a:srgbClr val="000000"/>
              </a:solidFill>
            </a:endParaRPr>
          </a:p>
        </p:txBody>
      </p:sp>
      <p:sp>
        <p:nvSpPr>
          <p:cNvPr id="6" name="Text Placeholder 5">
            <a:extLst>
              <a:ext uri="{FF2B5EF4-FFF2-40B4-BE49-F238E27FC236}">
                <a16:creationId xmlns:a16="http://schemas.microsoft.com/office/drawing/2014/main" id="{426E502B-8EB2-455C-A1BE-C8036E03C85F}"/>
              </a:ext>
            </a:extLst>
          </p:cNvPr>
          <p:cNvSpPr>
            <a:spLocks noGrp="1"/>
          </p:cNvSpPr>
          <p:nvPr>
            <p:ph type="body" sz="quarter" idx="19"/>
          </p:nvPr>
        </p:nvSpPr>
        <p:spPr/>
        <p:txBody>
          <a:bodyPr/>
          <a:lstStyle/>
          <a:p>
            <a:r>
              <a:rPr lang="en-US"/>
              <a:t>2</a:t>
            </a:r>
            <a:endParaRPr lang="en-IE"/>
          </a:p>
        </p:txBody>
      </p:sp>
      <p:sp>
        <p:nvSpPr>
          <p:cNvPr id="7" name="Text Placeholder 6">
            <a:extLst>
              <a:ext uri="{FF2B5EF4-FFF2-40B4-BE49-F238E27FC236}">
                <a16:creationId xmlns:a16="http://schemas.microsoft.com/office/drawing/2014/main" id="{B733A621-A3BB-4FEA-ABEC-270023E91AB3}"/>
              </a:ext>
            </a:extLst>
          </p:cNvPr>
          <p:cNvSpPr>
            <a:spLocks noGrp="1"/>
          </p:cNvSpPr>
          <p:nvPr>
            <p:ph type="body" sz="quarter" idx="20"/>
          </p:nvPr>
        </p:nvSpPr>
        <p:spPr>
          <a:xfrm>
            <a:off x="7229716" y="4105677"/>
            <a:ext cx="4465067" cy="822373"/>
          </a:xfrm>
        </p:spPr>
        <p:txBody>
          <a:bodyPr/>
          <a:lstStyle/>
          <a:p>
            <a:pPr>
              <a:lnSpc>
                <a:spcPct val="100000"/>
              </a:lnSpc>
            </a:pPr>
            <a:endParaRPr lang="en-GB">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s-ES">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Nutrición natural y funcionalidad de los ingredientes</a:t>
            </a:r>
            <a:endParaRPr lang="en-IE"/>
          </a:p>
        </p:txBody>
      </p:sp>
      <p:sp>
        <p:nvSpPr>
          <p:cNvPr id="8" name="Text Placeholder 7">
            <a:extLst>
              <a:ext uri="{FF2B5EF4-FFF2-40B4-BE49-F238E27FC236}">
                <a16:creationId xmlns:a16="http://schemas.microsoft.com/office/drawing/2014/main" id="{B4DC6135-8175-44C8-B135-E03F8857A872}"/>
              </a:ext>
            </a:extLst>
          </p:cNvPr>
          <p:cNvSpPr>
            <a:spLocks noGrp="1"/>
          </p:cNvSpPr>
          <p:nvPr>
            <p:ph type="body" sz="quarter" idx="21"/>
          </p:nvPr>
        </p:nvSpPr>
        <p:spPr/>
        <p:txBody>
          <a:bodyPr/>
          <a:lstStyle/>
          <a:p>
            <a:r>
              <a:rPr lang="en-US"/>
              <a:t>3</a:t>
            </a:r>
            <a:endParaRPr lang="en-IE"/>
          </a:p>
        </p:txBody>
      </p:sp>
      <p:sp>
        <p:nvSpPr>
          <p:cNvPr id="9" name="Text Placeholder 8">
            <a:extLst>
              <a:ext uri="{FF2B5EF4-FFF2-40B4-BE49-F238E27FC236}">
                <a16:creationId xmlns:a16="http://schemas.microsoft.com/office/drawing/2014/main" id="{B7FA4ADC-D493-4A5C-9704-6253DA986812}"/>
              </a:ext>
            </a:extLst>
          </p:cNvPr>
          <p:cNvSpPr>
            <a:spLocks noGrp="1"/>
          </p:cNvSpPr>
          <p:nvPr>
            <p:ph type="body" sz="quarter" idx="22"/>
          </p:nvPr>
        </p:nvSpPr>
        <p:spPr>
          <a:xfrm>
            <a:off x="7229715" y="3172795"/>
            <a:ext cx="4465067" cy="822373"/>
          </a:xfrm>
        </p:spPr>
        <p:txBody>
          <a:bodyPr/>
          <a:lstStyle/>
          <a:p>
            <a:endParaRPr lang="en-IE">
              <a:solidFill>
                <a:srgbClr val="000000"/>
              </a:solidFill>
            </a:endParaRPr>
          </a:p>
          <a:p>
            <a:r>
              <a:rPr lang="en-IE" err="1">
                <a:solidFill>
                  <a:srgbClr val="000000"/>
                </a:solidFill>
              </a:rPr>
              <a:t>Alérgenos</a:t>
            </a:r>
            <a:r>
              <a:rPr lang="en-IE">
                <a:solidFill>
                  <a:srgbClr val="000000"/>
                </a:solidFill>
              </a:rPr>
              <a:t> / </a:t>
            </a:r>
            <a:r>
              <a:rPr lang="en-IE" err="1">
                <a:solidFill>
                  <a:srgbClr val="000000"/>
                </a:solidFill>
              </a:rPr>
              <a:t>Antinutrientes</a:t>
            </a:r>
            <a:endParaRPr lang="en-IE">
              <a:solidFill>
                <a:srgbClr val="000000"/>
              </a:solidFill>
            </a:endParaRPr>
          </a:p>
        </p:txBody>
      </p:sp>
      <p:sp>
        <p:nvSpPr>
          <p:cNvPr id="10" name="Text Placeholder 9">
            <a:extLst>
              <a:ext uri="{FF2B5EF4-FFF2-40B4-BE49-F238E27FC236}">
                <a16:creationId xmlns:a16="http://schemas.microsoft.com/office/drawing/2014/main" id="{B0FCDD63-8702-404D-9B8F-48CBEB3437FA}"/>
              </a:ext>
            </a:extLst>
          </p:cNvPr>
          <p:cNvSpPr>
            <a:spLocks noGrp="1"/>
          </p:cNvSpPr>
          <p:nvPr>
            <p:ph type="body" sz="quarter" idx="23"/>
          </p:nvPr>
        </p:nvSpPr>
        <p:spPr/>
        <p:txBody>
          <a:bodyPr/>
          <a:lstStyle/>
          <a:p>
            <a:r>
              <a:rPr lang="en-US"/>
              <a:t>4</a:t>
            </a:r>
            <a:endParaRPr lang="en-IE"/>
          </a:p>
        </p:txBody>
      </p:sp>
      <p:sp>
        <p:nvSpPr>
          <p:cNvPr id="11" name="Text Placeholder 10">
            <a:extLst>
              <a:ext uri="{FF2B5EF4-FFF2-40B4-BE49-F238E27FC236}">
                <a16:creationId xmlns:a16="http://schemas.microsoft.com/office/drawing/2014/main" id="{E24C33F1-660B-4E91-B1B5-F73F6D94E708}"/>
              </a:ext>
            </a:extLst>
          </p:cNvPr>
          <p:cNvSpPr>
            <a:spLocks noGrp="1"/>
          </p:cNvSpPr>
          <p:nvPr>
            <p:ph type="body" sz="quarter" idx="24"/>
          </p:nvPr>
        </p:nvSpPr>
        <p:spPr>
          <a:xfrm>
            <a:off x="7229716" y="2040460"/>
            <a:ext cx="4870548" cy="822373"/>
          </a:xfrm>
        </p:spPr>
        <p:txBody>
          <a:bodyPr/>
          <a:lstStyle/>
          <a:p>
            <a:pPr>
              <a:lnSpc>
                <a:spcPct val="100000"/>
              </a:lnSpc>
            </a:pPr>
            <a:endParaRPr lang="en-GB">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r>
              <a:rPr lang="es-ES">
                <a:solidFill>
                  <a:srgbClr val="000000"/>
                </a:solidFill>
                <a:latin typeface="Calibri" panose="020F0502020204030204" pitchFamily="34" charset="0"/>
                <a:ea typeface="Calibri" panose="020F0502020204030204" pitchFamily="34" charset="0"/>
                <a:cs typeface="Times New Roman" panose="02020603050405020304" pitchFamily="18" charset="0"/>
              </a:rPr>
              <a:t>Soluciones innovadoras y enriquecimiento de los alimentos para la gestión de la salud </a:t>
            </a:r>
            <a:endParaRPr lang="en-IE">
              <a:solidFill>
                <a:srgbClr val="000000"/>
              </a:solidFill>
            </a:endParaRPr>
          </a:p>
        </p:txBody>
      </p:sp>
    </p:spTree>
    <p:extLst>
      <p:ext uri="{BB962C8B-B14F-4D97-AF65-F5344CB8AC3E}">
        <p14:creationId xmlns:p14="http://schemas.microsoft.com/office/powerpoint/2010/main" val="4245302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C00F1B-4FC1-4A5A-8D30-6454F702BDD8}"/>
              </a:ext>
            </a:extLst>
          </p:cNvPr>
          <p:cNvSpPr>
            <a:spLocks noGrp="1"/>
          </p:cNvSpPr>
          <p:nvPr>
            <p:ph type="body" sz="quarter" idx="18"/>
          </p:nvPr>
        </p:nvSpPr>
        <p:spPr>
          <a:xfrm>
            <a:off x="0" y="2545710"/>
            <a:ext cx="4441057" cy="3562990"/>
          </a:xfrm>
        </p:spPr>
        <p:txBody>
          <a:bodyPr vert="horz" lIns="91440" tIns="45720" rIns="91440" bIns="45720" rtlCol="0" anchor="t">
            <a:normAutofit fontScale="85000" lnSpcReduction="10000"/>
          </a:bodyPr>
          <a:lstStyle/>
          <a:p>
            <a:pPr indent="0" algn="just">
              <a:lnSpc>
                <a:spcPct val="110000"/>
              </a:lnSpc>
            </a:pPr>
            <a:r>
              <a:rPr lang="es-ES" b="0" i="0" dirty="0">
                <a:solidFill>
                  <a:srgbClr val="030303"/>
                </a:solidFill>
                <a:effectLst/>
              </a:rPr>
              <a:t>Conozca la prevalencia de la malnutrición entre los adultos mayores en Europa y aprenda sobre los importantes determinantes de la malnutrición proteica. Este breve vídeo explicativo se ha producido en el contexto del proyecto PROMISS - </a:t>
            </a:r>
            <a:r>
              <a:rPr lang="es-ES" b="0" i="0" dirty="0" err="1">
                <a:solidFill>
                  <a:srgbClr val="030303"/>
                </a:solidFill>
                <a:effectLst/>
              </a:rPr>
              <a:t>Prevention</a:t>
            </a:r>
            <a:r>
              <a:rPr lang="es-ES" b="0" i="0" dirty="0">
                <a:solidFill>
                  <a:srgbClr val="030303"/>
                </a:solidFill>
                <a:effectLst/>
              </a:rPr>
              <a:t> </a:t>
            </a:r>
            <a:r>
              <a:rPr lang="es-ES" b="0" i="0" dirty="0" err="1">
                <a:solidFill>
                  <a:srgbClr val="030303"/>
                </a:solidFill>
                <a:effectLst/>
              </a:rPr>
              <a:t>Of</a:t>
            </a:r>
            <a:r>
              <a:rPr lang="es-ES" b="0" i="0" dirty="0">
                <a:solidFill>
                  <a:srgbClr val="030303"/>
                </a:solidFill>
                <a:effectLst/>
              </a:rPr>
              <a:t> </a:t>
            </a:r>
            <a:r>
              <a:rPr lang="es-ES" b="0" i="0" dirty="0" err="1">
                <a:solidFill>
                  <a:srgbClr val="030303"/>
                </a:solidFill>
                <a:effectLst/>
              </a:rPr>
              <a:t>Malnutrition</a:t>
            </a:r>
            <a:r>
              <a:rPr lang="es-ES" b="0" i="0" dirty="0">
                <a:solidFill>
                  <a:srgbClr val="030303"/>
                </a:solidFill>
                <a:effectLst/>
              </a:rPr>
              <a:t> In Senior </a:t>
            </a:r>
            <a:r>
              <a:rPr lang="es-ES" b="0" i="0" dirty="0" err="1">
                <a:solidFill>
                  <a:srgbClr val="030303"/>
                </a:solidFill>
                <a:effectLst/>
              </a:rPr>
              <a:t>Subjects</a:t>
            </a:r>
            <a:r>
              <a:rPr lang="es-ES" b="0" i="0" dirty="0">
                <a:solidFill>
                  <a:srgbClr val="030303"/>
                </a:solidFill>
                <a:effectLst/>
              </a:rPr>
              <a:t> in </a:t>
            </a:r>
            <a:r>
              <a:rPr lang="es-ES" b="0" i="0" dirty="0" err="1">
                <a:solidFill>
                  <a:srgbClr val="030303"/>
                </a:solidFill>
                <a:effectLst/>
              </a:rPr>
              <a:t>an</a:t>
            </a:r>
            <a:r>
              <a:rPr lang="es-ES" b="0" i="0" dirty="0">
                <a:solidFill>
                  <a:srgbClr val="030303"/>
                </a:solidFill>
                <a:effectLst/>
              </a:rPr>
              <a:t> EU: </a:t>
            </a:r>
            <a:r>
              <a:rPr lang="en-US" dirty="0">
                <a:solidFill>
                  <a:srgbClr val="1188A3"/>
                </a:solidFill>
                <a:hlinkClick r:id="rId3"/>
              </a:rPr>
              <a:t>Plataforma PROMISS | EDAD (age-platform.eu) </a:t>
            </a:r>
            <a:endParaRPr lang="en-IE">
              <a:solidFill>
                <a:srgbClr val="1188A3"/>
              </a:solidFill>
              <a:cs typeface="Calibri" panose="020F0502020204030204"/>
            </a:endParaRPr>
          </a:p>
        </p:txBody>
      </p:sp>
      <p:sp>
        <p:nvSpPr>
          <p:cNvPr id="3" name="Text Placeholder 2">
            <a:extLst>
              <a:ext uri="{FF2B5EF4-FFF2-40B4-BE49-F238E27FC236}">
                <a16:creationId xmlns:a16="http://schemas.microsoft.com/office/drawing/2014/main" id="{EB41DBFC-768A-4015-AEB2-546F4329F920}"/>
              </a:ext>
            </a:extLst>
          </p:cNvPr>
          <p:cNvSpPr>
            <a:spLocks noGrp="1"/>
          </p:cNvSpPr>
          <p:nvPr>
            <p:ph type="body" sz="quarter" idx="16"/>
          </p:nvPr>
        </p:nvSpPr>
        <p:spPr>
          <a:xfrm>
            <a:off x="354360" y="455750"/>
            <a:ext cx="5934927" cy="953704"/>
          </a:xfrm>
        </p:spPr>
        <p:txBody>
          <a:bodyPr>
            <a:normAutofit/>
          </a:bodyPr>
          <a:lstStyle/>
          <a:p>
            <a:r>
              <a:rPr lang="en-US" b="1" err="1"/>
              <a:t>Desnutrición</a:t>
            </a:r>
            <a:r>
              <a:rPr lang="en-US" b="1"/>
              <a:t> </a:t>
            </a:r>
            <a:r>
              <a:rPr lang="en-US" b="1" err="1"/>
              <a:t>proteico-energética</a:t>
            </a:r>
            <a:endParaRPr lang="en-IE" b="1"/>
          </a:p>
        </p:txBody>
      </p:sp>
      <p:pic>
        <p:nvPicPr>
          <p:cNvPr id="4" name="Online Media 3" title="What is protein energy malnutrition - PROMISS">
            <a:hlinkClick r:id="" action="ppaction://media"/>
            <a:extLst>
              <a:ext uri="{FF2B5EF4-FFF2-40B4-BE49-F238E27FC236}">
                <a16:creationId xmlns:a16="http://schemas.microsoft.com/office/drawing/2014/main" id="{13195FF2-EFE7-4B8D-B0B1-C2FE7188BED6}"/>
              </a:ext>
            </a:extLst>
          </p:cNvPr>
          <p:cNvPicPr>
            <a:picLocks noRot="1" noChangeAspect="1"/>
          </p:cNvPicPr>
          <p:nvPr>
            <a:videoFile r:link="rId1"/>
          </p:nvPr>
        </p:nvPicPr>
        <p:blipFill>
          <a:blip r:embed="rId4"/>
          <a:stretch>
            <a:fillRect/>
          </a:stretch>
        </p:blipFill>
        <p:spPr>
          <a:xfrm>
            <a:off x="4914900" y="1156904"/>
            <a:ext cx="6819900" cy="3853244"/>
          </a:xfrm>
          <a:prstGeom prst="rect">
            <a:avLst/>
          </a:prstGeom>
        </p:spPr>
      </p:pic>
      <p:pic>
        <p:nvPicPr>
          <p:cNvPr id="1026" name="Picture 2" descr="PROMISS Logo">
            <a:extLst>
              <a:ext uri="{FF2B5EF4-FFF2-40B4-BE49-F238E27FC236}">
                <a16:creationId xmlns:a16="http://schemas.microsoft.com/office/drawing/2014/main" id="{18434D1C-E812-4724-A89C-7A9D48C1CF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25625" y="1426851"/>
            <a:ext cx="1933575" cy="8174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EBA933-14D3-4087-9405-CC15BCF061E3}"/>
              </a:ext>
            </a:extLst>
          </p:cNvPr>
          <p:cNvSpPr txBox="1"/>
          <p:nvPr/>
        </p:nvSpPr>
        <p:spPr>
          <a:xfrm>
            <a:off x="4284940" y="5986751"/>
            <a:ext cx="7666859" cy="830997"/>
          </a:xfrm>
          <a:prstGeom prst="rect">
            <a:avLst/>
          </a:prstGeom>
          <a:noFill/>
        </p:spPr>
        <p:txBody>
          <a:bodyPr wrap="square">
            <a:spAutoFit/>
          </a:bodyPr>
          <a:lstStyle/>
          <a:p>
            <a:r>
              <a:rPr lang="es-ES" sz="2400">
                <a:solidFill>
                  <a:srgbClr val="1188A3"/>
                </a:solidFill>
              </a:rPr>
              <a:t>Qué es la desnutrición proteico-energética - PROMISS - YouTube</a:t>
            </a:r>
            <a:endParaRPr lang="en-IE" sz="2400">
              <a:solidFill>
                <a:srgbClr val="1188A3"/>
              </a:solidFill>
            </a:endParaRPr>
          </a:p>
        </p:txBody>
      </p:sp>
    </p:spTree>
    <p:extLst>
      <p:ext uri="{BB962C8B-B14F-4D97-AF65-F5344CB8AC3E}">
        <p14:creationId xmlns:p14="http://schemas.microsoft.com/office/powerpoint/2010/main" val="190343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699037-33AF-47FF-829F-1CB7054BB708}"/>
              </a:ext>
            </a:extLst>
          </p:cNvPr>
          <p:cNvSpPr>
            <a:spLocks noGrp="1"/>
          </p:cNvSpPr>
          <p:nvPr>
            <p:ph type="body" sz="quarter" idx="18"/>
          </p:nvPr>
        </p:nvSpPr>
        <p:spPr>
          <a:xfrm>
            <a:off x="412596" y="1475874"/>
            <a:ext cx="11441150" cy="4331368"/>
          </a:xfrm>
        </p:spPr>
        <p:txBody>
          <a:bodyPr>
            <a:normAutofit fontScale="92500"/>
          </a:bodyPr>
          <a:lstStyle/>
          <a:p>
            <a:r>
              <a:rPr lang="es-ES" sz="3000" b="1"/>
              <a:t>Calidad de las proteínas frente a cantidad </a:t>
            </a:r>
          </a:p>
          <a:p>
            <a:endParaRPr lang="en-US" sz="1500" b="1"/>
          </a:p>
          <a:p>
            <a:pPr marL="457200" indent="-457200">
              <a:buFont typeface="Arial" panose="020B0604020202020204" pitchFamily="34" charset="0"/>
              <a:buChar char="•"/>
            </a:pPr>
            <a:r>
              <a:rPr lang="en-US" sz="2600" b="1" err="1"/>
              <a:t>Diferentes</a:t>
            </a:r>
            <a:r>
              <a:rPr lang="en-US" sz="2600" b="1"/>
              <a:t> </a:t>
            </a:r>
            <a:r>
              <a:rPr lang="en-US" sz="2600" b="1" err="1"/>
              <a:t>fuentes</a:t>
            </a:r>
            <a:r>
              <a:rPr lang="en-US" sz="2600" b="1"/>
              <a:t> de </a:t>
            </a:r>
            <a:r>
              <a:rPr lang="en-US" sz="2600" b="1" err="1"/>
              <a:t>proteínas</a:t>
            </a:r>
            <a:r>
              <a:rPr lang="en-US" sz="2600" b="1"/>
              <a:t> </a:t>
            </a:r>
            <a:r>
              <a:rPr lang="en-US" sz="2600" b="1" err="1"/>
              <a:t>crudas</a:t>
            </a:r>
            <a:r>
              <a:rPr lang="en-US" sz="2600" b="1"/>
              <a:t> </a:t>
            </a:r>
            <a:r>
              <a:rPr lang="en-US" sz="2600" b="1">
                <a:solidFill>
                  <a:srgbClr val="28AF95"/>
                </a:solidFill>
              </a:rPr>
              <a:t>	               </a:t>
            </a:r>
            <a:r>
              <a:rPr lang="en-US" sz="2600" err="1"/>
              <a:t>diferentes</a:t>
            </a:r>
            <a:r>
              <a:rPr lang="en-US" sz="2600"/>
              <a:t> </a:t>
            </a:r>
            <a:r>
              <a:rPr lang="en-US" sz="2600" err="1"/>
              <a:t>cantidades</a:t>
            </a:r>
            <a:r>
              <a:rPr lang="en-US" sz="2600"/>
              <a:t> de </a:t>
            </a:r>
            <a:r>
              <a:rPr lang="en-US" sz="2600" err="1"/>
              <a:t>proteínas</a:t>
            </a:r>
            <a:r>
              <a:rPr lang="en-US" sz="2600"/>
              <a:t>.</a:t>
            </a:r>
          </a:p>
          <a:p>
            <a:pPr marL="0" indent="0"/>
            <a:endParaRPr lang="en-US" sz="2600"/>
          </a:p>
          <a:p>
            <a:pPr marL="457200" indent="-457200">
              <a:buFont typeface="Arial" panose="020B0604020202020204" pitchFamily="34" charset="0"/>
              <a:buChar char="•"/>
            </a:pPr>
            <a:r>
              <a:rPr lang="es-ES" sz="2600" b="1"/>
              <a:t>Diferentes métodos de procesamiento/extracción </a:t>
            </a:r>
            <a:r>
              <a:rPr lang="en-US" sz="2600"/>
              <a:t>	 	</a:t>
            </a:r>
          </a:p>
          <a:p>
            <a:pPr marL="0" indent="0"/>
            <a:endParaRPr lang="en-US" sz="2600"/>
          </a:p>
          <a:p>
            <a:pPr marL="457200" indent="-457200">
              <a:buFont typeface="Arial" panose="020B0604020202020204" pitchFamily="34" charset="0"/>
              <a:buChar char="•"/>
            </a:pPr>
            <a:r>
              <a:rPr lang="en-US" sz="2600"/>
              <a:t>	 			</a:t>
            </a:r>
          </a:p>
          <a:p>
            <a:pPr marL="0" indent="0"/>
            <a:r>
              <a:rPr lang="en-US" sz="2600"/>
              <a:t>			</a:t>
            </a:r>
          </a:p>
          <a:p>
            <a:pPr indent="0"/>
            <a:r>
              <a:rPr lang="en-US" sz="2400" b="1">
                <a:highlight>
                  <a:srgbClr val="FED100"/>
                </a:highlight>
              </a:rPr>
              <a:t>  </a:t>
            </a:r>
            <a:r>
              <a:rPr lang="en-US" b="1">
                <a:highlight>
                  <a:srgbClr val="FED100"/>
                </a:highlight>
              </a:rPr>
              <a:t>Dato</a:t>
            </a:r>
            <a:r>
              <a:rPr lang="en-US" sz="2400" b="1">
                <a:highlight>
                  <a:srgbClr val="FED100"/>
                </a:highlight>
                <a:latin typeface="Comic Sans MS" panose="030F0702030302020204" pitchFamily="66" charset="0"/>
              </a:rPr>
              <a:t>: </a:t>
            </a:r>
            <a:r>
              <a:rPr lang="es-ES" sz="2600"/>
              <a:t>Las empresas deben investigar y seleccionar entre los proveedores las fuentes de proteínas más adecuadas para la formulación de sus recetas o productos. </a:t>
            </a:r>
            <a:endParaRPr lang="en-IE" sz="2600"/>
          </a:p>
        </p:txBody>
      </p:sp>
      <p:sp>
        <p:nvSpPr>
          <p:cNvPr id="4" name="Text Placeholder 2">
            <a:extLst>
              <a:ext uri="{FF2B5EF4-FFF2-40B4-BE49-F238E27FC236}">
                <a16:creationId xmlns:a16="http://schemas.microsoft.com/office/drawing/2014/main" id="{C1787B8E-0D07-49E5-A0A8-B5EFA777CF50}"/>
              </a:ext>
            </a:extLst>
          </p:cNvPr>
          <p:cNvSpPr>
            <a:spLocks noGrp="1"/>
          </p:cNvSpPr>
          <p:nvPr>
            <p:ph type="body" sz="quarter" idx="16"/>
          </p:nvPr>
        </p:nvSpPr>
        <p:spPr>
          <a:xfrm>
            <a:off x="735013" y="642938"/>
            <a:ext cx="10807700" cy="582612"/>
          </a:xfrm>
        </p:spPr>
        <p:txBody>
          <a:bodyPr>
            <a:normAutofit lnSpcReduction="10000"/>
          </a:bodyPr>
          <a:lstStyle/>
          <a:p>
            <a:r>
              <a:rPr lang="es-ES" b="1"/>
              <a:t>2. Proteínas - </a:t>
            </a:r>
            <a:r>
              <a:rPr lang="es-ES"/>
              <a:t>Qué afecta a la calidad de las proteínas...</a:t>
            </a:r>
            <a:endParaRPr lang="en-IE"/>
          </a:p>
        </p:txBody>
      </p:sp>
      <p:sp>
        <p:nvSpPr>
          <p:cNvPr id="3" name="Arrow: Right 2">
            <a:extLst>
              <a:ext uri="{FF2B5EF4-FFF2-40B4-BE49-F238E27FC236}">
                <a16:creationId xmlns:a16="http://schemas.microsoft.com/office/drawing/2014/main" id="{54CE5E4C-0922-4E91-84DF-AB26E09574FC}"/>
              </a:ext>
            </a:extLst>
          </p:cNvPr>
          <p:cNvSpPr/>
          <p:nvPr/>
        </p:nvSpPr>
        <p:spPr>
          <a:xfrm>
            <a:off x="7378159" y="3100936"/>
            <a:ext cx="978408" cy="48463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err="1">
                <a:solidFill>
                  <a:srgbClr val="FFFFFF"/>
                </a:solidFill>
                <a:latin typeface="Calibri" panose="020F0502020204030204"/>
              </a:rPr>
              <a:t>Llevan</a:t>
            </a:r>
            <a:r>
              <a:rPr lang="en-US" sz="1400" b="1">
                <a:solidFill>
                  <a:srgbClr val="FFFFFF"/>
                </a:solidFill>
                <a:latin typeface="Calibri" panose="020F0502020204030204"/>
              </a:rPr>
              <a:t> </a:t>
            </a:r>
            <a:endParaRPr kumimoji="0" lang="en-IE" sz="14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B0119123-3A6E-41EC-826E-696928592ED4}"/>
              </a:ext>
            </a:extLst>
          </p:cNvPr>
          <p:cNvSpPr/>
          <p:nvPr/>
        </p:nvSpPr>
        <p:spPr>
          <a:xfrm>
            <a:off x="5954627" y="2288085"/>
            <a:ext cx="978408" cy="48463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err="1"/>
              <a:t>llevan</a:t>
            </a:r>
            <a:r>
              <a:rPr lang="en-US" sz="1400" b="1"/>
              <a:t> </a:t>
            </a:r>
            <a:endParaRPr lang="en-IE" sz="1400" b="1"/>
          </a:p>
        </p:txBody>
      </p:sp>
      <p:sp>
        <p:nvSpPr>
          <p:cNvPr id="6" name="Arrow: Right 5">
            <a:extLst>
              <a:ext uri="{FF2B5EF4-FFF2-40B4-BE49-F238E27FC236}">
                <a16:creationId xmlns:a16="http://schemas.microsoft.com/office/drawing/2014/main" id="{25157911-C7C5-41CE-85D7-F0B665FCC7B7}"/>
              </a:ext>
            </a:extLst>
          </p:cNvPr>
          <p:cNvSpPr/>
          <p:nvPr/>
        </p:nvSpPr>
        <p:spPr>
          <a:xfrm>
            <a:off x="5954627" y="4085284"/>
            <a:ext cx="978408" cy="48463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err="1"/>
              <a:t>Mientras</a:t>
            </a:r>
            <a:r>
              <a:rPr lang="en-US" sz="1050" b="1"/>
              <a:t> que</a:t>
            </a:r>
            <a:endParaRPr lang="en-IE" sz="1050" b="1"/>
          </a:p>
        </p:txBody>
      </p:sp>
      <p:sp>
        <p:nvSpPr>
          <p:cNvPr id="7" name="TextBox 6">
            <a:extLst>
              <a:ext uri="{FF2B5EF4-FFF2-40B4-BE49-F238E27FC236}">
                <a16:creationId xmlns:a16="http://schemas.microsoft.com/office/drawing/2014/main" id="{384F7445-6D72-4C8A-8BFE-B1379A991A68}"/>
              </a:ext>
            </a:extLst>
          </p:cNvPr>
          <p:cNvSpPr txBox="1"/>
          <p:nvPr/>
        </p:nvSpPr>
        <p:spPr>
          <a:xfrm>
            <a:off x="8325688" y="2743087"/>
            <a:ext cx="3835433" cy="1200329"/>
          </a:xfrm>
          <a:prstGeom prst="rect">
            <a:avLst/>
          </a:prstGeom>
          <a:noFill/>
        </p:spPr>
        <p:txBody>
          <a:bodyPr wrap="square" rtlCol="0">
            <a:spAutoFit/>
          </a:bodyPr>
          <a:lstStyle/>
          <a:p>
            <a:r>
              <a:rPr lang="es-ES" sz="2400">
                <a:solidFill>
                  <a:srgbClr val="000000"/>
                </a:solidFill>
              </a:rPr>
              <a:t>ingredientes proteicos con diferente contenido en proteínas</a:t>
            </a:r>
            <a:endParaRPr lang="en-IE" sz="2400">
              <a:solidFill>
                <a:srgbClr val="000000"/>
              </a:solidFill>
            </a:endParaRPr>
          </a:p>
        </p:txBody>
      </p:sp>
      <p:sp>
        <p:nvSpPr>
          <p:cNvPr id="8" name="TextBox 7">
            <a:extLst>
              <a:ext uri="{FF2B5EF4-FFF2-40B4-BE49-F238E27FC236}">
                <a16:creationId xmlns:a16="http://schemas.microsoft.com/office/drawing/2014/main" id="{09A3F542-AB84-4994-83E4-05BFA965F78E}"/>
              </a:ext>
            </a:extLst>
          </p:cNvPr>
          <p:cNvSpPr txBox="1"/>
          <p:nvPr/>
        </p:nvSpPr>
        <p:spPr>
          <a:xfrm>
            <a:off x="844916" y="3770482"/>
            <a:ext cx="5251084" cy="1200329"/>
          </a:xfrm>
          <a:prstGeom prst="rect">
            <a:avLst/>
          </a:prstGeom>
          <a:noFill/>
        </p:spPr>
        <p:txBody>
          <a:bodyPr wrap="square" rtlCol="0">
            <a:spAutoFit/>
          </a:bodyPr>
          <a:lstStyle/>
          <a:p>
            <a:r>
              <a:rPr kumimoji="0" lang="es-ES" sz="2400" b="1" i="0" u="none" strike="noStrike" kern="1200" cap="none" spc="0" normalizeH="0" baseline="0" noProof="0">
                <a:ln>
                  <a:noFill/>
                </a:ln>
                <a:solidFill>
                  <a:srgbClr val="000000"/>
                </a:solidFill>
                <a:effectLst/>
                <a:uLnTx/>
                <a:uFillTx/>
                <a:latin typeface="Calibri" panose="020F0502020204030204"/>
                <a:ea typeface="+mn-ea"/>
                <a:cs typeface="+mn-cs"/>
              </a:rPr>
              <a:t>Normalmente, el material proteico vegetal crudo contiene entre un 8 y un 18% de proteínas</a:t>
            </a:r>
            <a:endParaRPr lang="en-IE">
              <a:solidFill>
                <a:srgbClr val="000000"/>
              </a:solidFill>
            </a:endParaRPr>
          </a:p>
        </p:txBody>
      </p:sp>
      <p:sp>
        <p:nvSpPr>
          <p:cNvPr id="9" name="TextBox 8">
            <a:extLst>
              <a:ext uri="{FF2B5EF4-FFF2-40B4-BE49-F238E27FC236}">
                <a16:creationId xmlns:a16="http://schemas.microsoft.com/office/drawing/2014/main" id="{7E1B4004-323C-4D54-B3A6-674619FC42C9}"/>
              </a:ext>
            </a:extLst>
          </p:cNvPr>
          <p:cNvSpPr txBox="1"/>
          <p:nvPr/>
        </p:nvSpPr>
        <p:spPr>
          <a:xfrm>
            <a:off x="7053829" y="3980924"/>
            <a:ext cx="4799917"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400">
                <a:solidFill>
                  <a:srgbClr val="000000"/>
                </a:solidFill>
                <a:latin typeface="Calibri" panose="020F0502020204030204"/>
              </a:rPr>
              <a:t>El </a:t>
            </a:r>
            <a:r>
              <a:rPr kumimoji="0" lang="es-ES" sz="2400" b="1" i="0" strike="noStrike" kern="1200" cap="none" spc="0" normalizeH="0" baseline="0" noProof="0">
                <a:ln>
                  <a:noFill/>
                </a:ln>
                <a:solidFill>
                  <a:srgbClr val="000000"/>
                </a:solidFill>
                <a:effectLst/>
                <a:uLnTx/>
                <a:uFillTx/>
                <a:latin typeface="Calibri" panose="020F0502020204030204"/>
                <a:ea typeface="+mn-ea"/>
                <a:cs typeface="+mn-cs"/>
              </a:rPr>
              <a:t>aislado de proteína </a:t>
            </a:r>
            <a:r>
              <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rPr>
              <a:t>contienen niveles que oscilan entre el 55 y el 95%.</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304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23B0F2-ACF4-4C73-8AC7-FA886CC543AD}"/>
              </a:ext>
            </a:extLst>
          </p:cNvPr>
          <p:cNvSpPr>
            <a:spLocks noGrp="1"/>
          </p:cNvSpPr>
          <p:nvPr>
            <p:ph type="body" sz="quarter" idx="18"/>
          </p:nvPr>
        </p:nvSpPr>
        <p:spPr>
          <a:xfrm>
            <a:off x="431800" y="1757011"/>
            <a:ext cx="11111016" cy="3867704"/>
          </a:xfrm>
        </p:spPr>
        <p:txBody>
          <a:bodyPr>
            <a:normAutofit lnSpcReduction="10000"/>
          </a:bodyPr>
          <a:lstStyle/>
          <a:p>
            <a:pPr indent="0"/>
            <a:r>
              <a:rPr lang="es-ES"/>
              <a:t>Para su digestión y absorción, las </a:t>
            </a:r>
            <a:r>
              <a:rPr lang="es-ES" b="1"/>
              <a:t>enzimas proteolíticas</a:t>
            </a:r>
            <a:r>
              <a:rPr lang="es-ES"/>
              <a:t>* descomponen las proteínas en aminoácidos. Un índice de digestión de proteínas proporciona información sobre qué fuente de proteínas es más digerible y, por tanto, más biodisponible, como en el siguiente orden, siendo la proteína del suero de leche la más biodisponible y los cacahuetes la que menos </a:t>
            </a:r>
          </a:p>
          <a:p>
            <a:pPr indent="0"/>
            <a:r>
              <a:rPr lang="es-ES"/>
              <a:t>suero de leche &gt; huevo entero &gt; leche de vaca &gt; clara de huevo &gt; pescado &gt; carne de vacuno &gt; pollo &gt; caseína &gt; arroz &gt; soja &gt; trigo &gt; alubias &gt; cacahuetes. </a:t>
            </a:r>
          </a:p>
          <a:p>
            <a:pPr indent="0"/>
            <a:endParaRPr lang="en-US" sz="2800" b="1">
              <a:latin typeface="Comic Sans MS" panose="030F0702030302020204" pitchFamily="66" charset="0"/>
            </a:endParaRPr>
          </a:p>
          <a:p>
            <a:pPr indent="0"/>
            <a:r>
              <a:rPr lang="en-US" sz="2800" b="1">
                <a:highlight>
                  <a:srgbClr val="FED100"/>
                </a:highlight>
              </a:rPr>
              <a:t>  Dato</a:t>
            </a:r>
            <a:r>
              <a:rPr lang="en-US" sz="2800" b="1">
                <a:highlight>
                  <a:srgbClr val="FED100"/>
                </a:highlight>
                <a:latin typeface="Comic Sans MS" panose="030F0702030302020204" pitchFamily="66" charset="0"/>
              </a:rPr>
              <a:t>: </a:t>
            </a:r>
            <a:r>
              <a:rPr lang="es-ES" sz="2600" b="1"/>
              <a:t>es importante que las empresas alimentarias, como la suya, tengan en cuenta el nivel de digestibilidad de las proteínas a la hora de considerar nuevos alimentos para las personas mayores.</a:t>
            </a:r>
            <a:endParaRPr lang="en-IE"/>
          </a:p>
        </p:txBody>
      </p:sp>
      <p:sp>
        <p:nvSpPr>
          <p:cNvPr id="4" name="Text Placeholder 2">
            <a:extLst>
              <a:ext uri="{FF2B5EF4-FFF2-40B4-BE49-F238E27FC236}">
                <a16:creationId xmlns:a16="http://schemas.microsoft.com/office/drawing/2014/main" id="{577BD740-1CE6-4FE7-BB38-47E96F486BB7}"/>
              </a:ext>
            </a:extLst>
          </p:cNvPr>
          <p:cNvSpPr>
            <a:spLocks noGrp="1"/>
          </p:cNvSpPr>
          <p:nvPr>
            <p:ph type="body" sz="quarter" idx="16"/>
          </p:nvPr>
        </p:nvSpPr>
        <p:spPr>
          <a:xfrm>
            <a:off x="735013" y="642938"/>
            <a:ext cx="10807700" cy="582612"/>
          </a:xfrm>
        </p:spPr>
        <p:txBody>
          <a:bodyPr>
            <a:normAutofit fontScale="92500"/>
          </a:bodyPr>
          <a:lstStyle/>
          <a:p>
            <a:r>
              <a:rPr lang="en-US" b="1"/>
              <a:t>2. </a:t>
            </a:r>
            <a:r>
              <a:rPr lang="es-ES" b="1"/>
              <a:t>Proteínas - </a:t>
            </a:r>
            <a:r>
              <a:rPr lang="es-ES"/>
              <a:t>La importancia de las enzimas y la digestibilidad</a:t>
            </a:r>
            <a:endParaRPr lang="en-IE"/>
          </a:p>
        </p:txBody>
      </p:sp>
      <p:sp>
        <p:nvSpPr>
          <p:cNvPr id="5" name="TextBox 4">
            <a:extLst>
              <a:ext uri="{FF2B5EF4-FFF2-40B4-BE49-F238E27FC236}">
                <a16:creationId xmlns:a16="http://schemas.microsoft.com/office/drawing/2014/main" id="{524D840C-3823-49C1-87B3-CE30BFBF825F}"/>
              </a:ext>
            </a:extLst>
          </p:cNvPr>
          <p:cNvSpPr txBox="1"/>
          <p:nvPr/>
        </p:nvSpPr>
        <p:spPr>
          <a:xfrm>
            <a:off x="5296829" y="5727383"/>
            <a:ext cx="6651237" cy="369332"/>
          </a:xfrm>
          <a:prstGeom prst="rect">
            <a:avLst/>
          </a:prstGeom>
          <a:solidFill>
            <a:srgbClr val="FFC000"/>
          </a:solidFill>
        </p:spPr>
        <p:txBody>
          <a:bodyPr wrap="square">
            <a:spAutoFit/>
          </a:bodyPr>
          <a:lstStyle/>
          <a:p>
            <a:pPr algn="l"/>
            <a:r>
              <a:rPr lang="es-ES" b="1" i="0" u="none" strike="noStrike">
                <a:solidFill>
                  <a:srgbClr val="1188A3"/>
                </a:solidFill>
                <a:effectLst/>
              </a:rPr>
              <a:t>Las enzimas* </a:t>
            </a:r>
            <a:r>
              <a:rPr lang="es-ES" i="0" u="none" strike="noStrike">
                <a:solidFill>
                  <a:srgbClr val="000000"/>
                </a:solidFill>
                <a:effectLst/>
              </a:rPr>
              <a:t>son catalizadores biológicos que aceleran las reacciones</a:t>
            </a:r>
            <a:endParaRPr lang="en-US" i="0" u="none" strike="noStrike">
              <a:solidFill>
                <a:srgbClr val="000000"/>
              </a:solidFill>
              <a:effectLst/>
              <a:hlinkClick r:id="rId2"/>
            </a:endParaRPr>
          </a:p>
        </p:txBody>
      </p:sp>
    </p:spTree>
    <p:extLst>
      <p:ext uri="{BB962C8B-B14F-4D97-AF65-F5344CB8AC3E}">
        <p14:creationId xmlns:p14="http://schemas.microsoft.com/office/powerpoint/2010/main" val="1518366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81F03E-9E7E-402B-9B05-6DE688ABA308}"/>
              </a:ext>
            </a:extLst>
          </p:cNvPr>
          <p:cNvSpPr>
            <a:spLocks noGrp="1"/>
          </p:cNvSpPr>
          <p:nvPr>
            <p:ph type="body" sz="quarter" idx="16"/>
          </p:nvPr>
        </p:nvSpPr>
        <p:spPr>
          <a:xfrm>
            <a:off x="716462" y="510582"/>
            <a:ext cx="5974270" cy="800077"/>
          </a:xfrm>
        </p:spPr>
        <p:txBody>
          <a:bodyPr>
            <a:normAutofit fontScale="85000" lnSpcReduction="20000"/>
          </a:bodyPr>
          <a:lstStyle/>
          <a:p>
            <a:r>
              <a:rPr lang="en-US" b="1" err="1"/>
              <a:t>Consumo</a:t>
            </a:r>
            <a:r>
              <a:rPr lang="en-US" b="1"/>
              <a:t> de </a:t>
            </a:r>
            <a:r>
              <a:rPr lang="en-US" b="1" err="1"/>
              <a:t>proteínas</a:t>
            </a:r>
            <a:r>
              <a:rPr lang="en-US" b="1"/>
              <a:t> </a:t>
            </a:r>
            <a:r>
              <a:rPr lang="en-US" b="1" err="1"/>
              <a:t>Recomendaciones</a:t>
            </a:r>
            <a:endParaRPr lang="en-IE" b="1"/>
          </a:p>
        </p:txBody>
      </p:sp>
      <p:pic>
        <p:nvPicPr>
          <p:cNvPr id="11" name="Picture Placeholder 10" descr="Assorted piles of beans and legumes">
            <a:extLst>
              <a:ext uri="{FF2B5EF4-FFF2-40B4-BE49-F238E27FC236}">
                <a16:creationId xmlns:a16="http://schemas.microsoft.com/office/drawing/2014/main" id="{1F359EE6-F477-4DE9-8A1E-03575FC26A4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graphicFrame>
        <p:nvGraphicFramePr>
          <p:cNvPr id="5" name="Table 5">
            <a:extLst>
              <a:ext uri="{FF2B5EF4-FFF2-40B4-BE49-F238E27FC236}">
                <a16:creationId xmlns:a16="http://schemas.microsoft.com/office/drawing/2014/main" id="{C54DD8A3-25F3-40E8-85C6-E9A95E23E7A4}"/>
              </a:ext>
            </a:extLst>
          </p:cNvPr>
          <p:cNvGraphicFramePr>
            <a:graphicFrameLocks noGrp="1"/>
          </p:cNvGraphicFramePr>
          <p:nvPr>
            <p:extLst>
              <p:ext uri="{D42A27DB-BD31-4B8C-83A1-F6EECF244321}">
                <p14:modId xmlns:p14="http://schemas.microsoft.com/office/powerpoint/2010/main" val="2657472434"/>
              </p:ext>
            </p:extLst>
          </p:nvPr>
        </p:nvGraphicFramePr>
        <p:xfrm>
          <a:off x="735724" y="2011680"/>
          <a:ext cx="5174933" cy="2834640"/>
        </p:xfrm>
        <a:graphic>
          <a:graphicData uri="http://schemas.openxmlformats.org/drawingml/2006/table">
            <a:tbl>
              <a:tblPr firstRow="1" bandRow="1">
                <a:tableStyleId>{93296810-A885-4BE3-A3E7-6D5BEEA58F35}</a:tableStyleId>
              </a:tblPr>
              <a:tblGrid>
                <a:gridCol w="2433869">
                  <a:extLst>
                    <a:ext uri="{9D8B030D-6E8A-4147-A177-3AD203B41FA5}">
                      <a16:colId xmlns:a16="http://schemas.microsoft.com/office/drawing/2014/main" val="1778171368"/>
                    </a:ext>
                  </a:extLst>
                </a:gridCol>
                <a:gridCol w="2741064">
                  <a:extLst>
                    <a:ext uri="{9D8B030D-6E8A-4147-A177-3AD203B41FA5}">
                      <a16:colId xmlns:a16="http://schemas.microsoft.com/office/drawing/2014/main" val="2664530424"/>
                    </a:ext>
                  </a:extLst>
                </a:gridCol>
              </a:tblGrid>
              <a:tr h="370840">
                <a:tc>
                  <a:txBody>
                    <a:bodyPr/>
                    <a:lstStyle/>
                    <a:p>
                      <a:r>
                        <a:rPr lang="en-IE">
                          <a:solidFill>
                            <a:schemeClr val="tx1">
                              <a:lumMod val="50000"/>
                            </a:schemeClr>
                          </a:solidFill>
                        </a:rPr>
                        <a:t>ADULTOS MAYORES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a:solidFill>
                            <a:schemeClr val="tx1">
                              <a:lumMod val="50000"/>
                            </a:schemeClr>
                          </a:solidFill>
                        </a:rPr>
                        <a:t>Necesidad de ingesta media diaria de proteínas</a:t>
                      </a:r>
                      <a:endParaRPr lang="en-IE">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0921739"/>
                  </a:ext>
                </a:extLst>
              </a:tr>
              <a:tr h="370840">
                <a:tc>
                  <a:txBody>
                    <a:bodyPr/>
                    <a:lstStyle/>
                    <a:p>
                      <a:r>
                        <a:rPr lang="en-US" err="1">
                          <a:solidFill>
                            <a:srgbClr val="000000"/>
                          </a:solidFill>
                        </a:rPr>
                        <a:t>Situación</a:t>
                      </a:r>
                      <a:r>
                        <a:rPr lang="en-US">
                          <a:solidFill>
                            <a:srgbClr val="000000"/>
                          </a:solidFill>
                        </a:rPr>
                        <a:t> normal</a:t>
                      </a:r>
                    </a:p>
                    <a:p>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a:solidFill>
                            <a:srgbClr val="000000"/>
                          </a:solidFill>
                        </a:rPr>
                        <a:t>1,0-1,2 g/kg/día según su peso corporal</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25639"/>
                  </a:ext>
                </a:extLst>
              </a:tr>
              <a:tr h="370840">
                <a:tc>
                  <a:txBody>
                    <a:bodyPr/>
                    <a:lstStyle/>
                    <a:p>
                      <a:r>
                        <a:rPr lang="es-ES">
                          <a:solidFill>
                            <a:srgbClr val="000000"/>
                          </a:solidFill>
                        </a:rPr>
                        <a:t>En caso de enfermedad aguda/crónica </a:t>
                      </a:r>
                      <a:endParaRPr lang="en-US">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a:solidFill>
                            <a:srgbClr val="000000"/>
                          </a:solidFill>
                        </a:rPr>
                        <a:t>1,2-1,5 g/kg/día según su peso corporal</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741049"/>
                  </a:ext>
                </a:extLst>
              </a:tr>
              <a:tr h="370840">
                <a:tc>
                  <a:txBody>
                    <a:bodyPr/>
                    <a:lstStyle/>
                    <a:p>
                      <a:r>
                        <a:rPr lang="es-ES">
                          <a:solidFill>
                            <a:srgbClr val="000000"/>
                          </a:solidFill>
                        </a:rPr>
                        <a:t>En caso de enfermedad grave, lesión o desnutrición acentuada</a:t>
                      </a:r>
                      <a:endParaRPr lang="en-US">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a:solidFill>
                            <a:srgbClr val="000000"/>
                          </a:solidFill>
                        </a:rPr>
                        <a:t>Puede necesitar 2g/kg/día según se peso corporal. </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56070"/>
                  </a:ext>
                </a:extLst>
              </a:tr>
            </a:tbl>
          </a:graphicData>
        </a:graphic>
      </p:graphicFrame>
      <p:sp>
        <p:nvSpPr>
          <p:cNvPr id="7" name="TextBox 6">
            <a:extLst>
              <a:ext uri="{FF2B5EF4-FFF2-40B4-BE49-F238E27FC236}">
                <a16:creationId xmlns:a16="http://schemas.microsoft.com/office/drawing/2014/main" id="{2B1FF1D8-E8B7-4788-9E0A-C7F1282E5A21}"/>
              </a:ext>
            </a:extLst>
          </p:cNvPr>
          <p:cNvSpPr txBox="1"/>
          <p:nvPr/>
        </p:nvSpPr>
        <p:spPr>
          <a:xfrm>
            <a:off x="735724" y="1365349"/>
            <a:ext cx="5657586" cy="646331"/>
          </a:xfrm>
          <a:prstGeom prst="rect">
            <a:avLst/>
          </a:prstGeom>
          <a:noFill/>
        </p:spPr>
        <p:txBody>
          <a:bodyPr wrap="square">
            <a:spAutoFit/>
          </a:bodyPr>
          <a:lstStyle/>
          <a:p>
            <a:r>
              <a:rPr lang="es-ES" b="1">
                <a:solidFill>
                  <a:srgbClr val="000000"/>
                </a:solidFill>
              </a:rPr>
              <a:t>Ingesta diaria recomendada de proteínas en la dieta de las personas mayores</a:t>
            </a:r>
            <a:endParaRPr lang="en-IE" b="1">
              <a:solidFill>
                <a:srgbClr val="000000"/>
              </a:solidFill>
            </a:endParaRPr>
          </a:p>
        </p:txBody>
      </p:sp>
      <p:sp>
        <p:nvSpPr>
          <p:cNvPr id="16" name="Rectangle 15">
            <a:extLst>
              <a:ext uri="{FF2B5EF4-FFF2-40B4-BE49-F238E27FC236}">
                <a16:creationId xmlns:a16="http://schemas.microsoft.com/office/drawing/2014/main" id="{14AABB04-4747-44BC-BE88-BB7C95F0EFE7}"/>
              </a:ext>
            </a:extLst>
          </p:cNvPr>
          <p:cNvSpPr/>
          <p:nvPr/>
        </p:nvSpPr>
        <p:spPr>
          <a:xfrm>
            <a:off x="716462" y="5247295"/>
            <a:ext cx="5194195" cy="61555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000">
              <a:solidFill>
                <a:srgbClr val="000000"/>
              </a:solidFill>
            </a:endParaRPr>
          </a:p>
          <a:p>
            <a:r>
              <a:rPr lang="en-GB" sz="800">
                <a:solidFill>
                  <a:srgbClr val="000000"/>
                </a:solidFill>
              </a:rPr>
              <a:t>Reference:  Bauer, J.; </a:t>
            </a:r>
            <a:r>
              <a:rPr lang="en-GB" sz="800" err="1">
                <a:solidFill>
                  <a:srgbClr val="000000"/>
                </a:solidFill>
              </a:rPr>
              <a:t>Biolo</a:t>
            </a:r>
            <a:r>
              <a:rPr lang="en-GB" sz="800">
                <a:solidFill>
                  <a:srgbClr val="000000"/>
                </a:solidFill>
              </a:rPr>
              <a:t>, G.; Cederholm, T.; </a:t>
            </a:r>
            <a:r>
              <a:rPr lang="en-GB" sz="800" err="1">
                <a:solidFill>
                  <a:srgbClr val="000000"/>
                </a:solidFill>
              </a:rPr>
              <a:t>Cesari</a:t>
            </a:r>
            <a:r>
              <a:rPr lang="en-GB" sz="800">
                <a:solidFill>
                  <a:srgbClr val="000000"/>
                </a:solidFill>
              </a:rPr>
              <a:t>, M.; Cruz-</a:t>
            </a:r>
            <a:r>
              <a:rPr lang="en-GB" sz="800" err="1">
                <a:solidFill>
                  <a:srgbClr val="000000"/>
                </a:solidFill>
              </a:rPr>
              <a:t>Jentoft</a:t>
            </a:r>
            <a:r>
              <a:rPr lang="en-GB" sz="800">
                <a:solidFill>
                  <a:srgbClr val="000000"/>
                </a:solidFill>
              </a:rPr>
              <a:t>, J.; Morley, J.E.; Phillips, S.; </a:t>
            </a:r>
            <a:r>
              <a:rPr lang="en-GB" sz="800" err="1">
                <a:solidFill>
                  <a:srgbClr val="000000"/>
                </a:solidFill>
              </a:rPr>
              <a:t>Sieber</a:t>
            </a:r>
            <a:r>
              <a:rPr lang="en-GB" sz="800">
                <a:solidFill>
                  <a:srgbClr val="000000"/>
                </a:solidFill>
              </a:rPr>
              <a:t>, C.; </a:t>
            </a:r>
            <a:r>
              <a:rPr lang="en-GB" sz="800" err="1">
                <a:solidFill>
                  <a:srgbClr val="000000"/>
                </a:solidFill>
              </a:rPr>
              <a:t>Stehle</a:t>
            </a:r>
            <a:r>
              <a:rPr lang="en-GB" sz="800">
                <a:solidFill>
                  <a:srgbClr val="000000"/>
                </a:solidFill>
              </a:rPr>
              <a:t>, P.; </a:t>
            </a:r>
            <a:r>
              <a:rPr lang="en-GB" sz="800" err="1">
                <a:solidFill>
                  <a:srgbClr val="000000"/>
                </a:solidFill>
              </a:rPr>
              <a:t>Teta</a:t>
            </a:r>
            <a:r>
              <a:rPr lang="en-GB" sz="800">
                <a:solidFill>
                  <a:srgbClr val="000000"/>
                </a:solidFill>
              </a:rPr>
              <a:t>, D.; et al. Evidence-based recommendations for optimal dietary protein intake in older people: A position </a:t>
            </a:r>
          </a:p>
          <a:p>
            <a:r>
              <a:rPr lang="en-GB" sz="800">
                <a:solidFill>
                  <a:srgbClr val="000000"/>
                </a:solidFill>
              </a:rPr>
              <a:t>paper from the PROT-AGE study group. </a:t>
            </a:r>
            <a:r>
              <a:rPr lang="en-GB" sz="800" i="1">
                <a:solidFill>
                  <a:srgbClr val="000000"/>
                </a:solidFill>
              </a:rPr>
              <a:t>J. Am. Med. Dir. Assoc. </a:t>
            </a:r>
            <a:r>
              <a:rPr lang="en-GB" sz="800" b="1">
                <a:solidFill>
                  <a:srgbClr val="000000"/>
                </a:solidFill>
              </a:rPr>
              <a:t>2013</a:t>
            </a:r>
            <a:r>
              <a:rPr lang="en-GB" sz="800">
                <a:solidFill>
                  <a:srgbClr val="000000"/>
                </a:solidFill>
              </a:rPr>
              <a:t>, </a:t>
            </a:r>
            <a:r>
              <a:rPr lang="en-GB" sz="800" i="1">
                <a:solidFill>
                  <a:srgbClr val="000000"/>
                </a:solidFill>
              </a:rPr>
              <a:t>14</a:t>
            </a:r>
            <a:r>
              <a:rPr lang="en-GB" sz="800">
                <a:solidFill>
                  <a:srgbClr val="000000"/>
                </a:solidFill>
              </a:rPr>
              <a:t>, 542–559 </a:t>
            </a:r>
          </a:p>
        </p:txBody>
      </p:sp>
    </p:spTree>
    <p:extLst>
      <p:ext uri="{BB962C8B-B14F-4D97-AF65-F5344CB8AC3E}">
        <p14:creationId xmlns:p14="http://schemas.microsoft.com/office/powerpoint/2010/main" val="2123550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7B9F3-B58B-44B9-AD17-3D26D6FE264F}"/>
              </a:ext>
            </a:extLst>
          </p:cNvPr>
          <p:cNvSpPr>
            <a:spLocks noGrp="1"/>
          </p:cNvSpPr>
          <p:nvPr>
            <p:ph type="body" sz="quarter" idx="18"/>
          </p:nvPr>
        </p:nvSpPr>
        <p:spPr>
          <a:xfrm>
            <a:off x="283650" y="1423447"/>
            <a:ext cx="5960500" cy="4572000"/>
          </a:xfrm>
        </p:spPr>
        <p:txBody>
          <a:bodyPr>
            <a:normAutofit fontScale="85000" lnSpcReduction="20000"/>
          </a:bodyPr>
          <a:lstStyle/>
          <a:p>
            <a:pPr indent="0" algn="ctr">
              <a:lnSpc>
                <a:spcPct val="110000"/>
              </a:lnSpc>
            </a:pPr>
            <a:r>
              <a:rPr lang="es-ES" i="0">
                <a:solidFill>
                  <a:srgbClr val="000000"/>
                </a:solidFill>
                <a:effectLst/>
              </a:rPr>
              <a:t>A veces se considera erróneamente que los hidratos de carbono son poco saludables, ya que muchos alimentos azucarados entran en esta categoría. Aunque muchos planes de dieta recomiendan suprimir los carbohidratos por completo, los ancianos deben tener cuidado de no llegar a esos extremos. Cuando se consumen con moderación, </a:t>
            </a:r>
            <a:r>
              <a:rPr lang="es-ES" b="1" i="0">
                <a:solidFill>
                  <a:srgbClr val="000000"/>
                </a:solidFill>
                <a:effectLst/>
              </a:rPr>
              <a:t>los tipos adecuados de carbohidratos proporcionan a los mayores beneficios que mejoran su bienestar</a:t>
            </a:r>
            <a:r>
              <a:rPr lang="es-ES" i="0">
                <a:solidFill>
                  <a:srgbClr val="000000"/>
                </a:solidFill>
                <a:effectLst/>
              </a:rPr>
              <a:t>.</a:t>
            </a:r>
          </a:p>
          <a:p>
            <a:pPr indent="0" algn="ctr">
              <a:lnSpc>
                <a:spcPct val="110000"/>
              </a:lnSpc>
            </a:pPr>
            <a:endParaRPr lang="en-US" sz="900" b="1" i="0">
              <a:solidFill>
                <a:srgbClr val="1188A3"/>
              </a:solidFill>
              <a:effectLst/>
            </a:endParaRPr>
          </a:p>
          <a:p>
            <a:pPr indent="0" algn="ctr">
              <a:lnSpc>
                <a:spcPct val="110000"/>
              </a:lnSpc>
            </a:pPr>
            <a:r>
              <a:rPr lang="es-ES" b="0" i="0">
                <a:solidFill>
                  <a:srgbClr val="000000"/>
                </a:solidFill>
                <a:effectLst/>
              </a:rPr>
              <a:t>El cuerpo descompone el almidón y el azúcar de los carbohidratos y los convierte en energía. En el caso de las personas mayores, es mejor elegir hidratos de carbono complejos, que tardan más en descomponerse, para evitar demasiadas fluctuaciones del azúcar en sangre.</a:t>
            </a:r>
          </a:p>
        </p:txBody>
      </p:sp>
      <p:sp>
        <p:nvSpPr>
          <p:cNvPr id="5" name="Text Placeholder 2">
            <a:extLst>
              <a:ext uri="{FF2B5EF4-FFF2-40B4-BE49-F238E27FC236}">
                <a16:creationId xmlns:a16="http://schemas.microsoft.com/office/drawing/2014/main" id="{4F288C26-B253-4497-BF1E-DEBA4C1E0ACB}"/>
              </a:ext>
            </a:extLst>
          </p:cNvPr>
          <p:cNvSpPr>
            <a:spLocks noGrp="1"/>
          </p:cNvSpPr>
          <p:nvPr>
            <p:ph type="body" sz="quarter" idx="16"/>
          </p:nvPr>
        </p:nvSpPr>
        <p:spPr>
          <a:xfrm>
            <a:off x="431800" y="362415"/>
            <a:ext cx="5664200" cy="730405"/>
          </a:xfrm>
        </p:spPr>
        <p:txBody>
          <a:bodyPr>
            <a:normAutofit fontScale="77500" lnSpcReduction="20000"/>
          </a:bodyPr>
          <a:lstStyle/>
          <a:p>
            <a:r>
              <a:rPr lang="es-ES"/>
              <a:t>Necesidades nutricionales de las personas mayores - </a:t>
            </a:r>
            <a:r>
              <a:rPr lang="es-ES" b="1"/>
              <a:t>3. Carbohidratos</a:t>
            </a:r>
            <a:endParaRPr lang="en-IE" b="1"/>
          </a:p>
        </p:txBody>
      </p:sp>
      <p:pic>
        <p:nvPicPr>
          <p:cNvPr id="1026" name="Picture 2" descr="Reasons Older Adults Should Include Carbohydrate Foods in Their Diet in Henderson, NV">
            <a:extLst>
              <a:ext uri="{FF2B5EF4-FFF2-40B4-BE49-F238E27FC236}">
                <a16:creationId xmlns:a16="http://schemas.microsoft.com/office/drawing/2014/main" id="{FA7D75A5-025E-453C-A99F-1E97E1FA5B92}"/>
              </a:ext>
            </a:extLst>
          </p:cNvPr>
          <p:cNvPicPr>
            <a:picLocks noGrp="1" noChangeAspect="1" noChangeArrowheads="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691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E2B187-6CB5-4EB2-A2BA-3EEB37B8D551}"/>
              </a:ext>
            </a:extLst>
          </p:cNvPr>
          <p:cNvSpPr>
            <a:spLocks noGrp="1"/>
          </p:cNvSpPr>
          <p:nvPr>
            <p:ph type="body" sz="quarter" idx="16"/>
          </p:nvPr>
        </p:nvSpPr>
        <p:spPr>
          <a:xfrm>
            <a:off x="290931" y="138508"/>
            <a:ext cx="11115006" cy="582221"/>
          </a:xfrm>
        </p:spPr>
        <p:txBody>
          <a:bodyPr>
            <a:noAutofit/>
          </a:bodyPr>
          <a:lstStyle/>
          <a:p>
            <a:r>
              <a:rPr lang="es-ES" sz="2800" b="1" i="0">
                <a:solidFill>
                  <a:srgbClr val="000000"/>
                </a:solidFill>
                <a:effectLst/>
                <a:latin typeface="+mn-lt"/>
              </a:rPr>
              <a:t>Las frutas y las verduras </a:t>
            </a:r>
            <a:r>
              <a:rPr lang="es-ES" sz="2800" i="0">
                <a:solidFill>
                  <a:srgbClr val="000000"/>
                </a:solidFill>
                <a:effectLst/>
                <a:latin typeface="+mn-lt"/>
              </a:rPr>
              <a:t>son carbohidratos que también aportan una gran cantidad de otros beneficios a las personas mayores</a:t>
            </a:r>
            <a:endParaRPr lang="en-IE" sz="2800">
              <a:latin typeface="+mn-lt"/>
            </a:endParaRPr>
          </a:p>
        </p:txBody>
      </p:sp>
      <p:sp>
        <p:nvSpPr>
          <p:cNvPr id="3" name="Text Placeholder 2">
            <a:extLst>
              <a:ext uri="{FF2B5EF4-FFF2-40B4-BE49-F238E27FC236}">
                <a16:creationId xmlns:a16="http://schemas.microsoft.com/office/drawing/2014/main" id="{08ED8127-CC3A-4414-9600-7BDE4DDDC435}"/>
              </a:ext>
            </a:extLst>
          </p:cNvPr>
          <p:cNvSpPr>
            <a:spLocks noGrp="1"/>
          </p:cNvSpPr>
          <p:nvPr>
            <p:ph type="body" sz="quarter" idx="21"/>
          </p:nvPr>
        </p:nvSpPr>
        <p:spPr/>
        <p:txBody>
          <a:bodyPr/>
          <a:lstStyle/>
          <a:p>
            <a:r>
              <a:rPr lang="en-US" sz="2200" b="1">
                <a:solidFill>
                  <a:srgbClr val="1188A3"/>
                </a:solidFill>
                <a:latin typeface="gilroy"/>
              </a:rPr>
              <a:t>F</a:t>
            </a:r>
            <a:r>
              <a:rPr kumimoji="0" lang="en-US" sz="2200" b="1" i="0" u="none" strike="noStrike" kern="1200" cap="none" spc="0" normalizeH="0" baseline="0" noProof="0" err="1">
                <a:ln>
                  <a:noFill/>
                </a:ln>
                <a:solidFill>
                  <a:srgbClr val="1188A3"/>
                </a:solidFill>
                <a:effectLst/>
                <a:uLnTx/>
                <a:uFillTx/>
                <a:latin typeface="gilroy"/>
                <a:ea typeface="+mn-ea"/>
                <a:cs typeface="+mn-cs"/>
              </a:rPr>
              <a:t>ibra</a:t>
            </a:r>
            <a:endParaRPr lang="en-IE" b="1">
              <a:solidFill>
                <a:srgbClr val="1188A3"/>
              </a:solidFill>
            </a:endParaRPr>
          </a:p>
        </p:txBody>
      </p:sp>
      <p:sp>
        <p:nvSpPr>
          <p:cNvPr id="4" name="Text Placeholder 3">
            <a:extLst>
              <a:ext uri="{FF2B5EF4-FFF2-40B4-BE49-F238E27FC236}">
                <a16:creationId xmlns:a16="http://schemas.microsoft.com/office/drawing/2014/main" id="{D9DC977C-23DE-4312-98E5-8FB121560892}"/>
              </a:ext>
            </a:extLst>
          </p:cNvPr>
          <p:cNvSpPr>
            <a:spLocks noGrp="1"/>
          </p:cNvSpPr>
          <p:nvPr>
            <p:ph type="body" sz="quarter" idx="38"/>
          </p:nvPr>
        </p:nvSpPr>
        <p:spPr/>
        <p:txBody>
          <a:bodyPr/>
          <a:lstStyle/>
          <a:p>
            <a:r>
              <a:rPr kumimoji="0" lang="en-US" sz="2200" b="1" i="0" u="none" strike="noStrike" kern="1200" cap="none" spc="0" normalizeH="0" baseline="0" noProof="0">
                <a:ln>
                  <a:noFill/>
                </a:ln>
                <a:solidFill>
                  <a:srgbClr val="000000"/>
                </a:solidFill>
                <a:effectLst/>
                <a:uLnTx/>
                <a:uFillTx/>
                <a:latin typeface="gilroy"/>
                <a:ea typeface="+mn-ea"/>
                <a:cs typeface="+mn-cs"/>
              </a:rPr>
              <a:t>Altos </a:t>
            </a:r>
            <a:r>
              <a:rPr kumimoji="0" lang="en-US" sz="2200" b="1" i="0" u="none" strike="noStrike" kern="1200" cap="none" spc="0" normalizeH="0" baseline="0" noProof="0" err="1">
                <a:ln>
                  <a:noFill/>
                </a:ln>
                <a:solidFill>
                  <a:srgbClr val="000000"/>
                </a:solidFill>
                <a:effectLst/>
                <a:uLnTx/>
                <a:uFillTx/>
                <a:latin typeface="gilroy"/>
                <a:ea typeface="+mn-ea"/>
                <a:cs typeface="+mn-cs"/>
              </a:rPr>
              <a:t>niveles</a:t>
            </a:r>
            <a:r>
              <a:rPr kumimoji="0" lang="en-US" sz="2200" b="1" i="0" u="none" strike="noStrike" kern="1200" cap="none" spc="0" normalizeH="0" baseline="0" noProof="0">
                <a:ln>
                  <a:noFill/>
                </a:ln>
                <a:solidFill>
                  <a:srgbClr val="000000"/>
                </a:solidFill>
                <a:effectLst/>
                <a:uLnTx/>
                <a:uFillTx/>
                <a:latin typeface="gilroy"/>
                <a:ea typeface="+mn-ea"/>
                <a:cs typeface="+mn-cs"/>
              </a:rPr>
              <a:t> de </a:t>
            </a:r>
            <a:r>
              <a:rPr kumimoji="0" lang="en-US" sz="2200" b="1" i="0" u="none" strike="noStrike" kern="1200" cap="none" spc="0" normalizeH="0" baseline="0" noProof="0" err="1">
                <a:ln>
                  <a:noFill/>
                </a:ln>
                <a:solidFill>
                  <a:srgbClr val="000000"/>
                </a:solidFill>
                <a:effectLst/>
                <a:uLnTx/>
                <a:uFillTx/>
                <a:latin typeface="gilroy"/>
                <a:ea typeface="+mn-ea"/>
                <a:cs typeface="+mn-cs"/>
              </a:rPr>
              <a:t>protinas</a:t>
            </a:r>
            <a:endParaRPr lang="en-IE" b="1"/>
          </a:p>
        </p:txBody>
      </p:sp>
      <p:sp>
        <p:nvSpPr>
          <p:cNvPr id="5" name="Text Placeholder 4">
            <a:extLst>
              <a:ext uri="{FF2B5EF4-FFF2-40B4-BE49-F238E27FC236}">
                <a16:creationId xmlns:a16="http://schemas.microsoft.com/office/drawing/2014/main" id="{761FB594-2069-4E0E-8A87-82A2CC7C3367}"/>
              </a:ext>
            </a:extLst>
          </p:cNvPr>
          <p:cNvSpPr>
            <a:spLocks noGrp="1"/>
          </p:cNvSpPr>
          <p:nvPr>
            <p:ph type="body" sz="quarter" idx="39"/>
          </p:nvPr>
        </p:nvSpPr>
        <p:spPr/>
        <p:txBody>
          <a:bodyPr/>
          <a:lstStyle/>
          <a:p>
            <a:r>
              <a:rPr lang="en-US" sz="2200" b="1" err="1">
                <a:solidFill>
                  <a:srgbClr val="1188A3"/>
                </a:solidFill>
                <a:latin typeface="gilroy"/>
              </a:rPr>
              <a:t>Potentes</a:t>
            </a:r>
            <a:r>
              <a:rPr lang="en-US" sz="2200" b="1">
                <a:solidFill>
                  <a:srgbClr val="1188A3"/>
                </a:solidFill>
                <a:latin typeface="gilroy"/>
              </a:rPr>
              <a:t> </a:t>
            </a:r>
            <a:r>
              <a:rPr lang="en-US" sz="2200" b="1" err="1">
                <a:solidFill>
                  <a:srgbClr val="1188A3"/>
                </a:solidFill>
                <a:latin typeface="gilroy"/>
              </a:rPr>
              <a:t>antioxidantes</a:t>
            </a:r>
            <a:endParaRPr lang="en-US" sz="2200" b="1">
              <a:solidFill>
                <a:srgbClr val="1188A3"/>
              </a:solidFill>
              <a:latin typeface="gilroy"/>
            </a:endParaRPr>
          </a:p>
        </p:txBody>
      </p:sp>
      <p:sp>
        <p:nvSpPr>
          <p:cNvPr id="6" name="Text Placeholder 5">
            <a:extLst>
              <a:ext uri="{FF2B5EF4-FFF2-40B4-BE49-F238E27FC236}">
                <a16:creationId xmlns:a16="http://schemas.microsoft.com/office/drawing/2014/main" id="{0B61A507-B043-4EFF-A187-1427EA1ED79C}"/>
              </a:ext>
            </a:extLst>
          </p:cNvPr>
          <p:cNvSpPr>
            <a:spLocks noGrp="1"/>
          </p:cNvSpPr>
          <p:nvPr>
            <p:ph type="body" sz="quarter" idx="40"/>
          </p:nvPr>
        </p:nvSpPr>
        <p:spPr/>
        <p:txBody>
          <a:bodyPr>
            <a:normAutofit lnSpcReduction="10000"/>
          </a:bodyPr>
          <a:lstStyle/>
          <a:p>
            <a:r>
              <a:rPr lang="es-ES" sz="2200" b="1"/>
              <a:t>Nutrientes, como las vitaminas A y C</a:t>
            </a:r>
            <a:endParaRPr lang="en-IE" b="1"/>
          </a:p>
        </p:txBody>
      </p:sp>
      <p:sp>
        <p:nvSpPr>
          <p:cNvPr id="7" name="Text Placeholder 6">
            <a:extLst>
              <a:ext uri="{FF2B5EF4-FFF2-40B4-BE49-F238E27FC236}">
                <a16:creationId xmlns:a16="http://schemas.microsoft.com/office/drawing/2014/main" id="{641B80F4-05AB-440D-8E03-CB2D90801CD8}"/>
              </a:ext>
            </a:extLst>
          </p:cNvPr>
          <p:cNvSpPr>
            <a:spLocks noGrp="1"/>
          </p:cNvSpPr>
          <p:nvPr>
            <p:ph type="body" sz="quarter" idx="34"/>
          </p:nvPr>
        </p:nvSpPr>
        <p:spPr/>
        <p:txBody>
          <a:bodyPr>
            <a:normAutofit lnSpcReduction="10000"/>
          </a:bodyPr>
          <a:lstStyle/>
          <a:p>
            <a:r>
              <a:rPr lang="en-US">
                <a:solidFill>
                  <a:srgbClr val="1188A3"/>
                </a:solidFill>
              </a:rPr>
              <a:t>1</a:t>
            </a:r>
            <a:endParaRPr lang="en-IE">
              <a:solidFill>
                <a:srgbClr val="1188A3"/>
              </a:solidFill>
            </a:endParaRPr>
          </a:p>
        </p:txBody>
      </p:sp>
      <p:sp>
        <p:nvSpPr>
          <p:cNvPr id="8" name="Text Placeholder 7">
            <a:extLst>
              <a:ext uri="{FF2B5EF4-FFF2-40B4-BE49-F238E27FC236}">
                <a16:creationId xmlns:a16="http://schemas.microsoft.com/office/drawing/2014/main" id="{C9EEB7C5-307C-4507-BDC4-445B29014934}"/>
              </a:ext>
            </a:extLst>
          </p:cNvPr>
          <p:cNvSpPr>
            <a:spLocks noGrp="1"/>
          </p:cNvSpPr>
          <p:nvPr>
            <p:ph type="body" sz="quarter" idx="35"/>
          </p:nvPr>
        </p:nvSpPr>
        <p:spPr/>
        <p:txBody>
          <a:bodyPr>
            <a:normAutofit lnSpcReduction="10000"/>
          </a:bodyPr>
          <a:lstStyle/>
          <a:p>
            <a:r>
              <a:rPr lang="en-US"/>
              <a:t>2</a:t>
            </a:r>
            <a:endParaRPr lang="en-IE"/>
          </a:p>
        </p:txBody>
      </p:sp>
      <p:sp>
        <p:nvSpPr>
          <p:cNvPr id="9" name="Text Placeholder 8">
            <a:extLst>
              <a:ext uri="{FF2B5EF4-FFF2-40B4-BE49-F238E27FC236}">
                <a16:creationId xmlns:a16="http://schemas.microsoft.com/office/drawing/2014/main" id="{9B893BD8-875A-4EB5-B616-E6FE9C5582C9}"/>
              </a:ext>
            </a:extLst>
          </p:cNvPr>
          <p:cNvSpPr>
            <a:spLocks noGrp="1"/>
          </p:cNvSpPr>
          <p:nvPr>
            <p:ph type="body" sz="quarter" idx="36"/>
          </p:nvPr>
        </p:nvSpPr>
        <p:spPr/>
        <p:txBody>
          <a:bodyPr>
            <a:normAutofit lnSpcReduction="10000"/>
          </a:bodyPr>
          <a:lstStyle/>
          <a:p>
            <a:r>
              <a:rPr lang="en-US">
                <a:solidFill>
                  <a:srgbClr val="1188A3"/>
                </a:solidFill>
              </a:rPr>
              <a:t>3</a:t>
            </a:r>
            <a:endParaRPr lang="en-IE">
              <a:solidFill>
                <a:srgbClr val="1188A3"/>
              </a:solidFill>
            </a:endParaRPr>
          </a:p>
        </p:txBody>
      </p:sp>
      <p:sp>
        <p:nvSpPr>
          <p:cNvPr id="10" name="Text Placeholder 9">
            <a:extLst>
              <a:ext uri="{FF2B5EF4-FFF2-40B4-BE49-F238E27FC236}">
                <a16:creationId xmlns:a16="http://schemas.microsoft.com/office/drawing/2014/main" id="{C4F686E7-8ED6-4A02-8643-A305DB9EB409}"/>
              </a:ext>
            </a:extLst>
          </p:cNvPr>
          <p:cNvSpPr>
            <a:spLocks noGrp="1"/>
          </p:cNvSpPr>
          <p:nvPr>
            <p:ph type="body" sz="quarter" idx="37"/>
          </p:nvPr>
        </p:nvSpPr>
        <p:spPr/>
        <p:txBody>
          <a:bodyPr>
            <a:normAutofit lnSpcReduction="10000"/>
          </a:bodyPr>
          <a:lstStyle/>
          <a:p>
            <a:r>
              <a:rPr lang="en-US"/>
              <a:t>4</a:t>
            </a:r>
            <a:endParaRPr lang="en-IE"/>
          </a:p>
        </p:txBody>
      </p:sp>
      <p:sp>
        <p:nvSpPr>
          <p:cNvPr id="12" name="TextBox 11">
            <a:extLst>
              <a:ext uri="{FF2B5EF4-FFF2-40B4-BE49-F238E27FC236}">
                <a16:creationId xmlns:a16="http://schemas.microsoft.com/office/drawing/2014/main" id="{27503B9E-72E9-4D63-8D5B-2784250C8A4D}"/>
              </a:ext>
            </a:extLst>
          </p:cNvPr>
          <p:cNvSpPr txBox="1"/>
          <p:nvPr/>
        </p:nvSpPr>
        <p:spPr>
          <a:xfrm>
            <a:off x="395191" y="2145594"/>
            <a:ext cx="1710653" cy="461665"/>
          </a:xfrm>
          <a:prstGeom prst="rect">
            <a:avLst/>
          </a:prstGeom>
          <a:noFill/>
        </p:spPr>
        <p:txBody>
          <a:bodyPr wrap="square">
            <a:spAutoFit/>
          </a:bodyPr>
          <a:lstStyle/>
          <a:p>
            <a:r>
              <a:rPr kumimoji="0" lang="en-US" sz="2400" b="1" i="0" u="none" strike="noStrike" kern="1200" cap="none" spc="0" normalizeH="0" baseline="0" noProof="0" err="1">
                <a:ln>
                  <a:noFill/>
                </a:ln>
                <a:solidFill>
                  <a:srgbClr val="000000"/>
                </a:solidFill>
                <a:effectLst/>
                <a:uLnTx/>
                <a:uFillTx/>
                <a:ea typeface="+mn-ea"/>
                <a:cs typeface="+mn-cs"/>
              </a:rPr>
              <a:t>Contienen</a:t>
            </a:r>
            <a:r>
              <a:rPr kumimoji="0" lang="en-US" sz="2400" b="1" i="0" u="none" strike="noStrike" kern="1200" cap="none" spc="0" normalizeH="0" baseline="0" noProof="0">
                <a:ln>
                  <a:noFill/>
                </a:ln>
                <a:solidFill>
                  <a:srgbClr val="000000"/>
                </a:solidFill>
                <a:effectLst/>
                <a:uLnTx/>
                <a:uFillTx/>
                <a:ea typeface="+mn-ea"/>
                <a:cs typeface="+mn-cs"/>
              </a:rPr>
              <a:t>: </a:t>
            </a:r>
            <a:endParaRPr lang="en-IE" sz="2400">
              <a:solidFill>
                <a:srgbClr val="000000"/>
              </a:solidFill>
            </a:endParaRPr>
          </a:p>
        </p:txBody>
      </p:sp>
      <p:sp>
        <p:nvSpPr>
          <p:cNvPr id="14" name="TextBox 13">
            <a:extLst>
              <a:ext uri="{FF2B5EF4-FFF2-40B4-BE49-F238E27FC236}">
                <a16:creationId xmlns:a16="http://schemas.microsoft.com/office/drawing/2014/main" id="{78C29774-8DBA-4801-BC57-B3EEC182D80C}"/>
              </a:ext>
            </a:extLst>
          </p:cNvPr>
          <p:cNvSpPr txBox="1"/>
          <p:nvPr/>
        </p:nvSpPr>
        <p:spPr>
          <a:xfrm>
            <a:off x="2105844" y="5471954"/>
            <a:ext cx="9545052" cy="830997"/>
          </a:xfrm>
          <a:prstGeom prst="rect">
            <a:avLst/>
          </a:prstGeom>
          <a:noFill/>
        </p:spPr>
        <p:txBody>
          <a:bodyPr wrap="square">
            <a:spAutoFit/>
          </a:bodyPr>
          <a:lstStyle/>
          <a:p>
            <a:r>
              <a:rPr kumimoji="0" lang="es-ES" sz="2400" b="0" i="0" u="none" strike="noStrike" kern="1200" cap="none" spc="0" normalizeH="0" baseline="0" noProof="0">
                <a:ln>
                  <a:noFill/>
                </a:ln>
                <a:solidFill>
                  <a:srgbClr val="000000"/>
                </a:solidFill>
                <a:effectLst/>
                <a:uLnTx/>
                <a:uFillTx/>
                <a:latin typeface="gilroy"/>
                <a:ea typeface="+mn-ea"/>
                <a:cs typeface="+mn-cs"/>
              </a:rPr>
              <a:t>Todo ello es esencial para que el cuerpo de los mayores funcione correctamente.</a:t>
            </a:r>
            <a:endParaRPr lang="en-IE">
              <a:solidFill>
                <a:srgbClr val="000000"/>
              </a:solidFill>
            </a:endParaRPr>
          </a:p>
        </p:txBody>
      </p:sp>
    </p:spTree>
    <p:extLst>
      <p:ext uri="{BB962C8B-B14F-4D97-AF65-F5344CB8AC3E}">
        <p14:creationId xmlns:p14="http://schemas.microsoft.com/office/powerpoint/2010/main" val="3200524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07B9F3-B58B-44B9-AD17-3D26D6FE264F}"/>
              </a:ext>
            </a:extLst>
          </p:cNvPr>
          <p:cNvSpPr>
            <a:spLocks noGrp="1"/>
          </p:cNvSpPr>
          <p:nvPr>
            <p:ph type="body" sz="quarter" idx="18"/>
          </p:nvPr>
        </p:nvSpPr>
        <p:spPr>
          <a:xfrm>
            <a:off x="234817" y="1477625"/>
            <a:ext cx="5960500" cy="4132558"/>
          </a:xfrm>
        </p:spPr>
        <p:txBody>
          <a:bodyPr vert="horz" lIns="91440" tIns="45720" rIns="91440" bIns="45720" rtlCol="0" anchor="t">
            <a:normAutofit fontScale="92500"/>
          </a:bodyPr>
          <a:lstStyle/>
          <a:p>
            <a:pPr indent="0" algn="just"/>
            <a:r>
              <a:rPr lang="es-ES" dirty="0"/>
              <a:t>Sí, los carbohidratos son importantes en la dieta de las personas mayores, pero también es importante elegir estos carbohidratos sabiamente... ya que el azúcar puede tener un impacto en la salud oral y la obesidad:  </a:t>
            </a:r>
            <a:br>
              <a:rPr lang="es-ES" dirty="0"/>
            </a:br>
            <a:r>
              <a:rPr lang="es-ES" dirty="0"/>
              <a:t>Unos dientes sanos que permitan una masticación eficaz son muy importantes para las personas mayores; por lo tanto, se recomienda un consumo reducido de azúcar o de productos sin azúcar para que las personas mayores mantengan su salud bucodental y reduzcan el riesgo de obesidad y de otras Enfermedades No Transmisibles (ENT) relacionadas con la dieta.</a:t>
            </a:r>
            <a:endParaRPr lang="en-US" dirty="0">
              <a:cs typeface="Calibri" panose="020F0502020204030204"/>
            </a:endParaRPr>
          </a:p>
        </p:txBody>
      </p:sp>
      <p:pic>
        <p:nvPicPr>
          <p:cNvPr id="7" name="Picture Placeholder 6" descr="Two large molar teeth on blue background">
            <a:extLst>
              <a:ext uri="{FF2B5EF4-FFF2-40B4-BE49-F238E27FC236}">
                <a16:creationId xmlns:a16="http://schemas.microsoft.com/office/drawing/2014/main" id="{B598256C-234F-48E8-9DD4-46F7211A562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
        <p:nvSpPr>
          <p:cNvPr id="5" name="Text Placeholder 2">
            <a:extLst>
              <a:ext uri="{FF2B5EF4-FFF2-40B4-BE49-F238E27FC236}">
                <a16:creationId xmlns:a16="http://schemas.microsoft.com/office/drawing/2014/main" id="{4F288C26-B253-4497-BF1E-DEBA4C1E0ACB}"/>
              </a:ext>
            </a:extLst>
          </p:cNvPr>
          <p:cNvSpPr>
            <a:spLocks noGrp="1"/>
          </p:cNvSpPr>
          <p:nvPr>
            <p:ph type="body" sz="quarter" idx="16"/>
          </p:nvPr>
        </p:nvSpPr>
        <p:spPr>
          <a:xfrm>
            <a:off x="431800" y="228600"/>
            <a:ext cx="5664200" cy="996950"/>
          </a:xfrm>
        </p:spPr>
        <p:txBody>
          <a:bodyPr>
            <a:normAutofit fontScale="92500" lnSpcReduction="20000"/>
          </a:bodyPr>
          <a:lstStyle/>
          <a:p>
            <a:r>
              <a:rPr lang="es-ES" b="1"/>
              <a:t>3. Carbohidratos -</a:t>
            </a:r>
          </a:p>
          <a:p>
            <a:r>
              <a:rPr lang="es-ES"/>
              <a:t>Algo a tener en cuenta...</a:t>
            </a:r>
            <a:endParaRPr lang="en-IE"/>
          </a:p>
        </p:txBody>
      </p:sp>
      <p:sp>
        <p:nvSpPr>
          <p:cNvPr id="11" name="TextBox 10">
            <a:extLst>
              <a:ext uri="{FF2B5EF4-FFF2-40B4-BE49-F238E27FC236}">
                <a16:creationId xmlns:a16="http://schemas.microsoft.com/office/drawing/2014/main" id="{6CA8773C-83FC-4A0D-AB95-DEA80AF5400C}"/>
              </a:ext>
            </a:extLst>
          </p:cNvPr>
          <p:cNvSpPr txBox="1"/>
          <p:nvPr/>
        </p:nvSpPr>
        <p:spPr>
          <a:xfrm>
            <a:off x="688474" y="5491505"/>
            <a:ext cx="6096000" cy="307777"/>
          </a:xfrm>
          <a:prstGeom prst="rect">
            <a:avLst/>
          </a:prstGeom>
          <a:noFill/>
        </p:spPr>
        <p:txBody>
          <a:bodyPr wrap="square">
            <a:spAutoFit/>
          </a:bodyPr>
          <a:lstStyle/>
          <a:p>
            <a:r>
              <a:rPr lang="en-IE" sz="1400">
                <a:solidFill>
                  <a:srgbClr val="1188A3"/>
                </a:solidFill>
                <a:hlinkClick r:id="rId3"/>
              </a:rPr>
              <a:t>Alimentación saludable en el envejecimiento – reducción de azucar.</a:t>
            </a:r>
            <a:endParaRPr lang="en-IE" sz="1400">
              <a:solidFill>
                <a:srgbClr val="1188A3"/>
              </a:solidFill>
            </a:endParaRPr>
          </a:p>
        </p:txBody>
      </p:sp>
    </p:spTree>
    <p:extLst>
      <p:ext uri="{BB962C8B-B14F-4D97-AF65-F5344CB8AC3E}">
        <p14:creationId xmlns:p14="http://schemas.microsoft.com/office/powerpoint/2010/main" val="1634990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983FA-3E99-4129-BF02-63E4AE1EC94D}"/>
              </a:ext>
            </a:extLst>
          </p:cNvPr>
          <p:cNvSpPr>
            <a:spLocks noGrp="1"/>
          </p:cNvSpPr>
          <p:nvPr>
            <p:ph type="body" sz="quarter" idx="29"/>
          </p:nvPr>
        </p:nvSpPr>
        <p:spPr>
          <a:xfrm>
            <a:off x="465364" y="2451054"/>
            <a:ext cx="5727617" cy="582221"/>
          </a:xfrm>
        </p:spPr>
        <p:txBody>
          <a:bodyPr>
            <a:normAutofit fontScale="92500" lnSpcReduction="20000"/>
          </a:bodyPr>
          <a:lstStyle/>
          <a:p>
            <a:r>
              <a:rPr kumimoji="0" lang="es-ES" sz="2400" i="0" u="none" strike="noStrike" kern="1200" cap="none" spc="0" normalizeH="0" baseline="0" noProof="0">
                <a:ln>
                  <a:noFill/>
                </a:ln>
                <a:solidFill>
                  <a:srgbClr val="000000"/>
                </a:solidFill>
                <a:effectLst/>
                <a:uLnTx/>
                <a:uFillTx/>
                <a:latin typeface="Calibri" panose="020F0502020204030204"/>
                <a:ea typeface="+mn-ea"/>
                <a:cs typeface="+mn-cs"/>
              </a:rPr>
              <a:t>Algunos de los beneficios de unos niveles adecuados en la dieta</a:t>
            </a:r>
            <a:endParaRPr lang="en-IE" sz="2400"/>
          </a:p>
        </p:txBody>
      </p:sp>
      <p:sp>
        <p:nvSpPr>
          <p:cNvPr id="3" name="Text Placeholder 2">
            <a:extLst>
              <a:ext uri="{FF2B5EF4-FFF2-40B4-BE49-F238E27FC236}">
                <a16:creationId xmlns:a16="http://schemas.microsoft.com/office/drawing/2014/main" id="{1BA61AB6-1A06-4BC6-BECE-6C09AAA0961B}"/>
              </a:ext>
            </a:extLst>
          </p:cNvPr>
          <p:cNvSpPr>
            <a:spLocks noGrp="1"/>
          </p:cNvSpPr>
          <p:nvPr>
            <p:ph type="body" sz="quarter" idx="21"/>
          </p:nvPr>
        </p:nvSpPr>
        <p:spPr>
          <a:xfrm>
            <a:off x="823238" y="3934950"/>
            <a:ext cx="1903851" cy="1237497"/>
          </a:xfrm>
        </p:spPr>
        <p:txBody>
          <a:bodyPr/>
          <a:lstStyle/>
          <a:p>
            <a:pPr marL="0" indent="0"/>
            <a:r>
              <a:rPr lang="es-ES" b="1">
                <a:solidFill>
                  <a:srgbClr val="1188A3"/>
                </a:solidFill>
              </a:rPr>
              <a:t>Mejora de la motilidad del estómago</a:t>
            </a:r>
            <a:endParaRPr lang="en-IE" b="1">
              <a:solidFill>
                <a:srgbClr val="1188A3"/>
              </a:solidFill>
            </a:endParaRPr>
          </a:p>
        </p:txBody>
      </p:sp>
      <p:sp>
        <p:nvSpPr>
          <p:cNvPr id="4" name="Text Placeholder 3">
            <a:extLst>
              <a:ext uri="{FF2B5EF4-FFF2-40B4-BE49-F238E27FC236}">
                <a16:creationId xmlns:a16="http://schemas.microsoft.com/office/drawing/2014/main" id="{5DC79A6F-42EC-4907-8FE4-EA430495E3D7}"/>
              </a:ext>
            </a:extLst>
          </p:cNvPr>
          <p:cNvSpPr>
            <a:spLocks noGrp="1"/>
          </p:cNvSpPr>
          <p:nvPr>
            <p:ph type="body" sz="quarter" idx="25"/>
          </p:nvPr>
        </p:nvSpPr>
        <p:spPr>
          <a:xfrm>
            <a:off x="847141" y="3499715"/>
            <a:ext cx="1903851" cy="335052"/>
          </a:xfrm>
        </p:spPr>
        <p:txBody>
          <a:bodyPr>
            <a:normAutofit fontScale="92500" lnSpcReduction="10000"/>
          </a:bodyPr>
          <a:lstStyle/>
          <a:p>
            <a:r>
              <a:rPr lang="en-US" err="1"/>
              <a:t>Beneficio</a:t>
            </a:r>
            <a:r>
              <a:rPr lang="en-US"/>
              <a:t> 1</a:t>
            </a:r>
            <a:endParaRPr lang="en-IE"/>
          </a:p>
        </p:txBody>
      </p:sp>
      <p:sp>
        <p:nvSpPr>
          <p:cNvPr id="5" name="Text Placeholder 4">
            <a:extLst>
              <a:ext uri="{FF2B5EF4-FFF2-40B4-BE49-F238E27FC236}">
                <a16:creationId xmlns:a16="http://schemas.microsoft.com/office/drawing/2014/main" id="{B9D58F4D-9B0D-4E52-A399-9C3F0BA30F11}"/>
              </a:ext>
            </a:extLst>
          </p:cNvPr>
          <p:cNvSpPr>
            <a:spLocks noGrp="1"/>
          </p:cNvSpPr>
          <p:nvPr>
            <p:ph type="body" sz="quarter" idx="30"/>
          </p:nvPr>
        </p:nvSpPr>
        <p:spPr>
          <a:xfrm>
            <a:off x="2961446" y="3937964"/>
            <a:ext cx="1921263" cy="1237497"/>
          </a:xfrm>
        </p:spPr>
        <p:txBody>
          <a:bodyPr/>
          <a:lstStyle/>
          <a:p>
            <a:pPr marL="0" indent="0"/>
            <a:r>
              <a:rPr lang="es-ES" b="1">
                <a:solidFill>
                  <a:srgbClr val="1188A3"/>
                </a:solidFill>
              </a:rPr>
              <a:t>Participa en la eliminación de toxinas</a:t>
            </a:r>
            <a:endParaRPr lang="en-IE" b="1">
              <a:solidFill>
                <a:srgbClr val="1188A3"/>
              </a:solidFill>
            </a:endParaRPr>
          </a:p>
        </p:txBody>
      </p:sp>
      <p:sp>
        <p:nvSpPr>
          <p:cNvPr id="6" name="Text Placeholder 5">
            <a:extLst>
              <a:ext uri="{FF2B5EF4-FFF2-40B4-BE49-F238E27FC236}">
                <a16:creationId xmlns:a16="http://schemas.microsoft.com/office/drawing/2014/main" id="{515492D6-A993-46CA-8CC5-9FCDD53E7046}"/>
              </a:ext>
            </a:extLst>
          </p:cNvPr>
          <p:cNvSpPr>
            <a:spLocks noGrp="1"/>
          </p:cNvSpPr>
          <p:nvPr>
            <p:ph type="body" sz="quarter" idx="31"/>
          </p:nvPr>
        </p:nvSpPr>
        <p:spPr>
          <a:xfrm>
            <a:off x="2997293" y="3499715"/>
            <a:ext cx="1921263" cy="335052"/>
          </a:xfrm>
        </p:spPr>
        <p:txBody>
          <a:bodyPr>
            <a:normAutofit fontScale="92500" lnSpcReduction="10000"/>
          </a:bodyPr>
          <a:lstStyle/>
          <a:p>
            <a:r>
              <a:rPr lang="en-US" err="1"/>
              <a:t>Beneficio</a:t>
            </a:r>
            <a:r>
              <a:rPr lang="en-US"/>
              <a:t> 2</a:t>
            </a:r>
            <a:endParaRPr lang="en-IE"/>
          </a:p>
        </p:txBody>
      </p:sp>
      <p:sp>
        <p:nvSpPr>
          <p:cNvPr id="7" name="Text Placeholder 6">
            <a:extLst>
              <a:ext uri="{FF2B5EF4-FFF2-40B4-BE49-F238E27FC236}">
                <a16:creationId xmlns:a16="http://schemas.microsoft.com/office/drawing/2014/main" id="{6A17569A-EEB4-46AF-BB1B-9952A77447C0}"/>
              </a:ext>
            </a:extLst>
          </p:cNvPr>
          <p:cNvSpPr>
            <a:spLocks noGrp="1"/>
          </p:cNvSpPr>
          <p:nvPr>
            <p:ph type="body" sz="quarter" idx="32"/>
          </p:nvPr>
        </p:nvSpPr>
        <p:spPr>
          <a:xfrm>
            <a:off x="5116888" y="3934949"/>
            <a:ext cx="1908506" cy="1237497"/>
          </a:xfrm>
        </p:spPr>
        <p:txBody>
          <a:bodyPr/>
          <a:lstStyle/>
          <a:p>
            <a:pPr marL="0" indent="0"/>
            <a:r>
              <a:rPr lang="en-IE" b="1">
                <a:solidFill>
                  <a:srgbClr val="1188A3"/>
                </a:solidFill>
              </a:rPr>
              <a:t>Control </a:t>
            </a:r>
            <a:r>
              <a:rPr lang="en-IE" b="1" err="1">
                <a:solidFill>
                  <a:srgbClr val="1188A3"/>
                </a:solidFill>
              </a:rPr>
              <a:t>glucémico</a:t>
            </a:r>
            <a:endParaRPr lang="en-IE" b="1">
              <a:solidFill>
                <a:srgbClr val="1188A3"/>
              </a:solidFill>
            </a:endParaRPr>
          </a:p>
        </p:txBody>
      </p:sp>
      <p:sp>
        <p:nvSpPr>
          <p:cNvPr id="8" name="Text Placeholder 7">
            <a:extLst>
              <a:ext uri="{FF2B5EF4-FFF2-40B4-BE49-F238E27FC236}">
                <a16:creationId xmlns:a16="http://schemas.microsoft.com/office/drawing/2014/main" id="{BE0BB9C7-F53C-4F37-BF98-35079193A125}"/>
              </a:ext>
            </a:extLst>
          </p:cNvPr>
          <p:cNvSpPr>
            <a:spLocks noGrp="1"/>
          </p:cNvSpPr>
          <p:nvPr>
            <p:ph type="body" sz="quarter" idx="33"/>
          </p:nvPr>
        </p:nvSpPr>
        <p:spPr>
          <a:xfrm>
            <a:off x="5116948" y="3499715"/>
            <a:ext cx="1908506" cy="335052"/>
          </a:xfrm>
        </p:spPr>
        <p:txBody>
          <a:bodyPr>
            <a:normAutofit fontScale="92500" lnSpcReduction="10000"/>
          </a:bodyPr>
          <a:lstStyle/>
          <a:p>
            <a:r>
              <a:rPr lang="en-US" err="1"/>
              <a:t>Beneficio</a:t>
            </a:r>
            <a:r>
              <a:rPr lang="en-US"/>
              <a:t> 3</a:t>
            </a:r>
            <a:endParaRPr lang="en-IE"/>
          </a:p>
        </p:txBody>
      </p:sp>
      <p:sp>
        <p:nvSpPr>
          <p:cNvPr id="9" name="Text Placeholder 8">
            <a:extLst>
              <a:ext uri="{FF2B5EF4-FFF2-40B4-BE49-F238E27FC236}">
                <a16:creationId xmlns:a16="http://schemas.microsoft.com/office/drawing/2014/main" id="{D7317C03-B1B4-4CB7-BFAB-73A52D7DBEF1}"/>
              </a:ext>
            </a:extLst>
          </p:cNvPr>
          <p:cNvSpPr>
            <a:spLocks noGrp="1"/>
          </p:cNvSpPr>
          <p:nvPr>
            <p:ph type="body" sz="quarter" idx="34"/>
          </p:nvPr>
        </p:nvSpPr>
        <p:spPr>
          <a:xfrm>
            <a:off x="7259573" y="3937964"/>
            <a:ext cx="1890175" cy="1237497"/>
          </a:xfrm>
        </p:spPr>
        <p:txBody>
          <a:bodyPr/>
          <a:lstStyle/>
          <a:p>
            <a:pPr marL="0" indent="0"/>
            <a:r>
              <a:rPr lang="es-ES" b="1">
                <a:solidFill>
                  <a:srgbClr val="1188A3"/>
                </a:solidFill>
              </a:rPr>
              <a:t>Reducción del riesgo de cáncer de colon </a:t>
            </a:r>
            <a:endParaRPr lang="en-IE" b="1">
              <a:solidFill>
                <a:srgbClr val="1188A3"/>
              </a:solidFill>
            </a:endParaRPr>
          </a:p>
        </p:txBody>
      </p:sp>
      <p:sp>
        <p:nvSpPr>
          <p:cNvPr id="10" name="Text Placeholder 9">
            <a:extLst>
              <a:ext uri="{FF2B5EF4-FFF2-40B4-BE49-F238E27FC236}">
                <a16:creationId xmlns:a16="http://schemas.microsoft.com/office/drawing/2014/main" id="{760B9CED-B9EF-4C56-9F1C-A6D9424A5501}"/>
              </a:ext>
            </a:extLst>
          </p:cNvPr>
          <p:cNvSpPr>
            <a:spLocks noGrp="1"/>
          </p:cNvSpPr>
          <p:nvPr>
            <p:ph type="body" sz="quarter" idx="35"/>
          </p:nvPr>
        </p:nvSpPr>
        <p:spPr>
          <a:xfrm>
            <a:off x="7284341" y="3501806"/>
            <a:ext cx="1890175" cy="335052"/>
          </a:xfrm>
        </p:spPr>
        <p:txBody>
          <a:bodyPr>
            <a:normAutofit fontScale="92500" lnSpcReduction="10000"/>
          </a:bodyPr>
          <a:lstStyle/>
          <a:p>
            <a:r>
              <a:rPr lang="en-US" err="1"/>
              <a:t>Beneficio</a:t>
            </a:r>
            <a:r>
              <a:rPr lang="en-US"/>
              <a:t> 4</a:t>
            </a:r>
            <a:endParaRPr lang="en-IE"/>
          </a:p>
        </p:txBody>
      </p:sp>
      <p:sp>
        <p:nvSpPr>
          <p:cNvPr id="11" name="Text Placeholder 10">
            <a:extLst>
              <a:ext uri="{FF2B5EF4-FFF2-40B4-BE49-F238E27FC236}">
                <a16:creationId xmlns:a16="http://schemas.microsoft.com/office/drawing/2014/main" id="{94CB611A-23A1-4E03-8AD8-692E1328A874}"/>
              </a:ext>
            </a:extLst>
          </p:cNvPr>
          <p:cNvSpPr>
            <a:spLocks noGrp="1"/>
          </p:cNvSpPr>
          <p:nvPr>
            <p:ph type="body" sz="quarter" idx="36"/>
          </p:nvPr>
        </p:nvSpPr>
        <p:spPr>
          <a:xfrm>
            <a:off x="9383927" y="3937964"/>
            <a:ext cx="1921262" cy="1237497"/>
          </a:xfrm>
        </p:spPr>
        <p:txBody>
          <a:bodyPr/>
          <a:lstStyle/>
          <a:p>
            <a:pPr marL="0" indent="0"/>
            <a:r>
              <a:rPr lang="es-ES" b="1">
                <a:solidFill>
                  <a:srgbClr val="1188A3"/>
                </a:solidFill>
              </a:rPr>
              <a:t>Ayuda a reducir el colesterol</a:t>
            </a:r>
            <a:endParaRPr lang="en-IE" b="1">
              <a:solidFill>
                <a:srgbClr val="1188A3"/>
              </a:solidFill>
            </a:endParaRPr>
          </a:p>
        </p:txBody>
      </p:sp>
      <p:sp>
        <p:nvSpPr>
          <p:cNvPr id="12" name="Text Placeholder 11">
            <a:extLst>
              <a:ext uri="{FF2B5EF4-FFF2-40B4-BE49-F238E27FC236}">
                <a16:creationId xmlns:a16="http://schemas.microsoft.com/office/drawing/2014/main" id="{0EC7DC76-EEE7-404D-81B3-96DE92AAD03E}"/>
              </a:ext>
            </a:extLst>
          </p:cNvPr>
          <p:cNvSpPr>
            <a:spLocks noGrp="1"/>
          </p:cNvSpPr>
          <p:nvPr>
            <p:ph type="body" sz="quarter" idx="37"/>
          </p:nvPr>
        </p:nvSpPr>
        <p:spPr>
          <a:xfrm>
            <a:off x="9391239" y="3503897"/>
            <a:ext cx="1921262" cy="335052"/>
          </a:xfrm>
        </p:spPr>
        <p:txBody>
          <a:bodyPr>
            <a:normAutofit fontScale="92500" lnSpcReduction="10000"/>
          </a:bodyPr>
          <a:lstStyle/>
          <a:p>
            <a:r>
              <a:rPr lang="en-US" err="1"/>
              <a:t>Beneficio</a:t>
            </a:r>
            <a:r>
              <a:rPr lang="en-US"/>
              <a:t> 5</a:t>
            </a:r>
            <a:endParaRPr lang="en-IE"/>
          </a:p>
        </p:txBody>
      </p:sp>
      <p:sp>
        <p:nvSpPr>
          <p:cNvPr id="15" name="Speech Bubble: Rectangle with Corners Rounded 14">
            <a:extLst>
              <a:ext uri="{FF2B5EF4-FFF2-40B4-BE49-F238E27FC236}">
                <a16:creationId xmlns:a16="http://schemas.microsoft.com/office/drawing/2014/main" id="{8F6F0F23-789F-49F0-9E64-138D40261C91}"/>
              </a:ext>
            </a:extLst>
          </p:cNvPr>
          <p:cNvSpPr/>
          <p:nvPr/>
        </p:nvSpPr>
        <p:spPr>
          <a:xfrm>
            <a:off x="7125892" y="1162104"/>
            <a:ext cx="4516070" cy="1757932"/>
          </a:xfrm>
          <a:prstGeom prst="wedgeRoundRectCallout">
            <a:avLst>
              <a:gd name="adj1" fmla="val -62217"/>
              <a:gd name="adj2" fmla="val 33299"/>
              <a:gd name="adj3" fmla="val 16667"/>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Calibri" panose="020F0502020204030204"/>
                <a:ea typeface="+mn-ea"/>
                <a:cs typeface="+mn-cs"/>
              </a:rPr>
              <a:t>Los alimentos bajos en fibra se consideran de inferior calidad nutricional y pueden poner a los ancianos en riesgo de desnutrición y/u obesidad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IE"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46FF662-A8C7-4C25-BD0F-107C3304613E}"/>
              </a:ext>
            </a:extLst>
          </p:cNvPr>
          <p:cNvSpPr txBox="1"/>
          <p:nvPr/>
        </p:nvSpPr>
        <p:spPr>
          <a:xfrm>
            <a:off x="550038" y="1496874"/>
            <a:ext cx="6496910" cy="830997"/>
          </a:xfrm>
          <a:prstGeom prst="rect">
            <a:avLst/>
          </a:prstGeom>
          <a:noFill/>
        </p:spPr>
        <p:txBody>
          <a:bodyPr wrap="square">
            <a:spAutoFit/>
          </a:bodyPr>
          <a:lstStyle/>
          <a:p>
            <a:r>
              <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rPr>
              <a:t>En general, los adultos mayores tienen una ingesta de fibra dietética inferior a la recomendada</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 </a:t>
            </a:r>
            <a:endParaRPr lang="en-IE"/>
          </a:p>
        </p:txBody>
      </p:sp>
      <p:sp>
        <p:nvSpPr>
          <p:cNvPr id="19" name="Text Placeholder 2">
            <a:extLst>
              <a:ext uri="{FF2B5EF4-FFF2-40B4-BE49-F238E27FC236}">
                <a16:creationId xmlns:a16="http://schemas.microsoft.com/office/drawing/2014/main" id="{CEF3D9FC-3993-414C-B83A-5DACCA281D7D}"/>
              </a:ext>
            </a:extLst>
          </p:cNvPr>
          <p:cNvSpPr txBox="1">
            <a:spLocks/>
          </p:cNvSpPr>
          <p:nvPr/>
        </p:nvSpPr>
        <p:spPr>
          <a:xfrm>
            <a:off x="389809" y="302365"/>
            <a:ext cx="11152486" cy="79339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3600">
                <a:solidFill>
                  <a:srgbClr val="000000"/>
                </a:solidFill>
              </a:rPr>
              <a:t>Necesidades nutricionales de las personas mayores - </a:t>
            </a:r>
            <a:r>
              <a:rPr lang="es-ES" sz="3600" b="1">
                <a:solidFill>
                  <a:srgbClr val="000000"/>
                </a:solidFill>
              </a:rPr>
              <a:t>4. Fibra</a:t>
            </a:r>
            <a:endParaRPr lang="en-IE" sz="3600" b="1">
              <a:solidFill>
                <a:srgbClr val="000000"/>
              </a:solidFill>
            </a:endParaRPr>
          </a:p>
        </p:txBody>
      </p:sp>
      <p:sp>
        <p:nvSpPr>
          <p:cNvPr id="20" name="TextBox 19">
            <a:extLst>
              <a:ext uri="{FF2B5EF4-FFF2-40B4-BE49-F238E27FC236}">
                <a16:creationId xmlns:a16="http://schemas.microsoft.com/office/drawing/2014/main" id="{0CE1C913-B25A-483B-959D-0F58FBDB6A94}"/>
              </a:ext>
            </a:extLst>
          </p:cNvPr>
          <p:cNvSpPr txBox="1"/>
          <p:nvPr/>
        </p:nvSpPr>
        <p:spPr>
          <a:xfrm>
            <a:off x="5116948" y="6098721"/>
            <a:ext cx="2008944" cy="456914"/>
          </a:xfrm>
          <a:prstGeom prst="rect">
            <a:avLst/>
          </a:prstGeom>
          <a:solidFill>
            <a:schemeClr val="bg1"/>
          </a:solidFill>
        </p:spPr>
        <p:txBody>
          <a:bodyPr wrap="square" rtlCol="0">
            <a:spAutoFit/>
          </a:bodyPr>
          <a:lstStyle/>
          <a:p>
            <a:endParaRPr lang="en-IE"/>
          </a:p>
        </p:txBody>
      </p:sp>
      <p:sp>
        <p:nvSpPr>
          <p:cNvPr id="16" name="Speech Bubble: Rectangle with Corners Rounded 15">
            <a:extLst>
              <a:ext uri="{FF2B5EF4-FFF2-40B4-BE49-F238E27FC236}">
                <a16:creationId xmlns:a16="http://schemas.microsoft.com/office/drawing/2014/main" id="{19DD8972-06CD-42B1-A95E-DDBDE00960D5}"/>
              </a:ext>
            </a:extLst>
          </p:cNvPr>
          <p:cNvSpPr/>
          <p:nvPr/>
        </p:nvSpPr>
        <p:spPr>
          <a:xfrm>
            <a:off x="689108" y="5349869"/>
            <a:ext cx="6209532" cy="1376823"/>
          </a:xfrm>
          <a:prstGeom prst="wedgeRoundRectCallout">
            <a:avLst>
              <a:gd name="adj1" fmla="val -20676"/>
              <a:gd name="adj2" fmla="val -70910"/>
              <a:gd name="adj3" fmla="val 16667"/>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rgbClr val="000000"/>
                </a:solidFill>
              </a:rPr>
              <a:t>Sin embargo, los ancianos frágiles con poco apetito y anorexia deben ser evaluados cuidadosamente para que una dieta/producto con alto contenido en fibra no provoque un exceso de saciedad o motilidad, ya que esto podría limitar su ingesta total de nutrientes. </a:t>
            </a:r>
            <a:endParaRPr lang="en-IE">
              <a:solidFill>
                <a:srgbClr val="000000"/>
              </a:solidFill>
            </a:endParaRPr>
          </a:p>
        </p:txBody>
      </p:sp>
    </p:spTree>
    <p:extLst>
      <p:ext uri="{BB962C8B-B14F-4D97-AF65-F5344CB8AC3E}">
        <p14:creationId xmlns:p14="http://schemas.microsoft.com/office/powerpoint/2010/main" val="139353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Piles of various wholegrain foods">
            <a:extLst>
              <a:ext uri="{FF2B5EF4-FFF2-40B4-BE49-F238E27FC236}">
                <a16:creationId xmlns:a16="http://schemas.microsoft.com/office/drawing/2014/main" id="{F054469A-D83E-46A9-833D-498DD1B156B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47650" y="1587500"/>
            <a:ext cx="11696699" cy="4699000"/>
          </a:xfrm>
        </p:spPr>
      </p:pic>
      <p:sp>
        <p:nvSpPr>
          <p:cNvPr id="3" name="Text Placeholder 2">
            <a:extLst>
              <a:ext uri="{FF2B5EF4-FFF2-40B4-BE49-F238E27FC236}">
                <a16:creationId xmlns:a16="http://schemas.microsoft.com/office/drawing/2014/main" id="{102F631D-1891-460D-8627-C3E856121199}"/>
              </a:ext>
            </a:extLst>
          </p:cNvPr>
          <p:cNvSpPr>
            <a:spLocks noGrp="1"/>
          </p:cNvSpPr>
          <p:nvPr>
            <p:ph type="body" sz="quarter" idx="18"/>
          </p:nvPr>
        </p:nvSpPr>
        <p:spPr>
          <a:xfrm>
            <a:off x="2366211" y="2326106"/>
            <a:ext cx="9825789" cy="2727158"/>
          </a:xfrm>
          <a:solidFill>
            <a:srgbClr val="85D2E1"/>
          </a:solidFill>
        </p:spPr>
        <p:txBody>
          <a:bodyPr>
            <a:normAutofit/>
          </a:bodyPr>
          <a:lstStyle/>
          <a:p>
            <a:pPr indent="0"/>
            <a:r>
              <a:rPr lang="es-ES" b="1"/>
              <a:t>Granos integrales - </a:t>
            </a:r>
            <a:r>
              <a:rPr lang="es-ES"/>
              <a:t>utilizados para producir pan y cereales integrales</a:t>
            </a:r>
            <a:r>
              <a:rPr lang="es-ES" b="1"/>
              <a:t>; judías/legumbres - </a:t>
            </a:r>
            <a:r>
              <a:rPr lang="es-ES"/>
              <a:t>guisantes y lentejas, etc</a:t>
            </a:r>
            <a:r>
              <a:rPr lang="es-ES" b="1"/>
              <a:t>. Junto con la fruta y las verduras.</a:t>
            </a:r>
          </a:p>
          <a:p>
            <a:pPr indent="0"/>
            <a:r>
              <a:rPr lang="es-ES" b="1"/>
              <a:t>Tipos de ingredientes ricos en fibra</a:t>
            </a:r>
            <a:r>
              <a:rPr lang="en-US"/>
              <a:t>: </a:t>
            </a:r>
          </a:p>
          <a:p>
            <a:pPr indent="0"/>
            <a:r>
              <a:rPr lang="en-US" err="1"/>
              <a:t>Ingredientes</a:t>
            </a:r>
            <a:r>
              <a:rPr lang="en-US"/>
              <a:t> de </a:t>
            </a:r>
            <a:r>
              <a:rPr lang="en-US" err="1"/>
              <a:t>fibra</a:t>
            </a:r>
            <a:r>
              <a:rPr lang="en-US"/>
              <a:t> soluble </a:t>
            </a:r>
            <a:r>
              <a:rPr lang="en-US" err="1"/>
              <a:t>viscosa</a:t>
            </a:r>
            <a:r>
              <a:rPr lang="en-US"/>
              <a:t> </a:t>
            </a:r>
          </a:p>
          <a:p>
            <a:pPr indent="0"/>
            <a:r>
              <a:rPr lang="en-US"/>
              <a:t>+ </a:t>
            </a:r>
            <a:r>
              <a:rPr lang="en-US" err="1"/>
              <a:t>Ingredientes</a:t>
            </a:r>
            <a:r>
              <a:rPr lang="en-US"/>
              <a:t> de </a:t>
            </a:r>
            <a:r>
              <a:rPr lang="en-US" err="1"/>
              <a:t>fibra</a:t>
            </a:r>
            <a:r>
              <a:rPr lang="en-US"/>
              <a:t> insoluble de </a:t>
            </a:r>
            <a:r>
              <a:rPr lang="en-US" err="1"/>
              <a:t>baja</a:t>
            </a:r>
            <a:r>
              <a:rPr lang="en-US"/>
              <a:t> </a:t>
            </a:r>
            <a:r>
              <a:rPr lang="en-US" err="1"/>
              <a:t>viscosidad</a:t>
            </a:r>
            <a:r>
              <a:rPr lang="en-US"/>
              <a:t> </a:t>
            </a:r>
            <a:endParaRPr lang="en-IE"/>
          </a:p>
        </p:txBody>
      </p:sp>
      <p:sp>
        <p:nvSpPr>
          <p:cNvPr id="5" name="Text Placeholder 2">
            <a:extLst>
              <a:ext uri="{FF2B5EF4-FFF2-40B4-BE49-F238E27FC236}">
                <a16:creationId xmlns:a16="http://schemas.microsoft.com/office/drawing/2014/main" id="{59756913-8D74-4A5E-941D-180CEDA76093}"/>
              </a:ext>
            </a:extLst>
          </p:cNvPr>
          <p:cNvSpPr>
            <a:spLocks noGrp="1"/>
          </p:cNvSpPr>
          <p:nvPr>
            <p:ph type="body" sz="quarter" idx="16"/>
          </p:nvPr>
        </p:nvSpPr>
        <p:spPr>
          <a:xfrm>
            <a:off x="463550" y="444500"/>
            <a:ext cx="5113338" cy="582613"/>
          </a:xfrm>
        </p:spPr>
        <p:txBody>
          <a:bodyPr>
            <a:normAutofit lnSpcReduction="10000"/>
          </a:bodyPr>
          <a:lstStyle/>
          <a:p>
            <a:r>
              <a:rPr lang="en-US" b="1"/>
              <a:t>4. </a:t>
            </a:r>
            <a:r>
              <a:rPr lang="en-US" b="1" err="1"/>
              <a:t>Fibra</a:t>
            </a:r>
            <a:r>
              <a:rPr lang="en-US" b="1"/>
              <a:t> - </a:t>
            </a:r>
            <a:r>
              <a:rPr lang="en-US"/>
              <a:t>Fuentes</a:t>
            </a:r>
            <a:endParaRPr lang="en-IE"/>
          </a:p>
        </p:txBody>
      </p:sp>
    </p:spTree>
    <p:extLst>
      <p:ext uri="{BB962C8B-B14F-4D97-AF65-F5344CB8AC3E}">
        <p14:creationId xmlns:p14="http://schemas.microsoft.com/office/powerpoint/2010/main" val="36814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F787FF-5948-4CAE-BD62-F295898907DD}"/>
              </a:ext>
            </a:extLst>
          </p:cNvPr>
          <p:cNvSpPr>
            <a:spLocks noGrp="1"/>
          </p:cNvSpPr>
          <p:nvPr>
            <p:ph type="body" sz="quarter" idx="18"/>
          </p:nvPr>
        </p:nvSpPr>
        <p:spPr>
          <a:xfrm>
            <a:off x="431800" y="1642711"/>
            <a:ext cx="5664200" cy="3867704"/>
          </a:xfrm>
        </p:spPr>
        <p:txBody>
          <a:bodyPr vert="horz" lIns="91440" tIns="45720" rIns="91440" bIns="45720" rtlCol="0" anchor="t">
            <a:normAutofit fontScale="92500" lnSpcReduction="10000"/>
          </a:bodyPr>
          <a:lstStyle/>
          <a:p>
            <a:pPr marL="0" indent="0" algn="just">
              <a:spcBef>
                <a:spcPts val="600"/>
              </a:spcBef>
            </a:pPr>
            <a:r>
              <a:rPr lang="es-ES" dirty="0">
                <a:cs typeface="Arial"/>
              </a:rPr>
              <a:t>El exceso o la falta de fibra, con el tiempo, causará problemas desagradables...</a:t>
            </a:r>
          </a:p>
          <a:p>
            <a:pPr marL="0" indent="0" algn="just">
              <a:spcBef>
                <a:spcPts val="600"/>
              </a:spcBef>
            </a:pPr>
            <a:r>
              <a:rPr lang="en-GB" b="1" dirty="0">
                <a:cs typeface="Arial"/>
              </a:rPr>
              <a:t>Por </a:t>
            </a:r>
            <a:r>
              <a:rPr lang="en-GB" b="1" dirty="0" err="1">
                <a:cs typeface="Arial"/>
              </a:rPr>
              <a:t>ejemplo</a:t>
            </a:r>
            <a:r>
              <a:rPr lang="en-GB" b="1" dirty="0">
                <a:cs typeface="Arial"/>
              </a:rPr>
              <a:t>: </a:t>
            </a:r>
            <a:endParaRPr lang="en-GB" b="1" dirty="0">
              <a:cs typeface="Arial" panose="020B0604020202020204" pitchFamily="34" charset="0"/>
            </a:endParaRPr>
          </a:p>
          <a:p>
            <a:pPr marL="285750" indent="-285750" algn="just">
              <a:buFont typeface="Arial" panose="020B0604020202020204" pitchFamily="34" charset="0"/>
              <a:buChar char="•"/>
            </a:pPr>
            <a:r>
              <a:rPr lang="es-ES" dirty="0">
                <a:cs typeface="Arial"/>
              </a:rPr>
              <a:t>El exceso de fibra en la dieta (y la falta de agua) provocará una ralentización del sistema digestivo y puede causar estreñimiento, hinchazón, gases y dolor abdominal</a:t>
            </a:r>
            <a:r>
              <a:rPr lang="en-GB" dirty="0">
                <a:cs typeface="Arial"/>
              </a:rPr>
              <a:t>. </a:t>
            </a:r>
            <a:endParaRPr lang="en-GB" dirty="0">
              <a:cs typeface="Arial" panose="020B0604020202020204" pitchFamily="34" charset="0"/>
            </a:endParaRPr>
          </a:p>
          <a:p>
            <a:pPr marL="285750" indent="-285750" algn="just">
              <a:buFont typeface="Arial" panose="020B0604020202020204" pitchFamily="34" charset="0"/>
              <a:buChar char="•"/>
            </a:pPr>
            <a:r>
              <a:rPr lang="es-ES" dirty="0">
                <a:cs typeface="Arial"/>
              </a:rPr>
              <a:t>Una cantidad insuficiente de fibra en la dieta impide que el organismo movilice las toxinas, el colesterol u otras sustancias a través del cuerpo, lo que provoca estreñimiento e hinchazón.</a:t>
            </a:r>
            <a:endParaRPr lang="en-GB" dirty="0">
              <a:cs typeface="Arial"/>
            </a:endParaRPr>
          </a:p>
          <a:p>
            <a:endParaRPr lang="en-IE"/>
          </a:p>
        </p:txBody>
      </p:sp>
      <p:sp>
        <p:nvSpPr>
          <p:cNvPr id="3" name="Text Placeholder 2">
            <a:extLst>
              <a:ext uri="{FF2B5EF4-FFF2-40B4-BE49-F238E27FC236}">
                <a16:creationId xmlns:a16="http://schemas.microsoft.com/office/drawing/2014/main" id="{5F39CF22-468C-4AF8-B4AD-C694A3B93869}"/>
              </a:ext>
            </a:extLst>
          </p:cNvPr>
          <p:cNvSpPr>
            <a:spLocks noGrp="1"/>
          </p:cNvSpPr>
          <p:nvPr>
            <p:ph type="body" sz="quarter" idx="16"/>
          </p:nvPr>
        </p:nvSpPr>
        <p:spPr>
          <a:xfrm>
            <a:off x="582314" y="228600"/>
            <a:ext cx="4700886" cy="996593"/>
          </a:xfrm>
        </p:spPr>
        <p:txBody>
          <a:bodyPr>
            <a:normAutofit fontScale="85000" lnSpcReduction="10000"/>
          </a:bodyPr>
          <a:lstStyle/>
          <a:p>
            <a:r>
              <a:rPr lang="es-ES" b="1"/>
              <a:t>Recomendaciones de fibra para las personas mayores</a:t>
            </a:r>
            <a:endParaRPr lang="en-IE" b="1"/>
          </a:p>
        </p:txBody>
      </p:sp>
      <p:graphicFrame>
        <p:nvGraphicFramePr>
          <p:cNvPr id="5" name="Table 5">
            <a:extLst>
              <a:ext uri="{FF2B5EF4-FFF2-40B4-BE49-F238E27FC236}">
                <a16:creationId xmlns:a16="http://schemas.microsoft.com/office/drawing/2014/main" id="{B2645E2F-470B-436C-A4F5-84612FAE1EB1}"/>
              </a:ext>
            </a:extLst>
          </p:cNvPr>
          <p:cNvGraphicFramePr>
            <a:graphicFrameLocks noGrp="1"/>
          </p:cNvGraphicFramePr>
          <p:nvPr>
            <p:extLst>
              <p:ext uri="{D42A27DB-BD31-4B8C-83A1-F6EECF244321}">
                <p14:modId xmlns:p14="http://schemas.microsoft.com/office/powerpoint/2010/main" val="159883851"/>
              </p:ext>
            </p:extLst>
          </p:nvPr>
        </p:nvGraphicFramePr>
        <p:xfrm>
          <a:off x="6617791" y="2601546"/>
          <a:ext cx="5113900" cy="1920240"/>
        </p:xfrm>
        <a:graphic>
          <a:graphicData uri="http://schemas.openxmlformats.org/drawingml/2006/table">
            <a:tbl>
              <a:tblPr firstRow="1" bandRow="1">
                <a:tableStyleId>{93296810-A885-4BE3-A3E7-6D5BEEA58F35}</a:tableStyleId>
              </a:tblPr>
              <a:tblGrid>
                <a:gridCol w="2556950">
                  <a:extLst>
                    <a:ext uri="{9D8B030D-6E8A-4147-A177-3AD203B41FA5}">
                      <a16:colId xmlns:a16="http://schemas.microsoft.com/office/drawing/2014/main" val="1010265646"/>
                    </a:ext>
                  </a:extLst>
                </a:gridCol>
                <a:gridCol w="2556950">
                  <a:extLst>
                    <a:ext uri="{9D8B030D-6E8A-4147-A177-3AD203B41FA5}">
                      <a16:colId xmlns:a16="http://schemas.microsoft.com/office/drawing/2014/main" val="721052865"/>
                    </a:ext>
                  </a:extLst>
                </a:gridCol>
              </a:tblGrid>
              <a:tr h="507414">
                <a:tc>
                  <a:txBody>
                    <a:bodyPr/>
                    <a:lstStyle/>
                    <a:p>
                      <a:r>
                        <a:rPr lang="en-US" err="1">
                          <a:solidFill>
                            <a:srgbClr val="000000"/>
                          </a:solidFill>
                        </a:rPr>
                        <a:t>Adultos</a:t>
                      </a:r>
                      <a:r>
                        <a:rPr lang="en-US">
                          <a:solidFill>
                            <a:srgbClr val="000000"/>
                          </a:solidFill>
                        </a:rPr>
                        <a:t> </a:t>
                      </a:r>
                      <a:r>
                        <a:rPr lang="en-US" err="1">
                          <a:solidFill>
                            <a:srgbClr val="000000"/>
                          </a:solidFill>
                        </a:rPr>
                        <a:t>mayores</a:t>
                      </a:r>
                      <a:endParaRPr lang="en-IE">
                        <a:solidFill>
                          <a:srgbClr val="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err="1">
                          <a:solidFill>
                            <a:srgbClr val="000000"/>
                          </a:solidFill>
                        </a:rPr>
                        <a:t>Necesidades</a:t>
                      </a:r>
                      <a:r>
                        <a:rPr lang="en-US">
                          <a:solidFill>
                            <a:srgbClr val="000000"/>
                          </a:solidFill>
                        </a:rPr>
                        <a:t> medias </a:t>
                      </a:r>
                      <a:r>
                        <a:rPr lang="en-US" err="1">
                          <a:solidFill>
                            <a:srgbClr val="000000"/>
                          </a:solidFill>
                        </a:rPr>
                        <a:t>diarias</a:t>
                      </a:r>
                      <a:r>
                        <a:rPr lang="en-US">
                          <a:solidFill>
                            <a:srgbClr val="000000"/>
                          </a:solidFill>
                        </a:rPr>
                        <a:t> de </a:t>
                      </a:r>
                      <a:r>
                        <a:rPr lang="en-US" err="1">
                          <a:solidFill>
                            <a:srgbClr val="000000"/>
                          </a:solidFill>
                        </a:rPr>
                        <a:t>fibra</a:t>
                      </a:r>
                      <a:endParaRPr lang="en-US">
                        <a:solidFill>
                          <a:srgbClr val="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2721757"/>
                  </a:ext>
                </a:extLst>
              </a:tr>
              <a:tr h="507414">
                <a:tc>
                  <a:txBody>
                    <a:bodyPr/>
                    <a:lstStyle/>
                    <a:p>
                      <a:r>
                        <a:rPr lang="es-ES">
                          <a:solidFill>
                            <a:srgbClr val="000000"/>
                          </a:solidFill>
                        </a:rPr>
                        <a:t>Mujer de más de 50 años</a:t>
                      </a:r>
                    </a:p>
                  </a:txBody>
                  <a:tcPr>
                    <a:lnL w="12700" cap="flat" cmpd="sng" algn="ctr">
                      <a:solidFill>
                        <a:schemeClr val="tx1"/>
                      </a:solidFill>
                      <a:prstDash val="solid"/>
                      <a:round/>
                      <a:headEnd type="none" w="med" len="med"/>
                      <a:tailEnd type="none" w="med" len="med"/>
                    </a:lnL>
                  </a:tcPr>
                </a:tc>
                <a:tc>
                  <a:txBody>
                    <a:bodyPr/>
                    <a:lstStyle/>
                    <a:p>
                      <a:r>
                        <a:rPr lang="es-ES">
                          <a:solidFill>
                            <a:srgbClr val="000000"/>
                          </a:solidFill>
                        </a:rPr>
                        <a:t>21g de fibra dietética/ día</a:t>
                      </a:r>
                      <a:endParaRPr lang="en-IE">
                        <a:solidFill>
                          <a:srgbClr val="000000"/>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87879661"/>
                  </a:ext>
                </a:extLst>
              </a:tr>
              <a:tr h="507414">
                <a:tc>
                  <a:txBody>
                    <a:bodyPr/>
                    <a:lstStyle/>
                    <a:p>
                      <a:r>
                        <a:rPr lang="es-ES">
                          <a:solidFill>
                            <a:srgbClr val="000000"/>
                          </a:solidFill>
                        </a:rPr>
                        <a:t>Hombre de más de 50 años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s-ES">
                          <a:solidFill>
                            <a:srgbClr val="000000"/>
                          </a:solidFill>
                        </a:rPr>
                        <a:t>30g de fibra dietética/ día</a:t>
                      </a:r>
                      <a:endParaRPr lang="en-IE">
                        <a:solidFill>
                          <a:srgbClr val="0000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6521421"/>
                  </a:ext>
                </a:extLst>
              </a:tr>
            </a:tbl>
          </a:graphicData>
        </a:graphic>
      </p:graphicFrame>
      <p:sp>
        <p:nvSpPr>
          <p:cNvPr id="7" name="TextBox 6">
            <a:extLst>
              <a:ext uri="{FF2B5EF4-FFF2-40B4-BE49-F238E27FC236}">
                <a16:creationId xmlns:a16="http://schemas.microsoft.com/office/drawing/2014/main" id="{81E273DB-E424-4C7C-95B3-C3217FDF1F35}"/>
              </a:ext>
            </a:extLst>
          </p:cNvPr>
          <p:cNvSpPr txBox="1"/>
          <p:nvPr/>
        </p:nvSpPr>
        <p:spPr>
          <a:xfrm>
            <a:off x="6739711" y="1480151"/>
            <a:ext cx="4686300" cy="923330"/>
          </a:xfrm>
          <a:prstGeom prst="rect">
            <a:avLst/>
          </a:prstGeom>
          <a:noFill/>
        </p:spPr>
        <p:txBody>
          <a:bodyPr wrap="square">
            <a:spAutoFit/>
          </a:bodyPr>
          <a:lstStyle/>
          <a:p>
            <a:r>
              <a:rPr lang="es-ES">
                <a:solidFill>
                  <a:srgbClr val="000000"/>
                </a:solidFill>
                <a:cs typeface="Arial" panose="020B0604020202020204" pitchFamily="34" charset="0"/>
              </a:rPr>
              <a:t>La recomendación del Departamento de Agricultura de EE.UU. sobre la ingesta de fibra para las personas mayores </a:t>
            </a:r>
            <a:endParaRPr lang="en-IE">
              <a:solidFill>
                <a:srgbClr val="000000"/>
              </a:solidFill>
            </a:endParaRPr>
          </a:p>
        </p:txBody>
      </p:sp>
    </p:spTree>
    <p:extLst>
      <p:ext uri="{BB962C8B-B14F-4D97-AF65-F5344CB8AC3E}">
        <p14:creationId xmlns:p14="http://schemas.microsoft.com/office/powerpoint/2010/main" val="390757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DCB32C-88E9-4971-BCF6-E6E437D9351D}"/>
              </a:ext>
            </a:extLst>
          </p:cNvPr>
          <p:cNvSpPr>
            <a:spLocks noGrp="1"/>
          </p:cNvSpPr>
          <p:nvPr>
            <p:ph type="body" sz="quarter" idx="16"/>
          </p:nvPr>
        </p:nvSpPr>
        <p:spPr>
          <a:xfrm>
            <a:off x="2149153" y="934084"/>
            <a:ext cx="6063821" cy="2199814"/>
          </a:xfrm>
        </p:spPr>
        <p:txBody>
          <a:bodyPr>
            <a:normAutofit fontScale="92500"/>
          </a:bodyPr>
          <a:lstStyle/>
          <a:p>
            <a:r>
              <a:rPr lang="es-ES" sz="4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Las necesidades sanitarias y nutricionales de las personas mayores</a:t>
            </a:r>
            <a:endParaRPr lang="en-IE"/>
          </a:p>
        </p:txBody>
      </p:sp>
      <p:sp>
        <p:nvSpPr>
          <p:cNvPr id="3" name="Text Placeholder 2">
            <a:extLst>
              <a:ext uri="{FF2B5EF4-FFF2-40B4-BE49-F238E27FC236}">
                <a16:creationId xmlns:a16="http://schemas.microsoft.com/office/drawing/2014/main" id="{513518B3-090E-41AE-86DB-8F1F8687B84F}"/>
              </a:ext>
            </a:extLst>
          </p:cNvPr>
          <p:cNvSpPr>
            <a:spLocks noGrp="1"/>
          </p:cNvSpPr>
          <p:nvPr>
            <p:ph type="body" sz="quarter" idx="17"/>
          </p:nvPr>
        </p:nvSpPr>
        <p:spPr/>
        <p:txBody>
          <a:bodyPr>
            <a:normAutofit fontScale="85000" lnSpcReduction="20000"/>
          </a:bodyPr>
          <a:lstStyle/>
          <a:p>
            <a:r>
              <a:rPr lang="en-US"/>
              <a:t>1</a:t>
            </a:r>
            <a:endParaRPr lang="en-IE"/>
          </a:p>
        </p:txBody>
      </p:sp>
    </p:spTree>
    <p:extLst>
      <p:ext uri="{BB962C8B-B14F-4D97-AF65-F5344CB8AC3E}">
        <p14:creationId xmlns:p14="http://schemas.microsoft.com/office/powerpoint/2010/main" val="4145709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BB412D-E0E1-498E-ACCA-35FFFD2C8B9B}"/>
              </a:ext>
            </a:extLst>
          </p:cNvPr>
          <p:cNvSpPr>
            <a:spLocks noGrp="1"/>
          </p:cNvSpPr>
          <p:nvPr>
            <p:ph type="body" sz="quarter" idx="18"/>
          </p:nvPr>
        </p:nvSpPr>
        <p:spPr>
          <a:xfrm>
            <a:off x="507076" y="1434610"/>
            <a:ext cx="11035637" cy="4122910"/>
          </a:xfrm>
        </p:spPr>
        <p:txBody>
          <a:bodyPr>
            <a:normAutofit fontScale="92500" lnSpcReduction="10000"/>
          </a:bodyPr>
          <a:lstStyle/>
          <a:p>
            <a:pPr indent="0" algn="just"/>
            <a:r>
              <a:rPr lang="es-ES" b="1"/>
              <a:t>Las grasas y los aceites </a:t>
            </a:r>
            <a:r>
              <a:rPr lang="es-ES"/>
              <a:t>son importantes para </a:t>
            </a:r>
            <a:r>
              <a:rPr lang="es-ES" b="1"/>
              <a:t>la textura y el sabor de los alimentos</a:t>
            </a:r>
            <a:r>
              <a:rPr lang="es-ES"/>
              <a:t>. También son una parte esencial de una dieta saludable, ya que proporcionan a las personas mayores</a:t>
            </a:r>
            <a:r>
              <a:rPr lang="en-US"/>
              <a:t>: </a:t>
            </a:r>
          </a:p>
          <a:p>
            <a:pPr indent="0" algn="just"/>
            <a:r>
              <a:rPr lang="en-US"/>
              <a:t>• </a:t>
            </a:r>
            <a:r>
              <a:rPr lang="es-ES" b="1"/>
              <a:t>Energía: Las grasas son un nutriente </a:t>
            </a:r>
            <a:r>
              <a:rPr lang="es-ES"/>
              <a:t>con una gran carga energética en comparación con otros nutrientes (carbohidratos y proteínas). Las grasas aportan unas 9 kcal/g, las proteínas y los hidratos de carbono unas 4 kcal/g. </a:t>
            </a:r>
          </a:p>
          <a:p>
            <a:pPr indent="0" algn="just"/>
            <a:r>
              <a:rPr lang="en-US"/>
              <a:t>• </a:t>
            </a:r>
            <a:r>
              <a:rPr lang="es-ES" b="1"/>
              <a:t>Ácidos grasos esenciales</a:t>
            </a:r>
            <a:r>
              <a:rPr lang="es-ES"/>
              <a:t>: Los ácidos grasos esenciales </a:t>
            </a:r>
            <a:r>
              <a:rPr lang="es-ES" b="1"/>
              <a:t>no pueden ser producidos por el cuerpo humano </a:t>
            </a:r>
            <a:r>
              <a:rPr lang="es-ES"/>
              <a:t>y tienen que ser obtenidos a través de la dieta (por ejemplo, algunos ácidos grasos poliinsaturados como los omegas 3 y 6), estos son considerados ácidos grasos esenciales para el funcionamiento del cuerpo de las personas mayores. </a:t>
            </a:r>
          </a:p>
          <a:p>
            <a:pPr indent="0" algn="just"/>
            <a:r>
              <a:rPr lang="en-US"/>
              <a:t>• </a:t>
            </a:r>
            <a:r>
              <a:rPr lang="es-ES" b="1"/>
              <a:t>Factores liposolubles</a:t>
            </a:r>
            <a:r>
              <a:rPr lang="es-ES"/>
              <a:t>: Las grasas no sólo </a:t>
            </a:r>
            <a:r>
              <a:rPr lang="es-ES" b="1"/>
              <a:t>son portadoras de las vitaminas liposolubles </a:t>
            </a:r>
            <a:r>
              <a:rPr lang="es-ES"/>
              <a:t>A, D, E y K para las necesidades corporales de los ancianos, sino que también son </a:t>
            </a:r>
            <a:r>
              <a:rPr lang="es-ES" b="1"/>
              <a:t>portadoras de aromas liposolubles </a:t>
            </a:r>
            <a:r>
              <a:rPr lang="es-ES"/>
              <a:t>que podrían ser un atractivo para mejorar las propiedades sensoriales del producto, como el sabor y la sensación en boca.</a:t>
            </a:r>
          </a:p>
        </p:txBody>
      </p:sp>
      <p:sp>
        <p:nvSpPr>
          <p:cNvPr id="4" name="Text Placeholder 2">
            <a:extLst>
              <a:ext uri="{FF2B5EF4-FFF2-40B4-BE49-F238E27FC236}">
                <a16:creationId xmlns:a16="http://schemas.microsoft.com/office/drawing/2014/main" id="{E75384C9-BB5B-40A0-89CF-2FEF1159BDCE}"/>
              </a:ext>
            </a:extLst>
          </p:cNvPr>
          <p:cNvSpPr>
            <a:spLocks noGrp="1"/>
          </p:cNvSpPr>
          <p:nvPr>
            <p:ph type="body" sz="quarter" idx="16"/>
          </p:nvPr>
        </p:nvSpPr>
        <p:spPr>
          <a:xfrm>
            <a:off x="735013" y="642938"/>
            <a:ext cx="10807700" cy="582612"/>
          </a:xfrm>
        </p:spPr>
        <p:txBody>
          <a:bodyPr>
            <a:normAutofit fontScale="92500"/>
          </a:bodyPr>
          <a:lstStyle/>
          <a:p>
            <a:r>
              <a:rPr lang="es-ES"/>
              <a:t>Necesidades nutricionales de las personas mayores - 5. </a:t>
            </a:r>
            <a:r>
              <a:rPr lang="es-ES" b="1"/>
              <a:t>Grasas</a:t>
            </a:r>
            <a:endParaRPr lang="en-IE" b="1"/>
          </a:p>
        </p:txBody>
      </p:sp>
    </p:spTree>
    <p:extLst>
      <p:ext uri="{BB962C8B-B14F-4D97-AF65-F5344CB8AC3E}">
        <p14:creationId xmlns:p14="http://schemas.microsoft.com/office/powerpoint/2010/main" val="82370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C4773-9C80-4AA6-8ABA-72A16D91E74E}"/>
              </a:ext>
            </a:extLst>
          </p:cNvPr>
          <p:cNvSpPr>
            <a:spLocks noGrp="1"/>
          </p:cNvSpPr>
          <p:nvPr>
            <p:ph type="body" sz="quarter" idx="18"/>
          </p:nvPr>
        </p:nvSpPr>
        <p:spPr>
          <a:xfrm>
            <a:off x="482600" y="1515979"/>
            <a:ext cx="11060216" cy="4108736"/>
          </a:xfrm>
        </p:spPr>
        <p:txBody>
          <a:bodyPr>
            <a:normAutofit/>
          </a:bodyPr>
          <a:lstStyle/>
          <a:p>
            <a:pPr indent="0" algn="just"/>
            <a:r>
              <a:rPr lang="es-ES"/>
              <a:t>En general, los adultos de más de 50 años no suelen tener una gran necesidad de vitaminas A, C, E y la mayoría de las vitaminas del grupo B. </a:t>
            </a:r>
          </a:p>
          <a:p>
            <a:pPr indent="0" algn="just"/>
            <a:r>
              <a:rPr lang="es-ES" b="1"/>
              <a:t>Excepto en el caso de la vitamina B6, se recomienda un nivel más alto. </a:t>
            </a:r>
          </a:p>
          <a:p>
            <a:pPr indent="0" algn="just"/>
            <a:r>
              <a:rPr lang="es-ES"/>
              <a:t>Además, en el caso de las personas mayores, la deficiencia de vitamina B12 es un problema muy común y puede convertirse en un gran reto para estos adultos mayores. El cuerpo digiere y absorbe menos B12 de los alimentos a medida que envejecemos. Si alguien ya tiene una deficiencia, una dieta normal no será suficiente para compensarla; será necesario un alimento rico en B12 o fortificado con ella.</a:t>
            </a:r>
            <a:endParaRPr lang="en-US"/>
          </a:p>
          <a:p>
            <a:pPr indent="0" algn="just"/>
            <a:r>
              <a:rPr lang="en-US" sz="2400" b="1">
                <a:highlight>
                  <a:srgbClr val="FED100"/>
                </a:highlight>
              </a:rPr>
              <a:t>  </a:t>
            </a:r>
            <a:r>
              <a:rPr lang="en-US" sz="2400" b="1" err="1">
                <a:highlight>
                  <a:srgbClr val="FED100"/>
                </a:highlight>
              </a:rPr>
              <a:t>Consejo</a:t>
            </a:r>
            <a:r>
              <a:rPr lang="en-US" sz="2400" b="1">
                <a:highlight>
                  <a:srgbClr val="FED100"/>
                </a:highlight>
                <a:latin typeface="Comic Sans MS" panose="030F0702030302020204" pitchFamily="66" charset="0"/>
              </a:rPr>
              <a:t>: </a:t>
            </a:r>
            <a:r>
              <a:rPr lang="es-ES" b="1"/>
              <a:t>Esto pone de relieve otra oportunidad en el desarrollo de productos alimentarios apropiados para las personas mayores. ¡Recuerde lo importante que es la B12 para las personas mayores!</a:t>
            </a:r>
            <a:endParaRPr lang="en-IE" b="1"/>
          </a:p>
        </p:txBody>
      </p:sp>
      <p:sp>
        <p:nvSpPr>
          <p:cNvPr id="4" name="Text Placeholder 2">
            <a:extLst>
              <a:ext uri="{FF2B5EF4-FFF2-40B4-BE49-F238E27FC236}">
                <a16:creationId xmlns:a16="http://schemas.microsoft.com/office/drawing/2014/main" id="{D05C157B-0B14-412D-91AA-7C86980FC579}"/>
              </a:ext>
            </a:extLst>
          </p:cNvPr>
          <p:cNvSpPr>
            <a:spLocks noGrp="1"/>
          </p:cNvSpPr>
          <p:nvPr>
            <p:ph type="body" sz="quarter" idx="16"/>
          </p:nvPr>
        </p:nvSpPr>
        <p:spPr>
          <a:xfrm>
            <a:off x="596900" y="638176"/>
            <a:ext cx="11252200" cy="582612"/>
          </a:xfrm>
        </p:spPr>
        <p:txBody>
          <a:bodyPr>
            <a:normAutofit fontScale="70000" lnSpcReduction="20000"/>
          </a:bodyPr>
          <a:lstStyle/>
          <a:p>
            <a:r>
              <a:rPr lang="es-ES"/>
              <a:t>Necesidades nutricionales de las personas mayores - 6. </a:t>
            </a:r>
            <a:r>
              <a:rPr lang="es-ES" b="1"/>
              <a:t>Vitaminas y minerales</a:t>
            </a:r>
          </a:p>
        </p:txBody>
      </p:sp>
    </p:spTree>
    <p:extLst>
      <p:ext uri="{BB962C8B-B14F-4D97-AF65-F5344CB8AC3E}">
        <p14:creationId xmlns:p14="http://schemas.microsoft.com/office/powerpoint/2010/main" val="2716821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0B9767-170A-4A90-956E-F0AE82DFB4FF}"/>
              </a:ext>
            </a:extLst>
          </p:cNvPr>
          <p:cNvSpPr>
            <a:spLocks noGrp="1"/>
          </p:cNvSpPr>
          <p:nvPr>
            <p:ph type="body" sz="quarter" idx="18"/>
          </p:nvPr>
        </p:nvSpPr>
        <p:spPr>
          <a:xfrm>
            <a:off x="508001" y="1507067"/>
            <a:ext cx="7416800" cy="4117648"/>
          </a:xfrm>
        </p:spPr>
        <p:txBody>
          <a:bodyPr>
            <a:normAutofit fontScale="92500"/>
          </a:bodyPr>
          <a:lstStyle/>
          <a:p>
            <a:pPr indent="0"/>
            <a:r>
              <a:rPr lang="es-ES" b="1"/>
              <a:t>Vitamina D y calcio adicionales: </a:t>
            </a:r>
            <a:r>
              <a:rPr lang="es-ES"/>
              <a:t>La ingesta de una cantidad suficiente de vitamina D y calcio es especialmente importante para </a:t>
            </a:r>
            <a:r>
              <a:rPr lang="es-ES" b="1"/>
              <a:t>mejorar la salud ósea </a:t>
            </a:r>
            <a:r>
              <a:rPr lang="es-ES"/>
              <a:t>de las personas mayores, sobre todo de las que tienen más de 70 años, que normalmente tienen niveles bajos de vitamina D en la sangre. </a:t>
            </a:r>
            <a:endParaRPr lang="en-US"/>
          </a:p>
          <a:p>
            <a:pPr indent="0"/>
            <a:r>
              <a:rPr lang="es-ES"/>
              <a:t>Es casi seguro que </a:t>
            </a:r>
            <a:r>
              <a:rPr lang="es-ES" b="1"/>
              <a:t>reduce el riesgo de fracturas, caídas y limitación de la movilidad</a:t>
            </a:r>
            <a:r>
              <a:rPr lang="es-ES"/>
              <a:t>. El motivo de añadir calcio adicional, en este caso, es que la vitamina D por sí sola no parece ser tan eficaz. </a:t>
            </a:r>
          </a:p>
          <a:p>
            <a:pPr indent="0"/>
            <a:r>
              <a:rPr lang="es-ES"/>
              <a:t>La ingesta de vitamina D (y calcio) es especialmente importante durante los meses de invierno (baja exposición de la piel a la luz solar).</a:t>
            </a:r>
            <a:endParaRPr lang="en-IE"/>
          </a:p>
        </p:txBody>
      </p:sp>
      <p:sp>
        <p:nvSpPr>
          <p:cNvPr id="4" name="Text Placeholder 2">
            <a:extLst>
              <a:ext uri="{FF2B5EF4-FFF2-40B4-BE49-F238E27FC236}">
                <a16:creationId xmlns:a16="http://schemas.microsoft.com/office/drawing/2014/main" id="{180220A7-8A57-4C87-8561-44803C004D50}"/>
              </a:ext>
            </a:extLst>
          </p:cNvPr>
          <p:cNvSpPr>
            <a:spLocks noGrp="1"/>
          </p:cNvSpPr>
          <p:nvPr>
            <p:ph type="body" sz="quarter" idx="16"/>
          </p:nvPr>
        </p:nvSpPr>
        <p:spPr>
          <a:xfrm>
            <a:off x="735013" y="642938"/>
            <a:ext cx="10807700" cy="582612"/>
          </a:xfrm>
        </p:spPr>
        <p:txBody>
          <a:bodyPr>
            <a:normAutofit fontScale="70000" lnSpcReduction="20000"/>
          </a:bodyPr>
          <a:lstStyle/>
          <a:p>
            <a:r>
              <a:rPr lang="es-ES"/>
              <a:t>Necesidades nutricionales de las personas mayores - </a:t>
            </a:r>
            <a:r>
              <a:rPr lang="es-ES" b="1"/>
              <a:t>6. Vitaminas y minerales</a:t>
            </a:r>
            <a:endParaRPr lang="en-IE" b="1"/>
          </a:p>
        </p:txBody>
      </p:sp>
      <p:pic>
        <p:nvPicPr>
          <p:cNvPr id="6" name="Picture 5" descr="The radiologic figure of a skeleton">
            <a:extLst>
              <a:ext uri="{FF2B5EF4-FFF2-40B4-BE49-F238E27FC236}">
                <a16:creationId xmlns:a16="http://schemas.microsoft.com/office/drawing/2014/main" id="{AED29717-D32A-4F6C-A13E-E062D4D56B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49894" y="1507067"/>
            <a:ext cx="3762848" cy="4117648"/>
          </a:xfrm>
          <a:prstGeom prst="rect">
            <a:avLst/>
          </a:prstGeom>
        </p:spPr>
      </p:pic>
    </p:spTree>
    <p:extLst>
      <p:ext uri="{BB962C8B-B14F-4D97-AF65-F5344CB8AC3E}">
        <p14:creationId xmlns:p14="http://schemas.microsoft.com/office/powerpoint/2010/main" val="118777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32C8E0-C1C1-4910-9432-C7639CCF0A7A}"/>
              </a:ext>
            </a:extLst>
          </p:cNvPr>
          <p:cNvSpPr>
            <a:spLocks noGrp="1"/>
          </p:cNvSpPr>
          <p:nvPr>
            <p:ph type="body" sz="quarter" idx="18"/>
          </p:nvPr>
        </p:nvSpPr>
        <p:spPr>
          <a:xfrm>
            <a:off x="516467" y="1757011"/>
            <a:ext cx="5452567" cy="3867704"/>
          </a:xfrm>
        </p:spPr>
        <p:txBody>
          <a:bodyPr>
            <a:normAutofit lnSpcReduction="10000"/>
          </a:bodyPr>
          <a:lstStyle/>
          <a:p>
            <a:pPr indent="0"/>
            <a:r>
              <a:rPr lang="es-ES" b="1"/>
              <a:t>Declaración relacionada con la vitamina D: </a:t>
            </a:r>
            <a:r>
              <a:rPr lang="es-ES"/>
              <a:t>Según la EFSA, los fabricantes de alimentos están autorizados a mostrar la siguiente declaración en sus envases</a:t>
            </a:r>
            <a:r>
              <a:rPr lang="en-US"/>
              <a:t>:</a:t>
            </a:r>
          </a:p>
          <a:p>
            <a:pPr indent="0" algn="ctr"/>
            <a:r>
              <a:rPr lang="en-US" b="1" i="1"/>
              <a:t>“</a:t>
            </a:r>
            <a:r>
              <a:rPr lang="es-ES" b="1" i="1"/>
              <a:t>Reduce el riesgo de pérdida de masa ósea, reduciendo así el riesgo de fracturas</a:t>
            </a:r>
            <a:r>
              <a:rPr lang="en-US" b="1" i="1"/>
              <a:t>”</a:t>
            </a:r>
          </a:p>
          <a:p>
            <a:pPr indent="0"/>
            <a:r>
              <a:rPr lang="es-ES"/>
              <a:t>si el producto aporta más de 1200 mg de calcio en una ración diaria o una combinación de 1200mg de calcio y 20µg de vitamina D)</a:t>
            </a:r>
            <a:endParaRPr lang="en-IE"/>
          </a:p>
        </p:txBody>
      </p:sp>
      <p:sp>
        <p:nvSpPr>
          <p:cNvPr id="3" name="Text Placeholder 2">
            <a:extLst>
              <a:ext uri="{FF2B5EF4-FFF2-40B4-BE49-F238E27FC236}">
                <a16:creationId xmlns:a16="http://schemas.microsoft.com/office/drawing/2014/main" id="{27AB06A5-02AC-4CB1-8AFC-C106E8E3B2F3}"/>
              </a:ext>
            </a:extLst>
          </p:cNvPr>
          <p:cNvSpPr>
            <a:spLocks noGrp="1"/>
          </p:cNvSpPr>
          <p:nvPr>
            <p:ph type="body" sz="quarter" idx="16"/>
          </p:nvPr>
        </p:nvSpPr>
        <p:spPr>
          <a:xfrm>
            <a:off x="700170" y="328524"/>
            <a:ext cx="5085159" cy="996593"/>
          </a:xfrm>
        </p:spPr>
        <p:txBody>
          <a:bodyPr>
            <a:normAutofit fontScale="70000" lnSpcReduction="20000"/>
          </a:bodyPr>
          <a:lstStyle/>
          <a:p>
            <a:r>
              <a:rPr lang="es-ES" b="1"/>
              <a:t>Un dato interesante para los fabricantes de alimentos... ¡USTED!</a:t>
            </a:r>
            <a:endParaRPr lang="en-IE" b="1"/>
          </a:p>
        </p:txBody>
      </p:sp>
      <p:graphicFrame>
        <p:nvGraphicFramePr>
          <p:cNvPr id="5" name="Table 5">
            <a:extLst>
              <a:ext uri="{FF2B5EF4-FFF2-40B4-BE49-F238E27FC236}">
                <a16:creationId xmlns:a16="http://schemas.microsoft.com/office/drawing/2014/main" id="{7D470B5F-E9BF-444A-B24F-37EDB8FBB897}"/>
              </a:ext>
            </a:extLst>
          </p:cNvPr>
          <p:cNvGraphicFramePr>
            <a:graphicFrameLocks noGrp="1"/>
          </p:cNvGraphicFramePr>
          <p:nvPr>
            <p:extLst>
              <p:ext uri="{D42A27DB-BD31-4B8C-83A1-F6EECF244321}">
                <p14:modId xmlns:p14="http://schemas.microsoft.com/office/powerpoint/2010/main" val="3531901686"/>
              </p:ext>
            </p:extLst>
          </p:nvPr>
        </p:nvGraphicFramePr>
        <p:xfrm>
          <a:off x="6798732" y="1999262"/>
          <a:ext cx="5139266" cy="3133795"/>
        </p:xfrm>
        <a:graphic>
          <a:graphicData uri="http://schemas.openxmlformats.org/drawingml/2006/table">
            <a:tbl>
              <a:tblPr firstRow="1" bandRow="1">
                <a:tableStyleId>{93296810-A885-4BE3-A3E7-6D5BEEA58F35}</a:tableStyleId>
              </a:tblPr>
              <a:tblGrid>
                <a:gridCol w="1837267">
                  <a:extLst>
                    <a:ext uri="{9D8B030D-6E8A-4147-A177-3AD203B41FA5}">
                      <a16:colId xmlns:a16="http://schemas.microsoft.com/office/drawing/2014/main" val="193861229"/>
                    </a:ext>
                  </a:extLst>
                </a:gridCol>
                <a:gridCol w="1493521">
                  <a:extLst>
                    <a:ext uri="{9D8B030D-6E8A-4147-A177-3AD203B41FA5}">
                      <a16:colId xmlns:a16="http://schemas.microsoft.com/office/drawing/2014/main" val="3540509202"/>
                    </a:ext>
                  </a:extLst>
                </a:gridCol>
                <a:gridCol w="1808478">
                  <a:extLst>
                    <a:ext uri="{9D8B030D-6E8A-4147-A177-3AD203B41FA5}">
                      <a16:colId xmlns:a16="http://schemas.microsoft.com/office/drawing/2014/main" val="3350029642"/>
                    </a:ext>
                  </a:extLst>
                </a:gridCol>
              </a:tblGrid>
              <a:tr h="733777">
                <a:tc>
                  <a:txBody>
                    <a:bodyPr/>
                    <a:lstStyle/>
                    <a:p>
                      <a:pPr algn="ctr"/>
                      <a:r>
                        <a:rPr lang="en-US">
                          <a:solidFill>
                            <a:srgbClr val="000000"/>
                          </a:solidFill>
                        </a:rPr>
                        <a:t>EDAD</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rgbClr val="000000"/>
                          </a:solidFill>
                        </a:rPr>
                        <a:t>MUJER</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rgbClr val="000000"/>
                          </a:solidFill>
                        </a:rPr>
                        <a:t>HOMBRE</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1754942"/>
                  </a:ext>
                </a:extLst>
              </a:tr>
              <a:tr h="936978">
                <a:tc>
                  <a:txBody>
                    <a:bodyPr/>
                    <a:lstStyle/>
                    <a:p>
                      <a:r>
                        <a:rPr lang="en-US">
                          <a:solidFill>
                            <a:srgbClr val="000000"/>
                          </a:solidFill>
                        </a:rPr>
                        <a:t>50-69 AÑOS</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rgbClr val="000000"/>
                          </a:solidFill>
                        </a:rPr>
                        <a:t>10 g/día</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a:solidFill>
                            <a:srgbClr val="000000"/>
                          </a:solidFill>
                        </a:rPr>
                        <a:t>10 g/día (pieles oscuras y/o cuando se pasa menos tiempo al aire libre)</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5863538"/>
                  </a:ext>
                </a:extLst>
              </a:tr>
              <a:tr h="936978">
                <a:tc>
                  <a:txBody>
                    <a:bodyPr/>
                    <a:lstStyle/>
                    <a:p>
                      <a:r>
                        <a:rPr lang="en-US">
                          <a:solidFill>
                            <a:srgbClr val="000000"/>
                          </a:solidFill>
                        </a:rPr>
                        <a:t>70+ AÑOS</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rgbClr val="000000"/>
                          </a:solidFill>
                        </a:rPr>
                        <a:t>20 g/día </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solidFill>
                            <a:srgbClr val="000000"/>
                          </a:solidFill>
                        </a:rPr>
                        <a:t>20 g/día </a:t>
                      </a:r>
                      <a:endParaRPr lang="en-IE">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3312406"/>
                  </a:ext>
                </a:extLst>
              </a:tr>
            </a:tbl>
          </a:graphicData>
        </a:graphic>
      </p:graphicFrame>
      <p:sp>
        <p:nvSpPr>
          <p:cNvPr id="7" name="TextBox 6">
            <a:extLst>
              <a:ext uri="{FF2B5EF4-FFF2-40B4-BE49-F238E27FC236}">
                <a16:creationId xmlns:a16="http://schemas.microsoft.com/office/drawing/2014/main" id="{907758E1-95D4-41E9-ABF3-BE1345E7D0CE}"/>
              </a:ext>
            </a:extLst>
          </p:cNvPr>
          <p:cNvSpPr txBox="1"/>
          <p:nvPr/>
        </p:nvSpPr>
        <p:spPr>
          <a:xfrm>
            <a:off x="6798732" y="696857"/>
            <a:ext cx="4889500" cy="1200329"/>
          </a:xfrm>
          <a:prstGeom prst="rect">
            <a:avLst/>
          </a:prstGeom>
          <a:noFill/>
        </p:spPr>
        <p:txBody>
          <a:bodyPr wrap="square">
            <a:spAutoFit/>
          </a:bodyPr>
          <a:lstStyle/>
          <a:p>
            <a:pPr algn="ctr"/>
            <a:r>
              <a:rPr lang="es-ES" sz="2400" b="1">
                <a:solidFill>
                  <a:srgbClr val="000000"/>
                </a:solidFill>
              </a:rPr>
              <a:t>Cantidades diarias recomendadas de vitamina D extra al día en microgramos</a:t>
            </a:r>
          </a:p>
        </p:txBody>
      </p:sp>
      <p:sp>
        <p:nvSpPr>
          <p:cNvPr id="8" name="TextBox 7">
            <a:extLst>
              <a:ext uri="{FF2B5EF4-FFF2-40B4-BE49-F238E27FC236}">
                <a16:creationId xmlns:a16="http://schemas.microsoft.com/office/drawing/2014/main" id="{658313C5-BB83-4FB3-BB8F-65DFFEDC7BEB}"/>
              </a:ext>
            </a:extLst>
          </p:cNvPr>
          <p:cNvSpPr txBox="1"/>
          <p:nvPr/>
        </p:nvSpPr>
        <p:spPr>
          <a:xfrm>
            <a:off x="10623550" y="5062888"/>
            <a:ext cx="1051983" cy="369332"/>
          </a:xfrm>
          <a:prstGeom prst="rect">
            <a:avLst/>
          </a:prstGeom>
          <a:noFill/>
        </p:spPr>
        <p:txBody>
          <a:bodyPr wrap="square" rtlCol="0">
            <a:spAutoFit/>
          </a:bodyPr>
          <a:lstStyle/>
          <a:p>
            <a:r>
              <a:rPr lang="en-US" b="1">
                <a:solidFill>
                  <a:srgbClr val="1188A3"/>
                </a:solidFill>
                <a:hlinkClick r:id="rId2">
                  <a:extLst>
                    <a:ext uri="{A12FA001-AC4F-418D-AE19-62706E023703}">
                      <ahyp:hlinkClr xmlns:ahyp="http://schemas.microsoft.com/office/drawing/2018/hyperlinkcolor" val="tx"/>
                    </a:ext>
                  </a:extLst>
                </a:hlinkClick>
              </a:rPr>
              <a:t>Fuente</a:t>
            </a:r>
            <a:endParaRPr lang="en-IE" b="1">
              <a:solidFill>
                <a:srgbClr val="1188A3"/>
              </a:solidFill>
            </a:endParaRPr>
          </a:p>
        </p:txBody>
      </p:sp>
    </p:spTree>
    <p:extLst>
      <p:ext uri="{BB962C8B-B14F-4D97-AF65-F5344CB8AC3E}">
        <p14:creationId xmlns:p14="http://schemas.microsoft.com/office/powerpoint/2010/main" val="95665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3BDF0-8CA1-4B76-A71D-92EC2E13FC15}"/>
              </a:ext>
            </a:extLst>
          </p:cNvPr>
          <p:cNvSpPr>
            <a:spLocks noGrp="1"/>
          </p:cNvSpPr>
          <p:nvPr>
            <p:ph type="body" sz="quarter" idx="18"/>
          </p:nvPr>
        </p:nvSpPr>
        <p:spPr>
          <a:xfrm>
            <a:off x="508000" y="1757011"/>
            <a:ext cx="5262880" cy="3867704"/>
          </a:xfrm>
        </p:spPr>
        <p:txBody>
          <a:bodyPr vert="horz" lIns="91440" tIns="45720" rIns="91440" bIns="45720" rtlCol="0" anchor="t">
            <a:normAutofit lnSpcReduction="10000"/>
          </a:bodyPr>
          <a:lstStyle/>
          <a:p>
            <a:pPr indent="0" algn="ctr"/>
            <a:r>
              <a:rPr lang="es-ES" b="1" dirty="0"/>
              <a:t>Minerales Potasio y sodio: </a:t>
            </a:r>
            <a:r>
              <a:rPr lang="es-ES" dirty="0"/>
              <a:t>Aumentar la ingesta de potasio y reducir el contenido de sodio/sal en los alimentos es una forma de </a:t>
            </a:r>
            <a:r>
              <a:rPr lang="es-ES" b="1" dirty="0"/>
              <a:t>ayudar a controlar y combatir la hipertensión arterial </a:t>
            </a:r>
            <a:r>
              <a:rPr lang="es-ES" dirty="0"/>
              <a:t>(un problema común en las personas mayores). </a:t>
            </a:r>
            <a:endParaRPr lang="es-ES"/>
          </a:p>
          <a:p>
            <a:pPr indent="0" algn="ctr"/>
            <a:endParaRPr lang="en-US">
              <a:cs typeface="Calibri" panose="020F0502020204030204"/>
            </a:endParaRPr>
          </a:p>
          <a:p>
            <a:pPr indent="0" algn="ctr"/>
            <a:r>
              <a:rPr lang="en-US" b="1" dirty="0">
                <a:highlight>
                  <a:srgbClr val="FED100"/>
                </a:highlight>
              </a:rPr>
              <a:t> </a:t>
            </a:r>
            <a:r>
              <a:rPr lang="en-US" sz="2400" b="1" dirty="0">
                <a:highlight>
                  <a:srgbClr val="FED100"/>
                </a:highlight>
              </a:rPr>
              <a:t> Consejo</a:t>
            </a:r>
            <a:r>
              <a:rPr lang="en-US" sz="2400" b="1" dirty="0">
                <a:highlight>
                  <a:srgbClr val="FED100"/>
                </a:highlight>
                <a:latin typeface="Comic Sans MS"/>
              </a:rPr>
              <a:t>:</a:t>
            </a:r>
            <a:r>
              <a:rPr lang="en-US" sz="2400" b="1" dirty="0">
                <a:latin typeface="Comic Sans MS"/>
              </a:rPr>
              <a:t> </a:t>
            </a:r>
            <a:r>
              <a:rPr lang="es-ES" dirty="0"/>
              <a:t>Se aconseja trabajar con este conocimiento cuando se desarrollan productos para las personas mayores.</a:t>
            </a:r>
            <a:endParaRPr lang="en-IE" dirty="0">
              <a:cs typeface="Calibri" panose="020F0502020204030204"/>
            </a:endParaRPr>
          </a:p>
        </p:txBody>
      </p:sp>
      <p:sp>
        <p:nvSpPr>
          <p:cNvPr id="4" name="Text Placeholder 2">
            <a:extLst>
              <a:ext uri="{FF2B5EF4-FFF2-40B4-BE49-F238E27FC236}">
                <a16:creationId xmlns:a16="http://schemas.microsoft.com/office/drawing/2014/main" id="{ABB3C54E-15CE-443E-8C1C-7DD19E7C1508}"/>
              </a:ext>
            </a:extLst>
          </p:cNvPr>
          <p:cNvSpPr>
            <a:spLocks noGrp="1"/>
          </p:cNvSpPr>
          <p:nvPr>
            <p:ph type="body" sz="quarter" idx="16"/>
          </p:nvPr>
        </p:nvSpPr>
        <p:spPr>
          <a:xfrm>
            <a:off x="735013" y="642938"/>
            <a:ext cx="10807700" cy="582612"/>
          </a:xfrm>
        </p:spPr>
        <p:txBody>
          <a:bodyPr>
            <a:normAutofit fontScale="70000" lnSpcReduction="20000"/>
          </a:bodyPr>
          <a:lstStyle/>
          <a:p>
            <a:r>
              <a:rPr lang="es-ES"/>
              <a:t>Necesidades nutricionales de las personas mayores - 6. </a:t>
            </a:r>
            <a:r>
              <a:rPr lang="es-ES" b="1"/>
              <a:t>Vitaminas y minerales</a:t>
            </a:r>
            <a:endParaRPr lang="en-IE" b="1"/>
          </a:p>
        </p:txBody>
      </p:sp>
      <p:pic>
        <p:nvPicPr>
          <p:cNvPr id="6" name="Picture 5">
            <a:extLst>
              <a:ext uri="{FF2B5EF4-FFF2-40B4-BE49-F238E27FC236}">
                <a16:creationId xmlns:a16="http://schemas.microsoft.com/office/drawing/2014/main" id="{4C41A770-6ED3-46C4-AB2D-8CD14AA8CEBE}"/>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639099" y="1757010"/>
            <a:ext cx="3730860" cy="2149243"/>
          </a:xfrm>
          <a:prstGeom prst="rect">
            <a:avLst/>
          </a:prstGeom>
        </p:spPr>
      </p:pic>
      <p:sp>
        <p:nvSpPr>
          <p:cNvPr id="5" name="Arrow: Up 4">
            <a:extLst>
              <a:ext uri="{FF2B5EF4-FFF2-40B4-BE49-F238E27FC236}">
                <a16:creationId xmlns:a16="http://schemas.microsoft.com/office/drawing/2014/main" id="{0C7B8104-3673-4386-A8A9-BCD27CFDA19F}"/>
              </a:ext>
            </a:extLst>
          </p:cNvPr>
          <p:cNvSpPr/>
          <p:nvPr/>
        </p:nvSpPr>
        <p:spPr>
          <a:xfrm>
            <a:off x="6344653" y="4580020"/>
            <a:ext cx="954505" cy="1635041"/>
          </a:xfrm>
          <a:prstGeom prst="upArrow">
            <a:avLst/>
          </a:prstGeom>
          <a:solidFill>
            <a:srgbClr val="1188A3"/>
          </a:solidFill>
          <a:ln>
            <a:solidFill>
              <a:srgbClr val="1188A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err="1"/>
              <a:t>incrementar</a:t>
            </a:r>
            <a:endParaRPr lang="en-IE" b="1"/>
          </a:p>
        </p:txBody>
      </p:sp>
      <p:sp>
        <p:nvSpPr>
          <p:cNvPr id="8" name="Arrow: Down 7">
            <a:extLst>
              <a:ext uri="{FF2B5EF4-FFF2-40B4-BE49-F238E27FC236}">
                <a16:creationId xmlns:a16="http://schemas.microsoft.com/office/drawing/2014/main" id="{43ED1352-99FB-45E2-A252-6716F2B3BC97}"/>
              </a:ext>
            </a:extLst>
          </p:cNvPr>
          <p:cNvSpPr/>
          <p:nvPr/>
        </p:nvSpPr>
        <p:spPr>
          <a:xfrm>
            <a:off x="6344653" y="2182478"/>
            <a:ext cx="858253" cy="1440615"/>
          </a:xfrm>
          <a:prstGeom prst="downArrow">
            <a:avLst/>
          </a:prstGeom>
          <a:solidFill>
            <a:srgbClr val="1188A3"/>
          </a:solidFill>
          <a:ln>
            <a:solidFill>
              <a:srgbClr val="1188A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E" b="1" err="1"/>
              <a:t>reducir</a:t>
            </a:r>
            <a:endParaRPr lang="en-IE" b="1"/>
          </a:p>
        </p:txBody>
      </p:sp>
      <p:sp>
        <p:nvSpPr>
          <p:cNvPr id="9" name="TextBox 8">
            <a:extLst>
              <a:ext uri="{FF2B5EF4-FFF2-40B4-BE49-F238E27FC236}">
                <a16:creationId xmlns:a16="http://schemas.microsoft.com/office/drawing/2014/main" id="{BE962302-5F8B-4A01-93EA-7278D9A40A44}"/>
              </a:ext>
            </a:extLst>
          </p:cNvPr>
          <p:cNvSpPr txBox="1"/>
          <p:nvPr/>
        </p:nvSpPr>
        <p:spPr>
          <a:xfrm>
            <a:off x="7518783" y="1627856"/>
            <a:ext cx="1448754" cy="369332"/>
          </a:xfrm>
          <a:prstGeom prst="rect">
            <a:avLst/>
          </a:prstGeom>
          <a:solidFill>
            <a:srgbClr val="1188A3"/>
          </a:solidFill>
          <a:ln>
            <a:solidFill>
              <a:srgbClr val="1188A3"/>
            </a:solidFill>
          </a:ln>
        </p:spPr>
        <p:txBody>
          <a:bodyPr wrap="square" rtlCol="0">
            <a:spAutoFit/>
          </a:bodyPr>
          <a:lstStyle/>
          <a:p>
            <a:pPr algn="ctr"/>
            <a:r>
              <a:rPr lang="en-US" b="1">
                <a:solidFill>
                  <a:schemeClr val="bg1"/>
                </a:solidFill>
              </a:rPr>
              <a:t>Sodio</a:t>
            </a:r>
            <a:r>
              <a:rPr lang="en-US"/>
              <a:t> </a:t>
            </a:r>
            <a:endParaRPr lang="en-IE"/>
          </a:p>
        </p:txBody>
      </p:sp>
      <p:sp>
        <p:nvSpPr>
          <p:cNvPr id="7" name="TextBox 6">
            <a:extLst>
              <a:ext uri="{FF2B5EF4-FFF2-40B4-BE49-F238E27FC236}">
                <a16:creationId xmlns:a16="http://schemas.microsoft.com/office/drawing/2014/main" id="{CD2E59E3-71E4-4BDB-9DE9-A2E49A3618FB}"/>
              </a:ext>
            </a:extLst>
          </p:cNvPr>
          <p:cNvSpPr txBox="1"/>
          <p:nvPr/>
        </p:nvSpPr>
        <p:spPr>
          <a:xfrm>
            <a:off x="7639099" y="4541149"/>
            <a:ext cx="3730860" cy="2062103"/>
          </a:xfrm>
          <a:prstGeom prst="rect">
            <a:avLst/>
          </a:prstGeom>
          <a:solidFill>
            <a:srgbClr val="FED100"/>
          </a:solidFill>
          <a:ln>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000000"/>
                </a:solidFill>
                <a:effectLst/>
                <a:uLnTx/>
                <a:uFillTx/>
                <a:latin typeface="Calibri" panose="020F0502020204030204"/>
                <a:ea typeface="+mn-ea"/>
                <a:cs typeface="+mn-cs"/>
              </a:rPr>
              <a:t>Las judías son la fuente más rica de potasio, pero las frutas y las verduras también son buenas fuentes de potasio.</a:t>
            </a:r>
            <a:endParaRPr kumimoji="0" lang="en-US"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25219D8-BEBC-4FF4-AA5C-DA3C0FFE4658}"/>
              </a:ext>
            </a:extLst>
          </p:cNvPr>
          <p:cNvSpPr txBox="1"/>
          <p:nvPr/>
        </p:nvSpPr>
        <p:spPr>
          <a:xfrm>
            <a:off x="7518783" y="4248364"/>
            <a:ext cx="1448754" cy="369332"/>
          </a:xfrm>
          <a:prstGeom prst="rect">
            <a:avLst/>
          </a:prstGeom>
          <a:solidFill>
            <a:srgbClr val="1188A3"/>
          </a:solidFill>
          <a:ln>
            <a:solidFill>
              <a:srgbClr val="1188A3"/>
            </a:solidFill>
          </a:ln>
        </p:spPr>
        <p:txBody>
          <a:bodyPr wrap="square" rtlCol="0">
            <a:spAutoFit/>
          </a:bodyPr>
          <a:lstStyle/>
          <a:p>
            <a:pPr algn="ctr"/>
            <a:r>
              <a:rPr lang="en-US" b="1" err="1">
                <a:solidFill>
                  <a:schemeClr val="bg1"/>
                </a:solidFill>
              </a:rPr>
              <a:t>Potasio</a:t>
            </a:r>
            <a:r>
              <a:rPr lang="en-US"/>
              <a:t> </a:t>
            </a:r>
            <a:endParaRPr lang="en-IE"/>
          </a:p>
        </p:txBody>
      </p:sp>
    </p:spTree>
    <p:extLst>
      <p:ext uri="{BB962C8B-B14F-4D97-AF65-F5344CB8AC3E}">
        <p14:creationId xmlns:p14="http://schemas.microsoft.com/office/powerpoint/2010/main" val="164999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8FA7A-CBF0-4A3D-ABB5-DF0491799A59}"/>
              </a:ext>
            </a:extLst>
          </p:cNvPr>
          <p:cNvSpPr>
            <a:spLocks noGrp="1"/>
          </p:cNvSpPr>
          <p:nvPr>
            <p:ph type="body" sz="quarter" idx="18"/>
          </p:nvPr>
        </p:nvSpPr>
        <p:spPr>
          <a:xfrm>
            <a:off x="482600" y="1612900"/>
            <a:ext cx="11379200" cy="4318000"/>
          </a:xfrm>
        </p:spPr>
        <p:txBody>
          <a:bodyPr vert="horz" lIns="91440" tIns="45720" rIns="91440" bIns="45720" rtlCol="0" anchor="t">
            <a:normAutofit/>
          </a:bodyPr>
          <a:lstStyle/>
          <a:p>
            <a:pPr indent="0" algn="just"/>
            <a:r>
              <a:rPr lang="es-ES" b="1" dirty="0"/>
              <a:t>Antioxidantes y la visión: </a:t>
            </a:r>
            <a:r>
              <a:rPr lang="es-ES" dirty="0"/>
              <a:t>La degeneración macular asociada a la edad (DMAE) y las </a:t>
            </a:r>
            <a:r>
              <a:rPr lang="es-ES" sz="2000" dirty="0"/>
              <a:t>cataratas suelen provocar la debilidad de la visión (incluso la ceguera) de las personas mayores. Una ingesta adecuada de antioxidantes como los </a:t>
            </a:r>
            <a:r>
              <a:rPr lang="es-ES" sz="2000" b="1" dirty="0"/>
              <a:t>carotenoides, </a:t>
            </a:r>
            <a:r>
              <a:rPr lang="es-ES" sz="2000" dirty="0"/>
              <a:t>especialmente la luteína, y la zeaxantina, en forma de alimentos integrales, procesados o suplementos</a:t>
            </a:r>
            <a:r>
              <a:rPr lang="es-ES" sz="2000" b="1" dirty="0"/>
              <a:t>, podría retrasar o prevenir </a:t>
            </a:r>
            <a:r>
              <a:rPr lang="es-ES" sz="2000" dirty="0"/>
              <a:t>el desarrollo de trastornos visuales. </a:t>
            </a:r>
            <a:endParaRPr lang="es-ES"/>
          </a:p>
          <a:p>
            <a:pPr indent="0"/>
            <a:endParaRPr lang="es-ES"/>
          </a:p>
          <a:p>
            <a:pPr indent="0"/>
            <a:endParaRPr lang="en-US"/>
          </a:p>
        </p:txBody>
      </p:sp>
      <p:sp>
        <p:nvSpPr>
          <p:cNvPr id="4" name="Text Placeholder 2">
            <a:extLst>
              <a:ext uri="{FF2B5EF4-FFF2-40B4-BE49-F238E27FC236}">
                <a16:creationId xmlns:a16="http://schemas.microsoft.com/office/drawing/2014/main" id="{BCB4ED86-DFC5-43B3-AEF7-FB3F3845F896}"/>
              </a:ext>
            </a:extLst>
          </p:cNvPr>
          <p:cNvSpPr>
            <a:spLocks noGrp="1"/>
          </p:cNvSpPr>
          <p:nvPr>
            <p:ph type="body" sz="quarter" idx="16"/>
          </p:nvPr>
        </p:nvSpPr>
        <p:spPr>
          <a:xfrm>
            <a:off x="735013" y="642938"/>
            <a:ext cx="10807700" cy="582612"/>
          </a:xfrm>
        </p:spPr>
        <p:txBody>
          <a:bodyPr>
            <a:normAutofit fontScale="77500" lnSpcReduction="20000"/>
          </a:bodyPr>
          <a:lstStyle/>
          <a:p>
            <a:r>
              <a:rPr lang="es-ES"/>
              <a:t>Necesidades nutricionales de las personas mayores - </a:t>
            </a:r>
            <a:r>
              <a:rPr lang="es-ES" b="1"/>
              <a:t>7. Antioxidantes</a:t>
            </a:r>
            <a:endParaRPr lang="en-IE" b="1"/>
          </a:p>
        </p:txBody>
      </p:sp>
      <p:sp>
        <p:nvSpPr>
          <p:cNvPr id="3" name="TextBox 2">
            <a:extLst>
              <a:ext uri="{FF2B5EF4-FFF2-40B4-BE49-F238E27FC236}">
                <a16:creationId xmlns:a16="http://schemas.microsoft.com/office/drawing/2014/main" id="{DED015AA-F4A3-4AC0-8FF1-CC21FFF79742}"/>
              </a:ext>
            </a:extLst>
          </p:cNvPr>
          <p:cNvSpPr txBox="1"/>
          <p:nvPr/>
        </p:nvSpPr>
        <p:spPr>
          <a:xfrm>
            <a:off x="6172200" y="3526373"/>
            <a:ext cx="5404434" cy="2139047"/>
          </a:xfrm>
          <a:prstGeom prst="rect">
            <a:avLst/>
          </a:prstGeom>
          <a:noFill/>
          <a:ln w="38100">
            <a:solidFill>
              <a:srgbClr val="FFC000"/>
            </a:solidFill>
          </a:ln>
        </p:spPr>
        <p:txBody>
          <a:bodyPr wrap="square" rtlCol="0">
            <a:spAutoFit/>
          </a:body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2400" b="0" i="0" u="none" strike="noStrike" kern="1200" cap="none" spc="0" normalizeH="0" baseline="0" noProof="0">
                <a:ln>
                  <a:noFill/>
                </a:ln>
                <a:solidFill>
                  <a:srgbClr val="1188A3"/>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Depresión</a:t>
            </a:r>
            <a:endParaRPr kumimoji="0" lang="en-IE" sz="2400" b="0" i="0" u="none" strike="noStrike" kern="1200" cap="none" spc="0" normalizeH="0" baseline="0" noProof="0">
              <a:ln>
                <a:noFill/>
              </a:ln>
              <a:solidFill>
                <a:srgbClr val="1188A3"/>
              </a:solidFill>
              <a:effectLst/>
              <a:uLnTx/>
              <a:uFillTx/>
              <a:latin typeface="Calibri" panose="020F0502020204030204"/>
              <a:ea typeface="+mn-ea"/>
              <a:cs typeface="+mn-cs"/>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sz="2400" err="1">
                <a:solidFill>
                  <a:srgbClr val="1188A3"/>
                </a:solidFill>
                <a:latin typeface="Calibri" panose="020F0502020204030204"/>
                <a:hlinkClick r:id="rId3">
                  <a:extLst>
                    <a:ext uri="{A12FA001-AC4F-418D-AE19-62706E023703}">
                      <ahyp:hlinkClr xmlns:ahyp="http://schemas.microsoft.com/office/drawing/2018/hyperlinkcolor" val="tx"/>
                    </a:ext>
                  </a:extLst>
                </a:hlinkClick>
              </a:rPr>
              <a:t>Demencia</a:t>
            </a:r>
            <a:r>
              <a:rPr lang="en-IE" sz="2400">
                <a:solidFill>
                  <a:srgbClr val="1188A3"/>
                </a:solidFill>
                <a:latin typeface="Calibri" panose="020F0502020204030204"/>
                <a:hlinkClick r:id="rId3">
                  <a:extLst>
                    <a:ext uri="{A12FA001-AC4F-418D-AE19-62706E023703}">
                      <ahyp:hlinkClr xmlns:ahyp="http://schemas.microsoft.com/office/drawing/2018/hyperlinkcolor" val="tx"/>
                    </a:ext>
                  </a:extLst>
                </a:hlinkClick>
              </a:rPr>
              <a:t> y </a:t>
            </a:r>
            <a:r>
              <a:rPr lang="en-IE" sz="2400" err="1">
                <a:solidFill>
                  <a:srgbClr val="1188A3"/>
                </a:solidFill>
                <a:latin typeface="Calibri" panose="020F0502020204030204"/>
                <a:hlinkClick r:id="rId3">
                  <a:extLst>
                    <a:ext uri="{A12FA001-AC4F-418D-AE19-62706E023703}">
                      <ahyp:hlinkClr xmlns:ahyp="http://schemas.microsoft.com/office/drawing/2018/hyperlinkcolor" val="tx"/>
                    </a:ext>
                  </a:extLst>
                </a:hlinkClick>
              </a:rPr>
              <a:t>Accidente</a:t>
            </a:r>
            <a:r>
              <a:rPr lang="en-IE" sz="2400">
                <a:solidFill>
                  <a:srgbClr val="1188A3"/>
                </a:solidFill>
                <a:latin typeface="Calibri" panose="020F0502020204030204"/>
                <a:hlinkClick r:id="rId3">
                  <a:extLst>
                    <a:ext uri="{A12FA001-AC4F-418D-AE19-62706E023703}">
                      <ahyp:hlinkClr xmlns:ahyp="http://schemas.microsoft.com/office/drawing/2018/hyperlinkcolor" val="tx"/>
                    </a:ext>
                  </a:extLst>
                </a:hlinkClick>
              </a:rPr>
              <a:t> cerebrovascular</a:t>
            </a:r>
            <a:endParaRPr lang="en-IE" sz="2400">
              <a:solidFill>
                <a:srgbClr val="1188A3"/>
              </a:solidFill>
              <a:latin typeface="Calibri" panose="020F0502020204030204"/>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a:ln>
                  <a:noFill/>
                </a:ln>
                <a:solidFill>
                  <a:srgbClr val="1188A3"/>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Función motora y enfermedad de Parkinson</a:t>
            </a:r>
            <a:endParaRPr kumimoji="0" lang="en-IE" sz="2400" b="0" i="0" u="none" strike="noStrike" kern="1200" cap="none" spc="0" normalizeH="0" baseline="0" noProof="0">
              <a:ln>
                <a:noFill/>
              </a:ln>
              <a:solidFill>
                <a:srgbClr val="1188A3"/>
              </a:solidFill>
              <a:effectLst/>
              <a:uLnTx/>
              <a:uFillTx/>
              <a:latin typeface="Calibri" panose="020F0502020204030204"/>
              <a:ea typeface="+mn-ea"/>
              <a:cs typeface="+mn-cs"/>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IE" sz="2400">
                <a:solidFill>
                  <a:srgbClr val="1188A3"/>
                </a:solidFill>
                <a:latin typeface="Calibri" panose="020F0502020204030204"/>
                <a:hlinkClick r:id="rId5">
                  <a:extLst>
                    <a:ext uri="{A12FA001-AC4F-418D-AE19-62706E023703}">
                      <ahyp:hlinkClr xmlns:ahyp="http://schemas.microsoft.com/office/drawing/2018/hyperlinkcolor" val="tx"/>
                    </a:ext>
                  </a:extLst>
                </a:hlinkClick>
              </a:rPr>
              <a:t> </a:t>
            </a:r>
            <a:r>
              <a:rPr lang="en-IE" sz="2400" err="1">
                <a:solidFill>
                  <a:srgbClr val="1188A3"/>
                </a:solidFill>
                <a:latin typeface="Calibri" panose="020F0502020204030204"/>
                <a:hlinkClick r:id="rId5">
                  <a:extLst>
                    <a:ext uri="{A12FA001-AC4F-418D-AE19-62706E023703}">
                      <ahyp:hlinkClr xmlns:ahyp="http://schemas.microsoft.com/office/drawing/2018/hyperlinkcolor" val="tx"/>
                    </a:ext>
                  </a:extLst>
                </a:hlinkClick>
              </a:rPr>
              <a:t>Enfermedad</a:t>
            </a:r>
            <a:r>
              <a:rPr lang="en-IE" sz="2400">
                <a:solidFill>
                  <a:srgbClr val="1188A3"/>
                </a:solidFill>
                <a:latin typeface="Calibri" panose="020F0502020204030204"/>
                <a:hlinkClick r:id="rId5">
                  <a:extLst>
                    <a:ext uri="{A12FA001-AC4F-418D-AE19-62706E023703}">
                      <ahyp:hlinkClr xmlns:ahyp="http://schemas.microsoft.com/office/drawing/2018/hyperlinkcolor" val="tx"/>
                    </a:ext>
                  </a:extLst>
                </a:hlinkClick>
              </a:rPr>
              <a:t> de Alzheimer</a:t>
            </a:r>
            <a:endParaRPr kumimoji="0" lang="en-US" sz="2400" b="0" i="0" u="none" strike="noStrike" kern="1200" cap="none" spc="0" normalizeH="0" baseline="0" noProof="0">
              <a:ln>
                <a:noFill/>
              </a:ln>
              <a:solidFill>
                <a:srgbClr val="1188A3"/>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9C384BE-6971-4E55-A900-A68327A3990A}"/>
              </a:ext>
            </a:extLst>
          </p:cNvPr>
          <p:cNvSpPr txBox="1"/>
          <p:nvPr/>
        </p:nvSpPr>
        <p:spPr>
          <a:xfrm>
            <a:off x="482600" y="3535221"/>
            <a:ext cx="4995779" cy="2128275"/>
          </a:xfrm>
          <a:prstGeom prst="rect">
            <a:avLst/>
          </a:prstGeom>
          <a:noFill/>
          <a:ln w="38100">
            <a:solidFill>
              <a:srgbClr val="FFC000"/>
            </a:solidFill>
          </a:ln>
        </p:spPr>
        <p:txBody>
          <a:bodyPr wrap="square" rtlCol="0">
            <a:spAutoFit/>
          </a:body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50" b="1" i="0" u="none" strike="noStrike" kern="1200" cap="none" spc="0" normalizeH="0" baseline="0" noProof="0">
                <a:ln>
                  <a:noFill/>
                </a:ln>
                <a:solidFill>
                  <a:srgbClr val="000000"/>
                </a:solidFill>
                <a:effectLst/>
                <a:uLnTx/>
                <a:uFillTx/>
                <a:latin typeface="Calibri" panose="020F0502020204030204"/>
                <a:ea typeface="+mn-ea"/>
                <a:cs typeface="+mn-cs"/>
              </a:rPr>
              <a:t>El aumento </a:t>
            </a:r>
            <a:r>
              <a:rPr kumimoji="0" lang="es-ES" sz="2450" i="0" u="none" strike="noStrike" kern="1200" cap="none" spc="0" normalizeH="0" baseline="0" noProof="0">
                <a:ln>
                  <a:noFill/>
                </a:ln>
                <a:solidFill>
                  <a:srgbClr val="000000"/>
                </a:solidFill>
                <a:effectLst/>
                <a:uLnTx/>
                <a:uFillTx/>
                <a:latin typeface="Calibri" panose="020F0502020204030204"/>
                <a:ea typeface="+mn-ea"/>
                <a:cs typeface="+mn-cs"/>
              </a:rPr>
              <a:t>de la ingesta de </a:t>
            </a:r>
            <a:r>
              <a:rPr kumimoji="0" lang="es-ES" sz="2450" b="1" i="0" u="none" strike="noStrike" kern="1200" cap="none" spc="0" normalizeH="0" baseline="0" noProof="0">
                <a:ln>
                  <a:noFill/>
                </a:ln>
                <a:solidFill>
                  <a:srgbClr val="000000"/>
                </a:solidFill>
                <a:effectLst/>
                <a:uLnTx/>
                <a:uFillTx/>
                <a:latin typeface="Calibri" panose="020F0502020204030204"/>
                <a:ea typeface="+mn-ea"/>
                <a:cs typeface="+mn-cs"/>
              </a:rPr>
              <a:t>antioxidantes </a:t>
            </a:r>
            <a:r>
              <a:rPr kumimoji="0" lang="es-ES" sz="2450" i="0" u="none" strike="noStrike" kern="1200" cap="none" spc="0" normalizeH="0" baseline="0" noProof="0">
                <a:ln>
                  <a:noFill/>
                </a:ln>
                <a:solidFill>
                  <a:srgbClr val="000000"/>
                </a:solidFill>
                <a:effectLst/>
                <a:uLnTx/>
                <a:uFillTx/>
                <a:latin typeface="Calibri" panose="020F0502020204030204"/>
                <a:ea typeface="+mn-ea"/>
                <a:cs typeface="+mn-cs"/>
              </a:rPr>
              <a:t>en la dieta de las personas mayores se ha relacionado con la </a:t>
            </a:r>
            <a:r>
              <a:rPr kumimoji="0" lang="es-ES" sz="2450" b="1" i="0" u="none" strike="noStrike" kern="1200" cap="none" spc="0" normalizeH="0" baseline="0" noProof="0">
                <a:ln>
                  <a:noFill/>
                </a:ln>
                <a:solidFill>
                  <a:srgbClr val="000000"/>
                </a:solidFill>
                <a:effectLst/>
                <a:uLnTx/>
                <a:uFillTx/>
                <a:latin typeface="Calibri" panose="020F0502020204030204"/>
                <a:ea typeface="+mn-ea"/>
                <a:cs typeface="+mn-cs"/>
              </a:rPr>
              <a:t>disminución </a:t>
            </a:r>
            <a:r>
              <a:rPr kumimoji="0" lang="es-ES" sz="2450" i="0" u="none" strike="noStrike" kern="1200" cap="none" spc="0" normalizeH="0" baseline="0" noProof="0">
                <a:ln>
                  <a:noFill/>
                </a:ln>
                <a:solidFill>
                  <a:srgbClr val="000000"/>
                </a:solidFill>
                <a:effectLst/>
                <a:uLnTx/>
                <a:uFillTx/>
                <a:latin typeface="Calibri" panose="020F0502020204030204"/>
                <a:ea typeface="+mn-ea"/>
                <a:cs typeface="+mn-cs"/>
              </a:rPr>
              <a:t>de los efectos o el retraso de la aparición de varias</a:t>
            </a:r>
            <a:r>
              <a:rPr kumimoji="0" lang="es-ES" sz="2450" b="1" i="0" u="none" strike="noStrike" kern="1200" cap="none" spc="0" normalizeH="0" baseline="0" noProof="0">
                <a:ln>
                  <a:noFill/>
                </a:ln>
                <a:solidFill>
                  <a:srgbClr val="000000"/>
                </a:solidFill>
                <a:effectLst/>
                <a:uLnTx/>
                <a:uFillTx/>
                <a:latin typeface="Calibri" panose="020F0502020204030204"/>
                <a:ea typeface="+mn-ea"/>
                <a:cs typeface="+mn-cs"/>
              </a:rPr>
              <a:t> enfermedades </a:t>
            </a:r>
            <a:r>
              <a:rPr kumimoji="0" lang="es-ES" sz="2450" i="0" u="none" strike="noStrike" kern="1200" cap="none" spc="0" normalizeH="0" baseline="0" noProof="0">
                <a:ln>
                  <a:noFill/>
                </a:ln>
                <a:solidFill>
                  <a:srgbClr val="000000"/>
                </a:solidFill>
                <a:effectLst/>
                <a:uLnTx/>
                <a:uFillTx/>
                <a:latin typeface="Calibri" panose="020F0502020204030204"/>
                <a:ea typeface="+mn-ea"/>
                <a:cs typeface="+mn-cs"/>
              </a:rPr>
              <a:t>y afecciones. </a:t>
            </a:r>
            <a:endParaRPr kumimoji="0" lang="en-IE" sz="245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6" name="Arrow: Curved Down 5">
            <a:extLst>
              <a:ext uri="{FF2B5EF4-FFF2-40B4-BE49-F238E27FC236}">
                <a16:creationId xmlns:a16="http://schemas.microsoft.com/office/drawing/2014/main" id="{F50FE22A-D8B3-4398-BCCB-DA132642302B}"/>
              </a:ext>
            </a:extLst>
          </p:cNvPr>
          <p:cNvSpPr/>
          <p:nvPr/>
        </p:nvSpPr>
        <p:spPr>
          <a:xfrm>
            <a:off x="5261811" y="3034145"/>
            <a:ext cx="1315452" cy="394855"/>
          </a:xfrm>
          <a:prstGeom prst="curved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TextBox 6">
            <a:extLst>
              <a:ext uri="{FF2B5EF4-FFF2-40B4-BE49-F238E27FC236}">
                <a16:creationId xmlns:a16="http://schemas.microsoft.com/office/drawing/2014/main" id="{7975829A-3139-4159-9ECE-1EEE39B60C95}"/>
              </a:ext>
            </a:extLst>
          </p:cNvPr>
          <p:cNvSpPr txBox="1"/>
          <p:nvPr/>
        </p:nvSpPr>
        <p:spPr>
          <a:xfrm>
            <a:off x="8915400" y="5762793"/>
            <a:ext cx="3233650" cy="830997"/>
          </a:xfrm>
          <a:prstGeom prst="rect">
            <a:avLst/>
          </a:prstGeom>
          <a:solidFill>
            <a:srgbClr val="FED100"/>
          </a:solidFill>
        </p:spPr>
        <p:txBody>
          <a:bodyPr wrap="square" rtlCol="0">
            <a:spAutoFit/>
          </a:bodyPr>
          <a:lstStyle/>
          <a:p>
            <a:r>
              <a:rPr kumimoji="0" lang="en-IE" sz="2400" b="0" i="0" u="none" strike="noStrike" kern="1200" cap="none" spc="0" normalizeH="0" baseline="0" noProof="0">
                <a:ln>
                  <a:noFill/>
                </a:ln>
                <a:solidFill>
                  <a:srgbClr val="000000"/>
                </a:solidFill>
                <a:effectLst/>
                <a:uLnTx/>
                <a:uFillTx/>
                <a:latin typeface="Calibri" panose="020F0502020204030204"/>
                <a:ea typeface="+mn-ea"/>
                <a:cs typeface="+mn-cs"/>
              </a:rPr>
              <a:t>Click on the links to some of these studies.</a:t>
            </a:r>
            <a:endParaRPr lang="en-IE">
              <a:solidFill>
                <a:srgbClr val="000000"/>
              </a:solidFill>
            </a:endParaRPr>
          </a:p>
        </p:txBody>
      </p:sp>
    </p:spTree>
    <p:extLst>
      <p:ext uri="{BB962C8B-B14F-4D97-AF65-F5344CB8AC3E}">
        <p14:creationId xmlns:p14="http://schemas.microsoft.com/office/powerpoint/2010/main" val="2154067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433BDDE-BCB6-4430-91E3-965599A80E30}"/>
              </a:ext>
            </a:extLst>
          </p:cNvPr>
          <p:cNvSpPr>
            <a:spLocks noGrp="1"/>
          </p:cNvSpPr>
          <p:nvPr>
            <p:ph type="body" sz="quarter" idx="16"/>
          </p:nvPr>
        </p:nvSpPr>
        <p:spPr>
          <a:xfrm>
            <a:off x="735013" y="642938"/>
            <a:ext cx="10807700" cy="582612"/>
          </a:xfrm>
        </p:spPr>
        <p:txBody>
          <a:bodyPr>
            <a:normAutofit fontScale="62500" lnSpcReduction="20000"/>
          </a:bodyPr>
          <a:lstStyle/>
          <a:p>
            <a:r>
              <a:rPr lang="es-ES" b="1"/>
              <a:t>La relación entre la dieta y las enfermedades/condiciones relacionadas con la edad</a:t>
            </a:r>
            <a:endParaRPr lang="en-IE" b="1"/>
          </a:p>
        </p:txBody>
      </p:sp>
      <p:sp>
        <p:nvSpPr>
          <p:cNvPr id="5" name="Text Placeholder 1">
            <a:extLst>
              <a:ext uri="{FF2B5EF4-FFF2-40B4-BE49-F238E27FC236}">
                <a16:creationId xmlns:a16="http://schemas.microsoft.com/office/drawing/2014/main" id="{65EDF0BF-F90D-4BB0-BD9F-413DEA79C9AA}"/>
              </a:ext>
            </a:extLst>
          </p:cNvPr>
          <p:cNvSpPr>
            <a:spLocks noGrp="1"/>
          </p:cNvSpPr>
          <p:nvPr>
            <p:ph type="body" sz="quarter" idx="18"/>
          </p:nvPr>
        </p:nvSpPr>
        <p:spPr>
          <a:xfrm>
            <a:off x="489284" y="1507958"/>
            <a:ext cx="6485094" cy="4331368"/>
          </a:xfrm>
        </p:spPr>
        <p:txBody>
          <a:bodyPr vert="horz" lIns="91440" tIns="45720" rIns="91440" bIns="45720" rtlCol="0" anchor="t">
            <a:normAutofit fontScale="85000" lnSpcReduction="10000"/>
          </a:bodyPr>
          <a:lstStyle/>
          <a:p>
            <a:pPr indent="0" algn="just">
              <a:lnSpc>
                <a:spcPct val="100000"/>
              </a:lnSpc>
            </a:pPr>
            <a:r>
              <a:rPr lang="es-ES" dirty="0"/>
              <a:t>Se necesitarán ensayos clínicos prospectivos a largo plazo para confirmar estas relaciones entre la dieta y la enfermedad, pero según las investigaciones actuales, la </a:t>
            </a:r>
            <a:r>
              <a:rPr lang="es-ES" b="1" dirty="0"/>
              <a:t>MEJOR DIETA </a:t>
            </a:r>
            <a:r>
              <a:rPr lang="es-ES" dirty="0"/>
              <a:t>para retrasar la aparición de enfermedades relacionadas con la edad es:</a:t>
            </a:r>
          </a:p>
          <a:p>
            <a:pPr indent="0" algn="just">
              <a:lnSpc>
                <a:spcPct val="100000"/>
              </a:lnSpc>
            </a:pPr>
            <a:r>
              <a:rPr lang="es-ES" b="1" dirty="0"/>
              <a:t>baja en calorías y grasas saturadas </a:t>
            </a:r>
            <a:endParaRPr lang="es-ES" b="1">
              <a:cs typeface="Calibri" panose="020F0502020204030204"/>
            </a:endParaRPr>
          </a:p>
          <a:p>
            <a:pPr marL="571500" indent="-342900" algn="just">
              <a:lnSpc>
                <a:spcPct val="100000"/>
              </a:lnSpc>
              <a:buFont typeface="Arial" panose="020B0604020202020204" pitchFamily="34" charset="0"/>
              <a:buChar char="•"/>
            </a:pPr>
            <a:r>
              <a:rPr lang="es-ES" b="1" dirty="0"/>
              <a:t>rica en cereales integrales, legumbres, frutas y verduras</a:t>
            </a:r>
            <a:endParaRPr lang="es-ES" b="1" dirty="0">
              <a:cs typeface="Calibri" panose="020F0502020204030204"/>
            </a:endParaRPr>
          </a:p>
          <a:p>
            <a:pPr marL="571500" indent="-342900" algn="just">
              <a:lnSpc>
                <a:spcPct val="100000"/>
              </a:lnSpc>
              <a:buFont typeface="Arial" panose="020B0604020202020204" pitchFamily="34" charset="0"/>
              <a:buChar char="•"/>
            </a:pPr>
            <a:r>
              <a:rPr lang="es-ES" b="1" dirty="0"/>
              <a:t>que mantiene un peso corporal magro</a:t>
            </a:r>
            <a:r>
              <a:rPr lang="en-US" dirty="0"/>
              <a:t>. </a:t>
            </a:r>
            <a:endParaRPr lang="en-US">
              <a:cs typeface="Calibri" panose="020F0502020204030204"/>
            </a:endParaRPr>
          </a:p>
          <a:p>
            <a:pPr indent="0" algn="just">
              <a:lnSpc>
                <a:spcPct val="100000"/>
              </a:lnSpc>
            </a:pPr>
            <a:r>
              <a:rPr lang="es-ES" dirty="0"/>
              <a:t>Esta dieta debería convertirse en un componente clave del envejecimiento saludable, retrasando las enfermedades relacionadas con la edad y quizás interviniendo en el propio proceso de envejecimiento</a:t>
            </a:r>
            <a:r>
              <a:rPr lang="en-US" dirty="0"/>
              <a:t>. </a:t>
            </a:r>
            <a:r>
              <a:rPr lang="en-US" dirty="0">
                <a:solidFill>
                  <a:srgbClr val="1188A3"/>
                </a:solidFill>
                <a:hlinkClick r:id="rId2">
                  <a:extLst>
                    <a:ext uri="{A12FA001-AC4F-418D-AE19-62706E023703}">
                      <ahyp:hlinkClr xmlns:ahyp="http://schemas.microsoft.com/office/drawing/2018/hyperlinkcolor" val="tx"/>
                    </a:ext>
                  </a:extLst>
                </a:hlinkClick>
              </a:rPr>
              <a:t>Fuente</a:t>
            </a:r>
            <a:endParaRPr lang="en-IE" dirty="0">
              <a:cs typeface="Calibri" panose="020F0502020204030204"/>
            </a:endParaRPr>
          </a:p>
        </p:txBody>
      </p:sp>
      <p:pic>
        <p:nvPicPr>
          <p:cNvPr id="3" name="Picture 2" descr="Elderly woman finishing a marathon">
            <a:extLst>
              <a:ext uri="{FF2B5EF4-FFF2-40B4-BE49-F238E27FC236}">
                <a16:creationId xmlns:a16="http://schemas.microsoft.com/office/drawing/2014/main" id="{32E1FDF4-BD08-4FB6-9E69-7BA4B072E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2563" y="2113547"/>
            <a:ext cx="3946358" cy="2630905"/>
          </a:xfrm>
          <a:prstGeom prst="rect">
            <a:avLst/>
          </a:prstGeom>
        </p:spPr>
      </p:pic>
    </p:spTree>
    <p:extLst>
      <p:ext uri="{BB962C8B-B14F-4D97-AF65-F5344CB8AC3E}">
        <p14:creationId xmlns:p14="http://schemas.microsoft.com/office/powerpoint/2010/main" val="326725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75588-48D8-46C8-BD9A-496CEE182379}"/>
              </a:ext>
            </a:extLst>
          </p:cNvPr>
          <p:cNvSpPr>
            <a:spLocks noGrp="1"/>
          </p:cNvSpPr>
          <p:nvPr>
            <p:ph type="body" sz="quarter" idx="18"/>
          </p:nvPr>
        </p:nvSpPr>
        <p:spPr>
          <a:xfrm>
            <a:off x="866274" y="3076100"/>
            <a:ext cx="4836694" cy="2201753"/>
          </a:xfrm>
        </p:spPr>
        <p:txBody>
          <a:bodyPr>
            <a:noAutofit/>
          </a:bodyPr>
          <a:lstStyle/>
          <a:p>
            <a:pPr marL="0" indent="0"/>
            <a:r>
              <a:rPr lang="en-US" sz="2000"/>
              <a:t>Increased Risk of:</a:t>
            </a:r>
          </a:p>
          <a:p>
            <a:pPr marL="342900" indent="-342900">
              <a:buFont typeface="Wingdings" panose="05000000000000000000" pitchFamily="2" charset="2"/>
              <a:buChar char="Ø"/>
            </a:pPr>
            <a:r>
              <a:rPr lang="en-US" sz="2000"/>
              <a:t>High cholesterol/High Blood pressure</a:t>
            </a:r>
          </a:p>
          <a:p>
            <a:pPr marL="342900" indent="-342900">
              <a:buFont typeface="Wingdings" panose="05000000000000000000" pitchFamily="2" charset="2"/>
              <a:buChar char="Ø"/>
            </a:pPr>
            <a:r>
              <a:rPr lang="en-US" sz="2000"/>
              <a:t>cardiovascular disease</a:t>
            </a:r>
          </a:p>
          <a:p>
            <a:pPr marL="342900" indent="-342900">
              <a:buFont typeface="Wingdings" panose="05000000000000000000" pitchFamily="2" charset="2"/>
              <a:buChar char="Ø"/>
            </a:pPr>
            <a:r>
              <a:rPr lang="en-US" sz="2000"/>
              <a:t>type 2 diabetes</a:t>
            </a:r>
          </a:p>
          <a:p>
            <a:pPr marL="342900" indent="-342900">
              <a:buFont typeface="Wingdings" panose="05000000000000000000" pitchFamily="2" charset="2"/>
              <a:buChar char="Ø"/>
            </a:pPr>
            <a:r>
              <a:rPr lang="en-US" sz="2000"/>
              <a:t>some cancers</a:t>
            </a:r>
          </a:p>
          <a:p>
            <a:pPr marL="342900" indent="-342900">
              <a:buFont typeface="Wingdings" panose="05000000000000000000" pitchFamily="2" charset="2"/>
              <a:buChar char="Ø"/>
            </a:pPr>
            <a:r>
              <a:rPr lang="en-US" sz="2000"/>
              <a:t>Dementia</a:t>
            </a:r>
          </a:p>
          <a:p>
            <a:pPr marL="342900" indent="-342900">
              <a:buFont typeface="Wingdings" panose="05000000000000000000" pitchFamily="2" charset="2"/>
              <a:buChar char="Ø"/>
            </a:pPr>
            <a:r>
              <a:rPr lang="en-US" sz="2000"/>
              <a:t>Reduced mobility and autonomy</a:t>
            </a:r>
          </a:p>
          <a:p>
            <a:pPr marL="342900" indent="-342900">
              <a:buFont typeface="Wingdings" panose="05000000000000000000" pitchFamily="2" charset="2"/>
              <a:buChar char="Ø"/>
            </a:pPr>
            <a:endParaRPr lang="en-IE" sz="2000"/>
          </a:p>
        </p:txBody>
      </p:sp>
      <p:sp>
        <p:nvSpPr>
          <p:cNvPr id="3" name="Text Placeholder 2">
            <a:extLst>
              <a:ext uri="{FF2B5EF4-FFF2-40B4-BE49-F238E27FC236}">
                <a16:creationId xmlns:a16="http://schemas.microsoft.com/office/drawing/2014/main" id="{83E6B595-0D89-40E6-849E-C602856FA999}"/>
              </a:ext>
            </a:extLst>
          </p:cNvPr>
          <p:cNvSpPr>
            <a:spLocks noGrp="1"/>
          </p:cNvSpPr>
          <p:nvPr>
            <p:ph type="body" sz="quarter" idx="16"/>
          </p:nvPr>
        </p:nvSpPr>
        <p:spPr/>
        <p:txBody>
          <a:bodyPr>
            <a:normAutofit fontScale="62500" lnSpcReduction="20000"/>
          </a:bodyPr>
          <a:lstStyle/>
          <a:p>
            <a:r>
              <a:rPr lang="es-ES"/>
              <a:t>Resumiendo... la relación entre la dieta y el Síndrome de Dificultad Respiratoria Aguda </a:t>
            </a:r>
            <a:endParaRPr lang="en-IE"/>
          </a:p>
        </p:txBody>
      </p:sp>
      <p:sp>
        <p:nvSpPr>
          <p:cNvPr id="4" name="TextBox 3">
            <a:extLst>
              <a:ext uri="{FF2B5EF4-FFF2-40B4-BE49-F238E27FC236}">
                <a16:creationId xmlns:a16="http://schemas.microsoft.com/office/drawing/2014/main" id="{DED5CA11-147C-4E67-B4B4-88DD92049869}"/>
              </a:ext>
            </a:extLst>
          </p:cNvPr>
          <p:cNvSpPr txBox="1"/>
          <p:nvPr/>
        </p:nvSpPr>
        <p:spPr>
          <a:xfrm>
            <a:off x="866274" y="1580147"/>
            <a:ext cx="4836694" cy="1477328"/>
          </a:xfrm>
          <a:prstGeom prst="rect">
            <a:avLst/>
          </a:prstGeom>
          <a:solidFill>
            <a:srgbClr val="FFC000"/>
          </a:solidFill>
        </p:spPr>
        <p:txBody>
          <a:bodyPr wrap="square" rtlCol="0">
            <a:spAutoFit/>
          </a:bodyPr>
          <a:lstStyle/>
          <a:p>
            <a:pPr algn="ctr"/>
            <a:endParaRPr lang="en-US"/>
          </a:p>
          <a:p>
            <a:pPr algn="ctr"/>
            <a:endParaRPr lang="en-IE"/>
          </a:p>
          <a:p>
            <a:pPr algn="ctr"/>
            <a:endParaRPr lang="en-IE"/>
          </a:p>
          <a:p>
            <a:pPr algn="ctr"/>
            <a:r>
              <a:rPr lang="es-ES">
                <a:solidFill>
                  <a:srgbClr val="000000"/>
                </a:solidFill>
              </a:rPr>
              <a:t>Dietas con </a:t>
            </a:r>
            <a:r>
              <a:rPr lang="es-ES" b="1">
                <a:solidFill>
                  <a:srgbClr val="000000"/>
                </a:solidFill>
              </a:rPr>
              <a:t>niveles incorrectos </a:t>
            </a:r>
            <a:r>
              <a:rPr lang="es-ES">
                <a:solidFill>
                  <a:srgbClr val="000000"/>
                </a:solidFill>
              </a:rPr>
              <a:t>de nutrientes</a:t>
            </a:r>
          </a:p>
          <a:p>
            <a:pPr algn="ctr"/>
            <a:endParaRPr lang="en-IE"/>
          </a:p>
        </p:txBody>
      </p:sp>
      <p:sp>
        <p:nvSpPr>
          <p:cNvPr id="5" name="TextBox 4">
            <a:extLst>
              <a:ext uri="{FF2B5EF4-FFF2-40B4-BE49-F238E27FC236}">
                <a16:creationId xmlns:a16="http://schemas.microsoft.com/office/drawing/2014/main" id="{CB187582-158B-4BFB-AA45-D8CC4CF73263}"/>
              </a:ext>
            </a:extLst>
          </p:cNvPr>
          <p:cNvSpPr txBox="1"/>
          <p:nvPr/>
        </p:nvSpPr>
        <p:spPr>
          <a:xfrm>
            <a:off x="5695301" y="1580147"/>
            <a:ext cx="5056495" cy="1477328"/>
          </a:xfrm>
          <a:prstGeom prst="rect">
            <a:avLst/>
          </a:prstGeom>
          <a:solidFill>
            <a:srgbClr val="85D2E1"/>
          </a:solidFill>
        </p:spPr>
        <p:txBody>
          <a:bodyPr wrap="square" rtlCol="0">
            <a:spAutoFit/>
          </a:bodyPr>
          <a:lstStyle/>
          <a:p>
            <a:pPr algn="ctr"/>
            <a:endParaRPr lang="en-US"/>
          </a:p>
          <a:p>
            <a:pPr algn="ctr"/>
            <a:endParaRPr lang="en-IE"/>
          </a:p>
          <a:p>
            <a:pPr algn="ctr"/>
            <a:endParaRPr lang="en-IE"/>
          </a:p>
          <a:p>
            <a:pPr algn="ctr"/>
            <a:r>
              <a:rPr lang="es-ES">
                <a:solidFill>
                  <a:srgbClr val="000000"/>
                </a:solidFill>
              </a:rPr>
              <a:t>Dietas con </a:t>
            </a:r>
            <a:r>
              <a:rPr lang="es-ES" b="1">
                <a:solidFill>
                  <a:srgbClr val="000000"/>
                </a:solidFill>
              </a:rPr>
              <a:t>niveles adecuados </a:t>
            </a:r>
            <a:r>
              <a:rPr lang="es-ES">
                <a:solidFill>
                  <a:srgbClr val="000000"/>
                </a:solidFill>
              </a:rPr>
              <a:t>de nutrientes </a:t>
            </a:r>
          </a:p>
          <a:p>
            <a:pPr algn="ctr"/>
            <a:endParaRPr lang="en-IE"/>
          </a:p>
        </p:txBody>
      </p:sp>
      <p:grpSp>
        <p:nvGrpSpPr>
          <p:cNvPr id="7" name="Google Shape;576;p39">
            <a:extLst>
              <a:ext uri="{FF2B5EF4-FFF2-40B4-BE49-F238E27FC236}">
                <a16:creationId xmlns:a16="http://schemas.microsoft.com/office/drawing/2014/main" id="{4365204B-44AD-4C04-97EA-B70ABA89CDCA}"/>
              </a:ext>
            </a:extLst>
          </p:cNvPr>
          <p:cNvGrpSpPr/>
          <p:nvPr/>
        </p:nvGrpSpPr>
        <p:grpSpPr>
          <a:xfrm>
            <a:off x="2936606" y="1666169"/>
            <a:ext cx="696030" cy="771526"/>
            <a:chOff x="2623275" y="2333250"/>
            <a:chExt cx="381175" cy="381175"/>
          </a:xfrm>
        </p:grpSpPr>
        <p:sp>
          <p:nvSpPr>
            <p:cNvPr id="8" name="Google Shape;577;p39">
              <a:extLst>
                <a:ext uri="{FF2B5EF4-FFF2-40B4-BE49-F238E27FC236}">
                  <a16:creationId xmlns:a16="http://schemas.microsoft.com/office/drawing/2014/main" id="{348BE5CC-B669-4C90-A417-3785A68FC93E}"/>
                </a:ext>
              </a:extLst>
            </p:cNvPr>
            <p:cNvSpPr/>
            <p:nvPr/>
          </p:nvSpPr>
          <p:spPr>
            <a:xfrm>
              <a:off x="2623275" y="2333250"/>
              <a:ext cx="381175" cy="381175"/>
            </a:xfrm>
            <a:custGeom>
              <a:avLst/>
              <a:gdLst/>
              <a:ahLst/>
              <a:cxnLst/>
              <a:rect l="l" t="t" r="r" b="b"/>
              <a:pathLst>
                <a:path w="15247" h="15247" fill="none" extrusionOk="0">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8;p39">
              <a:extLst>
                <a:ext uri="{FF2B5EF4-FFF2-40B4-BE49-F238E27FC236}">
                  <a16:creationId xmlns:a16="http://schemas.microsoft.com/office/drawing/2014/main" id="{E1C574F4-CA70-442E-A364-E05D7B407F0D}"/>
                </a:ext>
              </a:extLst>
            </p:cNvPr>
            <p:cNvSpPr/>
            <p:nvPr/>
          </p:nvSpPr>
          <p:spPr>
            <a:xfrm>
              <a:off x="2869875" y="2503125"/>
              <a:ext cx="43875" cy="47525"/>
            </a:xfrm>
            <a:custGeom>
              <a:avLst/>
              <a:gdLst/>
              <a:ahLst/>
              <a:cxnLst/>
              <a:rect l="l" t="t" r="r" b="b"/>
              <a:pathLst>
                <a:path w="1755" h="1901" fill="none" extrusionOk="0">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p39">
              <a:extLst>
                <a:ext uri="{FF2B5EF4-FFF2-40B4-BE49-F238E27FC236}">
                  <a16:creationId xmlns:a16="http://schemas.microsoft.com/office/drawing/2014/main" id="{FE514933-5E58-4290-BFA7-994CB7DE5749}"/>
                </a:ext>
              </a:extLst>
            </p:cNvPr>
            <p:cNvSpPr/>
            <p:nvPr/>
          </p:nvSpPr>
          <p:spPr>
            <a:xfrm>
              <a:off x="2714000" y="2503125"/>
              <a:ext cx="43875" cy="47525"/>
            </a:xfrm>
            <a:custGeom>
              <a:avLst/>
              <a:gdLst/>
              <a:ahLst/>
              <a:cxnLst/>
              <a:rect l="l" t="t" r="r" b="b"/>
              <a:pathLst>
                <a:path w="1755" h="1901" fill="none" extrusionOk="0">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80;p39">
              <a:extLst>
                <a:ext uri="{FF2B5EF4-FFF2-40B4-BE49-F238E27FC236}">
                  <a16:creationId xmlns:a16="http://schemas.microsoft.com/office/drawing/2014/main" id="{26754A75-37A7-4055-8504-6BE0AF1D4258}"/>
                </a:ext>
              </a:extLst>
            </p:cNvPr>
            <p:cNvSpPr/>
            <p:nvPr/>
          </p:nvSpPr>
          <p:spPr>
            <a:xfrm>
              <a:off x="2810200" y="2595675"/>
              <a:ext cx="99875" cy="31075"/>
            </a:xfrm>
            <a:custGeom>
              <a:avLst/>
              <a:gdLst/>
              <a:ahLst/>
              <a:cxnLst/>
              <a:rect l="l" t="t" r="r" b="b"/>
              <a:pathLst>
                <a:path w="3995" h="1243" fill="none" extrusionOk="0">
                  <a:moveTo>
                    <a:pt x="1" y="1242"/>
                  </a:moveTo>
                  <a:lnTo>
                    <a:pt x="3995" y="0"/>
                  </a:lnTo>
                </a:path>
              </a:pathLst>
            </a:custGeom>
            <a:no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566;p39">
            <a:extLst>
              <a:ext uri="{FF2B5EF4-FFF2-40B4-BE49-F238E27FC236}">
                <a16:creationId xmlns:a16="http://schemas.microsoft.com/office/drawing/2014/main" id="{B37AD889-3A4A-4767-A0F4-21873F92E2BC}"/>
              </a:ext>
            </a:extLst>
          </p:cNvPr>
          <p:cNvGrpSpPr/>
          <p:nvPr/>
        </p:nvGrpSpPr>
        <p:grpSpPr>
          <a:xfrm>
            <a:off x="7773300" y="1666169"/>
            <a:ext cx="696030" cy="771526"/>
            <a:chOff x="1278900" y="2333250"/>
            <a:chExt cx="381175" cy="381175"/>
          </a:xfrm>
          <a:solidFill>
            <a:srgbClr val="011E3B"/>
          </a:solidFill>
        </p:grpSpPr>
        <p:sp>
          <p:nvSpPr>
            <p:cNvPr id="13" name="Google Shape;567;p39">
              <a:extLst>
                <a:ext uri="{FF2B5EF4-FFF2-40B4-BE49-F238E27FC236}">
                  <a16:creationId xmlns:a16="http://schemas.microsoft.com/office/drawing/2014/main" id="{3B730D8C-1354-4346-88D0-094CD7D1933F}"/>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grp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68;p39">
              <a:extLst>
                <a:ext uri="{FF2B5EF4-FFF2-40B4-BE49-F238E27FC236}">
                  <a16:creationId xmlns:a16="http://schemas.microsoft.com/office/drawing/2014/main" id="{7E968334-4C40-420E-AFF1-6F7798D1FF25}"/>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grp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69;p39">
              <a:extLst>
                <a:ext uri="{FF2B5EF4-FFF2-40B4-BE49-F238E27FC236}">
                  <a16:creationId xmlns:a16="http://schemas.microsoft.com/office/drawing/2014/main" id="{1334AD4F-F1E7-42F8-9D37-A535E93666F2}"/>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grp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0;p39">
              <a:extLst>
                <a:ext uri="{FF2B5EF4-FFF2-40B4-BE49-F238E27FC236}">
                  <a16:creationId xmlns:a16="http://schemas.microsoft.com/office/drawing/2014/main" id="{9C6CD9D6-1950-4E24-838D-F57C2FCE01EC}"/>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grpFill/>
            <a:ln w="28575" cap="rnd" cmpd="sng">
              <a:solidFill>
                <a:srgbClr val="011E3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B10F13E2-50CB-44D0-A76E-B1D8AF7E914D}"/>
              </a:ext>
            </a:extLst>
          </p:cNvPr>
          <p:cNvSpPr txBox="1"/>
          <p:nvPr/>
        </p:nvSpPr>
        <p:spPr>
          <a:xfrm>
            <a:off x="5702968" y="3076100"/>
            <a:ext cx="4836694" cy="4310924"/>
          </a:xfrm>
          <a:prstGeom prst="rect">
            <a:avLst/>
          </a:prstGeom>
          <a:noFill/>
        </p:spPr>
        <p:txBody>
          <a:bodyPr wrap="square" rtlCol="0">
            <a:spAutoFit/>
          </a:bodyPr>
          <a:lstStyle/>
          <a:p>
            <a:pPr>
              <a:lnSpc>
                <a:spcPct val="90000"/>
              </a:lnSpc>
              <a:spcBef>
                <a:spcPts val="1000"/>
              </a:spcBef>
            </a:pPr>
            <a:r>
              <a:rPr lang="en-US" sz="2000">
                <a:solidFill>
                  <a:srgbClr val="000000"/>
                </a:solidFill>
              </a:rPr>
              <a:t>Contributes to:</a:t>
            </a:r>
          </a:p>
          <a:p>
            <a:pPr marL="285750" indent="-285750">
              <a:lnSpc>
                <a:spcPct val="90000"/>
              </a:lnSpc>
              <a:spcBef>
                <a:spcPts val="1000"/>
              </a:spcBef>
              <a:buFont typeface="Wingdings" panose="05000000000000000000" pitchFamily="2" charset="2"/>
              <a:buChar char="Ø"/>
            </a:pPr>
            <a:r>
              <a:rPr lang="en-US" sz="2000">
                <a:solidFill>
                  <a:srgbClr val="000000"/>
                </a:solidFill>
              </a:rPr>
              <a:t>Reduced loss of muscle mass and strength</a:t>
            </a:r>
          </a:p>
          <a:p>
            <a:pPr marL="285750" indent="-285750">
              <a:lnSpc>
                <a:spcPct val="90000"/>
              </a:lnSpc>
              <a:spcBef>
                <a:spcPts val="1000"/>
              </a:spcBef>
              <a:buFont typeface="Wingdings" panose="05000000000000000000" pitchFamily="2" charset="2"/>
              <a:buChar char="Ø"/>
            </a:pPr>
            <a:r>
              <a:rPr lang="en-US" sz="2000">
                <a:solidFill>
                  <a:srgbClr val="000000"/>
                </a:solidFill>
              </a:rPr>
              <a:t>Good/regular motility </a:t>
            </a:r>
          </a:p>
          <a:p>
            <a:pPr marL="285750" indent="-285750">
              <a:lnSpc>
                <a:spcPct val="90000"/>
              </a:lnSpc>
              <a:spcBef>
                <a:spcPts val="1000"/>
              </a:spcBef>
              <a:buFont typeface="Wingdings" panose="05000000000000000000" pitchFamily="2" charset="2"/>
              <a:buChar char="Ø"/>
            </a:pPr>
            <a:r>
              <a:rPr lang="en-US" sz="2000">
                <a:solidFill>
                  <a:srgbClr val="000000"/>
                </a:solidFill>
              </a:rPr>
              <a:t>Slowed development of ARDs </a:t>
            </a:r>
          </a:p>
          <a:p>
            <a:pPr marL="285750" indent="-285750">
              <a:lnSpc>
                <a:spcPct val="90000"/>
              </a:lnSpc>
              <a:spcBef>
                <a:spcPts val="1000"/>
              </a:spcBef>
              <a:buFont typeface="Wingdings" panose="05000000000000000000" pitchFamily="2" charset="2"/>
              <a:buChar char="Ø"/>
            </a:pPr>
            <a:r>
              <a:rPr lang="en-US" sz="2000">
                <a:solidFill>
                  <a:srgbClr val="000000"/>
                </a:solidFill>
              </a:rPr>
              <a:t>Better quality of life</a:t>
            </a:r>
          </a:p>
          <a:p>
            <a:pPr marL="285750" indent="-285750">
              <a:lnSpc>
                <a:spcPct val="90000"/>
              </a:lnSpc>
              <a:spcBef>
                <a:spcPts val="1000"/>
              </a:spcBef>
              <a:buFont typeface="Wingdings" panose="05000000000000000000" pitchFamily="2" charset="2"/>
              <a:buChar char="Ø"/>
            </a:pPr>
            <a:r>
              <a:rPr lang="en-US" sz="2000">
                <a:solidFill>
                  <a:srgbClr val="000000"/>
                </a:solidFill>
              </a:rPr>
              <a:t>More independence/capabilities</a:t>
            </a:r>
          </a:p>
          <a:p>
            <a:pPr marL="285750" indent="-285750">
              <a:lnSpc>
                <a:spcPct val="90000"/>
              </a:lnSpc>
              <a:spcBef>
                <a:spcPts val="1000"/>
              </a:spcBef>
              <a:buFont typeface="Wingdings" panose="05000000000000000000" pitchFamily="2" charset="2"/>
              <a:buChar char="Ø"/>
            </a:pPr>
            <a:r>
              <a:rPr lang="en-US" sz="2000">
                <a:solidFill>
                  <a:srgbClr val="000000"/>
                </a:solidFill>
              </a:rPr>
              <a:t>Fewer state resources required</a:t>
            </a:r>
          </a:p>
          <a:p>
            <a:pPr marL="285750" indent="-285750">
              <a:lnSpc>
                <a:spcPct val="90000"/>
              </a:lnSpc>
              <a:spcBef>
                <a:spcPts val="1000"/>
              </a:spcBef>
              <a:buFont typeface="Wingdings" panose="05000000000000000000" pitchFamily="2" charset="2"/>
              <a:buChar char="Ø"/>
            </a:pPr>
            <a:endParaRPr lang="en-US" b="1">
              <a:solidFill>
                <a:srgbClr val="1188A3"/>
              </a:solidFill>
            </a:endParaRPr>
          </a:p>
          <a:p>
            <a:pPr marL="285750" indent="-285750">
              <a:lnSpc>
                <a:spcPct val="90000"/>
              </a:lnSpc>
              <a:spcBef>
                <a:spcPts val="1000"/>
              </a:spcBef>
              <a:buFont typeface="Wingdings" panose="05000000000000000000" pitchFamily="2" charset="2"/>
              <a:buChar char="Ø"/>
            </a:pPr>
            <a:endParaRPr lang="en-US" b="1">
              <a:solidFill>
                <a:srgbClr val="1188A3"/>
              </a:solidFill>
            </a:endParaRPr>
          </a:p>
          <a:p>
            <a:pPr marL="285750" indent="-285750">
              <a:lnSpc>
                <a:spcPct val="90000"/>
              </a:lnSpc>
              <a:spcBef>
                <a:spcPts val="1000"/>
              </a:spcBef>
              <a:buFont typeface="Wingdings" panose="05000000000000000000" pitchFamily="2" charset="2"/>
              <a:buChar char="Ø"/>
            </a:pPr>
            <a:endParaRPr lang="en-IE" b="1">
              <a:solidFill>
                <a:srgbClr val="1188A3"/>
              </a:solidFill>
            </a:endParaRPr>
          </a:p>
          <a:p>
            <a:pPr marL="285750" indent="-285750">
              <a:lnSpc>
                <a:spcPct val="90000"/>
              </a:lnSpc>
              <a:spcBef>
                <a:spcPts val="1000"/>
              </a:spcBef>
              <a:buFont typeface="Wingdings" panose="05000000000000000000" pitchFamily="2" charset="2"/>
              <a:buChar char="Ø"/>
            </a:pPr>
            <a:endParaRPr lang="en-IE"/>
          </a:p>
        </p:txBody>
      </p:sp>
    </p:spTree>
    <p:extLst>
      <p:ext uri="{BB962C8B-B14F-4D97-AF65-F5344CB8AC3E}">
        <p14:creationId xmlns:p14="http://schemas.microsoft.com/office/powerpoint/2010/main" val="414237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891129-B7AB-4711-9D8F-F27B3C6ACF59}"/>
              </a:ext>
            </a:extLst>
          </p:cNvPr>
          <p:cNvSpPr>
            <a:spLocks noGrp="1"/>
          </p:cNvSpPr>
          <p:nvPr>
            <p:ph type="body" sz="quarter" idx="18"/>
          </p:nvPr>
        </p:nvSpPr>
        <p:spPr>
          <a:xfrm>
            <a:off x="734714" y="1639957"/>
            <a:ext cx="10808102" cy="3984758"/>
          </a:xfrm>
        </p:spPr>
        <p:txBody>
          <a:bodyPr>
            <a:normAutofit/>
          </a:bodyPr>
          <a:lstStyle/>
          <a:p>
            <a:pPr marL="342900" indent="-342900">
              <a:buFont typeface="Arial" panose="020B0604020202020204" pitchFamily="34" charset="0"/>
              <a:buChar char="•"/>
            </a:pPr>
            <a:r>
              <a:rPr lang="es-ES">
                <a:solidFill>
                  <a:srgbClr val="00B0F0"/>
                </a:solidFill>
                <a:hlinkClick r:id="rId3">
                  <a:extLst>
                    <a:ext uri="{A12FA001-AC4F-418D-AE19-62706E023703}">
                      <ahyp:hlinkClr xmlns:ahyp="http://schemas.microsoft.com/office/drawing/2018/hyperlinkcolor" val="tx"/>
                    </a:ext>
                  </a:extLst>
                </a:hlinkClick>
              </a:rPr>
              <a:t>Guía de Alimentación Saludable para personas mayores| Fundación Española para la Nutrición (fen.org.es). </a:t>
            </a:r>
            <a:endParaRPr lang="es-ES">
              <a:solidFill>
                <a:srgbClr val="00B0F0"/>
              </a:solidFill>
            </a:endParaRPr>
          </a:p>
          <a:p>
            <a:pPr marL="342900" indent="-342900">
              <a:buFont typeface="Arial" panose="020B0604020202020204" pitchFamily="34" charset="0"/>
              <a:buChar char="•"/>
            </a:pPr>
            <a:r>
              <a:rPr lang="en-US">
                <a:solidFill>
                  <a:srgbClr val="00B0F0"/>
                </a:solidFill>
                <a:hlinkClick r:id="rId4">
                  <a:extLst>
                    <a:ext uri="{A12FA001-AC4F-418D-AE19-62706E023703}">
                      <ahyp:hlinkClr xmlns:ahyp="http://schemas.microsoft.com/office/drawing/2018/hyperlinkcolor" val="tx"/>
                    </a:ext>
                  </a:extLst>
                </a:hlinkClick>
              </a:rPr>
              <a:t>PROMESA (PROMISS) | PLATAFORMA AGE (age-platform.eu)</a:t>
            </a:r>
            <a:endParaRPr lang="es-ES">
              <a:solidFill>
                <a:srgbClr val="00B0F0"/>
              </a:solidFill>
            </a:endParaRPr>
          </a:p>
          <a:p>
            <a:pPr marL="342900" indent="-342900">
              <a:buFont typeface="Arial" panose="020B0604020202020204" pitchFamily="34" charset="0"/>
              <a:buChar char="•"/>
            </a:pPr>
            <a:r>
              <a:rPr lang="es-ES">
                <a:solidFill>
                  <a:srgbClr val="00B0F0"/>
                </a:solidFill>
                <a:hlinkClick r:id="rId5">
                  <a:extLst>
                    <a:ext uri="{A12FA001-AC4F-418D-AE19-62706E023703}">
                      <ahyp:hlinkClr xmlns:ahyp="http://schemas.microsoft.com/office/drawing/2018/hyperlinkcolor" val="tx"/>
                    </a:ext>
                  </a:extLst>
                </a:hlinkClick>
              </a:rPr>
              <a:t>Clínica e Investigación en Arteriosclerosis</a:t>
            </a:r>
            <a:r>
              <a:rPr lang="en-US">
                <a:solidFill>
                  <a:srgbClr val="00B0F0"/>
                </a:solidFill>
                <a:hlinkClick r:id="rId5">
                  <a:extLst>
                    <a:ext uri="{A12FA001-AC4F-418D-AE19-62706E023703}">
                      <ahyp:hlinkClr xmlns:ahyp="http://schemas.microsoft.com/office/drawing/2018/hyperlinkcolor" val="tx"/>
                    </a:ext>
                  </a:extLst>
                </a:hlinkClick>
              </a:rPr>
              <a:t>|</a:t>
            </a:r>
            <a:r>
              <a:rPr lang="es-ES" b="0" i="0">
                <a:solidFill>
                  <a:srgbClr val="00B0F0"/>
                </a:solidFill>
                <a:effectLst/>
                <a:latin typeface="NexusSerifPro"/>
                <a:hlinkClick r:id="rId5">
                  <a:extLst>
                    <a:ext uri="{A12FA001-AC4F-418D-AE19-62706E023703}">
                      <ahyp:hlinkClr xmlns:ahyp="http://schemas.microsoft.com/office/drawing/2018/hyperlinkcolor" val="tx"/>
                    </a:ext>
                  </a:extLst>
                </a:hlinkClick>
              </a:rPr>
              <a:t>El futuro de la dieta: ¿cómo nos alimentaremos en el futuro?</a:t>
            </a:r>
            <a:r>
              <a:rPr lang="en-US">
                <a:solidFill>
                  <a:srgbClr val="00B0F0"/>
                </a:solidFill>
                <a:latin typeface="NexusSerifPro"/>
                <a:hlinkClick r:id="rId5">
                  <a:extLst>
                    <a:ext uri="{A12FA001-AC4F-418D-AE19-62706E023703}">
                      <ahyp:hlinkClr xmlns:ahyp="http://schemas.microsoft.com/office/drawing/2018/hyperlinkcolor" val="tx"/>
                    </a:ext>
                  </a:extLst>
                </a:hlinkClick>
              </a:rPr>
              <a:t> | (elsevier.es)</a:t>
            </a:r>
            <a:endParaRPr lang="en-US">
              <a:solidFill>
                <a:srgbClr val="00B0F0"/>
              </a:solidFill>
            </a:endParaRPr>
          </a:p>
          <a:p>
            <a:pPr marL="342900" indent="-342900">
              <a:buFont typeface="Arial" panose="020B0604020202020204" pitchFamily="34" charset="0"/>
              <a:buChar char="•"/>
            </a:pPr>
            <a:r>
              <a:rPr lang="en-US">
                <a:solidFill>
                  <a:srgbClr val="1188A3"/>
                </a:solidFill>
                <a:hlinkClick r:id="rId6">
                  <a:extLst>
                    <a:ext uri="{A12FA001-AC4F-418D-AE19-62706E023703}">
                      <ahyp:hlinkClr xmlns:ahyp="http://schemas.microsoft.com/office/drawing/2018/hyperlinkcolor" val="tx"/>
                    </a:ext>
                  </a:extLst>
                </a:hlinkClick>
              </a:rPr>
              <a:t>Nutrients | Free Full-Text | Slowing Down Ageing: The Role of Nutrients and Microbiota in Modulation of the Epigenome | HTML (mdpi.com)</a:t>
            </a:r>
            <a:endParaRPr lang="en-US">
              <a:solidFill>
                <a:srgbClr val="1188A3"/>
              </a:solidFill>
            </a:endParaRPr>
          </a:p>
          <a:p>
            <a:pPr marL="342900" indent="-342900">
              <a:buFont typeface="Arial" panose="020B0604020202020204" pitchFamily="34" charset="0"/>
              <a:buChar char="•"/>
            </a:pPr>
            <a:r>
              <a:rPr lang="en-US">
                <a:solidFill>
                  <a:srgbClr val="1188A3"/>
                </a:solidFill>
                <a:hlinkClick r:id="rId7">
                  <a:extLst>
                    <a:ext uri="{A12FA001-AC4F-418D-AE19-62706E023703}">
                      <ahyp:hlinkClr xmlns:ahyp="http://schemas.microsoft.com/office/drawing/2018/hyperlinkcolor" val="tx"/>
                    </a:ext>
                  </a:extLst>
                </a:hlinkClick>
              </a:rPr>
              <a:t>Challenges of ageing | Boundless Sociology (lumenlearning.com)</a:t>
            </a:r>
            <a:endParaRPr lang="en-US">
              <a:solidFill>
                <a:srgbClr val="1188A3"/>
              </a:solidFill>
            </a:endParaRPr>
          </a:p>
          <a:p>
            <a:pPr marL="342900" indent="-342900">
              <a:buFont typeface="Arial" panose="020B0604020202020204" pitchFamily="34" charset="0"/>
              <a:buChar char="•"/>
            </a:pPr>
            <a:r>
              <a:rPr lang="en-GB" sz="2400">
                <a:solidFill>
                  <a:srgbClr val="1188A3"/>
                </a:solidFill>
                <a:hlinkClick r:id="rId8" action="ppaction://hlinkfile">
                  <a:extLst>
                    <a:ext uri="{A12FA001-AC4F-418D-AE19-62706E023703}">
                      <ahyp:hlinkClr xmlns:ahyp="http://schemas.microsoft.com/office/drawing/2018/hyperlinkcolor" val="tx"/>
                    </a:ext>
                  </a:extLst>
                </a:hlinkClick>
              </a:rPr>
              <a:t>Personalised nutritional recommendations based on gender, age, activity </a:t>
            </a:r>
            <a:endParaRPr lang="en-US">
              <a:solidFill>
                <a:srgbClr val="1188A3"/>
              </a:solidFill>
            </a:endParaRPr>
          </a:p>
          <a:p>
            <a:pPr marL="342900" indent="-342900">
              <a:buFont typeface="Arial" panose="020B0604020202020204" pitchFamily="34" charset="0"/>
              <a:buChar char="•"/>
            </a:pPr>
            <a:endParaRPr lang="en-US">
              <a:solidFill>
                <a:srgbClr val="1188A3"/>
              </a:solidFill>
            </a:endParaRPr>
          </a:p>
          <a:p>
            <a:endParaRPr lang="en-IE">
              <a:solidFill>
                <a:srgbClr val="1188A3"/>
              </a:solidFill>
            </a:endParaRPr>
          </a:p>
        </p:txBody>
      </p:sp>
      <p:sp>
        <p:nvSpPr>
          <p:cNvPr id="3" name="Text Placeholder 2">
            <a:extLst>
              <a:ext uri="{FF2B5EF4-FFF2-40B4-BE49-F238E27FC236}">
                <a16:creationId xmlns:a16="http://schemas.microsoft.com/office/drawing/2014/main" id="{A065DD86-B21A-436F-A611-38161A5D599E}"/>
              </a:ext>
            </a:extLst>
          </p:cNvPr>
          <p:cNvSpPr>
            <a:spLocks noGrp="1"/>
          </p:cNvSpPr>
          <p:nvPr>
            <p:ph type="body" sz="quarter" idx="16"/>
          </p:nvPr>
        </p:nvSpPr>
        <p:spPr/>
        <p:txBody>
          <a:bodyPr>
            <a:normAutofit lnSpcReduction="10000"/>
          </a:bodyPr>
          <a:lstStyle/>
          <a:p>
            <a:r>
              <a:rPr lang="es-ES" b="1"/>
              <a:t>Lecturas adicionales y enlaces a artículos</a:t>
            </a:r>
            <a:endParaRPr lang="en-IE" b="1"/>
          </a:p>
        </p:txBody>
      </p:sp>
    </p:spTree>
    <p:extLst>
      <p:ext uri="{BB962C8B-B14F-4D97-AF65-F5344CB8AC3E}">
        <p14:creationId xmlns:p14="http://schemas.microsoft.com/office/powerpoint/2010/main" val="1598045465"/>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584428-229E-4B7E-A2B9-31A5EA2877D1}"/>
              </a:ext>
            </a:extLst>
          </p:cNvPr>
          <p:cNvSpPr>
            <a:spLocks noGrp="1"/>
          </p:cNvSpPr>
          <p:nvPr>
            <p:ph type="body" sz="quarter" idx="16"/>
          </p:nvPr>
        </p:nvSpPr>
        <p:spPr>
          <a:xfrm>
            <a:off x="2149154" y="934084"/>
            <a:ext cx="5581682" cy="3263843"/>
          </a:xfrm>
        </p:spPr>
        <p:txBody>
          <a:bodyPr>
            <a:normAutofit lnSpcReduction="10000"/>
          </a:bodyPr>
          <a:lstStyle/>
          <a:p>
            <a:r>
              <a:rPr lang="es-ES" sz="4800">
                <a:solidFill>
                  <a:srgbClr val="000000"/>
                </a:solidFill>
                <a:latin typeface="Calibri" panose="020F0502020204030204" pitchFamily="34" charset="0"/>
                <a:ea typeface="Calibri" panose="020F0502020204030204" pitchFamily="34" charset="0"/>
                <a:cs typeface="Times New Roman" panose="02020603050405020304" pitchFamily="18" charset="0"/>
              </a:rPr>
              <a:t>Soluciones innovadoras y enriquecimiento de los alimentos para la gestión de la salud </a:t>
            </a:r>
            <a:endParaRPr lang="en-IE"/>
          </a:p>
        </p:txBody>
      </p:sp>
      <p:sp>
        <p:nvSpPr>
          <p:cNvPr id="3" name="Text Placeholder 2">
            <a:extLst>
              <a:ext uri="{FF2B5EF4-FFF2-40B4-BE49-F238E27FC236}">
                <a16:creationId xmlns:a16="http://schemas.microsoft.com/office/drawing/2014/main" id="{D576EFD6-567D-4A9C-B844-76761AF87ADC}"/>
              </a:ext>
            </a:extLst>
          </p:cNvPr>
          <p:cNvSpPr>
            <a:spLocks noGrp="1"/>
          </p:cNvSpPr>
          <p:nvPr>
            <p:ph type="body" sz="quarter" idx="17"/>
          </p:nvPr>
        </p:nvSpPr>
        <p:spPr/>
        <p:txBody>
          <a:bodyPr>
            <a:normAutofit fontScale="85000" lnSpcReduction="20000"/>
          </a:bodyPr>
          <a:lstStyle/>
          <a:p>
            <a:r>
              <a:rPr lang="en-US"/>
              <a:t>2</a:t>
            </a:r>
            <a:endParaRPr lang="en-IE"/>
          </a:p>
        </p:txBody>
      </p:sp>
    </p:spTree>
    <p:extLst>
      <p:ext uri="{BB962C8B-B14F-4D97-AF65-F5344CB8AC3E}">
        <p14:creationId xmlns:p14="http://schemas.microsoft.com/office/powerpoint/2010/main" val="3155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3AAD4-CFBF-4862-BBFC-E71C968F8BD1}"/>
              </a:ext>
            </a:extLst>
          </p:cNvPr>
          <p:cNvSpPr>
            <a:spLocks noGrp="1"/>
          </p:cNvSpPr>
          <p:nvPr>
            <p:ph type="body" sz="quarter" idx="18"/>
          </p:nvPr>
        </p:nvSpPr>
        <p:spPr>
          <a:xfrm>
            <a:off x="427193" y="2822861"/>
            <a:ext cx="11043195" cy="2629145"/>
          </a:xfrm>
        </p:spPr>
        <p:txBody>
          <a:bodyPr vert="horz" lIns="91440" tIns="45720" rIns="91440" bIns="45720" rtlCol="0" anchor="t">
            <a:normAutofit lnSpcReduction="10000"/>
          </a:bodyPr>
          <a:lstStyle/>
          <a:p>
            <a:pPr indent="0" algn="just"/>
            <a:r>
              <a:rPr lang="es-ES" b="0" i="0" dirty="0">
                <a:solidFill>
                  <a:srgbClr val="222222"/>
                </a:solidFill>
                <a:effectLst/>
              </a:rPr>
              <a:t>La edad es el principal factor de riesgo de ciertas enfermedades, denominadas enfermedades relacionadas con la edad (ERA). El envejecimiento se asocia a la inflamación crónica de bajo grado, que probablemente sea tanto la causa como el resultado del aumento de la edad. Dado que la población de personas mayores de 65 años está aumentando muy rápidamente, </a:t>
            </a:r>
            <a:r>
              <a:rPr lang="es-ES" b="1" i="0" dirty="0">
                <a:solidFill>
                  <a:srgbClr val="222222"/>
                </a:solidFill>
                <a:effectLst/>
              </a:rPr>
              <a:t>se hace necesario desarrollar algunos enfoques nuevos para mejorar su calidad de vida</a:t>
            </a:r>
            <a:r>
              <a:rPr lang="en-US" dirty="0">
                <a:solidFill>
                  <a:srgbClr val="222222"/>
                </a:solidFill>
              </a:rPr>
              <a:t>. </a:t>
            </a:r>
            <a:r>
              <a:rPr lang="en-US" dirty="0">
                <a:solidFill>
                  <a:srgbClr val="1BA19A"/>
                </a:solidFill>
                <a:hlinkClick r:id="rId2">
                  <a:extLst>
                    <a:ext uri="{A12FA001-AC4F-418D-AE19-62706E023703}">
                      <ahyp:hlinkClr xmlns:ahyp="http://schemas.microsoft.com/office/drawing/2018/hyperlinkcolor" val="tx"/>
                    </a:ext>
                  </a:extLst>
                </a:hlinkClick>
              </a:rPr>
              <a:t>Fuente</a:t>
            </a:r>
            <a:r>
              <a:rPr lang="en-US" dirty="0">
                <a:solidFill>
                  <a:srgbClr val="222222"/>
                </a:solidFill>
              </a:rPr>
              <a:t>. </a:t>
            </a:r>
            <a:endParaRPr lang="en-US">
              <a:solidFill>
                <a:srgbClr val="1188A3"/>
              </a:solidFill>
              <a:cs typeface="Calibri" panose="020F0502020204030204"/>
            </a:endParaRPr>
          </a:p>
          <a:p>
            <a:pPr indent="0" algn="just"/>
            <a:r>
              <a:rPr lang="es-ES" b="1" dirty="0">
                <a:solidFill>
                  <a:srgbClr val="1188A3"/>
                </a:solidFill>
              </a:rPr>
              <a:t>En consecuencia, el objetivo de este curso es ayudar a las empresas como la suya a ser más innovadoras y a que desarrollen soluciones para nuestra población mayor.</a:t>
            </a:r>
            <a:endParaRPr lang="en-US" dirty="0">
              <a:cs typeface="Calibri" panose="020F0502020204030204"/>
            </a:endParaRPr>
          </a:p>
        </p:txBody>
      </p:sp>
      <p:sp>
        <p:nvSpPr>
          <p:cNvPr id="3" name="Text Placeholder 2">
            <a:extLst>
              <a:ext uri="{FF2B5EF4-FFF2-40B4-BE49-F238E27FC236}">
                <a16:creationId xmlns:a16="http://schemas.microsoft.com/office/drawing/2014/main" id="{56999C44-4500-4C97-AA6C-105B4B13B87F}"/>
              </a:ext>
            </a:extLst>
          </p:cNvPr>
          <p:cNvSpPr>
            <a:spLocks noGrp="1"/>
          </p:cNvSpPr>
          <p:nvPr>
            <p:ph type="body" sz="quarter" idx="16"/>
          </p:nvPr>
        </p:nvSpPr>
        <p:spPr>
          <a:xfrm>
            <a:off x="544739" y="467232"/>
            <a:ext cx="10808102" cy="582221"/>
          </a:xfrm>
        </p:spPr>
        <p:txBody>
          <a:bodyPr>
            <a:normAutofit lnSpcReduction="10000"/>
          </a:bodyPr>
          <a:lstStyle/>
          <a:p>
            <a:r>
              <a:rPr lang="en-US" b="1"/>
              <a:t>Una </a:t>
            </a:r>
            <a:r>
              <a:rPr lang="en-US" b="1" err="1"/>
              <a:t>definición</a:t>
            </a:r>
            <a:r>
              <a:rPr lang="en-US" b="1"/>
              <a:t> de </a:t>
            </a:r>
            <a:r>
              <a:rPr lang="en-US" b="1" err="1"/>
              <a:t>Envejecimiento</a:t>
            </a:r>
            <a:r>
              <a:rPr lang="en-US" b="1"/>
              <a:t>...</a:t>
            </a:r>
            <a:endParaRPr lang="en-IE" b="1"/>
          </a:p>
        </p:txBody>
      </p:sp>
      <p:sp>
        <p:nvSpPr>
          <p:cNvPr id="4" name="TextBox 3">
            <a:extLst>
              <a:ext uri="{FF2B5EF4-FFF2-40B4-BE49-F238E27FC236}">
                <a16:creationId xmlns:a16="http://schemas.microsoft.com/office/drawing/2014/main" id="{74DC7FBE-8451-422D-BFA8-E0429810943F}"/>
              </a:ext>
            </a:extLst>
          </p:cNvPr>
          <p:cNvSpPr txBox="1"/>
          <p:nvPr/>
        </p:nvSpPr>
        <p:spPr>
          <a:xfrm>
            <a:off x="239696" y="1232990"/>
            <a:ext cx="11709647" cy="1200329"/>
          </a:xfrm>
          <a:prstGeom prst="rect">
            <a:avLst/>
          </a:prstGeom>
          <a:solidFill>
            <a:srgbClr val="FED100"/>
          </a:solidFill>
        </p:spPr>
        <p:txBody>
          <a:bodyPr wrap="square" lIns="91440" tIns="45720" rIns="91440" bIns="45720" rtlCol="0" anchor="t">
            <a:spAutoFit/>
          </a:bodyPr>
          <a:lstStyle/>
          <a:p>
            <a:pPr marL="503555" algn="just">
              <a:lnSpc>
                <a:spcPct val="90000"/>
              </a:lnSpc>
              <a:spcBef>
                <a:spcPts val="1000"/>
              </a:spcBef>
              <a:spcAft>
                <a:spcPts val="1000"/>
              </a:spcAft>
              <a:defRPr/>
            </a:pPr>
            <a:r>
              <a:rPr kumimoji="0" lang="es-ES" sz="2000" b="0" i="1" u="none" strike="noStrike" kern="1200" cap="none" spc="0" normalizeH="0" baseline="0" noProof="0" dirty="0">
                <a:ln>
                  <a:noFill/>
                </a:ln>
                <a:solidFill>
                  <a:srgbClr val="222222"/>
                </a:solidFill>
                <a:effectLst/>
                <a:uLnTx/>
                <a:uFillTx/>
                <a:latin typeface="Calibri" panose="020F0502020204030204"/>
                <a:ea typeface="+mn-ea"/>
                <a:cs typeface="+mn-cs"/>
              </a:rPr>
              <a:t>El envejecimiento se define como una acumulación continua de cambios perjudiciales en todo el organismo debido al deterioro del funcionamiento de muchos tejidos y órganos. Con la edad se observa una pérdida constante de la función de los sistemas musculares y óseos, problemas de memoria y una mayor vulnerabilidad a, por ejemplo, las infecciones.</a:t>
            </a:r>
            <a:r>
              <a:rPr lang="es-ES" sz="2000" i="1" dirty="0">
                <a:solidFill>
                  <a:srgbClr val="222222"/>
                </a:solidFill>
                <a:latin typeface="Calibri" panose="020F0502020204030204"/>
              </a:rPr>
              <a:t> </a:t>
            </a:r>
            <a:endParaRPr lang="en-US" sz="2000" b="0" i="0" u="none" strike="noStrike" kern="1200" cap="none" spc="0" normalizeH="0" baseline="0" noProof="0">
              <a:ln>
                <a:noFill/>
              </a:ln>
              <a:solidFill>
                <a:srgbClr val="222222"/>
              </a:solidFill>
              <a:effectLst/>
              <a:uLnTx/>
              <a:uFillTx/>
              <a:latin typeface="Calibri" panose="020F0502020204030204"/>
              <a:cs typeface="Calibri" panose="020F0502020204030204"/>
            </a:endParaRPr>
          </a:p>
        </p:txBody>
      </p:sp>
    </p:spTree>
    <p:extLst>
      <p:ext uri="{BB962C8B-B14F-4D97-AF65-F5344CB8AC3E}">
        <p14:creationId xmlns:p14="http://schemas.microsoft.com/office/powerpoint/2010/main" val="1929390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C1E46-D6BB-4E7F-9163-0E3F96F777E8}"/>
              </a:ext>
            </a:extLst>
          </p:cNvPr>
          <p:cNvSpPr>
            <a:spLocks noGrp="1"/>
          </p:cNvSpPr>
          <p:nvPr>
            <p:ph type="body" sz="quarter" idx="18"/>
          </p:nvPr>
        </p:nvSpPr>
        <p:spPr>
          <a:xfrm>
            <a:off x="477442" y="1495147"/>
            <a:ext cx="5564883" cy="4181023"/>
          </a:xfrm>
        </p:spPr>
        <p:txBody>
          <a:bodyPr vert="horz" lIns="91440" tIns="45720" rIns="91440" bIns="45720" rtlCol="0" anchor="t">
            <a:normAutofit lnSpcReduction="10000"/>
          </a:bodyPr>
          <a:lstStyle/>
          <a:p>
            <a:pPr indent="0" algn="just"/>
            <a:r>
              <a:rPr lang="es-ES" dirty="0"/>
              <a:t>En esta sección, seguiremos con la sección uno y las necesidades sanitarias y nutricionales de las personas mayores con algunas </a:t>
            </a:r>
            <a:r>
              <a:rPr lang="es-ES" b="1" dirty="0"/>
              <a:t>posibles soluciones </a:t>
            </a:r>
            <a:r>
              <a:rPr lang="es-ES" dirty="0"/>
              <a:t>a estas necesidades. Abordaremos cada necesidad en la misma secuencia.</a:t>
            </a:r>
          </a:p>
          <a:p>
            <a:pPr indent="0" algn="just"/>
            <a:r>
              <a:rPr lang="es-ES" dirty="0"/>
              <a:t>Abordamos </a:t>
            </a:r>
            <a:r>
              <a:rPr lang="es-ES" b="1" dirty="0"/>
              <a:t>muchos elementos que pueden determinar las elecciones alimentarias y el nivel de ingesta de alimentos </a:t>
            </a:r>
            <a:r>
              <a:rPr lang="es-ES" dirty="0"/>
              <a:t>en las personas mayores para darle inspiración y fundamentos para crear sus propias soluciones comerciales a estas necesidades</a:t>
            </a:r>
            <a:endParaRPr lang="en-IE" dirty="0">
              <a:cs typeface="Calibri" panose="020F0502020204030204"/>
            </a:endParaRPr>
          </a:p>
        </p:txBody>
      </p:sp>
      <p:sp>
        <p:nvSpPr>
          <p:cNvPr id="3" name="Text Placeholder 2">
            <a:extLst>
              <a:ext uri="{FF2B5EF4-FFF2-40B4-BE49-F238E27FC236}">
                <a16:creationId xmlns:a16="http://schemas.microsoft.com/office/drawing/2014/main" id="{7D35AC83-A59D-4587-A159-72F0D7E0154D}"/>
              </a:ext>
            </a:extLst>
          </p:cNvPr>
          <p:cNvSpPr>
            <a:spLocks noGrp="1"/>
          </p:cNvSpPr>
          <p:nvPr>
            <p:ph type="body" sz="quarter" idx="16"/>
          </p:nvPr>
        </p:nvSpPr>
        <p:spPr>
          <a:xfrm>
            <a:off x="734714" y="495300"/>
            <a:ext cx="5085159" cy="729893"/>
          </a:xfrm>
        </p:spPr>
        <p:txBody>
          <a:bodyPr>
            <a:normAutofit fontScale="77500" lnSpcReduction="20000"/>
          </a:bodyPr>
          <a:lstStyle/>
          <a:p>
            <a:r>
              <a:rPr lang="es-ES" b="1"/>
              <a:t>Posibles soluciones a las necesidades</a:t>
            </a:r>
            <a:endParaRPr lang="en-IE" b="1"/>
          </a:p>
        </p:txBody>
      </p:sp>
      <p:pic>
        <p:nvPicPr>
          <p:cNvPr id="6" name="Picture Placeholder 5" descr="Elderly friends in basketball court">
            <a:extLst>
              <a:ext uri="{FF2B5EF4-FFF2-40B4-BE49-F238E27FC236}">
                <a16:creationId xmlns:a16="http://schemas.microsoft.com/office/drawing/2014/main" id="{81C8A0D6-2D0A-4BC6-A681-8E224CB401A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Tree>
    <p:extLst>
      <p:ext uri="{BB962C8B-B14F-4D97-AF65-F5344CB8AC3E}">
        <p14:creationId xmlns:p14="http://schemas.microsoft.com/office/powerpoint/2010/main" val="3903501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5D807-31CF-4C9B-999C-FFE5BA61DCBB}"/>
              </a:ext>
            </a:extLst>
          </p:cNvPr>
          <p:cNvSpPr>
            <a:spLocks noGrp="1"/>
          </p:cNvSpPr>
          <p:nvPr>
            <p:ph type="body" sz="quarter" idx="21"/>
          </p:nvPr>
        </p:nvSpPr>
        <p:spPr/>
        <p:txBody>
          <a:bodyPr>
            <a:normAutofit fontScale="92500" lnSpcReduction="10000"/>
          </a:bodyPr>
          <a:lstStyle/>
          <a:p>
            <a:pPr marL="0" marR="0" lvl="0" indent="0" defTabSz="914400" rtl="0" eaLnBrk="1" fontAlgn="auto" latinLnBrk="0" hangingPunct="1">
              <a:lnSpc>
                <a:spcPct val="100000"/>
              </a:lnSpc>
              <a:spcBef>
                <a:spcPts val="600"/>
              </a:spcBef>
              <a:spcAft>
                <a:spcPts val="0"/>
              </a:spcAft>
              <a:buClrTx/>
              <a:buSzTx/>
              <a:tabLst/>
              <a:defRPr/>
            </a:pPr>
            <a:r>
              <a:rPr kumimoji="0" lang="es-ES" sz="2200" b="0" i="0" u="none" strike="noStrike" kern="1200" cap="none" spc="0" normalizeH="0" baseline="0" noProof="0">
                <a:ln>
                  <a:noFill/>
                </a:ln>
                <a:effectLst/>
                <a:uLnTx/>
                <a:uFillTx/>
                <a:latin typeface="Calibri" panose="020F0502020204030204"/>
                <a:ea typeface="+mn-ea"/>
                <a:cs typeface="+mn-cs"/>
              </a:rPr>
              <a:t>Pruebe a utilizar potenciadores del agua o agua aromatizada </a:t>
            </a:r>
            <a:endParaRPr lang="en-IE">
              <a:solidFill>
                <a:srgbClr val="1188A3"/>
              </a:solidFill>
            </a:endParaRPr>
          </a:p>
        </p:txBody>
      </p:sp>
      <p:sp>
        <p:nvSpPr>
          <p:cNvPr id="4" name="Text Placeholder 3">
            <a:extLst>
              <a:ext uri="{FF2B5EF4-FFF2-40B4-BE49-F238E27FC236}">
                <a16:creationId xmlns:a16="http://schemas.microsoft.com/office/drawing/2014/main" id="{861A2716-5423-4362-956F-DE4FDCDD990F}"/>
              </a:ext>
            </a:extLst>
          </p:cNvPr>
          <p:cNvSpPr>
            <a:spLocks noGrp="1"/>
          </p:cNvSpPr>
          <p:nvPr>
            <p:ph type="body" sz="quarter" idx="38"/>
          </p:nvPr>
        </p:nvSpPr>
        <p:spPr/>
        <p:txBody>
          <a:bodyPr>
            <a:noAutofit/>
          </a:bodyPr>
          <a:lstStyle/>
          <a:p>
            <a:r>
              <a:rPr lang="es-ES" sz="1800">
                <a:latin typeface="Calibri Light" panose="020F0302020204030204" pitchFamily="34" charset="0"/>
                <a:cs typeface="Calibri Light" panose="020F0302020204030204" pitchFamily="34" charset="0"/>
              </a:rPr>
              <a:t>Mezclar zumo de frutas con agua para hacer bebidas afrutadas diluidas</a:t>
            </a:r>
          </a:p>
        </p:txBody>
      </p:sp>
      <p:sp>
        <p:nvSpPr>
          <p:cNvPr id="5" name="Text Placeholder 4">
            <a:extLst>
              <a:ext uri="{FF2B5EF4-FFF2-40B4-BE49-F238E27FC236}">
                <a16:creationId xmlns:a16="http://schemas.microsoft.com/office/drawing/2014/main" id="{B3D917C5-71A5-4DB4-AC11-6052F994B6F8}"/>
              </a:ext>
            </a:extLst>
          </p:cNvPr>
          <p:cNvSpPr>
            <a:spLocks noGrp="1"/>
          </p:cNvSpPr>
          <p:nvPr>
            <p:ph type="body" sz="quarter" idx="39"/>
          </p:nvPr>
        </p:nvSpPr>
        <p:spPr>
          <a:xfrm>
            <a:off x="6878370" y="3009514"/>
            <a:ext cx="2233546" cy="1202080"/>
          </a:xfrm>
        </p:spPr>
        <p:txBody>
          <a:bodyPr>
            <a:noAutofit/>
          </a:bodyPr>
          <a:lstStyle/>
          <a:p>
            <a:r>
              <a:rPr lang="es-ES" sz="2000"/>
              <a:t>Desarrollar opciones saladas como sopas y caldos con alto contenido en agua</a:t>
            </a:r>
          </a:p>
        </p:txBody>
      </p:sp>
      <p:sp>
        <p:nvSpPr>
          <p:cNvPr id="6" name="Text Placeholder 5">
            <a:extLst>
              <a:ext uri="{FF2B5EF4-FFF2-40B4-BE49-F238E27FC236}">
                <a16:creationId xmlns:a16="http://schemas.microsoft.com/office/drawing/2014/main" id="{DA5153AA-F334-410E-AA59-7E3C2CFDC50E}"/>
              </a:ext>
            </a:extLst>
          </p:cNvPr>
          <p:cNvSpPr>
            <a:spLocks noGrp="1"/>
          </p:cNvSpPr>
          <p:nvPr>
            <p:ph type="body" sz="quarter" idx="40"/>
          </p:nvPr>
        </p:nvSpPr>
        <p:spPr/>
        <p:txBody>
          <a:bodyPr>
            <a:normAutofit fontScale="92500" lnSpcReduction="20000"/>
          </a:bodyPr>
          <a:lstStyle/>
          <a:p>
            <a:r>
              <a:rPr kumimoji="0" lang="es-ES" sz="2200" b="0" i="0" u="none" strike="noStrike" kern="1200" cap="none" spc="0" normalizeH="0" baseline="0" noProof="0">
                <a:ln>
                  <a:noFill/>
                </a:ln>
                <a:effectLst/>
                <a:uLnTx/>
                <a:uFillTx/>
                <a:latin typeface="Calibri Light" panose="020F0302020204030204" pitchFamily="34" charset="0"/>
                <a:cs typeface="Calibri Light" panose="020F0302020204030204" pitchFamily="34" charset="0"/>
              </a:rPr>
              <a:t> Utiliza los batidos y licuados, etc., como vehículo para los líquidos.</a:t>
            </a:r>
            <a:endParaRPr lang="en-IE">
              <a:latin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48CACC55-E07B-40FA-948F-BACC6006A578}"/>
              </a:ext>
            </a:extLst>
          </p:cNvPr>
          <p:cNvSpPr>
            <a:spLocks noGrp="1"/>
          </p:cNvSpPr>
          <p:nvPr>
            <p:ph type="body" sz="quarter" idx="34"/>
          </p:nvPr>
        </p:nvSpPr>
        <p:spPr/>
        <p:txBody>
          <a:bodyPr>
            <a:normAutofit lnSpcReduction="10000"/>
          </a:bodyPr>
          <a:lstStyle/>
          <a:p>
            <a:r>
              <a:rPr lang="en-US">
                <a:solidFill>
                  <a:srgbClr val="1188A3"/>
                </a:solidFill>
              </a:rPr>
              <a:t>1</a:t>
            </a:r>
            <a:endParaRPr lang="en-IE">
              <a:solidFill>
                <a:srgbClr val="1188A3"/>
              </a:solidFill>
            </a:endParaRPr>
          </a:p>
        </p:txBody>
      </p:sp>
      <p:sp>
        <p:nvSpPr>
          <p:cNvPr id="8" name="Text Placeholder 7">
            <a:extLst>
              <a:ext uri="{FF2B5EF4-FFF2-40B4-BE49-F238E27FC236}">
                <a16:creationId xmlns:a16="http://schemas.microsoft.com/office/drawing/2014/main" id="{EA08CD7E-7119-44E4-A781-DD3546811134}"/>
              </a:ext>
            </a:extLst>
          </p:cNvPr>
          <p:cNvSpPr>
            <a:spLocks noGrp="1"/>
          </p:cNvSpPr>
          <p:nvPr>
            <p:ph type="body" sz="quarter" idx="35"/>
          </p:nvPr>
        </p:nvSpPr>
        <p:spPr/>
        <p:txBody>
          <a:bodyPr>
            <a:normAutofit lnSpcReduction="10000"/>
          </a:bodyPr>
          <a:lstStyle/>
          <a:p>
            <a:r>
              <a:rPr lang="en-US">
                <a:solidFill>
                  <a:srgbClr val="1188A3"/>
                </a:solidFill>
              </a:rPr>
              <a:t>2</a:t>
            </a:r>
            <a:endParaRPr lang="en-IE">
              <a:solidFill>
                <a:srgbClr val="1188A3"/>
              </a:solidFill>
            </a:endParaRPr>
          </a:p>
        </p:txBody>
      </p:sp>
      <p:sp>
        <p:nvSpPr>
          <p:cNvPr id="9" name="Text Placeholder 8">
            <a:extLst>
              <a:ext uri="{FF2B5EF4-FFF2-40B4-BE49-F238E27FC236}">
                <a16:creationId xmlns:a16="http://schemas.microsoft.com/office/drawing/2014/main" id="{FF57F0DA-0AD6-43D0-9925-C52AFC02ECA8}"/>
              </a:ext>
            </a:extLst>
          </p:cNvPr>
          <p:cNvSpPr>
            <a:spLocks noGrp="1"/>
          </p:cNvSpPr>
          <p:nvPr>
            <p:ph type="body" sz="quarter" idx="36"/>
          </p:nvPr>
        </p:nvSpPr>
        <p:spPr/>
        <p:txBody>
          <a:bodyPr>
            <a:normAutofit lnSpcReduction="10000"/>
          </a:bodyPr>
          <a:lstStyle/>
          <a:p>
            <a:r>
              <a:rPr lang="en-US">
                <a:solidFill>
                  <a:srgbClr val="1188A3"/>
                </a:solidFill>
              </a:rPr>
              <a:t>3</a:t>
            </a:r>
            <a:endParaRPr lang="en-IE">
              <a:solidFill>
                <a:srgbClr val="1188A3"/>
              </a:solidFill>
            </a:endParaRPr>
          </a:p>
        </p:txBody>
      </p:sp>
      <p:sp>
        <p:nvSpPr>
          <p:cNvPr id="10" name="Text Placeholder 9">
            <a:extLst>
              <a:ext uri="{FF2B5EF4-FFF2-40B4-BE49-F238E27FC236}">
                <a16:creationId xmlns:a16="http://schemas.microsoft.com/office/drawing/2014/main" id="{62E979FB-B054-4260-9159-5FDC7ABC6E6C}"/>
              </a:ext>
            </a:extLst>
          </p:cNvPr>
          <p:cNvSpPr>
            <a:spLocks noGrp="1"/>
          </p:cNvSpPr>
          <p:nvPr>
            <p:ph type="body" sz="quarter" idx="37"/>
          </p:nvPr>
        </p:nvSpPr>
        <p:spPr/>
        <p:txBody>
          <a:bodyPr>
            <a:normAutofit lnSpcReduction="10000"/>
          </a:bodyPr>
          <a:lstStyle/>
          <a:p>
            <a:r>
              <a:rPr lang="en-US">
                <a:solidFill>
                  <a:srgbClr val="1188A3"/>
                </a:solidFill>
              </a:rPr>
              <a:t>4</a:t>
            </a:r>
            <a:endParaRPr lang="en-IE">
              <a:solidFill>
                <a:srgbClr val="1188A3"/>
              </a:solidFill>
            </a:endParaRPr>
          </a:p>
        </p:txBody>
      </p:sp>
      <p:sp>
        <p:nvSpPr>
          <p:cNvPr id="11" name="Text Placeholder 2">
            <a:extLst>
              <a:ext uri="{FF2B5EF4-FFF2-40B4-BE49-F238E27FC236}">
                <a16:creationId xmlns:a16="http://schemas.microsoft.com/office/drawing/2014/main" id="{817204DA-5F20-451F-97D1-9E759F5FEEAB}"/>
              </a:ext>
            </a:extLst>
          </p:cNvPr>
          <p:cNvSpPr>
            <a:spLocks noGrp="1"/>
          </p:cNvSpPr>
          <p:nvPr>
            <p:ph type="body" sz="quarter" idx="16"/>
          </p:nvPr>
        </p:nvSpPr>
        <p:spPr>
          <a:xfrm>
            <a:off x="294376" y="440218"/>
            <a:ext cx="11218862" cy="581025"/>
          </a:xfrm>
        </p:spPr>
        <p:txBody>
          <a:bodyPr>
            <a:normAutofit fontScale="77500" lnSpcReduction="20000"/>
          </a:bodyPr>
          <a:lstStyle/>
          <a:p>
            <a:r>
              <a:rPr lang="es-ES" b="1"/>
              <a:t>Deshidratación: </a:t>
            </a:r>
            <a:r>
              <a:rPr lang="es-ES"/>
              <a:t>posibles soluciones para aumentar la ingesta de líquidos</a:t>
            </a:r>
            <a:endParaRPr lang="en-IE"/>
          </a:p>
        </p:txBody>
      </p:sp>
      <p:sp>
        <p:nvSpPr>
          <p:cNvPr id="13" name="TextBox 12">
            <a:extLst>
              <a:ext uri="{FF2B5EF4-FFF2-40B4-BE49-F238E27FC236}">
                <a16:creationId xmlns:a16="http://schemas.microsoft.com/office/drawing/2014/main" id="{ECAAFC5E-0219-4A40-859C-672E9D503266}"/>
              </a:ext>
            </a:extLst>
          </p:cNvPr>
          <p:cNvSpPr txBox="1"/>
          <p:nvPr/>
        </p:nvSpPr>
        <p:spPr>
          <a:xfrm>
            <a:off x="232610" y="1061520"/>
            <a:ext cx="11654590" cy="707886"/>
          </a:xfrm>
          <a:prstGeom prst="rect">
            <a:avLst/>
          </a:prstGeom>
          <a:noFill/>
        </p:spPr>
        <p:txBody>
          <a:bodyPr wrap="square">
            <a:spAutoFit/>
          </a:bodyPr>
          <a:lstStyle/>
          <a:p>
            <a:pPr marL="0" indent="0"/>
            <a:r>
              <a:rPr lang="es-ES" sz="2000" b="1">
                <a:solidFill>
                  <a:srgbClr val="000000"/>
                </a:solidFill>
              </a:rPr>
              <a:t>Las personas mayores pueden negarse a beber agua corriente, por lo que las alternativas al agua pueden ser útiles</a:t>
            </a:r>
            <a:endParaRPr lang="en-US" sz="2000" b="1">
              <a:solidFill>
                <a:srgbClr val="000000"/>
              </a:solidFill>
            </a:endParaRPr>
          </a:p>
        </p:txBody>
      </p:sp>
      <p:sp>
        <p:nvSpPr>
          <p:cNvPr id="15" name="TextBox 14">
            <a:extLst>
              <a:ext uri="{FF2B5EF4-FFF2-40B4-BE49-F238E27FC236}">
                <a16:creationId xmlns:a16="http://schemas.microsoft.com/office/drawing/2014/main" id="{6A8A605F-3778-40BD-A91C-F8F28691A399}"/>
              </a:ext>
            </a:extLst>
          </p:cNvPr>
          <p:cNvSpPr txBox="1"/>
          <p:nvPr/>
        </p:nvSpPr>
        <p:spPr>
          <a:xfrm>
            <a:off x="294376" y="5314567"/>
            <a:ext cx="8915221" cy="1323439"/>
          </a:xfrm>
          <a:prstGeom prst="rect">
            <a:avLst/>
          </a:prstGeom>
          <a:noFill/>
        </p:spPr>
        <p:txBody>
          <a:bodyPr wrap="square">
            <a:spAutoFit/>
          </a:bodyPr>
          <a:lstStyle/>
          <a:p>
            <a:pPr marL="0" indent="0">
              <a:lnSpc>
                <a:spcPct val="100000"/>
              </a:lnSpc>
              <a:spcBef>
                <a:spcPts val="600"/>
              </a:spcBef>
            </a:pPr>
            <a:r>
              <a:rPr lang="es-ES" sz="1500">
                <a:solidFill>
                  <a:srgbClr val="000000"/>
                </a:solidFill>
              </a:rPr>
              <a:t>También debe tenerse en cuenta la viscosidad de los </a:t>
            </a:r>
            <a:r>
              <a:rPr lang="es-ES" sz="1500" b="1">
                <a:solidFill>
                  <a:srgbClr val="000000"/>
                </a:solidFill>
              </a:rPr>
              <a:t>líquidos que se ofrecen </a:t>
            </a:r>
            <a:r>
              <a:rPr lang="es-ES" sz="1500">
                <a:solidFill>
                  <a:srgbClr val="000000"/>
                </a:solidFill>
              </a:rPr>
              <a:t>o que se desarrollan, ya que las comidas o bebidas líquidas demasiado espesas o concentradas pueden causar problemas de asfixia a algunos ancianos.</a:t>
            </a:r>
          </a:p>
          <a:p>
            <a:pPr marL="0" indent="0">
              <a:lnSpc>
                <a:spcPct val="100000"/>
              </a:lnSpc>
              <a:spcBef>
                <a:spcPts val="600"/>
              </a:spcBef>
            </a:pPr>
            <a:r>
              <a:rPr lang="es-ES" sz="1500" b="1">
                <a:solidFill>
                  <a:srgbClr val="000000"/>
                </a:solidFill>
              </a:rPr>
              <a:t>En el caso de las empresas alimentarias, las principales estrategias podrían centrarse en cómo hacer que las personas mayores tengan la voluntad y la capacidad de beber el agua/los productos más a menudo.</a:t>
            </a:r>
            <a:endParaRPr lang="en-US" sz="1500" b="1">
              <a:solidFill>
                <a:srgbClr val="000000"/>
              </a:solidFill>
            </a:endParaRPr>
          </a:p>
        </p:txBody>
      </p:sp>
      <p:sp>
        <p:nvSpPr>
          <p:cNvPr id="17" name="TextBox 16">
            <a:extLst>
              <a:ext uri="{FF2B5EF4-FFF2-40B4-BE49-F238E27FC236}">
                <a16:creationId xmlns:a16="http://schemas.microsoft.com/office/drawing/2014/main" id="{4226B177-CC4F-448C-BE69-3E0C6CF4BCEA}"/>
              </a:ext>
            </a:extLst>
          </p:cNvPr>
          <p:cNvSpPr txBox="1"/>
          <p:nvPr/>
        </p:nvSpPr>
        <p:spPr>
          <a:xfrm>
            <a:off x="232610" y="4945235"/>
            <a:ext cx="6096000" cy="369332"/>
          </a:xfrm>
          <a:prstGeom prst="rect">
            <a:avLst/>
          </a:prstGeom>
          <a:noFill/>
        </p:spPr>
        <p:txBody>
          <a:bodyPr wrap="square">
            <a:spAutoFit/>
          </a:bodyPr>
          <a:lstStyle/>
          <a:p>
            <a:r>
              <a:rPr lang="en-US" sz="1800" b="1">
                <a:solidFill>
                  <a:srgbClr val="000000"/>
                </a:solidFill>
                <a:highlight>
                  <a:srgbClr val="FED100"/>
                </a:highlight>
              </a:rPr>
              <a:t> TIP</a:t>
            </a:r>
            <a:r>
              <a:rPr lang="en-US" sz="1800" b="1">
                <a:solidFill>
                  <a:srgbClr val="000000"/>
                </a:solidFill>
                <a:highlight>
                  <a:srgbClr val="FED100"/>
                </a:highlight>
                <a:latin typeface="Comic Sans MS" panose="030F0702030302020204" pitchFamily="66" charset="0"/>
              </a:rPr>
              <a:t>:</a:t>
            </a:r>
            <a:endParaRPr lang="en-IE">
              <a:solidFill>
                <a:srgbClr val="000000"/>
              </a:solidFill>
              <a:highlight>
                <a:srgbClr val="FED100"/>
              </a:highlight>
            </a:endParaRPr>
          </a:p>
        </p:txBody>
      </p:sp>
      <p:sp>
        <p:nvSpPr>
          <p:cNvPr id="2" name="Arrow: Curved Right 1">
            <a:extLst>
              <a:ext uri="{FF2B5EF4-FFF2-40B4-BE49-F238E27FC236}">
                <a16:creationId xmlns:a16="http://schemas.microsoft.com/office/drawing/2014/main" id="{B3601000-E882-480B-94F5-C0C6D28625D8}"/>
              </a:ext>
            </a:extLst>
          </p:cNvPr>
          <p:cNvSpPr/>
          <p:nvPr/>
        </p:nvSpPr>
        <p:spPr>
          <a:xfrm>
            <a:off x="670528" y="1837113"/>
            <a:ext cx="1341152" cy="1371600"/>
          </a:xfrm>
          <a:prstGeom prst="curvedRightArrow">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305842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FF606F-0E42-4123-9AEE-CF9CC78B4909}"/>
              </a:ext>
            </a:extLst>
          </p:cNvPr>
          <p:cNvSpPr>
            <a:spLocks noGrp="1"/>
          </p:cNvSpPr>
          <p:nvPr>
            <p:ph type="body" sz="quarter" idx="18"/>
          </p:nvPr>
        </p:nvSpPr>
        <p:spPr>
          <a:xfrm>
            <a:off x="425117" y="1442019"/>
            <a:ext cx="5950284" cy="4488881"/>
          </a:xfrm>
        </p:spPr>
        <p:txBody>
          <a:bodyPr vert="horz" lIns="91440" tIns="45720" rIns="91440" bIns="45720" rtlCol="0" anchor="t">
            <a:normAutofit fontScale="92500"/>
          </a:bodyPr>
          <a:lstStyle/>
          <a:p>
            <a:pPr indent="0" algn="just"/>
            <a:r>
              <a:rPr lang="es-ES" sz="2400" b="1" dirty="0"/>
              <a:t>Diseño de bebidas o envases</a:t>
            </a:r>
            <a:endParaRPr lang="es-ES" dirty="0"/>
          </a:p>
          <a:p>
            <a:pPr indent="0" algn="just"/>
            <a:r>
              <a:rPr lang="es-ES" sz="2400" dirty="0"/>
              <a:t>El estilo o el color de la vajilla/envase de las bebidas puede ser un componente importante.</a:t>
            </a:r>
            <a:r>
              <a:rPr lang="es-ES" dirty="0"/>
              <a:t> </a:t>
            </a:r>
            <a:endParaRPr lang="es-ES" sz="2400">
              <a:cs typeface="Calibri" panose="020F0502020204030204"/>
            </a:endParaRPr>
          </a:p>
          <a:p>
            <a:pPr marL="179705" indent="0" algn="just"/>
            <a:r>
              <a:rPr lang="es-ES" sz="2400" dirty="0"/>
              <a:t>Las personas mayores con </a:t>
            </a:r>
            <a:r>
              <a:rPr lang="es-ES" sz="2400" b="1" dirty="0"/>
              <a:t>problemas de visión</a:t>
            </a:r>
            <a:r>
              <a:rPr lang="es-ES" sz="2400" dirty="0"/>
              <a:t> pueden ver un vaso/recipiente/envase opaco y de color brillante con más facilidad que un vaso de agua tradicional y, por tanto, beber con más frecuencia.</a:t>
            </a:r>
            <a:r>
              <a:rPr lang="es-ES" dirty="0"/>
              <a:t> </a:t>
            </a:r>
            <a:endParaRPr lang="es-ES" sz="2400">
              <a:cs typeface="Calibri" panose="020F0502020204030204"/>
            </a:endParaRPr>
          </a:p>
          <a:p>
            <a:pPr marL="179705" indent="0" algn="just"/>
            <a:r>
              <a:rPr lang="es-ES" sz="2400" dirty="0"/>
              <a:t>O puede ser necesaria una vajilla especializada para las personas con </a:t>
            </a:r>
            <a:r>
              <a:rPr lang="es-ES" sz="2400" b="1" dirty="0"/>
              <a:t>problemas motrices o musculares</a:t>
            </a:r>
            <a:r>
              <a:rPr lang="es-ES" sz="2400" dirty="0"/>
              <a:t> (por ejemplo, antiderrame o ligera y con doble asa).</a:t>
            </a:r>
            <a:endParaRPr lang="en-IE" dirty="0">
              <a:cs typeface="Calibri" panose="020F0502020204030204"/>
            </a:endParaRPr>
          </a:p>
        </p:txBody>
      </p:sp>
      <p:sp>
        <p:nvSpPr>
          <p:cNvPr id="3" name="Text Placeholder 2">
            <a:extLst>
              <a:ext uri="{FF2B5EF4-FFF2-40B4-BE49-F238E27FC236}">
                <a16:creationId xmlns:a16="http://schemas.microsoft.com/office/drawing/2014/main" id="{3FC95CAE-386E-4C41-9B8A-FE32420DB663}"/>
              </a:ext>
            </a:extLst>
          </p:cNvPr>
          <p:cNvSpPr>
            <a:spLocks noGrp="1"/>
          </p:cNvSpPr>
          <p:nvPr>
            <p:ph type="body" sz="quarter" idx="16"/>
          </p:nvPr>
        </p:nvSpPr>
        <p:spPr/>
        <p:txBody>
          <a:bodyPr>
            <a:normAutofit fontScale="70000" lnSpcReduction="20000"/>
          </a:bodyPr>
          <a:lstStyle/>
          <a:p>
            <a:r>
              <a:rPr lang="es-ES" b="1"/>
              <a:t>Otros factores a tener en cuenta...</a:t>
            </a:r>
            <a:endParaRPr lang="en-IE" b="1"/>
          </a:p>
        </p:txBody>
      </p:sp>
      <p:pic>
        <p:nvPicPr>
          <p:cNvPr id="5" name="Picture 4" descr="A picture containing person, indoor, eating&#10;&#10;Description automatically generated">
            <a:extLst>
              <a:ext uri="{FF2B5EF4-FFF2-40B4-BE49-F238E27FC236}">
                <a16:creationId xmlns:a16="http://schemas.microsoft.com/office/drawing/2014/main" id="{41AFEA58-2B4F-4741-8EF3-DE40344D66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4107" y="793750"/>
            <a:ext cx="3378200" cy="2374900"/>
          </a:xfrm>
          <a:prstGeom prst="rect">
            <a:avLst/>
          </a:prstGeom>
          <a:effectLst>
            <a:softEdge rad="50800"/>
          </a:effectLst>
        </p:spPr>
      </p:pic>
      <p:pic>
        <p:nvPicPr>
          <p:cNvPr id="6" name="Picture 5">
            <a:extLst>
              <a:ext uri="{FF2B5EF4-FFF2-40B4-BE49-F238E27FC236}">
                <a16:creationId xmlns:a16="http://schemas.microsoft.com/office/drawing/2014/main" id="{D9FA262F-F9FC-4624-8C40-181D0981471A}"/>
              </a:ext>
            </a:extLst>
          </p:cNvPr>
          <p:cNvPicPr>
            <a:picLocks noChangeAspect="1"/>
          </p:cNvPicPr>
          <p:nvPr/>
        </p:nvPicPr>
        <p:blipFill>
          <a:blip r:embed="rId3"/>
          <a:stretch>
            <a:fillRect/>
          </a:stretch>
        </p:blipFill>
        <p:spPr>
          <a:xfrm>
            <a:off x="8300065" y="3168650"/>
            <a:ext cx="3389670" cy="2310584"/>
          </a:xfrm>
          <a:prstGeom prst="rect">
            <a:avLst/>
          </a:prstGeom>
        </p:spPr>
      </p:pic>
    </p:spTree>
    <p:extLst>
      <p:ext uri="{BB962C8B-B14F-4D97-AF65-F5344CB8AC3E}">
        <p14:creationId xmlns:p14="http://schemas.microsoft.com/office/powerpoint/2010/main" val="1855749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318917B-C3AD-4310-A5D4-167029C68692}"/>
              </a:ext>
            </a:extLst>
          </p:cNvPr>
          <p:cNvSpPr>
            <a:spLocks noGrp="1"/>
          </p:cNvSpPr>
          <p:nvPr>
            <p:ph type="body" sz="quarter" idx="16"/>
          </p:nvPr>
        </p:nvSpPr>
        <p:spPr>
          <a:xfrm>
            <a:off x="735013" y="642938"/>
            <a:ext cx="5084762" cy="582612"/>
          </a:xfrm>
        </p:spPr>
        <p:txBody>
          <a:bodyPr>
            <a:normAutofit lnSpcReduction="10000"/>
          </a:bodyPr>
          <a:lstStyle/>
          <a:p>
            <a:r>
              <a:rPr lang="en-US" b="1" err="1"/>
              <a:t>Percepciones</a:t>
            </a:r>
            <a:r>
              <a:rPr lang="en-US" b="1"/>
              <a:t> </a:t>
            </a:r>
            <a:r>
              <a:rPr lang="en-US" b="1" err="1"/>
              <a:t>visuales</a:t>
            </a:r>
            <a:endParaRPr lang="en-IE" b="1"/>
          </a:p>
        </p:txBody>
      </p:sp>
      <p:sp>
        <p:nvSpPr>
          <p:cNvPr id="6" name="Text Placeholder 1">
            <a:extLst>
              <a:ext uri="{FF2B5EF4-FFF2-40B4-BE49-F238E27FC236}">
                <a16:creationId xmlns:a16="http://schemas.microsoft.com/office/drawing/2014/main" id="{19EDB904-FEF7-488C-B79B-254A7DBC6E4E}"/>
              </a:ext>
            </a:extLst>
          </p:cNvPr>
          <p:cNvSpPr>
            <a:spLocks noGrp="1"/>
          </p:cNvSpPr>
          <p:nvPr>
            <p:ph type="body" sz="quarter" idx="18"/>
          </p:nvPr>
        </p:nvSpPr>
        <p:spPr>
          <a:xfrm>
            <a:off x="735013" y="1621006"/>
            <a:ext cx="4983162" cy="3867150"/>
          </a:xfrm>
        </p:spPr>
        <p:txBody>
          <a:bodyPr vert="horz" lIns="91440" tIns="45720" rIns="91440" bIns="45720" rtlCol="0" anchor="t">
            <a:normAutofit/>
          </a:bodyPr>
          <a:lstStyle/>
          <a:p>
            <a:pPr marL="0" indent="0" algn="just"/>
            <a:r>
              <a:rPr lang="es-ES" sz="2400" dirty="0"/>
              <a:t>Las personas mayores pueden encontrar más apetecible una bebida si se sirve en un vaso bonito o con guarnición, por ejemplo, intente servir un batido saludable en un vaso de fuente de soda antiguo con un trozo de fruta fresca en el borde.</a:t>
            </a:r>
            <a:endParaRPr lang="en-GB" sz="2400" dirty="0">
              <a:cs typeface="Calibri" panose="020F0502020204030204"/>
            </a:endParaRPr>
          </a:p>
          <a:p>
            <a:pPr marL="0" indent="0" algn="just"/>
            <a:r>
              <a:rPr lang="es-ES" sz="2400" b="1" dirty="0"/>
              <a:t>El factor psicológico podría afectar a los estados de ánimo, los apetitos y la elección del individuo mayor.</a:t>
            </a:r>
            <a:endParaRPr lang="es-ES" sz="2400" b="1" dirty="0">
              <a:cs typeface="Calibri" panose="020F0502020204030204"/>
            </a:endParaRPr>
          </a:p>
          <a:p>
            <a:pPr indent="0"/>
            <a:endParaRPr lang="en-IE"/>
          </a:p>
        </p:txBody>
      </p:sp>
      <p:pic>
        <p:nvPicPr>
          <p:cNvPr id="7" name="Picture Placeholder 5" descr="Glass of fruit-infused water">
            <a:extLst>
              <a:ext uri="{FF2B5EF4-FFF2-40B4-BE49-F238E27FC236}">
                <a16:creationId xmlns:a16="http://schemas.microsoft.com/office/drawing/2014/main" id="{12BCE9A0-B0CE-4094-97BD-D50C1EC9DC4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863" y="228600"/>
            <a:ext cx="5564187" cy="5448300"/>
          </a:xfrm>
        </p:spPr>
      </p:pic>
    </p:spTree>
    <p:extLst>
      <p:ext uri="{BB962C8B-B14F-4D97-AF65-F5344CB8AC3E}">
        <p14:creationId xmlns:p14="http://schemas.microsoft.com/office/powerpoint/2010/main" val="4187531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2CDF71-7B20-4DDE-919A-60D3A8E44DF1}"/>
              </a:ext>
            </a:extLst>
          </p:cNvPr>
          <p:cNvSpPr>
            <a:spLocks noGrp="1"/>
          </p:cNvSpPr>
          <p:nvPr>
            <p:ph type="body" sz="quarter" idx="16"/>
          </p:nvPr>
        </p:nvSpPr>
        <p:spPr>
          <a:solidFill>
            <a:srgbClr val="FFD100"/>
          </a:solidFill>
        </p:spPr>
        <p:txBody>
          <a:bodyPr>
            <a:normAutofit lnSpcReduction="10000"/>
          </a:bodyPr>
          <a:lstStyle/>
          <a:p>
            <a:r>
              <a:rPr lang="en-US" b="1" err="1"/>
              <a:t>Inspírate</a:t>
            </a:r>
            <a:r>
              <a:rPr lang="en-US" b="1"/>
              <a:t>...</a:t>
            </a:r>
            <a:endParaRPr lang="en-IE" b="1"/>
          </a:p>
        </p:txBody>
      </p:sp>
      <p:pic>
        <p:nvPicPr>
          <p:cNvPr id="5" name="Picture 4">
            <a:extLst>
              <a:ext uri="{FF2B5EF4-FFF2-40B4-BE49-F238E27FC236}">
                <a16:creationId xmlns:a16="http://schemas.microsoft.com/office/drawing/2014/main" id="{9A2AD4DD-C3FC-4733-ADCC-90D6F47B2B6C}"/>
              </a:ext>
            </a:extLst>
          </p:cNvPr>
          <p:cNvPicPr>
            <a:picLocks noChangeAspect="1"/>
          </p:cNvPicPr>
          <p:nvPr/>
        </p:nvPicPr>
        <p:blipFill>
          <a:blip r:embed="rId2"/>
          <a:stretch>
            <a:fillRect/>
          </a:stretch>
        </p:blipFill>
        <p:spPr>
          <a:xfrm>
            <a:off x="3695700" y="1565584"/>
            <a:ext cx="6962900" cy="2774393"/>
          </a:xfrm>
          <a:prstGeom prst="rect">
            <a:avLst/>
          </a:prstGeom>
        </p:spPr>
      </p:pic>
      <p:pic>
        <p:nvPicPr>
          <p:cNvPr id="7" name="Picture 6">
            <a:extLst>
              <a:ext uri="{FF2B5EF4-FFF2-40B4-BE49-F238E27FC236}">
                <a16:creationId xmlns:a16="http://schemas.microsoft.com/office/drawing/2014/main" id="{0C40F1DE-777C-45EF-9435-F1CC294FBDC9}"/>
              </a:ext>
            </a:extLst>
          </p:cNvPr>
          <p:cNvPicPr>
            <a:picLocks noChangeAspect="1"/>
          </p:cNvPicPr>
          <p:nvPr/>
        </p:nvPicPr>
        <p:blipFill>
          <a:blip r:embed="rId3"/>
          <a:stretch>
            <a:fillRect/>
          </a:stretch>
        </p:blipFill>
        <p:spPr>
          <a:xfrm>
            <a:off x="393530" y="1655494"/>
            <a:ext cx="3302170" cy="4559534"/>
          </a:xfrm>
          <a:prstGeom prst="rect">
            <a:avLst/>
          </a:prstGeom>
          <a:ln>
            <a:solidFill>
              <a:srgbClr val="000000"/>
            </a:solidFill>
          </a:ln>
        </p:spPr>
      </p:pic>
      <p:sp>
        <p:nvSpPr>
          <p:cNvPr id="8" name="TextBox 7">
            <a:extLst>
              <a:ext uri="{FF2B5EF4-FFF2-40B4-BE49-F238E27FC236}">
                <a16:creationId xmlns:a16="http://schemas.microsoft.com/office/drawing/2014/main" id="{F41BCAFA-14AD-4AF6-BFB8-F54C4E45D9C7}"/>
              </a:ext>
            </a:extLst>
          </p:cNvPr>
          <p:cNvSpPr txBox="1"/>
          <p:nvPr/>
        </p:nvSpPr>
        <p:spPr>
          <a:xfrm>
            <a:off x="5549900" y="25018"/>
            <a:ext cx="4013200" cy="707886"/>
          </a:xfrm>
          <a:prstGeom prst="rect">
            <a:avLst/>
          </a:prstGeom>
          <a:noFill/>
        </p:spPr>
        <p:txBody>
          <a:bodyPr wrap="square" rtlCol="0">
            <a:spAutoFit/>
          </a:bodyPr>
          <a:lstStyle/>
          <a:p>
            <a:r>
              <a:rPr lang="en-US" sz="4000">
                <a:highlight>
                  <a:srgbClr val="FFFF00"/>
                </a:highlight>
                <a:hlinkClick r:id="rId4"/>
              </a:rPr>
              <a:t>LINK</a:t>
            </a:r>
            <a:endParaRPr lang="en-IE" sz="4000">
              <a:highlight>
                <a:srgbClr val="FFFF00"/>
              </a:highlight>
            </a:endParaRPr>
          </a:p>
        </p:txBody>
      </p:sp>
      <p:sp>
        <p:nvSpPr>
          <p:cNvPr id="10" name="TextBox 9">
            <a:extLst>
              <a:ext uri="{FF2B5EF4-FFF2-40B4-BE49-F238E27FC236}">
                <a16:creationId xmlns:a16="http://schemas.microsoft.com/office/drawing/2014/main" id="{EC7E57FA-F795-4A90-9A1B-B34CFC8363F4}"/>
              </a:ext>
            </a:extLst>
          </p:cNvPr>
          <p:cNvSpPr txBox="1"/>
          <p:nvPr/>
        </p:nvSpPr>
        <p:spPr>
          <a:xfrm>
            <a:off x="3891511" y="4339977"/>
            <a:ext cx="6962900" cy="1631216"/>
          </a:xfrm>
          <a:prstGeom prst="rect">
            <a:avLst/>
          </a:prstGeom>
          <a:noFill/>
        </p:spPr>
        <p:txBody>
          <a:bodyPr wrap="square">
            <a:spAutoFit/>
          </a:bodyPr>
          <a:lstStyle/>
          <a:p>
            <a:r>
              <a:rPr lang="es-ES" sz="2000">
                <a:solidFill>
                  <a:srgbClr val="000000"/>
                </a:solidFill>
              </a:rPr>
              <a:t>Las gotas de gelatina son un 95% de agua, sin azúcar, sin gluten y veganas, (pero no se recomiendan para las personas mayores con dificultades para tragar)... son una alternativa conveniente a una bebida con envase difícil de abrir y, por lo tanto, son útiles para que las personas mayores se mantengan hidratadas.</a:t>
            </a:r>
            <a:endParaRPr lang="en-GB" sz="2000">
              <a:solidFill>
                <a:srgbClr val="000000"/>
              </a:solidFill>
            </a:endParaRPr>
          </a:p>
        </p:txBody>
      </p:sp>
    </p:spTree>
    <p:extLst>
      <p:ext uri="{BB962C8B-B14F-4D97-AF65-F5344CB8AC3E}">
        <p14:creationId xmlns:p14="http://schemas.microsoft.com/office/powerpoint/2010/main" val="214646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7954F8-5DB6-4641-BFF1-B882A1982BEF}"/>
              </a:ext>
            </a:extLst>
          </p:cNvPr>
          <p:cNvSpPr>
            <a:spLocks noGrp="1"/>
          </p:cNvSpPr>
          <p:nvPr>
            <p:ph type="body" sz="quarter" idx="16"/>
          </p:nvPr>
        </p:nvSpPr>
        <p:spPr>
          <a:xfrm>
            <a:off x="735013" y="642938"/>
            <a:ext cx="10807700" cy="582612"/>
          </a:xfrm>
        </p:spPr>
        <p:txBody>
          <a:bodyPr>
            <a:normAutofit lnSpcReduction="10000"/>
          </a:bodyPr>
          <a:lstStyle/>
          <a:p>
            <a:r>
              <a:rPr lang="es-ES" b="1"/>
              <a:t>Proteínas: </a:t>
            </a:r>
            <a:r>
              <a:rPr lang="es-ES"/>
              <a:t>consideraciones y soluciones a la baja ingesta</a:t>
            </a:r>
            <a:endParaRPr lang="en-IE"/>
          </a:p>
        </p:txBody>
      </p:sp>
      <p:sp>
        <p:nvSpPr>
          <p:cNvPr id="5" name="Text Placeholder 1">
            <a:extLst>
              <a:ext uri="{FF2B5EF4-FFF2-40B4-BE49-F238E27FC236}">
                <a16:creationId xmlns:a16="http://schemas.microsoft.com/office/drawing/2014/main" id="{CF783956-C97B-4B26-90A3-2199100F0149}"/>
              </a:ext>
            </a:extLst>
          </p:cNvPr>
          <p:cNvSpPr>
            <a:spLocks noGrp="1"/>
          </p:cNvSpPr>
          <p:nvPr>
            <p:ph type="body" sz="quarter" idx="18"/>
          </p:nvPr>
        </p:nvSpPr>
        <p:spPr>
          <a:xfrm>
            <a:off x="502402" y="1661110"/>
            <a:ext cx="10807700" cy="3867150"/>
          </a:xfrm>
        </p:spPr>
        <p:txBody>
          <a:bodyPr>
            <a:normAutofit lnSpcReduction="10000"/>
          </a:bodyPr>
          <a:lstStyle/>
          <a:p>
            <a:pPr indent="0"/>
            <a:r>
              <a:rPr lang="es-ES"/>
              <a:t>En pocas palabras, esto significa cómo mejorar o aumentar la ingesta de proteínas de las personas mayores</a:t>
            </a:r>
          </a:p>
          <a:p>
            <a:pPr marL="571500" indent="-342900">
              <a:buFont typeface="Arial" panose="020B0604020202020204" pitchFamily="34" charset="0"/>
              <a:buChar char="•"/>
            </a:pPr>
            <a:r>
              <a:rPr lang="es-ES" b="1"/>
              <a:t>Aumentar la densidad proteica </a:t>
            </a:r>
            <a:r>
              <a:rPr lang="es-ES"/>
              <a:t>de las comidas o las proteínas incluidas en cada comida</a:t>
            </a:r>
          </a:p>
          <a:p>
            <a:pPr marL="571500" indent="-342900">
              <a:buFont typeface="Arial" panose="020B0604020202020204" pitchFamily="34" charset="0"/>
              <a:buChar char="•"/>
            </a:pPr>
            <a:r>
              <a:rPr lang="es-ES" b="1"/>
              <a:t>Técnicas de enriquecimiento de los alimentos,</a:t>
            </a:r>
            <a:r>
              <a:rPr lang="es-ES"/>
              <a:t> incluyendo la leucina extra como activador anabólico</a:t>
            </a:r>
          </a:p>
          <a:p>
            <a:pPr marL="571500" indent="-342900">
              <a:buFont typeface="Arial" panose="020B0604020202020204" pitchFamily="34" charset="0"/>
              <a:buChar char="•"/>
            </a:pPr>
            <a:r>
              <a:rPr lang="en-US" b="1" err="1"/>
              <a:t>Combinaciones</a:t>
            </a:r>
            <a:r>
              <a:rPr lang="en-US" b="1"/>
              <a:t> de </a:t>
            </a:r>
            <a:r>
              <a:rPr lang="en-US" b="1" err="1"/>
              <a:t>alimentos</a:t>
            </a:r>
            <a:r>
              <a:rPr lang="en-US" b="1"/>
              <a:t>: </a:t>
            </a:r>
            <a:r>
              <a:rPr lang="en-US" err="1"/>
              <a:t>incorporar</a:t>
            </a:r>
            <a:r>
              <a:rPr lang="en-US"/>
              <a:t> o </a:t>
            </a:r>
            <a:r>
              <a:rPr lang="en-US" err="1"/>
              <a:t>combinar</a:t>
            </a:r>
            <a:r>
              <a:rPr lang="en-US"/>
              <a:t> </a:t>
            </a:r>
            <a:r>
              <a:rPr lang="en-US" err="1"/>
              <a:t>diferentes</a:t>
            </a:r>
            <a:r>
              <a:rPr lang="en-US"/>
              <a:t> </a:t>
            </a:r>
            <a:r>
              <a:rPr lang="en-US" err="1"/>
              <a:t>alimentos</a:t>
            </a:r>
            <a:r>
              <a:rPr lang="en-US"/>
              <a:t> para </a:t>
            </a:r>
            <a:r>
              <a:rPr lang="en-US" err="1"/>
              <a:t>garantizar</a:t>
            </a:r>
            <a:r>
              <a:rPr lang="en-US"/>
              <a:t> un </a:t>
            </a:r>
            <a:r>
              <a:rPr lang="en-US" err="1"/>
              <a:t>aporte</a:t>
            </a:r>
            <a:r>
              <a:rPr lang="en-US"/>
              <a:t> </a:t>
            </a:r>
            <a:r>
              <a:rPr lang="en-US" err="1"/>
              <a:t>proteico</a:t>
            </a:r>
            <a:r>
              <a:rPr lang="en-US"/>
              <a:t> </a:t>
            </a:r>
            <a:r>
              <a:rPr lang="en-US" err="1"/>
              <a:t>completo</a:t>
            </a:r>
            <a:r>
              <a:rPr lang="en-US"/>
              <a:t> </a:t>
            </a:r>
            <a:r>
              <a:rPr lang="en-US" err="1"/>
              <a:t>en</a:t>
            </a:r>
            <a:r>
              <a:rPr lang="en-US"/>
              <a:t> las </a:t>
            </a:r>
            <a:r>
              <a:rPr lang="en-US" err="1"/>
              <a:t>comidas</a:t>
            </a:r>
            <a:r>
              <a:rPr lang="en-US" b="1"/>
              <a:t>.</a:t>
            </a:r>
          </a:p>
          <a:p>
            <a:pPr marL="571500" indent="-342900">
              <a:buFont typeface="Arial" panose="020B0604020202020204" pitchFamily="34" charset="0"/>
              <a:buChar char="•"/>
            </a:pPr>
            <a:r>
              <a:rPr lang="es-ES" b="1"/>
              <a:t>El ejercicio regular </a:t>
            </a:r>
            <a:r>
              <a:rPr lang="es-ES"/>
              <a:t>parece ser la estrategia de estilo de vida más prometedora y rentable para mejorar la respuesta de la síntesis muscular a la ingestión de proteínas a una edad más avanzada.</a:t>
            </a:r>
            <a:endParaRPr lang="en-IE"/>
          </a:p>
        </p:txBody>
      </p:sp>
    </p:spTree>
    <p:extLst>
      <p:ext uri="{BB962C8B-B14F-4D97-AF65-F5344CB8AC3E}">
        <p14:creationId xmlns:p14="http://schemas.microsoft.com/office/powerpoint/2010/main" val="1547916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EEF2BC-1EDE-4A4E-B2A3-7812AE2CD837}"/>
              </a:ext>
            </a:extLst>
          </p:cNvPr>
          <p:cNvSpPr>
            <a:spLocks noGrp="1"/>
          </p:cNvSpPr>
          <p:nvPr>
            <p:ph type="body" sz="quarter" idx="16"/>
          </p:nvPr>
        </p:nvSpPr>
        <p:spPr/>
        <p:txBody>
          <a:bodyPr>
            <a:normAutofit lnSpcReduction="10000"/>
          </a:bodyPr>
          <a:lstStyle/>
          <a:p>
            <a:r>
              <a:rPr lang="es-ES" b="1"/>
              <a:t>Proteínas: </a:t>
            </a:r>
            <a:r>
              <a:rPr lang="es-ES"/>
              <a:t>consideraciones y soluciones a la baja ingesta</a:t>
            </a:r>
            <a:endParaRPr lang="en-IE"/>
          </a:p>
        </p:txBody>
      </p:sp>
      <p:sp>
        <p:nvSpPr>
          <p:cNvPr id="6" name="TextBox 5">
            <a:extLst>
              <a:ext uri="{FF2B5EF4-FFF2-40B4-BE49-F238E27FC236}">
                <a16:creationId xmlns:a16="http://schemas.microsoft.com/office/drawing/2014/main" id="{8FA25021-44DA-4B64-A95E-58D2F55C8AA3}"/>
              </a:ext>
            </a:extLst>
          </p:cNvPr>
          <p:cNvSpPr txBox="1"/>
          <p:nvPr/>
        </p:nvSpPr>
        <p:spPr>
          <a:xfrm>
            <a:off x="8826500" y="1993739"/>
            <a:ext cx="2541886" cy="3785652"/>
          </a:xfrm>
          <a:prstGeom prst="rect">
            <a:avLst/>
          </a:prstGeom>
          <a:noFill/>
        </p:spPr>
        <p:txBody>
          <a:bodyPr wrap="square" lIns="91440" tIns="45720" rIns="91440" bIns="45720" anchor="t">
            <a:spAutoFit/>
          </a:bodyPr>
          <a:lstStyle/>
          <a:p>
            <a:pPr algn="ctr"/>
            <a:r>
              <a:rPr lang="es-ES" sz="2400" b="1" dirty="0">
                <a:solidFill>
                  <a:srgbClr val="000000"/>
                </a:solidFill>
                <a:cs typeface="Arial"/>
              </a:rPr>
              <a:t>Un enfoque holístico integrador (el enfoque "top-</a:t>
            </a:r>
            <a:r>
              <a:rPr lang="es-ES" sz="2400" b="1" dirty="0" err="1">
                <a:solidFill>
                  <a:srgbClr val="000000"/>
                </a:solidFill>
                <a:cs typeface="Arial"/>
              </a:rPr>
              <a:t>down</a:t>
            </a:r>
            <a:r>
              <a:rPr lang="es-ES" sz="2400" b="1" dirty="0">
                <a:solidFill>
                  <a:srgbClr val="000000"/>
                </a:solidFill>
                <a:cs typeface="Arial"/>
              </a:rPr>
              <a:t>"): útil para ser considerado para definir la ingesta óptima de proteínas (</a:t>
            </a:r>
            <a:r>
              <a:rPr lang="es-ES" sz="2400" b="1" dirty="0" err="1">
                <a:solidFill>
                  <a:srgbClr val="000000"/>
                </a:solidFill>
                <a:cs typeface="Arial"/>
              </a:rPr>
              <a:t>Burd</a:t>
            </a:r>
            <a:r>
              <a:rPr lang="es-ES" sz="2400" b="1" dirty="0">
                <a:solidFill>
                  <a:srgbClr val="000000"/>
                </a:solidFill>
                <a:cs typeface="Arial"/>
              </a:rPr>
              <a:t> et al., 2019) </a:t>
            </a:r>
            <a:endParaRPr lang="es-ES"/>
          </a:p>
        </p:txBody>
      </p:sp>
      <p:pic>
        <p:nvPicPr>
          <p:cNvPr id="7" name="Picture 6">
            <a:extLst>
              <a:ext uri="{FF2B5EF4-FFF2-40B4-BE49-F238E27FC236}">
                <a16:creationId xmlns:a16="http://schemas.microsoft.com/office/drawing/2014/main" id="{78C6A851-78D8-C04D-816D-440AC3CD0D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042" y="1343521"/>
            <a:ext cx="7140975" cy="4543507"/>
          </a:xfrm>
          <a:prstGeom prst="rect">
            <a:avLst/>
          </a:prstGeom>
        </p:spPr>
      </p:pic>
      <p:sp>
        <p:nvSpPr>
          <p:cNvPr id="8" name="TextBox 7">
            <a:extLst>
              <a:ext uri="{FF2B5EF4-FFF2-40B4-BE49-F238E27FC236}">
                <a16:creationId xmlns:a16="http://schemas.microsoft.com/office/drawing/2014/main" id="{674F0D0C-221B-C74E-9E06-047C12F4350D}"/>
              </a:ext>
            </a:extLst>
          </p:cNvPr>
          <p:cNvSpPr txBox="1"/>
          <p:nvPr/>
        </p:nvSpPr>
        <p:spPr>
          <a:xfrm>
            <a:off x="4740967" y="1746338"/>
            <a:ext cx="1658649" cy="369332"/>
          </a:xfrm>
          <a:prstGeom prst="rect">
            <a:avLst/>
          </a:prstGeom>
          <a:noFill/>
        </p:spPr>
        <p:txBody>
          <a:bodyPr wrap="square">
            <a:spAutoFit/>
          </a:bodyPr>
          <a:lstStyle/>
          <a:p>
            <a:r>
              <a:rPr lang="en-GB" b="1" err="1">
                <a:solidFill>
                  <a:srgbClr val="000000"/>
                </a:solidFill>
                <a:cs typeface="Arial" panose="020B0604020202020204" pitchFamily="34" charset="0"/>
              </a:rPr>
              <a:t>Reduccionismo</a:t>
            </a:r>
            <a:endParaRPr lang="en-US" b="1" err="1">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03F12579-274E-3840-89B3-54E349093ED5}"/>
              </a:ext>
            </a:extLst>
          </p:cNvPr>
          <p:cNvSpPr txBox="1"/>
          <p:nvPr/>
        </p:nvSpPr>
        <p:spPr>
          <a:xfrm>
            <a:off x="1997431" y="5471297"/>
            <a:ext cx="2541886" cy="369332"/>
          </a:xfrm>
          <a:prstGeom prst="rect">
            <a:avLst/>
          </a:prstGeom>
          <a:noFill/>
        </p:spPr>
        <p:txBody>
          <a:bodyPr wrap="square">
            <a:spAutoFit/>
          </a:bodyPr>
          <a:lstStyle/>
          <a:p>
            <a:r>
              <a:rPr lang="en-GB" b="1" err="1">
                <a:solidFill>
                  <a:srgbClr val="000000"/>
                </a:solidFill>
                <a:cs typeface="Arial" panose="020B0604020202020204" pitchFamily="34" charset="0"/>
              </a:rPr>
              <a:t>Holística</a:t>
            </a:r>
            <a:endParaRPr lang="en-US" b="1" err="1">
              <a:solidFill>
                <a:srgbClr val="000000"/>
              </a:solidFill>
              <a:cs typeface="Arial" panose="020B0604020202020204" pitchFamily="34" charset="0"/>
            </a:endParaRPr>
          </a:p>
        </p:txBody>
      </p:sp>
      <p:cxnSp>
        <p:nvCxnSpPr>
          <p:cNvPr id="11" name="Straight Arrow Connector 10">
            <a:extLst>
              <a:ext uri="{FF2B5EF4-FFF2-40B4-BE49-F238E27FC236}">
                <a16:creationId xmlns:a16="http://schemas.microsoft.com/office/drawing/2014/main" id="{A22B08C4-4F51-914F-B295-29C670BBCCE9}"/>
              </a:ext>
            </a:extLst>
          </p:cNvPr>
          <p:cNvCxnSpPr/>
          <p:nvPr/>
        </p:nvCxnSpPr>
        <p:spPr>
          <a:xfrm>
            <a:off x="4851385" y="1655808"/>
            <a:ext cx="1169582"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7E69BE-DEDA-BF4F-BC73-F7F2EBDC26B7}"/>
              </a:ext>
            </a:extLst>
          </p:cNvPr>
          <p:cNvCxnSpPr/>
          <p:nvPr/>
        </p:nvCxnSpPr>
        <p:spPr>
          <a:xfrm flipH="1">
            <a:off x="2127387" y="5413231"/>
            <a:ext cx="681926"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E22FA2-5370-1E4C-8F9E-A5FFF7164FC6}"/>
              </a:ext>
            </a:extLst>
          </p:cNvPr>
          <p:cNvSpPr txBox="1"/>
          <p:nvPr/>
        </p:nvSpPr>
        <p:spPr>
          <a:xfrm>
            <a:off x="1617693" y="3111029"/>
            <a:ext cx="1701314" cy="307777"/>
          </a:xfrm>
          <a:prstGeom prst="rect">
            <a:avLst/>
          </a:prstGeom>
          <a:noFill/>
        </p:spPr>
        <p:txBody>
          <a:bodyPr wrap="square">
            <a:spAutoFit/>
          </a:bodyPr>
          <a:lstStyle/>
          <a:p>
            <a:pPr algn="ctr"/>
            <a:r>
              <a:rPr lang="en-GB" sz="1400" b="1" err="1">
                <a:solidFill>
                  <a:srgbClr val="000000"/>
                </a:solidFill>
                <a:cs typeface="Arial" panose="020B0604020202020204" pitchFamily="34" charset="0"/>
              </a:rPr>
              <a:t>Medioambiente</a:t>
            </a:r>
            <a:endParaRPr lang="en-US" sz="1400" b="1" err="1">
              <a:solidFill>
                <a:srgbClr val="000000"/>
              </a:solidFill>
              <a:cs typeface="Arial" panose="020B0604020202020204" pitchFamily="34" charset="0"/>
            </a:endParaRPr>
          </a:p>
        </p:txBody>
      </p:sp>
      <p:sp>
        <p:nvSpPr>
          <p:cNvPr id="16" name="TextBox 15">
            <a:extLst>
              <a:ext uri="{FF2B5EF4-FFF2-40B4-BE49-F238E27FC236}">
                <a16:creationId xmlns:a16="http://schemas.microsoft.com/office/drawing/2014/main" id="{61DFCB40-5B89-3E42-B27D-1013E6514A32}"/>
              </a:ext>
            </a:extLst>
          </p:cNvPr>
          <p:cNvSpPr txBox="1"/>
          <p:nvPr/>
        </p:nvSpPr>
        <p:spPr>
          <a:xfrm>
            <a:off x="2885576" y="3945365"/>
            <a:ext cx="1506242" cy="307777"/>
          </a:xfrm>
          <a:prstGeom prst="rect">
            <a:avLst/>
          </a:prstGeom>
          <a:noFill/>
        </p:spPr>
        <p:txBody>
          <a:bodyPr wrap="square">
            <a:spAutoFit/>
          </a:bodyPr>
          <a:lstStyle/>
          <a:p>
            <a:pPr algn="ctr"/>
            <a:r>
              <a:rPr lang="en-GB" sz="1400" b="1">
                <a:solidFill>
                  <a:srgbClr val="000000"/>
                </a:solidFill>
                <a:cs typeface="Arial" panose="020B0604020202020204" pitchFamily="34" charset="0"/>
              </a:rPr>
              <a:t>Calidad de Vida</a:t>
            </a:r>
            <a:endParaRPr lang="en-US" sz="1400" b="1" err="1">
              <a:solidFill>
                <a:srgbClr val="000000"/>
              </a:solidFill>
              <a:cs typeface="Arial" panose="020B0604020202020204" pitchFamily="34" charset="0"/>
            </a:endParaRPr>
          </a:p>
        </p:txBody>
      </p:sp>
      <p:sp>
        <p:nvSpPr>
          <p:cNvPr id="17" name="TextBox 16">
            <a:extLst>
              <a:ext uri="{FF2B5EF4-FFF2-40B4-BE49-F238E27FC236}">
                <a16:creationId xmlns:a16="http://schemas.microsoft.com/office/drawing/2014/main" id="{EB45AE16-5DA6-0E4B-A581-6D37FD3BA440}"/>
              </a:ext>
            </a:extLst>
          </p:cNvPr>
          <p:cNvSpPr txBox="1"/>
          <p:nvPr/>
        </p:nvSpPr>
        <p:spPr>
          <a:xfrm>
            <a:off x="4003194" y="3134696"/>
            <a:ext cx="1286786" cy="523220"/>
          </a:xfrm>
          <a:prstGeom prst="rect">
            <a:avLst/>
          </a:prstGeom>
          <a:noFill/>
        </p:spPr>
        <p:txBody>
          <a:bodyPr wrap="square">
            <a:spAutoFit/>
          </a:bodyPr>
          <a:lstStyle/>
          <a:p>
            <a:pPr algn="ctr"/>
            <a:r>
              <a:rPr lang="en-GB" sz="1400" b="1" err="1">
                <a:solidFill>
                  <a:schemeClr val="bg1"/>
                </a:solidFill>
                <a:cs typeface="Arial" panose="020B0604020202020204" pitchFamily="34" charset="0"/>
              </a:rPr>
              <a:t>Patrones</a:t>
            </a:r>
            <a:r>
              <a:rPr lang="en-GB" sz="1400" b="1">
                <a:solidFill>
                  <a:schemeClr val="bg1"/>
                </a:solidFill>
                <a:cs typeface="Arial" panose="020B0604020202020204" pitchFamily="34" charset="0"/>
              </a:rPr>
              <a:t> </a:t>
            </a:r>
            <a:r>
              <a:rPr lang="en-GB" sz="1400" b="1" err="1">
                <a:solidFill>
                  <a:schemeClr val="bg1"/>
                </a:solidFill>
                <a:cs typeface="Arial" panose="020B0604020202020204" pitchFamily="34" charset="0"/>
              </a:rPr>
              <a:t>dietéticos</a:t>
            </a:r>
            <a:endParaRPr lang="en-US" sz="1400" b="1" err="1">
              <a:solidFill>
                <a:schemeClr val="bg1"/>
              </a:solidFill>
              <a:cs typeface="Arial" panose="020B0604020202020204" pitchFamily="34" charset="0"/>
            </a:endParaRPr>
          </a:p>
        </p:txBody>
      </p:sp>
      <p:sp>
        <p:nvSpPr>
          <p:cNvPr id="18" name="TextBox 17">
            <a:extLst>
              <a:ext uri="{FF2B5EF4-FFF2-40B4-BE49-F238E27FC236}">
                <a16:creationId xmlns:a16="http://schemas.microsoft.com/office/drawing/2014/main" id="{FDB69E88-1EA6-4947-BBF7-359FC6EBA95B}"/>
              </a:ext>
            </a:extLst>
          </p:cNvPr>
          <p:cNvSpPr txBox="1"/>
          <p:nvPr/>
        </p:nvSpPr>
        <p:spPr>
          <a:xfrm>
            <a:off x="4977423" y="3755791"/>
            <a:ext cx="1067330" cy="523220"/>
          </a:xfrm>
          <a:prstGeom prst="rect">
            <a:avLst/>
          </a:prstGeom>
          <a:noFill/>
        </p:spPr>
        <p:txBody>
          <a:bodyPr wrap="square">
            <a:spAutoFit/>
          </a:bodyPr>
          <a:lstStyle/>
          <a:p>
            <a:pPr algn="ctr"/>
            <a:r>
              <a:rPr lang="en-GB" sz="1400" b="1">
                <a:solidFill>
                  <a:srgbClr val="000000"/>
                </a:solidFill>
                <a:cs typeface="Arial" panose="020B0604020202020204" pitchFamily="34" charset="0"/>
              </a:rPr>
              <a:t>Alimentos </a:t>
            </a:r>
            <a:r>
              <a:rPr lang="en-GB" sz="1400" b="1" err="1">
                <a:solidFill>
                  <a:srgbClr val="000000"/>
                </a:solidFill>
                <a:cs typeface="Arial" panose="020B0604020202020204" pitchFamily="34" charset="0"/>
              </a:rPr>
              <a:t>proteínicos</a:t>
            </a:r>
            <a:endParaRPr lang="en-US" sz="1400" b="1" err="1">
              <a:solidFill>
                <a:srgbClr val="000000"/>
              </a:solidFill>
              <a:cs typeface="Arial" panose="020B0604020202020204" pitchFamily="34" charset="0"/>
            </a:endParaRPr>
          </a:p>
        </p:txBody>
      </p:sp>
      <p:sp>
        <p:nvSpPr>
          <p:cNvPr id="19" name="TextBox 18">
            <a:extLst>
              <a:ext uri="{FF2B5EF4-FFF2-40B4-BE49-F238E27FC236}">
                <a16:creationId xmlns:a16="http://schemas.microsoft.com/office/drawing/2014/main" id="{1F7E7FF3-B93D-1C43-BE6E-DD1E2083493E}"/>
              </a:ext>
            </a:extLst>
          </p:cNvPr>
          <p:cNvSpPr txBox="1"/>
          <p:nvPr/>
        </p:nvSpPr>
        <p:spPr>
          <a:xfrm>
            <a:off x="5762909" y="3260303"/>
            <a:ext cx="927211" cy="461665"/>
          </a:xfrm>
          <a:prstGeom prst="rect">
            <a:avLst/>
          </a:prstGeom>
          <a:noFill/>
        </p:spPr>
        <p:txBody>
          <a:bodyPr wrap="square">
            <a:spAutoFit/>
          </a:bodyPr>
          <a:lstStyle/>
          <a:p>
            <a:pPr algn="ctr"/>
            <a:r>
              <a:rPr lang="en-GB" sz="1200" b="1" err="1">
                <a:solidFill>
                  <a:srgbClr val="000000"/>
                </a:solidFill>
                <a:cs typeface="Arial" panose="020B0604020202020204" pitchFamily="34" charset="0"/>
              </a:rPr>
              <a:t>Matriz</a:t>
            </a:r>
            <a:r>
              <a:rPr lang="en-GB" sz="1200" b="1">
                <a:solidFill>
                  <a:srgbClr val="000000"/>
                </a:solidFill>
                <a:cs typeface="Arial" panose="020B0604020202020204" pitchFamily="34" charset="0"/>
              </a:rPr>
              <a:t> alimentaria</a:t>
            </a:r>
            <a:endParaRPr lang="en-US" sz="1200" b="1" err="1">
              <a:solidFill>
                <a:srgbClr val="000000"/>
              </a:solidFill>
              <a:cs typeface="Arial" panose="020B0604020202020204" pitchFamily="34" charset="0"/>
            </a:endParaRPr>
          </a:p>
        </p:txBody>
      </p:sp>
      <p:sp>
        <p:nvSpPr>
          <p:cNvPr id="20" name="TextBox 19">
            <a:extLst>
              <a:ext uri="{FF2B5EF4-FFF2-40B4-BE49-F238E27FC236}">
                <a16:creationId xmlns:a16="http://schemas.microsoft.com/office/drawing/2014/main" id="{9FD5B48B-5667-8A4F-AA99-CDB1ED4DA410}"/>
              </a:ext>
            </a:extLst>
          </p:cNvPr>
          <p:cNvSpPr txBox="1"/>
          <p:nvPr/>
        </p:nvSpPr>
        <p:spPr>
          <a:xfrm>
            <a:off x="6301961" y="3839666"/>
            <a:ext cx="927211" cy="246221"/>
          </a:xfrm>
          <a:prstGeom prst="rect">
            <a:avLst/>
          </a:prstGeom>
          <a:noFill/>
        </p:spPr>
        <p:txBody>
          <a:bodyPr wrap="square">
            <a:spAutoFit/>
          </a:bodyPr>
          <a:lstStyle/>
          <a:p>
            <a:pPr algn="ctr"/>
            <a:r>
              <a:rPr lang="en-GB" sz="1000" b="1" err="1">
                <a:solidFill>
                  <a:schemeClr val="bg1"/>
                </a:solidFill>
                <a:cs typeface="Arial" panose="020B0604020202020204" pitchFamily="34" charset="0"/>
              </a:rPr>
              <a:t>Aminoacidos</a:t>
            </a:r>
            <a:endParaRPr lang="en-US" sz="1000" b="1" err="1">
              <a:solidFill>
                <a:schemeClr val="bg1"/>
              </a:solidFill>
              <a:cs typeface="Arial" panose="020B0604020202020204" pitchFamily="34" charset="0"/>
            </a:endParaRPr>
          </a:p>
        </p:txBody>
      </p:sp>
      <p:cxnSp>
        <p:nvCxnSpPr>
          <p:cNvPr id="22" name="Straight Arrow Connector 21">
            <a:extLst>
              <a:ext uri="{FF2B5EF4-FFF2-40B4-BE49-F238E27FC236}">
                <a16:creationId xmlns:a16="http://schemas.microsoft.com/office/drawing/2014/main" id="{32423EC2-CB77-BD40-9C1A-B1D94D78BC4D}"/>
              </a:ext>
            </a:extLst>
          </p:cNvPr>
          <p:cNvCxnSpPr>
            <a:cxnSpLocks/>
          </p:cNvCxnSpPr>
          <p:nvPr/>
        </p:nvCxnSpPr>
        <p:spPr>
          <a:xfrm>
            <a:off x="6226515" y="4137942"/>
            <a:ext cx="0" cy="79129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30CB10-B104-E741-BF9E-6E141AE59E61}"/>
              </a:ext>
            </a:extLst>
          </p:cNvPr>
          <p:cNvCxnSpPr>
            <a:cxnSpLocks/>
          </p:cNvCxnSpPr>
          <p:nvPr/>
        </p:nvCxnSpPr>
        <p:spPr>
          <a:xfrm>
            <a:off x="6829057" y="4533587"/>
            <a:ext cx="0" cy="83161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275777F-3123-6C45-8AB7-9701901D33EE}"/>
              </a:ext>
            </a:extLst>
          </p:cNvPr>
          <p:cNvCxnSpPr>
            <a:cxnSpLocks/>
          </p:cNvCxnSpPr>
          <p:nvPr/>
        </p:nvCxnSpPr>
        <p:spPr>
          <a:xfrm>
            <a:off x="5511088" y="4725827"/>
            <a:ext cx="0" cy="6393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3FC20CC-83B9-4B45-A38F-F977D3723841}"/>
              </a:ext>
            </a:extLst>
          </p:cNvPr>
          <p:cNvSpPr txBox="1"/>
          <p:nvPr/>
        </p:nvSpPr>
        <p:spPr>
          <a:xfrm>
            <a:off x="4379427" y="5413231"/>
            <a:ext cx="1703143" cy="400110"/>
          </a:xfrm>
          <a:prstGeom prst="rect">
            <a:avLst/>
          </a:prstGeom>
          <a:noFill/>
        </p:spPr>
        <p:txBody>
          <a:bodyPr wrap="square">
            <a:spAutoFit/>
          </a:bodyPr>
          <a:lstStyle/>
          <a:p>
            <a:pPr algn="ctr"/>
            <a:r>
              <a:rPr lang="en-GB" sz="1000" err="1">
                <a:solidFill>
                  <a:srgbClr val="000000"/>
                </a:solidFill>
                <a:cs typeface="Arial" panose="020B0604020202020204" pitchFamily="34" charset="0"/>
              </a:rPr>
              <a:t>Requisitos</a:t>
            </a:r>
            <a:r>
              <a:rPr lang="en-GB" sz="1000">
                <a:solidFill>
                  <a:srgbClr val="000000"/>
                </a:solidFill>
                <a:cs typeface="Arial" panose="020B0604020202020204" pitchFamily="34" charset="0"/>
              </a:rPr>
              <a:t> y </a:t>
            </a:r>
            <a:r>
              <a:rPr lang="en-GB" sz="1000" err="1">
                <a:solidFill>
                  <a:srgbClr val="000000"/>
                </a:solidFill>
                <a:cs typeface="Arial" panose="020B0604020202020204" pitchFamily="34" charset="0"/>
              </a:rPr>
              <a:t>biocapacidad</a:t>
            </a:r>
            <a:r>
              <a:rPr lang="en-GB" sz="1000">
                <a:solidFill>
                  <a:srgbClr val="000000"/>
                </a:solidFill>
                <a:cs typeface="Arial" panose="020B0604020202020204" pitchFamily="34" charset="0"/>
              </a:rPr>
              <a:t> de los </a:t>
            </a:r>
            <a:r>
              <a:rPr lang="en-GB" sz="1000" err="1">
                <a:solidFill>
                  <a:srgbClr val="000000"/>
                </a:solidFill>
                <a:cs typeface="Arial" panose="020B0604020202020204" pitchFamily="34" charset="0"/>
              </a:rPr>
              <a:t>nutrientes</a:t>
            </a:r>
            <a:endParaRPr lang="en-US" sz="1000" err="1">
              <a:solidFill>
                <a:srgbClr val="000000"/>
              </a:solidFill>
              <a:cs typeface="Arial" panose="020B0604020202020204" pitchFamily="34" charset="0"/>
            </a:endParaRPr>
          </a:p>
        </p:txBody>
      </p:sp>
      <p:sp>
        <p:nvSpPr>
          <p:cNvPr id="27" name="TextBox 26">
            <a:extLst>
              <a:ext uri="{FF2B5EF4-FFF2-40B4-BE49-F238E27FC236}">
                <a16:creationId xmlns:a16="http://schemas.microsoft.com/office/drawing/2014/main" id="{BAE06C17-15AD-6542-B29F-8E34966508AF}"/>
              </a:ext>
            </a:extLst>
          </p:cNvPr>
          <p:cNvSpPr txBox="1"/>
          <p:nvPr/>
        </p:nvSpPr>
        <p:spPr>
          <a:xfrm>
            <a:off x="5376740" y="4945855"/>
            <a:ext cx="1582580" cy="553998"/>
          </a:xfrm>
          <a:prstGeom prst="rect">
            <a:avLst/>
          </a:prstGeom>
          <a:noFill/>
        </p:spPr>
        <p:txBody>
          <a:bodyPr wrap="square">
            <a:spAutoFit/>
          </a:bodyPr>
          <a:lstStyle/>
          <a:p>
            <a:pPr algn="ctr"/>
            <a:r>
              <a:rPr lang="en-GB" sz="1000" err="1">
                <a:solidFill>
                  <a:srgbClr val="000000"/>
                </a:solidFill>
                <a:cs typeface="Arial" panose="020B0604020202020204" pitchFamily="34" charset="0"/>
              </a:rPr>
              <a:t>Estructura</a:t>
            </a:r>
            <a:r>
              <a:rPr lang="en-GB" sz="1000">
                <a:solidFill>
                  <a:srgbClr val="000000"/>
                </a:solidFill>
                <a:cs typeface="Arial" panose="020B0604020202020204" pitchFamily="34" charset="0"/>
              </a:rPr>
              <a:t> </a:t>
            </a:r>
            <a:r>
              <a:rPr lang="en-GB" sz="1000" err="1">
                <a:solidFill>
                  <a:srgbClr val="000000"/>
                </a:solidFill>
                <a:cs typeface="Arial" panose="020B0604020202020204" pitchFamily="34" charset="0"/>
              </a:rPr>
              <a:t>alimenticia</a:t>
            </a:r>
            <a:r>
              <a:rPr lang="en-GB" sz="1000">
                <a:solidFill>
                  <a:srgbClr val="000000"/>
                </a:solidFill>
                <a:cs typeface="Arial" panose="020B0604020202020204" pitchFamily="34" charset="0"/>
              </a:rPr>
              <a:t>, </a:t>
            </a:r>
          </a:p>
          <a:p>
            <a:pPr algn="ctr"/>
            <a:r>
              <a:rPr lang="en-GB" sz="1000" err="1">
                <a:solidFill>
                  <a:srgbClr val="000000"/>
                </a:solidFill>
                <a:cs typeface="Arial" panose="020B0604020202020204" pitchFamily="34" charset="0"/>
              </a:rPr>
              <a:t>Interacción</a:t>
            </a:r>
            <a:r>
              <a:rPr lang="en-GB" sz="1000">
                <a:solidFill>
                  <a:srgbClr val="000000"/>
                </a:solidFill>
                <a:cs typeface="Arial" panose="020B0604020202020204" pitchFamily="34" charset="0"/>
              </a:rPr>
              <a:t> con los </a:t>
            </a:r>
          </a:p>
          <a:p>
            <a:pPr algn="ctr"/>
            <a:r>
              <a:rPr lang="en-GB" sz="1000" err="1">
                <a:solidFill>
                  <a:srgbClr val="000000"/>
                </a:solidFill>
                <a:cs typeface="Arial" panose="020B0604020202020204" pitchFamily="34" charset="0"/>
              </a:rPr>
              <a:t>nutrientes</a:t>
            </a:r>
            <a:endParaRPr lang="en-GB" sz="1000">
              <a:solidFill>
                <a:srgbClr val="000000"/>
              </a:solidFill>
              <a:cs typeface="Arial" panose="020B0604020202020204" pitchFamily="34" charset="0"/>
            </a:endParaRPr>
          </a:p>
        </p:txBody>
      </p:sp>
      <p:sp>
        <p:nvSpPr>
          <p:cNvPr id="28" name="TextBox 27">
            <a:extLst>
              <a:ext uri="{FF2B5EF4-FFF2-40B4-BE49-F238E27FC236}">
                <a16:creationId xmlns:a16="http://schemas.microsoft.com/office/drawing/2014/main" id="{2795658F-4BF5-DF43-A05F-F14D09BD7C40}"/>
              </a:ext>
            </a:extLst>
          </p:cNvPr>
          <p:cNvSpPr txBox="1"/>
          <p:nvPr/>
        </p:nvSpPr>
        <p:spPr>
          <a:xfrm>
            <a:off x="6236932" y="5376932"/>
            <a:ext cx="1506242" cy="400110"/>
          </a:xfrm>
          <a:prstGeom prst="rect">
            <a:avLst/>
          </a:prstGeom>
          <a:noFill/>
        </p:spPr>
        <p:txBody>
          <a:bodyPr wrap="square">
            <a:spAutoFit/>
          </a:bodyPr>
          <a:lstStyle/>
          <a:p>
            <a:pPr algn="ctr"/>
            <a:r>
              <a:rPr lang="en-GB" sz="1000" err="1">
                <a:solidFill>
                  <a:srgbClr val="000000"/>
                </a:solidFill>
                <a:cs typeface="Arial" panose="020B0604020202020204" pitchFamily="34" charset="0"/>
              </a:rPr>
              <a:t>Síntesis</a:t>
            </a:r>
            <a:r>
              <a:rPr lang="en-GB" sz="1000">
                <a:solidFill>
                  <a:srgbClr val="000000"/>
                </a:solidFill>
                <a:cs typeface="Arial" panose="020B0604020202020204" pitchFamily="34" charset="0"/>
              </a:rPr>
              <a:t> </a:t>
            </a:r>
            <a:r>
              <a:rPr lang="en-GB" sz="1000" err="1">
                <a:solidFill>
                  <a:srgbClr val="000000"/>
                </a:solidFill>
                <a:cs typeface="Arial" panose="020B0604020202020204" pitchFamily="34" charset="0"/>
              </a:rPr>
              <a:t>protéica</a:t>
            </a:r>
            <a:r>
              <a:rPr lang="en-GB" sz="1000">
                <a:solidFill>
                  <a:srgbClr val="000000"/>
                </a:solidFill>
                <a:cs typeface="Arial" panose="020B0604020202020204" pitchFamily="34" charset="0"/>
              </a:rPr>
              <a:t>, </a:t>
            </a:r>
            <a:r>
              <a:rPr lang="en-GB" sz="1000" err="1">
                <a:solidFill>
                  <a:srgbClr val="000000"/>
                </a:solidFill>
                <a:cs typeface="Arial" panose="020B0604020202020204" pitchFamily="34" charset="0"/>
              </a:rPr>
              <a:t>Señalización</a:t>
            </a:r>
            <a:r>
              <a:rPr lang="en-GB" sz="1000">
                <a:solidFill>
                  <a:srgbClr val="000000"/>
                </a:solidFill>
                <a:cs typeface="Arial" panose="020B0604020202020204" pitchFamily="34" charset="0"/>
              </a:rPr>
              <a:t> </a:t>
            </a:r>
            <a:r>
              <a:rPr lang="en-GB" sz="1000" err="1">
                <a:solidFill>
                  <a:srgbClr val="000000"/>
                </a:solidFill>
                <a:cs typeface="Arial" panose="020B0604020202020204" pitchFamily="34" charset="0"/>
              </a:rPr>
              <a:t>anabólica</a:t>
            </a:r>
            <a:endParaRPr lang="en-US" sz="1000" err="1">
              <a:solidFill>
                <a:srgbClr val="000000"/>
              </a:solidFill>
              <a:cs typeface="Arial" panose="020B0604020202020204" pitchFamily="34" charset="0"/>
            </a:endParaRPr>
          </a:p>
        </p:txBody>
      </p:sp>
    </p:spTree>
    <p:extLst>
      <p:ext uri="{BB962C8B-B14F-4D97-AF65-F5344CB8AC3E}">
        <p14:creationId xmlns:p14="http://schemas.microsoft.com/office/powerpoint/2010/main" val="184092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C2D3DA1-E81E-4FCC-A988-E1E099024FB6}"/>
              </a:ext>
            </a:extLst>
          </p:cNvPr>
          <p:cNvSpPr>
            <a:spLocks noGrp="1"/>
          </p:cNvSpPr>
          <p:nvPr>
            <p:ph type="body" sz="quarter" idx="16"/>
          </p:nvPr>
        </p:nvSpPr>
        <p:spPr>
          <a:xfrm>
            <a:off x="735013" y="642938"/>
            <a:ext cx="10807700" cy="582612"/>
          </a:xfrm>
        </p:spPr>
        <p:txBody>
          <a:bodyPr>
            <a:normAutofit lnSpcReduction="10000"/>
          </a:bodyPr>
          <a:lstStyle/>
          <a:p>
            <a:r>
              <a:rPr lang="en-US" b="1"/>
              <a:t>El </a:t>
            </a:r>
            <a:r>
              <a:rPr lang="en-US" b="1" err="1"/>
              <a:t>enfoque</a:t>
            </a:r>
            <a:r>
              <a:rPr lang="en-US" b="1"/>
              <a:t> "TOP-DOWN" </a:t>
            </a:r>
            <a:r>
              <a:rPr lang="en-US" b="1" err="1"/>
              <a:t>explicado</a:t>
            </a:r>
            <a:r>
              <a:rPr lang="en-US" b="1"/>
              <a:t> </a:t>
            </a:r>
            <a:endParaRPr lang="en-IE" b="1"/>
          </a:p>
        </p:txBody>
      </p:sp>
      <p:sp>
        <p:nvSpPr>
          <p:cNvPr id="5" name="Text Placeholder 1">
            <a:extLst>
              <a:ext uri="{FF2B5EF4-FFF2-40B4-BE49-F238E27FC236}">
                <a16:creationId xmlns:a16="http://schemas.microsoft.com/office/drawing/2014/main" id="{CBAE24F9-B82D-4F5C-B724-F9B7DEED745E}"/>
              </a:ext>
            </a:extLst>
          </p:cNvPr>
          <p:cNvSpPr>
            <a:spLocks noGrp="1"/>
          </p:cNvSpPr>
          <p:nvPr>
            <p:ph type="body" sz="quarter" idx="18"/>
          </p:nvPr>
        </p:nvSpPr>
        <p:spPr>
          <a:xfrm>
            <a:off x="398128" y="1495425"/>
            <a:ext cx="10999787" cy="3867150"/>
          </a:xfrm>
        </p:spPr>
        <p:txBody>
          <a:bodyPr>
            <a:noAutofit/>
          </a:bodyPr>
          <a:lstStyle/>
          <a:p>
            <a:pPr marL="571500" indent="-342900">
              <a:lnSpc>
                <a:spcPct val="100000"/>
              </a:lnSpc>
              <a:buFont typeface="Arial" panose="020B0604020202020204" pitchFamily="34" charset="0"/>
              <a:buChar char="•"/>
            </a:pPr>
            <a:r>
              <a:rPr lang="es-ES" sz="2200" b="1" u="sng">
                <a:solidFill>
                  <a:srgbClr val="1188A3"/>
                </a:solidFill>
              </a:rPr>
              <a:t>Medio ambiente </a:t>
            </a:r>
            <a:r>
              <a:rPr lang="es-ES" sz="2200"/>
              <a:t>- época del año, ubicación geográfica y prácticas agrícolas sostenibles</a:t>
            </a:r>
          </a:p>
          <a:p>
            <a:pPr marL="571500" indent="-342900">
              <a:lnSpc>
                <a:spcPct val="100000"/>
              </a:lnSpc>
              <a:buFont typeface="Arial" panose="020B0604020202020204" pitchFamily="34" charset="0"/>
              <a:buChar char="•"/>
            </a:pPr>
            <a:r>
              <a:rPr lang="en-US" sz="2200" b="1" u="sng">
                <a:solidFill>
                  <a:srgbClr val="1188A3"/>
                </a:solidFill>
              </a:rPr>
              <a:t>Calidad de </a:t>
            </a:r>
            <a:r>
              <a:rPr lang="en-US" sz="2200" b="1" u="sng" err="1">
                <a:solidFill>
                  <a:srgbClr val="1188A3"/>
                </a:solidFill>
              </a:rPr>
              <a:t>vida</a:t>
            </a:r>
            <a:r>
              <a:rPr lang="en-US" sz="2200" b="1" u="sng">
                <a:solidFill>
                  <a:srgbClr val="1188A3"/>
                </a:solidFill>
              </a:rPr>
              <a:t> </a:t>
            </a:r>
            <a:r>
              <a:rPr lang="en-US" sz="2200"/>
              <a:t>- </a:t>
            </a:r>
            <a:r>
              <a:rPr lang="es-ES" sz="2200"/>
              <a:t>hábitos de actividad física/ejercicio o lesiones</a:t>
            </a:r>
            <a:endParaRPr lang="en-US" sz="2200"/>
          </a:p>
          <a:p>
            <a:pPr marL="571500" indent="-342900">
              <a:lnSpc>
                <a:spcPct val="100000"/>
              </a:lnSpc>
              <a:buFont typeface="Arial" panose="020B0604020202020204" pitchFamily="34" charset="0"/>
              <a:buChar char="•"/>
            </a:pPr>
            <a:r>
              <a:rPr lang="en-US" sz="2200" b="1" u="sng" err="1">
                <a:solidFill>
                  <a:srgbClr val="1188A3"/>
                </a:solidFill>
              </a:rPr>
              <a:t>Patrón</a:t>
            </a:r>
            <a:r>
              <a:rPr lang="en-US" sz="2200" b="1" u="sng">
                <a:solidFill>
                  <a:srgbClr val="1188A3"/>
                </a:solidFill>
              </a:rPr>
              <a:t> </a:t>
            </a:r>
            <a:r>
              <a:rPr lang="en-US" sz="2200" b="1" u="sng" err="1">
                <a:solidFill>
                  <a:srgbClr val="1188A3"/>
                </a:solidFill>
              </a:rPr>
              <a:t>dietético</a:t>
            </a:r>
            <a:r>
              <a:rPr lang="en-US" sz="2200" b="1">
                <a:solidFill>
                  <a:srgbClr val="1188A3"/>
                </a:solidFill>
              </a:rPr>
              <a:t> </a:t>
            </a:r>
            <a:r>
              <a:rPr lang="en-US" sz="2200"/>
              <a:t>- Occidental, </a:t>
            </a:r>
            <a:r>
              <a:rPr lang="en-US" sz="2200" err="1"/>
              <a:t>mediterráneo</a:t>
            </a:r>
            <a:r>
              <a:rPr lang="en-US" sz="2200"/>
              <a:t> o </a:t>
            </a:r>
            <a:r>
              <a:rPr lang="en-US" sz="2200" err="1"/>
              <a:t>vegetariano</a:t>
            </a:r>
            <a:r>
              <a:rPr lang="en-US" sz="2200"/>
              <a:t>/</a:t>
            </a:r>
            <a:r>
              <a:rPr lang="en-US" sz="2200" err="1"/>
              <a:t>vegano</a:t>
            </a:r>
            <a:endParaRPr lang="en-US" sz="2200"/>
          </a:p>
          <a:p>
            <a:pPr marL="571500" indent="-342900">
              <a:lnSpc>
                <a:spcPct val="100000"/>
              </a:lnSpc>
              <a:buFont typeface="Arial" panose="020B0604020202020204" pitchFamily="34" charset="0"/>
              <a:buChar char="•"/>
            </a:pPr>
            <a:r>
              <a:rPr lang="en-US" sz="2200" b="1" u="sng">
                <a:solidFill>
                  <a:srgbClr val="1188A3"/>
                </a:solidFill>
              </a:rPr>
              <a:t>Alimentos </a:t>
            </a:r>
            <a:r>
              <a:rPr lang="en-US" sz="2200" b="1" u="sng" err="1">
                <a:solidFill>
                  <a:srgbClr val="1188A3"/>
                </a:solidFill>
              </a:rPr>
              <a:t>proteínicos</a:t>
            </a:r>
            <a:r>
              <a:rPr lang="en-US" sz="2200" b="1">
                <a:solidFill>
                  <a:srgbClr val="1188A3"/>
                </a:solidFill>
              </a:rPr>
              <a:t> </a:t>
            </a:r>
            <a:r>
              <a:rPr lang="en-US" sz="2200"/>
              <a:t>- A base de </a:t>
            </a:r>
            <a:r>
              <a:rPr lang="en-US" sz="2200" err="1"/>
              <a:t>animales</a:t>
            </a:r>
            <a:r>
              <a:rPr lang="en-US" sz="2200"/>
              <a:t> o de </a:t>
            </a:r>
            <a:r>
              <a:rPr lang="en-US" sz="2200" err="1"/>
              <a:t>plantas</a:t>
            </a:r>
            <a:r>
              <a:rPr lang="en-US" sz="2200"/>
              <a:t>; carne de </a:t>
            </a:r>
            <a:r>
              <a:rPr lang="en-US" sz="2200" err="1"/>
              <a:t>vacuno</a:t>
            </a:r>
            <a:r>
              <a:rPr lang="en-US" sz="2200"/>
              <a:t> o quinoa; o </a:t>
            </a:r>
            <a:r>
              <a:rPr lang="en-US" sz="2200" err="1"/>
              <a:t>combinado</a:t>
            </a:r>
            <a:endParaRPr lang="en-US" sz="2200"/>
          </a:p>
          <a:p>
            <a:pPr marL="571500" indent="-342900">
              <a:lnSpc>
                <a:spcPct val="100000"/>
              </a:lnSpc>
              <a:buFont typeface="Arial" panose="020B0604020202020204" pitchFamily="34" charset="0"/>
              <a:buChar char="•"/>
            </a:pPr>
            <a:r>
              <a:rPr lang="en-US" sz="2200" b="1" u="sng" err="1">
                <a:solidFill>
                  <a:srgbClr val="1188A3"/>
                </a:solidFill>
              </a:rPr>
              <a:t>Efecto</a:t>
            </a:r>
            <a:r>
              <a:rPr lang="en-US" sz="2200" b="1" u="sng">
                <a:solidFill>
                  <a:srgbClr val="1188A3"/>
                </a:solidFill>
              </a:rPr>
              <a:t> </a:t>
            </a:r>
            <a:r>
              <a:rPr lang="en-US" sz="2200" b="1" u="sng" err="1">
                <a:solidFill>
                  <a:srgbClr val="1188A3"/>
                </a:solidFill>
              </a:rPr>
              <a:t>neto</a:t>
            </a:r>
            <a:r>
              <a:rPr lang="en-US" sz="2200" b="1" u="sng">
                <a:solidFill>
                  <a:srgbClr val="1188A3"/>
                </a:solidFill>
              </a:rPr>
              <a:t> de la </a:t>
            </a:r>
            <a:r>
              <a:rPr lang="en-US" sz="2200" b="1" u="sng" err="1">
                <a:solidFill>
                  <a:srgbClr val="1188A3"/>
                </a:solidFill>
              </a:rPr>
              <a:t>matriz</a:t>
            </a:r>
            <a:r>
              <a:rPr lang="en-US" sz="2200" b="1" u="sng">
                <a:solidFill>
                  <a:srgbClr val="1188A3"/>
                </a:solidFill>
              </a:rPr>
              <a:t> alimentaria </a:t>
            </a:r>
            <a:r>
              <a:rPr lang="en-US" sz="2200"/>
              <a:t>- </a:t>
            </a:r>
            <a:r>
              <a:rPr lang="es-ES" sz="2200"/>
              <a:t>Diseño de la estructura de los alimentos e interacciones entre nutrientes</a:t>
            </a:r>
          </a:p>
          <a:p>
            <a:pPr marL="571500" indent="-342900">
              <a:lnSpc>
                <a:spcPct val="100000"/>
              </a:lnSpc>
              <a:buFont typeface="Arial" panose="020B0604020202020204" pitchFamily="34" charset="0"/>
              <a:buChar char="•"/>
            </a:pPr>
            <a:r>
              <a:rPr lang="es-ES" sz="2200" b="1" u="sng">
                <a:solidFill>
                  <a:srgbClr val="1188A3"/>
                </a:solidFill>
              </a:rPr>
              <a:t>El componente más básico de las proteínas </a:t>
            </a:r>
            <a:r>
              <a:rPr lang="en-US" sz="2200"/>
              <a:t>- </a:t>
            </a:r>
            <a:r>
              <a:rPr lang="en-US" sz="2200" err="1"/>
              <a:t>Aminoácidos</a:t>
            </a:r>
            <a:r>
              <a:rPr lang="en-US" sz="2200"/>
              <a:t> </a:t>
            </a:r>
            <a:r>
              <a:rPr lang="en-US" sz="2200" err="1"/>
              <a:t>dietéticos</a:t>
            </a:r>
            <a:endParaRPr lang="en-US" sz="2200"/>
          </a:p>
          <a:p>
            <a:pPr indent="0">
              <a:lnSpc>
                <a:spcPct val="100000"/>
              </a:lnSpc>
            </a:pPr>
            <a:endParaRPr lang="en-US" sz="2200"/>
          </a:p>
          <a:p>
            <a:pPr indent="0">
              <a:lnSpc>
                <a:spcPct val="100000"/>
              </a:lnSpc>
            </a:pPr>
            <a:r>
              <a:rPr lang="en-US" sz="2400" b="1">
                <a:highlight>
                  <a:srgbClr val="FED100"/>
                </a:highlight>
              </a:rPr>
              <a:t> </a:t>
            </a:r>
            <a:r>
              <a:rPr lang="en-US" b="1" err="1">
                <a:highlight>
                  <a:srgbClr val="FED100"/>
                </a:highlight>
              </a:rPr>
              <a:t>Consejo</a:t>
            </a:r>
            <a:r>
              <a:rPr lang="en-US" sz="2400" b="1">
                <a:highlight>
                  <a:srgbClr val="FED100"/>
                </a:highlight>
                <a:latin typeface="Comic Sans MS" panose="030F0702030302020204" pitchFamily="66" charset="0"/>
              </a:rPr>
              <a:t>:</a:t>
            </a:r>
            <a:r>
              <a:rPr lang="en-US" sz="2400" b="1">
                <a:latin typeface="Comic Sans MS" panose="030F0702030302020204" pitchFamily="66" charset="0"/>
              </a:rPr>
              <a:t> </a:t>
            </a:r>
            <a:r>
              <a:rPr lang="es-ES" sz="2200" b="1"/>
              <a:t>Este enfoque puede asesorar y ayudar en el campo de la investigación y el desarrollo, y tal vez arroje la información dietética más válida desde el punto de vista ecológico. </a:t>
            </a:r>
            <a:endParaRPr lang="en-US" sz="2200" b="1"/>
          </a:p>
          <a:p>
            <a:pPr indent="0">
              <a:lnSpc>
                <a:spcPct val="100000"/>
              </a:lnSpc>
            </a:pPr>
            <a:endParaRPr lang="en-IE" sz="2200"/>
          </a:p>
        </p:txBody>
      </p:sp>
    </p:spTree>
    <p:extLst>
      <p:ext uri="{BB962C8B-B14F-4D97-AF65-F5344CB8AC3E}">
        <p14:creationId xmlns:p14="http://schemas.microsoft.com/office/powerpoint/2010/main" val="3144578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F1DB8-1056-4F5F-8C07-CE12FBC02B59}"/>
              </a:ext>
            </a:extLst>
          </p:cNvPr>
          <p:cNvSpPr>
            <a:spLocks noGrp="1"/>
          </p:cNvSpPr>
          <p:nvPr>
            <p:ph type="body" sz="quarter" idx="18"/>
          </p:nvPr>
        </p:nvSpPr>
        <p:spPr>
          <a:xfrm>
            <a:off x="482600" y="1495148"/>
            <a:ext cx="5909700" cy="4283352"/>
          </a:xfrm>
        </p:spPr>
        <p:txBody>
          <a:bodyPr vert="horz" lIns="91440" tIns="45720" rIns="91440" bIns="45720" rtlCol="0" anchor="t">
            <a:normAutofit/>
          </a:bodyPr>
          <a:lstStyle/>
          <a:p>
            <a:pPr indent="0"/>
            <a:r>
              <a:rPr lang="en-US" b="1" dirty="0" err="1"/>
              <a:t>Productos</a:t>
            </a:r>
            <a:r>
              <a:rPr lang="en-US" b="1" dirty="0"/>
              <a:t> de </a:t>
            </a:r>
            <a:r>
              <a:rPr lang="en-US" b="1" dirty="0" err="1"/>
              <a:t>nutrición</a:t>
            </a:r>
            <a:r>
              <a:rPr lang="en-US" b="1" dirty="0"/>
              <a:t> oral:</a:t>
            </a:r>
          </a:p>
          <a:p>
            <a:pPr indent="0" algn="just"/>
            <a:r>
              <a:rPr lang="es-ES" dirty="0"/>
              <a:t>El desarrollo de suplementos nutricionales orales especializados (ONS) o productos alimenticios con altos niveles de proteínas, que han demostrado ayudar a los adultos mayores a reconstruir los músculos para obtener fuerza y energía. Los ONS suelen ser líquidos, semisólidos o polvos estériles que aportan macro y micronutrientes. </a:t>
            </a:r>
            <a:endParaRPr lang="es-ES">
              <a:cs typeface="Calibri" panose="020F0502020204030204"/>
            </a:endParaRPr>
          </a:p>
          <a:p>
            <a:pPr indent="0" algn="just"/>
            <a:r>
              <a:rPr lang="es-ES" dirty="0"/>
              <a:t>Para entender su uso, he aquí una sencilla guía</a:t>
            </a:r>
            <a:r>
              <a:rPr lang="en-US" dirty="0"/>
              <a:t>:</a:t>
            </a:r>
            <a:endParaRPr lang="en-IE" dirty="0">
              <a:cs typeface="Calibri" panose="020F0502020204030204"/>
            </a:endParaRPr>
          </a:p>
        </p:txBody>
      </p:sp>
      <p:sp>
        <p:nvSpPr>
          <p:cNvPr id="3" name="Text Placeholder 2">
            <a:extLst>
              <a:ext uri="{FF2B5EF4-FFF2-40B4-BE49-F238E27FC236}">
                <a16:creationId xmlns:a16="http://schemas.microsoft.com/office/drawing/2014/main" id="{D24ABD0A-7E3B-4990-9085-BBB0FF3A0908}"/>
              </a:ext>
            </a:extLst>
          </p:cNvPr>
          <p:cNvSpPr>
            <a:spLocks noGrp="1"/>
          </p:cNvSpPr>
          <p:nvPr>
            <p:ph type="body" sz="quarter" idx="16"/>
          </p:nvPr>
        </p:nvSpPr>
        <p:spPr>
          <a:xfrm>
            <a:off x="734715" y="651064"/>
            <a:ext cx="5085159" cy="582221"/>
          </a:xfrm>
        </p:spPr>
        <p:txBody>
          <a:bodyPr>
            <a:normAutofit fontScale="77500" lnSpcReduction="20000"/>
          </a:bodyPr>
          <a:lstStyle/>
          <a:p>
            <a:r>
              <a:rPr lang="es-ES" b="1"/>
              <a:t>Solución de ingesta de proteínas:</a:t>
            </a:r>
            <a:endParaRPr lang="en-IE" b="1"/>
          </a:p>
        </p:txBody>
      </p:sp>
      <p:sp>
        <p:nvSpPr>
          <p:cNvPr id="6" name="TextBox 5">
            <a:extLst>
              <a:ext uri="{FF2B5EF4-FFF2-40B4-BE49-F238E27FC236}">
                <a16:creationId xmlns:a16="http://schemas.microsoft.com/office/drawing/2014/main" id="{DC5FD644-5DE0-4193-8E5F-3AE4E6A588F7}"/>
              </a:ext>
            </a:extLst>
          </p:cNvPr>
          <p:cNvSpPr txBox="1"/>
          <p:nvPr/>
        </p:nvSpPr>
        <p:spPr>
          <a:xfrm>
            <a:off x="1587499" y="5056378"/>
            <a:ext cx="4984781" cy="677108"/>
          </a:xfrm>
          <a:prstGeom prst="rect">
            <a:avLst/>
          </a:prstGeom>
          <a:noFill/>
        </p:spPr>
        <p:txBody>
          <a:bodyPr wrap="square">
            <a:spAutoFit/>
          </a:bodyPr>
          <a:lstStyle/>
          <a:p>
            <a:r>
              <a:rPr lang="es-ES" sz="1900">
                <a:solidFill>
                  <a:srgbClr val="1188A3"/>
                </a:solidFill>
                <a:hlinkClick r:id="rId3">
                  <a:extLst>
                    <a:ext uri="{A12FA001-AC4F-418D-AE19-62706E023703}">
                      <ahyp:hlinkClr xmlns:ahyp="http://schemas.microsoft.com/office/drawing/2018/hyperlinkcolor" val="tx"/>
                    </a:ext>
                  </a:extLst>
                </a:hlinkClick>
              </a:rPr>
              <a:t>cómo utilizar los suplementos nutricionales orales</a:t>
            </a:r>
            <a:r>
              <a:rPr lang="en-IE" sz="1900">
                <a:solidFill>
                  <a:srgbClr val="1188A3"/>
                </a:solidFill>
                <a:hlinkClick r:id="rId3">
                  <a:extLst>
                    <a:ext uri="{A12FA001-AC4F-418D-AE19-62706E023703}">
                      <ahyp:hlinkClr xmlns:ahyp="http://schemas.microsoft.com/office/drawing/2018/hyperlinkcolor" val="tx"/>
                    </a:ext>
                  </a:extLst>
                </a:hlinkClick>
              </a:rPr>
              <a:t>.pdf (hse.ie)</a:t>
            </a:r>
            <a:endParaRPr lang="en-IE" sz="1900">
              <a:solidFill>
                <a:srgbClr val="1188A3"/>
              </a:solidFill>
            </a:endParaRPr>
          </a:p>
        </p:txBody>
      </p:sp>
      <p:sp>
        <p:nvSpPr>
          <p:cNvPr id="10" name="TextBox 9">
            <a:extLst>
              <a:ext uri="{FF2B5EF4-FFF2-40B4-BE49-F238E27FC236}">
                <a16:creationId xmlns:a16="http://schemas.microsoft.com/office/drawing/2014/main" id="{E8D2073D-0B79-4E97-896F-A84AA33DD213}"/>
              </a:ext>
            </a:extLst>
          </p:cNvPr>
          <p:cNvSpPr txBox="1"/>
          <p:nvPr/>
        </p:nvSpPr>
        <p:spPr>
          <a:xfrm>
            <a:off x="6508864" y="4590639"/>
            <a:ext cx="5513835" cy="1015663"/>
          </a:xfrm>
          <a:prstGeom prst="rect">
            <a:avLst/>
          </a:prstGeom>
          <a:noFill/>
        </p:spPr>
        <p:txBody>
          <a:bodyPr wrap="square">
            <a:spAutoFit/>
          </a:bodyPr>
          <a:lstStyle/>
          <a:p>
            <a:pPr algn="l" fontAlgn="base">
              <a:buFont typeface="Arial" panose="020B0604020202020204" pitchFamily="34" charset="0"/>
              <a:buChar char="•"/>
            </a:pPr>
            <a:r>
              <a:rPr lang="es-ES" sz="2000" b="0" i="0">
                <a:solidFill>
                  <a:srgbClr val="000000"/>
                </a:solidFill>
                <a:effectLst/>
              </a:rPr>
              <a:t> Este producto es un suplemento nutricional oral que contiene </a:t>
            </a:r>
            <a:r>
              <a:rPr lang="es-ES" sz="2000" b="0" i="0">
                <a:solidFill>
                  <a:srgbClr val="191919"/>
                </a:solidFill>
                <a:effectLst/>
                <a:latin typeface="inherit"/>
              </a:rPr>
              <a:t>vitaminas C, B</a:t>
            </a:r>
            <a:r>
              <a:rPr lang="es-ES" sz="2000" b="0" i="0" baseline="-25000">
                <a:solidFill>
                  <a:srgbClr val="191919"/>
                </a:solidFill>
                <a:effectLst/>
                <a:latin typeface="inherit"/>
              </a:rPr>
              <a:t>2</a:t>
            </a:r>
            <a:r>
              <a:rPr lang="es-ES" sz="2000" b="0" i="0">
                <a:solidFill>
                  <a:srgbClr val="191919"/>
                </a:solidFill>
                <a:effectLst/>
                <a:latin typeface="inherit"/>
              </a:rPr>
              <a:t>, B</a:t>
            </a:r>
            <a:r>
              <a:rPr lang="es-ES" sz="2000" b="0" i="0" baseline="-25000">
                <a:solidFill>
                  <a:srgbClr val="191919"/>
                </a:solidFill>
                <a:effectLst/>
                <a:latin typeface="inherit"/>
              </a:rPr>
              <a:t>6 </a:t>
            </a:r>
            <a:r>
              <a:rPr lang="es-ES" sz="2000" b="0" i="0">
                <a:solidFill>
                  <a:srgbClr val="191919"/>
                </a:solidFill>
                <a:effectLst/>
                <a:latin typeface="inherit"/>
              </a:rPr>
              <a:t>y B</a:t>
            </a:r>
            <a:r>
              <a:rPr lang="es-ES" sz="2000" b="0" i="0" baseline="-25000">
                <a:solidFill>
                  <a:srgbClr val="191919"/>
                </a:solidFill>
                <a:effectLst/>
                <a:latin typeface="inherit"/>
              </a:rPr>
              <a:t>12</a:t>
            </a:r>
            <a:r>
              <a:rPr lang="es-ES" sz="2000" b="0" i="0">
                <a:solidFill>
                  <a:srgbClr val="191919"/>
                </a:solidFill>
                <a:effectLst/>
                <a:latin typeface="inherit"/>
              </a:rPr>
              <a:t> y aporta un 90% proteínas en 200 ml de agua o leche. </a:t>
            </a:r>
            <a:endParaRPr lang="en-IE" sz="2000">
              <a:solidFill>
                <a:srgbClr val="000000"/>
              </a:solidFill>
            </a:endParaRPr>
          </a:p>
        </p:txBody>
      </p:sp>
      <p:sp>
        <p:nvSpPr>
          <p:cNvPr id="5" name="Arrow: Curved Left 4">
            <a:extLst>
              <a:ext uri="{FF2B5EF4-FFF2-40B4-BE49-F238E27FC236}">
                <a16:creationId xmlns:a16="http://schemas.microsoft.com/office/drawing/2014/main" id="{E5BA61E3-B48C-47E6-A039-BF7C778D0049}"/>
              </a:ext>
            </a:extLst>
          </p:cNvPr>
          <p:cNvSpPr/>
          <p:nvPr/>
        </p:nvSpPr>
        <p:spPr>
          <a:xfrm>
            <a:off x="10884568" y="3392857"/>
            <a:ext cx="1008313" cy="1118892"/>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4" name="TextBox 3">
            <a:extLst>
              <a:ext uri="{FF2B5EF4-FFF2-40B4-BE49-F238E27FC236}">
                <a16:creationId xmlns:a16="http://schemas.microsoft.com/office/drawing/2014/main" id="{49297B7A-1EB0-45C4-A084-4569E8A714DE}"/>
              </a:ext>
            </a:extLst>
          </p:cNvPr>
          <p:cNvSpPr txBox="1"/>
          <p:nvPr/>
        </p:nvSpPr>
        <p:spPr>
          <a:xfrm>
            <a:off x="10571557" y="2665508"/>
            <a:ext cx="1451142" cy="1200329"/>
          </a:xfrm>
          <a:prstGeom prst="rect">
            <a:avLst/>
          </a:prstGeom>
          <a:solidFill>
            <a:srgbClr val="FFC000"/>
          </a:solidFill>
        </p:spPr>
        <p:txBody>
          <a:bodyPr wrap="square" rtlCol="0">
            <a:spAutoFit/>
          </a:bodyPr>
          <a:lstStyle/>
          <a:p>
            <a:r>
              <a:rPr lang="es-ES" b="1">
                <a:solidFill>
                  <a:srgbClr val="000000"/>
                </a:solidFill>
              </a:rPr>
              <a:t>Inspírate haciendo  clic en la imagen</a:t>
            </a:r>
            <a:endParaRPr lang="en-IE" b="1">
              <a:solidFill>
                <a:srgbClr val="000000"/>
              </a:solidFill>
            </a:endParaRPr>
          </a:p>
        </p:txBody>
      </p:sp>
      <p:pic>
        <p:nvPicPr>
          <p:cNvPr id="57346" name="Picture 2">
            <a:hlinkClick r:id="rId4"/>
            <a:extLst>
              <a:ext uri="{FF2B5EF4-FFF2-40B4-BE49-F238E27FC236}">
                <a16:creationId xmlns:a16="http://schemas.microsoft.com/office/drawing/2014/main" id="{77299A6A-4920-4429-B016-5C12AC1B5BE3}"/>
              </a:ext>
            </a:extLst>
          </p:cNvPr>
          <p:cNvPicPr>
            <a:picLocks noGrp="1" noChangeAspect="1" noChangeArrowheads="1"/>
          </p:cNvPicPr>
          <p:nvPr>
            <p:ph type="pic" sz="quarter" idx="10"/>
          </p:nvPr>
        </p:nvPicPr>
        <p:blipFill>
          <a:blip r:embed="rId5" cstate="screen">
            <a:extLst>
              <a:ext uri="{28A0092B-C50C-407E-A947-70E740481C1C}">
                <a14:useLocalDpi xmlns:a14="http://schemas.microsoft.com/office/drawing/2010/main"/>
              </a:ext>
            </a:extLst>
          </a:blip>
          <a:srcRect l="20638" r="20638"/>
          <a:stretch>
            <a:fillRect/>
          </a:stretch>
        </p:blipFill>
        <p:spPr bwMode="auto">
          <a:xfrm>
            <a:off x="6301127" y="103820"/>
            <a:ext cx="4583441" cy="4486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80212"/>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Curved Left 9">
            <a:extLst>
              <a:ext uri="{FF2B5EF4-FFF2-40B4-BE49-F238E27FC236}">
                <a16:creationId xmlns:a16="http://schemas.microsoft.com/office/drawing/2014/main" id="{D42FDF32-8B82-4DD7-B0B1-B59D7D860D22}"/>
              </a:ext>
            </a:extLst>
          </p:cNvPr>
          <p:cNvSpPr/>
          <p:nvPr/>
        </p:nvSpPr>
        <p:spPr>
          <a:xfrm>
            <a:off x="11540222" y="106658"/>
            <a:ext cx="642336" cy="1118892"/>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5" name="Text Placeholder 2">
            <a:extLst>
              <a:ext uri="{FF2B5EF4-FFF2-40B4-BE49-F238E27FC236}">
                <a16:creationId xmlns:a16="http://schemas.microsoft.com/office/drawing/2014/main" id="{14F3E918-F537-4013-ACD5-3C07169663F5}"/>
              </a:ext>
            </a:extLst>
          </p:cNvPr>
          <p:cNvSpPr>
            <a:spLocks noGrp="1"/>
          </p:cNvSpPr>
          <p:nvPr>
            <p:ph type="body" sz="quarter" idx="16"/>
          </p:nvPr>
        </p:nvSpPr>
        <p:spPr>
          <a:xfrm>
            <a:off x="735013" y="642938"/>
            <a:ext cx="5084762" cy="582612"/>
          </a:xfrm>
        </p:spPr>
        <p:txBody>
          <a:bodyPr vert="horz" lIns="91440" tIns="45720" rIns="91440" bIns="45720" rtlCol="0" anchor="t">
            <a:normAutofit fontScale="62500" lnSpcReduction="20000"/>
          </a:bodyPr>
          <a:lstStyle/>
          <a:p>
            <a:r>
              <a:rPr lang="es-ES" b="1" dirty="0">
                <a:ea typeface="+mn-lt"/>
                <a:cs typeface="+mn-lt"/>
              </a:rPr>
              <a:t>Solución para la ingesta de proteínas</a:t>
            </a:r>
            <a:r>
              <a:rPr lang="en-US" b="1" dirty="0"/>
              <a:t>:</a:t>
            </a:r>
            <a:endParaRPr lang="en-IE" b="1" dirty="0">
              <a:cs typeface="Calibri"/>
            </a:endParaRPr>
          </a:p>
        </p:txBody>
      </p:sp>
      <p:sp>
        <p:nvSpPr>
          <p:cNvPr id="6" name="Text Placeholder 1">
            <a:extLst>
              <a:ext uri="{FF2B5EF4-FFF2-40B4-BE49-F238E27FC236}">
                <a16:creationId xmlns:a16="http://schemas.microsoft.com/office/drawing/2014/main" id="{3846A9C1-4A02-45BB-9172-39B1BE5883D6}"/>
              </a:ext>
            </a:extLst>
          </p:cNvPr>
          <p:cNvSpPr>
            <a:spLocks noGrp="1"/>
          </p:cNvSpPr>
          <p:nvPr>
            <p:ph type="body" sz="quarter" idx="18"/>
          </p:nvPr>
        </p:nvSpPr>
        <p:spPr>
          <a:xfrm>
            <a:off x="494381" y="1495425"/>
            <a:ext cx="5564882" cy="3867150"/>
          </a:xfrm>
        </p:spPr>
        <p:txBody>
          <a:bodyPr vert="horz" lIns="91440" tIns="45720" rIns="91440" bIns="45720" rtlCol="0" anchor="t">
            <a:normAutofit lnSpcReduction="10000"/>
          </a:bodyPr>
          <a:lstStyle/>
          <a:p>
            <a:pPr indent="0" algn="just"/>
            <a:r>
              <a:rPr lang="es-ES" b="1" dirty="0"/>
              <a:t>Nutrición personalizada: </a:t>
            </a:r>
            <a:endParaRPr lang="es-ES"/>
          </a:p>
          <a:p>
            <a:pPr indent="0" algn="just"/>
            <a:r>
              <a:rPr lang="es-ES" dirty="0"/>
              <a:t>Los </a:t>
            </a:r>
            <a:r>
              <a:rPr lang="es-ES" b="1" dirty="0"/>
              <a:t>adultos mayores </a:t>
            </a:r>
            <a:r>
              <a:rPr lang="es-ES" dirty="0"/>
              <a:t>pueden tener </a:t>
            </a:r>
            <a:r>
              <a:rPr lang="es-ES" b="1" dirty="0"/>
              <a:t>diferentes condiciones </a:t>
            </a:r>
            <a:r>
              <a:rPr lang="es-ES" dirty="0"/>
              <a:t>de salud y pueden tener restricciones dietéticas específicas asociadas con enfermedades crónicas, lo que lleva a una posible desnutrición. Por lo tanto, los planes de </a:t>
            </a:r>
            <a:r>
              <a:rPr lang="es-ES" b="1" dirty="0"/>
              <a:t>comidas/dietas/alimentos </a:t>
            </a:r>
            <a:r>
              <a:rPr lang="es-ES" dirty="0"/>
              <a:t>que se adaptan a las necesidades, deseos y condiciones médicas de cada persona pueden mejorar el estado nutricional de los ancianos.</a:t>
            </a:r>
            <a:endParaRPr lang="en-US" dirty="0">
              <a:cs typeface="Calibri" panose="020F0502020204030204"/>
            </a:endParaRPr>
          </a:p>
          <a:p>
            <a:pPr indent="0"/>
            <a:endParaRPr lang="en-IE"/>
          </a:p>
        </p:txBody>
      </p:sp>
      <p:pic>
        <p:nvPicPr>
          <p:cNvPr id="8" name="Picture 7">
            <a:hlinkClick r:id="rId3"/>
            <a:extLst>
              <a:ext uri="{FF2B5EF4-FFF2-40B4-BE49-F238E27FC236}">
                <a16:creationId xmlns:a16="http://schemas.microsoft.com/office/drawing/2014/main" id="{55886D1C-B38E-4ED9-A0F6-86E1687736D1}"/>
              </a:ext>
            </a:extLst>
          </p:cNvPr>
          <p:cNvPicPr>
            <a:picLocks noChangeAspect="1"/>
          </p:cNvPicPr>
          <p:nvPr/>
        </p:nvPicPr>
        <p:blipFill>
          <a:blip r:embed="rId4"/>
          <a:stretch>
            <a:fillRect/>
          </a:stretch>
        </p:blipFill>
        <p:spPr>
          <a:xfrm>
            <a:off x="7418860" y="449407"/>
            <a:ext cx="4121362" cy="4127712"/>
          </a:xfrm>
          <a:prstGeom prst="rect">
            <a:avLst/>
          </a:prstGeom>
        </p:spPr>
      </p:pic>
      <p:sp>
        <p:nvSpPr>
          <p:cNvPr id="9" name="TextBox 8">
            <a:extLst>
              <a:ext uri="{FF2B5EF4-FFF2-40B4-BE49-F238E27FC236}">
                <a16:creationId xmlns:a16="http://schemas.microsoft.com/office/drawing/2014/main" id="{43701651-9EBA-484F-AF0C-C1E53B333923}"/>
              </a:ext>
            </a:extLst>
          </p:cNvPr>
          <p:cNvSpPr txBox="1"/>
          <p:nvPr/>
        </p:nvSpPr>
        <p:spPr>
          <a:xfrm>
            <a:off x="6616931" y="4657194"/>
            <a:ext cx="5504873" cy="1631216"/>
          </a:xfrm>
          <a:prstGeom prst="rect">
            <a:avLst/>
          </a:prstGeom>
          <a:noFill/>
        </p:spPr>
        <p:txBody>
          <a:bodyPr wrap="square" lIns="91440" tIns="45720" rIns="91440" bIns="45720" anchor="t">
            <a:spAutoFit/>
          </a:bodyPr>
          <a:lstStyle/>
          <a:p>
            <a:pPr algn="just"/>
            <a:r>
              <a:rPr lang="es-ES" sz="2000" dirty="0">
                <a:solidFill>
                  <a:srgbClr val="000000"/>
                </a:solidFill>
              </a:rPr>
              <a:t>El</a:t>
            </a:r>
            <a:r>
              <a:rPr lang="es-ES" sz="2000" b="0" i="0" dirty="0">
                <a:solidFill>
                  <a:srgbClr val="000000"/>
                </a:solidFill>
                <a:effectLst/>
              </a:rPr>
              <a:t> chef Joyce Timmins creó la Fundación Pure </a:t>
            </a:r>
            <a:r>
              <a:rPr lang="es-ES" sz="2000" b="0" i="0" dirty="0" err="1">
                <a:solidFill>
                  <a:srgbClr val="000000"/>
                </a:solidFill>
                <a:effectLst/>
              </a:rPr>
              <a:t>Joy</a:t>
            </a:r>
            <a:r>
              <a:rPr lang="es-ES" sz="2000" b="0" i="0" dirty="0">
                <a:solidFill>
                  <a:srgbClr val="000000"/>
                </a:solidFill>
                <a:effectLst/>
              </a:rPr>
              <a:t> para devolver la alegría a la hora de comer a los pacientes del sector sanitario y a los residentes de las residencias, creando planes de alimentación personalizados y equilibrados para los residentes.</a:t>
            </a:r>
            <a:endParaRPr lang="en-IE" sz="2000" dirty="0">
              <a:solidFill>
                <a:srgbClr val="000000"/>
              </a:solidFill>
              <a:cs typeface="Calibri" panose="020F0502020204030204"/>
            </a:endParaRPr>
          </a:p>
        </p:txBody>
      </p:sp>
      <p:sp>
        <p:nvSpPr>
          <p:cNvPr id="7" name="TextBox 6">
            <a:extLst>
              <a:ext uri="{FF2B5EF4-FFF2-40B4-BE49-F238E27FC236}">
                <a16:creationId xmlns:a16="http://schemas.microsoft.com/office/drawing/2014/main" id="{06A492E5-1399-4539-9A93-C4A9F30AE189}"/>
              </a:ext>
            </a:extLst>
          </p:cNvPr>
          <p:cNvSpPr txBox="1"/>
          <p:nvPr/>
        </p:nvSpPr>
        <p:spPr>
          <a:xfrm>
            <a:off x="8527775" y="0"/>
            <a:ext cx="3664226" cy="369332"/>
          </a:xfrm>
          <a:prstGeom prst="rect">
            <a:avLst/>
          </a:prstGeom>
          <a:solidFill>
            <a:srgbClr val="FED100"/>
          </a:solidFill>
        </p:spPr>
        <p:txBody>
          <a:bodyPr wrap="square" rtlCol="0">
            <a:spAutoFit/>
          </a:bodyPr>
          <a:lstStyle/>
          <a:p>
            <a:r>
              <a:rPr lang="en-US" b="1" err="1">
                <a:solidFill>
                  <a:srgbClr val="000000"/>
                </a:solidFill>
              </a:rPr>
              <a:t>Inspiraté</a:t>
            </a:r>
            <a:r>
              <a:rPr lang="en-US" b="1">
                <a:solidFill>
                  <a:srgbClr val="000000"/>
                </a:solidFill>
              </a:rPr>
              <a:t> </a:t>
            </a:r>
            <a:r>
              <a:rPr lang="en-US" b="1" err="1">
                <a:solidFill>
                  <a:srgbClr val="000000"/>
                </a:solidFill>
              </a:rPr>
              <a:t>haciendo</a:t>
            </a:r>
            <a:r>
              <a:rPr lang="en-US" b="1">
                <a:solidFill>
                  <a:srgbClr val="000000"/>
                </a:solidFill>
              </a:rPr>
              <a:t> </a:t>
            </a:r>
            <a:r>
              <a:rPr lang="en-US" b="1" err="1">
                <a:solidFill>
                  <a:srgbClr val="000000"/>
                </a:solidFill>
              </a:rPr>
              <a:t>clic</a:t>
            </a:r>
            <a:r>
              <a:rPr lang="en-US" b="1">
                <a:solidFill>
                  <a:srgbClr val="000000"/>
                </a:solidFill>
              </a:rPr>
              <a:t> </a:t>
            </a:r>
            <a:r>
              <a:rPr lang="en-US" b="1" err="1">
                <a:solidFill>
                  <a:srgbClr val="000000"/>
                </a:solidFill>
              </a:rPr>
              <a:t>en</a:t>
            </a:r>
            <a:r>
              <a:rPr lang="en-US" b="1">
                <a:solidFill>
                  <a:srgbClr val="000000"/>
                </a:solidFill>
              </a:rPr>
              <a:t> la imagen</a:t>
            </a:r>
          </a:p>
        </p:txBody>
      </p:sp>
    </p:spTree>
    <p:extLst>
      <p:ext uri="{BB962C8B-B14F-4D97-AF65-F5344CB8AC3E}">
        <p14:creationId xmlns:p14="http://schemas.microsoft.com/office/powerpoint/2010/main" val="3981514827"/>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BCCDAF-88CA-4204-BC80-1CB76D267B63}"/>
              </a:ext>
            </a:extLst>
          </p:cNvPr>
          <p:cNvSpPr>
            <a:spLocks noGrp="1"/>
          </p:cNvSpPr>
          <p:nvPr>
            <p:ph type="body" sz="quarter" idx="18"/>
          </p:nvPr>
        </p:nvSpPr>
        <p:spPr>
          <a:xfrm>
            <a:off x="1421476" y="1379912"/>
            <a:ext cx="5360324" cy="5211387"/>
          </a:xfrm>
        </p:spPr>
        <p:txBody>
          <a:bodyPr vert="horz" lIns="91440" tIns="45720" rIns="91440" bIns="45720" rtlCol="0" anchor="t">
            <a:normAutofit fontScale="92500" lnSpcReduction="10000"/>
          </a:bodyPr>
          <a:lstStyle/>
          <a:p>
            <a:pPr indent="0" algn="just">
              <a:lnSpc>
                <a:spcPct val="110000"/>
              </a:lnSpc>
            </a:pPr>
            <a:r>
              <a:rPr lang="es-ES" dirty="0"/>
              <a:t>El Plan de Acción Europeo sobre Alimentación y Nutrición 2015-2020 está muy centrado en la alimentación y la nutrición para disminuir el impacto de las Enfermedades No Transmisibles (ENT) prevenibles, relacionadas con la dieta y la malnutrición o las deficiencias de micronutrientes... en él se incluye la "</a:t>
            </a:r>
            <a:r>
              <a:rPr lang="es-ES" i="1" dirty="0"/>
              <a:t>nutrición para un envejecimiento saludable y la atención nutricional a las personas mayores</a:t>
            </a:r>
            <a:r>
              <a:rPr lang="es-ES" dirty="0"/>
              <a:t>". </a:t>
            </a:r>
            <a:endParaRPr lang="es-ES"/>
          </a:p>
          <a:p>
            <a:pPr indent="0" algn="just">
              <a:lnSpc>
                <a:spcPct val="110000"/>
              </a:lnSpc>
            </a:pPr>
            <a:r>
              <a:rPr lang="es-ES" b="1" dirty="0">
                <a:solidFill>
                  <a:srgbClr val="1188A3"/>
                </a:solidFill>
              </a:rPr>
              <a:t>Queremos potenciar esta misión informando a las pymes/empresas como usted.</a:t>
            </a:r>
            <a:endParaRPr lang="es-ES" b="1" dirty="0">
              <a:solidFill>
                <a:srgbClr val="1188A3"/>
              </a:solidFill>
              <a:cs typeface="Calibri" panose="020F0502020204030204"/>
            </a:endParaRPr>
          </a:p>
        </p:txBody>
      </p:sp>
      <p:sp>
        <p:nvSpPr>
          <p:cNvPr id="4" name="Text Placeholder 3">
            <a:extLst>
              <a:ext uri="{FF2B5EF4-FFF2-40B4-BE49-F238E27FC236}">
                <a16:creationId xmlns:a16="http://schemas.microsoft.com/office/drawing/2014/main" id="{3F77223D-F1DE-4FF8-8C81-585F7823A585}"/>
              </a:ext>
            </a:extLst>
          </p:cNvPr>
          <p:cNvSpPr>
            <a:spLocks noGrp="1"/>
          </p:cNvSpPr>
          <p:nvPr>
            <p:ph type="body" sz="quarter" idx="16"/>
          </p:nvPr>
        </p:nvSpPr>
        <p:spPr/>
        <p:txBody>
          <a:bodyPr>
            <a:normAutofit fontScale="92500"/>
          </a:bodyPr>
          <a:lstStyle/>
          <a:p>
            <a:r>
              <a:rPr lang="en-US" b="1" err="1"/>
              <a:t>Comprender</a:t>
            </a:r>
            <a:r>
              <a:rPr lang="en-US" b="1"/>
              <a:t> la </a:t>
            </a:r>
            <a:r>
              <a:rPr lang="en-US" b="1" err="1"/>
              <a:t>necesidad</a:t>
            </a:r>
            <a:endParaRPr lang="en-IE" b="1"/>
          </a:p>
        </p:txBody>
      </p:sp>
      <p:pic>
        <p:nvPicPr>
          <p:cNvPr id="6" name="Picture 5">
            <a:hlinkClick r:id="rId2"/>
            <a:extLst>
              <a:ext uri="{FF2B5EF4-FFF2-40B4-BE49-F238E27FC236}">
                <a16:creationId xmlns:a16="http://schemas.microsoft.com/office/drawing/2014/main" id="{D6D46465-BB7D-4CE6-8725-9D27AECB88E5}"/>
              </a:ext>
            </a:extLst>
          </p:cNvPr>
          <p:cNvPicPr>
            <a:picLocks noChangeAspect="1"/>
          </p:cNvPicPr>
          <p:nvPr/>
        </p:nvPicPr>
        <p:blipFill>
          <a:blip r:embed="rId3"/>
          <a:stretch>
            <a:fillRect/>
          </a:stretch>
        </p:blipFill>
        <p:spPr>
          <a:xfrm>
            <a:off x="7717849" y="785443"/>
            <a:ext cx="3705742" cy="5287113"/>
          </a:xfrm>
          <a:prstGeom prst="rect">
            <a:avLst/>
          </a:prstGeom>
        </p:spPr>
      </p:pic>
    </p:spTree>
    <p:extLst>
      <p:ext uri="{BB962C8B-B14F-4D97-AF65-F5344CB8AC3E}">
        <p14:creationId xmlns:p14="http://schemas.microsoft.com/office/powerpoint/2010/main" val="918208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647DB-30DF-4FB2-9F94-158629CD713F}"/>
              </a:ext>
            </a:extLst>
          </p:cNvPr>
          <p:cNvSpPr>
            <a:spLocks noGrp="1"/>
          </p:cNvSpPr>
          <p:nvPr>
            <p:ph type="body" sz="quarter" idx="18"/>
          </p:nvPr>
        </p:nvSpPr>
        <p:spPr>
          <a:xfrm>
            <a:off x="299258" y="1520792"/>
            <a:ext cx="5937913" cy="4283242"/>
          </a:xfrm>
        </p:spPr>
        <p:txBody>
          <a:bodyPr vert="horz" lIns="91440" tIns="45720" rIns="91440" bIns="45720" rtlCol="0" anchor="t">
            <a:normAutofit fontScale="77500" lnSpcReduction="20000"/>
          </a:bodyPr>
          <a:lstStyle/>
          <a:p>
            <a:pPr indent="0" algn="just"/>
            <a:r>
              <a:rPr lang="en-GB" altLang="zh-CN" sz="2400" b="1" dirty="0">
                <a:ea typeface="等线"/>
              </a:rPr>
              <a:t>El </a:t>
            </a:r>
            <a:r>
              <a:rPr lang="en-GB" altLang="zh-CN" sz="2400" b="1" dirty="0" err="1">
                <a:ea typeface="等线"/>
              </a:rPr>
              <a:t>enfoque</a:t>
            </a:r>
            <a:r>
              <a:rPr lang="en-GB" altLang="zh-CN" sz="2400" b="1" dirty="0">
                <a:ea typeface="等线"/>
              </a:rPr>
              <a:t> sensorial:</a:t>
            </a:r>
            <a:endParaRPr lang="es-ES" dirty="0"/>
          </a:p>
          <a:p>
            <a:pPr indent="0" algn="just">
              <a:lnSpc>
                <a:spcPct val="110000"/>
              </a:lnSpc>
            </a:pPr>
            <a:r>
              <a:rPr lang="es-ES" altLang="zh-CN" dirty="0">
                <a:ea typeface="等线"/>
              </a:rPr>
              <a:t>El diseño de la estructura de los alimentos, por ejemplo, el diseño de la microestructura de un sistema alimentario de emulsión láctea, puede controlar nutrientes como la digestión y la absorción de proteínas y lípidos, por lo que puede contribuir a aumentar la digestión y la biodisponibilidad de las proteínas. También podemos crear la impresión de gusto y potenciar el sabor de los alimentos insípidos o mejorar la estructura o el aspecto del alimento. </a:t>
            </a:r>
            <a:endParaRPr lang="es-ES" altLang="zh-CN" dirty="0">
              <a:ea typeface="等线"/>
              <a:cs typeface="Calibri" panose="020F0502020204030204"/>
            </a:endParaRPr>
          </a:p>
          <a:p>
            <a:pPr indent="0" algn="just">
              <a:lnSpc>
                <a:spcPct val="110000"/>
              </a:lnSpc>
            </a:pPr>
            <a:r>
              <a:rPr lang="es-ES" altLang="zh-CN" dirty="0">
                <a:ea typeface="等线"/>
              </a:rPr>
              <a:t>Al igual que en el caso de la hidratación, hacer que la comida sea más atractiva visualmente siempre ayuda, ya que también comemos con los ojos, por lo que servir la comida de forma agradable y no como si fuera comida para bebés fomenta la ingesta.</a:t>
            </a:r>
            <a:endParaRPr lang="en-IE" dirty="0">
              <a:cs typeface="Calibri" panose="020F0502020204030204"/>
            </a:endParaRPr>
          </a:p>
        </p:txBody>
      </p:sp>
      <p:sp>
        <p:nvSpPr>
          <p:cNvPr id="5" name="Text Placeholder 2">
            <a:extLst>
              <a:ext uri="{FF2B5EF4-FFF2-40B4-BE49-F238E27FC236}">
                <a16:creationId xmlns:a16="http://schemas.microsoft.com/office/drawing/2014/main" id="{EDE64126-4F6B-484C-A572-591462A93797}"/>
              </a:ext>
            </a:extLst>
          </p:cNvPr>
          <p:cNvSpPr>
            <a:spLocks noGrp="1"/>
          </p:cNvSpPr>
          <p:nvPr>
            <p:ph type="body" sz="quarter" idx="16"/>
          </p:nvPr>
        </p:nvSpPr>
        <p:spPr>
          <a:xfrm>
            <a:off x="495300" y="369036"/>
            <a:ext cx="5084762" cy="582612"/>
          </a:xfrm>
        </p:spPr>
        <p:txBody>
          <a:bodyPr>
            <a:normAutofit fontScale="77500" lnSpcReduction="20000"/>
          </a:bodyPr>
          <a:lstStyle/>
          <a:p>
            <a:r>
              <a:rPr lang="es-ES" b="1"/>
              <a:t>Solución de ingesta de proteínas:</a:t>
            </a:r>
          </a:p>
        </p:txBody>
      </p:sp>
      <p:pic>
        <p:nvPicPr>
          <p:cNvPr id="7" name="Picture 6">
            <a:hlinkClick r:id="rId2"/>
            <a:extLst>
              <a:ext uri="{FF2B5EF4-FFF2-40B4-BE49-F238E27FC236}">
                <a16:creationId xmlns:a16="http://schemas.microsoft.com/office/drawing/2014/main" id="{8F60F0FE-19F9-4AD4-971A-734F3BE6FB41}"/>
              </a:ext>
            </a:extLst>
          </p:cNvPr>
          <p:cNvPicPr>
            <a:picLocks noChangeAspect="1"/>
          </p:cNvPicPr>
          <p:nvPr/>
        </p:nvPicPr>
        <p:blipFill>
          <a:blip r:embed="rId3"/>
          <a:stretch>
            <a:fillRect/>
          </a:stretch>
        </p:blipFill>
        <p:spPr>
          <a:xfrm>
            <a:off x="6661013" y="1232694"/>
            <a:ext cx="5321573" cy="2311519"/>
          </a:xfrm>
          <a:prstGeom prst="rect">
            <a:avLst/>
          </a:prstGeom>
        </p:spPr>
      </p:pic>
      <p:pic>
        <p:nvPicPr>
          <p:cNvPr id="9" name="Picture 8">
            <a:hlinkClick r:id="rId2"/>
            <a:extLst>
              <a:ext uri="{FF2B5EF4-FFF2-40B4-BE49-F238E27FC236}">
                <a16:creationId xmlns:a16="http://schemas.microsoft.com/office/drawing/2014/main" id="{081A5700-2BD2-4520-8ADE-2001838BE4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3823" y="495300"/>
            <a:ext cx="2025754" cy="737394"/>
          </a:xfrm>
          <a:prstGeom prst="rect">
            <a:avLst/>
          </a:prstGeom>
        </p:spPr>
      </p:pic>
      <p:sp>
        <p:nvSpPr>
          <p:cNvPr id="10" name="TextBox 9">
            <a:extLst>
              <a:ext uri="{FF2B5EF4-FFF2-40B4-BE49-F238E27FC236}">
                <a16:creationId xmlns:a16="http://schemas.microsoft.com/office/drawing/2014/main" id="{04FBE418-AC23-449E-BEC8-5C4353D72BC1}"/>
              </a:ext>
            </a:extLst>
          </p:cNvPr>
          <p:cNvSpPr txBox="1"/>
          <p:nvPr/>
        </p:nvSpPr>
        <p:spPr>
          <a:xfrm>
            <a:off x="6807200" y="3848100"/>
            <a:ext cx="4978400" cy="2462213"/>
          </a:xfrm>
          <a:prstGeom prst="rect">
            <a:avLst/>
          </a:prstGeom>
          <a:noFill/>
        </p:spPr>
        <p:txBody>
          <a:bodyPr wrap="square" lIns="91440" tIns="45720" rIns="91440" bIns="45720" rtlCol="0" anchor="t">
            <a:spAutoFit/>
          </a:bodyPr>
          <a:lstStyle/>
          <a:p>
            <a:pPr algn="just"/>
            <a:r>
              <a:rPr lang="es-ES" sz="2200" dirty="0" err="1">
                <a:solidFill>
                  <a:srgbClr val="000000"/>
                </a:solidFill>
              </a:rPr>
              <a:t>Biozoon</a:t>
            </a:r>
            <a:r>
              <a:rPr lang="es-ES" sz="2200" dirty="0">
                <a:solidFill>
                  <a:srgbClr val="000000"/>
                </a:solidFill>
              </a:rPr>
              <a:t> es uno de los casos de estudio de nuestro proyecto y un ejemplo perfecto de una empresa que encuentra soluciones para el mercado de las personas mayores y crea productos para devolver la dignidad y ayudar a las necesidades sensoriales</a:t>
            </a:r>
            <a:r>
              <a:rPr lang="en-US" sz="2200" dirty="0">
                <a:solidFill>
                  <a:srgbClr val="000000"/>
                </a:solidFill>
                <a:highlight>
                  <a:srgbClr val="FFFF00"/>
                </a:highlight>
              </a:rPr>
              <a:t>. </a:t>
            </a:r>
            <a:r>
              <a:rPr lang="en-US" sz="2200" dirty="0">
                <a:solidFill>
                  <a:srgbClr val="000000"/>
                </a:solidFill>
                <a:highlight>
                  <a:srgbClr val="FFFF00"/>
                </a:highlight>
                <a:hlinkClick r:id="rId5"/>
              </a:rPr>
              <a:t>LINK DE ACCESO A LAS GUÍAS</a:t>
            </a:r>
            <a:endParaRPr lang="en-IE" sz="2200" dirty="0">
              <a:solidFill>
                <a:srgbClr val="000000"/>
              </a:solidFill>
              <a:highlight>
                <a:srgbClr val="FFFF00"/>
              </a:highlight>
              <a:cs typeface="Calibri" panose="020F0502020204030204"/>
            </a:endParaRPr>
          </a:p>
        </p:txBody>
      </p:sp>
      <p:sp>
        <p:nvSpPr>
          <p:cNvPr id="12" name="Arrow: Curved Left 11">
            <a:extLst>
              <a:ext uri="{FF2B5EF4-FFF2-40B4-BE49-F238E27FC236}">
                <a16:creationId xmlns:a16="http://schemas.microsoft.com/office/drawing/2014/main" id="{20AEBAFD-97E5-4542-B155-1D884D9743AE}"/>
              </a:ext>
            </a:extLst>
          </p:cNvPr>
          <p:cNvSpPr/>
          <p:nvPr/>
        </p:nvSpPr>
        <p:spPr>
          <a:xfrm rot="19889132">
            <a:off x="11350423" y="11582"/>
            <a:ext cx="642336" cy="1297520"/>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 name="TextBox 7">
            <a:extLst>
              <a:ext uri="{FF2B5EF4-FFF2-40B4-BE49-F238E27FC236}">
                <a16:creationId xmlns:a16="http://schemas.microsoft.com/office/drawing/2014/main" id="{40F1B55C-B044-4015-BE1F-F7B1A500AD13}"/>
              </a:ext>
            </a:extLst>
          </p:cNvPr>
          <p:cNvSpPr txBox="1"/>
          <p:nvPr/>
        </p:nvSpPr>
        <p:spPr>
          <a:xfrm>
            <a:off x="8193799" y="0"/>
            <a:ext cx="3998201" cy="400110"/>
          </a:xfrm>
          <a:prstGeom prst="rect">
            <a:avLst/>
          </a:prstGeom>
          <a:solidFill>
            <a:srgbClr val="FFC000"/>
          </a:solidFill>
        </p:spPr>
        <p:txBody>
          <a:bodyPr wrap="square" lIns="91440" tIns="45720" rIns="91440" bIns="45720" rtlCol="0" anchor="t">
            <a:spAutoFit/>
          </a:bodyPr>
          <a:lstStyle/>
          <a:p>
            <a:r>
              <a:rPr lang="en-US" sz="2000" b="1" dirty="0" err="1">
                <a:solidFill>
                  <a:srgbClr val="000000"/>
                </a:solidFill>
                <a:ea typeface="+mn-lt"/>
                <a:cs typeface="+mn-lt"/>
              </a:rPr>
              <a:t>Inspírate</a:t>
            </a:r>
            <a:r>
              <a:rPr lang="en-US" sz="2000" b="1" dirty="0">
                <a:solidFill>
                  <a:srgbClr val="000000"/>
                </a:solidFill>
                <a:ea typeface="+mn-lt"/>
                <a:cs typeface="+mn-lt"/>
              </a:rPr>
              <a:t> </a:t>
            </a:r>
            <a:r>
              <a:rPr lang="en-US" sz="2000" b="1" dirty="0" err="1">
                <a:solidFill>
                  <a:srgbClr val="000000"/>
                </a:solidFill>
                <a:ea typeface="+mn-lt"/>
                <a:cs typeface="+mn-lt"/>
              </a:rPr>
              <a:t>haciendo</a:t>
            </a:r>
            <a:r>
              <a:rPr lang="en-US" sz="2000" b="1" dirty="0">
                <a:solidFill>
                  <a:srgbClr val="000000"/>
                </a:solidFill>
                <a:ea typeface="+mn-lt"/>
                <a:cs typeface="+mn-lt"/>
              </a:rPr>
              <a:t> CLIC </a:t>
            </a:r>
            <a:r>
              <a:rPr lang="en-US" sz="2000" b="1" dirty="0" err="1">
                <a:solidFill>
                  <a:srgbClr val="000000"/>
                </a:solidFill>
                <a:ea typeface="+mn-lt"/>
                <a:cs typeface="+mn-lt"/>
              </a:rPr>
              <a:t>en</a:t>
            </a:r>
            <a:r>
              <a:rPr lang="en-US" sz="2000" b="1" dirty="0">
                <a:solidFill>
                  <a:srgbClr val="000000"/>
                </a:solidFill>
                <a:ea typeface="+mn-lt"/>
                <a:cs typeface="+mn-lt"/>
              </a:rPr>
              <a:t> </a:t>
            </a:r>
            <a:r>
              <a:rPr lang="en-US" sz="2000" b="1" dirty="0" err="1">
                <a:solidFill>
                  <a:srgbClr val="000000"/>
                </a:solidFill>
                <a:ea typeface="+mn-lt"/>
                <a:cs typeface="+mn-lt"/>
              </a:rPr>
              <a:t>el</a:t>
            </a:r>
            <a:r>
              <a:rPr lang="en-US" sz="2000" b="1" dirty="0">
                <a:solidFill>
                  <a:srgbClr val="000000"/>
                </a:solidFill>
                <a:ea typeface="+mn-lt"/>
                <a:cs typeface="+mn-lt"/>
              </a:rPr>
              <a:t> enlace</a:t>
            </a:r>
            <a:endParaRPr lang="es-ES" b="1">
              <a:solidFill>
                <a:srgbClr val="000000"/>
              </a:solidFill>
              <a:cs typeface="Calibri"/>
            </a:endParaRPr>
          </a:p>
        </p:txBody>
      </p:sp>
    </p:spTree>
    <p:extLst>
      <p:ext uri="{BB962C8B-B14F-4D97-AF65-F5344CB8AC3E}">
        <p14:creationId xmlns:p14="http://schemas.microsoft.com/office/powerpoint/2010/main" val="4006521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000513FB-453B-4540-A702-15280A632202}"/>
              </a:ext>
            </a:extLst>
          </p:cNvPr>
          <p:cNvSpPr>
            <a:spLocks noGrp="1"/>
          </p:cNvSpPr>
          <p:nvPr>
            <p:ph type="body" sz="quarter" idx="16"/>
          </p:nvPr>
        </p:nvSpPr>
        <p:spPr>
          <a:xfrm>
            <a:off x="735013" y="642938"/>
            <a:ext cx="5084762" cy="582612"/>
          </a:xfrm>
        </p:spPr>
        <p:txBody>
          <a:bodyPr vert="horz" lIns="91440" tIns="45720" rIns="91440" bIns="45720" rtlCol="0" anchor="t">
            <a:normAutofit fontScale="70000" lnSpcReduction="20000"/>
          </a:bodyPr>
          <a:lstStyle/>
          <a:p>
            <a:r>
              <a:rPr lang="es-ES" b="1" dirty="0"/>
              <a:t>Solución a la ingesta de proteínas</a:t>
            </a:r>
            <a:r>
              <a:rPr lang="en-US" b="1" dirty="0"/>
              <a:t>:</a:t>
            </a:r>
            <a:endParaRPr lang="en-IE" b="1" dirty="0"/>
          </a:p>
        </p:txBody>
      </p:sp>
      <p:sp>
        <p:nvSpPr>
          <p:cNvPr id="6" name="Text Placeholder 1">
            <a:extLst>
              <a:ext uri="{FF2B5EF4-FFF2-40B4-BE49-F238E27FC236}">
                <a16:creationId xmlns:a16="http://schemas.microsoft.com/office/drawing/2014/main" id="{ECF588AA-0B00-4417-8A6B-738004F9B06F}"/>
              </a:ext>
            </a:extLst>
          </p:cNvPr>
          <p:cNvSpPr>
            <a:spLocks noGrp="1"/>
          </p:cNvSpPr>
          <p:nvPr>
            <p:ph type="body" sz="quarter" idx="18"/>
          </p:nvPr>
        </p:nvSpPr>
        <p:spPr>
          <a:xfrm>
            <a:off x="449262" y="1594077"/>
            <a:ext cx="5646737" cy="4218894"/>
          </a:xfrm>
        </p:spPr>
        <p:txBody>
          <a:bodyPr vert="horz" lIns="91440" tIns="45720" rIns="91440" bIns="45720" rtlCol="0" anchor="t">
            <a:normAutofit lnSpcReduction="10000"/>
          </a:bodyPr>
          <a:lstStyle/>
          <a:p>
            <a:pPr indent="0"/>
            <a:r>
              <a:rPr lang="en-GB" altLang="zh-CN" sz="2400" b="1" dirty="0" err="1">
                <a:ea typeface="等线"/>
              </a:rPr>
              <a:t>Modificación</a:t>
            </a:r>
            <a:r>
              <a:rPr lang="en-GB" altLang="zh-CN" sz="2400" b="1" dirty="0">
                <a:ea typeface="等线"/>
              </a:rPr>
              <a:t> de </a:t>
            </a:r>
            <a:r>
              <a:rPr lang="en-GB" altLang="zh-CN" sz="2400" b="1" dirty="0" err="1">
                <a:ea typeface="等线"/>
              </a:rPr>
              <a:t>texturas</a:t>
            </a:r>
            <a:r>
              <a:rPr lang="en-GB" altLang="zh-CN" sz="2400" b="1" dirty="0">
                <a:ea typeface="等线"/>
              </a:rPr>
              <a:t>:</a:t>
            </a:r>
          </a:p>
          <a:p>
            <a:pPr indent="0" algn="just"/>
            <a:r>
              <a:rPr lang="es-ES" altLang="zh-CN" sz="2400" dirty="0">
                <a:ea typeface="等线"/>
              </a:rPr>
              <a:t>Modificar la textura de los alimentos experimentando con la viscosidad y la suavidad es otro método para aumentar la ingesta de alimentos por parte de los mayores.</a:t>
            </a:r>
            <a:endParaRPr lang="es-ES" altLang="zh-CN" sz="2400" dirty="0">
              <a:ea typeface="等线"/>
              <a:cs typeface="Calibri" panose="020F0502020204030204"/>
            </a:endParaRPr>
          </a:p>
          <a:p>
            <a:pPr indent="0" algn="just"/>
            <a:r>
              <a:rPr lang="es-ES" altLang="zh-CN" sz="2400" dirty="0">
                <a:ea typeface="等线"/>
              </a:rPr>
              <a:t>La innovación de los alimentos impresos en 3D para crear alimentos suaves y con textura para las personas mayores con dificultad para masticar y tragar. Muchos estudios se centran actualmente en el papel de los alimentos impresos en 3D para las personas con disfagia.</a:t>
            </a:r>
            <a:endParaRPr lang="en-IE" dirty="0">
              <a:cs typeface="Calibri" panose="020F0502020204030204"/>
            </a:endParaRPr>
          </a:p>
        </p:txBody>
      </p:sp>
      <p:sp>
        <p:nvSpPr>
          <p:cNvPr id="8" name="TextBox 7">
            <a:extLst>
              <a:ext uri="{FF2B5EF4-FFF2-40B4-BE49-F238E27FC236}">
                <a16:creationId xmlns:a16="http://schemas.microsoft.com/office/drawing/2014/main" id="{6B615B11-3133-40DE-A481-9A81ED837525}"/>
              </a:ext>
            </a:extLst>
          </p:cNvPr>
          <p:cNvSpPr txBox="1"/>
          <p:nvPr/>
        </p:nvSpPr>
        <p:spPr>
          <a:xfrm>
            <a:off x="6565900" y="4023018"/>
            <a:ext cx="5448300" cy="1323439"/>
          </a:xfrm>
          <a:prstGeom prst="rect">
            <a:avLst/>
          </a:prstGeom>
          <a:noFill/>
        </p:spPr>
        <p:txBody>
          <a:bodyPr wrap="square">
            <a:spAutoFit/>
          </a:bodyPr>
          <a:lstStyle/>
          <a:p>
            <a:r>
              <a:rPr lang="es-ES" sz="2000" b="0" i="0">
                <a:solidFill>
                  <a:srgbClr val="030303"/>
                </a:solidFill>
                <a:effectLst/>
              </a:rPr>
              <a:t>Pero la impresión 3D nos permite hacer comidas visualmente atractivas y sabrosas que siguen siendo fáciles de tragar, lo que hace que las comidas sean más emocionantes</a:t>
            </a:r>
            <a:r>
              <a:rPr lang="en-US" sz="2000" b="0" i="0">
                <a:solidFill>
                  <a:srgbClr val="030303"/>
                </a:solidFill>
                <a:effectLst/>
              </a:rPr>
              <a:t>!</a:t>
            </a:r>
            <a:endParaRPr lang="en-IE" sz="2000"/>
          </a:p>
        </p:txBody>
      </p:sp>
      <p:sp>
        <p:nvSpPr>
          <p:cNvPr id="9" name="TextBox 8">
            <a:extLst>
              <a:ext uri="{FF2B5EF4-FFF2-40B4-BE49-F238E27FC236}">
                <a16:creationId xmlns:a16="http://schemas.microsoft.com/office/drawing/2014/main" id="{E9A36FBF-4FC6-4D58-88FD-40C84344A8E1}"/>
              </a:ext>
            </a:extLst>
          </p:cNvPr>
          <p:cNvSpPr txBox="1"/>
          <p:nvPr/>
        </p:nvSpPr>
        <p:spPr>
          <a:xfrm>
            <a:off x="6565900" y="5389706"/>
            <a:ext cx="5448300" cy="646331"/>
          </a:xfrm>
          <a:prstGeom prst="rect">
            <a:avLst/>
          </a:prstGeom>
          <a:noFill/>
        </p:spPr>
        <p:txBody>
          <a:bodyPr wrap="square">
            <a:spAutoFit/>
          </a:bodyPr>
          <a:lstStyle/>
          <a:p>
            <a:r>
              <a:rPr lang="es-ES">
                <a:solidFill>
                  <a:srgbClr val="87A66E"/>
                </a:solidFill>
                <a:hlinkClick r:id="rId3">
                  <a:extLst>
                    <a:ext uri="{A12FA001-AC4F-418D-AE19-62706E023703}">
                      <ahyp:hlinkClr xmlns:ahyp="http://schemas.microsoft.com/office/drawing/2018/hyperlinkcolor" val="tx"/>
                    </a:ext>
                  </a:extLst>
                </a:hlinkClick>
              </a:rPr>
              <a:t>La impresión en 3D de “filetes de ternera veganos”.</a:t>
            </a:r>
            <a:r>
              <a:rPr lang="en-US">
                <a:solidFill>
                  <a:schemeClr val="accent2"/>
                </a:solidFill>
                <a:hlinkClick r:id="rId3">
                  <a:extLst>
                    <a:ext uri="{A12FA001-AC4F-418D-AE19-62706E023703}">
                      <ahyp:hlinkClr xmlns:ahyp="http://schemas.microsoft.com/office/drawing/2018/hyperlinkcolor" val="tx"/>
                    </a:ext>
                  </a:extLst>
                </a:hlinkClick>
              </a:rPr>
              <a:t> YouTube</a:t>
            </a:r>
            <a:endParaRPr lang="en-IE">
              <a:solidFill>
                <a:schemeClr val="accent2"/>
              </a:solidFill>
            </a:endParaRPr>
          </a:p>
        </p:txBody>
      </p:sp>
      <p:sp>
        <p:nvSpPr>
          <p:cNvPr id="2" name="TextBox 1">
            <a:extLst>
              <a:ext uri="{FF2B5EF4-FFF2-40B4-BE49-F238E27FC236}">
                <a16:creationId xmlns:a16="http://schemas.microsoft.com/office/drawing/2014/main" id="{F689C818-7A31-42EC-8B4C-7165AB855F7A}"/>
              </a:ext>
            </a:extLst>
          </p:cNvPr>
          <p:cNvSpPr txBox="1"/>
          <p:nvPr/>
        </p:nvSpPr>
        <p:spPr>
          <a:xfrm>
            <a:off x="7672552" y="0"/>
            <a:ext cx="4519449" cy="400110"/>
          </a:xfrm>
          <a:prstGeom prst="rect">
            <a:avLst/>
          </a:prstGeom>
          <a:solidFill>
            <a:srgbClr val="FFC000"/>
          </a:solidFill>
          <a:ln>
            <a:solidFill>
              <a:srgbClr val="FFC000"/>
            </a:solidFill>
          </a:ln>
        </p:spPr>
        <p:txBody>
          <a:bodyPr wrap="square" rtlCol="0">
            <a:spAutoFit/>
          </a:bodyPr>
          <a:lstStyle/>
          <a:p>
            <a:pPr algn="r"/>
            <a:r>
              <a:rPr lang="es-ES" sz="2000" b="1">
                <a:solidFill>
                  <a:srgbClr val="000000"/>
                </a:solidFill>
              </a:rPr>
              <a:t>Vea este breve vídeo para saber más</a:t>
            </a:r>
            <a:endParaRPr lang="en-IE" sz="2000" b="1">
              <a:solidFill>
                <a:srgbClr val="000000"/>
              </a:solidFill>
            </a:endParaRPr>
          </a:p>
        </p:txBody>
      </p:sp>
      <p:pic>
        <p:nvPicPr>
          <p:cNvPr id="3" name="Elementos multimedia en línea 2" title="La impresión en 3D de “filetes de ternera veganos”.">
            <a:hlinkClick r:id="" action="ppaction://media"/>
            <a:extLst>
              <a:ext uri="{FF2B5EF4-FFF2-40B4-BE49-F238E27FC236}">
                <a16:creationId xmlns:a16="http://schemas.microsoft.com/office/drawing/2014/main" id="{4FB2E5B6-7D2B-451F-BDAB-957EF3D03EC4}"/>
              </a:ext>
            </a:extLst>
          </p:cNvPr>
          <p:cNvPicPr>
            <a:picLocks noRot="1" noChangeAspect="1"/>
          </p:cNvPicPr>
          <p:nvPr>
            <a:videoFile r:link="rId1"/>
          </p:nvPr>
        </p:nvPicPr>
        <p:blipFill>
          <a:blip r:embed="rId4"/>
          <a:stretch>
            <a:fillRect/>
          </a:stretch>
        </p:blipFill>
        <p:spPr>
          <a:xfrm>
            <a:off x="6565900" y="821963"/>
            <a:ext cx="4576163" cy="2585532"/>
          </a:xfrm>
          <a:prstGeom prst="rect">
            <a:avLst/>
          </a:prstGeom>
        </p:spPr>
      </p:pic>
    </p:spTree>
    <p:extLst>
      <p:ext uri="{BB962C8B-B14F-4D97-AF65-F5344CB8AC3E}">
        <p14:creationId xmlns:p14="http://schemas.microsoft.com/office/powerpoint/2010/main" val="16977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9C2D8-4A71-4979-87A0-B72A4CE9A6CF}"/>
              </a:ext>
            </a:extLst>
          </p:cNvPr>
          <p:cNvSpPr>
            <a:spLocks noGrp="1"/>
          </p:cNvSpPr>
          <p:nvPr>
            <p:ph type="body" sz="quarter" idx="18"/>
          </p:nvPr>
        </p:nvSpPr>
        <p:spPr>
          <a:xfrm>
            <a:off x="0" y="1259706"/>
            <a:ext cx="4312551" cy="748242"/>
          </a:xfrm>
        </p:spPr>
        <p:txBody>
          <a:bodyPr vert="horz" lIns="91440" tIns="45720" rIns="91440" bIns="45720" rtlCol="0" anchor="t">
            <a:normAutofit fontScale="92500" lnSpcReduction="20000"/>
          </a:bodyPr>
          <a:lstStyle/>
          <a:p>
            <a:pPr indent="0" algn="just"/>
            <a:r>
              <a:rPr lang="es-ES" b="1" dirty="0"/>
              <a:t>El estreñimiento </a:t>
            </a:r>
            <a:r>
              <a:rPr lang="es-ES" dirty="0"/>
              <a:t>es un problema de salud común para los adultos mayores</a:t>
            </a:r>
            <a:r>
              <a:rPr lang="en-US" dirty="0"/>
              <a:t>. </a:t>
            </a:r>
            <a:endParaRPr lang="es-ES"/>
          </a:p>
          <a:p>
            <a:pPr indent="0"/>
            <a:endParaRPr lang="en-IE"/>
          </a:p>
        </p:txBody>
      </p:sp>
      <p:sp>
        <p:nvSpPr>
          <p:cNvPr id="4" name="Text Placeholder 3">
            <a:extLst>
              <a:ext uri="{FF2B5EF4-FFF2-40B4-BE49-F238E27FC236}">
                <a16:creationId xmlns:a16="http://schemas.microsoft.com/office/drawing/2014/main" id="{CB0A92D9-4629-4D9C-8D70-1B8923468D4F}"/>
              </a:ext>
            </a:extLst>
          </p:cNvPr>
          <p:cNvSpPr>
            <a:spLocks noGrp="1"/>
          </p:cNvSpPr>
          <p:nvPr>
            <p:ph type="body" sz="quarter" idx="21"/>
          </p:nvPr>
        </p:nvSpPr>
        <p:spPr>
          <a:xfrm>
            <a:off x="2391711" y="2863713"/>
            <a:ext cx="1740791" cy="697634"/>
          </a:xfrm>
        </p:spPr>
        <p:txBody>
          <a:bodyPr/>
          <a:lstStyle/>
          <a:p>
            <a:pPr marR="0" lvl="0" indent="0" defTabSz="914400" rtl="0" eaLnBrk="1" fontAlgn="auto" latinLnBrk="0" hangingPunct="1">
              <a:lnSpc>
                <a:spcPct val="90000"/>
              </a:lnSpc>
              <a:spcBef>
                <a:spcPts val="1000"/>
              </a:spcBef>
              <a:spcAft>
                <a:spcPts val="0"/>
              </a:spcAft>
              <a:buClrTx/>
              <a:buSzTx/>
              <a:tabLst/>
              <a:defRPr/>
            </a:pPr>
            <a:r>
              <a:rPr lang="en-US" sz="2400" b="1">
                <a:latin typeface="Calibri" panose="020F0502020204030204"/>
              </a:rPr>
              <a:t>H</a:t>
            </a:r>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ernia</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p>
          <a:p>
            <a:pPr marL="0" indent="0"/>
            <a:endParaRPr lang="en-IE" b="1"/>
          </a:p>
        </p:txBody>
      </p:sp>
      <p:sp>
        <p:nvSpPr>
          <p:cNvPr id="6" name="Text Placeholder 5">
            <a:extLst>
              <a:ext uri="{FF2B5EF4-FFF2-40B4-BE49-F238E27FC236}">
                <a16:creationId xmlns:a16="http://schemas.microsoft.com/office/drawing/2014/main" id="{12C50BCB-3386-44C4-B2C9-989C77B7DA65}"/>
              </a:ext>
            </a:extLst>
          </p:cNvPr>
          <p:cNvSpPr>
            <a:spLocks noGrp="1"/>
          </p:cNvSpPr>
          <p:nvPr>
            <p:ph type="body" sz="quarter" idx="26"/>
          </p:nvPr>
        </p:nvSpPr>
        <p:spPr>
          <a:xfrm>
            <a:off x="4497904" y="3904761"/>
            <a:ext cx="1967064" cy="839438"/>
          </a:xfrm>
        </p:spPr>
        <p:txBody>
          <a:bodyPr/>
          <a:lstStyle/>
          <a:p>
            <a:r>
              <a:rPr kumimoji="0" lang="en-US" sz="2400" b="1" i="0" u="none" strike="noStrike" kern="1200" cap="none" spc="0" normalizeH="0" baseline="0" noProof="0" err="1">
                <a:ln>
                  <a:noFill/>
                </a:ln>
                <a:solidFill>
                  <a:srgbClr val="000000"/>
                </a:solidFill>
                <a:effectLst/>
                <a:uLnTx/>
                <a:uFillTx/>
                <a:latin typeface="Calibri" panose="020F0502020204030204"/>
                <a:ea typeface="+mn-ea"/>
                <a:cs typeface="+mn-cs"/>
              </a:rPr>
              <a:t>Inflamación</a:t>
            </a:r>
            <a:endParaRPr lang="en-IE" b="1"/>
          </a:p>
        </p:txBody>
      </p:sp>
      <p:sp>
        <p:nvSpPr>
          <p:cNvPr id="8" name="Text Placeholder 7">
            <a:extLst>
              <a:ext uri="{FF2B5EF4-FFF2-40B4-BE49-F238E27FC236}">
                <a16:creationId xmlns:a16="http://schemas.microsoft.com/office/drawing/2014/main" id="{D00CE847-0320-4271-9071-90F7F6FCDA02}"/>
              </a:ext>
            </a:extLst>
          </p:cNvPr>
          <p:cNvSpPr>
            <a:spLocks noGrp="1"/>
          </p:cNvSpPr>
          <p:nvPr>
            <p:ph type="body" sz="quarter" idx="28"/>
          </p:nvPr>
        </p:nvSpPr>
        <p:spPr>
          <a:xfrm>
            <a:off x="6833937" y="3500899"/>
            <a:ext cx="2450586" cy="880763"/>
          </a:xfrm>
        </p:spPr>
        <p:txBody>
          <a:bodyPr>
            <a:normAutofit fontScale="92500" lnSpcReduction="20000"/>
          </a:bodyPr>
          <a:lstStyle/>
          <a:p>
            <a:pPr marR="0" lvl="0" indent="0" defTabSz="914400" rtl="0" eaLnBrk="1" fontAlgn="auto" latinLnBrk="0" hangingPunct="1">
              <a:lnSpc>
                <a:spcPct val="90000"/>
              </a:lnSpc>
              <a:spcBef>
                <a:spcPts val="1000"/>
              </a:spcBef>
              <a:spcAft>
                <a:spcPts val="0"/>
              </a:spcAft>
              <a:buClrTx/>
              <a:buSzTx/>
              <a:tabLst/>
              <a:defRPr/>
            </a:pPr>
            <a:r>
              <a:rPr lang="en-US" sz="2400" b="1" err="1">
                <a:latin typeface="Calibri" panose="020F0502020204030204"/>
              </a:rPr>
              <a:t>Efecto</a:t>
            </a:r>
            <a:r>
              <a:rPr lang="en-US" sz="2400" b="1">
                <a:latin typeface="Calibri" panose="020F0502020204030204"/>
              </a:rPr>
              <a:t> </a:t>
            </a:r>
            <a:r>
              <a:rPr lang="en-US" sz="2400" b="1" err="1">
                <a:latin typeface="Calibri" panose="020F0502020204030204"/>
              </a:rPr>
              <a:t>obstructivo</a:t>
            </a:r>
            <a:r>
              <a:rPr lang="en-US" sz="2400" b="1">
                <a:latin typeface="Calibri" panose="020F0502020204030204"/>
              </a:rPr>
              <a:t> gastrointestinal</a:t>
            </a:r>
            <a:endParaRPr lang="en-IE" b="1"/>
          </a:p>
        </p:txBody>
      </p:sp>
      <p:sp>
        <p:nvSpPr>
          <p:cNvPr id="10" name="Text Placeholder 9">
            <a:extLst>
              <a:ext uri="{FF2B5EF4-FFF2-40B4-BE49-F238E27FC236}">
                <a16:creationId xmlns:a16="http://schemas.microsoft.com/office/drawing/2014/main" id="{1AF8CE61-98BE-4E20-85BE-3DA2822C7985}"/>
              </a:ext>
            </a:extLst>
          </p:cNvPr>
          <p:cNvSpPr>
            <a:spLocks noGrp="1"/>
          </p:cNvSpPr>
          <p:nvPr>
            <p:ph type="body" sz="quarter" idx="30"/>
          </p:nvPr>
        </p:nvSpPr>
        <p:spPr>
          <a:xfrm>
            <a:off x="9067268" y="2446428"/>
            <a:ext cx="2333958" cy="1114919"/>
          </a:xfrm>
        </p:spPr>
        <p:txBody>
          <a:bodyPr>
            <a:normAutofit lnSpcReduction="10000"/>
          </a:bodyPr>
          <a:lstStyle/>
          <a:p>
            <a:pPr marR="0" lvl="0" indent="0" defTabSz="914400" rtl="0" eaLnBrk="1" fontAlgn="auto" latinLnBrk="0" hangingPunct="1">
              <a:lnSpc>
                <a:spcPct val="90000"/>
              </a:lnSpc>
              <a:spcBef>
                <a:spcPts val="1000"/>
              </a:spcBef>
              <a:spcAft>
                <a:spcPts val="0"/>
              </a:spcAft>
              <a:buClrTx/>
              <a:buSzTx/>
              <a:tabLst/>
              <a:defRPr/>
            </a:pPr>
            <a:r>
              <a:rPr lang="en-US" sz="2400" b="1" err="1">
                <a:latin typeface="Calibri" panose="020F0502020204030204"/>
              </a:rPr>
              <a:t>Efectos</a:t>
            </a:r>
            <a:r>
              <a:rPr lang="en-US" sz="2400" b="1">
                <a:latin typeface="Calibri" panose="020F0502020204030204"/>
              </a:rPr>
              <a:t> </a:t>
            </a:r>
            <a:r>
              <a:rPr lang="en-US" sz="2400" b="1" err="1">
                <a:latin typeface="Calibri" panose="020F0502020204030204"/>
              </a:rPr>
              <a:t>psicológicos</a:t>
            </a:r>
            <a:endParaRPr lang="en-US" sz="2400" b="1">
              <a:latin typeface="Calibri" panose="020F0502020204030204"/>
            </a:endParaRPr>
          </a:p>
          <a:p>
            <a:pPr marR="0" lvl="0" indent="0" defTabSz="914400" rtl="0" eaLnBrk="1" fontAlgn="auto" latinLnBrk="0" hangingPunct="1">
              <a:lnSpc>
                <a:spcPct val="90000"/>
              </a:lnSpc>
              <a:spcBef>
                <a:spcPts val="1000"/>
              </a:spcBef>
              <a:spcAft>
                <a:spcPts val="0"/>
              </a:spcAft>
              <a:buClrTx/>
              <a:buSzTx/>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0" i="0" u="none" strike="noStrike" kern="1200" cap="none" spc="0" normalizeH="0" baseline="0" noProof="0" err="1">
                <a:ln>
                  <a:noFill/>
                </a:ln>
                <a:solidFill>
                  <a:srgbClr val="000000"/>
                </a:solidFill>
                <a:effectLst/>
                <a:uLnTx/>
                <a:uFillTx/>
                <a:latin typeface="Calibri" panose="020F0502020204030204"/>
                <a:ea typeface="+mn-ea"/>
                <a:cs typeface="+mn-cs"/>
              </a:rPr>
              <a:t>Ej</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err="1">
                <a:ln>
                  <a:noFill/>
                </a:ln>
                <a:solidFill>
                  <a:srgbClr val="000000"/>
                </a:solidFill>
                <a:effectLst/>
                <a:uLnTx/>
                <a:uFillTx/>
                <a:latin typeface="Calibri" panose="020F0502020204030204"/>
                <a:ea typeface="+mn-ea"/>
                <a:cs typeface="+mn-cs"/>
              </a:rPr>
              <a:t>confusión</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t>
            </a:r>
          </a:p>
          <a:p>
            <a:endParaRPr lang="en-IE"/>
          </a:p>
        </p:txBody>
      </p:sp>
      <p:sp>
        <p:nvSpPr>
          <p:cNvPr id="12" name="Text Placeholder 11">
            <a:extLst>
              <a:ext uri="{FF2B5EF4-FFF2-40B4-BE49-F238E27FC236}">
                <a16:creationId xmlns:a16="http://schemas.microsoft.com/office/drawing/2014/main" id="{CF311ACF-EFA9-4F24-980A-B404A90558F6}"/>
              </a:ext>
            </a:extLst>
          </p:cNvPr>
          <p:cNvSpPr>
            <a:spLocks noGrp="1"/>
          </p:cNvSpPr>
          <p:nvPr>
            <p:ph type="body" sz="quarter" idx="32"/>
          </p:nvPr>
        </p:nvSpPr>
        <p:spPr>
          <a:xfrm>
            <a:off x="5630096" y="2092900"/>
            <a:ext cx="1740791" cy="880763"/>
          </a:xfrm>
        </p:spPr>
        <p:txBody>
          <a:bodyPr/>
          <a:lstStyle/>
          <a:p>
            <a:pPr marR="0" lvl="0" indent="0" defTabSz="914400" rtl="0" eaLnBrk="1" fontAlgn="auto" latinLnBrk="0" hangingPunct="1">
              <a:lnSpc>
                <a:spcPct val="90000"/>
              </a:lnSpc>
              <a:spcBef>
                <a:spcPts val="1000"/>
              </a:spcBef>
              <a:spcAft>
                <a:spcPts val="0"/>
              </a:spcAft>
              <a:buClrTx/>
              <a:buSzTx/>
              <a:tabLst/>
              <a:defRPr/>
            </a:pPr>
            <a:r>
              <a:rPr lang="en-US" sz="2400" b="1" err="1">
                <a:latin typeface="Calibri" panose="020F0502020204030204"/>
              </a:rPr>
              <a:t>Saciedad</a:t>
            </a:r>
            <a:r>
              <a:rPr lang="en-US" sz="2400" b="1">
                <a:latin typeface="Calibri" panose="020F0502020204030204"/>
              </a:rPr>
              <a:t> </a:t>
            </a:r>
            <a:r>
              <a:rPr lang="en-US" sz="2400" b="1" err="1">
                <a:latin typeface="Calibri" panose="020F0502020204030204"/>
              </a:rPr>
              <a:t>temprana</a:t>
            </a:r>
            <a:r>
              <a:rPr lang="en-US" sz="2400" b="1">
                <a:latin typeface="Calibri" panose="020F0502020204030204"/>
              </a:rPr>
              <a:t> </a:t>
            </a:r>
            <a:endParaRPr lang="en-IE" b="1"/>
          </a:p>
        </p:txBody>
      </p:sp>
      <p:sp>
        <p:nvSpPr>
          <p:cNvPr id="14" name="Text Placeholder 13">
            <a:extLst>
              <a:ext uri="{FF2B5EF4-FFF2-40B4-BE49-F238E27FC236}">
                <a16:creationId xmlns:a16="http://schemas.microsoft.com/office/drawing/2014/main" id="{F5BB3C92-B36D-4A1F-9934-23399FBDB7F4}"/>
              </a:ext>
            </a:extLst>
          </p:cNvPr>
          <p:cNvSpPr>
            <a:spLocks noGrp="1"/>
          </p:cNvSpPr>
          <p:nvPr>
            <p:ph type="body" sz="quarter" idx="34"/>
          </p:nvPr>
        </p:nvSpPr>
        <p:spPr/>
        <p:txBody>
          <a:bodyPr/>
          <a:lstStyle/>
          <a:p>
            <a:r>
              <a:rPr lang="en-US">
                <a:solidFill>
                  <a:srgbClr val="1188A3"/>
                </a:solidFill>
              </a:rPr>
              <a:t>1</a:t>
            </a:r>
            <a:endParaRPr lang="en-IE">
              <a:solidFill>
                <a:srgbClr val="1188A3"/>
              </a:solidFill>
            </a:endParaRPr>
          </a:p>
        </p:txBody>
      </p:sp>
      <p:sp>
        <p:nvSpPr>
          <p:cNvPr id="15" name="Text Placeholder 14">
            <a:extLst>
              <a:ext uri="{FF2B5EF4-FFF2-40B4-BE49-F238E27FC236}">
                <a16:creationId xmlns:a16="http://schemas.microsoft.com/office/drawing/2014/main" id="{1B75DA7F-26F3-44B6-8ECF-F475B63533A2}"/>
              </a:ext>
            </a:extLst>
          </p:cNvPr>
          <p:cNvSpPr>
            <a:spLocks noGrp="1"/>
          </p:cNvSpPr>
          <p:nvPr>
            <p:ph type="body" sz="quarter" idx="35"/>
          </p:nvPr>
        </p:nvSpPr>
        <p:spPr/>
        <p:txBody>
          <a:bodyPr/>
          <a:lstStyle/>
          <a:p>
            <a:r>
              <a:rPr lang="en-US">
                <a:solidFill>
                  <a:srgbClr val="1188A3"/>
                </a:solidFill>
              </a:rPr>
              <a:t>2</a:t>
            </a:r>
            <a:endParaRPr lang="en-IE">
              <a:solidFill>
                <a:srgbClr val="1188A3"/>
              </a:solidFill>
            </a:endParaRPr>
          </a:p>
        </p:txBody>
      </p:sp>
      <p:sp>
        <p:nvSpPr>
          <p:cNvPr id="16" name="Text Placeholder 15">
            <a:extLst>
              <a:ext uri="{FF2B5EF4-FFF2-40B4-BE49-F238E27FC236}">
                <a16:creationId xmlns:a16="http://schemas.microsoft.com/office/drawing/2014/main" id="{BA82EBAD-E5CA-46FB-B17B-FE612A028DB2}"/>
              </a:ext>
            </a:extLst>
          </p:cNvPr>
          <p:cNvSpPr>
            <a:spLocks noGrp="1"/>
          </p:cNvSpPr>
          <p:nvPr>
            <p:ph type="body" sz="quarter" idx="36"/>
          </p:nvPr>
        </p:nvSpPr>
        <p:spPr/>
        <p:txBody>
          <a:bodyPr/>
          <a:lstStyle/>
          <a:p>
            <a:r>
              <a:rPr lang="en-US">
                <a:solidFill>
                  <a:srgbClr val="1188A3"/>
                </a:solidFill>
              </a:rPr>
              <a:t>3</a:t>
            </a:r>
            <a:endParaRPr lang="en-IE">
              <a:solidFill>
                <a:srgbClr val="1188A3"/>
              </a:solidFill>
            </a:endParaRPr>
          </a:p>
        </p:txBody>
      </p:sp>
      <p:sp>
        <p:nvSpPr>
          <p:cNvPr id="17" name="Text Placeholder 16">
            <a:extLst>
              <a:ext uri="{FF2B5EF4-FFF2-40B4-BE49-F238E27FC236}">
                <a16:creationId xmlns:a16="http://schemas.microsoft.com/office/drawing/2014/main" id="{BB65175B-4286-45B5-9EC9-AF4DCD948B0C}"/>
              </a:ext>
            </a:extLst>
          </p:cNvPr>
          <p:cNvSpPr>
            <a:spLocks noGrp="1"/>
          </p:cNvSpPr>
          <p:nvPr>
            <p:ph type="body" sz="quarter" idx="37"/>
          </p:nvPr>
        </p:nvSpPr>
        <p:spPr/>
        <p:txBody>
          <a:bodyPr/>
          <a:lstStyle/>
          <a:p>
            <a:r>
              <a:rPr lang="en-US">
                <a:solidFill>
                  <a:srgbClr val="1188A3"/>
                </a:solidFill>
              </a:rPr>
              <a:t>4</a:t>
            </a:r>
            <a:endParaRPr lang="en-IE">
              <a:solidFill>
                <a:srgbClr val="1188A3"/>
              </a:solidFill>
            </a:endParaRPr>
          </a:p>
        </p:txBody>
      </p:sp>
      <p:sp>
        <p:nvSpPr>
          <p:cNvPr id="18" name="Text Placeholder 17">
            <a:extLst>
              <a:ext uri="{FF2B5EF4-FFF2-40B4-BE49-F238E27FC236}">
                <a16:creationId xmlns:a16="http://schemas.microsoft.com/office/drawing/2014/main" id="{B83AA93F-B020-4F26-AEF1-DD4D9304272E}"/>
              </a:ext>
            </a:extLst>
          </p:cNvPr>
          <p:cNvSpPr>
            <a:spLocks noGrp="1"/>
          </p:cNvSpPr>
          <p:nvPr>
            <p:ph type="body" sz="quarter" idx="38"/>
          </p:nvPr>
        </p:nvSpPr>
        <p:spPr/>
        <p:txBody>
          <a:bodyPr/>
          <a:lstStyle/>
          <a:p>
            <a:r>
              <a:rPr lang="en-US">
                <a:solidFill>
                  <a:srgbClr val="1188A3"/>
                </a:solidFill>
              </a:rPr>
              <a:t>5</a:t>
            </a:r>
            <a:endParaRPr lang="en-IE">
              <a:solidFill>
                <a:srgbClr val="1188A3"/>
              </a:solidFill>
            </a:endParaRPr>
          </a:p>
        </p:txBody>
      </p:sp>
      <p:sp>
        <p:nvSpPr>
          <p:cNvPr id="19" name="Text Placeholder 2">
            <a:extLst>
              <a:ext uri="{FF2B5EF4-FFF2-40B4-BE49-F238E27FC236}">
                <a16:creationId xmlns:a16="http://schemas.microsoft.com/office/drawing/2014/main" id="{9F454AB0-9B49-4B80-B488-77F645DF5D74}"/>
              </a:ext>
            </a:extLst>
          </p:cNvPr>
          <p:cNvSpPr>
            <a:spLocks noGrp="1"/>
          </p:cNvSpPr>
          <p:nvPr>
            <p:ph type="body" sz="quarter" idx="16"/>
          </p:nvPr>
        </p:nvSpPr>
        <p:spPr>
          <a:xfrm>
            <a:off x="286063" y="361228"/>
            <a:ext cx="10729912" cy="581025"/>
          </a:xfrm>
        </p:spPr>
        <p:txBody>
          <a:bodyPr>
            <a:normAutofit lnSpcReduction="10000"/>
          </a:bodyPr>
          <a:lstStyle/>
          <a:p>
            <a:r>
              <a:rPr lang="en-US" b="1" err="1"/>
              <a:t>Fibra</a:t>
            </a:r>
            <a:r>
              <a:rPr lang="en-US" b="1"/>
              <a:t>: </a:t>
            </a:r>
            <a:r>
              <a:rPr lang="en-US" err="1"/>
              <a:t>soluciones</a:t>
            </a:r>
            <a:r>
              <a:rPr lang="en-US"/>
              <a:t> y </a:t>
            </a:r>
            <a:r>
              <a:rPr lang="en-US" err="1"/>
              <a:t>consideraciones</a:t>
            </a:r>
            <a:endParaRPr lang="en-IE"/>
          </a:p>
        </p:txBody>
      </p:sp>
      <p:sp>
        <p:nvSpPr>
          <p:cNvPr id="20" name="TextBox 19">
            <a:extLst>
              <a:ext uri="{FF2B5EF4-FFF2-40B4-BE49-F238E27FC236}">
                <a16:creationId xmlns:a16="http://schemas.microsoft.com/office/drawing/2014/main" id="{7E6BF283-BB59-41D0-B092-2CDE680E0D62}"/>
              </a:ext>
            </a:extLst>
          </p:cNvPr>
          <p:cNvSpPr txBox="1"/>
          <p:nvPr/>
        </p:nvSpPr>
        <p:spPr>
          <a:xfrm>
            <a:off x="384956" y="2038179"/>
            <a:ext cx="2967844" cy="584775"/>
          </a:xfrm>
          <a:prstGeom prst="rect">
            <a:avLst/>
          </a:prstGeom>
          <a:solidFill>
            <a:srgbClr val="85D2E1"/>
          </a:solidFill>
          <a:ln>
            <a:solidFill>
              <a:srgbClr val="85D2E1"/>
            </a:solidFill>
          </a:ln>
        </p:spPr>
        <p:txBody>
          <a:bodyPr wrap="square" rtlCol="0">
            <a:spAutoFit/>
          </a:bodyPr>
          <a:lstStyle/>
          <a:p>
            <a:pPr algn="ctr"/>
            <a:r>
              <a:rPr lang="en-US" sz="1600" b="1">
                <a:solidFill>
                  <a:srgbClr val="000000"/>
                </a:solidFill>
              </a:rPr>
              <a:t>LOS EFECTOS SECUNDARIOS INCLUYEN</a:t>
            </a:r>
            <a:endParaRPr lang="en-IE" sz="1600" b="1">
              <a:solidFill>
                <a:srgbClr val="000000"/>
              </a:solidFill>
            </a:endParaRPr>
          </a:p>
        </p:txBody>
      </p:sp>
      <p:sp>
        <p:nvSpPr>
          <p:cNvPr id="22" name="TextBox 21">
            <a:extLst>
              <a:ext uri="{FF2B5EF4-FFF2-40B4-BE49-F238E27FC236}">
                <a16:creationId xmlns:a16="http://schemas.microsoft.com/office/drawing/2014/main" id="{42610261-3275-4FD0-9364-64F9796F421D}"/>
              </a:ext>
            </a:extLst>
          </p:cNvPr>
          <p:cNvSpPr txBox="1"/>
          <p:nvPr/>
        </p:nvSpPr>
        <p:spPr>
          <a:xfrm>
            <a:off x="6096000" y="5695872"/>
            <a:ext cx="6096000" cy="707886"/>
          </a:xfrm>
          <a:prstGeom prst="rect">
            <a:avLst/>
          </a:prstGeom>
          <a:solidFill>
            <a:srgbClr val="85D2E1"/>
          </a:solidFill>
          <a:ln>
            <a:solidFill>
              <a:srgbClr val="85D2E1"/>
            </a:solidFill>
          </a:ln>
        </p:spPr>
        <p:txBody>
          <a:bodyPr wrap="square">
            <a:spAutoFit/>
          </a:bodyPr>
          <a:lstStyle/>
          <a:p>
            <a:r>
              <a:rPr lang="es-ES" sz="2000">
                <a:solidFill>
                  <a:srgbClr val="000000"/>
                </a:solidFill>
              </a:rPr>
              <a:t>Una de las principales causas es la ingesta inadecuada de fibra junto con una pobre ingesta de líquidos/hidratación</a:t>
            </a:r>
          </a:p>
        </p:txBody>
      </p:sp>
    </p:spTree>
    <p:extLst>
      <p:ext uri="{BB962C8B-B14F-4D97-AF65-F5344CB8AC3E}">
        <p14:creationId xmlns:p14="http://schemas.microsoft.com/office/powerpoint/2010/main" val="742331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1E7A3-93F9-4F53-93DF-68C5D892F6DE}"/>
              </a:ext>
            </a:extLst>
          </p:cNvPr>
          <p:cNvSpPr>
            <a:spLocks noGrp="1"/>
          </p:cNvSpPr>
          <p:nvPr>
            <p:ph type="body" sz="quarter" idx="18"/>
          </p:nvPr>
        </p:nvSpPr>
        <p:spPr>
          <a:xfrm>
            <a:off x="393032" y="1580147"/>
            <a:ext cx="5871410" cy="4044568"/>
          </a:xfrm>
        </p:spPr>
        <p:txBody>
          <a:bodyPr vert="horz" lIns="91440" tIns="45720" rIns="91440" bIns="45720" rtlCol="0" anchor="t">
            <a:normAutofit fontScale="92500" lnSpcReduction="10000"/>
          </a:bodyPr>
          <a:lstStyle/>
          <a:p>
            <a:pPr marL="22860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La mayoría de los estudios o el desarrollo de productos tienden a centrarse en el </a:t>
            </a:r>
            <a:r>
              <a:rPr kumimoji="0" lang="es-ES" sz="2400" b="1" i="0" u="none" strike="noStrike" kern="1200" cap="none" spc="0" normalizeH="0" baseline="0" noProof="0" dirty="0">
                <a:ln>
                  <a:noFill/>
                </a:ln>
                <a:solidFill>
                  <a:srgbClr val="000000"/>
                </a:solidFill>
                <a:effectLst/>
                <a:uLnTx/>
                <a:uFillTx/>
                <a:latin typeface="Calibri" panose="020F0502020204030204"/>
                <a:ea typeface="+mn-ea"/>
                <a:cs typeface="+mn-cs"/>
              </a:rPr>
              <a:t>salvado de trigo</a:t>
            </a:r>
            <a:r>
              <a:rPr kumimoji="0" lang="es-ES" sz="2400" b="0" i="0" u="none" strike="noStrike" kern="1200" cap="none" spc="0" normalizeH="0" baseline="0" noProof="0" dirty="0">
                <a:ln>
                  <a:noFill/>
                </a:ln>
                <a:solidFill>
                  <a:srgbClr val="000000"/>
                </a:solidFill>
                <a:effectLst/>
                <a:uLnTx/>
                <a:uFillTx/>
                <a:latin typeface="Calibri" panose="020F0502020204030204"/>
                <a:ea typeface="+mn-ea"/>
                <a:cs typeface="+mn-cs"/>
              </a:rPr>
              <a:t>. Aunque es una de las fuentes de fibra más eficaces para el tratamiento del estreñimiento, proporcionar sólo éste para el consumo o tratamiento a largo plazo se vuelve repetitivo y puede hacer que las personas mayores rechacen o reduzcan estos alimentos enriquecidos con fibra</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s-ES" dirty="0">
              <a:ea typeface="+mn-ea"/>
              <a:cs typeface="+mn-cs"/>
            </a:endParaRPr>
          </a:p>
          <a:p>
            <a:pPr indent="0">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a:p>
            <a:pPr indent="0">
              <a:defRPr/>
            </a:pPr>
            <a:r>
              <a:rPr lang="en-US" b="1" dirty="0">
                <a:highlight>
                  <a:srgbClr val="FED100"/>
                </a:highlight>
              </a:rPr>
              <a:t> </a:t>
            </a:r>
            <a:r>
              <a:rPr lang="en-US" sz="2400" b="1" dirty="0">
                <a:highlight>
                  <a:srgbClr val="FED100"/>
                </a:highlight>
              </a:rPr>
              <a:t> </a:t>
            </a:r>
            <a:r>
              <a:rPr lang="en-US" b="1" dirty="0">
                <a:highlight>
                  <a:srgbClr val="FED100"/>
                </a:highlight>
              </a:rPr>
              <a:t>Consejo</a:t>
            </a:r>
            <a:r>
              <a:rPr lang="en-US" sz="2400" b="1" dirty="0">
                <a:highlight>
                  <a:srgbClr val="FED100"/>
                </a:highlight>
                <a:latin typeface="Comic Sans MS"/>
              </a:rPr>
              <a:t>: </a:t>
            </a:r>
            <a:r>
              <a:rPr kumimoji="0" lang="es-ES" sz="1900" b="1" i="0" u="none" strike="noStrike" kern="1200" cap="none" spc="0" normalizeH="0" baseline="0" noProof="0" dirty="0">
                <a:ln>
                  <a:noFill/>
                </a:ln>
                <a:solidFill>
                  <a:srgbClr val="000000"/>
                </a:solidFill>
                <a:effectLst/>
                <a:uLnTx/>
                <a:uFillTx/>
                <a:latin typeface="Calibri" panose="020F0502020204030204"/>
                <a:ea typeface="+mn-ea"/>
                <a:cs typeface="+mn-cs"/>
              </a:rPr>
              <a:t>Existen oportunidades para que las PYMES desarrollen alimentos alternativos aptos para la fibra para las personas mayores que sean menos repetitivos y se rechacen menos.</a:t>
            </a:r>
            <a:endParaRPr lang="es-ES" sz="1900" b="1" i="0" u="none" strike="noStrike" kern="1200" cap="none" spc="0" normalizeH="0" baseline="0" noProof="0" dirty="0">
              <a:ln>
                <a:noFill/>
              </a:ln>
              <a:solidFill>
                <a:srgbClr val="000000"/>
              </a:solidFill>
              <a:effectLst/>
              <a:uLnTx/>
              <a:uFillTx/>
              <a:latin typeface="Calibri" panose="020F0502020204030204"/>
              <a:cs typeface="Calibri"/>
            </a:endParaRPr>
          </a:p>
          <a:p>
            <a:endParaRPr lang="en-IE"/>
          </a:p>
        </p:txBody>
      </p:sp>
      <p:sp>
        <p:nvSpPr>
          <p:cNvPr id="3" name="Text Placeholder 2">
            <a:extLst>
              <a:ext uri="{FF2B5EF4-FFF2-40B4-BE49-F238E27FC236}">
                <a16:creationId xmlns:a16="http://schemas.microsoft.com/office/drawing/2014/main" id="{F4C9F234-7FE9-4F05-8F50-FA3BB78A017E}"/>
              </a:ext>
            </a:extLst>
          </p:cNvPr>
          <p:cNvSpPr>
            <a:spLocks noGrp="1"/>
          </p:cNvSpPr>
          <p:nvPr>
            <p:ph type="body" sz="quarter" idx="16"/>
          </p:nvPr>
        </p:nvSpPr>
        <p:spPr/>
        <p:txBody>
          <a:bodyPr>
            <a:normAutofit lnSpcReduction="10000"/>
          </a:bodyPr>
          <a:lstStyle/>
          <a:p>
            <a:r>
              <a:rPr lang="en-US" err="1"/>
              <a:t>Productos</a:t>
            </a:r>
            <a:r>
              <a:rPr lang="en-US"/>
              <a:t> alternativos...</a:t>
            </a:r>
          </a:p>
        </p:txBody>
      </p:sp>
      <p:pic>
        <p:nvPicPr>
          <p:cNvPr id="6" name="Picture Placeholder 5" descr="A bowl of cereal with fruits">
            <a:extLst>
              <a:ext uri="{FF2B5EF4-FFF2-40B4-BE49-F238E27FC236}">
                <a16:creationId xmlns:a16="http://schemas.microsoft.com/office/drawing/2014/main" id="{409EE18A-7231-4959-8833-82659F70CA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9860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35A334CE-E140-417C-8466-3449B66763E9}"/>
              </a:ext>
            </a:extLst>
          </p:cNvPr>
          <p:cNvPicPr>
            <a:picLocks noChangeAspect="1"/>
          </p:cNvPicPr>
          <p:nvPr/>
        </p:nvPicPr>
        <p:blipFill>
          <a:blip r:embed="rId2"/>
          <a:stretch>
            <a:fillRect/>
          </a:stretch>
        </p:blipFill>
        <p:spPr>
          <a:xfrm>
            <a:off x="9473058" y="2467475"/>
            <a:ext cx="2166826" cy="3378201"/>
          </a:xfrm>
          <a:prstGeom prst="rect">
            <a:avLst/>
          </a:prstGeom>
        </p:spPr>
      </p:pic>
      <p:sp>
        <p:nvSpPr>
          <p:cNvPr id="4" name="Text Placeholder 2">
            <a:extLst>
              <a:ext uri="{FF2B5EF4-FFF2-40B4-BE49-F238E27FC236}">
                <a16:creationId xmlns:a16="http://schemas.microsoft.com/office/drawing/2014/main" id="{17245214-4D91-4824-9A75-3805BF0F3474}"/>
              </a:ext>
            </a:extLst>
          </p:cNvPr>
          <p:cNvSpPr>
            <a:spLocks noGrp="1"/>
          </p:cNvSpPr>
          <p:nvPr>
            <p:ph type="body" sz="quarter" idx="16"/>
          </p:nvPr>
        </p:nvSpPr>
        <p:spPr>
          <a:xfrm>
            <a:off x="735013" y="642938"/>
            <a:ext cx="10807700" cy="582612"/>
          </a:xfrm>
        </p:spPr>
        <p:txBody>
          <a:bodyPr>
            <a:normAutofit lnSpcReduction="10000"/>
          </a:bodyPr>
          <a:lstStyle/>
          <a:p>
            <a:r>
              <a:rPr lang="en-US" b="1" err="1"/>
              <a:t>Fibra</a:t>
            </a:r>
            <a:r>
              <a:rPr lang="en-US" b="1"/>
              <a:t>: </a:t>
            </a:r>
            <a:r>
              <a:rPr lang="en-US" err="1"/>
              <a:t>soluciones</a:t>
            </a:r>
            <a:r>
              <a:rPr lang="en-US"/>
              <a:t> y </a:t>
            </a:r>
            <a:r>
              <a:rPr lang="en-US" err="1"/>
              <a:t>consideraciones</a:t>
            </a:r>
            <a:endParaRPr lang="en-IE"/>
          </a:p>
        </p:txBody>
      </p:sp>
      <p:sp>
        <p:nvSpPr>
          <p:cNvPr id="5" name="Text Placeholder 1">
            <a:extLst>
              <a:ext uri="{FF2B5EF4-FFF2-40B4-BE49-F238E27FC236}">
                <a16:creationId xmlns:a16="http://schemas.microsoft.com/office/drawing/2014/main" id="{7CEECE77-E426-439B-B8D9-E30385586719}"/>
              </a:ext>
            </a:extLst>
          </p:cNvPr>
          <p:cNvSpPr>
            <a:spLocks noGrp="1"/>
          </p:cNvSpPr>
          <p:nvPr>
            <p:ph type="body" sz="quarter" idx="18"/>
          </p:nvPr>
        </p:nvSpPr>
        <p:spPr>
          <a:xfrm>
            <a:off x="465220" y="1427747"/>
            <a:ext cx="10807701" cy="1676399"/>
          </a:xfrm>
        </p:spPr>
        <p:txBody>
          <a:bodyPr vert="horz" lIns="91440" tIns="45720" rIns="91440" bIns="45720" rtlCol="0" anchor="t">
            <a:normAutofit fontScale="92500" lnSpcReduction="10000"/>
          </a:bodyPr>
          <a:lstStyle/>
          <a:p>
            <a:pPr indent="0" algn="just"/>
            <a:r>
              <a:rPr lang="es-ES" sz="2200" dirty="0"/>
              <a:t>Existen varios métodos para mejorar la ingesta de fibra de las personas mayores</a:t>
            </a:r>
            <a:r>
              <a:rPr lang="en-GB" sz="2200" dirty="0"/>
              <a:t>. </a:t>
            </a:r>
            <a:r>
              <a:rPr lang="es-ES" sz="2200" b="1" dirty="0"/>
              <a:t>El enriquecimiento</a:t>
            </a:r>
            <a:r>
              <a:rPr lang="es-ES" sz="2200" dirty="0"/>
              <a:t> de los alimentos es la </a:t>
            </a:r>
            <a:r>
              <a:rPr lang="es-ES" sz="2200" b="1" dirty="0"/>
              <a:t>solución obvia</a:t>
            </a:r>
            <a:r>
              <a:rPr lang="es-ES" sz="2200" dirty="0"/>
              <a:t>, pero también pueden ayudar los </a:t>
            </a:r>
            <a:r>
              <a:rPr lang="es-ES" sz="2200" b="1" dirty="0"/>
              <a:t>planes de comidas personalizados </a:t>
            </a:r>
            <a:r>
              <a:rPr lang="es-ES" sz="2200" dirty="0"/>
              <a:t>y tácticas sencillas como poner a disposición de los mayores alimentos para picar (rodajas de fruta o verduras o bocadillos integrales). </a:t>
            </a:r>
            <a:endParaRPr lang="es-ES" sz="2200"/>
          </a:p>
          <a:p>
            <a:pPr indent="0" algn="just"/>
            <a:r>
              <a:rPr lang="es-ES" sz="2000" b="1" dirty="0">
                <a:highlight>
                  <a:srgbClr val="FED100"/>
                </a:highlight>
                <a:latin typeface="+mj-lt"/>
              </a:rPr>
              <a:t>Vea nuestro estudio de caso (página siguiente) en el que se utiliza este enfoque en los hospitales del NHS en el Reino Unido</a:t>
            </a:r>
            <a:r>
              <a:rPr lang="en-GB" sz="2000" b="1" dirty="0">
                <a:highlight>
                  <a:srgbClr val="FED100"/>
                </a:highlight>
                <a:latin typeface="+mj-lt"/>
              </a:rPr>
              <a:t>.</a:t>
            </a:r>
            <a:endParaRPr lang="en-GB" sz="1200" b="1">
              <a:highlight>
                <a:srgbClr val="FED100"/>
              </a:highlight>
              <a:latin typeface="+mj-lt"/>
              <a:cs typeface="Calibri Light" panose="020F0302020204030204"/>
            </a:endParaRPr>
          </a:p>
          <a:p>
            <a:pPr indent="0"/>
            <a:endParaRPr lang="en-GB"/>
          </a:p>
          <a:p>
            <a:pPr indent="0"/>
            <a:endParaRPr lang="en-IE"/>
          </a:p>
        </p:txBody>
      </p:sp>
      <p:sp>
        <p:nvSpPr>
          <p:cNvPr id="2" name="TextBox 1">
            <a:extLst>
              <a:ext uri="{FF2B5EF4-FFF2-40B4-BE49-F238E27FC236}">
                <a16:creationId xmlns:a16="http://schemas.microsoft.com/office/drawing/2014/main" id="{76633A21-F01A-4F8A-85FD-88F281740175}"/>
              </a:ext>
            </a:extLst>
          </p:cNvPr>
          <p:cNvSpPr txBox="1"/>
          <p:nvPr/>
        </p:nvSpPr>
        <p:spPr>
          <a:xfrm>
            <a:off x="465220" y="3168316"/>
            <a:ext cx="9456822" cy="2214965"/>
          </a:xfrm>
          <a:prstGeom prst="rect">
            <a:avLst/>
          </a:prstGeom>
          <a:noFill/>
        </p:spPr>
        <p:txBody>
          <a:bodyPr wrap="square" lIns="91440" tIns="45720" rIns="91440" bIns="45720" rtlCol="0" anchor="t">
            <a:spAutoFit/>
          </a:bodyPr>
          <a:lstStyle/>
          <a:p>
            <a:pPr marL="228600" algn="just">
              <a:lnSpc>
                <a:spcPct val="90000"/>
              </a:lnSpc>
              <a:spcBef>
                <a:spcPts val="1000"/>
              </a:spcBef>
              <a:defRPr/>
            </a:pPr>
            <a:r>
              <a:rPr lang="en-US" sz="2400" b="1" dirty="0">
                <a:solidFill>
                  <a:srgbClr val="000000"/>
                </a:solidFill>
                <a:highlight>
                  <a:srgbClr val="FED100"/>
                </a:highlight>
              </a:rPr>
              <a:t> Consejo</a:t>
            </a:r>
            <a:r>
              <a:rPr lang="en-US" sz="2400" b="1" dirty="0">
                <a:solidFill>
                  <a:srgbClr val="000000"/>
                </a:solidFill>
                <a:highlight>
                  <a:srgbClr val="FED100"/>
                </a:highlight>
                <a:latin typeface="Comic Sans MS"/>
              </a:rPr>
              <a:t>:</a:t>
            </a:r>
            <a:r>
              <a:rPr lang="en-US" sz="2400" b="1" dirty="0">
                <a:solidFill>
                  <a:srgbClr val="000000"/>
                </a:solidFill>
                <a:latin typeface="Comic Sans MS"/>
              </a:rPr>
              <a:t> </a:t>
            </a:r>
            <a:r>
              <a:rPr kumimoji="0" lang="es-ES" sz="2400" b="1" i="0" u="none" strike="noStrike" kern="1200" cap="none" spc="0" normalizeH="0" baseline="0" noProof="0" dirty="0">
                <a:ln>
                  <a:noFill/>
                </a:ln>
                <a:solidFill>
                  <a:srgbClr val="000000"/>
                </a:solidFill>
                <a:effectLst/>
                <a:uLnTx/>
                <a:uFillTx/>
                <a:ea typeface="+mn-ea"/>
                <a:cs typeface="+mn-cs"/>
              </a:rPr>
              <a:t>Un área interesante para la innovación y el desarrollo </a:t>
            </a:r>
            <a:r>
              <a:rPr kumimoji="0" lang="en-GB" sz="2400" b="1" i="0" u="none" strike="noStrike" kern="1200" cap="none" spc="0" normalizeH="0" baseline="0" noProof="0" dirty="0">
                <a:ln>
                  <a:noFill/>
                </a:ln>
                <a:solidFill>
                  <a:srgbClr val="000000"/>
                </a:solidFill>
                <a:effectLst/>
                <a:uLnTx/>
                <a:uFillTx/>
                <a:ea typeface="+mn-ea"/>
                <a:cs typeface="+mn-cs"/>
              </a:rPr>
              <a:t>:</a:t>
            </a:r>
            <a:endParaRPr lang="es-ES" dirty="0">
              <a:ea typeface="+mn-ea"/>
              <a:cs typeface="+mn-cs"/>
            </a:endParaRPr>
          </a:p>
          <a:p>
            <a:pPr marL="22860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1" i="0" u="none" strike="noStrike" kern="1200" cap="none" spc="0" normalizeH="0" baseline="0" noProof="0" dirty="0">
                <a:ln>
                  <a:noFill/>
                </a:ln>
                <a:solidFill>
                  <a:srgbClr val="000000"/>
                </a:solidFill>
                <a:effectLst/>
                <a:uLnTx/>
                <a:uFillTx/>
                <a:latin typeface="Calibri" panose="020F0502020204030204"/>
                <a:ea typeface="+mn-ea"/>
                <a:cs typeface="+mn-cs"/>
              </a:rPr>
              <a:t>Los alimentos enriquecidos </a:t>
            </a:r>
            <a:r>
              <a:rPr kumimoji="0" lang="es-ES" sz="2000" i="0" u="none" strike="noStrike" kern="1200" cap="none" spc="0" normalizeH="0" baseline="0" noProof="0" dirty="0">
                <a:ln>
                  <a:noFill/>
                </a:ln>
                <a:solidFill>
                  <a:srgbClr val="000000"/>
                </a:solidFill>
                <a:effectLst/>
                <a:uLnTx/>
                <a:uFillTx/>
                <a:latin typeface="Calibri" panose="020F0502020204030204"/>
                <a:ea typeface="+mn-ea"/>
                <a:cs typeface="+mn-cs"/>
              </a:rPr>
              <a:t>con fibra deben mantener una consistencia monofásica, suave, cohesiva, parecida a la de un pudín y espesa como una cuchara, para que el tratamiento de la disfagia tenga éxito, y los ingredientes de fibra seleccionados pueden funcionar para conseguir estas características de textura recomendadas. La aceptabilidad y la eficacia de los alimentos institucionales regulares y de textura modificada enriquecidos con fibra requieren más investigación.</a:t>
            </a:r>
            <a:endParaRPr lang="en-IE" sz="2000" dirty="0">
              <a:cs typeface="Calibri" panose="020F0502020204030204"/>
            </a:endParaRPr>
          </a:p>
        </p:txBody>
      </p:sp>
    </p:spTree>
    <p:extLst>
      <p:ext uri="{BB962C8B-B14F-4D97-AF65-F5344CB8AC3E}">
        <p14:creationId xmlns:p14="http://schemas.microsoft.com/office/powerpoint/2010/main" val="548208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2CDF71-7B20-4DDE-919A-60D3A8E44DF1}"/>
              </a:ext>
            </a:extLst>
          </p:cNvPr>
          <p:cNvSpPr>
            <a:spLocks noGrp="1"/>
          </p:cNvSpPr>
          <p:nvPr>
            <p:ph type="body" sz="quarter" idx="16"/>
          </p:nvPr>
        </p:nvSpPr>
        <p:spPr>
          <a:solidFill>
            <a:srgbClr val="FFD100"/>
          </a:solidFill>
        </p:spPr>
        <p:txBody>
          <a:bodyPr vert="horz" lIns="91440" tIns="45720" rIns="91440" bIns="45720" rtlCol="0" anchor="t">
            <a:normAutofit lnSpcReduction="10000"/>
          </a:bodyPr>
          <a:lstStyle/>
          <a:p>
            <a:r>
              <a:rPr lang="en-US" b="1" dirty="0" err="1"/>
              <a:t>Inspírate</a:t>
            </a:r>
            <a:r>
              <a:rPr lang="en-US" b="1" dirty="0"/>
              <a:t>...</a:t>
            </a:r>
            <a:endParaRPr lang="en-IE" b="1" dirty="0"/>
          </a:p>
        </p:txBody>
      </p:sp>
      <p:sp>
        <p:nvSpPr>
          <p:cNvPr id="8" name="TextBox 7">
            <a:extLst>
              <a:ext uri="{FF2B5EF4-FFF2-40B4-BE49-F238E27FC236}">
                <a16:creationId xmlns:a16="http://schemas.microsoft.com/office/drawing/2014/main" id="{F41BCAFA-14AD-4AF6-BFB8-F54C4E45D9C7}"/>
              </a:ext>
            </a:extLst>
          </p:cNvPr>
          <p:cNvSpPr txBox="1"/>
          <p:nvPr/>
        </p:nvSpPr>
        <p:spPr>
          <a:xfrm>
            <a:off x="10683029" y="83027"/>
            <a:ext cx="1292058" cy="707886"/>
          </a:xfrm>
          <a:prstGeom prst="rect">
            <a:avLst/>
          </a:prstGeom>
          <a:noFill/>
        </p:spPr>
        <p:txBody>
          <a:bodyPr wrap="square" rtlCol="0">
            <a:spAutoFit/>
          </a:bodyPr>
          <a:lstStyle/>
          <a:p>
            <a:r>
              <a:rPr lang="en-US" sz="4000">
                <a:highlight>
                  <a:srgbClr val="FFFF00"/>
                </a:highlight>
              </a:rPr>
              <a:t>LINK</a:t>
            </a:r>
            <a:endParaRPr lang="en-IE" sz="4000">
              <a:highlight>
                <a:srgbClr val="FFFF00"/>
              </a:highlight>
            </a:endParaRPr>
          </a:p>
        </p:txBody>
      </p:sp>
      <p:sp>
        <p:nvSpPr>
          <p:cNvPr id="10" name="TextBox 9">
            <a:extLst>
              <a:ext uri="{FF2B5EF4-FFF2-40B4-BE49-F238E27FC236}">
                <a16:creationId xmlns:a16="http://schemas.microsoft.com/office/drawing/2014/main" id="{EC7E57FA-F795-4A90-9A1B-B34CFC8363F4}"/>
              </a:ext>
            </a:extLst>
          </p:cNvPr>
          <p:cNvSpPr txBox="1"/>
          <p:nvPr/>
        </p:nvSpPr>
        <p:spPr>
          <a:xfrm>
            <a:off x="3791758" y="4244647"/>
            <a:ext cx="7754620" cy="2554545"/>
          </a:xfrm>
          <a:prstGeom prst="rect">
            <a:avLst/>
          </a:prstGeom>
          <a:noFill/>
        </p:spPr>
        <p:txBody>
          <a:bodyPr wrap="square">
            <a:spAutoFit/>
          </a:bodyPr>
          <a:lstStyle/>
          <a:p>
            <a:pPr algn="just"/>
            <a:r>
              <a:rPr lang="es-ES" sz="2000">
                <a:solidFill>
                  <a:srgbClr val="000000"/>
                </a:solidFill>
              </a:rPr>
              <a:t>El personal de enfermería, nutrición y restauración de la NHS Foundation Trust ha colaborado en la creación de un menú de comida con los dedos para ayudar a los pacientes a comer a su propio ritmo sin la presión de tener que usar un cuchillo y un tenedor y fomentar así la independencia y el bienestar de los mayores. La comida con los dedos puede ser especialmente útil para las personas que se olvidan de comer o tienen dificultades de coordinación, como las que padecen demencia o han sufrido un accidente cerebrovascular.</a:t>
            </a:r>
            <a:endParaRPr lang="en-GB" sz="2000">
              <a:solidFill>
                <a:srgbClr val="000000"/>
              </a:solidFill>
            </a:endParaRPr>
          </a:p>
        </p:txBody>
      </p:sp>
      <p:pic>
        <p:nvPicPr>
          <p:cNvPr id="4" name="Picture 3">
            <a:extLst>
              <a:ext uri="{FF2B5EF4-FFF2-40B4-BE49-F238E27FC236}">
                <a16:creationId xmlns:a16="http://schemas.microsoft.com/office/drawing/2014/main" id="{8F1AAABA-FB04-44E2-89AD-4EBC8017D760}"/>
              </a:ext>
            </a:extLst>
          </p:cNvPr>
          <p:cNvPicPr>
            <a:picLocks noChangeAspect="1"/>
          </p:cNvPicPr>
          <p:nvPr/>
        </p:nvPicPr>
        <p:blipFill>
          <a:blip r:embed="rId2"/>
          <a:stretch>
            <a:fillRect/>
          </a:stretch>
        </p:blipFill>
        <p:spPr>
          <a:xfrm>
            <a:off x="3882190" y="1431195"/>
            <a:ext cx="6665494" cy="2918223"/>
          </a:xfrm>
          <a:prstGeom prst="rect">
            <a:avLst/>
          </a:prstGeom>
        </p:spPr>
      </p:pic>
      <p:pic>
        <p:nvPicPr>
          <p:cNvPr id="5" name="Imagen 5">
            <a:extLst>
              <a:ext uri="{FF2B5EF4-FFF2-40B4-BE49-F238E27FC236}">
                <a16:creationId xmlns:a16="http://schemas.microsoft.com/office/drawing/2014/main" id="{5DA7499A-CB4A-D550-2880-55828C13CDEC}"/>
              </a:ext>
            </a:extLst>
          </p:cNvPr>
          <p:cNvPicPr>
            <a:picLocks noChangeAspect="1"/>
          </p:cNvPicPr>
          <p:nvPr/>
        </p:nvPicPr>
        <p:blipFill>
          <a:blip r:embed="rId3"/>
          <a:stretch>
            <a:fillRect/>
          </a:stretch>
        </p:blipFill>
        <p:spPr>
          <a:xfrm>
            <a:off x="466725" y="1809734"/>
            <a:ext cx="3219450" cy="4400582"/>
          </a:xfrm>
          <a:prstGeom prst="rect">
            <a:avLst/>
          </a:prstGeom>
        </p:spPr>
      </p:pic>
    </p:spTree>
    <p:extLst>
      <p:ext uri="{BB962C8B-B14F-4D97-AF65-F5344CB8AC3E}">
        <p14:creationId xmlns:p14="http://schemas.microsoft.com/office/powerpoint/2010/main" val="2338052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6FD16-E902-452D-A0A5-58789011D2D5}"/>
              </a:ext>
            </a:extLst>
          </p:cNvPr>
          <p:cNvSpPr>
            <a:spLocks noGrp="1"/>
          </p:cNvSpPr>
          <p:nvPr>
            <p:ph type="body" sz="quarter" idx="18"/>
          </p:nvPr>
        </p:nvSpPr>
        <p:spPr>
          <a:xfrm>
            <a:off x="505326" y="1564105"/>
            <a:ext cx="5799914" cy="4060610"/>
          </a:xfrm>
        </p:spPr>
        <p:txBody>
          <a:bodyPr vert="horz" lIns="91440" tIns="45720" rIns="91440" bIns="45720" rtlCol="0" anchor="t">
            <a:normAutofit fontScale="77500" lnSpcReduction="20000"/>
          </a:bodyPr>
          <a:lstStyle/>
          <a:p>
            <a:pPr marL="0" indent="0" algn="just">
              <a:lnSpc>
                <a:spcPct val="110000"/>
              </a:lnSpc>
            </a:pPr>
            <a:r>
              <a:rPr lang="es-ES" sz="2400" dirty="0"/>
              <a:t>Las vitaminas son sustancias </a:t>
            </a:r>
            <a:r>
              <a:rPr lang="es-ES" sz="2400" b="1" dirty="0"/>
              <a:t>orgánicas* </a:t>
            </a:r>
            <a:r>
              <a:rPr lang="es-ES" sz="2400" dirty="0"/>
              <a:t>que el ser humano no puede producir de forma </a:t>
            </a:r>
            <a:r>
              <a:rPr lang="es-ES" sz="2400" b="1" dirty="0"/>
              <a:t>endógena*</a:t>
            </a:r>
            <a:r>
              <a:rPr lang="es-ES" sz="2400" dirty="0"/>
              <a:t>, por lo que deben obtenerse a través de la dieta.</a:t>
            </a:r>
            <a:endParaRPr lang="es-ES" dirty="0"/>
          </a:p>
          <a:p>
            <a:pPr marL="0" indent="0" algn="just">
              <a:lnSpc>
                <a:spcPct val="110000"/>
              </a:lnSpc>
            </a:pPr>
            <a:r>
              <a:rPr lang="es-ES" sz="2400" dirty="0"/>
              <a:t>Las vitaminas hidrosolubles, como la vitamina C, pueden perderse rápidamente a través de la orina y el sudor, por lo que se recomienda su consumo diario.</a:t>
            </a:r>
            <a:r>
              <a:rPr lang="es-ES" dirty="0"/>
              <a:t> </a:t>
            </a:r>
            <a:endParaRPr lang="es-ES" sz="2400">
              <a:cs typeface="Calibri" panose="020F0502020204030204"/>
            </a:endParaRPr>
          </a:p>
          <a:p>
            <a:pPr marL="0" indent="0">
              <a:lnSpc>
                <a:spcPct val="110000"/>
              </a:lnSpc>
            </a:pPr>
            <a:endParaRPr lang="en-GB" sz="900"/>
          </a:p>
          <a:p>
            <a:pPr marL="0" indent="0">
              <a:lnSpc>
                <a:spcPct val="110000"/>
              </a:lnSpc>
            </a:pPr>
            <a:r>
              <a:rPr lang="es-ES" sz="2400" b="1" dirty="0"/>
              <a:t>La vitamina C es necesaria para:</a:t>
            </a:r>
            <a:endParaRPr lang="es-ES" sz="2400" b="1" dirty="0">
              <a:cs typeface="Calibri"/>
            </a:endParaRPr>
          </a:p>
          <a:p>
            <a:pPr marL="342900" indent="-342900">
              <a:lnSpc>
                <a:spcPct val="110000"/>
              </a:lnSpc>
              <a:buFont typeface="Arial" panose="020B0604020202020204" pitchFamily="34" charset="0"/>
              <a:buChar char="•"/>
            </a:pPr>
            <a:r>
              <a:rPr lang="es-ES" sz="2400" dirty="0"/>
              <a:t>regulación inmunológica</a:t>
            </a:r>
            <a:endParaRPr lang="es-ES" sz="2400" dirty="0">
              <a:cs typeface="Calibri"/>
            </a:endParaRPr>
          </a:p>
          <a:p>
            <a:pPr marL="342900" indent="-342900">
              <a:lnSpc>
                <a:spcPct val="110000"/>
              </a:lnSpc>
              <a:buFont typeface="Arial" panose="020B0604020202020204" pitchFamily="34" charset="0"/>
              <a:buChar char="•"/>
            </a:pPr>
            <a:r>
              <a:rPr lang="es-ES" sz="2400" dirty="0"/>
              <a:t>formación de colágeno</a:t>
            </a:r>
            <a:endParaRPr lang="es-ES" sz="2400" dirty="0">
              <a:cs typeface="Calibri"/>
            </a:endParaRPr>
          </a:p>
          <a:p>
            <a:pPr marL="342900" indent="-342900">
              <a:lnSpc>
                <a:spcPct val="110000"/>
              </a:lnSpc>
              <a:buFont typeface="Arial" panose="020B0604020202020204" pitchFamily="34" charset="0"/>
              <a:buChar char="•"/>
            </a:pPr>
            <a:r>
              <a:rPr lang="es-ES" sz="2400" dirty="0"/>
              <a:t>síntesis de neurotransmisores</a:t>
            </a:r>
            <a:endParaRPr lang="es-ES" sz="2400" dirty="0">
              <a:cs typeface="Calibri"/>
            </a:endParaRPr>
          </a:p>
          <a:p>
            <a:pPr marL="342900" indent="-342900">
              <a:lnSpc>
                <a:spcPct val="110000"/>
              </a:lnSpc>
              <a:buFont typeface="Arial" panose="020B0604020202020204" pitchFamily="34" charset="0"/>
              <a:buChar char="•"/>
            </a:pPr>
            <a:r>
              <a:rPr lang="es-ES" sz="2400" dirty="0"/>
              <a:t>metabolismo del colesterol</a:t>
            </a:r>
            <a:endParaRPr lang="en-IE" dirty="0"/>
          </a:p>
        </p:txBody>
      </p:sp>
      <p:sp>
        <p:nvSpPr>
          <p:cNvPr id="3" name="Text Placeholder 2">
            <a:extLst>
              <a:ext uri="{FF2B5EF4-FFF2-40B4-BE49-F238E27FC236}">
                <a16:creationId xmlns:a16="http://schemas.microsoft.com/office/drawing/2014/main" id="{964722EF-36BD-44CC-B9C9-4DE3ED7911A8}"/>
              </a:ext>
            </a:extLst>
          </p:cNvPr>
          <p:cNvSpPr>
            <a:spLocks noGrp="1"/>
          </p:cNvSpPr>
          <p:nvPr>
            <p:ph type="body" sz="quarter" idx="16"/>
          </p:nvPr>
        </p:nvSpPr>
        <p:spPr>
          <a:xfrm>
            <a:off x="593398" y="485030"/>
            <a:ext cx="5085159" cy="582221"/>
          </a:xfrm>
        </p:spPr>
        <p:txBody>
          <a:bodyPr>
            <a:normAutofit lnSpcReduction="10000"/>
          </a:bodyPr>
          <a:lstStyle/>
          <a:p>
            <a:r>
              <a:rPr lang="en-US" b="1"/>
              <a:t>4. </a:t>
            </a:r>
            <a:r>
              <a:rPr lang="en-US" b="1" err="1"/>
              <a:t>Vitaminas</a:t>
            </a:r>
            <a:r>
              <a:rPr lang="en-US" b="1"/>
              <a:t> y </a:t>
            </a:r>
            <a:r>
              <a:rPr lang="en-US" b="1" err="1"/>
              <a:t>minerales</a:t>
            </a:r>
            <a:r>
              <a:rPr lang="en-US" b="1"/>
              <a:t>:</a:t>
            </a:r>
          </a:p>
          <a:p>
            <a:endParaRPr lang="en-IE" b="1"/>
          </a:p>
        </p:txBody>
      </p:sp>
      <p:pic>
        <p:nvPicPr>
          <p:cNvPr id="6" name="Picture Placeholder 5" descr="Slices of cut orange on wood board, with manual citrus squeezer">
            <a:extLst>
              <a:ext uri="{FF2B5EF4-FFF2-40B4-BE49-F238E27FC236}">
                <a16:creationId xmlns:a16="http://schemas.microsoft.com/office/drawing/2014/main" id="{83863B95-5190-4E53-AE3D-C207B918AAE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
        <p:nvSpPr>
          <p:cNvPr id="4" name="TextBox 3">
            <a:extLst>
              <a:ext uri="{FF2B5EF4-FFF2-40B4-BE49-F238E27FC236}">
                <a16:creationId xmlns:a16="http://schemas.microsoft.com/office/drawing/2014/main" id="{8FFD3358-2D18-4B95-9E31-458818F1B363}"/>
              </a:ext>
            </a:extLst>
          </p:cNvPr>
          <p:cNvSpPr txBox="1"/>
          <p:nvPr/>
        </p:nvSpPr>
        <p:spPr>
          <a:xfrm>
            <a:off x="6392300" y="5934511"/>
            <a:ext cx="5799700" cy="923330"/>
          </a:xfrm>
          <a:prstGeom prst="rect">
            <a:avLst/>
          </a:prstGeom>
          <a:solidFill>
            <a:srgbClr val="85D2E1"/>
          </a:solidFill>
        </p:spPr>
        <p:txBody>
          <a:bodyPr wrap="square" rtlCol="0">
            <a:spAutoFit/>
          </a:bodyPr>
          <a:lstStyle/>
          <a:p>
            <a:pPr algn="r"/>
            <a:r>
              <a:rPr lang="en-US">
                <a:solidFill>
                  <a:srgbClr val="000000"/>
                </a:solidFill>
              </a:rPr>
              <a:t>* Grandes palabras </a:t>
            </a:r>
            <a:r>
              <a:rPr lang="en-US" err="1">
                <a:solidFill>
                  <a:srgbClr val="000000"/>
                </a:solidFill>
              </a:rPr>
              <a:t>simplificadas</a:t>
            </a:r>
            <a:r>
              <a:rPr lang="en-US">
                <a:solidFill>
                  <a:srgbClr val="000000"/>
                </a:solidFill>
              </a:rPr>
              <a:t>: </a:t>
            </a:r>
            <a:r>
              <a:rPr lang="en-US" b="1" err="1">
                <a:solidFill>
                  <a:srgbClr val="000000"/>
                </a:solidFill>
              </a:rPr>
              <a:t>orgánico</a:t>
            </a:r>
            <a:r>
              <a:rPr lang="en-US">
                <a:solidFill>
                  <a:srgbClr val="000000"/>
                </a:solidFill>
              </a:rPr>
              <a:t> </a:t>
            </a:r>
            <a:r>
              <a:rPr lang="en-US" err="1">
                <a:solidFill>
                  <a:srgbClr val="000000"/>
                </a:solidFill>
              </a:rPr>
              <a:t>significa</a:t>
            </a:r>
            <a:r>
              <a:rPr lang="en-US">
                <a:solidFill>
                  <a:srgbClr val="000000"/>
                </a:solidFill>
              </a:rPr>
              <a:t> que </a:t>
            </a:r>
            <a:r>
              <a:rPr lang="en-US" err="1">
                <a:solidFill>
                  <a:srgbClr val="000000"/>
                </a:solidFill>
              </a:rPr>
              <a:t>contiene</a:t>
            </a:r>
            <a:r>
              <a:rPr lang="en-US">
                <a:solidFill>
                  <a:srgbClr val="000000"/>
                </a:solidFill>
              </a:rPr>
              <a:t> </a:t>
            </a:r>
            <a:r>
              <a:rPr lang="en-US" err="1">
                <a:solidFill>
                  <a:srgbClr val="000000"/>
                </a:solidFill>
              </a:rPr>
              <a:t>carbono</a:t>
            </a:r>
            <a:r>
              <a:rPr lang="en-US">
                <a:solidFill>
                  <a:srgbClr val="000000"/>
                </a:solidFill>
              </a:rPr>
              <a:t>... </a:t>
            </a:r>
            <a:r>
              <a:rPr lang="en-US" b="1" err="1">
                <a:solidFill>
                  <a:srgbClr val="000000"/>
                </a:solidFill>
              </a:rPr>
              <a:t>endógeno</a:t>
            </a:r>
            <a:r>
              <a:rPr lang="en-US">
                <a:solidFill>
                  <a:srgbClr val="000000"/>
                </a:solidFill>
              </a:rPr>
              <a:t> </a:t>
            </a:r>
            <a:r>
              <a:rPr lang="en-US" err="1">
                <a:solidFill>
                  <a:srgbClr val="000000"/>
                </a:solidFill>
              </a:rPr>
              <a:t>significa</a:t>
            </a:r>
            <a:r>
              <a:rPr lang="en-US">
                <a:solidFill>
                  <a:srgbClr val="000000"/>
                </a:solidFill>
              </a:rPr>
              <a:t> que algo se </a:t>
            </a:r>
            <a:r>
              <a:rPr lang="en-US" err="1">
                <a:solidFill>
                  <a:srgbClr val="000000"/>
                </a:solidFill>
              </a:rPr>
              <a:t>originó</a:t>
            </a:r>
            <a:r>
              <a:rPr lang="en-US">
                <a:solidFill>
                  <a:srgbClr val="000000"/>
                </a:solidFill>
              </a:rPr>
              <a:t> o se </a:t>
            </a:r>
            <a:r>
              <a:rPr lang="en-US" err="1">
                <a:solidFill>
                  <a:srgbClr val="000000"/>
                </a:solidFill>
              </a:rPr>
              <a:t>produjo</a:t>
            </a:r>
            <a:r>
              <a:rPr lang="en-US">
                <a:solidFill>
                  <a:srgbClr val="000000"/>
                </a:solidFill>
              </a:rPr>
              <a:t> dentro de un </a:t>
            </a:r>
            <a:r>
              <a:rPr lang="en-US" err="1">
                <a:solidFill>
                  <a:srgbClr val="000000"/>
                </a:solidFill>
              </a:rPr>
              <a:t>organismo</a:t>
            </a:r>
            <a:r>
              <a:rPr lang="en-US">
                <a:solidFill>
                  <a:srgbClr val="000000"/>
                </a:solidFill>
              </a:rPr>
              <a:t>, </a:t>
            </a:r>
            <a:r>
              <a:rPr lang="en-US" err="1">
                <a:solidFill>
                  <a:srgbClr val="000000"/>
                </a:solidFill>
              </a:rPr>
              <a:t>tejido</a:t>
            </a:r>
            <a:r>
              <a:rPr lang="en-US">
                <a:solidFill>
                  <a:srgbClr val="000000"/>
                </a:solidFill>
              </a:rPr>
              <a:t> o </a:t>
            </a:r>
            <a:r>
              <a:rPr lang="en-US" err="1">
                <a:solidFill>
                  <a:srgbClr val="000000"/>
                </a:solidFill>
              </a:rPr>
              <a:t>célula</a:t>
            </a:r>
            <a:r>
              <a:rPr lang="en-US">
                <a:solidFill>
                  <a:srgbClr val="000000"/>
                </a:solidFill>
              </a:rPr>
              <a:t>.</a:t>
            </a:r>
          </a:p>
        </p:txBody>
      </p:sp>
    </p:spTree>
    <p:extLst>
      <p:ext uri="{BB962C8B-B14F-4D97-AF65-F5344CB8AC3E}">
        <p14:creationId xmlns:p14="http://schemas.microsoft.com/office/powerpoint/2010/main" val="2643888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20079B-E73E-4DA7-B3CD-6BC5309E7C2D}"/>
              </a:ext>
            </a:extLst>
          </p:cNvPr>
          <p:cNvSpPr>
            <a:spLocks noGrp="1"/>
          </p:cNvSpPr>
          <p:nvPr>
            <p:ph type="body" sz="quarter" idx="18"/>
          </p:nvPr>
        </p:nvSpPr>
        <p:spPr>
          <a:xfrm>
            <a:off x="467360" y="1495148"/>
            <a:ext cx="5924940" cy="3867704"/>
          </a:xfrm>
        </p:spPr>
        <p:txBody>
          <a:bodyPr vert="horz" lIns="91440" tIns="45720" rIns="91440" bIns="45720" rtlCol="0" anchor="t">
            <a:normAutofit lnSpcReduction="10000"/>
          </a:bodyPr>
          <a:lstStyle/>
          <a:p>
            <a:pPr marL="0" indent="0" algn="just"/>
            <a:r>
              <a:rPr lang="es-ES" dirty="0"/>
              <a:t>Los minerales son </a:t>
            </a:r>
            <a:r>
              <a:rPr lang="es-ES" b="1" dirty="0"/>
              <a:t>compuestos inorgánicos </a:t>
            </a:r>
            <a:r>
              <a:rPr lang="es-ES" dirty="0"/>
              <a:t>esenciales para la salud que tampoco pueden ser producidos endógenamente por el ser humano, por lo que deben obtenerse a través de la dieta.</a:t>
            </a:r>
            <a:endParaRPr lang="en-GB" sz="900" dirty="0">
              <a:cs typeface="Calibri" panose="020F0502020204030204"/>
            </a:endParaRPr>
          </a:p>
          <a:p>
            <a:pPr marL="0" indent="0" algn="just"/>
            <a:r>
              <a:rPr lang="es-ES" sz="2400" dirty="0"/>
              <a:t>Por ejemplo, </a:t>
            </a:r>
            <a:r>
              <a:rPr lang="es-ES" sz="2400" b="1" dirty="0"/>
              <a:t>el magnesio </a:t>
            </a:r>
            <a:r>
              <a:rPr lang="es-ES" sz="2400" dirty="0"/>
              <a:t>es necesario para </a:t>
            </a:r>
            <a:r>
              <a:rPr lang="en-GB" sz="2400" dirty="0"/>
              <a:t>:</a:t>
            </a:r>
            <a:endParaRPr lang="en-GB" sz="2400" dirty="0">
              <a:cs typeface="Calibri" panose="020F0502020204030204"/>
            </a:endParaRPr>
          </a:p>
          <a:p>
            <a:pPr marL="179705" indent="-179705" algn="just">
              <a:buFont typeface="Arial" panose="020B0604020202020204" pitchFamily="34" charset="0"/>
              <a:buChar char="•"/>
            </a:pPr>
            <a:r>
              <a:rPr lang="es-ES" sz="2400" b="1" dirty="0"/>
              <a:t>Transformación de los alimentos en energía</a:t>
            </a:r>
            <a:endParaRPr lang="es-ES" sz="2400" b="1" dirty="0">
              <a:cs typeface="Calibri" panose="020F0502020204030204"/>
            </a:endParaRPr>
          </a:p>
          <a:p>
            <a:pPr marL="179705" indent="-179705" algn="just">
              <a:buFont typeface="Arial" panose="020B0604020202020204" pitchFamily="34" charset="0"/>
              <a:buChar char="•"/>
            </a:pPr>
            <a:r>
              <a:rPr lang="es-ES" sz="2400" b="1" dirty="0"/>
              <a:t>Regulación hormonal (glándulas paratiroides)</a:t>
            </a:r>
            <a:endParaRPr lang="es-ES" sz="2400" b="1" dirty="0">
              <a:cs typeface="Calibri" panose="020F0502020204030204"/>
            </a:endParaRPr>
          </a:p>
          <a:p>
            <a:pPr marL="179705" indent="-179705" algn="just">
              <a:buFont typeface="Arial" panose="020B0604020202020204" pitchFamily="34" charset="0"/>
              <a:buChar char="•"/>
            </a:pPr>
            <a:r>
              <a:rPr lang="es-ES" sz="2400" b="1" dirty="0"/>
              <a:t>La salud de los huesos</a:t>
            </a:r>
            <a:endParaRPr lang="en-IE" dirty="0">
              <a:cs typeface="Calibri" panose="020F0502020204030204"/>
            </a:endParaRPr>
          </a:p>
        </p:txBody>
      </p:sp>
      <p:pic>
        <p:nvPicPr>
          <p:cNvPr id="7" name="Picture Placeholder 6" descr="Assorted vegetables and fruits">
            <a:extLst>
              <a:ext uri="{FF2B5EF4-FFF2-40B4-BE49-F238E27FC236}">
                <a16:creationId xmlns:a16="http://schemas.microsoft.com/office/drawing/2014/main" id="{4051D334-3F6C-41B5-BD8D-4C6B216C0E7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
        <p:nvSpPr>
          <p:cNvPr id="5" name="Text Placeholder 2">
            <a:extLst>
              <a:ext uri="{FF2B5EF4-FFF2-40B4-BE49-F238E27FC236}">
                <a16:creationId xmlns:a16="http://schemas.microsoft.com/office/drawing/2014/main" id="{97F8063D-06B3-401A-9B8E-DB1E19D85E7D}"/>
              </a:ext>
            </a:extLst>
          </p:cNvPr>
          <p:cNvSpPr>
            <a:spLocks noGrp="1"/>
          </p:cNvSpPr>
          <p:nvPr>
            <p:ph type="body" sz="quarter" idx="16"/>
          </p:nvPr>
        </p:nvSpPr>
        <p:spPr>
          <a:xfrm>
            <a:off x="735013" y="642938"/>
            <a:ext cx="5084762" cy="582612"/>
          </a:xfrm>
        </p:spPr>
        <p:txBody>
          <a:bodyPr>
            <a:normAutofit lnSpcReduction="10000"/>
          </a:bodyPr>
          <a:lstStyle/>
          <a:p>
            <a:r>
              <a:rPr lang="en-US" b="1"/>
              <a:t>4. </a:t>
            </a:r>
            <a:r>
              <a:rPr lang="en-US" b="1" err="1"/>
              <a:t>Vitaminas</a:t>
            </a:r>
            <a:r>
              <a:rPr lang="en-US" b="1"/>
              <a:t> y </a:t>
            </a:r>
            <a:r>
              <a:rPr lang="en-US" b="1" err="1"/>
              <a:t>minerales</a:t>
            </a:r>
            <a:r>
              <a:rPr lang="en-US" b="1"/>
              <a:t>:</a:t>
            </a:r>
            <a:endParaRPr lang="en-IE" b="1"/>
          </a:p>
        </p:txBody>
      </p:sp>
    </p:spTree>
    <p:extLst>
      <p:ext uri="{BB962C8B-B14F-4D97-AF65-F5344CB8AC3E}">
        <p14:creationId xmlns:p14="http://schemas.microsoft.com/office/powerpoint/2010/main" val="1336027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238674-F6B5-41C0-8525-7BC4332FBD34}"/>
              </a:ext>
            </a:extLst>
          </p:cNvPr>
          <p:cNvSpPr>
            <a:spLocks noGrp="1"/>
          </p:cNvSpPr>
          <p:nvPr>
            <p:ph type="body" sz="quarter" idx="16"/>
          </p:nvPr>
        </p:nvSpPr>
        <p:spPr>
          <a:xfrm>
            <a:off x="734714" y="385012"/>
            <a:ext cx="10808102" cy="1002630"/>
          </a:xfrm>
        </p:spPr>
        <p:txBody>
          <a:bodyPr>
            <a:normAutofit fontScale="85000" lnSpcReduction="10000"/>
          </a:bodyPr>
          <a:lstStyle/>
          <a:p>
            <a:r>
              <a:rPr lang="es-ES" b="0" i="0">
                <a:solidFill>
                  <a:srgbClr val="212121"/>
                </a:solidFill>
                <a:effectLst/>
                <a:latin typeface="Calibri" panose="020F0502020204030204" pitchFamily="34" charset="0"/>
                <a:cs typeface="Calibri" panose="020F0502020204030204" pitchFamily="34" charset="0"/>
              </a:rPr>
              <a:t>Un estudio muestra el porcentaje de personas mayores con riesgo de ingesta inadecuada de micronutrientes... </a:t>
            </a:r>
            <a:r>
              <a:rPr lang="es-ES" b="1" i="0">
                <a:solidFill>
                  <a:srgbClr val="212121"/>
                </a:solidFill>
                <a:effectLst/>
                <a:latin typeface="Calibri" panose="020F0502020204030204" pitchFamily="34" charset="0"/>
                <a:cs typeface="Calibri" panose="020F0502020204030204" pitchFamily="34" charset="0"/>
              </a:rPr>
              <a:t>VITAMINAS</a:t>
            </a:r>
            <a:endParaRPr lang="en-IE" b="1">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457570E-6A1C-4737-9394-54D8A706FB8D}"/>
              </a:ext>
            </a:extLst>
          </p:cNvPr>
          <p:cNvSpPr txBox="1"/>
          <p:nvPr/>
        </p:nvSpPr>
        <p:spPr>
          <a:xfrm>
            <a:off x="7427096" y="1272160"/>
            <a:ext cx="4444298" cy="3970318"/>
          </a:xfrm>
          <a:prstGeom prst="rect">
            <a:avLst/>
          </a:prstGeom>
          <a:noFill/>
        </p:spPr>
        <p:txBody>
          <a:bodyPr wrap="square" lIns="91440" tIns="45720" rIns="91440" bIns="45720" anchor="t">
            <a:spAutoFit/>
          </a:bodyPr>
          <a:lstStyle/>
          <a:p>
            <a:pPr algn="just"/>
            <a:r>
              <a:rPr lang="es-ES" b="0" i="0" dirty="0">
                <a:solidFill>
                  <a:srgbClr val="212121"/>
                </a:solidFill>
                <a:effectLst/>
              </a:rPr>
              <a:t>Las deficiencias de micronutrientes y la baja ingesta dietética entre los adultos mayores que viven en la comunidad se asocian con el deterioro funcional, la fragilidad y las dificultades para llevar una vida independiente. Los estudios que tratan de comprender los tipos y la magnitud de las posibles insuficiencias dietéticas podrían ser beneficiosos para servir de orientación para las futuras acciones. De los veinte nutrientes analizados, seis se consideraron un posible problema de salud pública: La vitamina D, la tiamina, la riboflavina, el calcio, el magnesio y el selenio.</a:t>
            </a:r>
            <a:endParaRPr lang="en-IE" dirty="0">
              <a:cs typeface="Calibri" panose="020F0502020204030204"/>
            </a:endParaRPr>
          </a:p>
        </p:txBody>
      </p:sp>
      <p:pic>
        <p:nvPicPr>
          <p:cNvPr id="5" name="Picture 4">
            <a:extLst>
              <a:ext uri="{FF2B5EF4-FFF2-40B4-BE49-F238E27FC236}">
                <a16:creationId xmlns:a16="http://schemas.microsoft.com/office/drawing/2014/main" id="{494B1C75-8E95-6243-BEF1-BE072BB3118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4042" y="1596196"/>
            <a:ext cx="5785836" cy="4093428"/>
          </a:xfrm>
          <a:prstGeom prst="rect">
            <a:avLst/>
          </a:prstGeom>
        </p:spPr>
      </p:pic>
      <p:sp>
        <p:nvSpPr>
          <p:cNvPr id="9" name="TextBox 8">
            <a:extLst>
              <a:ext uri="{FF2B5EF4-FFF2-40B4-BE49-F238E27FC236}">
                <a16:creationId xmlns:a16="http://schemas.microsoft.com/office/drawing/2014/main" id="{2D8D684D-D6FC-0C4B-A1C0-CDCDE3783673}"/>
              </a:ext>
            </a:extLst>
          </p:cNvPr>
          <p:cNvSpPr txBox="1"/>
          <p:nvPr/>
        </p:nvSpPr>
        <p:spPr>
          <a:xfrm rot="16200000">
            <a:off x="1575958" y="4500756"/>
            <a:ext cx="839880"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A</a:t>
            </a:r>
            <a:endParaRPr lang="en-IE" sz="1100"/>
          </a:p>
        </p:txBody>
      </p:sp>
      <p:sp>
        <p:nvSpPr>
          <p:cNvPr id="12" name="TextBox 11">
            <a:extLst>
              <a:ext uri="{FF2B5EF4-FFF2-40B4-BE49-F238E27FC236}">
                <a16:creationId xmlns:a16="http://schemas.microsoft.com/office/drawing/2014/main" id="{0124FE63-E59E-764A-BB78-CC9AAC616334}"/>
              </a:ext>
            </a:extLst>
          </p:cNvPr>
          <p:cNvSpPr txBox="1"/>
          <p:nvPr/>
        </p:nvSpPr>
        <p:spPr>
          <a:xfrm rot="16200000">
            <a:off x="1897032" y="4605907"/>
            <a:ext cx="1050182"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(B</a:t>
            </a:r>
            <a:r>
              <a:rPr lang="en-US" sz="1100" b="0" i="0" baseline="-25000">
                <a:solidFill>
                  <a:srgbClr val="212121"/>
                </a:solidFill>
                <a:effectLst/>
              </a:rPr>
              <a:t>1)</a:t>
            </a:r>
            <a:endParaRPr lang="en-IE" sz="1100" baseline="-25000"/>
          </a:p>
        </p:txBody>
      </p:sp>
      <p:sp>
        <p:nvSpPr>
          <p:cNvPr id="13" name="TextBox 12">
            <a:extLst>
              <a:ext uri="{FF2B5EF4-FFF2-40B4-BE49-F238E27FC236}">
                <a16:creationId xmlns:a16="http://schemas.microsoft.com/office/drawing/2014/main" id="{0FCBFAEE-E82E-DC4B-82A8-CF4408F1189E}"/>
              </a:ext>
            </a:extLst>
          </p:cNvPr>
          <p:cNvSpPr txBox="1"/>
          <p:nvPr/>
        </p:nvSpPr>
        <p:spPr>
          <a:xfrm rot="16200000">
            <a:off x="2323256" y="4605906"/>
            <a:ext cx="1050181"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(B</a:t>
            </a:r>
            <a:r>
              <a:rPr lang="en-US" sz="1100" b="0" i="0" baseline="-25000">
                <a:solidFill>
                  <a:srgbClr val="212121"/>
                </a:solidFill>
                <a:effectLst/>
              </a:rPr>
              <a:t>2</a:t>
            </a:r>
            <a:r>
              <a:rPr lang="en-US" sz="1100" b="0" i="0">
                <a:solidFill>
                  <a:srgbClr val="212121"/>
                </a:solidFill>
                <a:effectLst/>
              </a:rPr>
              <a:t>)</a:t>
            </a:r>
            <a:endParaRPr lang="en-IE" sz="1100"/>
          </a:p>
        </p:txBody>
      </p:sp>
      <p:sp>
        <p:nvSpPr>
          <p:cNvPr id="14" name="TextBox 13">
            <a:extLst>
              <a:ext uri="{FF2B5EF4-FFF2-40B4-BE49-F238E27FC236}">
                <a16:creationId xmlns:a16="http://schemas.microsoft.com/office/drawing/2014/main" id="{74D60194-7F52-6E4D-9763-2CA8018A2289}"/>
              </a:ext>
            </a:extLst>
          </p:cNvPr>
          <p:cNvSpPr txBox="1"/>
          <p:nvPr/>
        </p:nvSpPr>
        <p:spPr>
          <a:xfrm rot="16200000">
            <a:off x="2749481" y="4605906"/>
            <a:ext cx="1050180"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(B</a:t>
            </a:r>
            <a:r>
              <a:rPr lang="en-US" sz="1100" b="0" i="0" baseline="-25000">
                <a:solidFill>
                  <a:srgbClr val="212121"/>
                </a:solidFill>
                <a:effectLst/>
              </a:rPr>
              <a:t>3</a:t>
            </a:r>
            <a:r>
              <a:rPr lang="en-US" sz="1100" b="0" i="0">
                <a:solidFill>
                  <a:srgbClr val="212121"/>
                </a:solidFill>
                <a:effectLst/>
              </a:rPr>
              <a:t>)</a:t>
            </a:r>
            <a:endParaRPr lang="en-IE" sz="1100"/>
          </a:p>
        </p:txBody>
      </p:sp>
      <p:sp>
        <p:nvSpPr>
          <p:cNvPr id="15" name="TextBox 14">
            <a:extLst>
              <a:ext uri="{FF2B5EF4-FFF2-40B4-BE49-F238E27FC236}">
                <a16:creationId xmlns:a16="http://schemas.microsoft.com/office/drawing/2014/main" id="{3912AFB2-E54A-CA4A-9BDE-91003BF89FDE}"/>
              </a:ext>
            </a:extLst>
          </p:cNvPr>
          <p:cNvSpPr txBox="1"/>
          <p:nvPr/>
        </p:nvSpPr>
        <p:spPr>
          <a:xfrm rot="16200000">
            <a:off x="3185367" y="4596244"/>
            <a:ext cx="1030856"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B</a:t>
            </a:r>
            <a:r>
              <a:rPr lang="en-US" sz="1100" b="0" i="0" baseline="-25000">
                <a:solidFill>
                  <a:srgbClr val="212121"/>
                </a:solidFill>
                <a:effectLst/>
              </a:rPr>
              <a:t>6</a:t>
            </a:r>
            <a:endParaRPr lang="en-IE" sz="1100" baseline="-25000"/>
          </a:p>
        </p:txBody>
      </p:sp>
      <p:sp>
        <p:nvSpPr>
          <p:cNvPr id="16" name="TextBox 15">
            <a:extLst>
              <a:ext uri="{FF2B5EF4-FFF2-40B4-BE49-F238E27FC236}">
                <a16:creationId xmlns:a16="http://schemas.microsoft.com/office/drawing/2014/main" id="{F17871A5-74BB-B644-8A76-DD7A56DBB47C}"/>
              </a:ext>
            </a:extLst>
          </p:cNvPr>
          <p:cNvSpPr txBox="1"/>
          <p:nvPr/>
        </p:nvSpPr>
        <p:spPr>
          <a:xfrm rot="16200000">
            <a:off x="3601930" y="4605906"/>
            <a:ext cx="1050178"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B</a:t>
            </a:r>
            <a:r>
              <a:rPr lang="en-US" sz="1100" b="0" i="0" baseline="-25000">
                <a:solidFill>
                  <a:srgbClr val="212121"/>
                </a:solidFill>
                <a:effectLst/>
              </a:rPr>
              <a:t>12</a:t>
            </a:r>
            <a:endParaRPr lang="en-IE" sz="1100" baseline="-25000"/>
          </a:p>
        </p:txBody>
      </p:sp>
      <p:sp>
        <p:nvSpPr>
          <p:cNvPr id="17" name="TextBox 16">
            <a:extLst>
              <a:ext uri="{FF2B5EF4-FFF2-40B4-BE49-F238E27FC236}">
                <a16:creationId xmlns:a16="http://schemas.microsoft.com/office/drawing/2014/main" id="{372504A7-FD4E-1348-B845-32FE9C1B7DB3}"/>
              </a:ext>
            </a:extLst>
          </p:cNvPr>
          <p:cNvSpPr txBox="1"/>
          <p:nvPr/>
        </p:nvSpPr>
        <p:spPr>
          <a:xfrm rot="16200000">
            <a:off x="4133302" y="4500757"/>
            <a:ext cx="839880" cy="261610"/>
          </a:xfrm>
          <a:prstGeom prst="rect">
            <a:avLst/>
          </a:prstGeom>
          <a:noFill/>
        </p:spPr>
        <p:txBody>
          <a:bodyPr wrap="square">
            <a:spAutoFit/>
          </a:bodyPr>
          <a:lstStyle/>
          <a:p>
            <a:pPr algn="r"/>
            <a:r>
              <a:rPr lang="en-US" sz="1100" err="1">
                <a:solidFill>
                  <a:srgbClr val="212121"/>
                </a:solidFill>
              </a:rPr>
              <a:t>F</a:t>
            </a:r>
            <a:r>
              <a:rPr lang="en-US" sz="1100" b="0" i="0" err="1">
                <a:solidFill>
                  <a:srgbClr val="212121"/>
                </a:solidFill>
                <a:effectLst/>
              </a:rPr>
              <a:t>olato</a:t>
            </a:r>
            <a:endParaRPr lang="en-IE" sz="1100"/>
          </a:p>
        </p:txBody>
      </p:sp>
      <p:sp>
        <p:nvSpPr>
          <p:cNvPr id="18" name="TextBox 17">
            <a:extLst>
              <a:ext uri="{FF2B5EF4-FFF2-40B4-BE49-F238E27FC236}">
                <a16:creationId xmlns:a16="http://schemas.microsoft.com/office/drawing/2014/main" id="{6739B31F-FAF6-A944-9036-61251FBED551}"/>
              </a:ext>
            </a:extLst>
          </p:cNvPr>
          <p:cNvSpPr txBox="1"/>
          <p:nvPr/>
        </p:nvSpPr>
        <p:spPr>
          <a:xfrm rot="16200000">
            <a:off x="4559526" y="4500757"/>
            <a:ext cx="839880"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C</a:t>
            </a:r>
            <a:endParaRPr lang="en-IE" sz="1100"/>
          </a:p>
        </p:txBody>
      </p:sp>
      <p:sp>
        <p:nvSpPr>
          <p:cNvPr id="19" name="TextBox 18">
            <a:extLst>
              <a:ext uri="{FF2B5EF4-FFF2-40B4-BE49-F238E27FC236}">
                <a16:creationId xmlns:a16="http://schemas.microsoft.com/office/drawing/2014/main" id="{10886578-6D3E-B74A-A18C-7EC7EE83B745}"/>
              </a:ext>
            </a:extLst>
          </p:cNvPr>
          <p:cNvSpPr txBox="1"/>
          <p:nvPr/>
        </p:nvSpPr>
        <p:spPr>
          <a:xfrm rot="16200000">
            <a:off x="4985750" y="4500757"/>
            <a:ext cx="839880"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D</a:t>
            </a:r>
            <a:endParaRPr lang="en-IE" sz="1100"/>
          </a:p>
        </p:txBody>
      </p:sp>
      <p:sp>
        <p:nvSpPr>
          <p:cNvPr id="20" name="TextBox 19">
            <a:extLst>
              <a:ext uri="{FF2B5EF4-FFF2-40B4-BE49-F238E27FC236}">
                <a16:creationId xmlns:a16="http://schemas.microsoft.com/office/drawing/2014/main" id="{07971323-1FF2-A542-8686-D15ABDD0CE41}"/>
              </a:ext>
            </a:extLst>
          </p:cNvPr>
          <p:cNvSpPr txBox="1"/>
          <p:nvPr/>
        </p:nvSpPr>
        <p:spPr>
          <a:xfrm rot="16200000">
            <a:off x="5411978" y="4500757"/>
            <a:ext cx="839880" cy="261610"/>
          </a:xfrm>
          <a:prstGeom prst="rect">
            <a:avLst/>
          </a:prstGeom>
          <a:noFill/>
        </p:spPr>
        <p:txBody>
          <a:bodyPr wrap="square">
            <a:spAutoFit/>
          </a:bodyPr>
          <a:lstStyle/>
          <a:p>
            <a:pPr algn="r"/>
            <a:r>
              <a:rPr lang="en-US" sz="1100" b="0" i="0" err="1">
                <a:solidFill>
                  <a:srgbClr val="212121"/>
                </a:solidFill>
                <a:effectLst/>
              </a:rPr>
              <a:t>Vitamina</a:t>
            </a:r>
            <a:r>
              <a:rPr lang="en-US" sz="1100" b="0" i="0">
                <a:solidFill>
                  <a:srgbClr val="212121"/>
                </a:solidFill>
                <a:effectLst/>
              </a:rPr>
              <a:t> E</a:t>
            </a:r>
            <a:endParaRPr lang="en-IE" sz="1100"/>
          </a:p>
        </p:txBody>
      </p:sp>
      <p:sp>
        <p:nvSpPr>
          <p:cNvPr id="21" name="TextBox 20">
            <a:extLst>
              <a:ext uri="{FF2B5EF4-FFF2-40B4-BE49-F238E27FC236}">
                <a16:creationId xmlns:a16="http://schemas.microsoft.com/office/drawing/2014/main" id="{4356EC5E-B7F2-3949-900C-AA6193FA06B1}"/>
              </a:ext>
            </a:extLst>
          </p:cNvPr>
          <p:cNvSpPr txBox="1"/>
          <p:nvPr/>
        </p:nvSpPr>
        <p:spPr>
          <a:xfrm rot="16200000">
            <a:off x="256309" y="2902326"/>
            <a:ext cx="2430964" cy="261610"/>
          </a:xfrm>
          <a:prstGeom prst="rect">
            <a:avLst/>
          </a:prstGeom>
          <a:noFill/>
        </p:spPr>
        <p:txBody>
          <a:bodyPr wrap="square">
            <a:spAutoFit/>
          </a:bodyPr>
          <a:lstStyle/>
          <a:p>
            <a:pPr algn="ctr"/>
            <a:r>
              <a:rPr lang="es-ES" sz="1100" b="0" i="0">
                <a:solidFill>
                  <a:srgbClr val="212121"/>
                </a:solidFill>
                <a:effectLst/>
              </a:rPr>
              <a:t>Porcentaje de riesgo de insuficiencia </a:t>
            </a:r>
            <a:endParaRPr lang="en-IE" sz="1100"/>
          </a:p>
        </p:txBody>
      </p:sp>
      <p:sp>
        <p:nvSpPr>
          <p:cNvPr id="22" name="TextBox 21">
            <a:extLst>
              <a:ext uri="{FF2B5EF4-FFF2-40B4-BE49-F238E27FC236}">
                <a16:creationId xmlns:a16="http://schemas.microsoft.com/office/drawing/2014/main" id="{97E8DCFB-9E5F-7C48-9193-7355A2FAC86F}"/>
              </a:ext>
            </a:extLst>
          </p:cNvPr>
          <p:cNvSpPr txBox="1"/>
          <p:nvPr/>
        </p:nvSpPr>
        <p:spPr>
          <a:xfrm>
            <a:off x="834042" y="5270270"/>
            <a:ext cx="5785836" cy="261610"/>
          </a:xfrm>
          <a:prstGeom prst="rect">
            <a:avLst/>
          </a:prstGeom>
          <a:noFill/>
        </p:spPr>
        <p:txBody>
          <a:bodyPr wrap="square">
            <a:spAutoFit/>
          </a:bodyPr>
          <a:lstStyle/>
          <a:p>
            <a:pPr algn="ctr"/>
            <a:r>
              <a:rPr lang="es-ES" sz="1100" b="0" i="0">
                <a:solidFill>
                  <a:srgbClr val="212121"/>
                </a:solidFill>
                <a:effectLst/>
              </a:rPr>
              <a:t>Porcentaje medio (Cl 95%) de </a:t>
            </a:r>
            <a:r>
              <a:rPr lang="es-ES" sz="1100" b="0" i="0">
                <a:solidFill>
                  <a:srgbClr val="00B0F0"/>
                </a:solidFill>
                <a:effectLst/>
              </a:rPr>
              <a:t>hombres</a:t>
            </a:r>
            <a:r>
              <a:rPr lang="es-ES" sz="1100" b="0" i="0">
                <a:solidFill>
                  <a:srgbClr val="212121"/>
                </a:solidFill>
                <a:effectLst/>
              </a:rPr>
              <a:t> y </a:t>
            </a:r>
            <a:r>
              <a:rPr lang="es-ES" sz="1100" b="0" i="0">
                <a:solidFill>
                  <a:srgbClr val="FED100"/>
                </a:solidFill>
                <a:effectLst/>
              </a:rPr>
              <a:t>mujeres</a:t>
            </a:r>
            <a:r>
              <a:rPr lang="es-ES" sz="1100" b="0" i="0">
                <a:solidFill>
                  <a:srgbClr val="212121"/>
                </a:solidFill>
                <a:effectLst/>
              </a:rPr>
              <a:t> con riesgo de ingesta inadecuada de vitaminas.</a:t>
            </a:r>
            <a:endParaRPr lang="en-IE" sz="1100"/>
          </a:p>
        </p:txBody>
      </p:sp>
      <p:sp>
        <p:nvSpPr>
          <p:cNvPr id="23" name="TextBox 5">
            <a:extLst>
              <a:ext uri="{FF2B5EF4-FFF2-40B4-BE49-F238E27FC236}">
                <a16:creationId xmlns:a16="http://schemas.microsoft.com/office/drawing/2014/main" id="{B50CA921-5919-4ABF-B24D-EB52F7C09CB3}"/>
              </a:ext>
            </a:extLst>
          </p:cNvPr>
          <p:cNvSpPr txBox="1"/>
          <p:nvPr/>
        </p:nvSpPr>
        <p:spPr>
          <a:xfrm>
            <a:off x="7514705" y="5320292"/>
            <a:ext cx="2005263" cy="369332"/>
          </a:xfrm>
          <a:prstGeom prst="rect">
            <a:avLst/>
          </a:prstGeom>
          <a:noFill/>
        </p:spPr>
        <p:txBody>
          <a:bodyPr wrap="square" rtlCol="0">
            <a:spAutoFit/>
          </a:bodyPr>
          <a:lstStyle/>
          <a:p>
            <a:r>
              <a:rPr lang="en-US">
                <a:solidFill>
                  <a:srgbClr val="1188A3"/>
                </a:solidFill>
                <a:hlinkClick r:id="rId3">
                  <a:extLst>
                    <a:ext uri="{A12FA001-AC4F-418D-AE19-62706E023703}">
                      <ahyp:hlinkClr xmlns:ahyp="http://schemas.microsoft.com/office/drawing/2018/hyperlinkcolor" val="tx"/>
                    </a:ext>
                  </a:extLst>
                </a:hlinkClick>
              </a:rPr>
              <a:t>FUENTE</a:t>
            </a:r>
            <a:endParaRPr lang="en-IE">
              <a:solidFill>
                <a:srgbClr val="1188A3"/>
              </a:solidFill>
            </a:endParaRPr>
          </a:p>
        </p:txBody>
      </p:sp>
    </p:spTree>
    <p:extLst>
      <p:ext uri="{BB962C8B-B14F-4D97-AF65-F5344CB8AC3E}">
        <p14:creationId xmlns:p14="http://schemas.microsoft.com/office/powerpoint/2010/main" val="626253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295CB54-F4A2-46A3-983F-259668EF9774}"/>
              </a:ext>
            </a:extLst>
          </p:cNvPr>
          <p:cNvSpPr>
            <a:spLocks noGrp="1"/>
          </p:cNvSpPr>
          <p:nvPr>
            <p:ph type="body" sz="quarter" idx="16"/>
          </p:nvPr>
        </p:nvSpPr>
        <p:spPr>
          <a:xfrm>
            <a:off x="735013" y="320842"/>
            <a:ext cx="10807700" cy="1082842"/>
          </a:xfrm>
        </p:spPr>
        <p:txBody>
          <a:bodyPr>
            <a:normAutofit fontScale="85000" lnSpcReduction="10000"/>
          </a:bodyPr>
          <a:lstStyle/>
          <a:p>
            <a:r>
              <a:rPr lang="es-ES" b="0" i="0">
                <a:solidFill>
                  <a:srgbClr val="212121"/>
                </a:solidFill>
                <a:effectLst/>
                <a:latin typeface="Calibri" panose="020F0502020204030204" pitchFamily="34" charset="0"/>
                <a:cs typeface="Calibri" panose="020F0502020204030204" pitchFamily="34" charset="0"/>
              </a:rPr>
              <a:t>Un estudio muestra el porcentaje de personas mayores con riesgo de ingesta inadecuada de micronutrientes... </a:t>
            </a:r>
            <a:r>
              <a:rPr lang="es-ES" b="1" i="0">
                <a:solidFill>
                  <a:srgbClr val="212121"/>
                </a:solidFill>
                <a:effectLst/>
                <a:latin typeface="Calibri" panose="020F0502020204030204" pitchFamily="34" charset="0"/>
                <a:cs typeface="Calibri" panose="020F0502020204030204" pitchFamily="34" charset="0"/>
              </a:rPr>
              <a:t>MINERALES</a:t>
            </a:r>
          </a:p>
        </p:txBody>
      </p:sp>
      <p:sp>
        <p:nvSpPr>
          <p:cNvPr id="8" name="TextBox 7">
            <a:extLst>
              <a:ext uri="{FF2B5EF4-FFF2-40B4-BE49-F238E27FC236}">
                <a16:creationId xmlns:a16="http://schemas.microsoft.com/office/drawing/2014/main" id="{8F2AE61F-2774-48AF-AC99-1493B32EBBA5}"/>
              </a:ext>
            </a:extLst>
          </p:cNvPr>
          <p:cNvSpPr txBox="1"/>
          <p:nvPr/>
        </p:nvSpPr>
        <p:spPr>
          <a:xfrm flipH="1">
            <a:off x="7432473" y="1639656"/>
            <a:ext cx="4366004" cy="3816429"/>
          </a:xfrm>
          <a:prstGeom prst="rect">
            <a:avLst/>
          </a:prstGeom>
          <a:noFill/>
        </p:spPr>
        <p:txBody>
          <a:bodyPr wrap="square" lIns="91440" tIns="45720" rIns="91440" bIns="45720" rtlCol="0" anchor="t">
            <a:spAutoFit/>
          </a:bodyPr>
          <a:lstStyle/>
          <a:p>
            <a:pPr algn="just"/>
            <a:r>
              <a:rPr lang="es-ES" sz="2200" dirty="0">
                <a:solidFill>
                  <a:srgbClr val="000000"/>
                </a:solidFill>
              </a:rPr>
              <a:t>De este gráfico se desprende cómo un alto porcentaje de adultos mayores tiene una ingesta inadecuada de los minerales</a:t>
            </a:r>
            <a:r>
              <a:rPr lang="en-US" sz="2200" dirty="0">
                <a:solidFill>
                  <a:srgbClr val="000000"/>
                </a:solidFill>
              </a:rPr>
              <a:t>: </a:t>
            </a:r>
            <a:endParaRPr lang="es-ES"/>
          </a:p>
          <a:p>
            <a:pPr algn="just"/>
            <a:r>
              <a:rPr lang="es-ES" sz="2200" b="1" dirty="0">
                <a:solidFill>
                  <a:srgbClr val="000000"/>
                </a:solidFill>
              </a:rPr>
              <a:t>Calcio: </a:t>
            </a:r>
            <a:r>
              <a:rPr lang="es-ES" sz="2200" dirty="0">
                <a:solidFill>
                  <a:srgbClr val="000000"/>
                </a:solidFill>
              </a:rPr>
              <a:t>importante para la salud de los huesos </a:t>
            </a:r>
            <a:endParaRPr lang="es-ES" sz="2200">
              <a:solidFill>
                <a:srgbClr val="000000"/>
              </a:solidFill>
              <a:cs typeface="Calibri" panose="020F0502020204030204"/>
            </a:endParaRPr>
          </a:p>
          <a:p>
            <a:pPr algn="just"/>
            <a:r>
              <a:rPr lang="es-ES" sz="2200" b="1" dirty="0">
                <a:solidFill>
                  <a:srgbClr val="000000"/>
                </a:solidFill>
              </a:rPr>
              <a:t>Magnesio: </a:t>
            </a:r>
            <a:r>
              <a:rPr lang="es-ES" sz="2200" dirty="0">
                <a:solidFill>
                  <a:srgbClr val="000000"/>
                </a:solidFill>
              </a:rPr>
              <a:t>importante para crear energía a partir de los alimentos y para la regulación hormonal </a:t>
            </a:r>
            <a:endParaRPr lang="es-ES" sz="2200">
              <a:solidFill>
                <a:srgbClr val="000000"/>
              </a:solidFill>
              <a:cs typeface="Calibri" panose="020F0502020204030204"/>
            </a:endParaRPr>
          </a:p>
          <a:p>
            <a:pPr algn="just"/>
            <a:r>
              <a:rPr lang="es-ES" sz="2200" b="1" dirty="0">
                <a:solidFill>
                  <a:srgbClr val="000000"/>
                </a:solidFill>
              </a:rPr>
              <a:t>Selenio</a:t>
            </a:r>
            <a:r>
              <a:rPr lang="es-ES" sz="2200" dirty="0">
                <a:solidFill>
                  <a:srgbClr val="000000"/>
                </a:solidFill>
              </a:rPr>
              <a:t>: protege contra el daño celular y la inflamación en el cuerpo</a:t>
            </a:r>
            <a:endParaRPr lang="en-IE" sz="2200" dirty="0">
              <a:solidFill>
                <a:srgbClr val="000000"/>
              </a:solidFill>
              <a:cs typeface="Calibri" panose="020F0502020204030204"/>
            </a:endParaRPr>
          </a:p>
        </p:txBody>
      </p:sp>
      <p:pic>
        <p:nvPicPr>
          <p:cNvPr id="10" name="Picture 9">
            <a:extLst>
              <a:ext uri="{FF2B5EF4-FFF2-40B4-BE49-F238E27FC236}">
                <a16:creationId xmlns:a16="http://schemas.microsoft.com/office/drawing/2014/main" id="{00022883-AE7B-A541-BD9E-5CC3EA6F51D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4042" y="1596196"/>
            <a:ext cx="5785836" cy="4093427"/>
          </a:xfrm>
          <a:prstGeom prst="rect">
            <a:avLst/>
          </a:prstGeom>
        </p:spPr>
      </p:pic>
      <p:sp>
        <p:nvSpPr>
          <p:cNvPr id="11" name="TextBox 10">
            <a:extLst>
              <a:ext uri="{FF2B5EF4-FFF2-40B4-BE49-F238E27FC236}">
                <a16:creationId xmlns:a16="http://schemas.microsoft.com/office/drawing/2014/main" id="{09EBA014-D414-974B-B255-133905A3F1B7}"/>
              </a:ext>
            </a:extLst>
          </p:cNvPr>
          <p:cNvSpPr txBox="1"/>
          <p:nvPr/>
        </p:nvSpPr>
        <p:spPr>
          <a:xfrm rot="16200000">
            <a:off x="1655468" y="4500755"/>
            <a:ext cx="839880" cy="261610"/>
          </a:xfrm>
          <a:prstGeom prst="rect">
            <a:avLst/>
          </a:prstGeom>
          <a:noFill/>
        </p:spPr>
        <p:txBody>
          <a:bodyPr wrap="square">
            <a:spAutoFit/>
          </a:bodyPr>
          <a:lstStyle/>
          <a:p>
            <a:pPr algn="r"/>
            <a:r>
              <a:rPr lang="en-US" sz="1100" b="0" i="0">
                <a:solidFill>
                  <a:srgbClr val="212121"/>
                </a:solidFill>
                <a:effectLst/>
              </a:rPr>
              <a:t>Calcio</a:t>
            </a:r>
            <a:endParaRPr lang="en-IE" sz="1100"/>
          </a:p>
        </p:txBody>
      </p:sp>
      <p:sp>
        <p:nvSpPr>
          <p:cNvPr id="12" name="TextBox 11">
            <a:extLst>
              <a:ext uri="{FF2B5EF4-FFF2-40B4-BE49-F238E27FC236}">
                <a16:creationId xmlns:a16="http://schemas.microsoft.com/office/drawing/2014/main" id="{143CE774-AEE5-6B4D-91FD-621E6DC102B1}"/>
              </a:ext>
            </a:extLst>
          </p:cNvPr>
          <p:cNvSpPr txBox="1"/>
          <p:nvPr/>
        </p:nvSpPr>
        <p:spPr>
          <a:xfrm rot="16200000">
            <a:off x="2040151" y="4605906"/>
            <a:ext cx="1050182" cy="261610"/>
          </a:xfrm>
          <a:prstGeom prst="rect">
            <a:avLst/>
          </a:prstGeom>
          <a:noFill/>
        </p:spPr>
        <p:txBody>
          <a:bodyPr wrap="square">
            <a:spAutoFit/>
          </a:bodyPr>
          <a:lstStyle/>
          <a:p>
            <a:pPr algn="r"/>
            <a:r>
              <a:rPr lang="en-US" sz="1100" b="0" i="0" err="1">
                <a:solidFill>
                  <a:srgbClr val="212121"/>
                </a:solidFill>
                <a:effectLst/>
              </a:rPr>
              <a:t>Cobre</a:t>
            </a:r>
            <a:endParaRPr lang="en-IE" sz="1100" baseline="-25000"/>
          </a:p>
        </p:txBody>
      </p:sp>
      <p:sp>
        <p:nvSpPr>
          <p:cNvPr id="13" name="TextBox 12">
            <a:extLst>
              <a:ext uri="{FF2B5EF4-FFF2-40B4-BE49-F238E27FC236}">
                <a16:creationId xmlns:a16="http://schemas.microsoft.com/office/drawing/2014/main" id="{E75146FB-1476-D94D-9D8B-46129DC8EFA7}"/>
              </a:ext>
            </a:extLst>
          </p:cNvPr>
          <p:cNvSpPr txBox="1"/>
          <p:nvPr/>
        </p:nvSpPr>
        <p:spPr>
          <a:xfrm rot="16200000">
            <a:off x="2537935" y="4605906"/>
            <a:ext cx="1050181" cy="261610"/>
          </a:xfrm>
          <a:prstGeom prst="rect">
            <a:avLst/>
          </a:prstGeom>
          <a:noFill/>
        </p:spPr>
        <p:txBody>
          <a:bodyPr wrap="square">
            <a:spAutoFit/>
          </a:bodyPr>
          <a:lstStyle/>
          <a:p>
            <a:pPr algn="r"/>
            <a:r>
              <a:rPr lang="en-US" sz="1100" b="0" i="0" err="1">
                <a:solidFill>
                  <a:srgbClr val="212121"/>
                </a:solidFill>
                <a:effectLst/>
              </a:rPr>
              <a:t>Iodo</a:t>
            </a:r>
            <a:endParaRPr lang="en-IE" sz="1100"/>
          </a:p>
        </p:txBody>
      </p:sp>
      <p:sp>
        <p:nvSpPr>
          <p:cNvPr id="16" name="TextBox 15">
            <a:extLst>
              <a:ext uri="{FF2B5EF4-FFF2-40B4-BE49-F238E27FC236}">
                <a16:creationId xmlns:a16="http://schemas.microsoft.com/office/drawing/2014/main" id="{E814CBCA-F54F-C946-8E8B-3678F3845C80}"/>
              </a:ext>
            </a:extLst>
          </p:cNvPr>
          <p:cNvSpPr txBox="1"/>
          <p:nvPr/>
        </p:nvSpPr>
        <p:spPr>
          <a:xfrm>
            <a:off x="834042" y="1657275"/>
            <a:ext cx="5785836" cy="261610"/>
          </a:xfrm>
          <a:prstGeom prst="rect">
            <a:avLst/>
          </a:prstGeom>
          <a:noFill/>
        </p:spPr>
        <p:txBody>
          <a:bodyPr wrap="square">
            <a:spAutoFit/>
          </a:bodyPr>
          <a:lstStyle/>
          <a:p>
            <a:pPr algn="ctr"/>
            <a:r>
              <a:rPr lang="en-US" sz="1100" b="1" i="0">
                <a:solidFill>
                  <a:srgbClr val="212121"/>
                </a:solidFill>
                <a:effectLst/>
              </a:rPr>
              <a:t>Micronutrient intakes of older adults</a:t>
            </a:r>
            <a:endParaRPr lang="en-IE" sz="1100" b="1"/>
          </a:p>
        </p:txBody>
      </p:sp>
      <p:sp>
        <p:nvSpPr>
          <p:cNvPr id="17" name="TextBox 16">
            <a:extLst>
              <a:ext uri="{FF2B5EF4-FFF2-40B4-BE49-F238E27FC236}">
                <a16:creationId xmlns:a16="http://schemas.microsoft.com/office/drawing/2014/main" id="{EA7EA8B4-66A1-494E-B0FC-F6A464CF58F3}"/>
              </a:ext>
            </a:extLst>
          </p:cNvPr>
          <p:cNvSpPr txBox="1"/>
          <p:nvPr/>
        </p:nvSpPr>
        <p:spPr>
          <a:xfrm rot="16200000">
            <a:off x="3046819" y="4605906"/>
            <a:ext cx="1050181" cy="261610"/>
          </a:xfrm>
          <a:prstGeom prst="rect">
            <a:avLst/>
          </a:prstGeom>
          <a:noFill/>
        </p:spPr>
        <p:txBody>
          <a:bodyPr wrap="square">
            <a:spAutoFit/>
          </a:bodyPr>
          <a:lstStyle/>
          <a:p>
            <a:pPr algn="r"/>
            <a:r>
              <a:rPr lang="en-US" sz="1100" b="0" i="0" err="1">
                <a:solidFill>
                  <a:srgbClr val="212121"/>
                </a:solidFill>
                <a:effectLst/>
              </a:rPr>
              <a:t>Hierro</a:t>
            </a:r>
            <a:endParaRPr lang="en-IE" sz="1100"/>
          </a:p>
        </p:txBody>
      </p:sp>
      <p:sp>
        <p:nvSpPr>
          <p:cNvPr id="18" name="TextBox 17">
            <a:extLst>
              <a:ext uri="{FF2B5EF4-FFF2-40B4-BE49-F238E27FC236}">
                <a16:creationId xmlns:a16="http://schemas.microsoft.com/office/drawing/2014/main" id="{DEB28BBF-51CD-D74D-B0AD-0219FE6E248F}"/>
              </a:ext>
            </a:extLst>
          </p:cNvPr>
          <p:cNvSpPr txBox="1"/>
          <p:nvPr/>
        </p:nvSpPr>
        <p:spPr>
          <a:xfrm rot="16200000">
            <a:off x="3531850" y="4605906"/>
            <a:ext cx="1050181" cy="261610"/>
          </a:xfrm>
          <a:prstGeom prst="rect">
            <a:avLst/>
          </a:prstGeom>
          <a:noFill/>
        </p:spPr>
        <p:txBody>
          <a:bodyPr wrap="square">
            <a:spAutoFit/>
          </a:bodyPr>
          <a:lstStyle/>
          <a:p>
            <a:pPr algn="r"/>
            <a:r>
              <a:rPr lang="en-US" sz="1100" b="0" i="0" err="1">
                <a:solidFill>
                  <a:srgbClr val="212121"/>
                </a:solidFill>
                <a:effectLst/>
              </a:rPr>
              <a:t>Magnesio</a:t>
            </a:r>
            <a:endParaRPr lang="en-IE" sz="1100"/>
          </a:p>
        </p:txBody>
      </p:sp>
      <p:sp>
        <p:nvSpPr>
          <p:cNvPr id="19" name="TextBox 18">
            <a:extLst>
              <a:ext uri="{FF2B5EF4-FFF2-40B4-BE49-F238E27FC236}">
                <a16:creationId xmlns:a16="http://schemas.microsoft.com/office/drawing/2014/main" id="{05B88260-813D-DF44-818C-E99E01C2E478}"/>
              </a:ext>
            </a:extLst>
          </p:cNvPr>
          <p:cNvSpPr txBox="1"/>
          <p:nvPr/>
        </p:nvSpPr>
        <p:spPr>
          <a:xfrm rot="16200000">
            <a:off x="4048686" y="4605906"/>
            <a:ext cx="1050181" cy="261610"/>
          </a:xfrm>
          <a:prstGeom prst="rect">
            <a:avLst/>
          </a:prstGeom>
          <a:noFill/>
        </p:spPr>
        <p:txBody>
          <a:bodyPr wrap="square">
            <a:spAutoFit/>
          </a:bodyPr>
          <a:lstStyle/>
          <a:p>
            <a:pPr algn="r"/>
            <a:r>
              <a:rPr lang="en-US" sz="1100" err="1">
                <a:solidFill>
                  <a:srgbClr val="212121"/>
                </a:solidFill>
              </a:rPr>
              <a:t>F</a:t>
            </a:r>
            <a:r>
              <a:rPr lang="en-US" sz="1100" b="0" i="0" err="1">
                <a:solidFill>
                  <a:srgbClr val="212121"/>
                </a:solidFill>
                <a:effectLst/>
              </a:rPr>
              <a:t>osforo</a:t>
            </a:r>
            <a:endParaRPr lang="en-IE" sz="1100"/>
          </a:p>
        </p:txBody>
      </p:sp>
      <p:sp>
        <p:nvSpPr>
          <p:cNvPr id="20" name="TextBox 19">
            <a:extLst>
              <a:ext uri="{FF2B5EF4-FFF2-40B4-BE49-F238E27FC236}">
                <a16:creationId xmlns:a16="http://schemas.microsoft.com/office/drawing/2014/main" id="{03EC2FC2-CE03-0D45-87CA-4298F14D6CC9}"/>
              </a:ext>
            </a:extLst>
          </p:cNvPr>
          <p:cNvSpPr txBox="1"/>
          <p:nvPr/>
        </p:nvSpPr>
        <p:spPr>
          <a:xfrm rot="16200000">
            <a:off x="4565522" y="4605906"/>
            <a:ext cx="1050181" cy="261610"/>
          </a:xfrm>
          <a:prstGeom prst="rect">
            <a:avLst/>
          </a:prstGeom>
          <a:noFill/>
        </p:spPr>
        <p:txBody>
          <a:bodyPr wrap="square">
            <a:spAutoFit/>
          </a:bodyPr>
          <a:lstStyle/>
          <a:p>
            <a:pPr algn="r"/>
            <a:r>
              <a:rPr lang="en-US" sz="1100" b="0" i="0" err="1">
                <a:solidFill>
                  <a:srgbClr val="212121"/>
                </a:solidFill>
                <a:effectLst/>
              </a:rPr>
              <a:t>Seleio</a:t>
            </a:r>
            <a:endParaRPr lang="en-IE" sz="1100"/>
          </a:p>
        </p:txBody>
      </p:sp>
      <p:sp>
        <p:nvSpPr>
          <p:cNvPr id="21" name="TextBox 20">
            <a:extLst>
              <a:ext uri="{FF2B5EF4-FFF2-40B4-BE49-F238E27FC236}">
                <a16:creationId xmlns:a16="http://schemas.microsoft.com/office/drawing/2014/main" id="{7C9FFE54-1EB2-B54B-B8AC-C781373D1064}"/>
              </a:ext>
            </a:extLst>
          </p:cNvPr>
          <p:cNvSpPr txBox="1"/>
          <p:nvPr/>
        </p:nvSpPr>
        <p:spPr>
          <a:xfrm rot="16200000">
            <a:off x="5066455" y="4605906"/>
            <a:ext cx="1050181" cy="261610"/>
          </a:xfrm>
          <a:prstGeom prst="rect">
            <a:avLst/>
          </a:prstGeom>
          <a:noFill/>
        </p:spPr>
        <p:txBody>
          <a:bodyPr wrap="square">
            <a:spAutoFit/>
          </a:bodyPr>
          <a:lstStyle/>
          <a:p>
            <a:pPr algn="r"/>
            <a:r>
              <a:rPr lang="en-US" sz="1100" b="0" i="0">
                <a:solidFill>
                  <a:srgbClr val="212121"/>
                </a:solidFill>
                <a:effectLst/>
              </a:rPr>
              <a:t>Zinc</a:t>
            </a:r>
            <a:endParaRPr lang="en-IE" sz="1100"/>
          </a:p>
        </p:txBody>
      </p:sp>
      <p:sp>
        <p:nvSpPr>
          <p:cNvPr id="22" name="TextBox 5">
            <a:extLst>
              <a:ext uri="{FF2B5EF4-FFF2-40B4-BE49-F238E27FC236}">
                <a16:creationId xmlns:a16="http://schemas.microsoft.com/office/drawing/2014/main" id="{75AC2A00-D5F6-4C7A-B909-AA9B2D8DBEB1}"/>
              </a:ext>
            </a:extLst>
          </p:cNvPr>
          <p:cNvSpPr txBox="1"/>
          <p:nvPr/>
        </p:nvSpPr>
        <p:spPr>
          <a:xfrm>
            <a:off x="7432473" y="5542311"/>
            <a:ext cx="2005263" cy="369332"/>
          </a:xfrm>
          <a:prstGeom prst="rect">
            <a:avLst/>
          </a:prstGeom>
          <a:noFill/>
        </p:spPr>
        <p:txBody>
          <a:bodyPr wrap="square" rtlCol="0">
            <a:spAutoFit/>
          </a:bodyPr>
          <a:lstStyle/>
          <a:p>
            <a:r>
              <a:rPr lang="en-US">
                <a:solidFill>
                  <a:srgbClr val="1188A3"/>
                </a:solidFill>
                <a:hlinkClick r:id="rId3">
                  <a:extLst>
                    <a:ext uri="{A12FA001-AC4F-418D-AE19-62706E023703}">
                      <ahyp:hlinkClr xmlns:ahyp="http://schemas.microsoft.com/office/drawing/2018/hyperlinkcolor" val="tx"/>
                    </a:ext>
                  </a:extLst>
                </a:hlinkClick>
              </a:rPr>
              <a:t>FUENTE</a:t>
            </a:r>
            <a:endParaRPr lang="en-IE">
              <a:solidFill>
                <a:srgbClr val="1188A3"/>
              </a:solidFill>
            </a:endParaRPr>
          </a:p>
        </p:txBody>
      </p:sp>
      <p:sp>
        <p:nvSpPr>
          <p:cNvPr id="23" name="TextBox 20">
            <a:extLst>
              <a:ext uri="{FF2B5EF4-FFF2-40B4-BE49-F238E27FC236}">
                <a16:creationId xmlns:a16="http://schemas.microsoft.com/office/drawing/2014/main" id="{D16DD6A5-3706-4537-87F3-EC54CC8FEC25}"/>
              </a:ext>
            </a:extLst>
          </p:cNvPr>
          <p:cNvSpPr txBox="1"/>
          <p:nvPr/>
        </p:nvSpPr>
        <p:spPr>
          <a:xfrm rot="16200000">
            <a:off x="256309" y="2902326"/>
            <a:ext cx="2430964" cy="261610"/>
          </a:xfrm>
          <a:prstGeom prst="rect">
            <a:avLst/>
          </a:prstGeom>
          <a:noFill/>
        </p:spPr>
        <p:txBody>
          <a:bodyPr wrap="square">
            <a:spAutoFit/>
          </a:bodyPr>
          <a:lstStyle/>
          <a:p>
            <a:pPr algn="ctr"/>
            <a:r>
              <a:rPr lang="es-ES" sz="1100" b="0" i="0">
                <a:solidFill>
                  <a:srgbClr val="212121"/>
                </a:solidFill>
                <a:effectLst/>
              </a:rPr>
              <a:t>Porcentaje de riesgo de insuficiencia </a:t>
            </a:r>
            <a:endParaRPr lang="en-IE" sz="1100"/>
          </a:p>
        </p:txBody>
      </p:sp>
      <p:sp>
        <p:nvSpPr>
          <p:cNvPr id="24" name="TextBox 21">
            <a:extLst>
              <a:ext uri="{FF2B5EF4-FFF2-40B4-BE49-F238E27FC236}">
                <a16:creationId xmlns:a16="http://schemas.microsoft.com/office/drawing/2014/main" id="{4F4FEDB5-ACD1-4312-B34E-676AB2245F8F}"/>
              </a:ext>
            </a:extLst>
          </p:cNvPr>
          <p:cNvSpPr txBox="1"/>
          <p:nvPr/>
        </p:nvSpPr>
        <p:spPr>
          <a:xfrm>
            <a:off x="834042" y="5270270"/>
            <a:ext cx="5785836" cy="261610"/>
          </a:xfrm>
          <a:prstGeom prst="rect">
            <a:avLst/>
          </a:prstGeom>
          <a:noFill/>
        </p:spPr>
        <p:txBody>
          <a:bodyPr wrap="square">
            <a:spAutoFit/>
          </a:bodyPr>
          <a:lstStyle/>
          <a:p>
            <a:pPr algn="ctr"/>
            <a:r>
              <a:rPr lang="es-ES" sz="1100" b="0" i="0">
                <a:solidFill>
                  <a:srgbClr val="212121"/>
                </a:solidFill>
                <a:effectLst/>
              </a:rPr>
              <a:t>Porcentaje medio (Cl 95%) de </a:t>
            </a:r>
            <a:r>
              <a:rPr lang="es-ES" sz="1100" b="0" i="0">
                <a:solidFill>
                  <a:srgbClr val="00B0F0"/>
                </a:solidFill>
                <a:effectLst/>
              </a:rPr>
              <a:t>hombres</a:t>
            </a:r>
            <a:r>
              <a:rPr lang="es-ES" sz="1100" b="0" i="0">
                <a:solidFill>
                  <a:srgbClr val="212121"/>
                </a:solidFill>
                <a:effectLst/>
              </a:rPr>
              <a:t> y </a:t>
            </a:r>
            <a:r>
              <a:rPr lang="es-ES" sz="1100" b="0" i="0">
                <a:solidFill>
                  <a:srgbClr val="FED100"/>
                </a:solidFill>
                <a:effectLst/>
              </a:rPr>
              <a:t>mujeres</a:t>
            </a:r>
            <a:r>
              <a:rPr lang="es-ES" sz="1100" b="0" i="0">
                <a:solidFill>
                  <a:srgbClr val="212121"/>
                </a:solidFill>
                <a:effectLst/>
              </a:rPr>
              <a:t> con riesgo de ingesta inadecuada de vitaminas.</a:t>
            </a:r>
            <a:endParaRPr lang="en-IE" sz="1100"/>
          </a:p>
        </p:txBody>
      </p:sp>
    </p:spTree>
    <p:extLst>
      <p:ext uri="{BB962C8B-B14F-4D97-AF65-F5344CB8AC3E}">
        <p14:creationId xmlns:p14="http://schemas.microsoft.com/office/powerpoint/2010/main" val="358017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FADFE3-6AD8-4137-9A1A-030D825C0F5A}"/>
              </a:ext>
            </a:extLst>
          </p:cNvPr>
          <p:cNvSpPr>
            <a:spLocks noGrp="1"/>
          </p:cNvSpPr>
          <p:nvPr>
            <p:ph type="body" sz="quarter" idx="30"/>
          </p:nvPr>
        </p:nvSpPr>
        <p:spPr>
          <a:xfrm>
            <a:off x="1491448" y="4683333"/>
            <a:ext cx="2858609" cy="1237497"/>
          </a:xfrm>
        </p:spPr>
        <p:txBody>
          <a:bodyPr>
            <a:noAutofit/>
          </a:bodyPr>
          <a:lstStyle/>
          <a:p>
            <a:pPr marL="285750" indent="-285750">
              <a:buFont typeface="Arial" panose="020B0604020202020204" pitchFamily="34" charset="0"/>
              <a:buChar char="•"/>
            </a:pPr>
            <a:r>
              <a:rPr lang="en-US" sz="2000">
                <a:latin typeface="+mn-lt"/>
              </a:rPr>
              <a:t>P</a:t>
            </a:r>
            <a:r>
              <a:rPr lang="es-ES" sz="2000">
                <a:latin typeface="+mn-lt"/>
              </a:rPr>
              <a:t>revenir la desnutrición</a:t>
            </a:r>
          </a:p>
          <a:p>
            <a:pPr marL="285750" indent="-285750">
              <a:buFont typeface="Arial" panose="020B0604020202020204" pitchFamily="34" charset="0"/>
              <a:buChar char="•"/>
            </a:pPr>
            <a:r>
              <a:rPr lang="es-ES" sz="2000">
                <a:latin typeface="+mn-lt"/>
              </a:rPr>
              <a:t>Reducir la fragilidad en las personas mayores</a:t>
            </a:r>
            <a:endParaRPr lang="en-IE" sz="2000">
              <a:latin typeface="+mn-lt"/>
            </a:endParaRPr>
          </a:p>
        </p:txBody>
      </p:sp>
      <p:sp>
        <p:nvSpPr>
          <p:cNvPr id="3" name="Text Placeholder 2">
            <a:extLst>
              <a:ext uri="{FF2B5EF4-FFF2-40B4-BE49-F238E27FC236}">
                <a16:creationId xmlns:a16="http://schemas.microsoft.com/office/drawing/2014/main" id="{96CFAE4F-05A0-4088-9EDA-4A1D0B4DB126}"/>
              </a:ext>
            </a:extLst>
          </p:cNvPr>
          <p:cNvSpPr>
            <a:spLocks noGrp="1"/>
          </p:cNvSpPr>
          <p:nvPr>
            <p:ph type="body" sz="quarter" idx="31"/>
          </p:nvPr>
        </p:nvSpPr>
        <p:spPr>
          <a:xfrm>
            <a:off x="1956270" y="4045528"/>
            <a:ext cx="2061046" cy="622861"/>
          </a:xfrm>
        </p:spPr>
        <p:txBody>
          <a:bodyPr>
            <a:normAutofit lnSpcReduction="10000"/>
          </a:bodyPr>
          <a:lstStyle/>
          <a:p>
            <a:r>
              <a:rPr lang="es-ES" b="1">
                <a:solidFill>
                  <a:srgbClr val="1188A3"/>
                </a:solidFill>
              </a:rPr>
              <a:t>Lo que hay que hacer...</a:t>
            </a:r>
            <a:endParaRPr lang="en-IE" b="1">
              <a:solidFill>
                <a:srgbClr val="1188A3"/>
              </a:solidFill>
            </a:endParaRPr>
          </a:p>
        </p:txBody>
      </p:sp>
      <p:sp>
        <p:nvSpPr>
          <p:cNvPr id="4" name="Text Placeholder 3">
            <a:extLst>
              <a:ext uri="{FF2B5EF4-FFF2-40B4-BE49-F238E27FC236}">
                <a16:creationId xmlns:a16="http://schemas.microsoft.com/office/drawing/2014/main" id="{B672004B-52A2-4702-94C3-9751846F755B}"/>
              </a:ext>
            </a:extLst>
          </p:cNvPr>
          <p:cNvSpPr>
            <a:spLocks noGrp="1"/>
          </p:cNvSpPr>
          <p:nvPr>
            <p:ph type="body" sz="quarter" idx="32"/>
          </p:nvPr>
        </p:nvSpPr>
        <p:spPr>
          <a:xfrm>
            <a:off x="4563687" y="4683333"/>
            <a:ext cx="3399584" cy="1237497"/>
          </a:xfrm>
        </p:spPr>
        <p:txBody>
          <a:bodyPr>
            <a:noAutofit/>
          </a:bodyPr>
          <a:lstStyle/>
          <a:p>
            <a:pPr marL="285750" indent="-285750">
              <a:buFont typeface="Arial" panose="020B0604020202020204" pitchFamily="34" charset="0"/>
              <a:buChar char="•"/>
            </a:pPr>
            <a:r>
              <a:rPr lang="es-ES" sz="2000">
                <a:latin typeface="+mn-lt"/>
              </a:rPr>
              <a:t>Conocer las necesidades nutricionales de las personas mayores</a:t>
            </a:r>
          </a:p>
          <a:p>
            <a:pPr marL="285750" indent="-285750">
              <a:buFont typeface="Arial" panose="020B0604020202020204" pitchFamily="34" charset="0"/>
              <a:buChar char="•"/>
            </a:pPr>
            <a:r>
              <a:rPr lang="es-ES" sz="2000">
                <a:latin typeface="+mn-lt"/>
              </a:rPr>
              <a:t>Proporcionar los productos alimenticios necesarios</a:t>
            </a:r>
            <a:endParaRPr lang="en-IE" sz="2000">
              <a:latin typeface="+mn-lt"/>
            </a:endParaRPr>
          </a:p>
        </p:txBody>
      </p:sp>
      <p:sp>
        <p:nvSpPr>
          <p:cNvPr id="6" name="Text Placeholder 5">
            <a:extLst>
              <a:ext uri="{FF2B5EF4-FFF2-40B4-BE49-F238E27FC236}">
                <a16:creationId xmlns:a16="http://schemas.microsoft.com/office/drawing/2014/main" id="{60C37E4E-5899-4458-8657-8437BA3659A5}"/>
              </a:ext>
            </a:extLst>
          </p:cNvPr>
          <p:cNvSpPr>
            <a:spLocks noGrp="1"/>
          </p:cNvSpPr>
          <p:nvPr>
            <p:ph type="body" sz="quarter" idx="34"/>
          </p:nvPr>
        </p:nvSpPr>
        <p:spPr>
          <a:xfrm>
            <a:off x="8290155" y="4747349"/>
            <a:ext cx="2907797" cy="1237497"/>
          </a:xfrm>
        </p:spPr>
        <p:txBody>
          <a:bodyPr>
            <a:noAutofit/>
          </a:bodyPr>
          <a:lstStyle/>
          <a:p>
            <a:pPr marL="285750" indent="-285750">
              <a:buFont typeface="Arial" panose="020B0604020202020204" pitchFamily="34" charset="0"/>
              <a:buChar char="•"/>
            </a:pPr>
            <a:r>
              <a:rPr lang="es-ES" sz="2000">
                <a:solidFill>
                  <a:srgbClr val="000000"/>
                </a:solidFill>
                <a:latin typeface="+mn-lt"/>
              </a:rPr>
              <a:t>Suministrar los productos y servicios necesarios</a:t>
            </a:r>
          </a:p>
          <a:p>
            <a:pPr marL="285750" indent="-285750">
              <a:buFont typeface="Arial" panose="020B0604020202020204" pitchFamily="34" charset="0"/>
              <a:buChar char="•"/>
            </a:pPr>
            <a:r>
              <a:rPr lang="es-ES" sz="2000">
                <a:solidFill>
                  <a:srgbClr val="000000"/>
                </a:solidFill>
                <a:latin typeface="+mn-lt"/>
              </a:rPr>
              <a:t>Innovar y educar </a:t>
            </a:r>
          </a:p>
        </p:txBody>
      </p:sp>
      <p:sp>
        <p:nvSpPr>
          <p:cNvPr id="8" name="Text Placeholder 7">
            <a:extLst>
              <a:ext uri="{FF2B5EF4-FFF2-40B4-BE49-F238E27FC236}">
                <a16:creationId xmlns:a16="http://schemas.microsoft.com/office/drawing/2014/main" id="{9363E5FB-B1D7-4DD2-8BB9-B727C8E8C8AB}"/>
              </a:ext>
            </a:extLst>
          </p:cNvPr>
          <p:cNvSpPr>
            <a:spLocks noGrp="1"/>
          </p:cNvSpPr>
          <p:nvPr>
            <p:ph type="body" sz="quarter" idx="29"/>
          </p:nvPr>
        </p:nvSpPr>
        <p:spPr>
          <a:xfrm>
            <a:off x="-5702" y="0"/>
            <a:ext cx="12181236" cy="1028423"/>
          </a:xfrm>
          <a:solidFill>
            <a:srgbClr val="85D2E1"/>
          </a:solidFill>
        </p:spPr>
        <p:txBody>
          <a:bodyPr>
            <a:normAutofit/>
          </a:bodyPr>
          <a:lstStyle/>
          <a:p>
            <a:r>
              <a:rPr lang="es-ES" sz="2800" b="1"/>
              <a:t>El </a:t>
            </a:r>
            <a:r>
              <a:rPr lang="es-ES" sz="2800" b="1">
                <a:solidFill>
                  <a:schemeClr val="accent2"/>
                </a:solidFill>
                <a:hlinkClick r:id="rId2">
                  <a:extLst>
                    <a:ext uri="{A12FA001-AC4F-418D-AE19-62706E023703}">
                      <ahyp:hlinkClr xmlns:ahyp="http://schemas.microsoft.com/office/drawing/2018/hyperlinkcolor" val="tx"/>
                    </a:ext>
                  </a:extLst>
                </a:hlinkClick>
              </a:rPr>
              <a:t>Plan de Acción </a:t>
            </a:r>
            <a:r>
              <a:rPr lang="es-ES" sz="2800" b="1"/>
              <a:t>Europeo sobre Nutrición Alimentaria quiere conseguir básicamente 3 cosas... </a:t>
            </a:r>
            <a:r>
              <a:rPr lang="es-ES" sz="2800"/>
              <a:t>¿cómo puedes contribuir</a:t>
            </a:r>
            <a:r>
              <a:rPr lang="es-ES" sz="2800" b="1"/>
              <a:t>?</a:t>
            </a:r>
            <a:r>
              <a:rPr lang="en-US" sz="3200">
                <a:latin typeface="+mj-lt"/>
              </a:rPr>
              <a:t>??</a:t>
            </a:r>
            <a:endParaRPr lang="en-IE">
              <a:latin typeface="+mj-lt"/>
            </a:endParaRPr>
          </a:p>
        </p:txBody>
      </p:sp>
      <p:sp>
        <p:nvSpPr>
          <p:cNvPr id="9" name="TextBox 8">
            <a:extLst>
              <a:ext uri="{FF2B5EF4-FFF2-40B4-BE49-F238E27FC236}">
                <a16:creationId xmlns:a16="http://schemas.microsoft.com/office/drawing/2014/main" id="{C236AA69-14C1-462C-A1E9-6AE9694AE58D}"/>
              </a:ext>
            </a:extLst>
          </p:cNvPr>
          <p:cNvSpPr txBox="1"/>
          <p:nvPr/>
        </p:nvSpPr>
        <p:spPr>
          <a:xfrm>
            <a:off x="2130186" y="2204923"/>
            <a:ext cx="1749491" cy="646331"/>
          </a:xfrm>
          <a:prstGeom prst="rect">
            <a:avLst/>
          </a:prstGeom>
          <a:noFill/>
        </p:spPr>
        <p:txBody>
          <a:bodyPr wrap="square" rtlCol="0">
            <a:spAutoFit/>
          </a:bodyPr>
          <a:lstStyle/>
          <a:p>
            <a:pPr algn="ctr"/>
            <a:r>
              <a:rPr lang="en-US" b="1" err="1"/>
              <a:t>Envejecimiento</a:t>
            </a:r>
            <a:r>
              <a:rPr lang="en-US" b="1"/>
              <a:t> </a:t>
            </a:r>
            <a:r>
              <a:rPr lang="en-US" b="1" err="1"/>
              <a:t>saludable</a:t>
            </a:r>
            <a:endParaRPr lang="en-US" b="1"/>
          </a:p>
        </p:txBody>
      </p:sp>
      <p:sp>
        <p:nvSpPr>
          <p:cNvPr id="10" name="TextBox 9">
            <a:extLst>
              <a:ext uri="{FF2B5EF4-FFF2-40B4-BE49-F238E27FC236}">
                <a16:creationId xmlns:a16="http://schemas.microsoft.com/office/drawing/2014/main" id="{E0B1E8E6-8379-4DD9-BF57-A1438282091C}"/>
              </a:ext>
            </a:extLst>
          </p:cNvPr>
          <p:cNvSpPr txBox="1"/>
          <p:nvPr/>
        </p:nvSpPr>
        <p:spPr>
          <a:xfrm>
            <a:off x="8726750" y="2204922"/>
            <a:ext cx="1562469" cy="646331"/>
          </a:xfrm>
          <a:prstGeom prst="rect">
            <a:avLst/>
          </a:prstGeom>
          <a:noFill/>
        </p:spPr>
        <p:txBody>
          <a:bodyPr wrap="square" rtlCol="0">
            <a:spAutoFit/>
          </a:bodyPr>
          <a:lstStyle/>
          <a:p>
            <a:pPr algn="ctr"/>
            <a:r>
              <a:rPr lang="en-US" b="1" err="1"/>
              <a:t>Prevención</a:t>
            </a:r>
            <a:r>
              <a:rPr lang="en-US" b="1"/>
              <a:t> de </a:t>
            </a:r>
            <a:r>
              <a:rPr lang="en-US" b="1" err="1"/>
              <a:t>enfermedades</a:t>
            </a:r>
            <a:endParaRPr lang="en-IE" b="1"/>
          </a:p>
        </p:txBody>
      </p:sp>
      <p:sp>
        <p:nvSpPr>
          <p:cNvPr id="11" name="TextBox 10">
            <a:extLst>
              <a:ext uri="{FF2B5EF4-FFF2-40B4-BE49-F238E27FC236}">
                <a16:creationId xmlns:a16="http://schemas.microsoft.com/office/drawing/2014/main" id="{2A5CCF6E-5BF7-4379-8C19-F3173028A0CA}"/>
              </a:ext>
            </a:extLst>
          </p:cNvPr>
          <p:cNvSpPr txBox="1"/>
          <p:nvPr/>
        </p:nvSpPr>
        <p:spPr>
          <a:xfrm>
            <a:off x="5524384" y="2213811"/>
            <a:ext cx="1195137" cy="646331"/>
          </a:xfrm>
          <a:prstGeom prst="rect">
            <a:avLst/>
          </a:prstGeom>
          <a:noFill/>
        </p:spPr>
        <p:txBody>
          <a:bodyPr wrap="square" rtlCol="0">
            <a:spAutoFit/>
          </a:bodyPr>
          <a:lstStyle/>
          <a:p>
            <a:pPr algn="ctr"/>
            <a:r>
              <a:rPr lang="en-US" b="1"/>
              <a:t>Buena </a:t>
            </a:r>
            <a:r>
              <a:rPr lang="en-US" b="1" err="1"/>
              <a:t>nutrición</a:t>
            </a:r>
            <a:endParaRPr lang="en-US" b="1"/>
          </a:p>
        </p:txBody>
      </p:sp>
      <p:sp>
        <p:nvSpPr>
          <p:cNvPr id="14" name="Text Placeholder 2">
            <a:extLst>
              <a:ext uri="{FF2B5EF4-FFF2-40B4-BE49-F238E27FC236}">
                <a16:creationId xmlns:a16="http://schemas.microsoft.com/office/drawing/2014/main" id="{9F7E1349-8C80-4EDC-B509-6625FBCEA522}"/>
              </a:ext>
            </a:extLst>
          </p:cNvPr>
          <p:cNvSpPr txBox="1">
            <a:spLocks/>
          </p:cNvSpPr>
          <p:nvPr/>
        </p:nvSpPr>
        <p:spPr>
          <a:xfrm>
            <a:off x="5091430" y="4045529"/>
            <a:ext cx="2061046" cy="622861"/>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000000"/>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a:solidFill>
                  <a:srgbClr val="1188A3"/>
                </a:solidFill>
              </a:rPr>
              <a:t>Lo que hay que hacer...</a:t>
            </a:r>
          </a:p>
        </p:txBody>
      </p:sp>
      <p:sp>
        <p:nvSpPr>
          <p:cNvPr id="17" name="Text Placeholder 2">
            <a:extLst>
              <a:ext uri="{FF2B5EF4-FFF2-40B4-BE49-F238E27FC236}">
                <a16:creationId xmlns:a16="http://schemas.microsoft.com/office/drawing/2014/main" id="{F31C2651-8854-4686-9D7B-57F0CA26A2E2}"/>
              </a:ext>
            </a:extLst>
          </p:cNvPr>
          <p:cNvSpPr txBox="1">
            <a:spLocks/>
          </p:cNvSpPr>
          <p:nvPr/>
        </p:nvSpPr>
        <p:spPr>
          <a:xfrm>
            <a:off x="8501869" y="4045530"/>
            <a:ext cx="2061046" cy="622861"/>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000" b="0" i="0" kern="1200" spc="0">
                <a:solidFill>
                  <a:srgbClr val="000000"/>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a:solidFill>
                  <a:srgbClr val="1188A3"/>
                </a:solidFill>
              </a:rPr>
              <a:t>Lo que hay que hacer...</a:t>
            </a:r>
          </a:p>
        </p:txBody>
      </p:sp>
    </p:spTree>
    <p:extLst>
      <p:ext uri="{BB962C8B-B14F-4D97-AF65-F5344CB8AC3E}">
        <p14:creationId xmlns:p14="http://schemas.microsoft.com/office/powerpoint/2010/main" val="1661396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F9FB50-A865-48D4-ACA2-808A536149D8}"/>
              </a:ext>
            </a:extLst>
          </p:cNvPr>
          <p:cNvSpPr>
            <a:spLocks noGrp="1"/>
          </p:cNvSpPr>
          <p:nvPr>
            <p:ph type="body" sz="quarter" idx="14"/>
          </p:nvPr>
        </p:nvSpPr>
        <p:spPr>
          <a:xfrm>
            <a:off x="10523542" y="4495974"/>
            <a:ext cx="785328" cy="1056986"/>
          </a:xfrm>
        </p:spPr>
        <p:txBody>
          <a:bodyPr>
            <a:noAutofit/>
          </a:bodyPr>
          <a:lstStyle/>
          <a:p>
            <a:r>
              <a:rPr lang="en-US"/>
              <a:t>”</a:t>
            </a:r>
            <a:endParaRPr lang="en-IE"/>
          </a:p>
        </p:txBody>
      </p:sp>
      <p:sp>
        <p:nvSpPr>
          <p:cNvPr id="3" name="Text Placeholder 2">
            <a:extLst>
              <a:ext uri="{FF2B5EF4-FFF2-40B4-BE49-F238E27FC236}">
                <a16:creationId xmlns:a16="http://schemas.microsoft.com/office/drawing/2014/main" id="{9F82963B-F46F-4255-ABE6-64243084D44B}"/>
              </a:ext>
            </a:extLst>
          </p:cNvPr>
          <p:cNvSpPr>
            <a:spLocks noGrp="1"/>
          </p:cNvSpPr>
          <p:nvPr>
            <p:ph type="body" sz="quarter" idx="13"/>
          </p:nvPr>
        </p:nvSpPr>
        <p:spPr/>
        <p:txBody>
          <a:bodyPr>
            <a:normAutofit fontScale="92500"/>
          </a:bodyPr>
          <a:lstStyle/>
          <a:p>
            <a:r>
              <a:rPr lang="es-ES" sz="2800"/>
              <a:t>Los fitoquímicos se definen como sustancias químicas vegetales nutritivas bioactivas* presentes en las frutas, las verduras, los cereales y otros alimentos vegetales que pueden aportar beneficios para la salud más allá de la nutrición básica, para reducir el riesgo de las principales enfermedades crónicas</a:t>
            </a:r>
          </a:p>
        </p:txBody>
      </p:sp>
      <p:sp>
        <p:nvSpPr>
          <p:cNvPr id="4" name="Text Placeholder 3">
            <a:extLst>
              <a:ext uri="{FF2B5EF4-FFF2-40B4-BE49-F238E27FC236}">
                <a16:creationId xmlns:a16="http://schemas.microsoft.com/office/drawing/2014/main" id="{CE115B01-1603-4217-B32A-E50E83900A1A}"/>
              </a:ext>
            </a:extLst>
          </p:cNvPr>
          <p:cNvSpPr>
            <a:spLocks noGrp="1"/>
          </p:cNvSpPr>
          <p:nvPr>
            <p:ph type="body" sz="quarter" idx="15"/>
          </p:nvPr>
        </p:nvSpPr>
        <p:spPr>
          <a:xfrm>
            <a:off x="6237248" y="102897"/>
            <a:ext cx="2613204" cy="1221666"/>
          </a:xfrm>
        </p:spPr>
        <p:txBody>
          <a:bodyPr/>
          <a:lstStyle/>
          <a:p>
            <a:r>
              <a:rPr lang="en-US"/>
              <a:t>“</a:t>
            </a:r>
            <a:endParaRPr lang="en-IE"/>
          </a:p>
        </p:txBody>
      </p:sp>
      <p:pic>
        <p:nvPicPr>
          <p:cNvPr id="10" name="Picture Placeholder 9" descr="Stack of citrus fruits cut in half">
            <a:extLst>
              <a:ext uri="{FF2B5EF4-FFF2-40B4-BE49-F238E27FC236}">
                <a16:creationId xmlns:a16="http://schemas.microsoft.com/office/drawing/2014/main" id="{8ACF4B4C-E358-4BF5-9543-DF67555A932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9B092DA3-278E-48CB-B0BF-F20EDD5DB9E4}"/>
              </a:ext>
            </a:extLst>
          </p:cNvPr>
          <p:cNvSpPr txBox="1"/>
          <p:nvPr/>
        </p:nvSpPr>
        <p:spPr>
          <a:xfrm>
            <a:off x="10318687" y="5530013"/>
            <a:ext cx="6151828" cy="369332"/>
          </a:xfrm>
          <a:prstGeom prst="rect">
            <a:avLst/>
          </a:prstGeom>
          <a:noFill/>
        </p:spPr>
        <p:txBody>
          <a:bodyPr wrap="square">
            <a:spAutoFit/>
          </a:bodyPr>
          <a:lstStyle/>
          <a:p>
            <a:r>
              <a:rPr lang="en-IE" b="0" i="0">
                <a:solidFill>
                  <a:srgbClr val="4D5156"/>
                </a:solidFill>
                <a:effectLst/>
                <a:latin typeface="Roboto" panose="02000000000000000000" pitchFamily="2" charset="0"/>
              </a:rPr>
              <a:t>(Liu, 2004)</a:t>
            </a:r>
            <a:endParaRPr lang="en-IE"/>
          </a:p>
        </p:txBody>
      </p:sp>
      <p:sp>
        <p:nvSpPr>
          <p:cNvPr id="8" name="TextBox 7">
            <a:extLst>
              <a:ext uri="{FF2B5EF4-FFF2-40B4-BE49-F238E27FC236}">
                <a16:creationId xmlns:a16="http://schemas.microsoft.com/office/drawing/2014/main" id="{78128CCB-AC3A-444F-A20B-480FCDC5634C}"/>
              </a:ext>
            </a:extLst>
          </p:cNvPr>
          <p:cNvSpPr txBox="1"/>
          <p:nvPr/>
        </p:nvSpPr>
        <p:spPr>
          <a:xfrm>
            <a:off x="6165963" y="5738482"/>
            <a:ext cx="3607957" cy="923330"/>
          </a:xfrm>
          <a:prstGeom prst="rect">
            <a:avLst/>
          </a:prstGeom>
          <a:solidFill>
            <a:srgbClr val="FED100"/>
          </a:solidFill>
        </p:spPr>
        <p:txBody>
          <a:bodyPr wrap="square" rtlCol="0">
            <a:spAutoFit/>
          </a:bodyPr>
          <a:lstStyle/>
          <a:p>
            <a:pPr algn="r"/>
            <a:r>
              <a:rPr lang="es-ES" b="0" i="0">
                <a:solidFill>
                  <a:srgbClr val="000000"/>
                </a:solidFill>
                <a:effectLst/>
                <a:latin typeface="-apple-system"/>
              </a:rPr>
              <a:t> *Palabras mayores simplificadas</a:t>
            </a:r>
            <a:r>
              <a:rPr lang="en-IE">
                <a:solidFill>
                  <a:srgbClr val="000000"/>
                </a:solidFill>
              </a:rPr>
              <a:t>: </a:t>
            </a:r>
            <a:r>
              <a:rPr lang="es-ES" b="1">
                <a:solidFill>
                  <a:srgbClr val="000000"/>
                </a:solidFill>
              </a:rPr>
              <a:t>Bioactivo = </a:t>
            </a:r>
            <a:r>
              <a:rPr lang="es-ES">
                <a:solidFill>
                  <a:srgbClr val="000000"/>
                </a:solidFill>
              </a:rPr>
              <a:t>que tiene un efecto sobre un organismo vivo</a:t>
            </a:r>
            <a:endParaRPr lang="en-US">
              <a:solidFill>
                <a:srgbClr val="000000"/>
              </a:solidFill>
            </a:endParaRPr>
          </a:p>
        </p:txBody>
      </p:sp>
    </p:spTree>
    <p:extLst>
      <p:ext uri="{BB962C8B-B14F-4D97-AF65-F5344CB8AC3E}">
        <p14:creationId xmlns:p14="http://schemas.microsoft.com/office/powerpoint/2010/main" val="1212091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2F562F-FB7F-4829-9F5A-5C58BBB5F21F}"/>
              </a:ext>
            </a:extLst>
          </p:cNvPr>
          <p:cNvSpPr>
            <a:spLocks noGrp="1"/>
          </p:cNvSpPr>
          <p:nvPr>
            <p:ph type="body" sz="quarter" idx="18"/>
          </p:nvPr>
        </p:nvSpPr>
        <p:spPr>
          <a:xfrm>
            <a:off x="452673" y="1757011"/>
            <a:ext cx="5643327" cy="3867704"/>
          </a:xfrm>
        </p:spPr>
        <p:txBody>
          <a:bodyPr>
            <a:normAutofit fontScale="92500" lnSpcReduction="20000"/>
          </a:bodyPr>
          <a:lstStyle/>
          <a:p>
            <a:pPr indent="0"/>
            <a:r>
              <a:rPr lang="en-GB" err="1"/>
              <a:t>Plantas</a:t>
            </a:r>
            <a:r>
              <a:rPr lang="en-GB"/>
              <a:t> </a:t>
            </a:r>
            <a:r>
              <a:rPr lang="en-GB" err="1"/>
              <a:t>alimenticias</a:t>
            </a:r>
            <a:r>
              <a:rPr lang="en-GB"/>
              <a:t> o </a:t>
            </a:r>
            <a:r>
              <a:rPr lang="en-GB" err="1"/>
              <a:t>fuentes</a:t>
            </a:r>
            <a:r>
              <a:rPr lang="en-GB"/>
              <a:t> de </a:t>
            </a:r>
            <a:r>
              <a:rPr lang="en-GB" err="1"/>
              <a:t>alimentos</a:t>
            </a:r>
            <a:r>
              <a:rPr lang="en-GB"/>
              <a:t>, </a:t>
            </a:r>
            <a:r>
              <a:rPr lang="en-GB" err="1"/>
              <a:t>incluyendo</a:t>
            </a:r>
            <a:r>
              <a:rPr lang="en-GB"/>
              <a:t>:</a:t>
            </a:r>
          </a:p>
          <a:p>
            <a:pPr marL="571500" indent="-342900">
              <a:buFont typeface="Arial" panose="020B0604020202020204" pitchFamily="34" charset="0"/>
              <a:buChar char="•"/>
            </a:pPr>
            <a:r>
              <a:rPr lang="pt-BR" err="1"/>
              <a:t>Té</a:t>
            </a:r>
            <a:r>
              <a:rPr lang="pt-BR"/>
              <a:t>, café...</a:t>
            </a:r>
          </a:p>
          <a:p>
            <a:pPr marL="571500" indent="-342900">
              <a:buFont typeface="Arial" panose="020B0604020202020204" pitchFamily="34" charset="0"/>
              <a:buChar char="•"/>
            </a:pPr>
            <a:r>
              <a:rPr lang="pt-BR" err="1"/>
              <a:t>Cacao</a:t>
            </a:r>
            <a:r>
              <a:rPr lang="pt-BR"/>
              <a:t>, chocolate... </a:t>
            </a:r>
          </a:p>
          <a:p>
            <a:pPr marL="571500" indent="-342900">
              <a:buFont typeface="Arial" panose="020B0604020202020204" pitchFamily="34" charset="0"/>
              <a:buChar char="•"/>
            </a:pPr>
            <a:r>
              <a:rPr lang="pt-BR" err="1"/>
              <a:t>Vino</a:t>
            </a:r>
            <a:r>
              <a:rPr lang="pt-BR"/>
              <a:t> tinto, uvas... </a:t>
            </a:r>
          </a:p>
          <a:p>
            <a:pPr marL="571500" indent="-342900">
              <a:buFont typeface="Arial" panose="020B0604020202020204" pitchFamily="34" charset="0"/>
              <a:buChar char="•"/>
            </a:pPr>
            <a:r>
              <a:rPr lang="pt-BR"/>
              <a:t>Cítricos, </a:t>
            </a:r>
            <a:r>
              <a:rPr lang="pt-BR" err="1"/>
              <a:t>otras</a:t>
            </a:r>
            <a:r>
              <a:rPr lang="pt-BR"/>
              <a:t> frutas...</a:t>
            </a:r>
          </a:p>
          <a:p>
            <a:pPr marL="571500" indent="-342900">
              <a:buFont typeface="Arial" panose="020B0604020202020204" pitchFamily="34" charset="0"/>
              <a:buChar char="•"/>
            </a:pPr>
            <a:r>
              <a:rPr lang="pt-BR" err="1"/>
              <a:t>Especias</a:t>
            </a:r>
            <a:r>
              <a:rPr lang="pt-BR"/>
              <a:t>; cúrcuma, </a:t>
            </a:r>
            <a:r>
              <a:rPr lang="pt-BR" err="1"/>
              <a:t>azafrán</a:t>
            </a:r>
            <a:r>
              <a:rPr lang="pt-BR"/>
              <a:t>...</a:t>
            </a:r>
          </a:p>
          <a:p>
            <a:pPr marL="571500" indent="-342900">
              <a:buFont typeface="Arial" panose="020B0604020202020204" pitchFamily="34" charset="0"/>
              <a:buChar char="•"/>
            </a:pPr>
            <a:r>
              <a:rPr lang="pt-BR" err="1"/>
              <a:t>Hierbas</a:t>
            </a:r>
            <a:r>
              <a:rPr lang="pt-BR"/>
              <a:t>; </a:t>
            </a:r>
            <a:r>
              <a:rPr lang="pt-BR" err="1"/>
              <a:t>salvia</a:t>
            </a:r>
            <a:r>
              <a:rPr lang="pt-BR"/>
              <a:t>, </a:t>
            </a:r>
            <a:r>
              <a:rPr lang="pt-BR" err="1"/>
              <a:t>romero</a:t>
            </a:r>
            <a:r>
              <a:rPr lang="pt-BR"/>
              <a:t>, menta, </a:t>
            </a:r>
            <a:r>
              <a:rPr lang="pt-BR" err="1"/>
              <a:t>melisa</a:t>
            </a:r>
            <a:r>
              <a:rPr lang="pt-BR"/>
              <a:t>...</a:t>
            </a:r>
          </a:p>
          <a:p>
            <a:pPr indent="0"/>
            <a:r>
              <a:rPr lang="es-ES"/>
              <a:t>Se han asociado a posibles beneficios para la salud, especialmente para la </a:t>
            </a:r>
            <a:r>
              <a:rPr lang="es-ES" b="1"/>
              <a:t>función cognitiva </a:t>
            </a:r>
            <a:r>
              <a:rPr lang="es-ES"/>
              <a:t>del cerebro</a:t>
            </a:r>
            <a:r>
              <a:rPr lang="en-GB"/>
              <a:t>. </a:t>
            </a:r>
            <a:r>
              <a:rPr lang="en-GB">
                <a:solidFill>
                  <a:srgbClr val="1188A3"/>
                </a:solidFill>
              </a:rPr>
              <a:t>F</a:t>
            </a:r>
            <a:r>
              <a:rPr lang="en-GB">
                <a:solidFill>
                  <a:srgbClr val="1188A3"/>
                </a:solidFill>
                <a:hlinkClick r:id="rId2">
                  <a:extLst>
                    <a:ext uri="{A12FA001-AC4F-418D-AE19-62706E023703}">
                      <ahyp:hlinkClr xmlns:ahyp="http://schemas.microsoft.com/office/drawing/2018/hyperlinkcolor" val="tx"/>
                    </a:ext>
                  </a:extLst>
                </a:hlinkClick>
              </a:rPr>
              <a:t>uente</a:t>
            </a:r>
            <a:endParaRPr lang="en-GB">
              <a:solidFill>
                <a:srgbClr val="1188A3"/>
              </a:solidFill>
            </a:endParaRPr>
          </a:p>
          <a:p>
            <a:pPr indent="0"/>
            <a:endParaRPr lang="en-IE"/>
          </a:p>
        </p:txBody>
      </p:sp>
      <p:sp>
        <p:nvSpPr>
          <p:cNvPr id="4" name="Text Placeholder 2">
            <a:extLst>
              <a:ext uri="{FF2B5EF4-FFF2-40B4-BE49-F238E27FC236}">
                <a16:creationId xmlns:a16="http://schemas.microsoft.com/office/drawing/2014/main" id="{F1C107E8-026B-4593-809F-488DFA5C788A}"/>
              </a:ext>
            </a:extLst>
          </p:cNvPr>
          <p:cNvSpPr>
            <a:spLocks noGrp="1"/>
          </p:cNvSpPr>
          <p:nvPr>
            <p:ph type="body" sz="quarter" idx="16"/>
          </p:nvPr>
        </p:nvSpPr>
        <p:spPr>
          <a:xfrm>
            <a:off x="735013" y="642938"/>
            <a:ext cx="10807700" cy="582612"/>
          </a:xfrm>
        </p:spPr>
        <p:txBody>
          <a:bodyPr>
            <a:normAutofit lnSpcReduction="10000"/>
          </a:bodyPr>
          <a:lstStyle/>
          <a:p>
            <a:r>
              <a:rPr lang="en-US" b="1" err="1"/>
              <a:t>Fitoquímicos</a:t>
            </a:r>
            <a:r>
              <a:rPr lang="en-US" b="1"/>
              <a:t>: </a:t>
            </a:r>
            <a:r>
              <a:rPr lang="en-US" err="1"/>
              <a:t>Soluciones</a:t>
            </a:r>
            <a:r>
              <a:rPr lang="en-US"/>
              <a:t> y </a:t>
            </a:r>
            <a:r>
              <a:rPr lang="en-US" err="1"/>
              <a:t>consideraciones</a:t>
            </a:r>
            <a:endParaRPr lang="en-IE"/>
          </a:p>
        </p:txBody>
      </p:sp>
      <p:pic>
        <p:nvPicPr>
          <p:cNvPr id="5" name="Picture 4" descr="Ingredients and spices on top of a black surface">
            <a:extLst>
              <a:ext uri="{FF2B5EF4-FFF2-40B4-BE49-F238E27FC236}">
                <a16:creationId xmlns:a16="http://schemas.microsoft.com/office/drawing/2014/main" id="{DBB9251C-1EF6-4BBD-96F3-89187DAFE7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60468" y="1640941"/>
            <a:ext cx="3775296" cy="3576118"/>
          </a:xfrm>
          <a:prstGeom prst="rect">
            <a:avLst/>
          </a:prstGeom>
        </p:spPr>
      </p:pic>
    </p:spTree>
    <p:extLst>
      <p:ext uri="{BB962C8B-B14F-4D97-AF65-F5344CB8AC3E}">
        <p14:creationId xmlns:p14="http://schemas.microsoft.com/office/powerpoint/2010/main" val="2135500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569659-AB30-4111-B4EB-0F05F396E91B}"/>
              </a:ext>
            </a:extLst>
          </p:cNvPr>
          <p:cNvSpPr>
            <a:spLocks noGrp="1"/>
          </p:cNvSpPr>
          <p:nvPr>
            <p:ph type="body" sz="quarter" idx="18"/>
          </p:nvPr>
        </p:nvSpPr>
        <p:spPr>
          <a:xfrm>
            <a:off x="434566" y="1475715"/>
            <a:ext cx="11353046" cy="4149000"/>
          </a:xfrm>
        </p:spPr>
        <p:txBody>
          <a:bodyPr vert="horz" lIns="91440" tIns="45720" rIns="91440" bIns="45720" rtlCol="0" anchor="t">
            <a:normAutofit/>
          </a:bodyPr>
          <a:lstStyle/>
          <a:p>
            <a:pPr indent="0"/>
            <a:r>
              <a:rPr lang="es-ES" b="1" dirty="0"/>
              <a:t>Cúrcuma</a:t>
            </a:r>
          </a:p>
          <a:p>
            <a:pPr indent="0" algn="just"/>
            <a:r>
              <a:rPr lang="es-ES" dirty="0"/>
              <a:t>Un estudio con más de mil participantes descubrió que los consumidores frecuentes u ocasionales de curry (edad: 60-90 años) tenían puntuaciones significativamente más altas en el Mini-Mental </a:t>
            </a:r>
            <a:r>
              <a:rPr lang="es-ES" dirty="0" err="1"/>
              <a:t>State</a:t>
            </a:r>
            <a:r>
              <a:rPr lang="es-ES" dirty="0"/>
              <a:t> </a:t>
            </a:r>
            <a:r>
              <a:rPr lang="es-ES" dirty="0" err="1"/>
              <a:t>Examination</a:t>
            </a:r>
            <a:r>
              <a:rPr lang="es-ES" dirty="0"/>
              <a:t> (MMSE), en comparación con los no consumidores o consumidores poco frecuentes</a:t>
            </a:r>
            <a:r>
              <a:rPr lang="en-US" dirty="0"/>
              <a:t>. </a:t>
            </a:r>
            <a:r>
              <a:rPr lang="en-US" dirty="0">
                <a:solidFill>
                  <a:srgbClr val="1188A3"/>
                </a:solidFill>
                <a:hlinkClick r:id="rId2">
                  <a:extLst>
                    <a:ext uri="{A12FA001-AC4F-418D-AE19-62706E023703}">
                      <ahyp:hlinkClr xmlns:ahyp="http://schemas.microsoft.com/office/drawing/2018/hyperlinkcolor" val="tx"/>
                    </a:ext>
                  </a:extLst>
                </a:hlinkClick>
              </a:rPr>
              <a:t>Fuente</a:t>
            </a:r>
            <a:endParaRPr lang="en-US" dirty="0">
              <a:solidFill>
                <a:srgbClr val="1188A3"/>
              </a:solidFill>
              <a:cs typeface="Calibri" panose="020F0502020204030204"/>
            </a:endParaRPr>
          </a:p>
          <a:p>
            <a:pPr indent="0" algn="just"/>
            <a:r>
              <a:rPr lang="es-ES" dirty="0"/>
              <a:t>La bioactividad se atribuyó principalmente a la sustancia química antioxidante, la curcumina de la cúrcuma</a:t>
            </a:r>
            <a:r>
              <a:rPr lang="en-US" dirty="0"/>
              <a:t>. </a:t>
            </a:r>
            <a:endParaRPr lang="en-US">
              <a:cs typeface="Calibri" panose="020F0502020204030204"/>
            </a:endParaRPr>
          </a:p>
          <a:p>
            <a:pPr indent="0"/>
            <a:endParaRPr lang="en-IE"/>
          </a:p>
        </p:txBody>
      </p:sp>
      <p:sp>
        <p:nvSpPr>
          <p:cNvPr id="3" name="Text Placeholder 2">
            <a:extLst>
              <a:ext uri="{FF2B5EF4-FFF2-40B4-BE49-F238E27FC236}">
                <a16:creationId xmlns:a16="http://schemas.microsoft.com/office/drawing/2014/main" id="{2C697534-7B94-41C9-8771-BBB98E49264E}"/>
              </a:ext>
            </a:extLst>
          </p:cNvPr>
          <p:cNvSpPr>
            <a:spLocks noGrp="1"/>
          </p:cNvSpPr>
          <p:nvPr>
            <p:ph type="body" sz="quarter" idx="16"/>
          </p:nvPr>
        </p:nvSpPr>
        <p:spPr>
          <a:xfrm>
            <a:off x="610023" y="501656"/>
            <a:ext cx="10594345" cy="582221"/>
          </a:xfrm>
        </p:spPr>
        <p:txBody>
          <a:bodyPr>
            <a:normAutofit fontScale="85000" lnSpcReduction="10000"/>
          </a:bodyPr>
          <a:lstStyle/>
          <a:p>
            <a:r>
              <a:rPr lang="es-ES"/>
              <a:t>Ejemplo de beneficio de los </a:t>
            </a:r>
            <a:r>
              <a:rPr lang="es-ES" b="1"/>
              <a:t>fitoquímicos</a:t>
            </a:r>
            <a:r>
              <a:rPr lang="es-ES"/>
              <a:t> en la función cognitiva</a:t>
            </a:r>
          </a:p>
        </p:txBody>
      </p:sp>
      <p:pic>
        <p:nvPicPr>
          <p:cNvPr id="4" name="Picture 3" descr="A picture containing food, wooden, wood, several&#10;&#10;Description automatically generated">
            <a:extLst>
              <a:ext uri="{FF2B5EF4-FFF2-40B4-BE49-F238E27FC236}">
                <a16:creationId xmlns:a16="http://schemas.microsoft.com/office/drawing/2014/main" id="{5C01D554-C84E-4749-B4B3-E3A9363129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064" y="4186745"/>
            <a:ext cx="4032116" cy="2169599"/>
          </a:xfrm>
          <a:prstGeom prst="rect">
            <a:avLst/>
          </a:prstGeom>
        </p:spPr>
      </p:pic>
      <p:pic>
        <p:nvPicPr>
          <p:cNvPr id="5" name="Picture 4" descr="A picture containing vegetable, sliced, different, meat&#10;&#10;Description automatically generated">
            <a:extLst>
              <a:ext uri="{FF2B5EF4-FFF2-40B4-BE49-F238E27FC236}">
                <a16:creationId xmlns:a16="http://schemas.microsoft.com/office/drawing/2014/main" id="{9EBF39F8-0819-4078-9F36-2475EFF1A1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0338" y="4186745"/>
            <a:ext cx="4032116" cy="2169599"/>
          </a:xfrm>
          <a:prstGeom prst="rect">
            <a:avLst/>
          </a:prstGeom>
        </p:spPr>
      </p:pic>
    </p:spTree>
    <p:extLst>
      <p:ext uri="{BB962C8B-B14F-4D97-AF65-F5344CB8AC3E}">
        <p14:creationId xmlns:p14="http://schemas.microsoft.com/office/powerpoint/2010/main" val="3582572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lice of lime and strawberry in water">
            <a:extLst>
              <a:ext uri="{FF2B5EF4-FFF2-40B4-BE49-F238E27FC236}">
                <a16:creationId xmlns:a16="http://schemas.microsoft.com/office/drawing/2014/main" id="{6B021897-D3F9-4E09-94F0-461B5197D12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
        <p:nvSpPr>
          <p:cNvPr id="5" name="Text Placeholder 2">
            <a:extLst>
              <a:ext uri="{FF2B5EF4-FFF2-40B4-BE49-F238E27FC236}">
                <a16:creationId xmlns:a16="http://schemas.microsoft.com/office/drawing/2014/main" id="{1E757339-05B1-40F3-BE8C-82B47B5C6E4F}"/>
              </a:ext>
            </a:extLst>
          </p:cNvPr>
          <p:cNvSpPr>
            <a:spLocks noGrp="1"/>
          </p:cNvSpPr>
          <p:nvPr>
            <p:ph type="body" sz="quarter" idx="16"/>
          </p:nvPr>
        </p:nvSpPr>
        <p:spPr>
          <a:xfrm>
            <a:off x="735013" y="228600"/>
            <a:ext cx="5084762" cy="996950"/>
          </a:xfrm>
        </p:spPr>
        <p:txBody>
          <a:bodyPr>
            <a:normAutofit fontScale="85000" lnSpcReduction="10000"/>
          </a:bodyPr>
          <a:lstStyle/>
          <a:p>
            <a:r>
              <a:rPr lang="es-ES"/>
              <a:t>Beneficios de los </a:t>
            </a:r>
            <a:r>
              <a:rPr lang="es-ES" b="1"/>
              <a:t>fitoquímicos </a:t>
            </a:r>
            <a:r>
              <a:rPr lang="es-ES"/>
              <a:t>en la función cognitiva</a:t>
            </a:r>
            <a:endParaRPr lang="en-IE"/>
          </a:p>
        </p:txBody>
      </p:sp>
      <p:sp>
        <p:nvSpPr>
          <p:cNvPr id="6" name="Text Placeholder 1">
            <a:extLst>
              <a:ext uri="{FF2B5EF4-FFF2-40B4-BE49-F238E27FC236}">
                <a16:creationId xmlns:a16="http://schemas.microsoft.com/office/drawing/2014/main" id="{8C5A4D66-224F-410D-A4A5-4D486B7B957B}"/>
              </a:ext>
            </a:extLst>
          </p:cNvPr>
          <p:cNvSpPr>
            <a:spLocks noGrp="1"/>
          </p:cNvSpPr>
          <p:nvPr>
            <p:ph type="body" sz="quarter" idx="18"/>
          </p:nvPr>
        </p:nvSpPr>
        <p:spPr>
          <a:xfrm>
            <a:off x="544088" y="1449192"/>
            <a:ext cx="5848212" cy="4531193"/>
          </a:xfrm>
        </p:spPr>
        <p:txBody>
          <a:bodyPr vert="horz" lIns="91440" tIns="45720" rIns="91440" bIns="45720" rtlCol="0" anchor="t">
            <a:normAutofit fontScale="85000" lnSpcReduction="10000"/>
          </a:bodyPr>
          <a:lstStyle/>
          <a:p>
            <a:pPr marL="0" indent="0">
              <a:lnSpc>
                <a:spcPct val="110000"/>
              </a:lnSpc>
              <a:spcBef>
                <a:spcPts val="0"/>
              </a:spcBef>
            </a:pPr>
            <a:r>
              <a:rPr lang="en-US" b="1" dirty="0"/>
              <a:t>Fuentes de </a:t>
            </a:r>
            <a:r>
              <a:rPr lang="en-US" b="1" dirty="0" err="1"/>
              <a:t>fruta</a:t>
            </a:r>
            <a:r>
              <a:rPr lang="en-US" b="1" dirty="0"/>
              <a:t> :</a:t>
            </a:r>
          </a:p>
          <a:p>
            <a:pPr marL="0" indent="0" algn="just">
              <a:lnSpc>
                <a:spcPct val="110000"/>
              </a:lnSpc>
              <a:spcBef>
                <a:spcPts val="0"/>
              </a:spcBef>
            </a:pPr>
            <a:r>
              <a:rPr lang="es-ES" dirty="0"/>
              <a:t>Las bayas, incluidos los arándanos, los arándanos, las fresas, las frambuesas y las moras, y los cítricos combinan un grupo de frutas como los limones, las naranjas, las limas y los pomelos</a:t>
            </a:r>
            <a:r>
              <a:rPr lang="en-US" dirty="0"/>
              <a:t>.</a:t>
            </a:r>
            <a:endParaRPr lang="en-US" dirty="0">
              <a:cs typeface="Calibri" panose="020F0502020204030204"/>
            </a:endParaRPr>
          </a:p>
          <a:p>
            <a:pPr marL="0" indent="0" algn="just">
              <a:lnSpc>
                <a:spcPct val="110000"/>
              </a:lnSpc>
            </a:pPr>
            <a:r>
              <a:rPr lang="es-ES" dirty="0"/>
              <a:t>Los estudios que se están llevando a cabo muestran indicios de un efecto </a:t>
            </a:r>
            <a:r>
              <a:rPr lang="es-ES" b="1" dirty="0" err="1"/>
              <a:t>neuroprotector</a:t>
            </a:r>
            <a:r>
              <a:rPr lang="es-ES" dirty="0"/>
              <a:t> de estos extractos y compuestos de frutas</a:t>
            </a:r>
            <a:r>
              <a:rPr lang="en-US" dirty="0"/>
              <a:t>. </a:t>
            </a:r>
            <a:r>
              <a:rPr lang="en-US" dirty="0">
                <a:solidFill>
                  <a:srgbClr val="1188A3"/>
                </a:solidFill>
                <a:hlinkClick r:id="rId3">
                  <a:extLst>
                    <a:ext uri="{A12FA001-AC4F-418D-AE19-62706E023703}">
                      <ahyp:hlinkClr xmlns:ahyp="http://schemas.microsoft.com/office/drawing/2018/hyperlinkcolor" val="tx"/>
                    </a:ext>
                  </a:extLst>
                </a:hlinkClick>
              </a:rPr>
              <a:t>Fuente</a:t>
            </a:r>
            <a:endParaRPr lang="en-US" dirty="0">
              <a:solidFill>
                <a:srgbClr val="1188A3"/>
              </a:solidFill>
              <a:cs typeface="Calibri" panose="020F0502020204030204"/>
            </a:endParaRPr>
          </a:p>
          <a:p>
            <a:pPr marL="0" indent="0" algn="just">
              <a:lnSpc>
                <a:spcPct val="110000"/>
              </a:lnSpc>
            </a:pPr>
            <a:r>
              <a:rPr lang="es-ES" dirty="0"/>
              <a:t>Los principales componentes de estos frutos, ampliamente estudiados en la literatura, </a:t>
            </a:r>
            <a:r>
              <a:rPr lang="es-ES" b="1" dirty="0"/>
              <a:t>son los flavonoides, las </a:t>
            </a:r>
            <a:r>
              <a:rPr lang="es-ES" b="1" dirty="0" err="1"/>
              <a:t>antocianidinas</a:t>
            </a:r>
            <a:r>
              <a:rPr lang="es-ES" b="1" dirty="0"/>
              <a:t>, los taninos, los ácidos fenólicos, las cumarinas y los terpenoides</a:t>
            </a:r>
            <a:r>
              <a:rPr lang="en-US" b="1" dirty="0"/>
              <a:t>.</a:t>
            </a:r>
            <a:endParaRPr lang="en-US" b="1" dirty="0">
              <a:cs typeface="Calibri" panose="020F0502020204030204"/>
            </a:endParaRPr>
          </a:p>
          <a:p>
            <a:pPr marL="0" indent="0"/>
            <a:endParaRPr lang="en-IE"/>
          </a:p>
        </p:txBody>
      </p:sp>
    </p:spTree>
    <p:extLst>
      <p:ext uri="{BB962C8B-B14F-4D97-AF65-F5344CB8AC3E}">
        <p14:creationId xmlns:p14="http://schemas.microsoft.com/office/powerpoint/2010/main" val="2821706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lowchart: Connector 16">
            <a:extLst>
              <a:ext uri="{FF2B5EF4-FFF2-40B4-BE49-F238E27FC236}">
                <a16:creationId xmlns:a16="http://schemas.microsoft.com/office/drawing/2014/main" id="{F5EA29D9-4247-4A78-AB24-72F388BB6847}"/>
              </a:ext>
            </a:extLst>
          </p:cNvPr>
          <p:cNvSpPr/>
          <p:nvPr/>
        </p:nvSpPr>
        <p:spPr>
          <a:xfrm>
            <a:off x="9155072" y="2130427"/>
            <a:ext cx="1679162" cy="1600199"/>
          </a:xfrm>
          <a:prstGeom prst="flowChartConnector">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rgbClr val="000000"/>
                </a:solidFill>
              </a:rPr>
              <a:t>Esto ayudará a las PYMES como usted a </a:t>
            </a:r>
            <a:r>
              <a:rPr lang="es-ES" sz="1600" b="1">
                <a:solidFill>
                  <a:srgbClr val="000000"/>
                </a:solidFill>
              </a:rPr>
              <a:t>descubrir soluciones</a:t>
            </a:r>
            <a:endParaRPr lang="en-IE" sz="1600" b="1">
              <a:solidFill>
                <a:srgbClr val="000000"/>
              </a:solidFill>
            </a:endParaRPr>
          </a:p>
        </p:txBody>
      </p:sp>
      <p:sp>
        <p:nvSpPr>
          <p:cNvPr id="16" name="Flowchart: Connector 15">
            <a:extLst>
              <a:ext uri="{FF2B5EF4-FFF2-40B4-BE49-F238E27FC236}">
                <a16:creationId xmlns:a16="http://schemas.microsoft.com/office/drawing/2014/main" id="{BF8CB0DA-936D-4086-8F06-8477B24F1485}"/>
              </a:ext>
            </a:extLst>
          </p:cNvPr>
          <p:cNvSpPr/>
          <p:nvPr/>
        </p:nvSpPr>
        <p:spPr>
          <a:xfrm>
            <a:off x="7052392" y="2061855"/>
            <a:ext cx="2060257" cy="1737341"/>
          </a:xfrm>
          <a:prstGeom prst="flowChartConnector">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solidFill>
                  <a:srgbClr val="85D2E1"/>
                </a:solidFill>
              </a:rPr>
              <a:t> </a:t>
            </a:r>
            <a:r>
              <a:rPr lang="es-ES" sz="1600">
                <a:solidFill>
                  <a:srgbClr val="000000"/>
                </a:solidFill>
              </a:rPr>
              <a:t>Entender las </a:t>
            </a:r>
            <a:r>
              <a:rPr lang="es-ES" sz="1600" b="1">
                <a:solidFill>
                  <a:srgbClr val="000000"/>
                </a:solidFill>
              </a:rPr>
              <a:t>necesidades nutricionales </a:t>
            </a:r>
            <a:r>
              <a:rPr lang="es-ES" sz="1600">
                <a:solidFill>
                  <a:srgbClr val="000000"/>
                </a:solidFill>
              </a:rPr>
              <a:t>es esencial</a:t>
            </a:r>
            <a:endParaRPr lang="en-IE" sz="1600">
              <a:solidFill>
                <a:srgbClr val="000000"/>
              </a:solidFill>
            </a:endParaRPr>
          </a:p>
        </p:txBody>
      </p:sp>
      <p:sp>
        <p:nvSpPr>
          <p:cNvPr id="15" name="Flowchart: Connector 14">
            <a:extLst>
              <a:ext uri="{FF2B5EF4-FFF2-40B4-BE49-F238E27FC236}">
                <a16:creationId xmlns:a16="http://schemas.microsoft.com/office/drawing/2014/main" id="{1BEEE9F7-4077-47B0-BC7B-428FE7439DF6}"/>
              </a:ext>
            </a:extLst>
          </p:cNvPr>
          <p:cNvSpPr/>
          <p:nvPr/>
        </p:nvSpPr>
        <p:spPr>
          <a:xfrm>
            <a:off x="5191239" y="2130427"/>
            <a:ext cx="1816141" cy="1623230"/>
          </a:xfrm>
          <a:prstGeom prst="flowChartConnector">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a:solidFill>
                  <a:srgbClr val="000000"/>
                </a:solidFill>
              </a:rPr>
              <a:t>DESARROLLO de </a:t>
            </a:r>
            <a:r>
              <a:rPr lang="es-ES" sz="1500" b="1">
                <a:solidFill>
                  <a:srgbClr val="000000"/>
                </a:solidFill>
              </a:rPr>
              <a:t>productos y servicios innovadores </a:t>
            </a:r>
            <a:endParaRPr lang="en-IE" sz="1500" b="1">
              <a:solidFill>
                <a:srgbClr val="000000"/>
              </a:solidFill>
            </a:endParaRPr>
          </a:p>
        </p:txBody>
      </p:sp>
      <p:sp>
        <p:nvSpPr>
          <p:cNvPr id="14" name="Flowchart: Connector 13">
            <a:extLst>
              <a:ext uri="{FF2B5EF4-FFF2-40B4-BE49-F238E27FC236}">
                <a16:creationId xmlns:a16="http://schemas.microsoft.com/office/drawing/2014/main" id="{6BBF16CC-5EEF-4A48-80BF-5F37C21823C6}"/>
              </a:ext>
            </a:extLst>
          </p:cNvPr>
          <p:cNvSpPr/>
          <p:nvPr/>
        </p:nvSpPr>
        <p:spPr>
          <a:xfrm>
            <a:off x="3326058" y="2130427"/>
            <a:ext cx="1732730" cy="1600199"/>
          </a:xfrm>
          <a:prstGeom prst="flowChartConnector">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a:solidFill>
                  <a:srgbClr val="000000"/>
                </a:solidFill>
              </a:rPr>
              <a:t>El PIFS </a:t>
            </a:r>
            <a:r>
              <a:rPr lang="es-ES" sz="1500" b="1">
                <a:solidFill>
                  <a:srgbClr val="000000"/>
                </a:solidFill>
              </a:rPr>
              <a:t>pretende paliar estos retos </a:t>
            </a:r>
            <a:r>
              <a:rPr lang="es-ES" sz="1500">
                <a:solidFill>
                  <a:srgbClr val="000000"/>
                </a:solidFill>
              </a:rPr>
              <a:t>a través de la innovación de las PYME</a:t>
            </a:r>
          </a:p>
        </p:txBody>
      </p:sp>
      <p:sp>
        <p:nvSpPr>
          <p:cNvPr id="13" name="Flowchart: Connector 12">
            <a:extLst>
              <a:ext uri="{FF2B5EF4-FFF2-40B4-BE49-F238E27FC236}">
                <a16:creationId xmlns:a16="http://schemas.microsoft.com/office/drawing/2014/main" id="{FE5C2845-4B9F-4FA1-B2E8-CFC437C6DA8D}"/>
              </a:ext>
            </a:extLst>
          </p:cNvPr>
          <p:cNvSpPr/>
          <p:nvPr/>
        </p:nvSpPr>
        <p:spPr>
          <a:xfrm>
            <a:off x="1333175" y="2130427"/>
            <a:ext cx="1658075" cy="1600199"/>
          </a:xfrm>
          <a:prstGeom prst="flowChartConnector">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a:solidFill>
                  <a:srgbClr val="000000"/>
                </a:solidFill>
              </a:rPr>
              <a:t>La población mayor experimenta </a:t>
            </a:r>
            <a:r>
              <a:rPr lang="es-ES" sz="1500" b="1">
                <a:solidFill>
                  <a:srgbClr val="000000"/>
                </a:solidFill>
              </a:rPr>
              <a:t>3 tipos principales de desafíos</a:t>
            </a:r>
            <a:endParaRPr lang="en-IE" sz="1500" b="1">
              <a:solidFill>
                <a:srgbClr val="000000"/>
              </a:solidFill>
            </a:endParaRPr>
          </a:p>
        </p:txBody>
      </p:sp>
      <p:sp>
        <p:nvSpPr>
          <p:cNvPr id="2" name="Text Placeholder 1">
            <a:extLst>
              <a:ext uri="{FF2B5EF4-FFF2-40B4-BE49-F238E27FC236}">
                <a16:creationId xmlns:a16="http://schemas.microsoft.com/office/drawing/2014/main" id="{CA735962-2537-46B9-873F-4BAE282F2B3C}"/>
              </a:ext>
            </a:extLst>
          </p:cNvPr>
          <p:cNvSpPr>
            <a:spLocks noGrp="1"/>
          </p:cNvSpPr>
          <p:nvPr>
            <p:ph type="body" sz="quarter" idx="30"/>
          </p:nvPr>
        </p:nvSpPr>
        <p:spPr>
          <a:xfrm>
            <a:off x="2991250" y="4518680"/>
            <a:ext cx="1901388" cy="1237497"/>
          </a:xfrm>
        </p:spPr>
        <p:txBody>
          <a:bodyPr>
            <a:normAutofit fontScale="85000" lnSpcReduction="10000"/>
          </a:bodyPr>
          <a:lstStyle/>
          <a:p>
            <a:pPr marL="180000" indent="-180000" algn="l"/>
            <a:r>
              <a:rPr lang="es-ES" sz="1600"/>
              <a:t>Con la ayuda de:</a:t>
            </a:r>
          </a:p>
          <a:p>
            <a:pPr marL="285750" indent="-285750" algn="l">
              <a:buFont typeface="Arial" panose="020B0604020202020204" pitchFamily="34" charset="0"/>
              <a:buChar char="•"/>
            </a:pPr>
            <a:r>
              <a:rPr lang="es-ES" sz="1600"/>
              <a:t>este curso</a:t>
            </a:r>
          </a:p>
          <a:p>
            <a:pPr marL="285750" indent="-285750" algn="l">
              <a:buFont typeface="Arial" panose="020B0604020202020204" pitchFamily="34" charset="0"/>
              <a:buChar char="•"/>
            </a:pPr>
            <a:r>
              <a:rPr lang="es-ES" sz="1600"/>
              <a:t>una autoevaluación</a:t>
            </a:r>
          </a:p>
          <a:p>
            <a:pPr marL="285750" indent="-285750" algn="l">
              <a:buFont typeface="Arial" panose="020B0604020202020204" pitchFamily="34" charset="0"/>
              <a:buChar char="•"/>
            </a:pPr>
            <a:r>
              <a:rPr lang="es-ES" sz="1600"/>
              <a:t>la inspiración</a:t>
            </a:r>
          </a:p>
        </p:txBody>
      </p:sp>
      <p:sp>
        <p:nvSpPr>
          <p:cNvPr id="3" name="Text Placeholder 2">
            <a:extLst>
              <a:ext uri="{FF2B5EF4-FFF2-40B4-BE49-F238E27FC236}">
                <a16:creationId xmlns:a16="http://schemas.microsoft.com/office/drawing/2014/main" id="{F2DA875A-11F3-4FE6-A7CF-FB27B8527342}"/>
              </a:ext>
            </a:extLst>
          </p:cNvPr>
          <p:cNvSpPr>
            <a:spLocks noGrp="1"/>
          </p:cNvSpPr>
          <p:nvPr>
            <p:ph type="body" sz="quarter" idx="31"/>
          </p:nvPr>
        </p:nvSpPr>
        <p:spPr>
          <a:xfrm>
            <a:off x="821264" y="4213881"/>
            <a:ext cx="1732731" cy="1237497"/>
          </a:xfrm>
        </p:spPr>
        <p:txBody>
          <a:bodyPr>
            <a:normAutofit/>
          </a:bodyPr>
          <a:lstStyle/>
          <a:p>
            <a:pPr marL="180000" indent="-180000" algn="l">
              <a:buFont typeface="Arial" panose="020B0604020202020204" pitchFamily="34" charset="0"/>
              <a:buChar char="•"/>
            </a:pPr>
            <a:r>
              <a:rPr lang="en-US" sz="1600" err="1"/>
              <a:t>Medioambiente</a:t>
            </a:r>
            <a:endParaRPr lang="en-US" sz="1600"/>
          </a:p>
          <a:p>
            <a:pPr marL="180000" indent="-180000" algn="l">
              <a:buFont typeface="Arial" panose="020B0604020202020204" pitchFamily="34" charset="0"/>
              <a:buChar char="•"/>
            </a:pPr>
            <a:r>
              <a:rPr lang="en-US" sz="1600" err="1"/>
              <a:t>Fisiológico</a:t>
            </a:r>
            <a:endParaRPr lang="en-US" sz="1600"/>
          </a:p>
          <a:p>
            <a:pPr marL="180000" indent="-180000" algn="l">
              <a:buFont typeface="Arial" panose="020B0604020202020204" pitchFamily="34" charset="0"/>
              <a:buChar char="•"/>
            </a:pPr>
            <a:r>
              <a:rPr lang="en-US" sz="1600"/>
              <a:t>Social</a:t>
            </a:r>
            <a:endParaRPr lang="en-IE" sz="1600"/>
          </a:p>
        </p:txBody>
      </p:sp>
      <p:sp>
        <p:nvSpPr>
          <p:cNvPr id="4" name="Text Placeholder 3">
            <a:extLst>
              <a:ext uri="{FF2B5EF4-FFF2-40B4-BE49-F238E27FC236}">
                <a16:creationId xmlns:a16="http://schemas.microsoft.com/office/drawing/2014/main" id="{19BA5030-F351-4B0E-B3F9-15F0613E2420}"/>
              </a:ext>
            </a:extLst>
          </p:cNvPr>
          <p:cNvSpPr>
            <a:spLocks noGrp="1"/>
          </p:cNvSpPr>
          <p:nvPr>
            <p:ph type="body" sz="quarter" idx="32"/>
          </p:nvPr>
        </p:nvSpPr>
        <p:spPr/>
        <p:txBody>
          <a:bodyPr>
            <a:normAutofit fontScale="92500" lnSpcReduction="20000"/>
          </a:bodyPr>
          <a:lstStyle/>
          <a:p>
            <a:pPr marL="180000" indent="-180000" algn="l">
              <a:buFont typeface="Arial" panose="020B0604020202020204" pitchFamily="34" charset="0"/>
              <a:buChar char="•"/>
            </a:pPr>
            <a:r>
              <a:rPr lang="en-US" sz="1600" err="1"/>
              <a:t>Productos</a:t>
            </a:r>
            <a:r>
              <a:rPr lang="en-US" sz="1600"/>
              <a:t> </a:t>
            </a:r>
            <a:r>
              <a:rPr lang="en-US" sz="1600" err="1"/>
              <a:t>alimenticios</a:t>
            </a:r>
            <a:endParaRPr lang="en-US" sz="1600"/>
          </a:p>
          <a:p>
            <a:pPr marL="180000" indent="-180000" algn="l">
              <a:buFont typeface="Arial" panose="020B0604020202020204" pitchFamily="34" charset="0"/>
              <a:buChar char="•"/>
            </a:pPr>
            <a:r>
              <a:rPr lang="en-US" sz="1600" err="1"/>
              <a:t>Servicios</a:t>
            </a:r>
            <a:endParaRPr lang="en-US" sz="1600"/>
          </a:p>
          <a:p>
            <a:pPr marL="180000" indent="-180000" algn="l">
              <a:buFont typeface="Arial" panose="020B0604020202020204" pitchFamily="34" charset="0"/>
              <a:buChar char="•"/>
            </a:pPr>
            <a:r>
              <a:rPr lang="en-US" sz="1600" err="1"/>
              <a:t>Efecto</a:t>
            </a:r>
            <a:r>
              <a:rPr lang="en-US" sz="1600"/>
              <a:t> </a:t>
            </a:r>
            <a:r>
              <a:rPr lang="en-US" sz="1600" err="1"/>
              <a:t>combinado</a:t>
            </a:r>
            <a:endParaRPr lang="en-IE" sz="1600"/>
          </a:p>
        </p:txBody>
      </p:sp>
      <p:sp>
        <p:nvSpPr>
          <p:cNvPr id="5" name="Text Placeholder 4">
            <a:extLst>
              <a:ext uri="{FF2B5EF4-FFF2-40B4-BE49-F238E27FC236}">
                <a16:creationId xmlns:a16="http://schemas.microsoft.com/office/drawing/2014/main" id="{7AECF411-FE52-41F0-9965-45210013BF41}"/>
              </a:ext>
            </a:extLst>
          </p:cNvPr>
          <p:cNvSpPr>
            <a:spLocks noGrp="1"/>
          </p:cNvSpPr>
          <p:nvPr>
            <p:ph type="body" sz="quarter" idx="33"/>
          </p:nvPr>
        </p:nvSpPr>
        <p:spPr>
          <a:xfrm>
            <a:off x="5229635" y="4213880"/>
            <a:ext cx="1732731" cy="1237497"/>
          </a:xfrm>
        </p:spPr>
        <p:txBody>
          <a:bodyPr>
            <a:normAutofit fontScale="92500" lnSpcReduction="20000"/>
          </a:bodyPr>
          <a:lstStyle/>
          <a:p>
            <a:pPr marL="180000" indent="-180000" algn="l">
              <a:buFont typeface="Arial" panose="020B0604020202020204" pitchFamily="34" charset="0"/>
              <a:buChar char="•"/>
            </a:pPr>
            <a:r>
              <a:rPr lang="en-US" sz="1600" err="1"/>
              <a:t>Productos</a:t>
            </a:r>
            <a:r>
              <a:rPr lang="en-US" sz="1600"/>
              <a:t> </a:t>
            </a:r>
            <a:r>
              <a:rPr lang="en-US" sz="1600" err="1"/>
              <a:t>alimenticios</a:t>
            </a:r>
            <a:endParaRPr lang="en-US" sz="1600"/>
          </a:p>
          <a:p>
            <a:pPr marL="180000" indent="-180000" algn="l">
              <a:buFont typeface="Arial" panose="020B0604020202020204" pitchFamily="34" charset="0"/>
              <a:buChar char="•"/>
            </a:pPr>
            <a:r>
              <a:rPr lang="en-US" sz="1600" err="1"/>
              <a:t>Servicios</a:t>
            </a:r>
            <a:endParaRPr lang="en-US" sz="1600"/>
          </a:p>
          <a:p>
            <a:pPr marL="180000" indent="-180000" algn="l">
              <a:buFont typeface="Arial" panose="020B0604020202020204" pitchFamily="34" charset="0"/>
              <a:buChar char="•"/>
            </a:pPr>
            <a:r>
              <a:rPr lang="en-US" sz="1600" err="1"/>
              <a:t>Efecto</a:t>
            </a:r>
            <a:r>
              <a:rPr lang="en-US" sz="1600"/>
              <a:t> </a:t>
            </a:r>
            <a:r>
              <a:rPr lang="en-US" sz="1600" err="1"/>
              <a:t>combinado</a:t>
            </a:r>
            <a:endParaRPr lang="en-US" sz="1600"/>
          </a:p>
        </p:txBody>
      </p:sp>
      <p:sp>
        <p:nvSpPr>
          <p:cNvPr id="6" name="Text Placeholder 5">
            <a:extLst>
              <a:ext uri="{FF2B5EF4-FFF2-40B4-BE49-F238E27FC236}">
                <a16:creationId xmlns:a16="http://schemas.microsoft.com/office/drawing/2014/main" id="{CFC9A680-99A3-4339-9437-FD3CFACD9323}"/>
              </a:ext>
            </a:extLst>
          </p:cNvPr>
          <p:cNvSpPr>
            <a:spLocks noGrp="1"/>
          </p:cNvSpPr>
          <p:nvPr>
            <p:ph type="body" sz="quarter" idx="34"/>
          </p:nvPr>
        </p:nvSpPr>
        <p:spPr>
          <a:xfrm>
            <a:off x="9301009" y="4118455"/>
            <a:ext cx="2269233" cy="1237497"/>
          </a:xfrm>
        </p:spPr>
        <p:txBody>
          <a:bodyPr>
            <a:normAutofit fontScale="85000" lnSpcReduction="10000"/>
          </a:bodyPr>
          <a:lstStyle/>
          <a:p>
            <a:pPr marL="0" indent="0" algn="l"/>
            <a:r>
              <a:rPr lang="es-ES" sz="1600"/>
              <a:t>Vía:</a:t>
            </a:r>
          </a:p>
          <a:p>
            <a:pPr marL="285750" indent="-285750" algn="l">
              <a:buFont typeface="Arial" panose="020B0604020202020204" pitchFamily="34" charset="0"/>
              <a:buChar char="•"/>
            </a:pPr>
            <a:r>
              <a:rPr lang="es-ES" sz="1600"/>
              <a:t>Una mejor comprensión</a:t>
            </a:r>
          </a:p>
          <a:p>
            <a:pPr marL="285750" indent="-285750" algn="l">
              <a:buFont typeface="Arial" panose="020B0604020202020204" pitchFamily="34" charset="0"/>
              <a:buChar char="•"/>
            </a:pPr>
            <a:r>
              <a:rPr lang="es-ES" sz="1600"/>
              <a:t>Estar informado</a:t>
            </a:r>
          </a:p>
          <a:p>
            <a:pPr marL="285750" indent="-285750" algn="l">
              <a:buFont typeface="Arial" panose="020B0604020202020204" pitchFamily="34" charset="0"/>
              <a:buChar char="•"/>
            </a:pPr>
            <a:r>
              <a:rPr lang="es-ES" sz="1600"/>
              <a:t>Nuevas tecnologías</a:t>
            </a:r>
            <a:endParaRPr lang="en-US"/>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endParaRPr lang="en-IE"/>
          </a:p>
        </p:txBody>
      </p:sp>
      <p:sp>
        <p:nvSpPr>
          <p:cNvPr id="7" name="Text Placeholder 6">
            <a:extLst>
              <a:ext uri="{FF2B5EF4-FFF2-40B4-BE49-F238E27FC236}">
                <a16:creationId xmlns:a16="http://schemas.microsoft.com/office/drawing/2014/main" id="{545D6534-1356-4147-944A-77C18290E18D}"/>
              </a:ext>
            </a:extLst>
          </p:cNvPr>
          <p:cNvSpPr>
            <a:spLocks noGrp="1"/>
          </p:cNvSpPr>
          <p:nvPr>
            <p:ph type="body" sz="quarter" idx="29"/>
          </p:nvPr>
        </p:nvSpPr>
        <p:spPr>
          <a:xfrm>
            <a:off x="0" y="225890"/>
            <a:ext cx="12192000" cy="802533"/>
          </a:xfrm>
          <a:solidFill>
            <a:srgbClr val="FED100"/>
          </a:solidFill>
        </p:spPr>
        <p:txBody>
          <a:bodyPr anchor="ctr">
            <a:normAutofit/>
          </a:bodyPr>
          <a:lstStyle/>
          <a:p>
            <a:r>
              <a:rPr lang="es-ES"/>
              <a:t>Qué hemos aprendido hasta ahora</a:t>
            </a:r>
            <a:r>
              <a:rPr lang="en-US"/>
              <a:t>?</a:t>
            </a:r>
            <a:endParaRPr lang="en-IE"/>
          </a:p>
        </p:txBody>
      </p:sp>
      <p:sp>
        <p:nvSpPr>
          <p:cNvPr id="8" name="Arrow: Curved Up 7">
            <a:extLst>
              <a:ext uri="{FF2B5EF4-FFF2-40B4-BE49-F238E27FC236}">
                <a16:creationId xmlns:a16="http://schemas.microsoft.com/office/drawing/2014/main" id="{588EFEB2-3B98-41A3-87EA-A5B8E0139702}"/>
              </a:ext>
            </a:extLst>
          </p:cNvPr>
          <p:cNvSpPr/>
          <p:nvPr/>
        </p:nvSpPr>
        <p:spPr>
          <a:xfrm>
            <a:off x="1133191" y="3115733"/>
            <a:ext cx="2192867" cy="8805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Arrow: Curved Up 8">
            <a:extLst>
              <a:ext uri="{FF2B5EF4-FFF2-40B4-BE49-F238E27FC236}">
                <a16:creationId xmlns:a16="http://schemas.microsoft.com/office/drawing/2014/main" id="{9C4EE32E-D83A-4C10-B1EF-3D089A5CD81B}"/>
              </a:ext>
            </a:extLst>
          </p:cNvPr>
          <p:cNvSpPr/>
          <p:nvPr/>
        </p:nvSpPr>
        <p:spPr>
          <a:xfrm>
            <a:off x="5113868" y="3115733"/>
            <a:ext cx="2133600" cy="889000"/>
          </a:xfrm>
          <a:prstGeom prst="curvedUpArrow">
            <a:avLst/>
          </a:prstGeom>
          <a:solidFill>
            <a:srgbClr val="85D2E1"/>
          </a:solidFill>
          <a:ln>
            <a:solidFill>
              <a:srgbClr val="85D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0" name="Arrow: Curved Up 9">
            <a:extLst>
              <a:ext uri="{FF2B5EF4-FFF2-40B4-BE49-F238E27FC236}">
                <a16:creationId xmlns:a16="http://schemas.microsoft.com/office/drawing/2014/main" id="{3B37962B-60AB-45D0-B0B6-6F972A79972B}"/>
              </a:ext>
            </a:extLst>
          </p:cNvPr>
          <p:cNvSpPr/>
          <p:nvPr/>
        </p:nvSpPr>
        <p:spPr>
          <a:xfrm>
            <a:off x="8898300" y="2895472"/>
            <a:ext cx="2336967" cy="1100795"/>
          </a:xfrm>
          <a:prstGeom prst="curved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1" name="Arrow: Curved Down 10">
            <a:extLst>
              <a:ext uri="{FF2B5EF4-FFF2-40B4-BE49-F238E27FC236}">
                <a16:creationId xmlns:a16="http://schemas.microsoft.com/office/drawing/2014/main" id="{68E5F862-9EC5-44D0-AB4E-9B8D5C474963}"/>
              </a:ext>
            </a:extLst>
          </p:cNvPr>
          <p:cNvSpPr/>
          <p:nvPr/>
        </p:nvSpPr>
        <p:spPr>
          <a:xfrm>
            <a:off x="3155213" y="1978258"/>
            <a:ext cx="2074421" cy="802533"/>
          </a:xfrm>
          <a:prstGeom prst="curvedDownArrow">
            <a:avLst/>
          </a:prstGeom>
          <a:solidFill>
            <a:srgbClr val="1188A3"/>
          </a:solidFill>
          <a:ln>
            <a:solidFill>
              <a:srgbClr val="28A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2" name="Arrow: Curved Down 11">
            <a:extLst>
              <a:ext uri="{FF2B5EF4-FFF2-40B4-BE49-F238E27FC236}">
                <a16:creationId xmlns:a16="http://schemas.microsoft.com/office/drawing/2014/main" id="{4CAE8DB7-0711-4F0F-8437-BCEE5A01A4EB}"/>
              </a:ext>
            </a:extLst>
          </p:cNvPr>
          <p:cNvSpPr/>
          <p:nvPr/>
        </p:nvSpPr>
        <p:spPr>
          <a:xfrm>
            <a:off x="7094815" y="1962992"/>
            <a:ext cx="2074421" cy="802533"/>
          </a:xfrm>
          <a:prstGeom prst="curvedDownArrow">
            <a:avLst/>
          </a:prstGeom>
          <a:solidFill>
            <a:srgbClr val="28AF95"/>
          </a:solidFill>
          <a:ln>
            <a:solidFill>
              <a:srgbClr val="28AF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cxnSp>
        <p:nvCxnSpPr>
          <p:cNvPr id="19" name="Straight Connector 18">
            <a:extLst>
              <a:ext uri="{FF2B5EF4-FFF2-40B4-BE49-F238E27FC236}">
                <a16:creationId xmlns:a16="http://schemas.microsoft.com/office/drawing/2014/main" id="{14ADCD09-6D9F-42CA-816B-14695A19A48F}"/>
              </a:ext>
            </a:extLst>
          </p:cNvPr>
          <p:cNvCxnSpPr/>
          <p:nvPr/>
        </p:nvCxnSpPr>
        <p:spPr>
          <a:xfrm flipH="1">
            <a:off x="1333175" y="3799196"/>
            <a:ext cx="129865" cy="414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D6B430F-5DD2-4C27-A1C8-9AE46700A886}"/>
              </a:ext>
            </a:extLst>
          </p:cNvPr>
          <p:cNvCxnSpPr/>
          <p:nvPr/>
        </p:nvCxnSpPr>
        <p:spPr>
          <a:xfrm flipH="1">
            <a:off x="3865516" y="4118455"/>
            <a:ext cx="129865" cy="414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647DE5-86F9-4D4E-9933-1F1EACB3EB46}"/>
              </a:ext>
            </a:extLst>
          </p:cNvPr>
          <p:cNvCxnSpPr>
            <a:cxnSpLocks/>
          </p:cNvCxnSpPr>
          <p:nvPr/>
        </p:nvCxnSpPr>
        <p:spPr>
          <a:xfrm flipH="1">
            <a:off x="5913939" y="3971877"/>
            <a:ext cx="35140" cy="242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17D2BD-7166-45FC-B467-CC617DE2BBD7}"/>
              </a:ext>
            </a:extLst>
          </p:cNvPr>
          <p:cNvCxnSpPr>
            <a:cxnSpLocks/>
          </p:cNvCxnSpPr>
          <p:nvPr/>
        </p:nvCxnSpPr>
        <p:spPr>
          <a:xfrm>
            <a:off x="10071124" y="4006539"/>
            <a:ext cx="195094" cy="319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142DCF-1A68-4C8A-856F-54186D873FBE}"/>
              </a:ext>
            </a:extLst>
          </p:cNvPr>
          <p:cNvCxnSpPr/>
          <p:nvPr/>
        </p:nvCxnSpPr>
        <p:spPr>
          <a:xfrm flipH="1">
            <a:off x="7952655" y="4103996"/>
            <a:ext cx="129865" cy="4146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366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9AD38-594B-4BA1-8B55-9352D9C8D80C}"/>
              </a:ext>
            </a:extLst>
          </p:cNvPr>
          <p:cNvSpPr>
            <a:spLocks noGrp="1"/>
          </p:cNvSpPr>
          <p:nvPr>
            <p:ph type="body" sz="quarter" idx="16"/>
          </p:nvPr>
        </p:nvSpPr>
        <p:spPr>
          <a:xfrm>
            <a:off x="1919678" y="629284"/>
            <a:ext cx="4175052" cy="2382694"/>
          </a:xfrm>
        </p:spPr>
        <p:txBody>
          <a:bodyPr>
            <a:normAutofit/>
          </a:bodyPr>
          <a:lstStyle/>
          <a:p>
            <a:r>
              <a:rPr lang="en-IE" err="1">
                <a:solidFill>
                  <a:srgbClr val="000000"/>
                </a:solidFill>
              </a:rPr>
              <a:t>Alérgenos</a:t>
            </a:r>
            <a:r>
              <a:rPr lang="en-IE">
                <a:solidFill>
                  <a:srgbClr val="000000"/>
                </a:solidFill>
              </a:rPr>
              <a:t> / anti-</a:t>
            </a:r>
            <a:r>
              <a:rPr lang="en-IE" err="1">
                <a:solidFill>
                  <a:srgbClr val="000000"/>
                </a:solidFill>
              </a:rPr>
              <a:t>nutrientes</a:t>
            </a:r>
            <a:endParaRPr lang="en-IE"/>
          </a:p>
        </p:txBody>
      </p:sp>
      <p:sp>
        <p:nvSpPr>
          <p:cNvPr id="3" name="Text Placeholder 2">
            <a:extLst>
              <a:ext uri="{FF2B5EF4-FFF2-40B4-BE49-F238E27FC236}">
                <a16:creationId xmlns:a16="http://schemas.microsoft.com/office/drawing/2014/main" id="{A03BD684-A5A1-41AA-A3FB-0CA586AE1DE9}"/>
              </a:ext>
            </a:extLst>
          </p:cNvPr>
          <p:cNvSpPr>
            <a:spLocks noGrp="1"/>
          </p:cNvSpPr>
          <p:nvPr>
            <p:ph type="body" sz="quarter" idx="17"/>
          </p:nvPr>
        </p:nvSpPr>
        <p:spPr/>
        <p:txBody>
          <a:bodyPr>
            <a:normAutofit fontScale="85000" lnSpcReduction="20000"/>
          </a:bodyPr>
          <a:lstStyle/>
          <a:p>
            <a:r>
              <a:rPr lang="en-US"/>
              <a:t>3</a:t>
            </a:r>
            <a:endParaRPr lang="en-IE"/>
          </a:p>
        </p:txBody>
      </p:sp>
    </p:spTree>
    <p:extLst>
      <p:ext uri="{BB962C8B-B14F-4D97-AF65-F5344CB8AC3E}">
        <p14:creationId xmlns:p14="http://schemas.microsoft.com/office/powerpoint/2010/main" val="2317669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18F6BB-1291-4492-B108-E75EF2114660}"/>
              </a:ext>
            </a:extLst>
          </p:cNvPr>
          <p:cNvSpPr>
            <a:spLocks noGrp="1"/>
          </p:cNvSpPr>
          <p:nvPr>
            <p:ph type="body" sz="quarter" idx="18"/>
          </p:nvPr>
        </p:nvSpPr>
        <p:spPr>
          <a:xfrm>
            <a:off x="734714" y="1648946"/>
            <a:ext cx="5361285" cy="3867704"/>
          </a:xfrm>
        </p:spPr>
        <p:txBody>
          <a:bodyPr vert="horz" lIns="91440" tIns="45720" rIns="91440" bIns="45720" rtlCol="0" anchor="t">
            <a:normAutofit fontScale="92500"/>
          </a:bodyPr>
          <a:lstStyle/>
          <a:p>
            <a:pPr marL="0" indent="0" algn="just"/>
            <a:r>
              <a:rPr lang="es-ES" dirty="0"/>
              <a:t>Cuando se trata del desarrollo de nuevos productos alimentarios (NPD) para los adultos mayores, es fundamental tener en cuenta también los </a:t>
            </a:r>
            <a:r>
              <a:rPr lang="es-ES" b="1" dirty="0"/>
              <a:t>alérgenos y los </a:t>
            </a:r>
            <a:r>
              <a:rPr lang="es-ES" b="1" dirty="0" err="1"/>
              <a:t>anti-nutrientes</a:t>
            </a:r>
            <a:r>
              <a:rPr lang="es-ES" b="1" dirty="0"/>
              <a:t>. </a:t>
            </a:r>
            <a:endParaRPr lang="es-ES"/>
          </a:p>
          <a:p>
            <a:pPr marL="0" indent="0" algn="just"/>
            <a:r>
              <a:rPr lang="es-ES" dirty="0"/>
              <a:t>Sería contraproducente enterarse posteriormente de que ese "increíble e innovador producto alimenticio" puede contener algunos ingredientes/componentes que pueden tener un efecto perjudicial para sus consumidores y, en consecuencia, para sus ventas. Examinemos cuáles son...</a:t>
            </a:r>
            <a:endParaRPr lang="en-US" dirty="0">
              <a:cs typeface="Calibri" panose="020F0502020204030204"/>
            </a:endParaRPr>
          </a:p>
        </p:txBody>
      </p:sp>
      <p:sp>
        <p:nvSpPr>
          <p:cNvPr id="3" name="Text Placeholder 2">
            <a:extLst>
              <a:ext uri="{FF2B5EF4-FFF2-40B4-BE49-F238E27FC236}">
                <a16:creationId xmlns:a16="http://schemas.microsoft.com/office/drawing/2014/main" id="{1A76E5EC-A3C1-45E9-9ADF-4B2DCDA92DFE}"/>
              </a:ext>
            </a:extLst>
          </p:cNvPr>
          <p:cNvSpPr>
            <a:spLocks noGrp="1"/>
          </p:cNvSpPr>
          <p:nvPr>
            <p:ph type="body" sz="quarter" idx="16"/>
          </p:nvPr>
        </p:nvSpPr>
        <p:spPr>
          <a:xfrm>
            <a:off x="734714" y="504203"/>
            <a:ext cx="5435350" cy="849178"/>
          </a:xfrm>
        </p:spPr>
        <p:txBody>
          <a:bodyPr>
            <a:normAutofit fontScale="92500"/>
          </a:bodyPr>
          <a:lstStyle/>
          <a:p>
            <a:r>
              <a:rPr lang="en-US" err="1"/>
              <a:t>Alérgenos</a:t>
            </a:r>
            <a:r>
              <a:rPr lang="en-US"/>
              <a:t> y anti-</a:t>
            </a:r>
            <a:r>
              <a:rPr lang="en-US" err="1"/>
              <a:t>nutrientes</a:t>
            </a:r>
            <a:r>
              <a:rPr lang="en-US"/>
              <a:t>...</a:t>
            </a:r>
            <a:endParaRPr lang="en-IE" strike="sngStrike"/>
          </a:p>
        </p:txBody>
      </p:sp>
      <p:pic>
        <p:nvPicPr>
          <p:cNvPr id="8" name="Picture Placeholder 7" descr="Close-up of a slide in a microscope">
            <a:extLst>
              <a:ext uri="{FF2B5EF4-FFF2-40B4-BE49-F238E27FC236}">
                <a16:creationId xmlns:a16="http://schemas.microsoft.com/office/drawing/2014/main" id="{22975B70-AFAD-4CBA-B507-3FB1FA60439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392300" y="228600"/>
            <a:ext cx="5564883" cy="5447571"/>
          </a:xfrm>
        </p:spPr>
      </p:pic>
    </p:spTree>
    <p:extLst>
      <p:ext uri="{BB962C8B-B14F-4D97-AF65-F5344CB8AC3E}">
        <p14:creationId xmlns:p14="http://schemas.microsoft.com/office/powerpoint/2010/main" val="3858249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17A47-1763-47E0-B90F-5E38973DCF51}"/>
              </a:ext>
            </a:extLst>
          </p:cNvPr>
          <p:cNvSpPr>
            <a:spLocks noGrp="1"/>
          </p:cNvSpPr>
          <p:nvPr>
            <p:ph type="body" sz="quarter" idx="18"/>
          </p:nvPr>
        </p:nvSpPr>
        <p:spPr>
          <a:xfrm>
            <a:off x="515389" y="1757011"/>
            <a:ext cx="5202506" cy="3867704"/>
          </a:xfrm>
        </p:spPr>
        <p:txBody>
          <a:bodyPr vert="horz" lIns="91440" tIns="45720" rIns="91440" bIns="45720" rtlCol="0" anchor="t">
            <a:normAutofit/>
          </a:bodyPr>
          <a:lstStyle/>
          <a:p>
            <a:pPr marL="0" indent="0" algn="just"/>
            <a:r>
              <a:rPr lang="es-ES" sz="2400" dirty="0"/>
              <a:t>Una alergia alimentaria es una reacción causada cuando el </a:t>
            </a:r>
            <a:r>
              <a:rPr lang="es-ES" sz="2400" b="1" dirty="0"/>
              <a:t>sistema inmunitario del cuerpo reacciona </a:t>
            </a:r>
            <a:r>
              <a:rPr lang="es-ES" sz="2400" dirty="0"/>
              <a:t>de </a:t>
            </a:r>
            <a:r>
              <a:rPr lang="es-ES" sz="2400" b="1" dirty="0"/>
              <a:t>forma inusual a los componentes </a:t>
            </a:r>
            <a:r>
              <a:rPr lang="es-ES" sz="2400" dirty="0"/>
              <a:t>de los alimentos.</a:t>
            </a:r>
            <a:endParaRPr lang="en-GB" sz="2400" dirty="0">
              <a:cs typeface="Calibri" panose="020F0502020204030204"/>
            </a:endParaRPr>
          </a:p>
          <a:p>
            <a:pPr marL="0" indent="0" algn="just"/>
            <a:r>
              <a:rPr lang="es-ES" sz="2400" dirty="0"/>
              <a:t>Una </a:t>
            </a:r>
            <a:r>
              <a:rPr lang="es-ES" sz="2400" b="1" dirty="0"/>
              <a:t>intolerancia alimentaria </a:t>
            </a:r>
            <a:r>
              <a:rPr lang="es-ES" sz="2400" dirty="0"/>
              <a:t>es </a:t>
            </a:r>
            <a:r>
              <a:rPr lang="es-ES" sz="2400" b="1" dirty="0"/>
              <a:t>una dificultad para digerir</a:t>
            </a:r>
            <a:r>
              <a:rPr lang="es-ES" sz="2400" dirty="0"/>
              <a:t> ciertos alimentos y tener una reacción física desagradable a ellos, pero no hay una respuesta inmune.</a:t>
            </a:r>
            <a:endParaRPr lang="en-IE" dirty="0">
              <a:cs typeface="Calibri" panose="020F0502020204030204"/>
            </a:endParaRPr>
          </a:p>
        </p:txBody>
      </p:sp>
      <p:sp>
        <p:nvSpPr>
          <p:cNvPr id="3" name="Text Placeholder 2">
            <a:extLst>
              <a:ext uri="{FF2B5EF4-FFF2-40B4-BE49-F238E27FC236}">
                <a16:creationId xmlns:a16="http://schemas.microsoft.com/office/drawing/2014/main" id="{18535B9B-22D3-4FC1-9996-FEF4E110944E}"/>
              </a:ext>
            </a:extLst>
          </p:cNvPr>
          <p:cNvSpPr>
            <a:spLocks noGrp="1"/>
          </p:cNvSpPr>
          <p:nvPr>
            <p:ph type="body" sz="quarter" idx="16"/>
          </p:nvPr>
        </p:nvSpPr>
        <p:spPr>
          <a:xfrm>
            <a:off x="515389" y="232756"/>
            <a:ext cx="6143105" cy="1167938"/>
          </a:xfrm>
        </p:spPr>
        <p:txBody>
          <a:bodyPr>
            <a:normAutofit lnSpcReduction="10000"/>
          </a:bodyPr>
          <a:lstStyle/>
          <a:p>
            <a:r>
              <a:rPr lang="en-US" b="1" err="1"/>
              <a:t>Alergias</a:t>
            </a:r>
            <a:r>
              <a:rPr lang="en-US" b="1"/>
              <a:t> </a:t>
            </a:r>
            <a:r>
              <a:rPr lang="en-US" b="1" err="1"/>
              <a:t>alimentarias</a:t>
            </a:r>
            <a:r>
              <a:rPr lang="en-US" b="1"/>
              <a:t> e </a:t>
            </a:r>
          </a:p>
          <a:p>
            <a:r>
              <a:rPr lang="en-US" b="1" err="1"/>
              <a:t>Intolerancias</a:t>
            </a:r>
            <a:r>
              <a:rPr lang="en-US" b="1"/>
              <a:t> </a:t>
            </a:r>
            <a:r>
              <a:rPr lang="en-US" b="1" err="1"/>
              <a:t>alimentarias</a:t>
            </a:r>
            <a:endParaRPr lang="en-IE" b="1"/>
          </a:p>
        </p:txBody>
      </p:sp>
      <p:pic>
        <p:nvPicPr>
          <p:cNvPr id="11" name="Picture Placeholder 10" descr="Icon&#10;&#10;Description automatically generated">
            <a:extLst>
              <a:ext uri="{FF2B5EF4-FFF2-40B4-BE49-F238E27FC236}">
                <a16:creationId xmlns:a16="http://schemas.microsoft.com/office/drawing/2014/main" id="{C9185B68-8167-43BA-92A8-0767B5AAC8A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353375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003D67-4DA1-4BE3-8FA9-C8092870211B}"/>
              </a:ext>
            </a:extLst>
          </p:cNvPr>
          <p:cNvSpPr>
            <a:spLocks noGrp="1"/>
          </p:cNvSpPr>
          <p:nvPr>
            <p:ph type="body" sz="quarter" idx="18"/>
          </p:nvPr>
        </p:nvSpPr>
        <p:spPr>
          <a:xfrm>
            <a:off x="1504920" y="1349437"/>
            <a:ext cx="4930066" cy="4907675"/>
          </a:xfrm>
        </p:spPr>
        <p:txBody>
          <a:bodyPr vert="horz" lIns="91440" tIns="45720" rIns="91440" bIns="45720" rtlCol="0" anchor="t">
            <a:normAutofit fontScale="92500" lnSpcReduction="10000"/>
          </a:bodyPr>
          <a:lstStyle/>
          <a:p>
            <a:pPr marL="0" indent="0" algn="just"/>
            <a:r>
              <a:rPr lang="es-ES" dirty="0"/>
              <a:t>Un alérgeno es un tipo de antígeno* que produce una </a:t>
            </a:r>
            <a:r>
              <a:rPr lang="es-ES" b="1" dirty="0"/>
              <a:t>respuesta inmunitaria anormalmente vigorosa </a:t>
            </a:r>
            <a:r>
              <a:rPr lang="es-ES" dirty="0"/>
              <a:t>en la que el sistema inmunitario lucha contra una amenaza percibida que de otro modo sería inofensiva para el organismo. En otras palabras, es un </a:t>
            </a:r>
            <a:r>
              <a:rPr lang="es-ES" b="1" dirty="0"/>
              <a:t>generador de alergias</a:t>
            </a:r>
            <a:r>
              <a:rPr lang="en-US" dirty="0"/>
              <a:t>.</a:t>
            </a:r>
            <a:endParaRPr lang="es-ES" dirty="0"/>
          </a:p>
          <a:p>
            <a:pPr marL="0" indent="0" algn="just"/>
            <a:endParaRPr lang="en-US" sz="800">
              <a:cs typeface="Calibri" panose="020F0502020204030204"/>
            </a:endParaRPr>
          </a:p>
          <a:p>
            <a:pPr marL="0" indent="0" algn="just"/>
            <a:r>
              <a:rPr lang="es-ES" dirty="0"/>
              <a:t>En virtud de la </a:t>
            </a:r>
            <a:r>
              <a:rPr lang="es-ES" dirty="0">
                <a:solidFill>
                  <a:schemeClr val="accent2"/>
                </a:solidFill>
                <a:hlinkClick r:id="rId2">
                  <a:extLst>
                    <a:ext uri="{A12FA001-AC4F-418D-AE19-62706E023703}">
                      <ahyp:hlinkClr xmlns:ahyp="http://schemas.microsoft.com/office/drawing/2018/hyperlinkcolor" val="tx"/>
                    </a:ext>
                  </a:extLst>
                </a:hlinkClick>
              </a:rPr>
              <a:t>normativa sobre información alimentaria de 2014</a:t>
            </a:r>
            <a:r>
              <a:rPr lang="es-ES" dirty="0"/>
              <a:t>, se han identificado </a:t>
            </a:r>
            <a:r>
              <a:rPr lang="es-ES" b="1" dirty="0"/>
              <a:t>14 alérgenos</a:t>
            </a:r>
            <a:r>
              <a:rPr lang="es-ES" dirty="0"/>
              <a:t> principales que deben declararse cuando se utilizan como ingredientes en cualquier producto alimentario. </a:t>
            </a:r>
            <a:r>
              <a:rPr lang="es-ES" b="1" dirty="0"/>
              <a:t>En el módulo 4 hablaremos de ello con más detalle</a:t>
            </a:r>
            <a:r>
              <a:rPr lang="es-ES" dirty="0"/>
              <a:t>.</a:t>
            </a:r>
            <a:endParaRPr lang="en-US" dirty="0">
              <a:cs typeface="Calibri" panose="020F0502020204030204"/>
            </a:endParaRPr>
          </a:p>
        </p:txBody>
      </p:sp>
      <p:sp>
        <p:nvSpPr>
          <p:cNvPr id="4" name="Text Placeholder 3">
            <a:extLst>
              <a:ext uri="{FF2B5EF4-FFF2-40B4-BE49-F238E27FC236}">
                <a16:creationId xmlns:a16="http://schemas.microsoft.com/office/drawing/2014/main" id="{4FD0B545-8373-4EA5-8BD9-8F508B1E2798}"/>
              </a:ext>
            </a:extLst>
          </p:cNvPr>
          <p:cNvSpPr>
            <a:spLocks noGrp="1"/>
          </p:cNvSpPr>
          <p:nvPr>
            <p:ph type="body" sz="quarter" idx="16"/>
          </p:nvPr>
        </p:nvSpPr>
        <p:spPr/>
        <p:txBody>
          <a:bodyPr>
            <a:normAutofit lnSpcReduction="10000"/>
          </a:bodyPr>
          <a:lstStyle/>
          <a:p>
            <a:r>
              <a:rPr lang="en-US" err="1"/>
              <a:t>Alérgenos</a:t>
            </a:r>
            <a:endParaRPr lang="en-IE"/>
          </a:p>
        </p:txBody>
      </p:sp>
      <p:sp>
        <p:nvSpPr>
          <p:cNvPr id="5" name="TextBox 4">
            <a:extLst>
              <a:ext uri="{FF2B5EF4-FFF2-40B4-BE49-F238E27FC236}">
                <a16:creationId xmlns:a16="http://schemas.microsoft.com/office/drawing/2014/main" id="{64E08551-6FE4-4218-B92D-BD3C2B5930D1}"/>
              </a:ext>
            </a:extLst>
          </p:cNvPr>
          <p:cNvSpPr txBox="1"/>
          <p:nvPr/>
        </p:nvSpPr>
        <p:spPr>
          <a:xfrm>
            <a:off x="5413013" y="5855811"/>
            <a:ext cx="5397418" cy="923330"/>
          </a:xfrm>
          <a:prstGeom prst="rect">
            <a:avLst/>
          </a:prstGeom>
          <a:solidFill>
            <a:srgbClr val="FED100"/>
          </a:solidFill>
        </p:spPr>
        <p:txBody>
          <a:bodyPr wrap="square" rtlCol="0">
            <a:spAutoFit/>
          </a:bodyPr>
          <a:lstStyle/>
          <a:p>
            <a:pPr algn="r"/>
            <a:r>
              <a:rPr lang="en-US">
                <a:solidFill>
                  <a:srgbClr val="000000"/>
                </a:solidFill>
              </a:rPr>
              <a:t>*</a:t>
            </a:r>
            <a:r>
              <a:rPr lang="es-ES">
                <a:solidFill>
                  <a:srgbClr val="000000"/>
                </a:solidFill>
              </a:rPr>
              <a:t> Grandes palabras simplificadas:  </a:t>
            </a:r>
            <a:r>
              <a:rPr lang="es-ES" b="1">
                <a:solidFill>
                  <a:srgbClr val="000000"/>
                </a:solidFill>
              </a:rPr>
              <a:t>Antígeno</a:t>
            </a:r>
            <a:r>
              <a:rPr lang="es-ES">
                <a:solidFill>
                  <a:srgbClr val="000000"/>
                </a:solidFill>
              </a:rPr>
              <a:t>= una molécula que induce una respuesta inmunitaria en el organismo... es decir, un generador de anticuerpos</a:t>
            </a:r>
            <a:endParaRPr lang="en-US">
              <a:solidFill>
                <a:srgbClr val="000000"/>
              </a:solidFill>
            </a:endParaRPr>
          </a:p>
        </p:txBody>
      </p:sp>
      <p:pic>
        <p:nvPicPr>
          <p:cNvPr id="8" name="Picture 7">
            <a:extLst>
              <a:ext uri="{FF2B5EF4-FFF2-40B4-BE49-F238E27FC236}">
                <a16:creationId xmlns:a16="http://schemas.microsoft.com/office/drawing/2014/main" id="{59E6ACF6-B00F-47B1-949B-A10D7096C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109" y="311915"/>
            <a:ext cx="800900" cy="923331"/>
          </a:xfrm>
          <a:prstGeom prst="rect">
            <a:avLst/>
          </a:prstGeom>
        </p:spPr>
      </p:pic>
      <p:pic>
        <p:nvPicPr>
          <p:cNvPr id="10" name="Picture 9">
            <a:extLst>
              <a:ext uri="{FF2B5EF4-FFF2-40B4-BE49-F238E27FC236}">
                <a16:creationId xmlns:a16="http://schemas.microsoft.com/office/drawing/2014/main" id="{1750AA46-BF27-4ED6-BEC7-27DC7E0D01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5365" y="311915"/>
            <a:ext cx="3223271" cy="992861"/>
          </a:xfrm>
          <a:prstGeom prst="rect">
            <a:avLst/>
          </a:prstGeom>
        </p:spPr>
      </p:pic>
      <p:pic>
        <p:nvPicPr>
          <p:cNvPr id="12" name="Picture 11">
            <a:extLst>
              <a:ext uri="{FF2B5EF4-FFF2-40B4-BE49-F238E27FC236}">
                <a16:creationId xmlns:a16="http://schemas.microsoft.com/office/drawing/2014/main" id="{0DBD17B7-6F48-40E2-91CE-8D30A9137A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4109" y="1717682"/>
            <a:ext cx="3223271" cy="831078"/>
          </a:xfrm>
          <a:prstGeom prst="rect">
            <a:avLst/>
          </a:prstGeom>
        </p:spPr>
      </p:pic>
      <p:pic>
        <p:nvPicPr>
          <p:cNvPr id="14" name="Picture 13">
            <a:extLst>
              <a:ext uri="{FF2B5EF4-FFF2-40B4-BE49-F238E27FC236}">
                <a16:creationId xmlns:a16="http://schemas.microsoft.com/office/drawing/2014/main" id="{7B80F888-A7CF-45D8-9A72-D8990DC083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47266" y="1681555"/>
            <a:ext cx="1515840" cy="831078"/>
          </a:xfrm>
          <a:prstGeom prst="rect">
            <a:avLst/>
          </a:prstGeom>
        </p:spPr>
      </p:pic>
      <p:pic>
        <p:nvPicPr>
          <p:cNvPr id="16" name="Picture 15">
            <a:extLst>
              <a:ext uri="{FF2B5EF4-FFF2-40B4-BE49-F238E27FC236}">
                <a16:creationId xmlns:a16="http://schemas.microsoft.com/office/drawing/2014/main" id="{2132D94E-8D1B-4C3D-B0B9-63CC2F670E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4109" y="3028119"/>
            <a:ext cx="3423142" cy="888490"/>
          </a:xfrm>
          <a:prstGeom prst="rect">
            <a:avLst/>
          </a:prstGeom>
        </p:spPr>
      </p:pic>
      <p:pic>
        <p:nvPicPr>
          <p:cNvPr id="18" name="Picture 17">
            <a:extLst>
              <a:ext uri="{FF2B5EF4-FFF2-40B4-BE49-F238E27FC236}">
                <a16:creationId xmlns:a16="http://schemas.microsoft.com/office/drawing/2014/main" id="{495100F7-3B03-42F7-94F7-58D587E349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8423" y="4432096"/>
            <a:ext cx="3672008" cy="1062950"/>
          </a:xfrm>
          <a:prstGeom prst="rect">
            <a:avLst/>
          </a:prstGeom>
        </p:spPr>
      </p:pic>
    </p:spTree>
    <p:extLst>
      <p:ext uri="{BB962C8B-B14F-4D97-AF65-F5344CB8AC3E}">
        <p14:creationId xmlns:p14="http://schemas.microsoft.com/office/powerpoint/2010/main" val="3739947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22EE5-7409-49C3-B557-5265718DD14E}"/>
              </a:ext>
            </a:extLst>
          </p:cNvPr>
          <p:cNvSpPr>
            <a:spLocks noGrp="1"/>
          </p:cNvSpPr>
          <p:nvPr>
            <p:ph type="body" sz="quarter" idx="31"/>
          </p:nvPr>
        </p:nvSpPr>
        <p:spPr/>
        <p:txBody>
          <a:bodyPr>
            <a:normAutofit fontScale="92500" lnSpcReduction="20000"/>
          </a:bodyPr>
          <a:lstStyle/>
          <a:p>
            <a:pPr marL="0" indent="0"/>
            <a:r>
              <a:rPr lang="en-US" sz="2000" err="1"/>
              <a:t>Deber</a:t>
            </a:r>
            <a:r>
              <a:rPr lang="en-US" sz="2000"/>
              <a:t> de </a:t>
            </a:r>
            <a:r>
              <a:rPr lang="en-US" sz="2000" err="1"/>
              <a:t>cuidado</a:t>
            </a:r>
            <a:r>
              <a:rPr lang="en-US" sz="2000"/>
              <a:t> para </a:t>
            </a:r>
            <a:r>
              <a:rPr lang="en-US" sz="2000" err="1"/>
              <a:t>proteger</a:t>
            </a:r>
            <a:r>
              <a:rPr lang="en-US" sz="2000"/>
              <a:t> a los </a:t>
            </a:r>
            <a:r>
              <a:rPr lang="en-US" sz="2000" err="1"/>
              <a:t>consumidores</a:t>
            </a:r>
            <a:r>
              <a:rPr lang="en-US" sz="2000"/>
              <a:t> de </a:t>
            </a:r>
            <a:r>
              <a:rPr lang="en-US" sz="2000" err="1"/>
              <a:t>sufrir</a:t>
            </a:r>
            <a:r>
              <a:rPr lang="en-US" sz="2000"/>
              <a:t> </a:t>
            </a:r>
            <a:r>
              <a:rPr lang="en-US" sz="2000" err="1"/>
              <a:t>reacciones</a:t>
            </a:r>
            <a:r>
              <a:rPr lang="en-US" sz="2000"/>
              <a:t> </a:t>
            </a:r>
            <a:r>
              <a:rPr lang="en-US" sz="2000" err="1"/>
              <a:t>alérgicas</a:t>
            </a:r>
            <a:r>
              <a:rPr lang="en-US" sz="2000"/>
              <a:t> </a:t>
            </a:r>
          </a:p>
        </p:txBody>
      </p:sp>
      <p:sp>
        <p:nvSpPr>
          <p:cNvPr id="3" name="Text Placeholder 2">
            <a:extLst>
              <a:ext uri="{FF2B5EF4-FFF2-40B4-BE49-F238E27FC236}">
                <a16:creationId xmlns:a16="http://schemas.microsoft.com/office/drawing/2014/main" id="{059E0D6B-E6DC-42C0-A219-9405F9213B93}"/>
              </a:ext>
            </a:extLst>
          </p:cNvPr>
          <p:cNvSpPr>
            <a:spLocks noGrp="1"/>
          </p:cNvSpPr>
          <p:nvPr>
            <p:ph type="body" sz="quarter" idx="32"/>
          </p:nvPr>
        </p:nvSpPr>
        <p:spPr/>
        <p:txBody>
          <a:bodyPr>
            <a:noAutofit/>
          </a:bodyPr>
          <a:lstStyle/>
          <a:p>
            <a:pPr marL="0" indent="0"/>
            <a:r>
              <a:rPr lang="es-ES" sz="2000">
                <a:latin typeface="Calibri" panose="020F0502020204030204" pitchFamily="34" charset="0"/>
                <a:ea typeface="Calibri" panose="020F0502020204030204" pitchFamily="34" charset="0"/>
                <a:cs typeface="Times New Roman" panose="02020603050405020304" pitchFamily="18" charset="0"/>
              </a:rPr>
              <a:t>Puede ser costoso si se tienen problemas de alérgenos con los consumidores (retirada de productos, </a:t>
            </a:r>
            <a:r>
              <a:rPr lang="es-ES" sz="2000" err="1">
                <a:latin typeface="Calibri" panose="020F0502020204030204" pitchFamily="34" charset="0"/>
                <a:ea typeface="Calibri" panose="020F0502020204030204" pitchFamily="34" charset="0"/>
                <a:cs typeface="Times New Roman" panose="02020603050405020304" pitchFamily="18" charset="0"/>
              </a:rPr>
              <a:t>reetiquetado</a:t>
            </a:r>
            <a:r>
              <a:rPr lang="es-ES" sz="2000">
                <a:latin typeface="Calibri" panose="020F0502020204030204" pitchFamily="34" charset="0"/>
                <a:ea typeface="Calibri" panose="020F0502020204030204" pitchFamily="34" charset="0"/>
                <a:cs typeface="Times New Roman" panose="02020603050405020304" pitchFamily="18" charset="0"/>
              </a:rPr>
              <a:t>, etc.)</a:t>
            </a:r>
            <a:endParaRPr lang="en-IE" sz="2000"/>
          </a:p>
        </p:txBody>
      </p:sp>
      <p:sp>
        <p:nvSpPr>
          <p:cNvPr id="4" name="Text Placeholder 3">
            <a:extLst>
              <a:ext uri="{FF2B5EF4-FFF2-40B4-BE49-F238E27FC236}">
                <a16:creationId xmlns:a16="http://schemas.microsoft.com/office/drawing/2014/main" id="{1FBFCF03-F7FC-477C-8016-1FF7F99989E8}"/>
              </a:ext>
            </a:extLst>
          </p:cNvPr>
          <p:cNvSpPr>
            <a:spLocks noGrp="1"/>
          </p:cNvSpPr>
          <p:nvPr>
            <p:ph type="body" sz="quarter" idx="33"/>
          </p:nvPr>
        </p:nvSpPr>
        <p:spPr/>
        <p:txBody>
          <a:bodyPr>
            <a:normAutofit/>
          </a:bodyPr>
          <a:lstStyle/>
          <a:p>
            <a:pPr marL="0" indent="0"/>
            <a:r>
              <a:rPr lang="es-ES" sz="2000"/>
              <a:t>Es un requisito legal declarar los alérgenos alimentarios</a:t>
            </a:r>
            <a:endParaRPr lang="en-IE" sz="2000"/>
          </a:p>
        </p:txBody>
      </p:sp>
      <p:sp>
        <p:nvSpPr>
          <p:cNvPr id="6" name="TextBox 5">
            <a:extLst>
              <a:ext uri="{FF2B5EF4-FFF2-40B4-BE49-F238E27FC236}">
                <a16:creationId xmlns:a16="http://schemas.microsoft.com/office/drawing/2014/main" id="{40BBB454-253A-446B-8CF6-5D95BF7E3E2A}"/>
              </a:ext>
            </a:extLst>
          </p:cNvPr>
          <p:cNvSpPr txBox="1"/>
          <p:nvPr/>
        </p:nvSpPr>
        <p:spPr>
          <a:xfrm>
            <a:off x="3607724" y="1028522"/>
            <a:ext cx="789709" cy="923330"/>
          </a:xfrm>
          <a:prstGeom prst="rect">
            <a:avLst/>
          </a:prstGeom>
          <a:noFill/>
        </p:spPr>
        <p:txBody>
          <a:bodyPr wrap="square" rtlCol="0">
            <a:spAutoFit/>
          </a:bodyPr>
          <a:lstStyle/>
          <a:p>
            <a:pPr algn="ctr"/>
            <a:r>
              <a:rPr lang="en-US" sz="5400"/>
              <a:t>1</a:t>
            </a:r>
            <a:endParaRPr lang="en-IE" sz="5400"/>
          </a:p>
        </p:txBody>
      </p:sp>
      <p:sp>
        <p:nvSpPr>
          <p:cNvPr id="7" name="TextBox 6">
            <a:extLst>
              <a:ext uri="{FF2B5EF4-FFF2-40B4-BE49-F238E27FC236}">
                <a16:creationId xmlns:a16="http://schemas.microsoft.com/office/drawing/2014/main" id="{A23BC379-7C6E-421B-A110-AF054C349FF0}"/>
              </a:ext>
            </a:extLst>
          </p:cNvPr>
          <p:cNvSpPr txBox="1"/>
          <p:nvPr/>
        </p:nvSpPr>
        <p:spPr>
          <a:xfrm>
            <a:off x="7993646" y="1028522"/>
            <a:ext cx="789709" cy="923330"/>
          </a:xfrm>
          <a:prstGeom prst="rect">
            <a:avLst/>
          </a:prstGeom>
          <a:noFill/>
        </p:spPr>
        <p:txBody>
          <a:bodyPr wrap="square" rtlCol="0">
            <a:spAutoFit/>
          </a:bodyPr>
          <a:lstStyle/>
          <a:p>
            <a:pPr algn="ctr"/>
            <a:r>
              <a:rPr lang="en-US" sz="5400"/>
              <a:t>3</a:t>
            </a:r>
            <a:endParaRPr lang="en-IE" sz="5400"/>
          </a:p>
        </p:txBody>
      </p:sp>
      <p:sp>
        <p:nvSpPr>
          <p:cNvPr id="8" name="TextBox 7">
            <a:extLst>
              <a:ext uri="{FF2B5EF4-FFF2-40B4-BE49-F238E27FC236}">
                <a16:creationId xmlns:a16="http://schemas.microsoft.com/office/drawing/2014/main" id="{A86B95D3-98D9-4589-A33B-0E45A6959DC3}"/>
              </a:ext>
            </a:extLst>
          </p:cNvPr>
          <p:cNvSpPr txBox="1"/>
          <p:nvPr/>
        </p:nvSpPr>
        <p:spPr>
          <a:xfrm>
            <a:off x="5783397" y="3265193"/>
            <a:ext cx="789709" cy="923330"/>
          </a:xfrm>
          <a:prstGeom prst="rect">
            <a:avLst/>
          </a:prstGeom>
          <a:noFill/>
        </p:spPr>
        <p:txBody>
          <a:bodyPr wrap="square" rtlCol="0">
            <a:spAutoFit/>
          </a:bodyPr>
          <a:lstStyle/>
          <a:p>
            <a:pPr algn="ctr"/>
            <a:r>
              <a:rPr lang="en-US" sz="5400"/>
              <a:t>2</a:t>
            </a:r>
            <a:endParaRPr lang="en-IE" sz="5400"/>
          </a:p>
        </p:txBody>
      </p:sp>
      <p:grpSp>
        <p:nvGrpSpPr>
          <p:cNvPr id="9" name="Group 8">
            <a:extLst>
              <a:ext uri="{FF2B5EF4-FFF2-40B4-BE49-F238E27FC236}">
                <a16:creationId xmlns:a16="http://schemas.microsoft.com/office/drawing/2014/main" id="{94132FF9-2EA9-4F23-BBCA-0A22FFF61B19}"/>
              </a:ext>
            </a:extLst>
          </p:cNvPr>
          <p:cNvGrpSpPr/>
          <p:nvPr/>
        </p:nvGrpSpPr>
        <p:grpSpPr>
          <a:xfrm>
            <a:off x="9657387" y="3569774"/>
            <a:ext cx="1093019" cy="1091619"/>
            <a:chOff x="6481412" y="352859"/>
            <a:chExt cx="1093019" cy="1091619"/>
          </a:xfrm>
        </p:grpSpPr>
        <p:sp>
          <p:nvSpPr>
            <p:cNvPr id="10" name="Freeform 1347">
              <a:extLst>
                <a:ext uri="{FF2B5EF4-FFF2-40B4-BE49-F238E27FC236}">
                  <a16:creationId xmlns:a16="http://schemas.microsoft.com/office/drawing/2014/main" id="{5B998ABF-3FE0-400F-B4FE-EE13BEC3DE9E}"/>
                </a:ext>
              </a:extLst>
            </p:cNvPr>
            <p:cNvSpPr/>
            <p:nvPr/>
          </p:nvSpPr>
          <p:spPr>
            <a:xfrm>
              <a:off x="6481412" y="352859"/>
              <a:ext cx="1093018" cy="1091619"/>
            </a:xfrm>
            <a:custGeom>
              <a:avLst/>
              <a:gdLst>
                <a:gd name="connsiteX0" fmla="*/ 1073819 w 1093018"/>
                <a:gd name="connsiteY0" fmla="*/ 655520 h 1091619"/>
                <a:gd name="connsiteX1" fmla="*/ 1054620 w 1093018"/>
                <a:gd name="connsiteY1" fmla="*/ 655520 h 1091619"/>
                <a:gd name="connsiteX2" fmla="*/ 1054620 w 1093018"/>
                <a:gd name="connsiteY2" fmla="*/ 600665 h 1091619"/>
                <a:gd name="connsiteX3" fmla="*/ 1035420 w 1093018"/>
                <a:gd name="connsiteY3" fmla="*/ 581466 h 1091619"/>
                <a:gd name="connsiteX4" fmla="*/ 1016221 w 1093018"/>
                <a:gd name="connsiteY4" fmla="*/ 581466 h 1091619"/>
                <a:gd name="connsiteX5" fmla="*/ 1016221 w 1093018"/>
                <a:gd name="connsiteY5" fmla="*/ 526610 h 1091619"/>
                <a:gd name="connsiteX6" fmla="*/ 997022 w 1093018"/>
                <a:gd name="connsiteY6" fmla="*/ 507411 h 1091619"/>
                <a:gd name="connsiteX7" fmla="*/ 377156 w 1093018"/>
                <a:gd name="connsiteY7" fmla="*/ 507411 h 1091619"/>
                <a:gd name="connsiteX8" fmla="*/ 379899 w 1093018"/>
                <a:gd name="connsiteY8" fmla="*/ 488212 h 1091619"/>
                <a:gd name="connsiteX9" fmla="*/ 366185 w 1093018"/>
                <a:gd name="connsiteY9" fmla="*/ 452556 h 1091619"/>
                <a:gd name="connsiteX10" fmla="*/ 379899 w 1093018"/>
                <a:gd name="connsiteY10" fmla="*/ 416900 h 1091619"/>
                <a:gd name="connsiteX11" fmla="*/ 325044 w 1093018"/>
                <a:gd name="connsiteY11" fmla="*/ 362045 h 1091619"/>
                <a:gd name="connsiteX12" fmla="*/ 311330 w 1093018"/>
                <a:gd name="connsiteY12" fmla="*/ 362045 h 1091619"/>
                <a:gd name="connsiteX13" fmla="*/ 388127 w 1093018"/>
                <a:gd name="connsiteY13" fmla="*/ 139881 h 1091619"/>
                <a:gd name="connsiteX14" fmla="*/ 198876 w 1093018"/>
                <a:gd name="connsiteY14" fmla="*/ 0 h 1091619"/>
                <a:gd name="connsiteX15" fmla="*/ 9625 w 1093018"/>
                <a:gd name="connsiteY15" fmla="*/ 139881 h 1091619"/>
                <a:gd name="connsiteX16" fmla="*/ 86423 w 1093018"/>
                <a:gd name="connsiteY16" fmla="*/ 362045 h 1091619"/>
                <a:gd name="connsiteX17" fmla="*/ 72709 w 1093018"/>
                <a:gd name="connsiteY17" fmla="*/ 362045 h 1091619"/>
                <a:gd name="connsiteX18" fmla="*/ 17853 w 1093018"/>
                <a:gd name="connsiteY18" fmla="*/ 416900 h 1091619"/>
                <a:gd name="connsiteX19" fmla="*/ 31567 w 1093018"/>
                <a:gd name="connsiteY19" fmla="*/ 452556 h 1091619"/>
                <a:gd name="connsiteX20" fmla="*/ 31567 w 1093018"/>
                <a:gd name="connsiteY20" fmla="*/ 523868 h 1091619"/>
                <a:gd name="connsiteX21" fmla="*/ 17853 w 1093018"/>
                <a:gd name="connsiteY21" fmla="*/ 559524 h 1091619"/>
                <a:gd name="connsiteX22" fmla="*/ 72709 w 1093018"/>
                <a:gd name="connsiteY22" fmla="*/ 614379 h 1091619"/>
                <a:gd name="connsiteX23" fmla="*/ 108365 w 1093018"/>
                <a:gd name="connsiteY23" fmla="*/ 614379 h 1091619"/>
                <a:gd name="connsiteX24" fmla="*/ 108365 w 1093018"/>
                <a:gd name="connsiteY24" fmla="*/ 995623 h 1091619"/>
                <a:gd name="connsiteX25" fmla="*/ 127564 w 1093018"/>
                <a:gd name="connsiteY25" fmla="*/ 1014822 h 1091619"/>
                <a:gd name="connsiteX26" fmla="*/ 182419 w 1093018"/>
                <a:gd name="connsiteY26" fmla="*/ 1014822 h 1091619"/>
                <a:gd name="connsiteX27" fmla="*/ 182419 w 1093018"/>
                <a:gd name="connsiteY27" fmla="*/ 1034021 h 1091619"/>
                <a:gd name="connsiteX28" fmla="*/ 201619 w 1093018"/>
                <a:gd name="connsiteY28" fmla="*/ 1053221 h 1091619"/>
                <a:gd name="connsiteX29" fmla="*/ 256474 w 1093018"/>
                <a:gd name="connsiteY29" fmla="*/ 1053221 h 1091619"/>
                <a:gd name="connsiteX30" fmla="*/ 256474 w 1093018"/>
                <a:gd name="connsiteY30" fmla="*/ 1072420 h 1091619"/>
                <a:gd name="connsiteX31" fmla="*/ 275673 w 1093018"/>
                <a:gd name="connsiteY31" fmla="*/ 1091619 h 1091619"/>
                <a:gd name="connsiteX32" fmla="*/ 1073819 w 1093018"/>
                <a:gd name="connsiteY32" fmla="*/ 1091619 h 1091619"/>
                <a:gd name="connsiteX33" fmla="*/ 1093019 w 1093018"/>
                <a:gd name="connsiteY33" fmla="*/ 1072420 h 1091619"/>
                <a:gd name="connsiteX34" fmla="*/ 1093019 w 1093018"/>
                <a:gd name="connsiteY34" fmla="*/ 674719 h 1091619"/>
                <a:gd name="connsiteX35" fmla="*/ 1073819 w 1093018"/>
                <a:gd name="connsiteY35" fmla="*/ 655520 h 1091619"/>
                <a:gd name="connsiteX36" fmla="*/ 1073819 w 1093018"/>
                <a:gd name="connsiteY36" fmla="*/ 655520 h 1091619"/>
                <a:gd name="connsiteX37" fmla="*/ 379899 w 1093018"/>
                <a:gd name="connsiteY37" fmla="*/ 545810 h 1091619"/>
                <a:gd name="connsiteX38" fmla="*/ 980565 w 1093018"/>
                <a:gd name="connsiteY38" fmla="*/ 545810 h 1091619"/>
                <a:gd name="connsiteX39" fmla="*/ 980565 w 1093018"/>
                <a:gd name="connsiteY39" fmla="*/ 581466 h 1091619"/>
                <a:gd name="connsiteX40" fmla="*/ 379899 w 1093018"/>
                <a:gd name="connsiteY40" fmla="*/ 581466 h 1091619"/>
                <a:gd name="connsiteX41" fmla="*/ 379899 w 1093018"/>
                <a:gd name="connsiteY41" fmla="*/ 545810 h 1091619"/>
                <a:gd name="connsiteX42" fmla="*/ 379899 w 1093018"/>
                <a:gd name="connsiteY42" fmla="*/ 545810 h 1091619"/>
                <a:gd name="connsiteX43" fmla="*/ 39796 w 1093018"/>
                <a:gd name="connsiteY43" fmla="*/ 202964 h 1091619"/>
                <a:gd name="connsiteX44" fmla="*/ 141278 w 1093018"/>
                <a:gd name="connsiteY44" fmla="*/ 52113 h 1091619"/>
                <a:gd name="connsiteX45" fmla="*/ 319558 w 1093018"/>
                <a:gd name="connsiteY45" fmla="*/ 87768 h 1091619"/>
                <a:gd name="connsiteX46" fmla="*/ 355214 w 1093018"/>
                <a:gd name="connsiteY46" fmla="*/ 266048 h 1091619"/>
                <a:gd name="connsiteX47" fmla="*/ 204362 w 1093018"/>
                <a:gd name="connsiteY47" fmla="*/ 367530 h 1091619"/>
                <a:gd name="connsiteX48" fmla="*/ 39796 w 1093018"/>
                <a:gd name="connsiteY48" fmla="*/ 202964 h 1091619"/>
                <a:gd name="connsiteX49" fmla="*/ 39796 w 1093018"/>
                <a:gd name="connsiteY49" fmla="*/ 202964 h 1091619"/>
                <a:gd name="connsiteX50" fmla="*/ 75452 w 1093018"/>
                <a:gd name="connsiteY50" fmla="*/ 400443 h 1091619"/>
                <a:gd name="connsiteX51" fmla="*/ 330529 w 1093018"/>
                <a:gd name="connsiteY51" fmla="*/ 400443 h 1091619"/>
                <a:gd name="connsiteX52" fmla="*/ 349728 w 1093018"/>
                <a:gd name="connsiteY52" fmla="*/ 419643 h 1091619"/>
                <a:gd name="connsiteX53" fmla="*/ 330529 w 1093018"/>
                <a:gd name="connsiteY53" fmla="*/ 438842 h 1091619"/>
                <a:gd name="connsiteX54" fmla="*/ 75452 w 1093018"/>
                <a:gd name="connsiteY54" fmla="*/ 438842 h 1091619"/>
                <a:gd name="connsiteX55" fmla="*/ 56252 w 1093018"/>
                <a:gd name="connsiteY55" fmla="*/ 419643 h 1091619"/>
                <a:gd name="connsiteX56" fmla="*/ 75452 w 1093018"/>
                <a:gd name="connsiteY56" fmla="*/ 400443 h 1091619"/>
                <a:gd name="connsiteX57" fmla="*/ 75452 w 1093018"/>
                <a:gd name="connsiteY57" fmla="*/ 400443 h 1091619"/>
                <a:gd name="connsiteX58" fmla="*/ 75452 w 1093018"/>
                <a:gd name="connsiteY58" fmla="*/ 474498 h 1091619"/>
                <a:gd name="connsiteX59" fmla="*/ 330529 w 1093018"/>
                <a:gd name="connsiteY59" fmla="*/ 474498 h 1091619"/>
                <a:gd name="connsiteX60" fmla="*/ 349728 w 1093018"/>
                <a:gd name="connsiteY60" fmla="*/ 493697 h 1091619"/>
                <a:gd name="connsiteX61" fmla="*/ 330529 w 1093018"/>
                <a:gd name="connsiteY61" fmla="*/ 512896 h 1091619"/>
                <a:gd name="connsiteX62" fmla="*/ 75452 w 1093018"/>
                <a:gd name="connsiteY62" fmla="*/ 512896 h 1091619"/>
                <a:gd name="connsiteX63" fmla="*/ 56252 w 1093018"/>
                <a:gd name="connsiteY63" fmla="*/ 493697 h 1091619"/>
                <a:gd name="connsiteX64" fmla="*/ 75452 w 1093018"/>
                <a:gd name="connsiteY64" fmla="*/ 474498 h 1091619"/>
                <a:gd name="connsiteX65" fmla="*/ 75452 w 1093018"/>
                <a:gd name="connsiteY65" fmla="*/ 474498 h 1091619"/>
                <a:gd name="connsiteX66" fmla="*/ 185162 w 1093018"/>
                <a:gd name="connsiteY66" fmla="*/ 981909 h 1091619"/>
                <a:gd name="connsiteX67" fmla="*/ 149507 w 1093018"/>
                <a:gd name="connsiteY67" fmla="*/ 981909 h 1091619"/>
                <a:gd name="connsiteX68" fmla="*/ 149507 w 1093018"/>
                <a:gd name="connsiteY68" fmla="*/ 619864 h 1091619"/>
                <a:gd name="connsiteX69" fmla="*/ 185162 w 1093018"/>
                <a:gd name="connsiteY69" fmla="*/ 619864 h 1091619"/>
                <a:gd name="connsiteX70" fmla="*/ 185162 w 1093018"/>
                <a:gd name="connsiteY70" fmla="*/ 981909 h 1091619"/>
                <a:gd name="connsiteX71" fmla="*/ 75452 w 1093018"/>
                <a:gd name="connsiteY71" fmla="*/ 584208 h 1091619"/>
                <a:gd name="connsiteX72" fmla="*/ 56252 w 1093018"/>
                <a:gd name="connsiteY72" fmla="*/ 565009 h 1091619"/>
                <a:gd name="connsiteX73" fmla="*/ 75452 w 1093018"/>
                <a:gd name="connsiteY73" fmla="*/ 545810 h 1091619"/>
                <a:gd name="connsiteX74" fmla="*/ 330529 w 1093018"/>
                <a:gd name="connsiteY74" fmla="*/ 545810 h 1091619"/>
                <a:gd name="connsiteX75" fmla="*/ 349728 w 1093018"/>
                <a:gd name="connsiteY75" fmla="*/ 565009 h 1091619"/>
                <a:gd name="connsiteX76" fmla="*/ 330529 w 1093018"/>
                <a:gd name="connsiteY76" fmla="*/ 584208 h 1091619"/>
                <a:gd name="connsiteX77" fmla="*/ 75452 w 1093018"/>
                <a:gd name="connsiteY77" fmla="*/ 584208 h 1091619"/>
                <a:gd name="connsiteX78" fmla="*/ 256474 w 1093018"/>
                <a:gd name="connsiteY78" fmla="*/ 674719 h 1091619"/>
                <a:gd name="connsiteX79" fmla="*/ 256474 w 1093018"/>
                <a:gd name="connsiteY79" fmla="*/ 1020307 h 1091619"/>
                <a:gd name="connsiteX80" fmla="*/ 220818 w 1093018"/>
                <a:gd name="connsiteY80" fmla="*/ 1020307 h 1091619"/>
                <a:gd name="connsiteX81" fmla="*/ 220818 w 1093018"/>
                <a:gd name="connsiteY81" fmla="*/ 619864 h 1091619"/>
                <a:gd name="connsiteX82" fmla="*/ 1018964 w 1093018"/>
                <a:gd name="connsiteY82" fmla="*/ 619864 h 1091619"/>
                <a:gd name="connsiteX83" fmla="*/ 1018964 w 1093018"/>
                <a:gd name="connsiteY83" fmla="*/ 655520 h 1091619"/>
                <a:gd name="connsiteX84" fmla="*/ 275673 w 1093018"/>
                <a:gd name="connsiteY84" fmla="*/ 655520 h 1091619"/>
                <a:gd name="connsiteX85" fmla="*/ 256474 w 1093018"/>
                <a:gd name="connsiteY85" fmla="*/ 674719 h 1091619"/>
                <a:gd name="connsiteX86" fmla="*/ 256474 w 1093018"/>
                <a:gd name="connsiteY86" fmla="*/ 674719 h 1091619"/>
                <a:gd name="connsiteX87" fmla="*/ 1054620 w 1093018"/>
                <a:gd name="connsiteY87" fmla="*/ 1055964 h 1091619"/>
                <a:gd name="connsiteX88" fmla="*/ 292130 w 1093018"/>
                <a:gd name="connsiteY88" fmla="*/ 1055964 h 1091619"/>
                <a:gd name="connsiteX89" fmla="*/ 292130 w 1093018"/>
                <a:gd name="connsiteY89" fmla="*/ 693919 h 1091619"/>
                <a:gd name="connsiteX90" fmla="*/ 1054620 w 1093018"/>
                <a:gd name="connsiteY90" fmla="*/ 693919 h 1091619"/>
                <a:gd name="connsiteX91" fmla="*/ 1054620 w 1093018"/>
                <a:gd name="connsiteY91" fmla="*/ 1055964 h 10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3018" h="1091619">
                  <a:moveTo>
                    <a:pt x="1073819" y="655520"/>
                  </a:moveTo>
                  <a:lnTo>
                    <a:pt x="1054620" y="655520"/>
                  </a:lnTo>
                  <a:lnTo>
                    <a:pt x="1054620" y="600665"/>
                  </a:lnTo>
                  <a:cubicBezTo>
                    <a:pt x="1054620" y="589694"/>
                    <a:pt x="1046391" y="581466"/>
                    <a:pt x="1035420" y="581466"/>
                  </a:cubicBezTo>
                  <a:lnTo>
                    <a:pt x="1016221" y="581466"/>
                  </a:lnTo>
                  <a:lnTo>
                    <a:pt x="1016221" y="526610"/>
                  </a:lnTo>
                  <a:cubicBezTo>
                    <a:pt x="1016221" y="515639"/>
                    <a:pt x="1007993" y="507411"/>
                    <a:pt x="997022" y="507411"/>
                  </a:cubicBezTo>
                  <a:lnTo>
                    <a:pt x="377156" y="507411"/>
                  </a:lnTo>
                  <a:cubicBezTo>
                    <a:pt x="379899" y="501925"/>
                    <a:pt x="379899" y="496440"/>
                    <a:pt x="379899" y="488212"/>
                  </a:cubicBezTo>
                  <a:cubicBezTo>
                    <a:pt x="379899" y="474498"/>
                    <a:pt x="374413" y="460784"/>
                    <a:pt x="366185" y="452556"/>
                  </a:cubicBezTo>
                  <a:cubicBezTo>
                    <a:pt x="374413" y="441585"/>
                    <a:pt x="379899" y="430614"/>
                    <a:pt x="379899" y="416900"/>
                  </a:cubicBezTo>
                  <a:cubicBezTo>
                    <a:pt x="379899" y="386729"/>
                    <a:pt x="355214" y="362045"/>
                    <a:pt x="325044" y="362045"/>
                  </a:cubicBezTo>
                  <a:lnTo>
                    <a:pt x="311330" y="362045"/>
                  </a:lnTo>
                  <a:cubicBezTo>
                    <a:pt x="382642" y="312675"/>
                    <a:pt x="412812" y="222164"/>
                    <a:pt x="388127" y="139881"/>
                  </a:cubicBezTo>
                  <a:cubicBezTo>
                    <a:pt x="360699" y="57598"/>
                    <a:pt x="283902" y="0"/>
                    <a:pt x="198876" y="0"/>
                  </a:cubicBezTo>
                  <a:cubicBezTo>
                    <a:pt x="111107" y="0"/>
                    <a:pt x="34310" y="57598"/>
                    <a:pt x="9625" y="139881"/>
                  </a:cubicBezTo>
                  <a:cubicBezTo>
                    <a:pt x="-17802" y="222164"/>
                    <a:pt x="15110" y="312675"/>
                    <a:pt x="86423" y="362045"/>
                  </a:cubicBezTo>
                  <a:lnTo>
                    <a:pt x="72709" y="362045"/>
                  </a:lnTo>
                  <a:cubicBezTo>
                    <a:pt x="42538" y="362045"/>
                    <a:pt x="17853" y="386729"/>
                    <a:pt x="17853" y="416900"/>
                  </a:cubicBezTo>
                  <a:cubicBezTo>
                    <a:pt x="17853" y="430614"/>
                    <a:pt x="23339" y="444327"/>
                    <a:pt x="31567" y="452556"/>
                  </a:cubicBezTo>
                  <a:cubicBezTo>
                    <a:pt x="12368" y="471755"/>
                    <a:pt x="12368" y="504668"/>
                    <a:pt x="31567" y="523868"/>
                  </a:cubicBezTo>
                  <a:cubicBezTo>
                    <a:pt x="23339" y="534839"/>
                    <a:pt x="17853" y="545810"/>
                    <a:pt x="17853" y="559524"/>
                  </a:cubicBezTo>
                  <a:cubicBezTo>
                    <a:pt x="17853" y="589694"/>
                    <a:pt x="42538" y="614379"/>
                    <a:pt x="72709" y="614379"/>
                  </a:cubicBezTo>
                  <a:lnTo>
                    <a:pt x="108365" y="614379"/>
                  </a:lnTo>
                  <a:lnTo>
                    <a:pt x="108365" y="995623"/>
                  </a:lnTo>
                  <a:cubicBezTo>
                    <a:pt x="108365" y="1006594"/>
                    <a:pt x="116593" y="1014822"/>
                    <a:pt x="127564" y="1014822"/>
                  </a:cubicBezTo>
                  <a:lnTo>
                    <a:pt x="182419" y="1014822"/>
                  </a:lnTo>
                  <a:lnTo>
                    <a:pt x="182419" y="1034021"/>
                  </a:lnTo>
                  <a:cubicBezTo>
                    <a:pt x="182419" y="1044992"/>
                    <a:pt x="190648" y="1053221"/>
                    <a:pt x="201619" y="1053221"/>
                  </a:cubicBezTo>
                  <a:lnTo>
                    <a:pt x="256474" y="1053221"/>
                  </a:lnTo>
                  <a:lnTo>
                    <a:pt x="256474" y="1072420"/>
                  </a:lnTo>
                  <a:cubicBezTo>
                    <a:pt x="256474" y="1083391"/>
                    <a:pt x="264702" y="1091619"/>
                    <a:pt x="275673" y="1091619"/>
                  </a:cubicBezTo>
                  <a:lnTo>
                    <a:pt x="1073819" y="1091619"/>
                  </a:lnTo>
                  <a:cubicBezTo>
                    <a:pt x="1084790" y="1091619"/>
                    <a:pt x="1093019" y="1083391"/>
                    <a:pt x="1093019" y="1072420"/>
                  </a:cubicBezTo>
                  <a:lnTo>
                    <a:pt x="1093019" y="674719"/>
                  </a:lnTo>
                  <a:cubicBezTo>
                    <a:pt x="1093019" y="663748"/>
                    <a:pt x="1084790" y="655520"/>
                    <a:pt x="1073819" y="655520"/>
                  </a:cubicBezTo>
                  <a:lnTo>
                    <a:pt x="1073819" y="655520"/>
                  </a:lnTo>
                  <a:close/>
                  <a:moveTo>
                    <a:pt x="379899" y="545810"/>
                  </a:moveTo>
                  <a:lnTo>
                    <a:pt x="980565" y="545810"/>
                  </a:lnTo>
                  <a:lnTo>
                    <a:pt x="980565" y="581466"/>
                  </a:lnTo>
                  <a:lnTo>
                    <a:pt x="379899" y="581466"/>
                  </a:lnTo>
                  <a:cubicBezTo>
                    <a:pt x="385384" y="570494"/>
                    <a:pt x="385384" y="559524"/>
                    <a:pt x="379899" y="545810"/>
                  </a:cubicBezTo>
                  <a:lnTo>
                    <a:pt x="379899" y="545810"/>
                  </a:lnTo>
                  <a:close/>
                  <a:moveTo>
                    <a:pt x="39796" y="202964"/>
                  </a:moveTo>
                  <a:cubicBezTo>
                    <a:pt x="39796" y="137138"/>
                    <a:pt x="80938" y="76797"/>
                    <a:pt x="141278" y="52113"/>
                  </a:cubicBezTo>
                  <a:cubicBezTo>
                    <a:pt x="201619" y="27428"/>
                    <a:pt x="272931" y="41141"/>
                    <a:pt x="319558" y="87768"/>
                  </a:cubicBezTo>
                  <a:cubicBezTo>
                    <a:pt x="366185" y="134395"/>
                    <a:pt x="379899" y="205707"/>
                    <a:pt x="355214" y="266048"/>
                  </a:cubicBezTo>
                  <a:cubicBezTo>
                    <a:pt x="330529" y="326389"/>
                    <a:pt x="270188" y="367530"/>
                    <a:pt x="204362" y="367530"/>
                  </a:cubicBezTo>
                  <a:cubicBezTo>
                    <a:pt x="113850" y="364787"/>
                    <a:pt x="39796" y="293475"/>
                    <a:pt x="39796" y="202964"/>
                  </a:cubicBezTo>
                  <a:lnTo>
                    <a:pt x="39796" y="202964"/>
                  </a:lnTo>
                  <a:close/>
                  <a:moveTo>
                    <a:pt x="75452" y="400443"/>
                  </a:moveTo>
                  <a:lnTo>
                    <a:pt x="330529" y="400443"/>
                  </a:lnTo>
                  <a:cubicBezTo>
                    <a:pt x="341500" y="400443"/>
                    <a:pt x="349728" y="408672"/>
                    <a:pt x="349728" y="419643"/>
                  </a:cubicBezTo>
                  <a:cubicBezTo>
                    <a:pt x="349728" y="430614"/>
                    <a:pt x="341500" y="438842"/>
                    <a:pt x="330529" y="438842"/>
                  </a:cubicBezTo>
                  <a:lnTo>
                    <a:pt x="75452" y="438842"/>
                  </a:lnTo>
                  <a:cubicBezTo>
                    <a:pt x="64481" y="438842"/>
                    <a:pt x="56252" y="430614"/>
                    <a:pt x="56252" y="419643"/>
                  </a:cubicBezTo>
                  <a:cubicBezTo>
                    <a:pt x="56252" y="408672"/>
                    <a:pt x="67224" y="400443"/>
                    <a:pt x="75452" y="400443"/>
                  </a:cubicBezTo>
                  <a:lnTo>
                    <a:pt x="75452" y="400443"/>
                  </a:lnTo>
                  <a:close/>
                  <a:moveTo>
                    <a:pt x="75452" y="474498"/>
                  </a:moveTo>
                  <a:lnTo>
                    <a:pt x="330529" y="474498"/>
                  </a:lnTo>
                  <a:cubicBezTo>
                    <a:pt x="341500" y="474498"/>
                    <a:pt x="349728" y="482726"/>
                    <a:pt x="349728" y="493697"/>
                  </a:cubicBezTo>
                  <a:cubicBezTo>
                    <a:pt x="349728" y="504668"/>
                    <a:pt x="341500" y="512896"/>
                    <a:pt x="330529" y="512896"/>
                  </a:cubicBezTo>
                  <a:lnTo>
                    <a:pt x="75452" y="512896"/>
                  </a:lnTo>
                  <a:cubicBezTo>
                    <a:pt x="64481" y="512896"/>
                    <a:pt x="56252" y="504668"/>
                    <a:pt x="56252" y="493697"/>
                  </a:cubicBezTo>
                  <a:cubicBezTo>
                    <a:pt x="56252" y="482726"/>
                    <a:pt x="67224" y="474498"/>
                    <a:pt x="75452" y="474498"/>
                  </a:cubicBezTo>
                  <a:lnTo>
                    <a:pt x="75452" y="474498"/>
                  </a:lnTo>
                  <a:close/>
                  <a:moveTo>
                    <a:pt x="185162" y="981909"/>
                  </a:moveTo>
                  <a:lnTo>
                    <a:pt x="149507" y="981909"/>
                  </a:lnTo>
                  <a:lnTo>
                    <a:pt x="149507" y="619864"/>
                  </a:lnTo>
                  <a:lnTo>
                    <a:pt x="185162" y="619864"/>
                  </a:lnTo>
                  <a:lnTo>
                    <a:pt x="185162" y="981909"/>
                  </a:lnTo>
                  <a:close/>
                  <a:moveTo>
                    <a:pt x="75452" y="584208"/>
                  </a:moveTo>
                  <a:cubicBezTo>
                    <a:pt x="64481" y="584208"/>
                    <a:pt x="56252" y="575980"/>
                    <a:pt x="56252" y="565009"/>
                  </a:cubicBezTo>
                  <a:cubicBezTo>
                    <a:pt x="56252" y="554038"/>
                    <a:pt x="64481" y="545810"/>
                    <a:pt x="75452" y="545810"/>
                  </a:cubicBezTo>
                  <a:lnTo>
                    <a:pt x="330529" y="545810"/>
                  </a:lnTo>
                  <a:cubicBezTo>
                    <a:pt x="341500" y="545810"/>
                    <a:pt x="349728" y="554038"/>
                    <a:pt x="349728" y="565009"/>
                  </a:cubicBezTo>
                  <a:cubicBezTo>
                    <a:pt x="349728" y="575980"/>
                    <a:pt x="341500" y="584208"/>
                    <a:pt x="330529" y="584208"/>
                  </a:cubicBezTo>
                  <a:lnTo>
                    <a:pt x="75452" y="584208"/>
                  </a:lnTo>
                  <a:close/>
                  <a:moveTo>
                    <a:pt x="256474" y="674719"/>
                  </a:moveTo>
                  <a:lnTo>
                    <a:pt x="256474" y="1020307"/>
                  </a:lnTo>
                  <a:lnTo>
                    <a:pt x="220818" y="1020307"/>
                  </a:lnTo>
                  <a:lnTo>
                    <a:pt x="220818" y="619864"/>
                  </a:lnTo>
                  <a:lnTo>
                    <a:pt x="1018964" y="619864"/>
                  </a:lnTo>
                  <a:lnTo>
                    <a:pt x="1018964" y="655520"/>
                  </a:lnTo>
                  <a:lnTo>
                    <a:pt x="275673" y="655520"/>
                  </a:lnTo>
                  <a:cubicBezTo>
                    <a:pt x="264702" y="655520"/>
                    <a:pt x="256474" y="663748"/>
                    <a:pt x="256474" y="674719"/>
                  </a:cubicBezTo>
                  <a:lnTo>
                    <a:pt x="256474" y="674719"/>
                  </a:lnTo>
                  <a:close/>
                  <a:moveTo>
                    <a:pt x="1054620" y="1055964"/>
                  </a:moveTo>
                  <a:lnTo>
                    <a:pt x="292130" y="1055964"/>
                  </a:lnTo>
                  <a:lnTo>
                    <a:pt x="292130" y="693919"/>
                  </a:lnTo>
                  <a:lnTo>
                    <a:pt x="1054620" y="693919"/>
                  </a:lnTo>
                  <a:lnTo>
                    <a:pt x="1054620" y="1055964"/>
                  </a:lnTo>
                  <a:close/>
                </a:path>
              </a:pathLst>
            </a:custGeom>
            <a:solidFill>
              <a:srgbClr val="000000"/>
            </a:solidFill>
            <a:ln w="27426" cap="flat">
              <a:noFill/>
              <a:prstDash val="solid"/>
              <a:miter/>
            </a:ln>
          </p:spPr>
          <p:txBody>
            <a:bodyPr rtlCol="0" anchor="ctr"/>
            <a:lstStyle/>
            <a:p>
              <a:endParaRPr lang="en-US"/>
            </a:p>
          </p:txBody>
        </p:sp>
        <p:sp>
          <p:nvSpPr>
            <p:cNvPr id="11" name="Freeform 1348">
              <a:extLst>
                <a:ext uri="{FF2B5EF4-FFF2-40B4-BE49-F238E27FC236}">
                  <a16:creationId xmlns:a16="http://schemas.microsoft.com/office/drawing/2014/main" id="{E6D3D7D8-EA87-4469-B084-DAFE3AC47215}"/>
                </a:ext>
              </a:extLst>
            </p:cNvPr>
            <p:cNvSpPr/>
            <p:nvPr/>
          </p:nvSpPr>
          <p:spPr>
            <a:xfrm>
              <a:off x="6806456" y="1118090"/>
              <a:ext cx="112453" cy="112453"/>
            </a:xfrm>
            <a:custGeom>
              <a:avLst/>
              <a:gdLst>
                <a:gd name="connsiteX0" fmla="*/ 41142 w 112453"/>
                <a:gd name="connsiteY0" fmla="*/ 68569 h 112453"/>
                <a:gd name="connsiteX1" fmla="*/ 74054 w 112453"/>
                <a:gd name="connsiteY1" fmla="*/ 35656 h 112453"/>
                <a:gd name="connsiteX2" fmla="*/ 112454 w 112453"/>
                <a:gd name="connsiteY2" fmla="*/ 35656 h 112453"/>
                <a:gd name="connsiteX3" fmla="*/ 112454 w 112453"/>
                <a:gd name="connsiteY3" fmla="*/ 0 h 112453"/>
                <a:gd name="connsiteX4" fmla="*/ 57598 w 112453"/>
                <a:gd name="connsiteY4" fmla="*/ 0 h 112453"/>
                <a:gd name="connsiteX5" fmla="*/ 38399 w 112453"/>
                <a:gd name="connsiteY5" fmla="*/ 19199 h 112453"/>
                <a:gd name="connsiteX6" fmla="*/ 19199 w 112453"/>
                <a:gd name="connsiteY6" fmla="*/ 38399 h 112453"/>
                <a:gd name="connsiteX7" fmla="*/ 0 w 112453"/>
                <a:gd name="connsiteY7" fmla="*/ 57598 h 112453"/>
                <a:gd name="connsiteX8" fmla="*/ 0 w 112453"/>
                <a:gd name="connsiteY8" fmla="*/ 112453 h 112453"/>
                <a:gd name="connsiteX9" fmla="*/ 35656 w 112453"/>
                <a:gd name="connsiteY9" fmla="*/ 112453 h 112453"/>
                <a:gd name="connsiteX10" fmla="*/ 35656 w 112453"/>
                <a:gd name="connsiteY10" fmla="*/ 68569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53" h="112453">
                  <a:moveTo>
                    <a:pt x="41142" y="68569"/>
                  </a:moveTo>
                  <a:cubicBezTo>
                    <a:pt x="57598" y="63083"/>
                    <a:pt x="68569" y="52112"/>
                    <a:pt x="74054" y="35656"/>
                  </a:cubicBezTo>
                  <a:lnTo>
                    <a:pt x="112454" y="35656"/>
                  </a:lnTo>
                  <a:lnTo>
                    <a:pt x="112454" y="0"/>
                  </a:lnTo>
                  <a:lnTo>
                    <a:pt x="57598" y="0"/>
                  </a:lnTo>
                  <a:cubicBezTo>
                    <a:pt x="46627" y="0"/>
                    <a:pt x="38399" y="8228"/>
                    <a:pt x="38399" y="19199"/>
                  </a:cubicBezTo>
                  <a:cubicBezTo>
                    <a:pt x="38399" y="30170"/>
                    <a:pt x="30171" y="38399"/>
                    <a:pt x="19199" y="38399"/>
                  </a:cubicBezTo>
                  <a:cubicBezTo>
                    <a:pt x="8228" y="38399"/>
                    <a:pt x="0" y="46627"/>
                    <a:pt x="0" y="57598"/>
                  </a:cubicBezTo>
                  <a:lnTo>
                    <a:pt x="0" y="112453"/>
                  </a:lnTo>
                  <a:lnTo>
                    <a:pt x="35656" y="112453"/>
                  </a:lnTo>
                  <a:lnTo>
                    <a:pt x="35656" y="68569"/>
                  </a:lnTo>
                  <a:close/>
                </a:path>
              </a:pathLst>
            </a:custGeom>
            <a:solidFill>
              <a:srgbClr val="000000"/>
            </a:solidFill>
            <a:ln w="27426" cap="flat">
              <a:noFill/>
              <a:prstDash val="solid"/>
              <a:miter/>
            </a:ln>
          </p:spPr>
          <p:txBody>
            <a:bodyPr rtlCol="0" anchor="ctr"/>
            <a:lstStyle/>
            <a:p>
              <a:endParaRPr lang="en-US"/>
            </a:p>
          </p:txBody>
        </p:sp>
        <p:sp>
          <p:nvSpPr>
            <p:cNvPr id="12" name="Freeform 1349">
              <a:extLst>
                <a:ext uri="{FF2B5EF4-FFF2-40B4-BE49-F238E27FC236}">
                  <a16:creationId xmlns:a16="http://schemas.microsoft.com/office/drawing/2014/main" id="{D90DA584-3606-4B7C-9773-B181C98B09DC}"/>
                </a:ext>
              </a:extLst>
            </p:cNvPr>
            <p:cNvSpPr/>
            <p:nvPr/>
          </p:nvSpPr>
          <p:spPr>
            <a:xfrm>
              <a:off x="7387922" y="1112604"/>
              <a:ext cx="112453" cy="112453"/>
            </a:xfrm>
            <a:custGeom>
              <a:avLst/>
              <a:gdLst>
                <a:gd name="connsiteX0" fmla="*/ 76798 w 112453"/>
                <a:gd name="connsiteY0" fmla="*/ 74055 h 112453"/>
                <a:gd name="connsiteX1" fmla="*/ 76798 w 112453"/>
                <a:gd name="connsiteY1" fmla="*/ 112453 h 112453"/>
                <a:gd name="connsiteX2" fmla="*/ 112454 w 112453"/>
                <a:gd name="connsiteY2" fmla="*/ 112453 h 112453"/>
                <a:gd name="connsiteX3" fmla="*/ 112454 w 112453"/>
                <a:gd name="connsiteY3" fmla="*/ 57598 h 112453"/>
                <a:gd name="connsiteX4" fmla="*/ 93255 w 112453"/>
                <a:gd name="connsiteY4" fmla="*/ 38399 h 112453"/>
                <a:gd name="connsiteX5" fmla="*/ 74055 w 112453"/>
                <a:gd name="connsiteY5" fmla="*/ 19199 h 112453"/>
                <a:gd name="connsiteX6" fmla="*/ 54855 w 112453"/>
                <a:gd name="connsiteY6" fmla="*/ 0 h 112453"/>
                <a:gd name="connsiteX7" fmla="*/ 0 w 112453"/>
                <a:gd name="connsiteY7" fmla="*/ 0 h 112453"/>
                <a:gd name="connsiteX8" fmla="*/ 0 w 112453"/>
                <a:gd name="connsiteY8" fmla="*/ 35656 h 112453"/>
                <a:gd name="connsiteX9" fmla="*/ 38399 w 112453"/>
                <a:gd name="connsiteY9" fmla="*/ 35656 h 112453"/>
                <a:gd name="connsiteX10" fmla="*/ 76798 w 112453"/>
                <a:gd name="connsiteY10" fmla="*/ 74055 h 112453"/>
                <a:gd name="connsiteX11" fmla="*/ 76798 w 112453"/>
                <a:gd name="connsiteY11" fmla="*/ 74055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112453">
                  <a:moveTo>
                    <a:pt x="76798" y="74055"/>
                  </a:moveTo>
                  <a:lnTo>
                    <a:pt x="76798" y="112453"/>
                  </a:lnTo>
                  <a:lnTo>
                    <a:pt x="112454" y="112453"/>
                  </a:lnTo>
                  <a:lnTo>
                    <a:pt x="112454" y="57598"/>
                  </a:lnTo>
                  <a:cubicBezTo>
                    <a:pt x="112454" y="46627"/>
                    <a:pt x="104226" y="38399"/>
                    <a:pt x="93255" y="38399"/>
                  </a:cubicBezTo>
                  <a:cubicBezTo>
                    <a:pt x="82283" y="38399"/>
                    <a:pt x="74055" y="30170"/>
                    <a:pt x="74055" y="19199"/>
                  </a:cubicBezTo>
                  <a:cubicBezTo>
                    <a:pt x="74055" y="8228"/>
                    <a:pt x="65827" y="0"/>
                    <a:pt x="54855" y="0"/>
                  </a:cubicBezTo>
                  <a:lnTo>
                    <a:pt x="0" y="0"/>
                  </a:lnTo>
                  <a:lnTo>
                    <a:pt x="0" y="35656"/>
                  </a:lnTo>
                  <a:lnTo>
                    <a:pt x="38399" y="35656"/>
                  </a:lnTo>
                  <a:cubicBezTo>
                    <a:pt x="49370" y="57598"/>
                    <a:pt x="60341" y="68569"/>
                    <a:pt x="76798" y="74055"/>
                  </a:cubicBezTo>
                  <a:lnTo>
                    <a:pt x="76798" y="74055"/>
                  </a:lnTo>
                  <a:close/>
                </a:path>
              </a:pathLst>
            </a:custGeom>
            <a:solidFill>
              <a:srgbClr val="000000"/>
            </a:solidFill>
            <a:ln w="27426" cap="flat">
              <a:noFill/>
              <a:prstDash val="solid"/>
              <a:miter/>
            </a:ln>
          </p:spPr>
          <p:txBody>
            <a:bodyPr rtlCol="0" anchor="ctr"/>
            <a:lstStyle/>
            <a:p>
              <a:endParaRPr lang="en-US"/>
            </a:p>
          </p:txBody>
        </p:sp>
        <p:sp>
          <p:nvSpPr>
            <p:cNvPr id="13" name="Freeform 1350">
              <a:extLst>
                <a:ext uri="{FF2B5EF4-FFF2-40B4-BE49-F238E27FC236}">
                  <a16:creationId xmlns:a16="http://schemas.microsoft.com/office/drawing/2014/main" id="{38A94CDA-4028-483D-9BD6-BFC3B84CD941}"/>
                </a:ext>
              </a:extLst>
            </p:cNvPr>
            <p:cNvSpPr/>
            <p:nvPr/>
          </p:nvSpPr>
          <p:spPr>
            <a:xfrm>
              <a:off x="6814146" y="1266199"/>
              <a:ext cx="107505" cy="106967"/>
            </a:xfrm>
            <a:custGeom>
              <a:avLst/>
              <a:gdLst>
                <a:gd name="connsiteX0" fmla="*/ 14252 w 107505"/>
                <a:gd name="connsiteY0" fmla="*/ 68569 h 106967"/>
                <a:gd name="connsiteX1" fmla="*/ 33452 w 107505"/>
                <a:gd name="connsiteY1" fmla="*/ 87769 h 106967"/>
                <a:gd name="connsiteX2" fmla="*/ 52650 w 107505"/>
                <a:gd name="connsiteY2" fmla="*/ 106968 h 106967"/>
                <a:gd name="connsiteX3" fmla="*/ 107506 w 107505"/>
                <a:gd name="connsiteY3" fmla="*/ 106968 h 106967"/>
                <a:gd name="connsiteX4" fmla="*/ 107506 w 107505"/>
                <a:gd name="connsiteY4" fmla="*/ 71312 h 106967"/>
                <a:gd name="connsiteX5" fmla="*/ 69107 w 107505"/>
                <a:gd name="connsiteY5" fmla="*/ 71312 h 106967"/>
                <a:gd name="connsiteX6" fmla="*/ 36195 w 107505"/>
                <a:gd name="connsiteY6" fmla="*/ 38399 h 106967"/>
                <a:gd name="connsiteX7" fmla="*/ 36195 w 107505"/>
                <a:gd name="connsiteY7" fmla="*/ 0 h 106967"/>
                <a:gd name="connsiteX8" fmla="*/ 538 w 107505"/>
                <a:gd name="connsiteY8" fmla="*/ 0 h 106967"/>
                <a:gd name="connsiteX9" fmla="*/ 538 w 107505"/>
                <a:gd name="connsiteY9" fmla="*/ 54855 h 106967"/>
                <a:gd name="connsiteX10" fmla="*/ 14252 w 107505"/>
                <a:gd name="connsiteY10" fmla="*/ 68569 h 106967"/>
                <a:gd name="connsiteX11" fmla="*/ 14252 w 107505"/>
                <a:gd name="connsiteY11" fmla="*/ 68569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05" h="106967">
                  <a:moveTo>
                    <a:pt x="14252" y="68569"/>
                  </a:moveTo>
                  <a:cubicBezTo>
                    <a:pt x="25223" y="68569"/>
                    <a:pt x="33452" y="76797"/>
                    <a:pt x="33452" y="87769"/>
                  </a:cubicBezTo>
                  <a:cubicBezTo>
                    <a:pt x="33452" y="98740"/>
                    <a:pt x="41680" y="106968"/>
                    <a:pt x="52650" y="106968"/>
                  </a:cubicBezTo>
                  <a:lnTo>
                    <a:pt x="107506" y="106968"/>
                  </a:lnTo>
                  <a:lnTo>
                    <a:pt x="107506" y="71312"/>
                  </a:lnTo>
                  <a:lnTo>
                    <a:pt x="69107" y="71312"/>
                  </a:lnTo>
                  <a:cubicBezTo>
                    <a:pt x="63622" y="54855"/>
                    <a:pt x="52650" y="43884"/>
                    <a:pt x="36195" y="38399"/>
                  </a:cubicBezTo>
                  <a:lnTo>
                    <a:pt x="36195" y="0"/>
                  </a:lnTo>
                  <a:lnTo>
                    <a:pt x="538" y="0"/>
                  </a:lnTo>
                  <a:lnTo>
                    <a:pt x="538" y="54855"/>
                  </a:lnTo>
                  <a:cubicBezTo>
                    <a:pt x="-2205" y="60341"/>
                    <a:pt x="6024" y="68569"/>
                    <a:pt x="14252" y="68569"/>
                  </a:cubicBezTo>
                  <a:lnTo>
                    <a:pt x="14252" y="68569"/>
                  </a:lnTo>
                  <a:close/>
                </a:path>
              </a:pathLst>
            </a:custGeom>
            <a:solidFill>
              <a:srgbClr val="000000"/>
            </a:solidFill>
            <a:ln w="27426" cap="flat">
              <a:noFill/>
              <a:prstDash val="solid"/>
              <a:miter/>
            </a:ln>
          </p:spPr>
          <p:txBody>
            <a:bodyPr rtlCol="0" anchor="ctr"/>
            <a:lstStyle/>
            <a:p>
              <a:endParaRPr lang="en-US"/>
            </a:p>
          </p:txBody>
        </p:sp>
        <p:sp>
          <p:nvSpPr>
            <p:cNvPr id="14" name="Freeform 1351">
              <a:extLst>
                <a:ext uri="{FF2B5EF4-FFF2-40B4-BE49-F238E27FC236}">
                  <a16:creationId xmlns:a16="http://schemas.microsoft.com/office/drawing/2014/main" id="{41280FEB-8C8E-4CB5-AC66-D1DA5D8CB0F8}"/>
                </a:ext>
              </a:extLst>
            </p:cNvPr>
            <p:cNvSpPr/>
            <p:nvPr/>
          </p:nvSpPr>
          <p:spPr>
            <a:xfrm>
              <a:off x="7396151" y="1260714"/>
              <a:ext cx="106967" cy="107505"/>
            </a:xfrm>
            <a:custGeom>
              <a:avLst/>
              <a:gdLst>
                <a:gd name="connsiteX0" fmla="*/ 68569 w 106967"/>
                <a:gd name="connsiteY0" fmla="*/ 93254 h 107505"/>
                <a:gd name="connsiteX1" fmla="*/ 87768 w 106967"/>
                <a:gd name="connsiteY1" fmla="*/ 74054 h 107505"/>
                <a:gd name="connsiteX2" fmla="*/ 106968 w 106967"/>
                <a:gd name="connsiteY2" fmla="*/ 54855 h 107505"/>
                <a:gd name="connsiteX3" fmla="*/ 106968 w 106967"/>
                <a:gd name="connsiteY3" fmla="*/ 0 h 107505"/>
                <a:gd name="connsiteX4" fmla="*/ 71312 w 106967"/>
                <a:gd name="connsiteY4" fmla="*/ 0 h 107505"/>
                <a:gd name="connsiteX5" fmla="*/ 71312 w 106967"/>
                <a:gd name="connsiteY5" fmla="*/ 38399 h 107505"/>
                <a:gd name="connsiteX6" fmla="*/ 38399 w 106967"/>
                <a:gd name="connsiteY6" fmla="*/ 71312 h 107505"/>
                <a:gd name="connsiteX7" fmla="*/ 0 w 106967"/>
                <a:gd name="connsiteY7" fmla="*/ 71312 h 107505"/>
                <a:gd name="connsiteX8" fmla="*/ 0 w 106967"/>
                <a:gd name="connsiteY8" fmla="*/ 106968 h 107505"/>
                <a:gd name="connsiteX9" fmla="*/ 54855 w 106967"/>
                <a:gd name="connsiteY9" fmla="*/ 106968 h 107505"/>
                <a:gd name="connsiteX10" fmla="*/ 68569 w 106967"/>
                <a:gd name="connsiteY10" fmla="*/ 93254 h 107505"/>
                <a:gd name="connsiteX11" fmla="*/ 68569 w 106967"/>
                <a:gd name="connsiteY11" fmla="*/ 93254 h 10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67" h="107505">
                  <a:moveTo>
                    <a:pt x="68569" y="93254"/>
                  </a:moveTo>
                  <a:cubicBezTo>
                    <a:pt x="68569" y="82283"/>
                    <a:pt x="76797" y="74054"/>
                    <a:pt x="87768" y="74054"/>
                  </a:cubicBezTo>
                  <a:cubicBezTo>
                    <a:pt x="98740" y="74054"/>
                    <a:pt x="106968" y="65826"/>
                    <a:pt x="106968" y="54855"/>
                  </a:cubicBezTo>
                  <a:lnTo>
                    <a:pt x="106968" y="0"/>
                  </a:lnTo>
                  <a:lnTo>
                    <a:pt x="71312" y="0"/>
                  </a:lnTo>
                  <a:lnTo>
                    <a:pt x="71312" y="38399"/>
                  </a:lnTo>
                  <a:cubicBezTo>
                    <a:pt x="54855" y="43884"/>
                    <a:pt x="43884" y="54855"/>
                    <a:pt x="38399" y="71312"/>
                  </a:cubicBezTo>
                  <a:lnTo>
                    <a:pt x="0" y="71312"/>
                  </a:lnTo>
                  <a:lnTo>
                    <a:pt x="0" y="106968"/>
                  </a:lnTo>
                  <a:lnTo>
                    <a:pt x="54855" y="106968"/>
                  </a:lnTo>
                  <a:cubicBezTo>
                    <a:pt x="60340" y="109710"/>
                    <a:pt x="68569" y="101482"/>
                    <a:pt x="68569" y="93254"/>
                  </a:cubicBezTo>
                  <a:lnTo>
                    <a:pt x="68569" y="93254"/>
                  </a:lnTo>
                  <a:close/>
                </a:path>
              </a:pathLst>
            </a:custGeom>
            <a:solidFill>
              <a:srgbClr val="000000"/>
            </a:solidFill>
            <a:ln w="27426" cap="flat">
              <a:noFill/>
              <a:prstDash val="solid"/>
              <a:miter/>
            </a:ln>
          </p:spPr>
          <p:txBody>
            <a:bodyPr rtlCol="0" anchor="ctr"/>
            <a:lstStyle/>
            <a:p>
              <a:endParaRPr lang="en-US"/>
            </a:p>
          </p:txBody>
        </p:sp>
        <p:sp>
          <p:nvSpPr>
            <p:cNvPr id="15" name="Freeform 1352">
              <a:extLst>
                <a:ext uri="{FF2B5EF4-FFF2-40B4-BE49-F238E27FC236}">
                  <a16:creationId xmlns:a16="http://schemas.microsoft.com/office/drawing/2014/main" id="{3A691BA6-9C7B-4F5A-9C7C-DA0456D02BB5}"/>
                </a:ext>
              </a:extLst>
            </p:cNvPr>
            <p:cNvSpPr/>
            <p:nvPr/>
          </p:nvSpPr>
          <p:spPr>
            <a:xfrm>
              <a:off x="7009421" y="1078369"/>
              <a:ext cx="290837" cy="292055"/>
            </a:xfrm>
            <a:custGeom>
              <a:avLst/>
              <a:gdLst>
                <a:gd name="connsiteX0" fmla="*/ 145366 w 290837"/>
                <a:gd name="connsiteY0" fmla="*/ 292055 h 292055"/>
                <a:gd name="connsiteX1" fmla="*/ 279763 w 290837"/>
                <a:gd name="connsiteY1" fmla="*/ 201544 h 292055"/>
                <a:gd name="connsiteX2" fmla="*/ 249592 w 290837"/>
                <a:gd name="connsiteY2" fmla="*/ 42464 h 292055"/>
                <a:gd name="connsiteX3" fmla="*/ 90511 w 290837"/>
                <a:gd name="connsiteY3" fmla="*/ 12294 h 292055"/>
                <a:gd name="connsiteX4" fmla="*/ 0 w 290837"/>
                <a:gd name="connsiteY4" fmla="*/ 146689 h 292055"/>
                <a:gd name="connsiteX5" fmla="*/ 145366 w 290837"/>
                <a:gd name="connsiteY5" fmla="*/ 292055 h 292055"/>
                <a:gd name="connsiteX6" fmla="*/ 145366 w 290837"/>
                <a:gd name="connsiteY6" fmla="*/ 292055 h 292055"/>
                <a:gd name="connsiteX7" fmla="*/ 145366 w 290837"/>
                <a:gd name="connsiteY7" fmla="*/ 39721 h 292055"/>
                <a:gd name="connsiteX8" fmla="*/ 246849 w 290837"/>
                <a:gd name="connsiteY8" fmla="*/ 105547 h 292055"/>
                <a:gd name="connsiteX9" fmla="*/ 222164 w 290837"/>
                <a:gd name="connsiteY9" fmla="*/ 223486 h 292055"/>
                <a:gd name="connsiteX10" fmla="*/ 104225 w 290837"/>
                <a:gd name="connsiteY10" fmla="*/ 248171 h 292055"/>
                <a:gd name="connsiteX11" fmla="*/ 38399 w 290837"/>
                <a:gd name="connsiteY11" fmla="*/ 146689 h 292055"/>
                <a:gd name="connsiteX12" fmla="*/ 145366 w 290837"/>
                <a:gd name="connsiteY12" fmla="*/ 39721 h 292055"/>
                <a:gd name="connsiteX13" fmla="*/ 145366 w 290837"/>
                <a:gd name="connsiteY13" fmla="*/ 39721 h 29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37" h="292055">
                  <a:moveTo>
                    <a:pt x="145366" y="292055"/>
                  </a:moveTo>
                  <a:cubicBezTo>
                    <a:pt x="202965" y="292055"/>
                    <a:pt x="257820" y="256399"/>
                    <a:pt x="279763" y="201544"/>
                  </a:cubicBezTo>
                  <a:cubicBezTo>
                    <a:pt x="301704" y="146689"/>
                    <a:pt x="290734" y="83605"/>
                    <a:pt x="249592" y="42464"/>
                  </a:cubicBezTo>
                  <a:cubicBezTo>
                    <a:pt x="208450" y="1323"/>
                    <a:pt x="145366" y="-12391"/>
                    <a:pt x="90511" y="12294"/>
                  </a:cubicBezTo>
                  <a:cubicBezTo>
                    <a:pt x="35656" y="34236"/>
                    <a:pt x="0" y="86348"/>
                    <a:pt x="0" y="146689"/>
                  </a:cubicBezTo>
                  <a:cubicBezTo>
                    <a:pt x="2743" y="228972"/>
                    <a:pt x="65826" y="292055"/>
                    <a:pt x="145366" y="292055"/>
                  </a:cubicBezTo>
                  <a:lnTo>
                    <a:pt x="145366" y="292055"/>
                  </a:lnTo>
                  <a:close/>
                  <a:moveTo>
                    <a:pt x="145366" y="39721"/>
                  </a:moveTo>
                  <a:cubicBezTo>
                    <a:pt x="189251" y="39721"/>
                    <a:pt x="230392" y="67149"/>
                    <a:pt x="246849" y="105547"/>
                  </a:cubicBezTo>
                  <a:cubicBezTo>
                    <a:pt x="263306" y="146689"/>
                    <a:pt x="255077" y="193316"/>
                    <a:pt x="222164" y="223486"/>
                  </a:cubicBezTo>
                  <a:cubicBezTo>
                    <a:pt x="191994" y="253657"/>
                    <a:pt x="145366" y="264628"/>
                    <a:pt x="104225" y="248171"/>
                  </a:cubicBezTo>
                  <a:cubicBezTo>
                    <a:pt x="63083" y="231715"/>
                    <a:pt x="38399" y="190573"/>
                    <a:pt x="38399" y="146689"/>
                  </a:cubicBezTo>
                  <a:cubicBezTo>
                    <a:pt x="38399" y="86348"/>
                    <a:pt x="87769" y="39721"/>
                    <a:pt x="145366" y="39721"/>
                  </a:cubicBezTo>
                  <a:lnTo>
                    <a:pt x="145366" y="39721"/>
                  </a:lnTo>
                  <a:close/>
                </a:path>
              </a:pathLst>
            </a:custGeom>
            <a:solidFill>
              <a:srgbClr val="000000"/>
            </a:solidFill>
            <a:ln w="27426" cap="flat">
              <a:noFill/>
              <a:prstDash val="solid"/>
              <a:miter/>
            </a:ln>
          </p:spPr>
          <p:txBody>
            <a:bodyPr rtlCol="0" anchor="ctr"/>
            <a:lstStyle/>
            <a:p>
              <a:endParaRPr lang="en-US"/>
            </a:p>
          </p:txBody>
        </p:sp>
        <p:sp>
          <p:nvSpPr>
            <p:cNvPr id="16" name="Freeform 1353">
              <a:extLst>
                <a:ext uri="{FF2B5EF4-FFF2-40B4-BE49-F238E27FC236}">
                  <a16:creationId xmlns:a16="http://schemas.microsoft.com/office/drawing/2014/main" id="{8B668E64-1163-4130-859B-D91273EBA65B}"/>
                </a:ext>
              </a:extLst>
            </p:cNvPr>
            <p:cNvSpPr/>
            <p:nvPr/>
          </p:nvSpPr>
          <p:spPr>
            <a:xfrm>
              <a:off x="6921652" y="355602"/>
              <a:ext cx="652779" cy="436099"/>
            </a:xfrm>
            <a:custGeom>
              <a:avLst/>
              <a:gdLst>
                <a:gd name="connsiteX0" fmla="*/ 597924 w 652779"/>
                <a:gd name="connsiteY0" fmla="*/ 0 h 436099"/>
                <a:gd name="connsiteX1" fmla="*/ 54855 w 652779"/>
                <a:gd name="connsiteY1" fmla="*/ 0 h 436099"/>
                <a:gd name="connsiteX2" fmla="*/ 0 w 652779"/>
                <a:gd name="connsiteY2" fmla="*/ 54855 h 436099"/>
                <a:gd name="connsiteX3" fmla="*/ 0 w 652779"/>
                <a:gd name="connsiteY3" fmla="*/ 381244 h 436099"/>
                <a:gd name="connsiteX4" fmla="*/ 54855 w 652779"/>
                <a:gd name="connsiteY4" fmla="*/ 436099 h 436099"/>
                <a:gd name="connsiteX5" fmla="*/ 597924 w 652779"/>
                <a:gd name="connsiteY5" fmla="*/ 436099 h 436099"/>
                <a:gd name="connsiteX6" fmla="*/ 652779 w 652779"/>
                <a:gd name="connsiteY6" fmla="*/ 381244 h 436099"/>
                <a:gd name="connsiteX7" fmla="*/ 652779 w 652779"/>
                <a:gd name="connsiteY7" fmla="*/ 54855 h 436099"/>
                <a:gd name="connsiteX8" fmla="*/ 597924 w 652779"/>
                <a:gd name="connsiteY8" fmla="*/ 0 h 436099"/>
                <a:gd name="connsiteX9" fmla="*/ 597924 w 652779"/>
                <a:gd name="connsiteY9" fmla="*/ 0 h 436099"/>
                <a:gd name="connsiteX10" fmla="*/ 52113 w 652779"/>
                <a:gd name="connsiteY10" fmla="*/ 35656 h 436099"/>
                <a:gd name="connsiteX11" fmla="*/ 595181 w 652779"/>
                <a:gd name="connsiteY11" fmla="*/ 35656 h 436099"/>
                <a:gd name="connsiteX12" fmla="*/ 614381 w 652779"/>
                <a:gd name="connsiteY12" fmla="*/ 54855 h 436099"/>
                <a:gd name="connsiteX13" fmla="*/ 614381 w 652779"/>
                <a:gd name="connsiteY13" fmla="*/ 109710 h 436099"/>
                <a:gd name="connsiteX14" fmla="*/ 32914 w 652779"/>
                <a:gd name="connsiteY14" fmla="*/ 109710 h 436099"/>
                <a:gd name="connsiteX15" fmla="*/ 32914 w 652779"/>
                <a:gd name="connsiteY15" fmla="*/ 54855 h 436099"/>
                <a:gd name="connsiteX16" fmla="*/ 52113 w 652779"/>
                <a:gd name="connsiteY16" fmla="*/ 35656 h 436099"/>
                <a:gd name="connsiteX17" fmla="*/ 52113 w 652779"/>
                <a:gd name="connsiteY17" fmla="*/ 35656 h 436099"/>
                <a:gd name="connsiteX18" fmla="*/ 614381 w 652779"/>
                <a:gd name="connsiteY18" fmla="*/ 145366 h 436099"/>
                <a:gd name="connsiteX19" fmla="*/ 614381 w 652779"/>
                <a:gd name="connsiteY19" fmla="*/ 181022 h 436099"/>
                <a:gd name="connsiteX20" fmla="*/ 32914 w 652779"/>
                <a:gd name="connsiteY20" fmla="*/ 181022 h 436099"/>
                <a:gd name="connsiteX21" fmla="*/ 32914 w 652779"/>
                <a:gd name="connsiteY21" fmla="*/ 145366 h 436099"/>
                <a:gd name="connsiteX22" fmla="*/ 614381 w 652779"/>
                <a:gd name="connsiteY22" fmla="*/ 145366 h 436099"/>
                <a:gd name="connsiteX23" fmla="*/ 597924 w 652779"/>
                <a:gd name="connsiteY23" fmla="*/ 397701 h 436099"/>
                <a:gd name="connsiteX24" fmla="*/ 54855 w 652779"/>
                <a:gd name="connsiteY24" fmla="*/ 397701 h 436099"/>
                <a:gd name="connsiteX25" fmla="*/ 35656 w 652779"/>
                <a:gd name="connsiteY25" fmla="*/ 378501 h 436099"/>
                <a:gd name="connsiteX26" fmla="*/ 35656 w 652779"/>
                <a:gd name="connsiteY26" fmla="*/ 213936 h 436099"/>
                <a:gd name="connsiteX27" fmla="*/ 617123 w 652779"/>
                <a:gd name="connsiteY27" fmla="*/ 213936 h 436099"/>
                <a:gd name="connsiteX28" fmla="*/ 617123 w 652779"/>
                <a:gd name="connsiteY28" fmla="*/ 378501 h 436099"/>
                <a:gd name="connsiteX29" fmla="*/ 597924 w 652779"/>
                <a:gd name="connsiteY29" fmla="*/ 397701 h 436099"/>
                <a:gd name="connsiteX30" fmla="*/ 597924 w 652779"/>
                <a:gd name="connsiteY30" fmla="*/ 397701 h 43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2779" h="436099">
                  <a:moveTo>
                    <a:pt x="597924" y="0"/>
                  </a:moveTo>
                  <a:lnTo>
                    <a:pt x="54855" y="0"/>
                  </a:lnTo>
                  <a:cubicBezTo>
                    <a:pt x="24686" y="0"/>
                    <a:pt x="0" y="24685"/>
                    <a:pt x="0" y="54855"/>
                  </a:cubicBezTo>
                  <a:lnTo>
                    <a:pt x="0" y="381244"/>
                  </a:lnTo>
                  <a:cubicBezTo>
                    <a:pt x="0" y="411414"/>
                    <a:pt x="24686" y="436099"/>
                    <a:pt x="54855" y="436099"/>
                  </a:cubicBezTo>
                  <a:lnTo>
                    <a:pt x="597924" y="436099"/>
                  </a:lnTo>
                  <a:cubicBezTo>
                    <a:pt x="628094" y="436099"/>
                    <a:pt x="652779" y="411414"/>
                    <a:pt x="652779" y="381244"/>
                  </a:cubicBezTo>
                  <a:lnTo>
                    <a:pt x="652779" y="54855"/>
                  </a:lnTo>
                  <a:cubicBezTo>
                    <a:pt x="652779" y="24685"/>
                    <a:pt x="628094" y="0"/>
                    <a:pt x="597924" y="0"/>
                  </a:cubicBezTo>
                  <a:lnTo>
                    <a:pt x="597924" y="0"/>
                  </a:lnTo>
                  <a:close/>
                  <a:moveTo>
                    <a:pt x="52113" y="35656"/>
                  </a:moveTo>
                  <a:lnTo>
                    <a:pt x="595181" y="35656"/>
                  </a:lnTo>
                  <a:cubicBezTo>
                    <a:pt x="606152" y="35656"/>
                    <a:pt x="614381" y="43884"/>
                    <a:pt x="614381" y="54855"/>
                  </a:cubicBezTo>
                  <a:lnTo>
                    <a:pt x="614381" y="109710"/>
                  </a:lnTo>
                  <a:lnTo>
                    <a:pt x="32914" y="109710"/>
                  </a:lnTo>
                  <a:lnTo>
                    <a:pt x="32914" y="54855"/>
                  </a:lnTo>
                  <a:cubicBezTo>
                    <a:pt x="35656" y="43884"/>
                    <a:pt x="43884" y="35656"/>
                    <a:pt x="52113" y="35656"/>
                  </a:cubicBezTo>
                  <a:lnTo>
                    <a:pt x="52113" y="35656"/>
                  </a:lnTo>
                  <a:close/>
                  <a:moveTo>
                    <a:pt x="614381" y="145366"/>
                  </a:moveTo>
                  <a:lnTo>
                    <a:pt x="614381" y="181022"/>
                  </a:lnTo>
                  <a:lnTo>
                    <a:pt x="32914" y="181022"/>
                  </a:lnTo>
                  <a:lnTo>
                    <a:pt x="32914" y="145366"/>
                  </a:lnTo>
                  <a:lnTo>
                    <a:pt x="614381" y="145366"/>
                  </a:lnTo>
                  <a:close/>
                  <a:moveTo>
                    <a:pt x="597924" y="397701"/>
                  </a:moveTo>
                  <a:lnTo>
                    <a:pt x="54855" y="397701"/>
                  </a:lnTo>
                  <a:cubicBezTo>
                    <a:pt x="43884" y="397701"/>
                    <a:pt x="35656" y="389472"/>
                    <a:pt x="35656" y="378501"/>
                  </a:cubicBezTo>
                  <a:lnTo>
                    <a:pt x="35656" y="213936"/>
                  </a:lnTo>
                  <a:lnTo>
                    <a:pt x="617123" y="213936"/>
                  </a:lnTo>
                  <a:lnTo>
                    <a:pt x="617123" y="378501"/>
                  </a:lnTo>
                  <a:cubicBezTo>
                    <a:pt x="614381" y="389472"/>
                    <a:pt x="606152" y="397701"/>
                    <a:pt x="597924" y="397701"/>
                  </a:cubicBezTo>
                  <a:lnTo>
                    <a:pt x="597924" y="397701"/>
                  </a:lnTo>
                  <a:close/>
                </a:path>
              </a:pathLst>
            </a:custGeom>
            <a:solidFill>
              <a:srgbClr val="000000"/>
            </a:solidFill>
            <a:ln w="27426" cap="flat">
              <a:noFill/>
              <a:prstDash val="solid"/>
              <a:miter/>
            </a:ln>
          </p:spPr>
          <p:txBody>
            <a:bodyPr rtlCol="0" anchor="ctr"/>
            <a:lstStyle/>
            <a:p>
              <a:endParaRPr lang="en-US"/>
            </a:p>
          </p:txBody>
        </p:sp>
        <p:sp>
          <p:nvSpPr>
            <p:cNvPr id="17" name="Freeform 1354">
              <a:extLst>
                <a:ext uri="{FF2B5EF4-FFF2-40B4-BE49-F238E27FC236}">
                  <a16:creationId xmlns:a16="http://schemas.microsoft.com/office/drawing/2014/main" id="{778CB9CA-47BF-4AA3-B863-5CB7C7A22724}"/>
                </a:ext>
              </a:extLst>
            </p:cNvPr>
            <p:cNvSpPr/>
            <p:nvPr/>
          </p:nvSpPr>
          <p:spPr>
            <a:xfrm>
              <a:off x="6584292" y="448856"/>
              <a:ext cx="170051" cy="233134"/>
            </a:xfrm>
            <a:custGeom>
              <a:avLst/>
              <a:gdLst>
                <a:gd name="connsiteX0" fmla="*/ 0 w 170051"/>
                <a:gd name="connsiteY0" fmla="*/ 87768 h 233134"/>
                <a:gd name="connsiteX1" fmla="*/ 24685 w 170051"/>
                <a:gd name="connsiteY1" fmla="*/ 85026 h 233134"/>
                <a:gd name="connsiteX2" fmla="*/ 145366 w 170051"/>
                <a:gd name="connsiteY2" fmla="*/ 85026 h 233134"/>
                <a:gd name="connsiteX3" fmla="*/ 145366 w 170051"/>
                <a:gd name="connsiteY3" fmla="*/ 106968 h 233134"/>
                <a:gd name="connsiteX4" fmla="*/ 0 w 170051"/>
                <a:gd name="connsiteY4" fmla="*/ 106968 h 233134"/>
                <a:gd name="connsiteX5" fmla="*/ 0 w 170051"/>
                <a:gd name="connsiteY5" fmla="*/ 87768 h 233134"/>
                <a:gd name="connsiteX6" fmla="*/ 0 w 170051"/>
                <a:gd name="connsiteY6" fmla="*/ 128910 h 233134"/>
                <a:gd name="connsiteX7" fmla="*/ 24685 w 170051"/>
                <a:gd name="connsiteY7" fmla="*/ 126167 h 233134"/>
                <a:gd name="connsiteX8" fmla="*/ 131653 w 170051"/>
                <a:gd name="connsiteY8" fmla="*/ 126167 h 233134"/>
                <a:gd name="connsiteX9" fmla="*/ 131653 w 170051"/>
                <a:gd name="connsiteY9" fmla="*/ 148109 h 233134"/>
                <a:gd name="connsiteX10" fmla="*/ 0 w 170051"/>
                <a:gd name="connsiteY10" fmla="*/ 148109 h 233134"/>
                <a:gd name="connsiteX11" fmla="*/ 0 w 170051"/>
                <a:gd name="connsiteY11" fmla="*/ 128910 h 233134"/>
                <a:gd name="connsiteX12" fmla="*/ 19200 w 170051"/>
                <a:gd name="connsiteY12" fmla="*/ 115196 h 233134"/>
                <a:gd name="connsiteX13" fmla="*/ 112454 w 170051"/>
                <a:gd name="connsiteY13" fmla="*/ 0 h 233134"/>
                <a:gd name="connsiteX14" fmla="*/ 167309 w 170051"/>
                <a:gd name="connsiteY14" fmla="*/ 27428 h 233134"/>
                <a:gd name="connsiteX15" fmla="*/ 145366 w 170051"/>
                <a:gd name="connsiteY15" fmla="*/ 49370 h 233134"/>
                <a:gd name="connsiteX16" fmla="*/ 112454 w 170051"/>
                <a:gd name="connsiteY16" fmla="*/ 32913 h 233134"/>
                <a:gd name="connsiteX17" fmla="*/ 63083 w 170051"/>
                <a:gd name="connsiteY17" fmla="*/ 115196 h 233134"/>
                <a:gd name="connsiteX18" fmla="*/ 112454 w 170051"/>
                <a:gd name="connsiteY18" fmla="*/ 200222 h 233134"/>
                <a:gd name="connsiteX19" fmla="*/ 148109 w 170051"/>
                <a:gd name="connsiteY19" fmla="*/ 178280 h 233134"/>
                <a:gd name="connsiteX20" fmla="*/ 170052 w 170051"/>
                <a:gd name="connsiteY20" fmla="*/ 200222 h 233134"/>
                <a:gd name="connsiteX21" fmla="*/ 106968 w 170051"/>
                <a:gd name="connsiteY21" fmla="*/ 233135 h 233134"/>
                <a:gd name="connsiteX22" fmla="*/ 19200 w 170051"/>
                <a:gd name="connsiteY22" fmla="*/ 115196 h 23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051" h="233134">
                  <a:moveTo>
                    <a:pt x="0" y="87768"/>
                  </a:moveTo>
                  <a:lnTo>
                    <a:pt x="24685" y="85026"/>
                  </a:lnTo>
                  <a:lnTo>
                    <a:pt x="145366" y="85026"/>
                  </a:lnTo>
                  <a:lnTo>
                    <a:pt x="145366" y="106968"/>
                  </a:lnTo>
                  <a:lnTo>
                    <a:pt x="0" y="106968"/>
                  </a:lnTo>
                  <a:lnTo>
                    <a:pt x="0" y="87768"/>
                  </a:lnTo>
                  <a:close/>
                  <a:moveTo>
                    <a:pt x="0" y="128910"/>
                  </a:moveTo>
                  <a:lnTo>
                    <a:pt x="24685" y="126167"/>
                  </a:lnTo>
                  <a:lnTo>
                    <a:pt x="131653" y="126167"/>
                  </a:lnTo>
                  <a:lnTo>
                    <a:pt x="131653" y="148109"/>
                  </a:lnTo>
                  <a:lnTo>
                    <a:pt x="0" y="148109"/>
                  </a:lnTo>
                  <a:lnTo>
                    <a:pt x="0" y="128910"/>
                  </a:lnTo>
                  <a:close/>
                  <a:moveTo>
                    <a:pt x="19200" y="115196"/>
                  </a:moveTo>
                  <a:cubicBezTo>
                    <a:pt x="19200" y="41141"/>
                    <a:pt x="57598" y="0"/>
                    <a:pt x="112454" y="0"/>
                  </a:cubicBezTo>
                  <a:cubicBezTo>
                    <a:pt x="134395" y="0"/>
                    <a:pt x="153595" y="10971"/>
                    <a:pt x="167309" y="27428"/>
                  </a:cubicBezTo>
                  <a:lnTo>
                    <a:pt x="145366" y="49370"/>
                  </a:lnTo>
                  <a:cubicBezTo>
                    <a:pt x="137138" y="38399"/>
                    <a:pt x="126167" y="32913"/>
                    <a:pt x="112454" y="32913"/>
                  </a:cubicBezTo>
                  <a:cubicBezTo>
                    <a:pt x="79540" y="32913"/>
                    <a:pt x="63083" y="65826"/>
                    <a:pt x="63083" y="115196"/>
                  </a:cubicBezTo>
                  <a:cubicBezTo>
                    <a:pt x="63083" y="167308"/>
                    <a:pt x="82283" y="200222"/>
                    <a:pt x="112454" y="200222"/>
                  </a:cubicBezTo>
                  <a:cubicBezTo>
                    <a:pt x="128910" y="200222"/>
                    <a:pt x="139881" y="191993"/>
                    <a:pt x="148109" y="178280"/>
                  </a:cubicBezTo>
                  <a:lnTo>
                    <a:pt x="170052" y="200222"/>
                  </a:lnTo>
                  <a:cubicBezTo>
                    <a:pt x="153595" y="222164"/>
                    <a:pt x="134395" y="233135"/>
                    <a:pt x="106968" y="233135"/>
                  </a:cubicBezTo>
                  <a:cubicBezTo>
                    <a:pt x="57598" y="230392"/>
                    <a:pt x="19200" y="189251"/>
                    <a:pt x="19200" y="115196"/>
                  </a:cubicBezTo>
                  <a:close/>
                </a:path>
              </a:pathLst>
            </a:custGeom>
            <a:solidFill>
              <a:srgbClr val="85D2E1"/>
            </a:solidFill>
            <a:ln w="27426" cap="flat">
              <a:noFill/>
              <a:prstDash val="solid"/>
              <a:miter/>
            </a:ln>
          </p:spPr>
          <p:txBody>
            <a:bodyPr rtlCol="0" anchor="ctr"/>
            <a:lstStyle/>
            <a:p>
              <a:endParaRPr lang="en-US"/>
            </a:p>
          </p:txBody>
        </p:sp>
      </p:grpSp>
      <p:pic>
        <p:nvPicPr>
          <p:cNvPr id="19" name="Graphic 18" descr="Scales of justice outline">
            <a:extLst>
              <a:ext uri="{FF2B5EF4-FFF2-40B4-BE49-F238E27FC236}">
                <a16:creationId xmlns:a16="http://schemas.microsoft.com/office/drawing/2014/main" id="{68311AAE-2C7F-484F-AB8C-DEB2C1832A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3448" y="114122"/>
            <a:ext cx="914400" cy="914400"/>
          </a:xfrm>
          <a:prstGeom prst="rect">
            <a:avLst/>
          </a:prstGeom>
        </p:spPr>
      </p:pic>
      <p:pic>
        <p:nvPicPr>
          <p:cNvPr id="21" name="Graphic 20" descr="Care with solid fill">
            <a:extLst>
              <a:ext uri="{FF2B5EF4-FFF2-40B4-BE49-F238E27FC236}">
                <a16:creationId xmlns:a16="http://schemas.microsoft.com/office/drawing/2014/main" id="{3397D0EB-BA2E-4F98-AE10-C6B521204B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6665" y="3087141"/>
            <a:ext cx="1237497" cy="1237497"/>
          </a:xfrm>
          <a:prstGeom prst="rect">
            <a:avLst/>
          </a:prstGeom>
        </p:spPr>
      </p:pic>
      <p:pic>
        <p:nvPicPr>
          <p:cNvPr id="23" name="Graphic 22" descr="Heart outline">
            <a:extLst>
              <a:ext uri="{FF2B5EF4-FFF2-40B4-BE49-F238E27FC236}">
                <a16:creationId xmlns:a16="http://schemas.microsoft.com/office/drawing/2014/main" id="{F031F245-560B-4CA3-A823-EAE9B33089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53853" y="3104029"/>
            <a:ext cx="705781" cy="705781"/>
          </a:xfrm>
          <a:prstGeom prst="rect">
            <a:avLst/>
          </a:prstGeom>
        </p:spPr>
      </p:pic>
      <p:sp>
        <p:nvSpPr>
          <p:cNvPr id="24" name="TextBox 23">
            <a:extLst>
              <a:ext uri="{FF2B5EF4-FFF2-40B4-BE49-F238E27FC236}">
                <a16:creationId xmlns:a16="http://schemas.microsoft.com/office/drawing/2014/main" id="{8F0A879B-E352-4CAB-B54B-9D68D0C1A0F4}"/>
              </a:ext>
            </a:extLst>
          </p:cNvPr>
          <p:cNvSpPr txBox="1"/>
          <p:nvPr/>
        </p:nvSpPr>
        <p:spPr>
          <a:xfrm>
            <a:off x="690421" y="5353601"/>
            <a:ext cx="11343924" cy="1077218"/>
          </a:xfrm>
          <a:prstGeom prst="rect">
            <a:avLst/>
          </a:prstGeom>
          <a:noFill/>
        </p:spPr>
        <p:txBody>
          <a:bodyPr wrap="square" rtlCol="0">
            <a:spAutoFit/>
          </a:bodyPr>
          <a:lstStyle/>
          <a:p>
            <a:pPr algn="ctr"/>
            <a:r>
              <a:rPr lang="es-ES" sz="3200" b="1">
                <a:solidFill>
                  <a:srgbClr val="000000"/>
                </a:solidFill>
              </a:rPr>
              <a:t>3 razones por las que usted, como PYME del sector alimentario, debe tener en cuenta los alérgenos</a:t>
            </a:r>
          </a:p>
        </p:txBody>
      </p:sp>
    </p:spTree>
    <p:extLst>
      <p:ext uri="{BB962C8B-B14F-4D97-AF65-F5344CB8AC3E}">
        <p14:creationId xmlns:p14="http://schemas.microsoft.com/office/powerpoint/2010/main" val="1676894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6165B5-BBA6-4E47-A4F1-5A007FE656F4}"/>
              </a:ext>
            </a:extLst>
          </p:cNvPr>
          <p:cNvSpPr>
            <a:spLocks noGrp="1"/>
          </p:cNvSpPr>
          <p:nvPr>
            <p:ph type="body" sz="quarter" idx="20"/>
          </p:nvPr>
        </p:nvSpPr>
        <p:spPr>
          <a:xfrm>
            <a:off x="5383588" y="3039626"/>
            <a:ext cx="3298903" cy="442320"/>
          </a:xfrm>
        </p:spPr>
        <p:txBody>
          <a:bodyPr/>
          <a:lstStyle/>
          <a:p>
            <a:r>
              <a:rPr lang="en-US" sz="2400" b="1" err="1">
                <a:solidFill>
                  <a:srgbClr val="1188A3"/>
                </a:solidFill>
              </a:rPr>
              <a:t>Condiciones</a:t>
            </a:r>
            <a:r>
              <a:rPr lang="en-US" sz="2400" b="1">
                <a:solidFill>
                  <a:srgbClr val="1188A3"/>
                </a:solidFill>
              </a:rPr>
              <a:t> de </a:t>
            </a:r>
            <a:r>
              <a:rPr lang="en-US" sz="2400" b="1" err="1">
                <a:solidFill>
                  <a:srgbClr val="1188A3"/>
                </a:solidFill>
              </a:rPr>
              <a:t>salud</a:t>
            </a:r>
            <a:endParaRPr lang="en-IE">
              <a:solidFill>
                <a:srgbClr val="1188A3"/>
              </a:solidFill>
              <a:latin typeface="Comic Sans MS" panose="030F0702030302020204" pitchFamily="66" charset="0"/>
            </a:endParaRPr>
          </a:p>
        </p:txBody>
      </p:sp>
      <p:sp>
        <p:nvSpPr>
          <p:cNvPr id="5" name="Text Placeholder 4">
            <a:extLst>
              <a:ext uri="{FF2B5EF4-FFF2-40B4-BE49-F238E27FC236}">
                <a16:creationId xmlns:a16="http://schemas.microsoft.com/office/drawing/2014/main" id="{A4387E20-1B26-4060-AE56-75E868D587A9}"/>
              </a:ext>
            </a:extLst>
          </p:cNvPr>
          <p:cNvSpPr>
            <a:spLocks noGrp="1"/>
          </p:cNvSpPr>
          <p:nvPr>
            <p:ph type="body" sz="quarter" idx="22"/>
          </p:nvPr>
        </p:nvSpPr>
        <p:spPr/>
        <p:txBody>
          <a:bodyPr/>
          <a:lstStyle/>
          <a:p>
            <a:r>
              <a:rPr lang="en-US" sz="2400" b="1" err="1">
                <a:solidFill>
                  <a:srgbClr val="1188A3"/>
                </a:solidFill>
              </a:rPr>
              <a:t>Cambios</a:t>
            </a:r>
            <a:r>
              <a:rPr lang="en-US" sz="2400" b="1">
                <a:solidFill>
                  <a:srgbClr val="1188A3"/>
                </a:solidFill>
              </a:rPr>
              <a:t> </a:t>
            </a:r>
            <a:r>
              <a:rPr lang="en-US" sz="2400" b="1" err="1">
                <a:solidFill>
                  <a:srgbClr val="1188A3"/>
                </a:solidFill>
              </a:rPr>
              <a:t>fisiológicos</a:t>
            </a:r>
            <a:endParaRPr lang="en-IE">
              <a:solidFill>
                <a:srgbClr val="1188A3"/>
              </a:solidFill>
              <a:latin typeface="Comic Sans MS" panose="030F0702030302020204" pitchFamily="66" charset="0"/>
            </a:endParaRPr>
          </a:p>
        </p:txBody>
      </p:sp>
      <p:sp>
        <p:nvSpPr>
          <p:cNvPr id="6" name="Text Placeholder 5">
            <a:extLst>
              <a:ext uri="{FF2B5EF4-FFF2-40B4-BE49-F238E27FC236}">
                <a16:creationId xmlns:a16="http://schemas.microsoft.com/office/drawing/2014/main" id="{8E692E7E-734B-4878-87C1-EF6FA0A5753A}"/>
              </a:ext>
            </a:extLst>
          </p:cNvPr>
          <p:cNvSpPr>
            <a:spLocks noGrp="1"/>
          </p:cNvSpPr>
          <p:nvPr>
            <p:ph type="body" sz="quarter" idx="24"/>
          </p:nvPr>
        </p:nvSpPr>
        <p:spPr>
          <a:xfrm>
            <a:off x="6422799" y="5324987"/>
            <a:ext cx="3538900" cy="442320"/>
          </a:xfrm>
        </p:spPr>
        <p:txBody>
          <a:bodyPr>
            <a:noAutofit/>
          </a:bodyPr>
          <a:lstStyle/>
          <a:p>
            <a:r>
              <a:rPr lang="en-US" sz="2400" err="1">
                <a:solidFill>
                  <a:srgbClr val="1188A3"/>
                </a:solidFill>
              </a:rPr>
              <a:t>Factores</a:t>
            </a:r>
            <a:r>
              <a:rPr lang="en-US" sz="2400">
                <a:solidFill>
                  <a:srgbClr val="1188A3"/>
                </a:solidFill>
              </a:rPr>
              <a:t> </a:t>
            </a:r>
            <a:r>
              <a:rPr lang="en-US" sz="2400" err="1">
                <a:solidFill>
                  <a:srgbClr val="1188A3"/>
                </a:solidFill>
              </a:rPr>
              <a:t>sociales</a:t>
            </a:r>
            <a:endParaRPr lang="en-IE" sz="2400">
              <a:solidFill>
                <a:srgbClr val="1188A3"/>
              </a:solidFill>
              <a:latin typeface="Comic Sans MS" panose="030F0702030302020204" pitchFamily="66" charset="0"/>
            </a:endParaRPr>
          </a:p>
        </p:txBody>
      </p:sp>
      <p:sp>
        <p:nvSpPr>
          <p:cNvPr id="7" name="Text Placeholder 3">
            <a:extLst>
              <a:ext uri="{FF2B5EF4-FFF2-40B4-BE49-F238E27FC236}">
                <a16:creationId xmlns:a16="http://schemas.microsoft.com/office/drawing/2014/main" id="{19E45AAC-8B67-41E9-8B5E-51F4F6FE2FBE}"/>
              </a:ext>
            </a:extLst>
          </p:cNvPr>
          <p:cNvSpPr>
            <a:spLocks noGrp="1"/>
          </p:cNvSpPr>
          <p:nvPr>
            <p:ph type="body" sz="quarter" idx="16"/>
          </p:nvPr>
        </p:nvSpPr>
        <p:spPr>
          <a:xfrm>
            <a:off x="452486" y="1"/>
            <a:ext cx="5316718" cy="1476374"/>
          </a:xfrm>
          <a:solidFill>
            <a:srgbClr val="85D2E1"/>
          </a:solidFill>
          <a:ln>
            <a:solidFill>
              <a:srgbClr val="85D2E1"/>
            </a:solidFill>
          </a:ln>
        </p:spPr>
        <p:txBody>
          <a:bodyPr anchor="ctr">
            <a:normAutofit fontScale="92500" lnSpcReduction="20000"/>
          </a:bodyPr>
          <a:lstStyle/>
          <a:p>
            <a:pPr marL="216000">
              <a:lnSpc>
                <a:spcPct val="110000"/>
              </a:lnSpc>
            </a:pPr>
            <a:r>
              <a:rPr lang="es-ES" sz="3300" b="1"/>
              <a:t>Retos del envejecimiento saludable en las personas mayores</a:t>
            </a:r>
            <a:endParaRPr lang="en-IE" sz="3300" b="1"/>
          </a:p>
        </p:txBody>
      </p:sp>
      <p:sp>
        <p:nvSpPr>
          <p:cNvPr id="8" name="Text Placeholder 2">
            <a:extLst>
              <a:ext uri="{FF2B5EF4-FFF2-40B4-BE49-F238E27FC236}">
                <a16:creationId xmlns:a16="http://schemas.microsoft.com/office/drawing/2014/main" id="{F3184531-C24C-4184-9B70-849453BEA1C7}"/>
              </a:ext>
            </a:extLst>
          </p:cNvPr>
          <p:cNvSpPr>
            <a:spLocks noGrp="1"/>
          </p:cNvSpPr>
          <p:nvPr>
            <p:ph type="body" sz="quarter" idx="18"/>
          </p:nvPr>
        </p:nvSpPr>
        <p:spPr>
          <a:xfrm>
            <a:off x="452486" y="1476375"/>
            <a:ext cx="5316718" cy="4698182"/>
          </a:xfrm>
          <a:solidFill>
            <a:srgbClr val="85D2E1"/>
          </a:solidFill>
          <a:ln>
            <a:solidFill>
              <a:srgbClr val="85D2E1"/>
            </a:solidFill>
          </a:ln>
        </p:spPr>
        <p:txBody>
          <a:bodyPr>
            <a:noAutofit/>
          </a:bodyPr>
          <a:lstStyle/>
          <a:p>
            <a:pPr indent="0">
              <a:lnSpc>
                <a:spcPct val="100000"/>
              </a:lnSpc>
            </a:pPr>
            <a:endParaRPr lang="es-ES" sz="2200"/>
          </a:p>
          <a:p>
            <a:pPr indent="0" algn="ctr">
              <a:lnSpc>
                <a:spcPct val="100000"/>
              </a:lnSpc>
            </a:pPr>
            <a:r>
              <a:rPr lang="es-ES" sz="2200"/>
              <a:t>La Organización Mundial de la Salud (OMS) ha definido el </a:t>
            </a:r>
            <a:r>
              <a:rPr lang="es-ES" sz="2200" b="1"/>
              <a:t>envejecimiento saludable </a:t>
            </a:r>
            <a:r>
              <a:rPr lang="es-ES" sz="2200"/>
              <a:t>como "el proceso de desarrollo y mantenimiento de la capacidad funcional (por ejemplo, ser móvil, capaz de aprender, crecer, pensar y socializar, etc.) que permite el bienestar en la edad avanzada". Sin embargo, la población de edad avanzada experimenta muchos retos que pueden impedirles hacerlo con facilidad.</a:t>
            </a:r>
          </a:p>
          <a:p>
            <a:pPr indent="0" algn="ctr">
              <a:lnSpc>
                <a:spcPct val="100000"/>
              </a:lnSpc>
            </a:pPr>
            <a:r>
              <a:rPr lang="es-ES" sz="2200" b="1">
                <a:solidFill>
                  <a:srgbClr val="1188A3"/>
                </a:solidFill>
              </a:rPr>
              <a:t>Hemos clasificado estos retos en tres grupos.</a:t>
            </a:r>
            <a:endParaRPr lang="en-IE" sz="2200" b="1">
              <a:solidFill>
                <a:srgbClr val="1188A3"/>
              </a:solidFill>
            </a:endParaRPr>
          </a:p>
        </p:txBody>
      </p:sp>
      <p:cxnSp>
        <p:nvCxnSpPr>
          <p:cNvPr id="10" name="Straight Connector 9">
            <a:extLst>
              <a:ext uri="{FF2B5EF4-FFF2-40B4-BE49-F238E27FC236}">
                <a16:creationId xmlns:a16="http://schemas.microsoft.com/office/drawing/2014/main" id="{50689099-84A6-4A51-B830-288E6284C96B}"/>
              </a:ext>
            </a:extLst>
          </p:cNvPr>
          <p:cNvCxnSpPr/>
          <p:nvPr/>
        </p:nvCxnSpPr>
        <p:spPr>
          <a:xfrm>
            <a:off x="820132" y="1611984"/>
            <a:ext cx="999241" cy="0"/>
          </a:xfrm>
          <a:prstGeom prst="line">
            <a:avLst/>
          </a:prstGeom>
          <a:ln w="28575">
            <a:solidFill>
              <a:srgbClr val="FED100"/>
            </a:solidFill>
          </a:ln>
        </p:spPr>
        <p:style>
          <a:lnRef idx="1">
            <a:schemeClr val="accent1"/>
          </a:lnRef>
          <a:fillRef idx="0">
            <a:schemeClr val="accent1"/>
          </a:fillRef>
          <a:effectRef idx="0">
            <a:schemeClr val="accent1"/>
          </a:effectRef>
          <a:fontRef idx="minor">
            <a:schemeClr val="tx1"/>
          </a:fontRef>
        </p:style>
      </p:cxnSp>
      <p:grpSp>
        <p:nvGrpSpPr>
          <p:cNvPr id="9" name="Google Shape;576;p39">
            <a:extLst>
              <a:ext uri="{FF2B5EF4-FFF2-40B4-BE49-F238E27FC236}">
                <a16:creationId xmlns:a16="http://schemas.microsoft.com/office/drawing/2014/main" id="{65221384-627D-407A-AC8E-5A1495DB580D}"/>
              </a:ext>
            </a:extLst>
          </p:cNvPr>
          <p:cNvGrpSpPr/>
          <p:nvPr/>
        </p:nvGrpSpPr>
        <p:grpSpPr>
          <a:xfrm>
            <a:off x="10970488" y="2789422"/>
            <a:ext cx="1130547" cy="1240722"/>
            <a:chOff x="2623275" y="2333250"/>
            <a:chExt cx="381175" cy="381175"/>
          </a:xfrm>
          <a:solidFill>
            <a:srgbClr val="85D2E1"/>
          </a:solidFill>
        </p:grpSpPr>
        <p:sp>
          <p:nvSpPr>
            <p:cNvPr id="11" name="Google Shape;577;p39">
              <a:extLst>
                <a:ext uri="{FF2B5EF4-FFF2-40B4-BE49-F238E27FC236}">
                  <a16:creationId xmlns:a16="http://schemas.microsoft.com/office/drawing/2014/main" id="{04DA71CE-9415-4D1E-816A-7B1A87B95177}"/>
                </a:ext>
              </a:extLst>
            </p:cNvPr>
            <p:cNvSpPr/>
            <p:nvPr/>
          </p:nvSpPr>
          <p:spPr>
            <a:xfrm>
              <a:off x="2623275" y="2333250"/>
              <a:ext cx="381175" cy="381175"/>
            </a:xfrm>
            <a:custGeom>
              <a:avLst/>
              <a:gdLst/>
              <a:ahLst/>
              <a:cxnLst/>
              <a:rect l="l" t="t" r="r" b="b"/>
              <a:pathLst>
                <a:path w="15247" h="15247" fill="none" extrusionOk="0">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78;p39">
              <a:extLst>
                <a:ext uri="{FF2B5EF4-FFF2-40B4-BE49-F238E27FC236}">
                  <a16:creationId xmlns:a16="http://schemas.microsoft.com/office/drawing/2014/main" id="{49BBA228-AE98-411D-B7D9-F2893B78EE49}"/>
                </a:ext>
              </a:extLst>
            </p:cNvPr>
            <p:cNvSpPr/>
            <p:nvPr/>
          </p:nvSpPr>
          <p:spPr>
            <a:xfrm>
              <a:off x="2869875" y="2503125"/>
              <a:ext cx="43875" cy="47525"/>
            </a:xfrm>
            <a:custGeom>
              <a:avLst/>
              <a:gdLst/>
              <a:ahLst/>
              <a:cxnLst/>
              <a:rect l="l" t="t" r="r" b="b"/>
              <a:pathLst>
                <a:path w="1755" h="1901" fill="none" extrusionOk="0">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79;p39">
              <a:extLst>
                <a:ext uri="{FF2B5EF4-FFF2-40B4-BE49-F238E27FC236}">
                  <a16:creationId xmlns:a16="http://schemas.microsoft.com/office/drawing/2014/main" id="{CBF351C0-49B7-4FE0-BDC4-8B913EA4FDCE}"/>
                </a:ext>
              </a:extLst>
            </p:cNvPr>
            <p:cNvSpPr/>
            <p:nvPr/>
          </p:nvSpPr>
          <p:spPr>
            <a:xfrm>
              <a:off x="2714000" y="2503125"/>
              <a:ext cx="43875" cy="47525"/>
            </a:xfrm>
            <a:custGeom>
              <a:avLst/>
              <a:gdLst/>
              <a:ahLst/>
              <a:cxnLst/>
              <a:rect l="l" t="t" r="r" b="b"/>
              <a:pathLst>
                <a:path w="1755" h="1901" fill="none" extrusionOk="0">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80;p39">
              <a:extLst>
                <a:ext uri="{FF2B5EF4-FFF2-40B4-BE49-F238E27FC236}">
                  <a16:creationId xmlns:a16="http://schemas.microsoft.com/office/drawing/2014/main" id="{45179AA7-6638-4704-8A58-1FD9CFF87434}"/>
                </a:ext>
              </a:extLst>
            </p:cNvPr>
            <p:cNvSpPr/>
            <p:nvPr/>
          </p:nvSpPr>
          <p:spPr>
            <a:xfrm>
              <a:off x="2810200" y="2595675"/>
              <a:ext cx="99875" cy="31075"/>
            </a:xfrm>
            <a:custGeom>
              <a:avLst/>
              <a:gdLst/>
              <a:ahLst/>
              <a:cxnLst/>
              <a:rect l="l" t="t" r="r" b="b"/>
              <a:pathLst>
                <a:path w="3995" h="1243" fill="none" extrusionOk="0">
                  <a:moveTo>
                    <a:pt x="1" y="1242"/>
                  </a:moveTo>
                  <a:lnTo>
                    <a:pt x="3995" y="0"/>
                  </a:lnTo>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151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61C704-B4EC-4AAA-BCEA-2C3EFEA7CE76}"/>
              </a:ext>
            </a:extLst>
          </p:cNvPr>
          <p:cNvSpPr>
            <a:spLocks noGrp="1"/>
          </p:cNvSpPr>
          <p:nvPr>
            <p:ph type="body" sz="quarter" idx="31"/>
          </p:nvPr>
        </p:nvSpPr>
        <p:spPr>
          <a:xfrm>
            <a:off x="454814" y="3761873"/>
            <a:ext cx="2473131" cy="1696958"/>
          </a:xfrm>
        </p:spPr>
        <p:txBody>
          <a:bodyPr>
            <a:noAutofit/>
          </a:bodyPr>
          <a:lstStyle/>
          <a:p>
            <a:pPr marL="0" indent="0">
              <a:lnSpc>
                <a:spcPct val="110000"/>
              </a:lnSpc>
            </a:pPr>
            <a:r>
              <a:rPr lang="en-US" sz="1600" b="1"/>
              <a:t>Apio</a:t>
            </a:r>
          </a:p>
          <a:p>
            <a:pPr marL="0" indent="0">
              <a:lnSpc>
                <a:spcPct val="100000"/>
              </a:lnSpc>
            </a:pPr>
            <a:r>
              <a:rPr lang="es-ES" sz="1600" b="0" i="0">
                <a:effectLst/>
              </a:rPr>
              <a:t>Incluye los tallos, las hojas, las semillas y la raíz del apio, llamada apio de monte. El apio se encuentra en la sal de apio, las ensaladas, algunos productos cárnicos, las sopas y las pastillas de caldo.</a:t>
            </a:r>
            <a:endParaRPr lang="en-IE" sz="1600" b="1"/>
          </a:p>
        </p:txBody>
      </p:sp>
      <p:sp>
        <p:nvSpPr>
          <p:cNvPr id="3" name="Text Placeholder 2">
            <a:extLst>
              <a:ext uri="{FF2B5EF4-FFF2-40B4-BE49-F238E27FC236}">
                <a16:creationId xmlns:a16="http://schemas.microsoft.com/office/drawing/2014/main" id="{07361055-E882-4CE2-8923-14A024414DCF}"/>
              </a:ext>
            </a:extLst>
          </p:cNvPr>
          <p:cNvSpPr>
            <a:spLocks noGrp="1"/>
          </p:cNvSpPr>
          <p:nvPr>
            <p:ph type="body" sz="quarter" idx="35"/>
          </p:nvPr>
        </p:nvSpPr>
        <p:spPr>
          <a:xfrm>
            <a:off x="3124966" y="3714731"/>
            <a:ext cx="3200399" cy="2279862"/>
          </a:xfrm>
        </p:spPr>
        <p:txBody>
          <a:bodyPr>
            <a:noAutofit/>
          </a:bodyPr>
          <a:lstStyle/>
          <a:p>
            <a:pPr marL="0" indent="0">
              <a:lnSpc>
                <a:spcPct val="120000"/>
              </a:lnSpc>
            </a:pPr>
            <a:r>
              <a:rPr lang="en-US" sz="1600" b="1" err="1"/>
              <a:t>Cereales</a:t>
            </a:r>
            <a:r>
              <a:rPr lang="en-US" sz="1600" b="1"/>
              <a:t> que </a:t>
            </a:r>
            <a:r>
              <a:rPr lang="en-US" sz="1600" b="1" err="1"/>
              <a:t>contienen</a:t>
            </a:r>
            <a:r>
              <a:rPr lang="en-US" sz="1600" b="1"/>
              <a:t> gluten</a:t>
            </a:r>
          </a:p>
          <a:p>
            <a:pPr marL="0" indent="0">
              <a:lnSpc>
                <a:spcPct val="120000"/>
              </a:lnSpc>
            </a:pPr>
            <a:r>
              <a:rPr lang="es-ES" sz="1400" b="0" i="0">
                <a:solidFill>
                  <a:srgbClr val="002060"/>
                </a:solidFill>
                <a:effectLst/>
              </a:rPr>
              <a:t>El trigo, el centeno, la cebada y la avena se encuentran a menudo en los alimentos que contienen harina, como algunos tipos de polvos de hornear, la masa, el pan rallado, el pan, los pasteles, el cuscús, los productos cárnicos, la pasta, la pastelería, las salsas, las sopas y los alimentos fritos que se espolvorean con harina.</a:t>
            </a:r>
            <a:endParaRPr lang="en-US" sz="1400" b="0" i="0">
              <a:solidFill>
                <a:srgbClr val="002060"/>
              </a:solidFill>
              <a:effectLst/>
            </a:endParaRPr>
          </a:p>
        </p:txBody>
      </p:sp>
      <p:sp>
        <p:nvSpPr>
          <p:cNvPr id="4" name="Text Placeholder 3">
            <a:extLst>
              <a:ext uri="{FF2B5EF4-FFF2-40B4-BE49-F238E27FC236}">
                <a16:creationId xmlns:a16="http://schemas.microsoft.com/office/drawing/2014/main" id="{EED06CFD-867B-4C90-8177-20165581F9F8}"/>
              </a:ext>
            </a:extLst>
          </p:cNvPr>
          <p:cNvSpPr>
            <a:spLocks noGrp="1"/>
          </p:cNvSpPr>
          <p:nvPr>
            <p:ph type="body" sz="quarter" idx="36"/>
          </p:nvPr>
        </p:nvSpPr>
        <p:spPr>
          <a:xfrm>
            <a:off x="6412289" y="3887263"/>
            <a:ext cx="2693324" cy="2279862"/>
          </a:xfrm>
        </p:spPr>
        <p:txBody>
          <a:bodyPr>
            <a:normAutofit fontScale="92500" lnSpcReduction="20000"/>
          </a:bodyPr>
          <a:lstStyle/>
          <a:p>
            <a:pPr marL="0" indent="0">
              <a:lnSpc>
                <a:spcPct val="120000"/>
              </a:lnSpc>
            </a:pPr>
            <a:r>
              <a:rPr lang="en-US" sz="1600" b="1" err="1"/>
              <a:t>Crustáceos</a:t>
            </a:r>
            <a:endParaRPr lang="en-US" sz="1600" b="1"/>
          </a:p>
          <a:p>
            <a:pPr marL="0" indent="0">
              <a:lnSpc>
                <a:spcPct val="120000"/>
              </a:lnSpc>
            </a:pPr>
            <a:r>
              <a:rPr lang="en-US" sz="1400"/>
              <a:t> </a:t>
            </a:r>
            <a:r>
              <a:rPr lang="es-ES" sz="1600" b="0" i="0">
                <a:effectLst/>
              </a:rPr>
              <a:t>Los cangrejos, la langosta, las gambas y los langostinos son crustáceos. La pasta de gambas, a menudo utilizada en el curry o las ensaladas tailandesas y del sudeste asiático, es un ingrediente que hay que tener en cuenta.</a:t>
            </a:r>
            <a:endParaRPr lang="en-IE" sz="1400"/>
          </a:p>
        </p:txBody>
      </p:sp>
      <p:sp>
        <p:nvSpPr>
          <p:cNvPr id="5" name="Text Placeholder 4">
            <a:extLst>
              <a:ext uri="{FF2B5EF4-FFF2-40B4-BE49-F238E27FC236}">
                <a16:creationId xmlns:a16="http://schemas.microsoft.com/office/drawing/2014/main" id="{85FA6986-6FB6-4F18-A555-7F4FFA745A0D}"/>
              </a:ext>
            </a:extLst>
          </p:cNvPr>
          <p:cNvSpPr>
            <a:spLocks noGrp="1"/>
          </p:cNvSpPr>
          <p:nvPr>
            <p:ph type="body" sz="quarter" idx="37"/>
          </p:nvPr>
        </p:nvSpPr>
        <p:spPr>
          <a:xfrm>
            <a:off x="9192537" y="3879776"/>
            <a:ext cx="2427190" cy="2098384"/>
          </a:xfrm>
        </p:spPr>
        <p:txBody>
          <a:bodyPr>
            <a:normAutofit fontScale="92500"/>
          </a:bodyPr>
          <a:lstStyle/>
          <a:p>
            <a:pPr marL="0" indent="0">
              <a:lnSpc>
                <a:spcPct val="100000"/>
              </a:lnSpc>
            </a:pPr>
            <a:r>
              <a:rPr lang="en-US" sz="1600" b="1"/>
              <a:t>Huevo</a:t>
            </a:r>
          </a:p>
          <a:p>
            <a:pPr marL="0" indent="0">
              <a:lnSpc>
                <a:spcPct val="100000"/>
              </a:lnSpc>
            </a:pPr>
            <a:r>
              <a:rPr lang="es-ES" sz="1600" b="0" i="0">
                <a:solidFill>
                  <a:srgbClr val="1F3B73"/>
                </a:solidFill>
                <a:effectLst/>
              </a:rPr>
              <a:t>Los huevos se encuentran a menudo en pasteles, algunos productos cárnicos, mayonesa, mousses, pasta, quiche, salsas y pasteles o alimentos cepillados o glaseados con huevo.</a:t>
            </a:r>
            <a:endParaRPr lang="en-IE" sz="1600" b="1">
              <a:solidFill>
                <a:srgbClr val="1F3B73"/>
              </a:solidFill>
            </a:endParaRPr>
          </a:p>
        </p:txBody>
      </p:sp>
      <p:sp>
        <p:nvSpPr>
          <p:cNvPr id="10" name="Text Placeholder 9">
            <a:extLst>
              <a:ext uri="{FF2B5EF4-FFF2-40B4-BE49-F238E27FC236}">
                <a16:creationId xmlns:a16="http://schemas.microsoft.com/office/drawing/2014/main" id="{2F3BFA42-5E76-46E8-A44B-88BF5AB6E257}"/>
              </a:ext>
            </a:extLst>
          </p:cNvPr>
          <p:cNvSpPr>
            <a:spLocks noGrp="1"/>
          </p:cNvSpPr>
          <p:nvPr>
            <p:ph type="body" sz="quarter" idx="29"/>
          </p:nvPr>
        </p:nvSpPr>
        <p:spPr>
          <a:xfrm>
            <a:off x="10764" y="0"/>
            <a:ext cx="12181236" cy="1028423"/>
          </a:xfrm>
          <a:solidFill>
            <a:srgbClr val="85D2E1"/>
          </a:solidFill>
        </p:spPr>
        <p:txBody>
          <a:bodyPr anchor="ctr">
            <a:normAutofit/>
          </a:bodyPr>
          <a:lstStyle/>
          <a:p>
            <a:r>
              <a:rPr lang="es-ES"/>
              <a:t>Refresca tu comprensión de los 14 alérgenos </a:t>
            </a:r>
            <a:endParaRPr lang="en-IE"/>
          </a:p>
        </p:txBody>
      </p:sp>
      <p:pic>
        <p:nvPicPr>
          <p:cNvPr id="11" name="Picture 10">
            <a:extLst>
              <a:ext uri="{FF2B5EF4-FFF2-40B4-BE49-F238E27FC236}">
                <a16:creationId xmlns:a16="http://schemas.microsoft.com/office/drawing/2014/main" id="{8396CD48-6159-4CF9-B713-B8BC1AECF975}"/>
              </a:ext>
            </a:extLst>
          </p:cNvPr>
          <p:cNvPicPr>
            <a:picLocks noChangeAspect="1"/>
          </p:cNvPicPr>
          <p:nvPr/>
        </p:nvPicPr>
        <p:blipFill>
          <a:blip r:embed="rId2"/>
          <a:stretch>
            <a:fillRect/>
          </a:stretch>
        </p:blipFill>
        <p:spPr>
          <a:xfrm>
            <a:off x="1444078" y="2191503"/>
            <a:ext cx="1039742" cy="1198684"/>
          </a:xfrm>
          <a:prstGeom prst="rect">
            <a:avLst/>
          </a:prstGeom>
        </p:spPr>
      </p:pic>
      <p:pic>
        <p:nvPicPr>
          <p:cNvPr id="13" name="Picture 12">
            <a:extLst>
              <a:ext uri="{FF2B5EF4-FFF2-40B4-BE49-F238E27FC236}">
                <a16:creationId xmlns:a16="http://schemas.microsoft.com/office/drawing/2014/main" id="{4B6990DD-1CBA-46B1-A7A5-AD0B0AFA2E66}"/>
              </a:ext>
            </a:extLst>
          </p:cNvPr>
          <p:cNvPicPr>
            <a:picLocks noChangeAspect="1"/>
          </p:cNvPicPr>
          <p:nvPr/>
        </p:nvPicPr>
        <p:blipFill>
          <a:blip r:embed="rId3"/>
          <a:stretch>
            <a:fillRect/>
          </a:stretch>
        </p:blipFill>
        <p:spPr>
          <a:xfrm>
            <a:off x="4203085" y="2191503"/>
            <a:ext cx="977428" cy="1028423"/>
          </a:xfrm>
          <a:prstGeom prst="rect">
            <a:avLst/>
          </a:prstGeom>
        </p:spPr>
      </p:pic>
      <p:pic>
        <p:nvPicPr>
          <p:cNvPr id="15" name="Picture 14">
            <a:extLst>
              <a:ext uri="{FF2B5EF4-FFF2-40B4-BE49-F238E27FC236}">
                <a16:creationId xmlns:a16="http://schemas.microsoft.com/office/drawing/2014/main" id="{52989606-44C0-40DF-87C6-9E9D5A08B032}"/>
              </a:ext>
            </a:extLst>
          </p:cNvPr>
          <p:cNvPicPr>
            <a:picLocks noChangeAspect="1"/>
          </p:cNvPicPr>
          <p:nvPr/>
        </p:nvPicPr>
        <p:blipFill>
          <a:blip r:embed="rId4"/>
          <a:stretch>
            <a:fillRect/>
          </a:stretch>
        </p:blipFill>
        <p:spPr>
          <a:xfrm>
            <a:off x="6924724" y="2223531"/>
            <a:ext cx="1082551" cy="1028423"/>
          </a:xfrm>
          <a:prstGeom prst="rect">
            <a:avLst/>
          </a:prstGeom>
        </p:spPr>
      </p:pic>
      <p:pic>
        <p:nvPicPr>
          <p:cNvPr id="17" name="Picture 16">
            <a:extLst>
              <a:ext uri="{FF2B5EF4-FFF2-40B4-BE49-F238E27FC236}">
                <a16:creationId xmlns:a16="http://schemas.microsoft.com/office/drawing/2014/main" id="{E6252199-5490-4549-B25B-499336B4F6C6}"/>
              </a:ext>
            </a:extLst>
          </p:cNvPr>
          <p:cNvPicPr>
            <a:picLocks noChangeAspect="1"/>
          </p:cNvPicPr>
          <p:nvPr/>
        </p:nvPicPr>
        <p:blipFill>
          <a:blip r:embed="rId5"/>
          <a:stretch>
            <a:fillRect/>
          </a:stretch>
        </p:blipFill>
        <p:spPr>
          <a:xfrm>
            <a:off x="9682490" y="2223531"/>
            <a:ext cx="1152081" cy="996395"/>
          </a:xfrm>
          <a:prstGeom prst="rect">
            <a:avLst/>
          </a:prstGeom>
        </p:spPr>
      </p:pic>
    </p:spTree>
    <p:extLst>
      <p:ext uri="{BB962C8B-B14F-4D97-AF65-F5344CB8AC3E}">
        <p14:creationId xmlns:p14="http://schemas.microsoft.com/office/powerpoint/2010/main" val="292688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A8C7D4-5A7A-422F-B0C8-6DFB4563B9B3}"/>
              </a:ext>
            </a:extLst>
          </p:cNvPr>
          <p:cNvSpPr>
            <a:spLocks noGrp="1"/>
          </p:cNvSpPr>
          <p:nvPr>
            <p:ph type="body" sz="quarter" idx="35"/>
          </p:nvPr>
        </p:nvSpPr>
        <p:spPr>
          <a:xfrm>
            <a:off x="1720939" y="3842458"/>
            <a:ext cx="2614255" cy="1791432"/>
          </a:xfrm>
        </p:spPr>
        <p:txBody>
          <a:bodyPr>
            <a:normAutofit/>
          </a:bodyPr>
          <a:lstStyle/>
          <a:p>
            <a:pPr marL="0" indent="0"/>
            <a:r>
              <a:rPr lang="en-US" sz="1600" b="1" err="1"/>
              <a:t>Pescado</a:t>
            </a:r>
            <a:endParaRPr lang="en-US" sz="1600" b="1"/>
          </a:p>
          <a:p>
            <a:pPr marL="0" indent="0">
              <a:lnSpc>
                <a:spcPct val="100000"/>
              </a:lnSpc>
            </a:pPr>
            <a:r>
              <a:rPr lang="en-US" sz="1600" b="0" i="0" err="1">
                <a:effectLst/>
              </a:rPr>
              <a:t>Encontrará</a:t>
            </a:r>
            <a:r>
              <a:rPr lang="en-US" sz="1600" b="0" i="0">
                <a:effectLst/>
              </a:rPr>
              <a:t> </a:t>
            </a:r>
            <a:r>
              <a:rPr lang="en-US" sz="1600" b="0" i="0" err="1">
                <a:effectLst/>
              </a:rPr>
              <a:t>este</a:t>
            </a:r>
            <a:r>
              <a:rPr lang="en-US" sz="1600" b="0" i="0">
                <a:effectLst/>
              </a:rPr>
              <a:t> </a:t>
            </a:r>
            <a:r>
              <a:rPr lang="en-US" sz="1600" b="0" i="0" err="1">
                <a:effectLst/>
              </a:rPr>
              <a:t>alérgeno</a:t>
            </a:r>
            <a:r>
              <a:rPr lang="en-US" sz="1600" b="0" i="0">
                <a:effectLst/>
              </a:rPr>
              <a:t> </a:t>
            </a:r>
            <a:r>
              <a:rPr lang="en-US" sz="1600" b="0" i="0" err="1">
                <a:effectLst/>
              </a:rPr>
              <a:t>en</a:t>
            </a:r>
            <a:r>
              <a:rPr lang="en-US" sz="1600" b="0" i="0">
                <a:effectLst/>
              </a:rPr>
              <a:t> </a:t>
            </a:r>
            <a:r>
              <a:rPr lang="en-US" sz="1600" b="0" i="0" err="1">
                <a:effectLst/>
              </a:rPr>
              <a:t>algunas</a:t>
            </a:r>
            <a:r>
              <a:rPr lang="en-US" sz="1600" b="0" i="0">
                <a:effectLst/>
              </a:rPr>
              <a:t> salsas de </a:t>
            </a:r>
            <a:r>
              <a:rPr lang="en-US" sz="1600" b="0" i="0" err="1">
                <a:effectLst/>
              </a:rPr>
              <a:t>pescado</a:t>
            </a:r>
            <a:r>
              <a:rPr lang="en-US" sz="1600" b="0" i="0">
                <a:effectLst/>
              </a:rPr>
              <a:t>, pizzas, </a:t>
            </a:r>
            <a:r>
              <a:rPr lang="en-US" sz="1600" b="0" i="0" err="1">
                <a:effectLst/>
              </a:rPr>
              <a:t>condimentos</a:t>
            </a:r>
            <a:r>
              <a:rPr lang="en-US" sz="1600" b="0" i="0">
                <a:effectLst/>
              </a:rPr>
              <a:t> para ensaladas, </a:t>
            </a:r>
            <a:r>
              <a:rPr lang="en-US" sz="1600" b="0" i="0" err="1">
                <a:effectLst/>
              </a:rPr>
              <a:t>cubos</a:t>
            </a:r>
            <a:r>
              <a:rPr lang="en-US" sz="1600" b="0" i="0">
                <a:effectLst/>
              </a:rPr>
              <a:t> de </a:t>
            </a:r>
            <a:r>
              <a:rPr lang="en-US" sz="1600" b="0" i="0" err="1">
                <a:effectLst/>
              </a:rPr>
              <a:t>caldo</a:t>
            </a:r>
            <a:r>
              <a:rPr lang="en-US" sz="1600" b="0" i="0">
                <a:effectLst/>
              </a:rPr>
              <a:t> y salsa Worcestershire</a:t>
            </a:r>
            <a:endParaRPr lang="en-IE" sz="1600" b="1"/>
          </a:p>
        </p:txBody>
      </p:sp>
      <p:sp>
        <p:nvSpPr>
          <p:cNvPr id="3" name="Text Placeholder 2">
            <a:extLst>
              <a:ext uri="{FF2B5EF4-FFF2-40B4-BE49-F238E27FC236}">
                <a16:creationId xmlns:a16="http://schemas.microsoft.com/office/drawing/2014/main" id="{0483D8A8-9ECC-469D-848F-67AB0E60B62F}"/>
              </a:ext>
            </a:extLst>
          </p:cNvPr>
          <p:cNvSpPr>
            <a:spLocks noGrp="1"/>
          </p:cNvSpPr>
          <p:nvPr>
            <p:ph type="body" sz="quarter" idx="36"/>
          </p:nvPr>
        </p:nvSpPr>
        <p:spPr>
          <a:xfrm>
            <a:off x="4715116" y="4274720"/>
            <a:ext cx="2614255" cy="1927755"/>
          </a:xfrm>
        </p:spPr>
        <p:txBody>
          <a:bodyPr>
            <a:normAutofit fontScale="92500" lnSpcReduction="10000"/>
          </a:bodyPr>
          <a:lstStyle/>
          <a:p>
            <a:pPr>
              <a:lnSpc>
                <a:spcPct val="100000"/>
              </a:lnSpc>
            </a:pPr>
            <a:r>
              <a:rPr lang="en-US" sz="1600" b="1" err="1"/>
              <a:t>Lupino</a:t>
            </a:r>
            <a:r>
              <a:rPr lang="en-US" sz="1600" b="1"/>
              <a:t> o </a:t>
            </a:r>
            <a:r>
              <a:rPr lang="en-US" sz="1600" b="1" err="1"/>
              <a:t>altramuz</a:t>
            </a:r>
            <a:endParaRPr lang="en-US" sz="1600" b="1"/>
          </a:p>
          <a:p>
            <a:pPr>
              <a:lnSpc>
                <a:spcPct val="100000"/>
              </a:lnSpc>
            </a:pPr>
            <a:r>
              <a:rPr lang="es-ES" sz="1600" b="0" i="0">
                <a:solidFill>
                  <a:srgbClr val="002060"/>
                </a:solidFill>
                <a:effectLst/>
              </a:rPr>
              <a:t>El Lupino es una flor, pero también se encuentra en la harina. La harina y las semillas de altramuz se pueden utilizar en algunos tipos de pan, bollería e incluso pasta</a:t>
            </a:r>
            <a:endParaRPr lang="en-IE" sz="1600" b="1">
              <a:solidFill>
                <a:srgbClr val="002060"/>
              </a:solidFill>
            </a:endParaRPr>
          </a:p>
        </p:txBody>
      </p:sp>
      <p:sp>
        <p:nvSpPr>
          <p:cNvPr id="4" name="Text Placeholder 3">
            <a:extLst>
              <a:ext uri="{FF2B5EF4-FFF2-40B4-BE49-F238E27FC236}">
                <a16:creationId xmlns:a16="http://schemas.microsoft.com/office/drawing/2014/main" id="{389A43E3-9CE8-4D9B-95E5-8971970329B7}"/>
              </a:ext>
            </a:extLst>
          </p:cNvPr>
          <p:cNvSpPr>
            <a:spLocks noGrp="1"/>
          </p:cNvSpPr>
          <p:nvPr>
            <p:ph type="body" sz="quarter" idx="37"/>
          </p:nvPr>
        </p:nvSpPr>
        <p:spPr>
          <a:xfrm>
            <a:off x="7646860" y="3844436"/>
            <a:ext cx="2979436" cy="2052230"/>
          </a:xfrm>
        </p:spPr>
        <p:txBody>
          <a:bodyPr>
            <a:noAutofit/>
          </a:bodyPr>
          <a:lstStyle/>
          <a:p>
            <a:pPr marL="0" indent="0"/>
            <a:r>
              <a:rPr lang="en-US" sz="1600" b="1"/>
              <a:t>Leche</a:t>
            </a:r>
          </a:p>
          <a:p>
            <a:pPr marL="0" indent="0">
              <a:lnSpc>
                <a:spcPct val="120000"/>
              </a:lnSpc>
            </a:pPr>
            <a:r>
              <a:rPr lang="es-ES" sz="1600" b="0" i="0">
                <a:effectLst/>
              </a:rPr>
              <a:t>La leche es un ingrediente común en la mantequilla, el queso, la nata, la leche en polvo y el yogur. También puede encontrarse en alimentos cepillados o glaseados con leche, y en sopas y salsas en polvo</a:t>
            </a:r>
            <a:endParaRPr lang="en-IE" sz="1600" b="1"/>
          </a:p>
        </p:txBody>
      </p:sp>
      <p:sp>
        <p:nvSpPr>
          <p:cNvPr id="9" name="Text Placeholder 9">
            <a:extLst>
              <a:ext uri="{FF2B5EF4-FFF2-40B4-BE49-F238E27FC236}">
                <a16:creationId xmlns:a16="http://schemas.microsoft.com/office/drawing/2014/main" id="{DAFCAC22-8221-4708-AC3C-42DE7834B493}"/>
              </a:ext>
            </a:extLst>
          </p:cNvPr>
          <p:cNvSpPr>
            <a:spLocks noGrp="1"/>
          </p:cNvSpPr>
          <p:nvPr>
            <p:ph type="body" sz="quarter" idx="29"/>
          </p:nvPr>
        </p:nvSpPr>
        <p:spPr>
          <a:xfrm>
            <a:off x="11113" y="0"/>
            <a:ext cx="12180887" cy="1028700"/>
          </a:xfrm>
          <a:solidFill>
            <a:srgbClr val="85D2E1"/>
          </a:solidFill>
        </p:spPr>
        <p:txBody>
          <a:bodyPr anchor="ctr">
            <a:normAutofit/>
          </a:bodyPr>
          <a:lstStyle/>
          <a:p>
            <a:r>
              <a:rPr lang="es-ES"/>
              <a:t>Refresca tu comprensión de los 14 alérgenos </a:t>
            </a:r>
            <a:endParaRPr lang="en-IE"/>
          </a:p>
        </p:txBody>
      </p:sp>
      <p:pic>
        <p:nvPicPr>
          <p:cNvPr id="11" name="Picture 10">
            <a:extLst>
              <a:ext uri="{FF2B5EF4-FFF2-40B4-BE49-F238E27FC236}">
                <a16:creationId xmlns:a16="http://schemas.microsoft.com/office/drawing/2014/main" id="{D48D9542-8D41-4FFC-B17D-B5EDEAD632B5}"/>
              </a:ext>
            </a:extLst>
          </p:cNvPr>
          <p:cNvPicPr>
            <a:picLocks noChangeAspect="1"/>
          </p:cNvPicPr>
          <p:nvPr/>
        </p:nvPicPr>
        <p:blipFill>
          <a:blip r:embed="rId2"/>
          <a:stretch>
            <a:fillRect/>
          </a:stretch>
        </p:blipFill>
        <p:spPr>
          <a:xfrm>
            <a:off x="2668850" y="2170632"/>
            <a:ext cx="1226163" cy="840516"/>
          </a:xfrm>
          <a:prstGeom prst="rect">
            <a:avLst/>
          </a:prstGeom>
        </p:spPr>
      </p:pic>
      <p:pic>
        <p:nvPicPr>
          <p:cNvPr id="13" name="Picture 12">
            <a:extLst>
              <a:ext uri="{FF2B5EF4-FFF2-40B4-BE49-F238E27FC236}">
                <a16:creationId xmlns:a16="http://schemas.microsoft.com/office/drawing/2014/main" id="{B2414B2A-AE8C-4C56-8881-50DC23B1A5D0}"/>
              </a:ext>
            </a:extLst>
          </p:cNvPr>
          <p:cNvPicPr>
            <a:picLocks noChangeAspect="1"/>
          </p:cNvPicPr>
          <p:nvPr/>
        </p:nvPicPr>
        <p:blipFill>
          <a:blip r:embed="rId3"/>
          <a:stretch>
            <a:fillRect/>
          </a:stretch>
        </p:blipFill>
        <p:spPr>
          <a:xfrm>
            <a:off x="5481274" y="2170632"/>
            <a:ext cx="1081940" cy="840516"/>
          </a:xfrm>
          <a:prstGeom prst="rect">
            <a:avLst/>
          </a:prstGeom>
        </p:spPr>
      </p:pic>
      <p:pic>
        <p:nvPicPr>
          <p:cNvPr id="15" name="Picture 14">
            <a:extLst>
              <a:ext uri="{FF2B5EF4-FFF2-40B4-BE49-F238E27FC236}">
                <a16:creationId xmlns:a16="http://schemas.microsoft.com/office/drawing/2014/main" id="{C0B9AD50-3C37-4837-B369-F323D9FE8713}"/>
              </a:ext>
            </a:extLst>
          </p:cNvPr>
          <p:cNvPicPr>
            <a:picLocks noChangeAspect="1"/>
          </p:cNvPicPr>
          <p:nvPr/>
        </p:nvPicPr>
        <p:blipFill>
          <a:blip r:embed="rId4"/>
          <a:stretch>
            <a:fillRect/>
          </a:stretch>
        </p:blipFill>
        <p:spPr>
          <a:xfrm>
            <a:off x="8441252" y="2176011"/>
            <a:ext cx="695326" cy="1028700"/>
          </a:xfrm>
          <a:prstGeom prst="rect">
            <a:avLst/>
          </a:prstGeom>
        </p:spPr>
      </p:pic>
    </p:spTree>
    <p:extLst>
      <p:ext uri="{BB962C8B-B14F-4D97-AF65-F5344CB8AC3E}">
        <p14:creationId xmlns:p14="http://schemas.microsoft.com/office/powerpoint/2010/main" val="1228268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81AF34-6CE6-4B8E-9978-4B30DD1AD2DA}"/>
              </a:ext>
            </a:extLst>
          </p:cNvPr>
          <p:cNvSpPr>
            <a:spLocks noGrp="1"/>
          </p:cNvSpPr>
          <p:nvPr>
            <p:ph type="body" sz="quarter" idx="31"/>
          </p:nvPr>
        </p:nvSpPr>
        <p:spPr>
          <a:xfrm>
            <a:off x="189681" y="3600809"/>
            <a:ext cx="2634580" cy="1794613"/>
          </a:xfrm>
        </p:spPr>
        <p:txBody>
          <a:bodyPr>
            <a:noAutofit/>
          </a:bodyPr>
          <a:lstStyle/>
          <a:p>
            <a:pPr marL="0" indent="0">
              <a:lnSpc>
                <a:spcPct val="120000"/>
              </a:lnSpc>
            </a:pPr>
            <a:r>
              <a:rPr lang="en-US" sz="1600" b="1" err="1"/>
              <a:t>Moluscos</a:t>
            </a:r>
            <a:endParaRPr lang="en-US" sz="1600" b="1"/>
          </a:p>
          <a:p>
            <a:pPr marL="0" indent="0">
              <a:lnSpc>
                <a:spcPct val="120000"/>
              </a:lnSpc>
            </a:pPr>
            <a:r>
              <a:rPr lang="es-ES" sz="1600" b="0" i="0">
                <a:effectLst/>
              </a:rPr>
              <a:t>Entre ellos se encuentran los mejillones, los caracoles de tierra, los calamares y las bocinas, pero también es habitual encontrarlos en la salsa de ostras o como ingrediente de los guisos de pescado.</a:t>
            </a:r>
            <a:endParaRPr lang="en-IE" sz="1600"/>
          </a:p>
        </p:txBody>
      </p:sp>
      <p:sp>
        <p:nvSpPr>
          <p:cNvPr id="3" name="Text Placeholder 2">
            <a:extLst>
              <a:ext uri="{FF2B5EF4-FFF2-40B4-BE49-F238E27FC236}">
                <a16:creationId xmlns:a16="http://schemas.microsoft.com/office/drawing/2014/main" id="{4E8E5D14-DA11-457D-9784-3BAA462A42A4}"/>
              </a:ext>
            </a:extLst>
          </p:cNvPr>
          <p:cNvSpPr>
            <a:spLocks noGrp="1"/>
          </p:cNvSpPr>
          <p:nvPr>
            <p:ph type="body" sz="quarter" idx="35"/>
          </p:nvPr>
        </p:nvSpPr>
        <p:spPr>
          <a:xfrm>
            <a:off x="3218687" y="3736793"/>
            <a:ext cx="2924396" cy="2230452"/>
          </a:xfrm>
        </p:spPr>
        <p:txBody>
          <a:bodyPr>
            <a:noAutofit/>
          </a:bodyPr>
          <a:lstStyle/>
          <a:p>
            <a:pPr marL="0" indent="0">
              <a:lnSpc>
                <a:spcPct val="120000"/>
              </a:lnSpc>
            </a:pPr>
            <a:r>
              <a:rPr lang="en-US" sz="1600" b="1" err="1">
                <a:solidFill>
                  <a:srgbClr val="1F3B73"/>
                </a:solidFill>
              </a:rPr>
              <a:t>Mostaza</a:t>
            </a:r>
            <a:endParaRPr lang="en-US" sz="1600" b="1">
              <a:solidFill>
                <a:srgbClr val="1F3B73"/>
              </a:solidFill>
            </a:endParaRPr>
          </a:p>
          <a:p>
            <a:pPr marL="0" indent="0">
              <a:lnSpc>
                <a:spcPct val="120000"/>
              </a:lnSpc>
            </a:pPr>
            <a:r>
              <a:rPr lang="es-ES" sz="1600" b="0" i="0">
                <a:solidFill>
                  <a:srgbClr val="1F3B73"/>
                </a:solidFill>
                <a:effectLst/>
              </a:rPr>
              <a:t>La mostaza líquida, la mostaza en polvo y las semillas de mostaza entran en esta categoría. Este ingrediente también puede encontrarse en panes, </a:t>
            </a:r>
            <a:r>
              <a:rPr lang="es-ES" sz="1600" b="0" i="0" err="1">
                <a:solidFill>
                  <a:srgbClr val="1F3B73"/>
                </a:solidFill>
                <a:effectLst/>
              </a:rPr>
              <a:t>currys</a:t>
            </a:r>
            <a:r>
              <a:rPr lang="es-ES" sz="1600" b="0" i="0">
                <a:solidFill>
                  <a:srgbClr val="1F3B73"/>
                </a:solidFill>
                <a:effectLst/>
              </a:rPr>
              <a:t>, adobos, productos cárnicos, aderezos para ensaladas, salsas y sopas</a:t>
            </a:r>
          </a:p>
          <a:p>
            <a:pPr marL="0" indent="0">
              <a:lnSpc>
                <a:spcPct val="120000"/>
              </a:lnSpc>
            </a:pPr>
            <a:r>
              <a:rPr lang="en-US" sz="1600" b="0" i="0">
                <a:solidFill>
                  <a:srgbClr val="1F3B73"/>
                </a:solidFill>
                <a:effectLst/>
              </a:rPr>
              <a:t>.</a:t>
            </a:r>
            <a:endParaRPr lang="en-IE" sz="1600" b="1">
              <a:solidFill>
                <a:srgbClr val="1F3B73"/>
              </a:solidFill>
            </a:endParaRPr>
          </a:p>
        </p:txBody>
      </p:sp>
      <p:sp>
        <p:nvSpPr>
          <p:cNvPr id="4" name="Text Placeholder 3">
            <a:extLst>
              <a:ext uri="{FF2B5EF4-FFF2-40B4-BE49-F238E27FC236}">
                <a16:creationId xmlns:a16="http://schemas.microsoft.com/office/drawing/2014/main" id="{9A96DDA7-79DC-4397-9287-6AA3ECD26161}"/>
              </a:ext>
            </a:extLst>
          </p:cNvPr>
          <p:cNvSpPr>
            <a:spLocks noGrp="1"/>
          </p:cNvSpPr>
          <p:nvPr>
            <p:ph type="body" sz="quarter" idx="36"/>
          </p:nvPr>
        </p:nvSpPr>
        <p:spPr>
          <a:xfrm>
            <a:off x="6096000" y="3600809"/>
            <a:ext cx="3158836" cy="2538101"/>
          </a:xfrm>
        </p:spPr>
        <p:txBody>
          <a:bodyPr>
            <a:noAutofit/>
          </a:bodyPr>
          <a:lstStyle/>
          <a:p>
            <a:pPr marL="0" indent="0">
              <a:lnSpc>
                <a:spcPct val="120000"/>
              </a:lnSpc>
            </a:pPr>
            <a:r>
              <a:rPr lang="en-US" sz="1600" b="1"/>
              <a:t> </a:t>
            </a:r>
            <a:r>
              <a:rPr lang="en-US" sz="1600" b="1" err="1"/>
              <a:t>Frutos</a:t>
            </a:r>
            <a:r>
              <a:rPr lang="en-US" sz="1600" b="1"/>
              <a:t> </a:t>
            </a:r>
            <a:r>
              <a:rPr lang="en-US" sz="1600" b="1" err="1"/>
              <a:t>secos</a:t>
            </a:r>
            <a:endParaRPr lang="en-US" sz="1600" b="1"/>
          </a:p>
          <a:p>
            <a:pPr marL="0" indent="0">
              <a:lnSpc>
                <a:spcPct val="120000"/>
              </a:lnSpc>
            </a:pPr>
            <a:r>
              <a:rPr lang="en-US" sz="1400" b="0" i="0">
                <a:effectLst/>
              </a:rPr>
              <a:t> </a:t>
            </a:r>
            <a:r>
              <a:rPr lang="es-ES" sz="1400" b="0" i="0">
                <a:effectLst/>
              </a:rPr>
              <a:t> Los frutos secos que crecen en los árboles, como los anacardos, las almendras, las nueces, las macadamias y las avellanas. Se utilizan en el pan, las galletas, los postres, los polvos de frutos secos, los platos salteados, los helados, el mazapán (pasta de almendras), los aceites de frutos secos y las salsas.</a:t>
            </a:r>
            <a:endParaRPr lang="en-US" sz="1400" b="1"/>
          </a:p>
        </p:txBody>
      </p:sp>
      <p:sp>
        <p:nvSpPr>
          <p:cNvPr id="5" name="Text Placeholder 4">
            <a:extLst>
              <a:ext uri="{FF2B5EF4-FFF2-40B4-BE49-F238E27FC236}">
                <a16:creationId xmlns:a16="http://schemas.microsoft.com/office/drawing/2014/main" id="{0A58179A-385E-49C5-8E9A-ECB55E85425D}"/>
              </a:ext>
            </a:extLst>
          </p:cNvPr>
          <p:cNvSpPr>
            <a:spLocks noGrp="1"/>
          </p:cNvSpPr>
          <p:nvPr>
            <p:ph type="body" sz="quarter" idx="37"/>
          </p:nvPr>
        </p:nvSpPr>
        <p:spPr>
          <a:xfrm>
            <a:off x="9264874" y="3908458"/>
            <a:ext cx="2825902" cy="2538101"/>
          </a:xfrm>
        </p:spPr>
        <p:txBody>
          <a:bodyPr>
            <a:noAutofit/>
          </a:bodyPr>
          <a:lstStyle/>
          <a:p>
            <a:pPr marL="0" indent="0">
              <a:lnSpc>
                <a:spcPct val="110000"/>
              </a:lnSpc>
            </a:pPr>
            <a:r>
              <a:rPr lang="en-US" sz="1600" b="1" err="1">
                <a:solidFill>
                  <a:srgbClr val="1F3B73"/>
                </a:solidFill>
              </a:rPr>
              <a:t>Cacahuetes</a:t>
            </a:r>
            <a:endParaRPr lang="en-US" sz="1600" b="1">
              <a:solidFill>
                <a:srgbClr val="1F3B73"/>
              </a:solidFill>
            </a:endParaRPr>
          </a:p>
          <a:p>
            <a:pPr marL="0" indent="0">
              <a:lnSpc>
                <a:spcPct val="110000"/>
              </a:lnSpc>
            </a:pPr>
            <a:r>
              <a:rPr lang="es-ES" sz="1600" b="0" i="0">
                <a:solidFill>
                  <a:srgbClr val="1F3B73"/>
                </a:solidFill>
                <a:effectLst/>
              </a:rPr>
              <a:t>El cacahuete es una legumbre que crece bajo tierra, por lo que a veces se le llama cacahuete. Se utiliza a menudo en galletas, pasteles, curry, postres, salsas (salsa </a:t>
            </a:r>
            <a:r>
              <a:rPr lang="es-ES" sz="1600" b="0" i="0" err="1">
                <a:solidFill>
                  <a:srgbClr val="1F3B73"/>
                </a:solidFill>
                <a:effectLst/>
              </a:rPr>
              <a:t>satay</a:t>
            </a:r>
            <a:r>
              <a:rPr lang="es-ES" sz="1600" b="0" i="0">
                <a:solidFill>
                  <a:srgbClr val="1F3B73"/>
                </a:solidFill>
                <a:effectLst/>
              </a:rPr>
              <a:t>), así como en el aceite de cacahuete y la harina de cacahuete.</a:t>
            </a:r>
          </a:p>
          <a:p>
            <a:pPr marL="0" indent="0">
              <a:lnSpc>
                <a:spcPct val="110000"/>
              </a:lnSpc>
            </a:pPr>
            <a:endParaRPr lang="en-US" sz="1600" b="0" i="0">
              <a:solidFill>
                <a:srgbClr val="1F3B73"/>
              </a:solidFill>
              <a:effectLst/>
            </a:endParaRPr>
          </a:p>
          <a:p>
            <a:pPr marL="0" indent="0">
              <a:lnSpc>
                <a:spcPct val="110000"/>
              </a:lnSpc>
            </a:pPr>
            <a:endParaRPr lang="en-IE" sz="1400" b="1">
              <a:solidFill>
                <a:srgbClr val="002060"/>
              </a:solidFill>
            </a:endParaRPr>
          </a:p>
        </p:txBody>
      </p:sp>
      <p:sp>
        <p:nvSpPr>
          <p:cNvPr id="11" name="Text Placeholder 9">
            <a:extLst>
              <a:ext uri="{FF2B5EF4-FFF2-40B4-BE49-F238E27FC236}">
                <a16:creationId xmlns:a16="http://schemas.microsoft.com/office/drawing/2014/main" id="{F3416A78-66B8-433F-9158-1D4ABF4CB657}"/>
              </a:ext>
            </a:extLst>
          </p:cNvPr>
          <p:cNvSpPr>
            <a:spLocks noGrp="1"/>
          </p:cNvSpPr>
          <p:nvPr>
            <p:ph type="body" sz="quarter" idx="29"/>
          </p:nvPr>
        </p:nvSpPr>
        <p:spPr>
          <a:xfrm>
            <a:off x="11113" y="0"/>
            <a:ext cx="12180887" cy="1028700"/>
          </a:xfrm>
          <a:solidFill>
            <a:srgbClr val="85D2E1"/>
          </a:solidFill>
        </p:spPr>
        <p:txBody>
          <a:bodyPr anchor="ctr">
            <a:normAutofit/>
          </a:bodyPr>
          <a:lstStyle/>
          <a:p>
            <a:r>
              <a:rPr lang="en-US"/>
              <a:t>To refresh your understanding of the 14 Allergens </a:t>
            </a:r>
            <a:endParaRPr lang="en-IE"/>
          </a:p>
        </p:txBody>
      </p:sp>
      <p:pic>
        <p:nvPicPr>
          <p:cNvPr id="12" name="Picture 11">
            <a:extLst>
              <a:ext uri="{FF2B5EF4-FFF2-40B4-BE49-F238E27FC236}">
                <a16:creationId xmlns:a16="http://schemas.microsoft.com/office/drawing/2014/main" id="{CA65C698-7274-4AB4-8D4F-9A93D58B3C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6069" y="2322569"/>
            <a:ext cx="1383127" cy="758316"/>
          </a:xfrm>
          <a:prstGeom prst="rect">
            <a:avLst/>
          </a:prstGeom>
        </p:spPr>
      </p:pic>
      <p:pic>
        <p:nvPicPr>
          <p:cNvPr id="14" name="Picture 13">
            <a:extLst>
              <a:ext uri="{FF2B5EF4-FFF2-40B4-BE49-F238E27FC236}">
                <a16:creationId xmlns:a16="http://schemas.microsoft.com/office/drawing/2014/main" id="{2E417273-984A-405A-94F4-1A12B877814F}"/>
              </a:ext>
            </a:extLst>
          </p:cNvPr>
          <p:cNvPicPr>
            <a:picLocks noChangeAspect="1"/>
          </p:cNvPicPr>
          <p:nvPr/>
        </p:nvPicPr>
        <p:blipFill>
          <a:blip r:embed="rId3"/>
          <a:stretch>
            <a:fillRect/>
          </a:stretch>
        </p:blipFill>
        <p:spPr>
          <a:xfrm>
            <a:off x="4228755" y="2092509"/>
            <a:ext cx="904261" cy="1028699"/>
          </a:xfrm>
          <a:prstGeom prst="rect">
            <a:avLst/>
          </a:prstGeom>
        </p:spPr>
      </p:pic>
      <p:pic>
        <p:nvPicPr>
          <p:cNvPr id="16" name="Picture 15">
            <a:extLst>
              <a:ext uri="{FF2B5EF4-FFF2-40B4-BE49-F238E27FC236}">
                <a16:creationId xmlns:a16="http://schemas.microsoft.com/office/drawing/2014/main" id="{59ED149B-63E8-4348-B5FB-9AE462BFF22C}"/>
              </a:ext>
            </a:extLst>
          </p:cNvPr>
          <p:cNvPicPr>
            <a:picLocks noChangeAspect="1"/>
          </p:cNvPicPr>
          <p:nvPr/>
        </p:nvPicPr>
        <p:blipFill>
          <a:blip r:embed="rId4"/>
          <a:stretch>
            <a:fillRect/>
          </a:stretch>
        </p:blipFill>
        <p:spPr>
          <a:xfrm>
            <a:off x="6950396" y="2201642"/>
            <a:ext cx="1060855" cy="1124325"/>
          </a:xfrm>
          <a:prstGeom prst="rect">
            <a:avLst/>
          </a:prstGeom>
        </p:spPr>
      </p:pic>
      <p:pic>
        <p:nvPicPr>
          <p:cNvPr id="18" name="Picture 17">
            <a:extLst>
              <a:ext uri="{FF2B5EF4-FFF2-40B4-BE49-F238E27FC236}">
                <a16:creationId xmlns:a16="http://schemas.microsoft.com/office/drawing/2014/main" id="{FBEDDB62-E1CB-4E1B-B0E1-6754355CD0F4}"/>
              </a:ext>
            </a:extLst>
          </p:cNvPr>
          <p:cNvPicPr>
            <a:picLocks noChangeAspect="1"/>
          </p:cNvPicPr>
          <p:nvPr/>
        </p:nvPicPr>
        <p:blipFill>
          <a:blip r:embed="rId5"/>
          <a:stretch>
            <a:fillRect/>
          </a:stretch>
        </p:blipFill>
        <p:spPr>
          <a:xfrm>
            <a:off x="9773564" y="2201642"/>
            <a:ext cx="904261" cy="955446"/>
          </a:xfrm>
          <a:prstGeom prst="rect">
            <a:avLst/>
          </a:prstGeom>
        </p:spPr>
      </p:pic>
    </p:spTree>
    <p:extLst>
      <p:ext uri="{BB962C8B-B14F-4D97-AF65-F5344CB8AC3E}">
        <p14:creationId xmlns:p14="http://schemas.microsoft.com/office/powerpoint/2010/main" val="2534550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44290-DF3C-4BE1-B65C-3F26018A5392}"/>
              </a:ext>
            </a:extLst>
          </p:cNvPr>
          <p:cNvSpPr>
            <a:spLocks noGrp="1"/>
          </p:cNvSpPr>
          <p:nvPr>
            <p:ph type="body" sz="quarter" idx="35"/>
          </p:nvPr>
        </p:nvSpPr>
        <p:spPr>
          <a:xfrm>
            <a:off x="1321242" y="4149376"/>
            <a:ext cx="2761241" cy="1987985"/>
          </a:xfrm>
        </p:spPr>
        <p:txBody>
          <a:bodyPr>
            <a:noAutofit/>
          </a:bodyPr>
          <a:lstStyle/>
          <a:p>
            <a:pPr marL="0" indent="0">
              <a:lnSpc>
                <a:spcPct val="120000"/>
              </a:lnSpc>
            </a:pPr>
            <a:r>
              <a:rPr lang="en-US" sz="1600" b="1" err="1"/>
              <a:t>Semillas</a:t>
            </a:r>
            <a:r>
              <a:rPr lang="en-US" sz="1600" b="1"/>
              <a:t> de </a:t>
            </a:r>
            <a:r>
              <a:rPr lang="en-US" sz="1600" b="1" err="1"/>
              <a:t>sesamo</a:t>
            </a:r>
            <a:endParaRPr lang="en-US" sz="1600" b="1"/>
          </a:p>
          <a:p>
            <a:pPr marL="0" indent="0">
              <a:lnSpc>
                <a:spcPct val="100000"/>
              </a:lnSpc>
            </a:pPr>
            <a:r>
              <a:rPr lang="es-ES" sz="1600" b="0" i="0">
                <a:effectLst/>
              </a:rPr>
              <a:t>Las semillas de sésamo se encuentran a menudo en el pan (espolvoreado), los palitos de pan, el </a:t>
            </a:r>
            <a:r>
              <a:rPr lang="es-ES" sz="1600" b="0" i="0" err="1">
                <a:effectLst/>
              </a:rPr>
              <a:t>houmous</a:t>
            </a:r>
            <a:r>
              <a:rPr lang="es-ES" sz="1600" b="0" i="0">
                <a:effectLst/>
              </a:rPr>
              <a:t>, el aceite de sésamo y el </a:t>
            </a:r>
            <a:r>
              <a:rPr lang="es-ES" sz="1600" b="0" i="0" err="1">
                <a:effectLst/>
              </a:rPr>
              <a:t>tahini</a:t>
            </a:r>
            <a:r>
              <a:rPr lang="es-ES" sz="1600" b="0" i="0">
                <a:effectLst/>
              </a:rPr>
              <a:t>. A veces se tuestan y se utilizan en las ensaladas</a:t>
            </a:r>
          </a:p>
        </p:txBody>
      </p:sp>
      <p:sp>
        <p:nvSpPr>
          <p:cNvPr id="3" name="Text Placeholder 2">
            <a:extLst>
              <a:ext uri="{FF2B5EF4-FFF2-40B4-BE49-F238E27FC236}">
                <a16:creationId xmlns:a16="http://schemas.microsoft.com/office/drawing/2014/main" id="{5AAD5B57-7308-4836-A242-912CA22AB3AE}"/>
              </a:ext>
            </a:extLst>
          </p:cNvPr>
          <p:cNvSpPr>
            <a:spLocks noGrp="1"/>
          </p:cNvSpPr>
          <p:nvPr>
            <p:ph type="body" sz="quarter" idx="36"/>
          </p:nvPr>
        </p:nvSpPr>
        <p:spPr>
          <a:xfrm>
            <a:off x="4505051" y="3621497"/>
            <a:ext cx="3181898" cy="2505085"/>
          </a:xfrm>
        </p:spPr>
        <p:txBody>
          <a:bodyPr>
            <a:normAutofit fontScale="92500"/>
          </a:bodyPr>
          <a:lstStyle/>
          <a:p>
            <a:pPr marL="0" indent="0">
              <a:lnSpc>
                <a:spcPct val="100000"/>
              </a:lnSpc>
            </a:pPr>
            <a:r>
              <a:rPr lang="en-US" sz="1600" b="1">
                <a:solidFill>
                  <a:srgbClr val="1F3B73"/>
                </a:solidFill>
              </a:rPr>
              <a:t>Soja</a:t>
            </a:r>
          </a:p>
          <a:p>
            <a:pPr marL="0" indent="0">
              <a:lnSpc>
                <a:spcPct val="100000"/>
              </a:lnSpc>
            </a:pPr>
            <a:r>
              <a:rPr lang="es-ES" sz="1600" b="0" i="0">
                <a:solidFill>
                  <a:srgbClr val="1F3B73"/>
                </a:solidFill>
                <a:effectLst/>
              </a:rPr>
              <a:t>A menudo se encuentra en la cuajada de judías, las judías </a:t>
            </a:r>
            <a:r>
              <a:rPr lang="es-ES" sz="1600" b="0" i="0" err="1">
                <a:solidFill>
                  <a:srgbClr val="1F3B73"/>
                </a:solidFill>
                <a:effectLst/>
              </a:rPr>
              <a:t>edamame</a:t>
            </a:r>
            <a:r>
              <a:rPr lang="es-ES" sz="1600" b="0" i="0">
                <a:solidFill>
                  <a:srgbClr val="1F3B73"/>
                </a:solidFill>
                <a:effectLst/>
              </a:rPr>
              <a:t>, la pasta de miso, la proteína de soja texturizada, la harina de soja o el tofu. La soja es un ingrediente básico en la comida oriental. También puede encontrarse en postres, helados, productos cárnicos, salsas y productos vegetarianos.</a:t>
            </a:r>
            <a:endParaRPr lang="en-IE" sz="1600" b="1">
              <a:solidFill>
                <a:srgbClr val="1F3B73"/>
              </a:solidFill>
            </a:endParaRPr>
          </a:p>
        </p:txBody>
      </p:sp>
      <p:sp>
        <p:nvSpPr>
          <p:cNvPr id="4" name="Text Placeholder 3">
            <a:extLst>
              <a:ext uri="{FF2B5EF4-FFF2-40B4-BE49-F238E27FC236}">
                <a16:creationId xmlns:a16="http://schemas.microsoft.com/office/drawing/2014/main" id="{1737F027-81FB-4533-A2BB-46B950DE9F3E}"/>
              </a:ext>
            </a:extLst>
          </p:cNvPr>
          <p:cNvSpPr>
            <a:spLocks noGrp="1"/>
          </p:cNvSpPr>
          <p:nvPr>
            <p:ph type="body" sz="quarter" idx="37"/>
          </p:nvPr>
        </p:nvSpPr>
        <p:spPr>
          <a:xfrm>
            <a:off x="7952023" y="4149376"/>
            <a:ext cx="3303410" cy="2293634"/>
          </a:xfrm>
        </p:spPr>
        <p:txBody>
          <a:bodyPr>
            <a:noAutofit/>
          </a:bodyPr>
          <a:lstStyle/>
          <a:p>
            <a:pPr marL="0" indent="0">
              <a:lnSpc>
                <a:spcPct val="100000"/>
              </a:lnSpc>
            </a:pPr>
            <a:r>
              <a:rPr lang="en-US" sz="1600" b="1" err="1"/>
              <a:t>Sulfitos</a:t>
            </a:r>
            <a:endParaRPr lang="en-US" sz="1600" b="1"/>
          </a:p>
          <a:p>
            <a:pPr marL="0" indent="0">
              <a:lnSpc>
                <a:spcPct val="100000"/>
              </a:lnSpc>
            </a:pPr>
            <a:r>
              <a:rPr lang="es-ES" sz="1600" b="0" i="0">
                <a:effectLst/>
              </a:rPr>
              <a:t>Se utiliza en frutos secos como las pasas, los albaricoques secos y las ciruelas. También puede encontrarse en productos cárnicos, refrescos, verduras, así como en el vino y la cerveza. </a:t>
            </a:r>
            <a:r>
              <a:rPr lang="es-ES" sz="1600"/>
              <a:t>Puede llegar a ser perjudicial</a:t>
            </a:r>
            <a:r>
              <a:rPr lang="es-ES" sz="1600" b="0" i="0">
                <a:effectLst/>
              </a:rPr>
              <a:t> si se encuentra en una concentración superior a diez partes por millón</a:t>
            </a:r>
            <a:endParaRPr lang="en-IE" sz="1600" b="1"/>
          </a:p>
        </p:txBody>
      </p:sp>
      <p:sp>
        <p:nvSpPr>
          <p:cNvPr id="9" name="Text Placeholder 9">
            <a:extLst>
              <a:ext uri="{FF2B5EF4-FFF2-40B4-BE49-F238E27FC236}">
                <a16:creationId xmlns:a16="http://schemas.microsoft.com/office/drawing/2014/main" id="{F99553AA-C41F-42AE-8842-8E186BD29700}"/>
              </a:ext>
            </a:extLst>
          </p:cNvPr>
          <p:cNvSpPr>
            <a:spLocks noGrp="1"/>
          </p:cNvSpPr>
          <p:nvPr>
            <p:ph type="body" sz="quarter" idx="29"/>
          </p:nvPr>
        </p:nvSpPr>
        <p:spPr>
          <a:xfrm>
            <a:off x="11113" y="0"/>
            <a:ext cx="12180887" cy="1028700"/>
          </a:xfrm>
          <a:solidFill>
            <a:srgbClr val="85D2E1"/>
          </a:solidFill>
        </p:spPr>
        <p:txBody>
          <a:bodyPr anchor="ctr">
            <a:normAutofit/>
          </a:bodyPr>
          <a:lstStyle/>
          <a:p>
            <a:r>
              <a:rPr lang="en-US"/>
              <a:t>To refresh your understanding of the 14 Allergens </a:t>
            </a:r>
            <a:endParaRPr lang="en-IE"/>
          </a:p>
        </p:txBody>
      </p:sp>
      <p:pic>
        <p:nvPicPr>
          <p:cNvPr id="11" name="Picture 10">
            <a:extLst>
              <a:ext uri="{FF2B5EF4-FFF2-40B4-BE49-F238E27FC236}">
                <a16:creationId xmlns:a16="http://schemas.microsoft.com/office/drawing/2014/main" id="{88532A94-D6C5-4FB3-9374-D51C5422B791}"/>
              </a:ext>
            </a:extLst>
          </p:cNvPr>
          <p:cNvPicPr>
            <a:picLocks noChangeAspect="1"/>
          </p:cNvPicPr>
          <p:nvPr/>
        </p:nvPicPr>
        <p:blipFill>
          <a:blip r:embed="rId2"/>
          <a:stretch>
            <a:fillRect/>
          </a:stretch>
        </p:blipFill>
        <p:spPr>
          <a:xfrm>
            <a:off x="2701863" y="2196730"/>
            <a:ext cx="1141556" cy="974713"/>
          </a:xfrm>
          <a:prstGeom prst="rect">
            <a:avLst/>
          </a:prstGeom>
        </p:spPr>
      </p:pic>
      <p:pic>
        <p:nvPicPr>
          <p:cNvPr id="13" name="Picture 12">
            <a:extLst>
              <a:ext uri="{FF2B5EF4-FFF2-40B4-BE49-F238E27FC236}">
                <a16:creationId xmlns:a16="http://schemas.microsoft.com/office/drawing/2014/main" id="{08987634-C8E6-45E9-9FA9-1DA4C2BC05D8}"/>
              </a:ext>
            </a:extLst>
          </p:cNvPr>
          <p:cNvPicPr>
            <a:picLocks noChangeAspect="1"/>
          </p:cNvPicPr>
          <p:nvPr/>
        </p:nvPicPr>
        <p:blipFill>
          <a:blip r:embed="rId3"/>
          <a:stretch>
            <a:fillRect/>
          </a:stretch>
        </p:blipFill>
        <p:spPr>
          <a:xfrm>
            <a:off x="5650023" y="2261791"/>
            <a:ext cx="891954" cy="974713"/>
          </a:xfrm>
          <a:prstGeom prst="rect">
            <a:avLst/>
          </a:prstGeom>
        </p:spPr>
      </p:pic>
      <p:pic>
        <p:nvPicPr>
          <p:cNvPr id="15" name="Picture 14">
            <a:extLst>
              <a:ext uri="{FF2B5EF4-FFF2-40B4-BE49-F238E27FC236}">
                <a16:creationId xmlns:a16="http://schemas.microsoft.com/office/drawing/2014/main" id="{FDC6509B-5433-4D5D-A09F-9F9E144AA97C}"/>
              </a:ext>
            </a:extLst>
          </p:cNvPr>
          <p:cNvPicPr>
            <a:picLocks noChangeAspect="1"/>
          </p:cNvPicPr>
          <p:nvPr/>
        </p:nvPicPr>
        <p:blipFill>
          <a:blip r:embed="rId4"/>
          <a:stretch>
            <a:fillRect/>
          </a:stretch>
        </p:blipFill>
        <p:spPr>
          <a:xfrm>
            <a:off x="8371778" y="2092610"/>
            <a:ext cx="825542" cy="1078833"/>
          </a:xfrm>
          <a:prstGeom prst="rect">
            <a:avLst/>
          </a:prstGeom>
        </p:spPr>
      </p:pic>
    </p:spTree>
    <p:extLst>
      <p:ext uri="{BB962C8B-B14F-4D97-AF65-F5344CB8AC3E}">
        <p14:creationId xmlns:p14="http://schemas.microsoft.com/office/powerpoint/2010/main" val="1920511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ows of cabbages growing in field">
            <a:extLst>
              <a:ext uri="{FF2B5EF4-FFF2-40B4-BE49-F238E27FC236}">
                <a16:creationId xmlns:a16="http://schemas.microsoft.com/office/drawing/2014/main" id="{4FF35D3B-E1AD-4542-AE4D-F8C6725661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47651" y="1587500"/>
            <a:ext cx="11696699" cy="4699000"/>
          </a:xfrm>
        </p:spPr>
      </p:pic>
      <p:sp>
        <p:nvSpPr>
          <p:cNvPr id="3" name="Text Placeholder 2">
            <a:extLst>
              <a:ext uri="{FF2B5EF4-FFF2-40B4-BE49-F238E27FC236}">
                <a16:creationId xmlns:a16="http://schemas.microsoft.com/office/drawing/2014/main" id="{0A88930B-6DA5-45D1-BDF1-20174AC1CDB4}"/>
              </a:ext>
            </a:extLst>
          </p:cNvPr>
          <p:cNvSpPr>
            <a:spLocks noGrp="1"/>
          </p:cNvSpPr>
          <p:nvPr>
            <p:ph type="body" sz="quarter" idx="18"/>
          </p:nvPr>
        </p:nvSpPr>
        <p:spPr>
          <a:xfrm>
            <a:off x="5503492" y="3092586"/>
            <a:ext cx="6440857" cy="1466443"/>
          </a:xfrm>
          <a:solidFill>
            <a:srgbClr val="85D2E1"/>
          </a:solidFill>
        </p:spPr>
        <p:txBody>
          <a:bodyPr/>
          <a:lstStyle/>
          <a:p>
            <a:r>
              <a:rPr lang="es-ES" b="1" i="0">
                <a:solidFill>
                  <a:schemeClr val="bg1"/>
                </a:solidFill>
                <a:effectLst/>
              </a:rPr>
              <a:t>Los </a:t>
            </a:r>
            <a:r>
              <a:rPr lang="es-ES" b="1" i="0" err="1">
                <a:solidFill>
                  <a:schemeClr val="bg1"/>
                </a:solidFill>
                <a:effectLst/>
              </a:rPr>
              <a:t>anti-nutrientes</a:t>
            </a:r>
            <a:r>
              <a:rPr lang="es-ES" b="1" i="0">
                <a:solidFill>
                  <a:schemeClr val="bg1"/>
                </a:solidFill>
                <a:effectLst/>
              </a:rPr>
              <a:t> </a:t>
            </a:r>
            <a:r>
              <a:rPr lang="es-ES" i="0">
                <a:solidFill>
                  <a:schemeClr val="bg1"/>
                </a:solidFill>
                <a:effectLst/>
              </a:rPr>
              <a:t>son compuestos naturales o sintéticos que interfieren en la absorción de los nutrientes. </a:t>
            </a:r>
            <a:endParaRPr lang="en-IE">
              <a:solidFill>
                <a:schemeClr val="bg1"/>
              </a:solidFill>
            </a:endParaRPr>
          </a:p>
        </p:txBody>
      </p:sp>
      <p:sp>
        <p:nvSpPr>
          <p:cNvPr id="4" name="Text Placeholder 3">
            <a:extLst>
              <a:ext uri="{FF2B5EF4-FFF2-40B4-BE49-F238E27FC236}">
                <a16:creationId xmlns:a16="http://schemas.microsoft.com/office/drawing/2014/main" id="{47D7FAAC-2F12-476A-A829-44CEF6148E72}"/>
              </a:ext>
            </a:extLst>
          </p:cNvPr>
          <p:cNvSpPr>
            <a:spLocks noGrp="1"/>
          </p:cNvSpPr>
          <p:nvPr>
            <p:ph type="body" sz="quarter" idx="16"/>
          </p:nvPr>
        </p:nvSpPr>
        <p:spPr>
          <a:xfrm>
            <a:off x="464195" y="444299"/>
            <a:ext cx="7842317" cy="582221"/>
          </a:xfrm>
        </p:spPr>
        <p:txBody>
          <a:bodyPr>
            <a:normAutofit fontScale="92500"/>
          </a:bodyPr>
          <a:lstStyle/>
          <a:p>
            <a:r>
              <a:rPr lang="en-US"/>
              <a:t>Un </a:t>
            </a:r>
            <a:r>
              <a:rPr lang="en-US" err="1"/>
              <a:t>definición</a:t>
            </a:r>
            <a:r>
              <a:rPr lang="en-US"/>
              <a:t> simple de los </a:t>
            </a:r>
            <a:r>
              <a:rPr lang="en-US" b="1"/>
              <a:t>Anti-</a:t>
            </a:r>
            <a:r>
              <a:rPr lang="en-US" b="1" err="1"/>
              <a:t>nutrientes</a:t>
            </a:r>
            <a:endParaRPr lang="en-IE" b="1"/>
          </a:p>
        </p:txBody>
      </p:sp>
    </p:spTree>
    <p:extLst>
      <p:ext uri="{BB962C8B-B14F-4D97-AF65-F5344CB8AC3E}">
        <p14:creationId xmlns:p14="http://schemas.microsoft.com/office/powerpoint/2010/main" val="7897442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3B15D3F5-0946-4928-BA6A-CF22C01C92D9}"/>
              </a:ext>
            </a:extLst>
          </p:cNvPr>
          <p:cNvGraphicFramePr>
            <a:graphicFrameLocks noGrp="1"/>
          </p:cNvGraphicFramePr>
          <p:nvPr>
            <p:extLst>
              <p:ext uri="{D42A27DB-BD31-4B8C-83A1-F6EECF244321}">
                <p14:modId xmlns:p14="http://schemas.microsoft.com/office/powerpoint/2010/main" val="2039405291"/>
              </p:ext>
            </p:extLst>
          </p:nvPr>
        </p:nvGraphicFramePr>
        <p:xfrm>
          <a:off x="613954" y="1478612"/>
          <a:ext cx="11008326" cy="5089925"/>
        </p:xfrm>
        <a:graphic>
          <a:graphicData uri="http://schemas.openxmlformats.org/drawingml/2006/table">
            <a:tbl>
              <a:tblPr firstRow="1" bandRow="1">
                <a:tableStyleId>{10A1B5D5-9B99-4C35-A422-299274C87663}</a:tableStyleId>
              </a:tblPr>
              <a:tblGrid>
                <a:gridCol w="2061085">
                  <a:extLst>
                    <a:ext uri="{9D8B030D-6E8A-4147-A177-3AD203B41FA5}">
                      <a16:colId xmlns:a16="http://schemas.microsoft.com/office/drawing/2014/main" val="3361581768"/>
                    </a:ext>
                  </a:extLst>
                </a:gridCol>
                <a:gridCol w="5683764">
                  <a:extLst>
                    <a:ext uri="{9D8B030D-6E8A-4147-A177-3AD203B41FA5}">
                      <a16:colId xmlns:a16="http://schemas.microsoft.com/office/drawing/2014/main" val="738503196"/>
                    </a:ext>
                  </a:extLst>
                </a:gridCol>
                <a:gridCol w="3263477">
                  <a:extLst>
                    <a:ext uri="{9D8B030D-6E8A-4147-A177-3AD203B41FA5}">
                      <a16:colId xmlns:a16="http://schemas.microsoft.com/office/drawing/2014/main" val="1892832008"/>
                    </a:ext>
                  </a:extLst>
                </a:gridCol>
              </a:tblGrid>
              <a:tr h="426485">
                <a:tc>
                  <a:txBody>
                    <a:bodyPr/>
                    <a:lstStyle/>
                    <a:p>
                      <a:r>
                        <a:rPr lang="en-US">
                          <a:solidFill>
                            <a:srgbClr val="000000"/>
                          </a:solidFill>
                        </a:rPr>
                        <a:t>Anti- </a:t>
                      </a:r>
                      <a:r>
                        <a:rPr lang="en-US" err="1">
                          <a:solidFill>
                            <a:srgbClr val="000000"/>
                          </a:solidFill>
                        </a:rPr>
                        <a:t>nutrientes</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a:solidFill>
                            <a:srgbClr val="000000"/>
                          </a:solidFill>
                        </a:rPr>
                        <a:t>Fuente de </a:t>
                      </a:r>
                      <a:r>
                        <a:rPr lang="en-US" err="1">
                          <a:solidFill>
                            <a:srgbClr val="000000"/>
                          </a:solidFill>
                        </a:rPr>
                        <a:t>alimentación</a:t>
                      </a:r>
                      <a:r>
                        <a:rPr lang="en-US">
                          <a:solidFill>
                            <a:srgbClr val="000000"/>
                          </a:solidFill>
                        </a:rPr>
                        <a:t> </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err="1">
                          <a:solidFill>
                            <a:srgbClr val="000000"/>
                          </a:solidFill>
                        </a:rPr>
                        <a:t>Efectos</a:t>
                      </a:r>
                      <a:r>
                        <a:rPr lang="en-US">
                          <a:solidFill>
                            <a:srgbClr val="000000"/>
                          </a:solidFill>
                        </a:rPr>
                        <a:t> </a:t>
                      </a:r>
                      <a:r>
                        <a:rPr lang="en-US" err="1">
                          <a:solidFill>
                            <a:srgbClr val="000000"/>
                          </a:solidFill>
                        </a:rPr>
                        <a:t>en</a:t>
                      </a:r>
                      <a:r>
                        <a:rPr lang="en-US">
                          <a:solidFill>
                            <a:srgbClr val="000000"/>
                          </a:solidFill>
                        </a:rPr>
                        <a:t> </a:t>
                      </a:r>
                      <a:r>
                        <a:rPr lang="en-US" err="1">
                          <a:solidFill>
                            <a:srgbClr val="000000"/>
                          </a:solidFill>
                        </a:rPr>
                        <a:t>el</a:t>
                      </a:r>
                      <a:r>
                        <a:rPr lang="en-US">
                          <a:solidFill>
                            <a:srgbClr val="000000"/>
                          </a:solidFill>
                        </a:rPr>
                        <a:t> </a:t>
                      </a:r>
                      <a:r>
                        <a:rPr lang="en-US" err="1">
                          <a:solidFill>
                            <a:srgbClr val="000000"/>
                          </a:solidFill>
                        </a:rPr>
                        <a:t>cuerpo</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873296302"/>
                  </a:ext>
                </a:extLst>
              </a:tr>
              <a:tr h="370840">
                <a:tc>
                  <a:txBody>
                    <a:bodyPr/>
                    <a:lstStyle/>
                    <a:p>
                      <a:r>
                        <a:rPr lang="en-US" err="1">
                          <a:solidFill>
                            <a:srgbClr val="000000"/>
                          </a:solidFill>
                        </a:rPr>
                        <a:t>Lectinas</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err="1">
                          <a:solidFill>
                            <a:srgbClr val="000000"/>
                          </a:solidFill>
                        </a:rPr>
                        <a:t>Legumbres</a:t>
                      </a:r>
                      <a:r>
                        <a:rPr lang="en-US">
                          <a:solidFill>
                            <a:srgbClr val="000000"/>
                          </a:solidFill>
                        </a:rPr>
                        <a:t>, </a:t>
                      </a:r>
                      <a:r>
                        <a:rPr lang="en-US" err="1">
                          <a:solidFill>
                            <a:srgbClr val="000000"/>
                          </a:solidFill>
                        </a:rPr>
                        <a:t>granos</a:t>
                      </a:r>
                      <a:r>
                        <a:rPr lang="en-US">
                          <a:solidFill>
                            <a:srgbClr val="000000"/>
                          </a:solidFill>
                        </a:rPr>
                        <a:t> de </a:t>
                      </a:r>
                      <a:r>
                        <a:rPr lang="en-US" err="1">
                          <a:solidFill>
                            <a:srgbClr val="000000"/>
                          </a:solidFill>
                        </a:rPr>
                        <a:t>cereales</a:t>
                      </a:r>
                      <a:r>
                        <a:rPr lang="en-US">
                          <a:solidFill>
                            <a:srgbClr val="000000"/>
                          </a:solidFill>
                        </a:rPr>
                        <a:t>, </a:t>
                      </a:r>
                      <a:r>
                        <a:rPr lang="en-US" err="1">
                          <a:solidFill>
                            <a:srgbClr val="000000"/>
                          </a:solidFill>
                        </a:rPr>
                        <a:t>semillas</a:t>
                      </a:r>
                      <a:r>
                        <a:rPr lang="en-US">
                          <a:solidFill>
                            <a:srgbClr val="000000"/>
                          </a:solidFill>
                        </a:rPr>
                        <a:t>, </a:t>
                      </a:r>
                      <a:r>
                        <a:rPr lang="en-US" err="1">
                          <a:solidFill>
                            <a:srgbClr val="000000"/>
                          </a:solidFill>
                        </a:rPr>
                        <a:t>frutos</a:t>
                      </a:r>
                      <a:r>
                        <a:rPr lang="en-US">
                          <a:solidFill>
                            <a:srgbClr val="000000"/>
                          </a:solidFill>
                        </a:rPr>
                        <a:t> </a:t>
                      </a:r>
                      <a:r>
                        <a:rPr lang="en-US" err="1">
                          <a:solidFill>
                            <a:srgbClr val="000000"/>
                          </a:solidFill>
                        </a:rPr>
                        <a:t>secos</a:t>
                      </a:r>
                      <a:r>
                        <a:rPr lang="en-US">
                          <a:solidFill>
                            <a:srgbClr val="000000"/>
                          </a:solidFill>
                        </a:rPr>
                        <a:t>, </a:t>
                      </a:r>
                      <a:r>
                        <a:rPr lang="en-US" err="1">
                          <a:solidFill>
                            <a:srgbClr val="000000"/>
                          </a:solidFill>
                        </a:rPr>
                        <a:t>frutas</a:t>
                      </a:r>
                      <a:r>
                        <a:rPr lang="en-US">
                          <a:solidFill>
                            <a:srgbClr val="000000"/>
                          </a:solidFill>
                        </a:rPr>
                        <a:t>, </a:t>
                      </a:r>
                      <a:r>
                        <a:rPr lang="en-US" err="1">
                          <a:solidFill>
                            <a:srgbClr val="000000"/>
                          </a:solidFill>
                        </a:rPr>
                        <a:t>verduras</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Alteración de la función intestinal; inflamación</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764095847"/>
                  </a:ext>
                </a:extLst>
              </a:tr>
              <a:tr h="370840">
                <a:tc>
                  <a:txBody>
                    <a:bodyPr/>
                    <a:lstStyle/>
                    <a:p>
                      <a:r>
                        <a:rPr lang="en-US" err="1">
                          <a:solidFill>
                            <a:srgbClr val="000000"/>
                          </a:solidFill>
                        </a:rPr>
                        <a:t>Oxalato</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IE" sz="1800" b="0" kern="1200" err="1">
                          <a:solidFill>
                            <a:srgbClr val="000000"/>
                          </a:solidFill>
                          <a:effectLst/>
                        </a:rPr>
                        <a:t>Espinacas</a:t>
                      </a:r>
                      <a:r>
                        <a:rPr lang="en-IE" sz="1800" b="0" kern="1200">
                          <a:solidFill>
                            <a:srgbClr val="000000"/>
                          </a:solidFill>
                          <a:effectLst/>
                        </a:rPr>
                        <a:t>, </a:t>
                      </a:r>
                      <a:r>
                        <a:rPr lang="en-IE" sz="1800" b="0" kern="1200" err="1">
                          <a:solidFill>
                            <a:srgbClr val="000000"/>
                          </a:solidFill>
                          <a:effectLst/>
                        </a:rPr>
                        <a:t>acelgas</a:t>
                      </a:r>
                      <a:r>
                        <a:rPr lang="en-IE" sz="1800" b="0" kern="1200">
                          <a:solidFill>
                            <a:srgbClr val="000000"/>
                          </a:solidFill>
                          <a:effectLst/>
                        </a:rPr>
                        <a:t>, </a:t>
                      </a:r>
                      <a:r>
                        <a:rPr lang="en-IE" sz="1800" b="0" kern="1200" err="1">
                          <a:solidFill>
                            <a:srgbClr val="000000"/>
                          </a:solidFill>
                          <a:effectLst/>
                        </a:rPr>
                        <a:t>acedera</a:t>
                      </a:r>
                      <a:r>
                        <a:rPr lang="en-IE" sz="1800" b="0" kern="1200">
                          <a:solidFill>
                            <a:srgbClr val="000000"/>
                          </a:solidFill>
                          <a:effectLst/>
                        </a:rPr>
                        <a:t>, </a:t>
                      </a:r>
                      <a:r>
                        <a:rPr lang="en-IE" sz="1800" b="0" kern="1200" err="1">
                          <a:solidFill>
                            <a:srgbClr val="000000"/>
                          </a:solidFill>
                          <a:effectLst/>
                        </a:rPr>
                        <a:t>hojas</a:t>
                      </a:r>
                      <a:r>
                        <a:rPr lang="en-IE" sz="1800" b="0" kern="1200">
                          <a:solidFill>
                            <a:srgbClr val="000000"/>
                          </a:solidFill>
                          <a:effectLst/>
                        </a:rPr>
                        <a:t> de </a:t>
                      </a:r>
                      <a:r>
                        <a:rPr lang="en-IE" sz="1800" b="0" kern="1200" err="1">
                          <a:solidFill>
                            <a:srgbClr val="000000"/>
                          </a:solidFill>
                          <a:effectLst/>
                        </a:rPr>
                        <a:t>remolacha</a:t>
                      </a:r>
                      <a:r>
                        <a:rPr lang="en-IE" sz="1800" b="0" kern="1200">
                          <a:solidFill>
                            <a:srgbClr val="000000"/>
                          </a:solidFill>
                          <a:effectLst/>
                        </a:rPr>
                        <a:t>, </a:t>
                      </a:r>
                      <a:r>
                        <a:rPr lang="en-IE" sz="1800" b="0" kern="1200" err="1">
                          <a:solidFill>
                            <a:srgbClr val="000000"/>
                          </a:solidFill>
                          <a:effectLst/>
                        </a:rPr>
                        <a:t>raíz</a:t>
                      </a:r>
                      <a:r>
                        <a:rPr lang="en-IE" sz="1800" b="0" kern="1200">
                          <a:solidFill>
                            <a:srgbClr val="000000"/>
                          </a:solidFill>
                          <a:effectLst/>
                        </a:rPr>
                        <a:t> de </a:t>
                      </a:r>
                      <a:r>
                        <a:rPr lang="en-IE" sz="1800" b="0" kern="1200" err="1">
                          <a:solidFill>
                            <a:srgbClr val="000000"/>
                          </a:solidFill>
                          <a:effectLst/>
                        </a:rPr>
                        <a:t>remolacha</a:t>
                      </a:r>
                      <a:r>
                        <a:rPr lang="en-IE" sz="1800" b="0" kern="1200">
                          <a:solidFill>
                            <a:srgbClr val="000000"/>
                          </a:solidFill>
                          <a:effectLst/>
                        </a:rPr>
                        <a:t>, </a:t>
                      </a:r>
                      <a:r>
                        <a:rPr lang="en-IE" sz="1800" b="0" kern="1200" err="1">
                          <a:solidFill>
                            <a:srgbClr val="000000"/>
                          </a:solidFill>
                          <a:effectLst/>
                        </a:rPr>
                        <a:t>ruibarbo</a:t>
                      </a:r>
                      <a:r>
                        <a:rPr lang="en-IE" sz="1800" b="0" kern="1200">
                          <a:solidFill>
                            <a:srgbClr val="000000"/>
                          </a:solidFill>
                          <a:effectLst/>
                        </a:rPr>
                        <a:t>, </a:t>
                      </a:r>
                      <a:r>
                        <a:rPr lang="en-IE" sz="1800" b="0" kern="1200" err="1">
                          <a:solidFill>
                            <a:srgbClr val="000000"/>
                          </a:solidFill>
                          <a:effectLst/>
                        </a:rPr>
                        <a:t>frutos</a:t>
                      </a:r>
                      <a:r>
                        <a:rPr lang="en-IE" sz="1800" b="0" kern="1200">
                          <a:solidFill>
                            <a:srgbClr val="000000"/>
                          </a:solidFill>
                          <a:effectLst/>
                        </a:rPr>
                        <a:t> </a:t>
                      </a:r>
                      <a:r>
                        <a:rPr lang="en-IE" sz="1800" b="0" kern="1200" err="1">
                          <a:solidFill>
                            <a:srgbClr val="000000"/>
                          </a:solidFill>
                          <a:effectLst/>
                        </a:rPr>
                        <a:t>secos</a:t>
                      </a:r>
                      <a:r>
                        <a:rPr lang="en-IE" sz="1800" b="0" kern="1200">
                          <a:solidFill>
                            <a:srgbClr val="000000"/>
                          </a:solidFill>
                          <a:effectLst/>
                        </a:rPr>
                        <a:t>, </a:t>
                      </a:r>
                      <a:r>
                        <a:rPr lang="en-IE" sz="1800" b="0" kern="1200" err="1">
                          <a:solidFill>
                            <a:srgbClr val="000000"/>
                          </a:solidFill>
                          <a:effectLst/>
                        </a:rPr>
                        <a:t>legumbres</a:t>
                      </a:r>
                      <a:r>
                        <a:rPr lang="en-IE" sz="1800" b="0" kern="1200">
                          <a:solidFill>
                            <a:srgbClr val="000000"/>
                          </a:solidFill>
                          <a:effectLst/>
                        </a:rPr>
                        <a:t>, </a:t>
                      </a:r>
                      <a:r>
                        <a:rPr lang="en-IE" sz="1800" b="0" kern="1200" err="1">
                          <a:solidFill>
                            <a:srgbClr val="000000"/>
                          </a:solidFill>
                          <a:effectLst/>
                        </a:rPr>
                        <a:t>granos</a:t>
                      </a:r>
                      <a:r>
                        <a:rPr lang="en-IE" sz="1800" b="0" kern="1200">
                          <a:solidFill>
                            <a:srgbClr val="000000"/>
                          </a:solidFill>
                          <a:effectLst/>
                        </a:rPr>
                        <a:t> de </a:t>
                      </a:r>
                      <a:r>
                        <a:rPr lang="en-IE" sz="1800" b="0" kern="1200" err="1">
                          <a:solidFill>
                            <a:srgbClr val="000000"/>
                          </a:solidFill>
                          <a:effectLst/>
                        </a:rPr>
                        <a:t>cereales</a:t>
                      </a:r>
                      <a:r>
                        <a:rPr lang="en-IE" sz="1800" b="0" kern="1200">
                          <a:solidFill>
                            <a:srgbClr val="000000"/>
                          </a:solidFill>
                          <a:effectLst/>
                        </a:rPr>
                        <a:t>, batatas, patatas</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Puede inhibir la absorción de calcio; aumenta la formación de cálculos renales de calcio</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438779956"/>
                  </a:ext>
                </a:extLst>
              </a:tr>
              <a:tr h="370840">
                <a:tc>
                  <a:txBody>
                    <a:bodyPr/>
                    <a:lstStyle/>
                    <a:p>
                      <a:r>
                        <a:rPr lang="en-US" err="1">
                          <a:solidFill>
                            <a:srgbClr val="000000"/>
                          </a:solidFill>
                        </a:rPr>
                        <a:t>Filato</a:t>
                      </a:r>
                      <a:r>
                        <a:rPr lang="en-US">
                          <a:solidFill>
                            <a:srgbClr val="000000"/>
                          </a:solidFill>
                        </a:rPr>
                        <a:t> (IP6)</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IE" sz="1800" b="0" kern="1200" err="1">
                          <a:solidFill>
                            <a:srgbClr val="000000"/>
                          </a:solidFill>
                          <a:effectLst/>
                        </a:rPr>
                        <a:t>Legumbres</a:t>
                      </a:r>
                      <a:r>
                        <a:rPr lang="en-IE" sz="1800" b="0" kern="1200">
                          <a:solidFill>
                            <a:srgbClr val="000000"/>
                          </a:solidFill>
                          <a:effectLst/>
                        </a:rPr>
                        <a:t>, </a:t>
                      </a:r>
                      <a:r>
                        <a:rPr lang="en-IE" sz="1800" b="0" kern="1200" err="1">
                          <a:solidFill>
                            <a:srgbClr val="000000"/>
                          </a:solidFill>
                          <a:effectLst/>
                        </a:rPr>
                        <a:t>granos</a:t>
                      </a:r>
                      <a:r>
                        <a:rPr lang="en-IE" sz="1800" b="0" kern="1200">
                          <a:solidFill>
                            <a:srgbClr val="000000"/>
                          </a:solidFill>
                          <a:effectLst/>
                        </a:rPr>
                        <a:t> de </a:t>
                      </a:r>
                      <a:r>
                        <a:rPr lang="en-IE" sz="1800" b="0" kern="1200" err="1">
                          <a:solidFill>
                            <a:srgbClr val="000000"/>
                          </a:solidFill>
                          <a:effectLst/>
                        </a:rPr>
                        <a:t>cereales</a:t>
                      </a:r>
                      <a:r>
                        <a:rPr lang="en-IE" sz="1800" b="0" kern="1200">
                          <a:solidFill>
                            <a:srgbClr val="000000"/>
                          </a:solidFill>
                          <a:effectLst/>
                        </a:rPr>
                        <a:t>, </a:t>
                      </a:r>
                      <a:r>
                        <a:rPr lang="en-IE" sz="1800" b="0" kern="1200" err="1">
                          <a:solidFill>
                            <a:srgbClr val="000000"/>
                          </a:solidFill>
                          <a:effectLst/>
                        </a:rPr>
                        <a:t>pseudocereales</a:t>
                      </a:r>
                      <a:r>
                        <a:rPr lang="en-IE" sz="1800" b="0" kern="1200">
                          <a:solidFill>
                            <a:srgbClr val="000000"/>
                          </a:solidFill>
                          <a:effectLst/>
                        </a:rPr>
                        <a:t> (</a:t>
                      </a:r>
                      <a:r>
                        <a:rPr lang="en-IE" sz="1800" b="0" kern="1200" err="1">
                          <a:solidFill>
                            <a:srgbClr val="000000"/>
                          </a:solidFill>
                          <a:effectLst/>
                        </a:rPr>
                        <a:t>amaranto</a:t>
                      </a:r>
                      <a:r>
                        <a:rPr lang="en-IE" sz="1800" b="0" kern="1200">
                          <a:solidFill>
                            <a:srgbClr val="000000"/>
                          </a:solidFill>
                          <a:effectLst/>
                        </a:rPr>
                        <a:t>, quinoa, </a:t>
                      </a:r>
                      <a:r>
                        <a:rPr lang="en-IE" sz="1800" b="0" kern="1200" err="1">
                          <a:solidFill>
                            <a:srgbClr val="000000"/>
                          </a:solidFill>
                          <a:effectLst/>
                        </a:rPr>
                        <a:t>mijo</a:t>
                      </a:r>
                      <a:r>
                        <a:rPr lang="en-IE" sz="1800" b="0" kern="1200">
                          <a:solidFill>
                            <a:srgbClr val="000000"/>
                          </a:solidFill>
                          <a:effectLst/>
                        </a:rPr>
                        <a:t>), </a:t>
                      </a:r>
                      <a:r>
                        <a:rPr lang="en-IE" sz="1800" b="0" kern="1200" err="1">
                          <a:solidFill>
                            <a:srgbClr val="000000"/>
                          </a:solidFill>
                          <a:effectLst/>
                        </a:rPr>
                        <a:t>frutos</a:t>
                      </a:r>
                      <a:r>
                        <a:rPr lang="en-IE" sz="1800" b="0" kern="1200">
                          <a:solidFill>
                            <a:srgbClr val="000000"/>
                          </a:solidFill>
                          <a:effectLst/>
                        </a:rPr>
                        <a:t> </a:t>
                      </a:r>
                      <a:r>
                        <a:rPr lang="en-IE" sz="1800" b="0" kern="1200" err="1">
                          <a:solidFill>
                            <a:srgbClr val="000000"/>
                          </a:solidFill>
                          <a:effectLst/>
                        </a:rPr>
                        <a:t>secos</a:t>
                      </a:r>
                      <a:r>
                        <a:rPr lang="en-IE" sz="1800" b="0" kern="1200">
                          <a:solidFill>
                            <a:srgbClr val="000000"/>
                          </a:solidFill>
                          <a:effectLst/>
                        </a:rPr>
                        <a:t>, </a:t>
                      </a:r>
                      <a:r>
                        <a:rPr lang="en-IE" sz="1800" b="0" kern="1200" err="1">
                          <a:solidFill>
                            <a:srgbClr val="000000"/>
                          </a:solidFill>
                          <a:effectLst/>
                        </a:rPr>
                        <a:t>semillas</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Puede inhibir la absorción de hierro, zinc y calcio</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719483737"/>
                  </a:ext>
                </a:extLst>
              </a:tr>
              <a:tr h="370840">
                <a:tc>
                  <a:txBody>
                    <a:bodyPr/>
                    <a:lstStyle/>
                    <a:p>
                      <a:r>
                        <a:rPr lang="en-US" err="1">
                          <a:solidFill>
                            <a:srgbClr val="000000"/>
                          </a:solidFill>
                        </a:rPr>
                        <a:t>Goitrógenos</a:t>
                      </a:r>
                      <a:endParaRPr lang="en-US">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IE" sz="1800" b="0" kern="1200" err="1">
                          <a:solidFill>
                            <a:srgbClr val="000000"/>
                          </a:solidFill>
                          <a:effectLst/>
                        </a:rPr>
                        <a:t>Hortalizas</a:t>
                      </a:r>
                      <a:r>
                        <a:rPr lang="en-IE" sz="1800" b="0" kern="1200">
                          <a:solidFill>
                            <a:srgbClr val="000000"/>
                          </a:solidFill>
                          <a:effectLst/>
                        </a:rPr>
                        <a:t> de </a:t>
                      </a:r>
                      <a:r>
                        <a:rPr lang="en-IE" sz="1800" b="0" kern="1200" err="1">
                          <a:solidFill>
                            <a:srgbClr val="000000"/>
                          </a:solidFill>
                          <a:effectLst/>
                        </a:rPr>
                        <a:t>tipo</a:t>
                      </a:r>
                      <a:r>
                        <a:rPr lang="en-IE" sz="1800" b="0" kern="1200">
                          <a:solidFill>
                            <a:srgbClr val="000000"/>
                          </a:solidFill>
                          <a:effectLst/>
                        </a:rPr>
                        <a:t> Brassica (col </a:t>
                      </a:r>
                      <a:r>
                        <a:rPr lang="en-IE" sz="1800" b="0" kern="1200" err="1">
                          <a:solidFill>
                            <a:srgbClr val="000000"/>
                          </a:solidFill>
                          <a:effectLst/>
                        </a:rPr>
                        <a:t>rizada</a:t>
                      </a:r>
                      <a:r>
                        <a:rPr lang="en-IE" sz="1800" b="0" kern="1200">
                          <a:solidFill>
                            <a:srgbClr val="000000"/>
                          </a:solidFill>
                          <a:effectLst/>
                        </a:rPr>
                        <a:t>, </a:t>
                      </a:r>
                      <a:r>
                        <a:rPr lang="en-IE" sz="1800" b="0" kern="1200" err="1">
                          <a:solidFill>
                            <a:srgbClr val="000000"/>
                          </a:solidFill>
                          <a:effectLst/>
                        </a:rPr>
                        <a:t>coles</a:t>
                      </a:r>
                      <a:r>
                        <a:rPr lang="en-IE" sz="1800" b="0" kern="1200">
                          <a:solidFill>
                            <a:srgbClr val="000000"/>
                          </a:solidFill>
                          <a:effectLst/>
                        </a:rPr>
                        <a:t> de </a:t>
                      </a:r>
                      <a:r>
                        <a:rPr lang="en-IE" sz="1800" b="0" kern="1200" err="1">
                          <a:solidFill>
                            <a:srgbClr val="000000"/>
                          </a:solidFill>
                          <a:effectLst/>
                        </a:rPr>
                        <a:t>Bruselas</a:t>
                      </a:r>
                      <a:r>
                        <a:rPr lang="en-IE" sz="1800" b="0" kern="1200">
                          <a:solidFill>
                            <a:srgbClr val="000000"/>
                          </a:solidFill>
                          <a:effectLst/>
                        </a:rPr>
                        <a:t>, </a:t>
                      </a:r>
                      <a:r>
                        <a:rPr lang="en-IE" sz="1800" b="0" kern="1200" err="1">
                          <a:solidFill>
                            <a:srgbClr val="000000"/>
                          </a:solidFill>
                          <a:effectLst/>
                        </a:rPr>
                        <a:t>coles</a:t>
                      </a:r>
                      <a:r>
                        <a:rPr lang="en-IE" sz="1800" b="0" kern="1200">
                          <a:solidFill>
                            <a:srgbClr val="000000"/>
                          </a:solidFill>
                          <a:effectLst/>
                        </a:rPr>
                        <a:t>, </a:t>
                      </a:r>
                      <a:r>
                        <a:rPr lang="en-IE" sz="1800" b="0" kern="1200" err="1">
                          <a:solidFill>
                            <a:srgbClr val="000000"/>
                          </a:solidFill>
                          <a:effectLst/>
                        </a:rPr>
                        <a:t>nabos</a:t>
                      </a:r>
                      <a:r>
                        <a:rPr lang="en-IE" sz="1800" b="0" kern="1200">
                          <a:solidFill>
                            <a:srgbClr val="000000"/>
                          </a:solidFill>
                          <a:effectLst/>
                        </a:rPr>
                        <a:t>, </a:t>
                      </a:r>
                      <a:r>
                        <a:rPr lang="en-IE" sz="1800" b="0" kern="1200" err="1">
                          <a:solidFill>
                            <a:srgbClr val="000000"/>
                          </a:solidFill>
                          <a:effectLst/>
                        </a:rPr>
                        <a:t>coles</a:t>
                      </a:r>
                      <a:r>
                        <a:rPr lang="en-IE" sz="1800" b="0" kern="1200">
                          <a:solidFill>
                            <a:srgbClr val="000000"/>
                          </a:solidFill>
                          <a:effectLst/>
                        </a:rPr>
                        <a:t> </a:t>
                      </a:r>
                      <a:r>
                        <a:rPr lang="en-IE" sz="1800" b="0" kern="1200" err="1">
                          <a:solidFill>
                            <a:srgbClr val="000000"/>
                          </a:solidFill>
                          <a:effectLst/>
                        </a:rPr>
                        <a:t>chinas</a:t>
                      </a:r>
                      <a:r>
                        <a:rPr lang="en-IE" sz="1800" b="0" kern="1200">
                          <a:solidFill>
                            <a:srgbClr val="000000"/>
                          </a:solidFill>
                          <a:effectLst/>
                        </a:rPr>
                        <a:t>, </a:t>
                      </a:r>
                      <a:r>
                        <a:rPr lang="en-IE" sz="1800" b="0" kern="1200" err="1">
                          <a:solidFill>
                            <a:srgbClr val="000000"/>
                          </a:solidFill>
                          <a:effectLst/>
                        </a:rPr>
                        <a:t>brócoli</a:t>
                      </a:r>
                      <a:r>
                        <a:rPr lang="en-IE" sz="1800" b="0" kern="1200">
                          <a:solidFill>
                            <a:srgbClr val="000000"/>
                          </a:solidFill>
                          <a:effectLst/>
                        </a:rPr>
                        <a:t>), </a:t>
                      </a:r>
                      <a:r>
                        <a:rPr lang="en-IE" sz="1800" b="0" kern="1200" err="1">
                          <a:solidFill>
                            <a:srgbClr val="000000"/>
                          </a:solidFill>
                          <a:effectLst/>
                        </a:rPr>
                        <a:t>mijo</a:t>
                      </a:r>
                      <a:r>
                        <a:rPr lang="en-IE" sz="1800" b="0" kern="1200">
                          <a:solidFill>
                            <a:srgbClr val="000000"/>
                          </a:solidFill>
                          <a:effectLst/>
                        </a:rPr>
                        <a:t>, yuca</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Hipotiroidismo y/o bocio; Inhiben la captación de yodo</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835352165"/>
                  </a:ext>
                </a:extLst>
              </a:tr>
              <a:tr h="370840">
                <a:tc>
                  <a:txBody>
                    <a:bodyPr/>
                    <a:lstStyle/>
                    <a:p>
                      <a:r>
                        <a:rPr lang="en-US" err="1">
                          <a:solidFill>
                            <a:srgbClr val="000000"/>
                          </a:solidFill>
                        </a:rPr>
                        <a:t>Fitoestrógenos</a:t>
                      </a:r>
                      <a:endParaRPr lang="en-US">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Soja y productos de soja, semillas de lino, frutos secos (insignificante), frutas y verduras (insignificante)</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Alteración endocrina; mayor riesgo de cánceres sensibles a los estrógenos</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743041759"/>
                  </a:ext>
                </a:extLst>
              </a:tr>
              <a:tr h="370840">
                <a:tc>
                  <a:txBody>
                    <a:bodyPr/>
                    <a:lstStyle/>
                    <a:p>
                      <a:r>
                        <a:rPr lang="en-IE" err="1">
                          <a:solidFill>
                            <a:srgbClr val="000000"/>
                          </a:solidFill>
                        </a:rPr>
                        <a:t>Taninos</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n-US" sz="1800" b="0" kern="1200" err="1">
                          <a:solidFill>
                            <a:srgbClr val="000000"/>
                          </a:solidFill>
                          <a:effectLst/>
                        </a:rPr>
                        <a:t>Té</a:t>
                      </a:r>
                      <a:r>
                        <a:rPr lang="en-US" sz="1800" b="0" kern="1200">
                          <a:solidFill>
                            <a:srgbClr val="000000"/>
                          </a:solidFill>
                          <a:effectLst/>
                        </a:rPr>
                        <a:t>, cacao, </a:t>
                      </a:r>
                      <a:r>
                        <a:rPr lang="en-US" sz="1800" b="0" kern="1200" err="1">
                          <a:solidFill>
                            <a:srgbClr val="000000"/>
                          </a:solidFill>
                          <a:effectLst/>
                        </a:rPr>
                        <a:t>uvas</a:t>
                      </a:r>
                      <a:r>
                        <a:rPr lang="en-US" sz="1800" b="0" kern="1200">
                          <a:solidFill>
                            <a:srgbClr val="000000"/>
                          </a:solidFill>
                          <a:effectLst/>
                        </a:rPr>
                        <a:t>, bayas, manzanas, </a:t>
                      </a:r>
                      <a:r>
                        <a:rPr lang="en-US" sz="1800" b="0" kern="1200" err="1">
                          <a:solidFill>
                            <a:srgbClr val="000000"/>
                          </a:solidFill>
                          <a:effectLst/>
                        </a:rPr>
                        <a:t>frutas</a:t>
                      </a:r>
                      <a:r>
                        <a:rPr lang="en-US" sz="1800" b="0" kern="1200">
                          <a:solidFill>
                            <a:srgbClr val="000000"/>
                          </a:solidFill>
                          <a:effectLst/>
                        </a:rPr>
                        <a:t> de </a:t>
                      </a:r>
                      <a:r>
                        <a:rPr lang="en-US" sz="1800" b="0" kern="1200" err="1">
                          <a:solidFill>
                            <a:srgbClr val="000000"/>
                          </a:solidFill>
                          <a:effectLst/>
                        </a:rPr>
                        <a:t>hueso</a:t>
                      </a:r>
                      <a:r>
                        <a:rPr lang="en-US" sz="1800" b="0" kern="1200">
                          <a:solidFill>
                            <a:srgbClr val="000000"/>
                          </a:solidFill>
                          <a:effectLst/>
                        </a:rPr>
                        <a:t>, </a:t>
                      </a:r>
                      <a:r>
                        <a:rPr lang="en-US" sz="1800" b="0" kern="1200" err="1">
                          <a:solidFill>
                            <a:srgbClr val="000000"/>
                          </a:solidFill>
                          <a:effectLst/>
                        </a:rPr>
                        <a:t>frutos</a:t>
                      </a:r>
                      <a:r>
                        <a:rPr lang="en-US" sz="1800" b="0" kern="1200">
                          <a:solidFill>
                            <a:srgbClr val="000000"/>
                          </a:solidFill>
                          <a:effectLst/>
                        </a:rPr>
                        <a:t> </a:t>
                      </a:r>
                      <a:r>
                        <a:rPr lang="en-US" sz="1800" b="0" kern="1200" err="1">
                          <a:solidFill>
                            <a:srgbClr val="000000"/>
                          </a:solidFill>
                          <a:effectLst/>
                        </a:rPr>
                        <a:t>secos</a:t>
                      </a:r>
                      <a:r>
                        <a:rPr lang="en-US" sz="1800" b="0" kern="1200">
                          <a:solidFill>
                            <a:srgbClr val="000000"/>
                          </a:solidFill>
                          <a:effectLst/>
                        </a:rPr>
                        <a:t>, </a:t>
                      </a:r>
                      <a:r>
                        <a:rPr lang="en-US" sz="1800" b="0" kern="1200" err="1">
                          <a:solidFill>
                            <a:srgbClr val="000000"/>
                          </a:solidFill>
                          <a:effectLst/>
                        </a:rPr>
                        <a:t>judías</a:t>
                      </a:r>
                      <a:r>
                        <a:rPr lang="en-US" sz="1800" b="0" kern="1200">
                          <a:solidFill>
                            <a:srgbClr val="000000"/>
                          </a:solidFill>
                          <a:effectLst/>
                        </a:rPr>
                        <a:t>, </a:t>
                      </a:r>
                      <a:r>
                        <a:rPr lang="en-US" sz="1800" b="0" kern="1200" err="1">
                          <a:solidFill>
                            <a:srgbClr val="000000"/>
                          </a:solidFill>
                          <a:effectLst/>
                        </a:rPr>
                        <a:t>cereales</a:t>
                      </a:r>
                      <a:r>
                        <a:rPr lang="en-US" sz="1800" b="0" kern="1200">
                          <a:solidFill>
                            <a:srgbClr val="000000"/>
                          </a:solidFill>
                          <a:effectLst/>
                        </a:rPr>
                        <a:t> </a:t>
                      </a:r>
                      <a:r>
                        <a:rPr lang="en-US" sz="1800" b="0" kern="1200" err="1">
                          <a:solidFill>
                            <a:srgbClr val="000000"/>
                          </a:solidFill>
                          <a:effectLst/>
                        </a:rPr>
                        <a:t>integrales</a:t>
                      </a:r>
                      <a:endParaRPr lang="en-US" sz="1800" b="0" kern="1200">
                        <a:solidFill>
                          <a:srgbClr val="000000"/>
                        </a:solidFill>
                        <a:effectLst/>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r>
                        <a:rPr lang="es-ES" sz="1800" b="0" kern="1200">
                          <a:solidFill>
                            <a:srgbClr val="000000"/>
                          </a:solidFill>
                          <a:effectLst/>
                        </a:rPr>
                        <a:t>Inhiben la absorción de hierro; afectan negativamente a las reservas de hierro</a:t>
                      </a:r>
                      <a:endParaRPr lang="en-IE">
                        <a:solidFill>
                          <a:srgbClr val="000000"/>
                        </a:solidFill>
                      </a:endParaRP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97522844"/>
                  </a:ext>
                </a:extLst>
              </a:tr>
            </a:tbl>
          </a:graphicData>
        </a:graphic>
      </p:graphicFrame>
      <p:sp>
        <p:nvSpPr>
          <p:cNvPr id="5" name="Text Placeholder 2">
            <a:extLst>
              <a:ext uri="{FF2B5EF4-FFF2-40B4-BE49-F238E27FC236}">
                <a16:creationId xmlns:a16="http://schemas.microsoft.com/office/drawing/2014/main" id="{C003F4F1-9367-4E1D-8D1D-F024C20ED513}"/>
              </a:ext>
            </a:extLst>
          </p:cNvPr>
          <p:cNvSpPr>
            <a:spLocks noGrp="1"/>
          </p:cNvSpPr>
          <p:nvPr>
            <p:ph type="body" sz="quarter" idx="16"/>
          </p:nvPr>
        </p:nvSpPr>
        <p:spPr>
          <a:xfrm>
            <a:off x="613954" y="0"/>
            <a:ext cx="11578046" cy="854357"/>
          </a:xfrm>
          <a:solidFill>
            <a:srgbClr val="85D2E1"/>
          </a:solidFill>
        </p:spPr>
        <p:txBody>
          <a:bodyPr anchor="ctr">
            <a:normAutofit/>
          </a:bodyPr>
          <a:lstStyle/>
          <a:p>
            <a:r>
              <a:rPr lang="es-ES" b="1" err="1"/>
              <a:t>Anti-nutrientes</a:t>
            </a:r>
            <a:r>
              <a:rPr lang="es-ES" b="1"/>
              <a:t>: </a:t>
            </a:r>
            <a:r>
              <a:rPr lang="es-ES"/>
              <a:t>Fuentes principales y efectos</a:t>
            </a:r>
            <a:endParaRPr lang="en-IE"/>
          </a:p>
        </p:txBody>
      </p:sp>
      <p:sp>
        <p:nvSpPr>
          <p:cNvPr id="6" name="TextBox 5">
            <a:extLst>
              <a:ext uri="{FF2B5EF4-FFF2-40B4-BE49-F238E27FC236}">
                <a16:creationId xmlns:a16="http://schemas.microsoft.com/office/drawing/2014/main" id="{B4E923E8-E68D-4855-A073-99A6D942EFFB}"/>
              </a:ext>
            </a:extLst>
          </p:cNvPr>
          <p:cNvSpPr txBox="1"/>
          <p:nvPr/>
        </p:nvSpPr>
        <p:spPr>
          <a:xfrm>
            <a:off x="11392433" y="6310426"/>
            <a:ext cx="609600" cy="276999"/>
          </a:xfrm>
          <a:prstGeom prst="rect">
            <a:avLst/>
          </a:prstGeom>
          <a:noFill/>
        </p:spPr>
        <p:txBody>
          <a:bodyPr wrap="square" rtlCol="0">
            <a:spAutoFit/>
          </a:bodyPr>
          <a:lstStyle/>
          <a:p>
            <a:r>
              <a:rPr lang="en-US" sz="1200">
                <a:solidFill>
                  <a:srgbClr val="1188A3"/>
                </a:solidFill>
                <a:hlinkClick r:id="rId2">
                  <a:extLst>
                    <a:ext uri="{A12FA001-AC4F-418D-AE19-62706E023703}">
                      <ahyp:hlinkClr xmlns:ahyp="http://schemas.microsoft.com/office/drawing/2018/hyperlinkcolor" val="tx"/>
                    </a:ext>
                  </a:extLst>
                </a:hlinkClick>
              </a:rPr>
              <a:t>Source</a:t>
            </a:r>
            <a:endParaRPr lang="en-IE" sz="1200">
              <a:solidFill>
                <a:srgbClr val="1188A3"/>
              </a:solidFill>
            </a:endParaRPr>
          </a:p>
        </p:txBody>
      </p:sp>
    </p:spTree>
    <p:extLst>
      <p:ext uri="{BB962C8B-B14F-4D97-AF65-F5344CB8AC3E}">
        <p14:creationId xmlns:p14="http://schemas.microsoft.com/office/powerpoint/2010/main" val="995662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F151D0-0B37-46FC-819F-5B5FFF90EE56}"/>
              </a:ext>
            </a:extLst>
          </p:cNvPr>
          <p:cNvSpPr>
            <a:spLocks noGrp="1"/>
          </p:cNvSpPr>
          <p:nvPr>
            <p:ph type="body" sz="quarter" idx="16"/>
          </p:nvPr>
        </p:nvSpPr>
        <p:spPr>
          <a:xfrm>
            <a:off x="2149154" y="934084"/>
            <a:ext cx="5124482" cy="2723516"/>
          </a:xfrm>
        </p:spPr>
        <p:txBody>
          <a:bodyPr>
            <a:normAutofit/>
          </a:bodyPr>
          <a:lstStyle/>
          <a:p>
            <a:r>
              <a:rPr lang="es-ES" sz="4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Nutrición natural y funcionalidad de los ingredientes</a:t>
            </a:r>
            <a:endParaRPr lang="en-IE"/>
          </a:p>
        </p:txBody>
      </p:sp>
      <p:sp>
        <p:nvSpPr>
          <p:cNvPr id="3" name="Text Placeholder 2">
            <a:extLst>
              <a:ext uri="{FF2B5EF4-FFF2-40B4-BE49-F238E27FC236}">
                <a16:creationId xmlns:a16="http://schemas.microsoft.com/office/drawing/2014/main" id="{7F322F34-8AD9-4B60-B6B0-9E63D78E918F}"/>
              </a:ext>
            </a:extLst>
          </p:cNvPr>
          <p:cNvSpPr>
            <a:spLocks noGrp="1"/>
          </p:cNvSpPr>
          <p:nvPr>
            <p:ph type="body" sz="quarter" idx="17"/>
          </p:nvPr>
        </p:nvSpPr>
        <p:spPr/>
        <p:txBody>
          <a:bodyPr>
            <a:normAutofit fontScale="85000" lnSpcReduction="20000"/>
          </a:bodyPr>
          <a:lstStyle/>
          <a:p>
            <a:r>
              <a:rPr lang="en-US"/>
              <a:t>4</a:t>
            </a:r>
            <a:endParaRPr lang="en-IE"/>
          </a:p>
        </p:txBody>
      </p:sp>
    </p:spTree>
    <p:extLst>
      <p:ext uri="{BB962C8B-B14F-4D97-AF65-F5344CB8AC3E}">
        <p14:creationId xmlns:p14="http://schemas.microsoft.com/office/powerpoint/2010/main" val="2023972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DE98B8-2E23-4F5D-A1C9-A3BD01575FAA}"/>
              </a:ext>
            </a:extLst>
          </p:cNvPr>
          <p:cNvSpPr>
            <a:spLocks noGrp="1"/>
          </p:cNvSpPr>
          <p:nvPr>
            <p:ph type="body" sz="quarter" idx="18"/>
          </p:nvPr>
        </p:nvSpPr>
        <p:spPr>
          <a:xfrm>
            <a:off x="435836" y="1461331"/>
            <a:ext cx="5564883" cy="4163384"/>
          </a:xfrm>
        </p:spPr>
        <p:txBody>
          <a:bodyPr vert="horz" lIns="91440" tIns="45720" rIns="91440" bIns="45720" rtlCol="0" anchor="t">
            <a:normAutofit lnSpcReduction="10000"/>
          </a:bodyPr>
          <a:lstStyle/>
          <a:p>
            <a:pPr indent="0" algn="just"/>
            <a:r>
              <a:rPr lang="es-ES" b="0" i="0" dirty="0">
                <a:effectLst/>
              </a:rPr>
              <a:t>Nuestra sociedad moderna está despertando un nuevo y vital interés por la nutrición. Esta curiosidad no se dirige a los ámbitos dietéticos y científicos tradicionales. Se trata más bien de una esfera emergente de la nutrición que abarca no sólo las </a:t>
            </a:r>
            <a:r>
              <a:rPr lang="es-ES" b="1" i="0" dirty="0">
                <a:effectLst/>
              </a:rPr>
              <a:t>características de los alimentos</a:t>
            </a:r>
            <a:r>
              <a:rPr lang="es-ES" b="0" i="0" dirty="0">
                <a:effectLst/>
              </a:rPr>
              <a:t>, sino que también explora la </a:t>
            </a:r>
            <a:r>
              <a:rPr lang="es-ES" b="1" i="0" dirty="0">
                <a:effectLst/>
              </a:rPr>
              <a:t>calidad de la fuente de alimentación </a:t>
            </a:r>
            <a:r>
              <a:rPr lang="es-ES" b="0" i="0" dirty="0">
                <a:effectLst/>
              </a:rPr>
              <a:t>y la propuesta por volver a la consumición básica</a:t>
            </a:r>
            <a:endParaRPr lang="es-ES" dirty="0"/>
          </a:p>
          <a:p>
            <a:pPr indent="0" algn="just"/>
            <a:r>
              <a:rPr lang="es-ES" b="0" i="0" dirty="0">
                <a:effectLst/>
              </a:rPr>
              <a:t>Esta área se llama </a:t>
            </a:r>
            <a:r>
              <a:rPr lang="es-ES" b="1" i="0" dirty="0">
                <a:effectLst/>
              </a:rPr>
              <a:t>Nutrición Natural</a:t>
            </a:r>
            <a:r>
              <a:rPr lang="es-ES" b="0" i="0" dirty="0">
                <a:effectLst/>
              </a:rPr>
              <a:t>.</a:t>
            </a:r>
            <a:endParaRPr lang="en-IE" sz="2800" dirty="0">
              <a:cs typeface="Calibri" panose="020F0502020204030204"/>
            </a:endParaRPr>
          </a:p>
        </p:txBody>
      </p:sp>
      <p:sp>
        <p:nvSpPr>
          <p:cNvPr id="3" name="Text Placeholder 2">
            <a:extLst>
              <a:ext uri="{FF2B5EF4-FFF2-40B4-BE49-F238E27FC236}">
                <a16:creationId xmlns:a16="http://schemas.microsoft.com/office/drawing/2014/main" id="{4431DF75-CB4E-41E9-97E7-8B0F903865B0}"/>
              </a:ext>
            </a:extLst>
          </p:cNvPr>
          <p:cNvSpPr>
            <a:spLocks noGrp="1"/>
          </p:cNvSpPr>
          <p:nvPr>
            <p:ph type="body" sz="quarter" idx="16"/>
          </p:nvPr>
        </p:nvSpPr>
        <p:spPr/>
        <p:txBody>
          <a:bodyPr>
            <a:normAutofit lnSpcReduction="10000"/>
          </a:bodyPr>
          <a:lstStyle/>
          <a:p>
            <a:r>
              <a:rPr lang="en-US" err="1"/>
              <a:t>Nutrición</a:t>
            </a:r>
            <a:r>
              <a:rPr lang="en-US"/>
              <a:t> Natural…</a:t>
            </a:r>
            <a:endParaRPr lang="en-IE"/>
          </a:p>
        </p:txBody>
      </p:sp>
      <p:pic>
        <p:nvPicPr>
          <p:cNvPr id="6" name="Picture Placeholder 5" descr="Food in a picnic">
            <a:extLst>
              <a:ext uri="{FF2B5EF4-FFF2-40B4-BE49-F238E27FC236}">
                <a16:creationId xmlns:a16="http://schemas.microsoft.com/office/drawing/2014/main" id="{840234B7-96AC-44A1-995F-8703580DDE9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9826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B8E1A8-3FF1-44B0-A779-6E96C8B0B0B1}"/>
              </a:ext>
            </a:extLst>
          </p:cNvPr>
          <p:cNvSpPr>
            <a:spLocks noGrp="1"/>
          </p:cNvSpPr>
          <p:nvPr>
            <p:ph type="body" sz="quarter" idx="14"/>
          </p:nvPr>
        </p:nvSpPr>
        <p:spPr>
          <a:xfrm>
            <a:off x="10960821" y="4215333"/>
            <a:ext cx="785328" cy="1056986"/>
          </a:xfrm>
        </p:spPr>
        <p:txBody>
          <a:bodyPr>
            <a:noAutofit/>
          </a:bodyPr>
          <a:lstStyle/>
          <a:p>
            <a:r>
              <a:rPr lang="en-US"/>
              <a:t>”</a:t>
            </a:r>
            <a:endParaRPr lang="en-IE"/>
          </a:p>
        </p:txBody>
      </p:sp>
      <p:sp>
        <p:nvSpPr>
          <p:cNvPr id="3" name="Text Placeholder 2">
            <a:extLst>
              <a:ext uri="{FF2B5EF4-FFF2-40B4-BE49-F238E27FC236}">
                <a16:creationId xmlns:a16="http://schemas.microsoft.com/office/drawing/2014/main" id="{AF97A8EA-562B-4DB6-8406-5BC67E32E569}"/>
              </a:ext>
            </a:extLst>
          </p:cNvPr>
          <p:cNvSpPr>
            <a:spLocks noGrp="1"/>
          </p:cNvSpPr>
          <p:nvPr>
            <p:ph type="body" sz="quarter" idx="13"/>
          </p:nvPr>
        </p:nvSpPr>
        <p:spPr>
          <a:xfrm>
            <a:off x="6626434" y="662618"/>
            <a:ext cx="4448035" cy="4493975"/>
          </a:xfrm>
        </p:spPr>
        <p:txBody>
          <a:bodyPr>
            <a:normAutofit/>
          </a:bodyPr>
          <a:lstStyle/>
          <a:p>
            <a:r>
              <a:rPr lang="es-ES" sz="2800" b="0" i="0">
                <a:effectLst/>
              </a:rPr>
              <a:t>Los consumidores informados de hoy reconocen que son lo que comen. También se dan cuenta de que los alimentos no nutren sólo al cuerpo físico. La mente y la conciencia no están separadas del cuerpo físico.</a:t>
            </a:r>
            <a:endParaRPr lang="en-IE" sz="2800"/>
          </a:p>
        </p:txBody>
      </p:sp>
      <p:sp>
        <p:nvSpPr>
          <p:cNvPr id="4" name="Text Placeholder 3">
            <a:extLst>
              <a:ext uri="{FF2B5EF4-FFF2-40B4-BE49-F238E27FC236}">
                <a16:creationId xmlns:a16="http://schemas.microsoft.com/office/drawing/2014/main" id="{BB74BF2C-507A-4B8F-9075-8B1A108A90D8}"/>
              </a:ext>
            </a:extLst>
          </p:cNvPr>
          <p:cNvSpPr>
            <a:spLocks noGrp="1"/>
          </p:cNvSpPr>
          <p:nvPr>
            <p:ph type="body" sz="quarter" idx="15"/>
          </p:nvPr>
        </p:nvSpPr>
        <p:spPr>
          <a:xfrm>
            <a:off x="6237248" y="346737"/>
            <a:ext cx="2613204" cy="1221666"/>
          </a:xfrm>
        </p:spPr>
        <p:txBody>
          <a:bodyPr/>
          <a:lstStyle/>
          <a:p>
            <a:r>
              <a:rPr lang="en-US"/>
              <a:t>“</a:t>
            </a:r>
            <a:endParaRPr lang="en-IE"/>
          </a:p>
        </p:txBody>
      </p:sp>
      <p:pic>
        <p:nvPicPr>
          <p:cNvPr id="11" name="Picture Placeholder 10" descr="Field of white flowers">
            <a:extLst>
              <a:ext uri="{FF2B5EF4-FFF2-40B4-BE49-F238E27FC236}">
                <a16:creationId xmlns:a16="http://schemas.microsoft.com/office/drawing/2014/main" id="{C4734D51-8F4C-40A4-BE70-C106BB3AB3DD}"/>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390"/>
          <a:stretch/>
        </p:blipFill>
        <p:spPr>
          <a:xfrm>
            <a:off x="705779" y="0"/>
            <a:ext cx="5248975" cy="6858001"/>
          </a:xfrm>
        </p:spPr>
      </p:pic>
    </p:spTree>
    <p:extLst>
      <p:ext uri="{BB962C8B-B14F-4D97-AF65-F5344CB8AC3E}">
        <p14:creationId xmlns:p14="http://schemas.microsoft.com/office/powerpoint/2010/main" val="2174532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23B40-9E03-4316-B20D-B37C3E868EF2}"/>
              </a:ext>
            </a:extLst>
          </p:cNvPr>
          <p:cNvSpPr>
            <a:spLocks noGrp="1"/>
          </p:cNvSpPr>
          <p:nvPr>
            <p:ph type="body" sz="quarter" idx="18"/>
          </p:nvPr>
        </p:nvSpPr>
        <p:spPr>
          <a:xfrm>
            <a:off x="596634" y="1512606"/>
            <a:ext cx="5693071" cy="4112109"/>
          </a:xfrm>
        </p:spPr>
        <p:txBody>
          <a:bodyPr>
            <a:normAutofit lnSpcReduction="10000"/>
          </a:bodyPr>
          <a:lstStyle/>
          <a:p>
            <a:pPr marL="0"/>
            <a:r>
              <a:rPr lang="es-ES"/>
              <a:t>A estas alturas sabemos que no hay una dieta que sea adecuada para todo el mundo en todo momento.</a:t>
            </a:r>
          </a:p>
          <a:p>
            <a:pPr marL="0"/>
            <a:r>
              <a:rPr lang="es-ES"/>
              <a:t>Tampoco existen nutrientes milagrosos que curen todos los males. Cada persona es única, y esto debe tenerse en cuenta a la hora de planificar nuevos productos, menús o planes de alimentación para adultos mayores.</a:t>
            </a:r>
          </a:p>
          <a:p>
            <a:pPr marL="0"/>
            <a:r>
              <a:rPr lang="es-ES" b="1"/>
              <a:t>El enfoque de la Nutrición Natural considera que la calidad de los alimentos ingeridos afecta al grado de bienestar.</a:t>
            </a:r>
          </a:p>
        </p:txBody>
      </p:sp>
      <p:sp>
        <p:nvSpPr>
          <p:cNvPr id="3" name="Text Placeholder 2">
            <a:extLst>
              <a:ext uri="{FF2B5EF4-FFF2-40B4-BE49-F238E27FC236}">
                <a16:creationId xmlns:a16="http://schemas.microsoft.com/office/drawing/2014/main" id="{12B8E80B-9EB1-4453-9698-65FF55289D90}"/>
              </a:ext>
            </a:extLst>
          </p:cNvPr>
          <p:cNvSpPr>
            <a:spLocks noGrp="1"/>
          </p:cNvSpPr>
          <p:nvPr>
            <p:ph type="body" sz="quarter" idx="16"/>
          </p:nvPr>
        </p:nvSpPr>
        <p:spPr>
          <a:xfrm>
            <a:off x="596634" y="486031"/>
            <a:ext cx="5085159" cy="582221"/>
          </a:xfrm>
        </p:spPr>
        <p:txBody>
          <a:bodyPr>
            <a:normAutofit lnSpcReduction="10000"/>
          </a:bodyPr>
          <a:lstStyle/>
          <a:p>
            <a:r>
              <a:rPr lang="en-US"/>
              <a:t>La imagen </a:t>
            </a:r>
            <a:r>
              <a:rPr lang="en-US" err="1"/>
              <a:t>completa</a:t>
            </a:r>
            <a:r>
              <a:rPr lang="en-US"/>
              <a:t>...</a:t>
            </a:r>
          </a:p>
        </p:txBody>
      </p:sp>
      <p:graphicFrame>
        <p:nvGraphicFramePr>
          <p:cNvPr id="8" name="Diagram 7">
            <a:extLst>
              <a:ext uri="{FF2B5EF4-FFF2-40B4-BE49-F238E27FC236}">
                <a16:creationId xmlns:a16="http://schemas.microsoft.com/office/drawing/2014/main" id="{F4D5D4F1-DB70-44BF-9E4A-7542D8ED3B66}"/>
              </a:ext>
            </a:extLst>
          </p:cNvPr>
          <p:cNvGraphicFramePr/>
          <p:nvPr>
            <p:extLst>
              <p:ext uri="{D42A27DB-BD31-4B8C-83A1-F6EECF244321}">
                <p14:modId xmlns:p14="http://schemas.microsoft.com/office/powerpoint/2010/main" val="706019900"/>
              </p:ext>
            </p:extLst>
          </p:nvPr>
        </p:nvGraphicFramePr>
        <p:xfrm>
          <a:off x="5202491" y="62973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5646C263-9D1F-4EB5-A57C-57E91292A5F5}"/>
              </a:ext>
            </a:extLst>
          </p:cNvPr>
          <p:cNvSpPr txBox="1"/>
          <p:nvPr/>
        </p:nvSpPr>
        <p:spPr>
          <a:xfrm>
            <a:off x="6715760" y="116699"/>
            <a:ext cx="5405119" cy="461665"/>
          </a:xfrm>
          <a:prstGeom prst="rect">
            <a:avLst/>
          </a:prstGeom>
          <a:noFill/>
        </p:spPr>
        <p:txBody>
          <a:bodyPr wrap="square">
            <a:spAutoFit/>
          </a:bodyPr>
          <a:lstStyle/>
          <a:p>
            <a:r>
              <a:rPr lang="en-IE" sz="2400" b="1" err="1">
                <a:solidFill>
                  <a:srgbClr val="000000"/>
                </a:solidFill>
              </a:rPr>
              <a:t>Propiedades</a:t>
            </a:r>
            <a:r>
              <a:rPr lang="en-IE" sz="2400" b="1">
                <a:solidFill>
                  <a:srgbClr val="000000"/>
                </a:solidFill>
              </a:rPr>
              <a:t> de los </a:t>
            </a:r>
            <a:r>
              <a:rPr lang="en-IE" sz="2400" b="1" err="1">
                <a:solidFill>
                  <a:srgbClr val="000000"/>
                </a:solidFill>
              </a:rPr>
              <a:t>productos</a:t>
            </a:r>
            <a:r>
              <a:rPr lang="en-IE" sz="2400" b="1">
                <a:solidFill>
                  <a:srgbClr val="000000"/>
                </a:solidFill>
              </a:rPr>
              <a:t> naturales</a:t>
            </a:r>
          </a:p>
        </p:txBody>
      </p:sp>
    </p:spTree>
    <p:extLst>
      <p:ext uri="{BB962C8B-B14F-4D97-AF65-F5344CB8AC3E}">
        <p14:creationId xmlns:p14="http://schemas.microsoft.com/office/powerpoint/2010/main" val="305864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andelion on a green background">
            <a:extLst>
              <a:ext uri="{FF2B5EF4-FFF2-40B4-BE49-F238E27FC236}">
                <a16:creationId xmlns:a16="http://schemas.microsoft.com/office/drawing/2014/main" id="{3EDAE4E1-1EF2-4647-BF78-EDFB24F5513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BB06FE57-F9AA-4B8A-B90B-848174F5610B}"/>
              </a:ext>
            </a:extLst>
          </p:cNvPr>
          <p:cNvSpPr>
            <a:spLocks noGrp="1"/>
          </p:cNvSpPr>
          <p:nvPr>
            <p:ph type="body" sz="quarter" idx="18"/>
          </p:nvPr>
        </p:nvSpPr>
        <p:spPr>
          <a:xfrm>
            <a:off x="1498600" y="1773241"/>
            <a:ext cx="4925951" cy="4525954"/>
          </a:xfrm>
        </p:spPr>
        <p:txBody>
          <a:bodyPr vert="horz" lIns="91440" tIns="45720" rIns="91440" bIns="45720" rtlCol="0" anchor="t">
            <a:normAutofit fontScale="92500" lnSpcReduction="20000"/>
          </a:bodyPr>
          <a:lstStyle/>
          <a:p>
            <a:pPr indent="0">
              <a:lnSpc>
                <a:spcPct val="100000"/>
              </a:lnSpc>
            </a:pPr>
            <a:r>
              <a:rPr lang="es-ES"/>
              <a:t>El envejecimiento/las personas mayores experimentan una serie de cambios fisiológicos, entre ellos:</a:t>
            </a:r>
          </a:p>
          <a:p>
            <a:pPr marL="571500" indent="-342900">
              <a:lnSpc>
                <a:spcPct val="100000"/>
              </a:lnSpc>
              <a:buFont typeface="Arial" panose="020B0604020202020204" pitchFamily="34" charset="0"/>
              <a:buChar char="•"/>
            </a:pPr>
            <a:r>
              <a:rPr lang="es-ES"/>
              <a:t>dificultades para masticar y tragar</a:t>
            </a:r>
          </a:p>
          <a:p>
            <a:pPr marL="571500" indent="-342900">
              <a:lnSpc>
                <a:spcPct val="100000"/>
              </a:lnSpc>
              <a:buFont typeface="Arial" panose="020B0604020202020204" pitchFamily="34" charset="0"/>
              <a:buChar char="•"/>
            </a:pPr>
            <a:r>
              <a:rPr lang="es-ES"/>
              <a:t>sequedad de boca y deshidratación</a:t>
            </a:r>
          </a:p>
          <a:p>
            <a:pPr marL="571500" indent="-342900">
              <a:lnSpc>
                <a:spcPct val="100000"/>
              </a:lnSpc>
              <a:buFont typeface="Arial" panose="020B0604020202020204" pitchFamily="34" charset="0"/>
              <a:buChar char="•"/>
            </a:pPr>
            <a:r>
              <a:rPr lang="es-ES"/>
              <a:t>pérdida del gusto y del olfato</a:t>
            </a:r>
          </a:p>
          <a:p>
            <a:pPr marL="571500" indent="-342900">
              <a:lnSpc>
                <a:spcPct val="100000"/>
              </a:lnSpc>
              <a:buFont typeface="Arial" panose="020B0604020202020204" pitchFamily="34" charset="0"/>
              <a:buChar char="•"/>
            </a:pPr>
            <a:r>
              <a:rPr lang="es-ES"/>
              <a:t>pérdida de apetito</a:t>
            </a:r>
          </a:p>
          <a:p>
            <a:pPr marL="571500" indent="-342900">
              <a:lnSpc>
                <a:spcPct val="100000"/>
              </a:lnSpc>
              <a:buFont typeface="Arial" panose="020B0604020202020204" pitchFamily="34" charset="0"/>
              <a:buChar char="•"/>
            </a:pPr>
            <a:r>
              <a:rPr lang="es-ES"/>
              <a:t>reducción de la capacidad de procesamiento oral</a:t>
            </a:r>
          </a:p>
          <a:p>
            <a:pPr marL="571500" indent="-342900">
              <a:lnSpc>
                <a:spcPct val="100000"/>
              </a:lnSpc>
              <a:buFont typeface="Arial" panose="020B0604020202020204" pitchFamily="34" charset="0"/>
              <a:buChar char="•"/>
            </a:pPr>
            <a:r>
              <a:rPr lang="es-ES"/>
              <a:t>pérdida de masa muscular</a:t>
            </a:r>
          </a:p>
          <a:p>
            <a:pPr marL="571500" indent="-342900">
              <a:lnSpc>
                <a:spcPct val="100000"/>
              </a:lnSpc>
              <a:buFont typeface="Arial" panose="020B0604020202020204" pitchFamily="34" charset="0"/>
              <a:buChar char="•"/>
            </a:pPr>
            <a:r>
              <a:rPr lang="es-ES"/>
              <a:t>pérdida de fuerza ósea</a:t>
            </a:r>
          </a:p>
          <a:p>
            <a:pPr marL="571500" indent="-342900">
              <a:lnSpc>
                <a:spcPct val="100000"/>
              </a:lnSpc>
              <a:buFont typeface="Arial" panose="020B0604020202020204" pitchFamily="34" charset="0"/>
              <a:buChar char="•"/>
            </a:pPr>
            <a:r>
              <a:rPr lang="es-ES"/>
              <a:t>incapacidad digestiva</a:t>
            </a:r>
            <a:endParaRPr lang="en-IE">
              <a:cs typeface="Calibri"/>
            </a:endParaRPr>
          </a:p>
        </p:txBody>
      </p:sp>
      <p:sp>
        <p:nvSpPr>
          <p:cNvPr id="4" name="Text Placeholder 3">
            <a:extLst>
              <a:ext uri="{FF2B5EF4-FFF2-40B4-BE49-F238E27FC236}">
                <a16:creationId xmlns:a16="http://schemas.microsoft.com/office/drawing/2014/main" id="{DD12C397-DFF9-4B59-874E-5F573DF2162C}"/>
              </a:ext>
            </a:extLst>
          </p:cNvPr>
          <p:cNvSpPr>
            <a:spLocks noGrp="1"/>
          </p:cNvSpPr>
          <p:nvPr>
            <p:ph type="body" sz="quarter" idx="16"/>
          </p:nvPr>
        </p:nvSpPr>
        <p:spPr>
          <a:xfrm>
            <a:off x="1616961" y="558805"/>
            <a:ext cx="5105121" cy="836231"/>
          </a:xfrm>
        </p:spPr>
        <p:txBody>
          <a:bodyPr>
            <a:normAutofit/>
          </a:bodyPr>
          <a:lstStyle/>
          <a:p>
            <a:r>
              <a:rPr lang="en-US" b="1"/>
              <a:t>1. </a:t>
            </a:r>
            <a:r>
              <a:rPr lang="en-US" b="1" err="1"/>
              <a:t>Cambios</a:t>
            </a:r>
            <a:r>
              <a:rPr lang="en-US" b="1"/>
              <a:t> </a:t>
            </a:r>
            <a:r>
              <a:rPr lang="en-US" b="1" err="1"/>
              <a:t>fisiológicos</a:t>
            </a:r>
            <a:endParaRPr lang="en-IE" b="1"/>
          </a:p>
        </p:txBody>
      </p:sp>
    </p:spTree>
    <p:extLst>
      <p:ext uri="{BB962C8B-B14F-4D97-AF65-F5344CB8AC3E}">
        <p14:creationId xmlns:p14="http://schemas.microsoft.com/office/powerpoint/2010/main" val="2959352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EBE11C-C186-4635-B0FB-4621A10DF33C}"/>
              </a:ext>
            </a:extLst>
          </p:cNvPr>
          <p:cNvSpPr>
            <a:spLocks noGrp="1"/>
          </p:cNvSpPr>
          <p:nvPr>
            <p:ph type="body" sz="quarter" idx="31"/>
          </p:nvPr>
        </p:nvSpPr>
        <p:spPr>
          <a:xfrm>
            <a:off x="1726250" y="4050707"/>
            <a:ext cx="2198123" cy="2238998"/>
          </a:xfrm>
        </p:spPr>
        <p:txBody>
          <a:bodyPr>
            <a:normAutofit lnSpcReduction="10000"/>
          </a:bodyPr>
          <a:lstStyle/>
          <a:p>
            <a:pPr marL="0"/>
            <a:r>
              <a:rPr lang="es-ES" sz="1900" b="1">
                <a:latin typeface="+mn-lt"/>
              </a:rPr>
              <a:t>COMO EN LOS ALIMENTOS NO PROCESADOS Y NO REFINADOS</a:t>
            </a:r>
          </a:p>
          <a:p>
            <a:pPr marL="0"/>
            <a:r>
              <a:rPr lang="es-ES" sz="1900">
                <a:latin typeface="+mn-lt"/>
              </a:rPr>
              <a:t>COMO LOS CEREALES INTEGRALES Y LAS LEGUMBRES</a:t>
            </a:r>
            <a:endParaRPr lang="en-IE" sz="1900">
              <a:latin typeface="+mn-lt"/>
            </a:endParaRPr>
          </a:p>
        </p:txBody>
      </p:sp>
      <p:sp>
        <p:nvSpPr>
          <p:cNvPr id="5" name="Text Placeholder 4">
            <a:extLst>
              <a:ext uri="{FF2B5EF4-FFF2-40B4-BE49-F238E27FC236}">
                <a16:creationId xmlns:a16="http://schemas.microsoft.com/office/drawing/2014/main" id="{F4150389-EB27-4EEA-AB2F-10D3EEC06AA6}"/>
              </a:ext>
            </a:extLst>
          </p:cNvPr>
          <p:cNvSpPr>
            <a:spLocks noGrp="1"/>
          </p:cNvSpPr>
          <p:nvPr>
            <p:ph type="body" sz="quarter" idx="33"/>
          </p:nvPr>
        </p:nvSpPr>
        <p:spPr>
          <a:xfrm>
            <a:off x="4948014" y="4050707"/>
            <a:ext cx="2358639" cy="2107148"/>
          </a:xfrm>
        </p:spPr>
        <p:txBody>
          <a:bodyPr>
            <a:normAutofit/>
          </a:bodyPr>
          <a:lstStyle/>
          <a:p>
            <a:pPr marL="0"/>
            <a:r>
              <a:rPr lang="es-ES" sz="1900" b="1">
                <a:latin typeface="+mn-lt"/>
              </a:rPr>
              <a:t>LO QUE SIGNIFICA QUE TODAVÍA CONTIENE ENZIMAS VIVAS</a:t>
            </a:r>
          </a:p>
          <a:p>
            <a:pPr marL="0"/>
            <a:r>
              <a:rPr lang="es-ES" sz="1900">
                <a:latin typeface="+mn-lt"/>
              </a:rPr>
              <a:t> COMO LA FRUTA, LA VERDURA Y LOS BROTES</a:t>
            </a:r>
            <a:endParaRPr lang="en-IE" sz="1900">
              <a:latin typeface="+mn-lt"/>
            </a:endParaRPr>
          </a:p>
        </p:txBody>
      </p:sp>
      <p:sp>
        <p:nvSpPr>
          <p:cNvPr id="7" name="Text Placeholder 6">
            <a:extLst>
              <a:ext uri="{FF2B5EF4-FFF2-40B4-BE49-F238E27FC236}">
                <a16:creationId xmlns:a16="http://schemas.microsoft.com/office/drawing/2014/main" id="{5458D4FE-E39F-4DD5-AAE8-C070907CBDC3}"/>
              </a:ext>
            </a:extLst>
          </p:cNvPr>
          <p:cNvSpPr>
            <a:spLocks noGrp="1"/>
          </p:cNvSpPr>
          <p:nvPr>
            <p:ph type="body" sz="quarter" idx="35"/>
          </p:nvPr>
        </p:nvSpPr>
        <p:spPr>
          <a:xfrm>
            <a:off x="8330294" y="4050707"/>
            <a:ext cx="2600942" cy="2238998"/>
          </a:xfrm>
        </p:spPr>
        <p:txBody>
          <a:bodyPr>
            <a:normAutofit/>
          </a:bodyPr>
          <a:lstStyle/>
          <a:p>
            <a:pPr marL="0"/>
            <a:r>
              <a:rPr lang="es-ES" sz="1900" b="1">
                <a:latin typeface="+mn-lt"/>
              </a:rPr>
              <a:t>ES DECIR, CULTIVADOS EN SUELOS RICOS EN NUTRIENTES ESENCIALES</a:t>
            </a:r>
          </a:p>
          <a:p>
            <a:pPr marL="0"/>
            <a:r>
              <a:rPr lang="es-ES" sz="1900">
                <a:latin typeface="+mn-lt"/>
              </a:rPr>
              <a:t> COMO LOS ALIMENTOS CULTIVADOS ORGÁNICAMENTE</a:t>
            </a:r>
            <a:endParaRPr lang="en-IE" sz="1900">
              <a:latin typeface="+mn-lt"/>
            </a:endParaRPr>
          </a:p>
        </p:txBody>
      </p:sp>
      <p:sp>
        <p:nvSpPr>
          <p:cNvPr id="8" name="Text Placeholder 7">
            <a:extLst>
              <a:ext uri="{FF2B5EF4-FFF2-40B4-BE49-F238E27FC236}">
                <a16:creationId xmlns:a16="http://schemas.microsoft.com/office/drawing/2014/main" id="{101D4EBC-061B-43C6-8164-6FBEE75F7ED0}"/>
              </a:ext>
            </a:extLst>
          </p:cNvPr>
          <p:cNvSpPr>
            <a:spLocks noGrp="1"/>
          </p:cNvSpPr>
          <p:nvPr>
            <p:ph type="body" sz="quarter" idx="29"/>
          </p:nvPr>
        </p:nvSpPr>
        <p:spPr>
          <a:xfrm>
            <a:off x="-11100" y="0"/>
            <a:ext cx="12181236" cy="1028423"/>
          </a:xfrm>
          <a:solidFill>
            <a:srgbClr val="85D2E1"/>
          </a:solidFill>
        </p:spPr>
        <p:txBody>
          <a:bodyPr anchor="ctr">
            <a:normAutofit/>
          </a:bodyPr>
          <a:lstStyle/>
          <a:p>
            <a:r>
              <a:rPr lang="es-ES"/>
              <a:t>Explicación de las propiedades naturales</a:t>
            </a:r>
          </a:p>
        </p:txBody>
      </p:sp>
      <p:sp>
        <p:nvSpPr>
          <p:cNvPr id="9" name="TextBox 8">
            <a:extLst>
              <a:ext uri="{FF2B5EF4-FFF2-40B4-BE49-F238E27FC236}">
                <a16:creationId xmlns:a16="http://schemas.microsoft.com/office/drawing/2014/main" id="{DB33B02D-FE75-450F-B836-12D7252ABB16}"/>
              </a:ext>
            </a:extLst>
          </p:cNvPr>
          <p:cNvSpPr txBox="1"/>
          <p:nvPr/>
        </p:nvSpPr>
        <p:spPr>
          <a:xfrm>
            <a:off x="2422732" y="1847863"/>
            <a:ext cx="1093862" cy="369332"/>
          </a:xfrm>
          <a:prstGeom prst="rect">
            <a:avLst/>
          </a:prstGeom>
          <a:noFill/>
        </p:spPr>
        <p:txBody>
          <a:bodyPr wrap="square" rtlCol="0">
            <a:spAutoFit/>
          </a:bodyPr>
          <a:lstStyle/>
          <a:p>
            <a:r>
              <a:rPr lang="en-US" b="1">
                <a:solidFill>
                  <a:srgbClr val="000000"/>
                </a:solidFill>
              </a:rPr>
              <a:t>NATURAL</a:t>
            </a:r>
            <a:endParaRPr lang="en-IE" b="1">
              <a:solidFill>
                <a:srgbClr val="000000"/>
              </a:solidFill>
            </a:endParaRPr>
          </a:p>
        </p:txBody>
      </p:sp>
      <p:sp>
        <p:nvSpPr>
          <p:cNvPr id="10" name="TextBox 9">
            <a:extLst>
              <a:ext uri="{FF2B5EF4-FFF2-40B4-BE49-F238E27FC236}">
                <a16:creationId xmlns:a16="http://schemas.microsoft.com/office/drawing/2014/main" id="{67214836-E5F9-401F-BB54-9A472520B157}"/>
              </a:ext>
            </a:extLst>
          </p:cNvPr>
          <p:cNvSpPr txBox="1"/>
          <p:nvPr/>
        </p:nvSpPr>
        <p:spPr>
          <a:xfrm>
            <a:off x="5449431" y="1871583"/>
            <a:ext cx="1293138" cy="369332"/>
          </a:xfrm>
          <a:prstGeom prst="rect">
            <a:avLst/>
          </a:prstGeom>
          <a:noFill/>
        </p:spPr>
        <p:txBody>
          <a:bodyPr wrap="square" rtlCol="0">
            <a:spAutoFit/>
          </a:bodyPr>
          <a:lstStyle/>
          <a:p>
            <a:pPr algn="ctr"/>
            <a:r>
              <a:rPr lang="en-US" b="1">
                <a:solidFill>
                  <a:srgbClr val="000000"/>
                </a:solidFill>
              </a:rPr>
              <a:t>ORGÁNICO</a:t>
            </a:r>
            <a:endParaRPr lang="en-IE" b="1">
              <a:solidFill>
                <a:srgbClr val="000000"/>
              </a:solidFill>
            </a:endParaRPr>
          </a:p>
        </p:txBody>
      </p:sp>
      <p:sp>
        <p:nvSpPr>
          <p:cNvPr id="11" name="TextBox 10">
            <a:extLst>
              <a:ext uri="{FF2B5EF4-FFF2-40B4-BE49-F238E27FC236}">
                <a16:creationId xmlns:a16="http://schemas.microsoft.com/office/drawing/2014/main" id="{BA5764D8-17CE-4F9D-8877-3F4058B9D887}"/>
              </a:ext>
            </a:extLst>
          </p:cNvPr>
          <p:cNvSpPr txBox="1"/>
          <p:nvPr/>
        </p:nvSpPr>
        <p:spPr>
          <a:xfrm>
            <a:off x="8962682" y="1871583"/>
            <a:ext cx="1093862" cy="369332"/>
          </a:xfrm>
          <a:prstGeom prst="rect">
            <a:avLst/>
          </a:prstGeom>
          <a:noFill/>
        </p:spPr>
        <p:txBody>
          <a:bodyPr wrap="square" rtlCol="0">
            <a:spAutoFit/>
          </a:bodyPr>
          <a:lstStyle/>
          <a:p>
            <a:pPr algn="ctr"/>
            <a:r>
              <a:rPr lang="en-US" b="1">
                <a:solidFill>
                  <a:srgbClr val="000000"/>
                </a:solidFill>
              </a:rPr>
              <a:t>CALIDAD</a:t>
            </a:r>
            <a:endParaRPr lang="en-IE" b="1">
              <a:solidFill>
                <a:srgbClr val="000000"/>
              </a:solidFill>
            </a:endParaRPr>
          </a:p>
        </p:txBody>
      </p:sp>
      <p:grpSp>
        <p:nvGrpSpPr>
          <p:cNvPr id="12" name="Group 11">
            <a:extLst>
              <a:ext uri="{FF2B5EF4-FFF2-40B4-BE49-F238E27FC236}">
                <a16:creationId xmlns:a16="http://schemas.microsoft.com/office/drawing/2014/main" id="{85EC1623-903F-44E9-B8FE-9D3C7900D51A}"/>
              </a:ext>
            </a:extLst>
          </p:cNvPr>
          <p:cNvGrpSpPr/>
          <p:nvPr/>
        </p:nvGrpSpPr>
        <p:grpSpPr>
          <a:xfrm>
            <a:off x="9094582" y="2552711"/>
            <a:ext cx="853466" cy="542372"/>
            <a:chOff x="3454400" y="159975"/>
            <a:chExt cx="4578885" cy="3280548"/>
          </a:xfrm>
        </p:grpSpPr>
        <p:sp>
          <p:nvSpPr>
            <p:cNvPr id="13" name="Freeform 403">
              <a:extLst>
                <a:ext uri="{FF2B5EF4-FFF2-40B4-BE49-F238E27FC236}">
                  <a16:creationId xmlns:a16="http://schemas.microsoft.com/office/drawing/2014/main" id="{1C7BC738-7600-4618-92FA-BB17B09769B8}"/>
                </a:ext>
              </a:extLst>
            </p:cNvPr>
            <p:cNvSpPr/>
            <p:nvPr/>
          </p:nvSpPr>
          <p:spPr>
            <a:xfrm>
              <a:off x="4917909" y="815474"/>
              <a:ext cx="1818990" cy="1732303"/>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00BADE"/>
            </a:solidFill>
            <a:ln w="8971" cap="flat">
              <a:noFill/>
              <a:prstDash val="solid"/>
              <a:miter/>
            </a:ln>
          </p:spPr>
          <p:txBody>
            <a:bodyPr rtlCol="0" anchor="ctr"/>
            <a:lstStyle/>
            <a:p>
              <a:endParaRPr lang="en-US"/>
            </a:p>
          </p:txBody>
        </p:sp>
        <p:grpSp>
          <p:nvGrpSpPr>
            <p:cNvPr id="14" name="Group 13">
              <a:extLst>
                <a:ext uri="{FF2B5EF4-FFF2-40B4-BE49-F238E27FC236}">
                  <a16:creationId xmlns:a16="http://schemas.microsoft.com/office/drawing/2014/main" id="{1807B38A-8E9D-441D-AC36-0CE4617D0661}"/>
                </a:ext>
              </a:extLst>
            </p:cNvPr>
            <p:cNvGrpSpPr/>
            <p:nvPr/>
          </p:nvGrpSpPr>
          <p:grpSpPr>
            <a:xfrm>
              <a:off x="3454400" y="159975"/>
              <a:ext cx="4578885" cy="3280548"/>
              <a:chOff x="3454400" y="159975"/>
              <a:chExt cx="4578885" cy="3280548"/>
            </a:xfrm>
          </p:grpSpPr>
          <p:sp>
            <p:nvSpPr>
              <p:cNvPr id="15" name="Freeform 405">
                <a:extLst>
                  <a:ext uri="{FF2B5EF4-FFF2-40B4-BE49-F238E27FC236}">
                    <a16:creationId xmlns:a16="http://schemas.microsoft.com/office/drawing/2014/main" id="{772CD636-4DA4-4253-8E77-41ACFCC6C734}"/>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w="8971" cap="flat">
                <a:noFill/>
                <a:prstDash val="solid"/>
                <a:miter/>
              </a:ln>
            </p:spPr>
            <p:txBody>
              <a:bodyPr rtlCol="0" anchor="ctr"/>
              <a:lstStyle/>
              <a:p>
                <a:endParaRPr lang="en-US"/>
              </a:p>
            </p:txBody>
          </p:sp>
          <p:sp>
            <p:nvSpPr>
              <p:cNvPr id="16" name="Freeform 406">
                <a:extLst>
                  <a:ext uri="{FF2B5EF4-FFF2-40B4-BE49-F238E27FC236}">
                    <a16:creationId xmlns:a16="http://schemas.microsoft.com/office/drawing/2014/main" id="{65F4EEDE-06A1-4C54-95D5-2B75475BAF4C}"/>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w="8971" cap="flat">
                <a:noFill/>
                <a:prstDash val="solid"/>
                <a:miter/>
              </a:ln>
            </p:spPr>
            <p:txBody>
              <a:bodyPr rtlCol="0" anchor="ctr"/>
              <a:lstStyle/>
              <a:p>
                <a:endParaRPr lang="en-US"/>
              </a:p>
            </p:txBody>
          </p:sp>
          <p:sp>
            <p:nvSpPr>
              <p:cNvPr id="17" name="Freeform 407">
                <a:extLst>
                  <a:ext uri="{FF2B5EF4-FFF2-40B4-BE49-F238E27FC236}">
                    <a16:creationId xmlns:a16="http://schemas.microsoft.com/office/drawing/2014/main" id="{52370A7E-BEA8-440D-BC94-F64D30FB1AB0}"/>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w="8971" cap="flat">
                <a:noFill/>
                <a:prstDash val="solid"/>
                <a:miter/>
              </a:ln>
            </p:spPr>
            <p:txBody>
              <a:bodyPr rtlCol="0" anchor="ctr"/>
              <a:lstStyle/>
              <a:p>
                <a:endParaRPr lang="en-US"/>
              </a:p>
            </p:txBody>
          </p:sp>
          <p:sp>
            <p:nvSpPr>
              <p:cNvPr id="18" name="Freeform 408">
                <a:extLst>
                  <a:ext uri="{FF2B5EF4-FFF2-40B4-BE49-F238E27FC236}">
                    <a16:creationId xmlns:a16="http://schemas.microsoft.com/office/drawing/2014/main" id="{0AB8C068-48CF-4EB9-9776-EEC0F51D1938}"/>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w="8971" cap="flat">
                <a:noFill/>
                <a:prstDash val="solid"/>
                <a:miter/>
              </a:ln>
            </p:spPr>
            <p:txBody>
              <a:bodyPr rtlCol="0" anchor="ctr"/>
              <a:lstStyle/>
              <a:p>
                <a:endParaRPr lang="en-US"/>
              </a:p>
            </p:txBody>
          </p:sp>
          <p:sp>
            <p:nvSpPr>
              <p:cNvPr id="19" name="Freeform 409">
                <a:extLst>
                  <a:ext uri="{FF2B5EF4-FFF2-40B4-BE49-F238E27FC236}">
                    <a16:creationId xmlns:a16="http://schemas.microsoft.com/office/drawing/2014/main" id="{F9EBB711-BB39-42CA-B388-88CFB4BEEA49}"/>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w="8971" cap="flat">
                <a:noFill/>
                <a:prstDash val="solid"/>
                <a:miter/>
              </a:ln>
            </p:spPr>
            <p:txBody>
              <a:bodyPr rtlCol="0" anchor="ctr"/>
              <a:lstStyle/>
              <a:p>
                <a:endParaRPr lang="en-US"/>
              </a:p>
            </p:txBody>
          </p:sp>
          <p:sp>
            <p:nvSpPr>
              <p:cNvPr id="20" name="Freeform 410">
                <a:extLst>
                  <a:ext uri="{FF2B5EF4-FFF2-40B4-BE49-F238E27FC236}">
                    <a16:creationId xmlns:a16="http://schemas.microsoft.com/office/drawing/2014/main" id="{09C79ED6-7D45-45F2-8FFB-5D815280CCC8}"/>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w="8971" cap="flat">
                <a:noFill/>
                <a:prstDash val="solid"/>
                <a:miter/>
              </a:ln>
            </p:spPr>
            <p:txBody>
              <a:bodyPr rtlCol="0" anchor="ctr"/>
              <a:lstStyle/>
              <a:p>
                <a:endParaRPr lang="en-US"/>
              </a:p>
            </p:txBody>
          </p:sp>
          <p:sp>
            <p:nvSpPr>
              <p:cNvPr id="21" name="Freeform 411">
                <a:extLst>
                  <a:ext uri="{FF2B5EF4-FFF2-40B4-BE49-F238E27FC236}">
                    <a16:creationId xmlns:a16="http://schemas.microsoft.com/office/drawing/2014/main" id="{ABC3A6B3-031D-4C1F-A491-2A91BCE7E60F}"/>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w="8971" cap="flat">
                <a:noFill/>
                <a:prstDash val="solid"/>
                <a:miter/>
              </a:ln>
            </p:spPr>
            <p:txBody>
              <a:bodyPr rtlCol="0" anchor="ctr"/>
              <a:lstStyle/>
              <a:p>
                <a:endParaRPr lang="en-US"/>
              </a:p>
            </p:txBody>
          </p:sp>
        </p:grpSp>
      </p:grpSp>
      <p:grpSp>
        <p:nvGrpSpPr>
          <p:cNvPr id="22" name="Group 21">
            <a:extLst>
              <a:ext uri="{FF2B5EF4-FFF2-40B4-BE49-F238E27FC236}">
                <a16:creationId xmlns:a16="http://schemas.microsoft.com/office/drawing/2014/main" id="{30D3D66A-850F-4AAC-9ECE-1D8B9D03D7B0}"/>
              </a:ext>
            </a:extLst>
          </p:cNvPr>
          <p:cNvGrpSpPr/>
          <p:nvPr/>
        </p:nvGrpSpPr>
        <p:grpSpPr>
          <a:xfrm>
            <a:off x="2640322" y="2377634"/>
            <a:ext cx="699964" cy="717449"/>
            <a:chOff x="5614841" y="786428"/>
            <a:chExt cx="901130" cy="901727"/>
          </a:xfrm>
        </p:grpSpPr>
        <p:grpSp>
          <p:nvGrpSpPr>
            <p:cNvPr id="23" name="Graphic 2">
              <a:extLst>
                <a:ext uri="{FF2B5EF4-FFF2-40B4-BE49-F238E27FC236}">
                  <a16:creationId xmlns:a16="http://schemas.microsoft.com/office/drawing/2014/main" id="{EA2BF10B-F693-4DA8-AD68-791EBC5BF2DF}"/>
                </a:ext>
              </a:extLst>
            </p:cNvPr>
            <p:cNvGrpSpPr/>
            <p:nvPr/>
          </p:nvGrpSpPr>
          <p:grpSpPr>
            <a:xfrm>
              <a:off x="5715019" y="1058540"/>
              <a:ext cx="543506" cy="445337"/>
              <a:chOff x="5715019" y="1058540"/>
              <a:chExt cx="543506" cy="445337"/>
            </a:xfrm>
            <a:solidFill>
              <a:srgbClr val="60A9DD"/>
            </a:solidFill>
          </p:grpSpPr>
          <p:sp>
            <p:nvSpPr>
              <p:cNvPr id="25" name="Freeform 210">
                <a:extLst>
                  <a:ext uri="{FF2B5EF4-FFF2-40B4-BE49-F238E27FC236}">
                    <a16:creationId xmlns:a16="http://schemas.microsoft.com/office/drawing/2014/main" id="{B699A05B-807D-43AF-B0AA-EB985C829371}"/>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00BADE"/>
              </a:solidFill>
              <a:ln w="9028" cap="flat">
                <a:noFill/>
                <a:prstDash val="solid"/>
                <a:miter/>
              </a:ln>
            </p:spPr>
            <p:txBody>
              <a:bodyPr rtlCol="0" anchor="ctr"/>
              <a:lstStyle/>
              <a:p>
                <a:endParaRPr lang="en-US"/>
              </a:p>
            </p:txBody>
          </p:sp>
          <p:sp>
            <p:nvSpPr>
              <p:cNvPr id="26" name="Freeform 211">
                <a:extLst>
                  <a:ext uri="{FF2B5EF4-FFF2-40B4-BE49-F238E27FC236}">
                    <a16:creationId xmlns:a16="http://schemas.microsoft.com/office/drawing/2014/main" id="{4600760F-CF7C-46F7-9B90-6D49B9D2EA3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00BADE"/>
              </a:solidFill>
              <a:ln w="9028" cap="flat">
                <a:noFill/>
                <a:prstDash val="solid"/>
                <a:miter/>
              </a:ln>
            </p:spPr>
            <p:txBody>
              <a:bodyPr rtlCol="0" anchor="ctr"/>
              <a:lstStyle/>
              <a:p>
                <a:endParaRPr lang="en-US"/>
              </a:p>
            </p:txBody>
          </p:sp>
        </p:grpSp>
        <p:sp>
          <p:nvSpPr>
            <p:cNvPr id="24" name="Freeform 209">
              <a:extLst>
                <a:ext uri="{FF2B5EF4-FFF2-40B4-BE49-F238E27FC236}">
                  <a16:creationId xmlns:a16="http://schemas.microsoft.com/office/drawing/2014/main" id="{35502820-CCE6-49DA-9F21-A4CFE5126B27}"/>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EAEE392A-56A1-489B-A21C-6514A407BF29}"/>
              </a:ext>
            </a:extLst>
          </p:cNvPr>
          <p:cNvGrpSpPr/>
          <p:nvPr/>
        </p:nvGrpSpPr>
        <p:grpSpPr>
          <a:xfrm>
            <a:off x="5771971" y="2335227"/>
            <a:ext cx="699964" cy="717450"/>
            <a:chOff x="5591874" y="2370217"/>
            <a:chExt cx="948345" cy="850874"/>
          </a:xfrm>
        </p:grpSpPr>
        <p:sp>
          <p:nvSpPr>
            <p:cNvPr id="28" name="Freeform 213">
              <a:extLst>
                <a:ext uri="{FF2B5EF4-FFF2-40B4-BE49-F238E27FC236}">
                  <a16:creationId xmlns:a16="http://schemas.microsoft.com/office/drawing/2014/main" id="{F1736F89-E646-4145-AE4A-DCF4405C9718}"/>
                </a:ext>
              </a:extLst>
            </p:cNvPr>
            <p:cNvSpPr/>
            <p:nvPr/>
          </p:nvSpPr>
          <p:spPr>
            <a:xfrm>
              <a:off x="6136387" y="2470431"/>
              <a:ext cx="155736" cy="311645"/>
            </a:xfrm>
            <a:custGeom>
              <a:avLst/>
              <a:gdLst>
                <a:gd name="connsiteX0" fmla="*/ 116719 w 155736"/>
                <a:gd name="connsiteY0" fmla="*/ 225830 h 311645"/>
                <a:gd name="connsiteX1" fmla="*/ 104975 w 155736"/>
                <a:gd name="connsiteY1" fmla="*/ 239380 h 311645"/>
                <a:gd name="connsiteX2" fmla="*/ 34516 w 155736"/>
                <a:gd name="connsiteY2" fmla="*/ 311646 h 311645"/>
                <a:gd name="connsiteX3" fmla="*/ 3804 w 155736"/>
                <a:gd name="connsiteY3" fmla="*/ 213184 h 311645"/>
                <a:gd name="connsiteX4" fmla="*/ 23676 w 155736"/>
                <a:gd name="connsiteY4" fmla="*/ 127368 h 311645"/>
                <a:gd name="connsiteX5" fmla="*/ 73359 w 155736"/>
                <a:gd name="connsiteY5" fmla="*/ 74072 h 311645"/>
                <a:gd name="connsiteX6" fmla="*/ 85102 w 155736"/>
                <a:gd name="connsiteY6" fmla="*/ 57813 h 311645"/>
                <a:gd name="connsiteX7" fmla="*/ 115815 w 155736"/>
                <a:gd name="connsiteY7" fmla="*/ 903 h 311645"/>
                <a:gd name="connsiteX8" fmla="*/ 116719 w 155736"/>
                <a:gd name="connsiteY8" fmla="*/ 0 h 311645"/>
                <a:gd name="connsiteX9" fmla="*/ 117622 w 155736"/>
                <a:gd name="connsiteY9" fmla="*/ 0 h 311645"/>
                <a:gd name="connsiteX10" fmla="*/ 143818 w 155736"/>
                <a:gd name="connsiteY10" fmla="*/ 175245 h 31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736" h="311645">
                  <a:moveTo>
                    <a:pt x="116719" y="225830"/>
                  </a:moveTo>
                  <a:cubicBezTo>
                    <a:pt x="113105" y="230347"/>
                    <a:pt x="109492" y="234864"/>
                    <a:pt x="104975" y="239380"/>
                  </a:cubicBezTo>
                  <a:lnTo>
                    <a:pt x="34516" y="311646"/>
                  </a:lnTo>
                  <a:lnTo>
                    <a:pt x="3804" y="213184"/>
                  </a:lnTo>
                  <a:cubicBezTo>
                    <a:pt x="-5230" y="183374"/>
                    <a:pt x="1997" y="149951"/>
                    <a:pt x="23676" y="127368"/>
                  </a:cubicBezTo>
                  <a:lnTo>
                    <a:pt x="73359" y="74072"/>
                  </a:lnTo>
                  <a:cubicBezTo>
                    <a:pt x="77876" y="69556"/>
                    <a:pt x="82392" y="63233"/>
                    <a:pt x="85102" y="57813"/>
                  </a:cubicBezTo>
                  <a:lnTo>
                    <a:pt x="115815" y="903"/>
                  </a:lnTo>
                  <a:cubicBezTo>
                    <a:pt x="115815" y="903"/>
                    <a:pt x="115815" y="0"/>
                    <a:pt x="116719" y="0"/>
                  </a:cubicBezTo>
                  <a:cubicBezTo>
                    <a:pt x="117622" y="0"/>
                    <a:pt x="117622" y="0"/>
                    <a:pt x="117622" y="0"/>
                  </a:cubicBezTo>
                  <a:cubicBezTo>
                    <a:pt x="156465" y="50586"/>
                    <a:pt x="166401" y="115625"/>
                    <a:pt x="143818" y="175245"/>
                  </a:cubicBezTo>
                </a:path>
              </a:pathLst>
            </a:custGeom>
            <a:solidFill>
              <a:srgbClr val="00BADE"/>
            </a:solidFill>
            <a:ln w="9028" cap="flat">
              <a:noFill/>
              <a:prstDash val="solid"/>
              <a:miter/>
            </a:ln>
          </p:spPr>
          <p:txBody>
            <a:bodyPr rtlCol="0" anchor="ctr"/>
            <a:lstStyle/>
            <a:p>
              <a:endParaRPr lang="en-US"/>
            </a:p>
          </p:txBody>
        </p:sp>
        <p:sp>
          <p:nvSpPr>
            <p:cNvPr id="29" name="Freeform 214">
              <a:extLst>
                <a:ext uri="{FF2B5EF4-FFF2-40B4-BE49-F238E27FC236}">
                  <a16:creationId xmlns:a16="http://schemas.microsoft.com/office/drawing/2014/main" id="{F487B55E-1988-45CA-B275-B2A007D546C1}"/>
                </a:ext>
              </a:extLst>
            </p:cNvPr>
            <p:cNvSpPr/>
            <p:nvPr/>
          </p:nvSpPr>
          <p:spPr>
            <a:xfrm>
              <a:off x="6066118" y="2521921"/>
              <a:ext cx="90137" cy="249316"/>
            </a:xfrm>
            <a:custGeom>
              <a:avLst/>
              <a:gdLst>
                <a:gd name="connsiteX0" fmla="*/ 0 w 90137"/>
                <a:gd name="connsiteY0" fmla="*/ 130982 h 249316"/>
                <a:gd name="connsiteX1" fmla="*/ 52393 w 90137"/>
                <a:gd name="connsiteY1" fmla="*/ 27100 h 249316"/>
                <a:gd name="connsiteX2" fmla="*/ 89429 w 90137"/>
                <a:gd name="connsiteY2" fmla="*/ 0 h 249316"/>
                <a:gd name="connsiteX3" fmla="*/ 85816 w 90137"/>
                <a:gd name="connsiteY3" fmla="*/ 43359 h 249316"/>
                <a:gd name="connsiteX4" fmla="*/ 73169 w 90137"/>
                <a:gd name="connsiteY4" fmla="*/ 56909 h 249316"/>
                <a:gd name="connsiteX5" fmla="*/ 46973 w 90137"/>
                <a:gd name="connsiteY5" fmla="*/ 169824 h 249316"/>
                <a:gd name="connsiteX6" fmla="*/ 72266 w 90137"/>
                <a:gd name="connsiteY6" fmla="*/ 249317 h 249316"/>
                <a:gd name="connsiteX7" fmla="*/ 51489 w 90137"/>
                <a:gd name="connsiteY7" fmla="*/ 233960 h 249316"/>
                <a:gd name="connsiteX8" fmla="*/ 0 w 90137"/>
                <a:gd name="connsiteY8" fmla="*/ 130982 h 24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37" h="249316">
                  <a:moveTo>
                    <a:pt x="0" y="130982"/>
                  </a:moveTo>
                  <a:cubicBezTo>
                    <a:pt x="0" y="89428"/>
                    <a:pt x="18970" y="51489"/>
                    <a:pt x="52393" y="27100"/>
                  </a:cubicBezTo>
                  <a:lnTo>
                    <a:pt x="89429" y="0"/>
                  </a:lnTo>
                  <a:cubicBezTo>
                    <a:pt x="91236" y="13550"/>
                    <a:pt x="89429" y="28003"/>
                    <a:pt x="85816" y="43359"/>
                  </a:cubicBezTo>
                  <a:lnTo>
                    <a:pt x="73169" y="56909"/>
                  </a:lnTo>
                  <a:cubicBezTo>
                    <a:pt x="45166" y="87622"/>
                    <a:pt x="35229" y="130982"/>
                    <a:pt x="46973" y="169824"/>
                  </a:cubicBezTo>
                  <a:lnTo>
                    <a:pt x="72266" y="249317"/>
                  </a:lnTo>
                  <a:lnTo>
                    <a:pt x="51489" y="233960"/>
                  </a:lnTo>
                  <a:cubicBezTo>
                    <a:pt x="18970" y="210474"/>
                    <a:pt x="0" y="172534"/>
                    <a:pt x="0" y="130982"/>
                  </a:cubicBezTo>
                  <a:close/>
                </a:path>
              </a:pathLst>
            </a:custGeom>
            <a:solidFill>
              <a:srgbClr val="00BADE"/>
            </a:solidFill>
            <a:ln w="9028" cap="flat">
              <a:noFill/>
              <a:prstDash val="solid"/>
              <a:miter/>
            </a:ln>
          </p:spPr>
          <p:txBody>
            <a:bodyPr rtlCol="0" anchor="ctr"/>
            <a:lstStyle/>
            <a:p>
              <a:endParaRPr lang="en-US"/>
            </a:p>
          </p:txBody>
        </p:sp>
        <p:grpSp>
          <p:nvGrpSpPr>
            <p:cNvPr id="30" name="Graphic 2">
              <a:extLst>
                <a:ext uri="{FF2B5EF4-FFF2-40B4-BE49-F238E27FC236}">
                  <a16:creationId xmlns:a16="http://schemas.microsoft.com/office/drawing/2014/main" id="{77ED662D-875C-4F72-BF82-668F067BAA29}"/>
                </a:ext>
              </a:extLst>
            </p:cNvPr>
            <p:cNvGrpSpPr/>
            <p:nvPr/>
          </p:nvGrpSpPr>
          <p:grpSpPr>
            <a:xfrm>
              <a:off x="5591874" y="2370217"/>
              <a:ext cx="948345" cy="850874"/>
              <a:chOff x="5591874" y="2370217"/>
              <a:chExt cx="948345" cy="850874"/>
            </a:xfrm>
            <a:solidFill>
              <a:srgbClr val="010101"/>
            </a:solidFill>
          </p:grpSpPr>
          <p:sp>
            <p:nvSpPr>
              <p:cNvPr id="31" name="Freeform 216">
                <a:extLst>
                  <a:ext uri="{FF2B5EF4-FFF2-40B4-BE49-F238E27FC236}">
                    <a16:creationId xmlns:a16="http://schemas.microsoft.com/office/drawing/2014/main" id="{CAB5991E-5F18-4254-A894-BF877B9D9B41}"/>
                  </a:ext>
                </a:extLst>
              </p:cNvPr>
              <p:cNvSpPr/>
              <p:nvPr/>
            </p:nvSpPr>
            <p:spPr>
              <a:xfrm>
                <a:off x="5591874" y="2460359"/>
                <a:ext cx="948345" cy="758021"/>
              </a:xfrm>
              <a:custGeom>
                <a:avLst/>
                <a:gdLst>
                  <a:gd name="connsiteX0" fmla="*/ 943068 w 948345"/>
                  <a:gd name="connsiteY0" fmla="*/ 515932 h 758021"/>
                  <a:gd name="connsiteX1" fmla="*/ 874415 w 948345"/>
                  <a:gd name="connsiteY1" fmla="*/ 487026 h 758021"/>
                  <a:gd name="connsiteX2" fmla="*/ 832863 w 948345"/>
                  <a:gd name="connsiteY2" fmla="*/ 501479 h 758021"/>
                  <a:gd name="connsiteX3" fmla="*/ 787696 w 948345"/>
                  <a:gd name="connsiteY3" fmla="*/ 461733 h 758021"/>
                  <a:gd name="connsiteX4" fmla="*/ 578126 w 948345"/>
                  <a:gd name="connsiteY4" fmla="*/ 412050 h 758021"/>
                  <a:gd name="connsiteX5" fmla="*/ 578126 w 948345"/>
                  <a:gd name="connsiteY5" fmla="*/ 373207 h 758021"/>
                  <a:gd name="connsiteX6" fmla="*/ 660328 w 948345"/>
                  <a:gd name="connsiteY6" fmla="*/ 287392 h 758021"/>
                  <a:gd name="connsiteX7" fmla="*/ 673878 w 948345"/>
                  <a:gd name="connsiteY7" fmla="*/ 272035 h 758021"/>
                  <a:gd name="connsiteX8" fmla="*/ 672071 w 948345"/>
                  <a:gd name="connsiteY8" fmla="*/ 252162 h 758021"/>
                  <a:gd name="connsiteX9" fmla="*/ 652198 w 948345"/>
                  <a:gd name="connsiteY9" fmla="*/ 253969 h 758021"/>
                  <a:gd name="connsiteX10" fmla="*/ 640455 w 948345"/>
                  <a:gd name="connsiteY10" fmla="*/ 267519 h 758021"/>
                  <a:gd name="connsiteX11" fmla="*/ 569996 w 948345"/>
                  <a:gd name="connsiteY11" fmla="*/ 339784 h 758021"/>
                  <a:gd name="connsiteX12" fmla="*/ 539283 w 948345"/>
                  <a:gd name="connsiteY12" fmla="*/ 241322 h 758021"/>
                  <a:gd name="connsiteX13" fmla="*/ 559156 w 948345"/>
                  <a:gd name="connsiteY13" fmla="*/ 155506 h 758021"/>
                  <a:gd name="connsiteX14" fmla="*/ 608839 w 948345"/>
                  <a:gd name="connsiteY14" fmla="*/ 102211 h 758021"/>
                  <a:gd name="connsiteX15" fmla="*/ 620582 w 948345"/>
                  <a:gd name="connsiteY15" fmla="*/ 85951 h 758021"/>
                  <a:gd name="connsiteX16" fmla="*/ 651295 w 948345"/>
                  <a:gd name="connsiteY16" fmla="*/ 29041 h 758021"/>
                  <a:gd name="connsiteX17" fmla="*/ 652198 w 948345"/>
                  <a:gd name="connsiteY17" fmla="*/ 28138 h 758021"/>
                  <a:gd name="connsiteX18" fmla="*/ 653101 w 948345"/>
                  <a:gd name="connsiteY18" fmla="*/ 28138 h 758021"/>
                  <a:gd name="connsiteX19" fmla="*/ 679298 w 948345"/>
                  <a:gd name="connsiteY19" fmla="*/ 203383 h 758021"/>
                  <a:gd name="connsiteX20" fmla="*/ 687428 w 948345"/>
                  <a:gd name="connsiteY20" fmla="*/ 221449 h 758021"/>
                  <a:gd name="connsiteX21" fmla="*/ 705494 w 948345"/>
                  <a:gd name="connsiteY21" fmla="*/ 213319 h 758021"/>
                  <a:gd name="connsiteX22" fmla="*/ 674781 w 948345"/>
                  <a:gd name="connsiteY22" fmla="*/ 10975 h 758021"/>
                  <a:gd name="connsiteX23" fmla="*/ 649488 w 948345"/>
                  <a:gd name="connsiteY23" fmla="*/ 136 h 758021"/>
                  <a:gd name="connsiteX24" fmla="*/ 626002 w 948345"/>
                  <a:gd name="connsiteY24" fmla="*/ 15492 h 758021"/>
                  <a:gd name="connsiteX25" fmla="*/ 595289 w 948345"/>
                  <a:gd name="connsiteY25" fmla="*/ 72401 h 758021"/>
                  <a:gd name="connsiteX26" fmla="*/ 587159 w 948345"/>
                  <a:gd name="connsiteY26" fmla="*/ 83241 h 758021"/>
                  <a:gd name="connsiteX27" fmla="*/ 582642 w 948345"/>
                  <a:gd name="connsiteY27" fmla="*/ 88661 h 758021"/>
                  <a:gd name="connsiteX28" fmla="*/ 579029 w 948345"/>
                  <a:gd name="connsiteY28" fmla="*/ 61561 h 758021"/>
                  <a:gd name="connsiteX29" fmla="*/ 566383 w 948345"/>
                  <a:gd name="connsiteY29" fmla="*/ 47108 h 758021"/>
                  <a:gd name="connsiteX30" fmla="*/ 547413 w 948345"/>
                  <a:gd name="connsiteY30" fmla="*/ 49818 h 758021"/>
                  <a:gd name="connsiteX31" fmla="*/ 500440 w 948345"/>
                  <a:gd name="connsiteY31" fmla="*/ 84144 h 758021"/>
                  <a:gd name="connsiteX32" fmla="*/ 436304 w 948345"/>
                  <a:gd name="connsiteY32" fmla="*/ 209706 h 758021"/>
                  <a:gd name="connsiteX33" fmla="*/ 499537 w 948345"/>
                  <a:gd name="connsiteY33" fmla="*/ 336171 h 758021"/>
                  <a:gd name="connsiteX34" fmla="*/ 549219 w 948345"/>
                  <a:gd name="connsiteY34" fmla="*/ 373207 h 758021"/>
                  <a:gd name="connsiteX35" fmla="*/ 549219 w 948345"/>
                  <a:gd name="connsiteY35" fmla="*/ 420180 h 758021"/>
                  <a:gd name="connsiteX36" fmla="*/ 525733 w 948345"/>
                  <a:gd name="connsiteY36" fmla="*/ 431019 h 758021"/>
                  <a:gd name="connsiteX37" fmla="*/ 403785 w 948345"/>
                  <a:gd name="connsiteY37" fmla="*/ 497865 h 758021"/>
                  <a:gd name="connsiteX38" fmla="*/ 395655 w 948345"/>
                  <a:gd name="connsiteY38" fmla="*/ 497865 h 758021"/>
                  <a:gd name="connsiteX39" fmla="*/ 326099 w 948345"/>
                  <a:gd name="connsiteY39" fmla="*/ 471669 h 758021"/>
                  <a:gd name="connsiteX40" fmla="*/ 152661 w 948345"/>
                  <a:gd name="connsiteY40" fmla="*/ 471669 h 758021"/>
                  <a:gd name="connsiteX41" fmla="*/ 119239 w 948345"/>
                  <a:gd name="connsiteY41" fmla="*/ 451796 h 758021"/>
                  <a:gd name="connsiteX42" fmla="*/ 13550 w 948345"/>
                  <a:gd name="connsiteY42" fmla="*/ 451796 h 758021"/>
                  <a:gd name="connsiteX43" fmla="*/ 0 w 948345"/>
                  <a:gd name="connsiteY43" fmla="*/ 465346 h 758021"/>
                  <a:gd name="connsiteX44" fmla="*/ 13550 w 948345"/>
                  <a:gd name="connsiteY44" fmla="*/ 478896 h 758021"/>
                  <a:gd name="connsiteX45" fmla="*/ 119239 w 948345"/>
                  <a:gd name="connsiteY45" fmla="*/ 478896 h 758021"/>
                  <a:gd name="connsiteX46" fmla="*/ 130078 w 948345"/>
                  <a:gd name="connsiteY46" fmla="*/ 489735 h 758021"/>
                  <a:gd name="connsiteX47" fmla="*/ 130078 w 948345"/>
                  <a:gd name="connsiteY47" fmla="*/ 530385 h 758021"/>
                  <a:gd name="connsiteX48" fmla="*/ 143628 w 948345"/>
                  <a:gd name="connsiteY48" fmla="*/ 543935 h 758021"/>
                  <a:gd name="connsiteX49" fmla="*/ 157178 w 948345"/>
                  <a:gd name="connsiteY49" fmla="*/ 530385 h 758021"/>
                  <a:gd name="connsiteX50" fmla="*/ 157178 w 948345"/>
                  <a:gd name="connsiteY50" fmla="*/ 497865 h 758021"/>
                  <a:gd name="connsiteX51" fmla="*/ 326099 w 948345"/>
                  <a:gd name="connsiteY51" fmla="*/ 497865 h 758021"/>
                  <a:gd name="connsiteX52" fmla="*/ 380298 w 948345"/>
                  <a:gd name="connsiteY52" fmla="*/ 520449 h 758021"/>
                  <a:gd name="connsiteX53" fmla="*/ 390235 w 948345"/>
                  <a:gd name="connsiteY53" fmla="*/ 524965 h 758021"/>
                  <a:gd name="connsiteX54" fmla="*/ 561866 w 948345"/>
                  <a:gd name="connsiteY54" fmla="*/ 524965 h 758021"/>
                  <a:gd name="connsiteX55" fmla="*/ 597999 w 948345"/>
                  <a:gd name="connsiteY55" fmla="*/ 561098 h 758021"/>
                  <a:gd name="connsiteX56" fmla="*/ 561866 w 948345"/>
                  <a:gd name="connsiteY56" fmla="*/ 597231 h 758021"/>
                  <a:gd name="connsiteX57" fmla="*/ 422754 w 948345"/>
                  <a:gd name="connsiteY57" fmla="*/ 597231 h 758021"/>
                  <a:gd name="connsiteX58" fmla="*/ 405591 w 948345"/>
                  <a:gd name="connsiteY58" fmla="*/ 604457 h 758021"/>
                  <a:gd name="connsiteX59" fmla="*/ 382105 w 948345"/>
                  <a:gd name="connsiteY59" fmla="*/ 627944 h 758021"/>
                  <a:gd name="connsiteX60" fmla="*/ 382105 w 948345"/>
                  <a:gd name="connsiteY60" fmla="*/ 647817 h 758021"/>
                  <a:gd name="connsiteX61" fmla="*/ 392041 w 948345"/>
                  <a:gd name="connsiteY61" fmla="*/ 652333 h 758021"/>
                  <a:gd name="connsiteX62" fmla="*/ 401978 w 948345"/>
                  <a:gd name="connsiteY62" fmla="*/ 647817 h 758021"/>
                  <a:gd name="connsiteX63" fmla="*/ 424561 w 948345"/>
                  <a:gd name="connsiteY63" fmla="*/ 625234 h 758021"/>
                  <a:gd name="connsiteX64" fmla="*/ 561866 w 948345"/>
                  <a:gd name="connsiteY64" fmla="*/ 625234 h 758021"/>
                  <a:gd name="connsiteX65" fmla="*/ 604322 w 948345"/>
                  <a:gd name="connsiteY65" fmla="*/ 608974 h 758021"/>
                  <a:gd name="connsiteX66" fmla="*/ 883448 w 948345"/>
                  <a:gd name="connsiteY66" fmla="*/ 510512 h 758021"/>
                  <a:gd name="connsiteX67" fmla="*/ 917775 w 948345"/>
                  <a:gd name="connsiteY67" fmla="*/ 524965 h 758021"/>
                  <a:gd name="connsiteX68" fmla="*/ 905128 w 948345"/>
                  <a:gd name="connsiteY68" fmla="*/ 561098 h 758021"/>
                  <a:gd name="connsiteX69" fmla="*/ 604322 w 948345"/>
                  <a:gd name="connsiteY69" fmla="*/ 717373 h 758021"/>
                  <a:gd name="connsiteX70" fmla="*/ 547413 w 948345"/>
                  <a:gd name="connsiteY70" fmla="*/ 730922 h 758021"/>
                  <a:gd name="connsiteX71" fmla="*/ 523023 w 948345"/>
                  <a:gd name="connsiteY71" fmla="*/ 730922 h 758021"/>
                  <a:gd name="connsiteX72" fmla="*/ 509473 w 948345"/>
                  <a:gd name="connsiteY72" fmla="*/ 744472 h 758021"/>
                  <a:gd name="connsiteX73" fmla="*/ 523023 w 948345"/>
                  <a:gd name="connsiteY73" fmla="*/ 758022 h 758021"/>
                  <a:gd name="connsiteX74" fmla="*/ 547413 w 948345"/>
                  <a:gd name="connsiteY74" fmla="*/ 758022 h 758021"/>
                  <a:gd name="connsiteX75" fmla="*/ 617872 w 948345"/>
                  <a:gd name="connsiteY75" fmla="*/ 740859 h 758021"/>
                  <a:gd name="connsiteX76" fmla="*/ 918678 w 948345"/>
                  <a:gd name="connsiteY76" fmla="*/ 584584 h 758021"/>
                  <a:gd name="connsiteX77" fmla="*/ 943068 w 948345"/>
                  <a:gd name="connsiteY77" fmla="*/ 515932 h 758021"/>
                  <a:gd name="connsiteX78" fmla="*/ 943068 w 948345"/>
                  <a:gd name="connsiteY78" fmla="*/ 515932 h 758021"/>
                  <a:gd name="connsiteX79" fmla="*/ 465211 w 948345"/>
                  <a:gd name="connsiteY79" fmla="*/ 211512 h 758021"/>
                  <a:gd name="connsiteX80" fmla="*/ 517603 w 948345"/>
                  <a:gd name="connsiteY80" fmla="*/ 107631 h 758021"/>
                  <a:gd name="connsiteX81" fmla="*/ 554639 w 948345"/>
                  <a:gd name="connsiteY81" fmla="*/ 80531 h 758021"/>
                  <a:gd name="connsiteX82" fmla="*/ 551026 w 948345"/>
                  <a:gd name="connsiteY82" fmla="*/ 123890 h 758021"/>
                  <a:gd name="connsiteX83" fmla="*/ 538380 w 948345"/>
                  <a:gd name="connsiteY83" fmla="*/ 137440 h 758021"/>
                  <a:gd name="connsiteX84" fmla="*/ 512183 w 948345"/>
                  <a:gd name="connsiteY84" fmla="*/ 250355 h 758021"/>
                  <a:gd name="connsiteX85" fmla="*/ 537476 w 948345"/>
                  <a:gd name="connsiteY85" fmla="*/ 329848 h 758021"/>
                  <a:gd name="connsiteX86" fmla="*/ 516700 w 948345"/>
                  <a:gd name="connsiteY86" fmla="*/ 314491 h 758021"/>
                  <a:gd name="connsiteX87" fmla="*/ 465211 w 948345"/>
                  <a:gd name="connsiteY87" fmla="*/ 211512 h 758021"/>
                  <a:gd name="connsiteX88" fmla="*/ 561866 w 948345"/>
                  <a:gd name="connsiteY88" fmla="*/ 499672 h 758021"/>
                  <a:gd name="connsiteX89" fmla="*/ 462501 w 948345"/>
                  <a:gd name="connsiteY89" fmla="*/ 499672 h 758021"/>
                  <a:gd name="connsiteX90" fmla="*/ 540186 w 948345"/>
                  <a:gd name="connsiteY90" fmla="*/ 457216 h 758021"/>
                  <a:gd name="connsiteX91" fmla="*/ 769630 w 948345"/>
                  <a:gd name="connsiteY91" fmla="*/ 482509 h 758021"/>
                  <a:gd name="connsiteX92" fmla="*/ 803053 w 948345"/>
                  <a:gd name="connsiteY92" fmla="*/ 511415 h 758021"/>
                  <a:gd name="connsiteX93" fmla="*/ 626002 w 948345"/>
                  <a:gd name="connsiteY93" fmla="*/ 573745 h 758021"/>
                  <a:gd name="connsiteX94" fmla="*/ 626905 w 948345"/>
                  <a:gd name="connsiteY94" fmla="*/ 562905 h 758021"/>
                  <a:gd name="connsiteX95" fmla="*/ 561866 w 948345"/>
                  <a:gd name="connsiteY95" fmla="*/ 499672 h 758021"/>
                  <a:gd name="connsiteX96" fmla="*/ 561866 w 948345"/>
                  <a:gd name="connsiteY96" fmla="*/ 499672 h 75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48345" h="758021">
                    <a:moveTo>
                      <a:pt x="943068" y="515932"/>
                    </a:moveTo>
                    <a:cubicBezTo>
                      <a:pt x="931325" y="489735"/>
                      <a:pt x="901515" y="477089"/>
                      <a:pt x="874415" y="487026"/>
                    </a:cubicBezTo>
                    <a:lnTo>
                      <a:pt x="832863" y="501479"/>
                    </a:lnTo>
                    <a:lnTo>
                      <a:pt x="787696" y="461733"/>
                    </a:lnTo>
                    <a:cubicBezTo>
                      <a:pt x="729884" y="411147"/>
                      <a:pt x="651295" y="393080"/>
                      <a:pt x="578126" y="412050"/>
                    </a:cubicBezTo>
                    <a:lnTo>
                      <a:pt x="578126" y="373207"/>
                    </a:lnTo>
                    <a:lnTo>
                      <a:pt x="660328" y="287392"/>
                    </a:lnTo>
                    <a:cubicBezTo>
                      <a:pt x="664845" y="282875"/>
                      <a:pt x="669361" y="277455"/>
                      <a:pt x="673878" y="272035"/>
                    </a:cubicBezTo>
                    <a:cubicBezTo>
                      <a:pt x="678394" y="265712"/>
                      <a:pt x="677491" y="257582"/>
                      <a:pt x="672071" y="252162"/>
                    </a:cubicBezTo>
                    <a:cubicBezTo>
                      <a:pt x="665748" y="247645"/>
                      <a:pt x="657618" y="248549"/>
                      <a:pt x="652198" y="253969"/>
                    </a:cubicBezTo>
                    <a:cubicBezTo>
                      <a:pt x="648585" y="258485"/>
                      <a:pt x="644971" y="263002"/>
                      <a:pt x="640455" y="267519"/>
                    </a:cubicBezTo>
                    <a:lnTo>
                      <a:pt x="569996" y="339784"/>
                    </a:lnTo>
                    <a:lnTo>
                      <a:pt x="539283" y="241322"/>
                    </a:lnTo>
                    <a:cubicBezTo>
                      <a:pt x="530250" y="211512"/>
                      <a:pt x="537476" y="178089"/>
                      <a:pt x="559156" y="155506"/>
                    </a:cubicBezTo>
                    <a:lnTo>
                      <a:pt x="608839" y="102211"/>
                    </a:lnTo>
                    <a:cubicBezTo>
                      <a:pt x="613355" y="97694"/>
                      <a:pt x="617872" y="91371"/>
                      <a:pt x="620582" y="85951"/>
                    </a:cubicBezTo>
                    <a:lnTo>
                      <a:pt x="651295" y="29041"/>
                    </a:lnTo>
                    <a:cubicBezTo>
                      <a:pt x="651295" y="29041"/>
                      <a:pt x="651295" y="28138"/>
                      <a:pt x="652198" y="28138"/>
                    </a:cubicBezTo>
                    <a:cubicBezTo>
                      <a:pt x="653101" y="28138"/>
                      <a:pt x="653101" y="28138"/>
                      <a:pt x="653101" y="28138"/>
                    </a:cubicBezTo>
                    <a:cubicBezTo>
                      <a:pt x="691944" y="78724"/>
                      <a:pt x="701881" y="143763"/>
                      <a:pt x="679298" y="203383"/>
                    </a:cubicBezTo>
                    <a:cubicBezTo>
                      <a:pt x="676588" y="210609"/>
                      <a:pt x="680201" y="218739"/>
                      <a:pt x="687428" y="221449"/>
                    </a:cubicBezTo>
                    <a:cubicBezTo>
                      <a:pt x="694654" y="224159"/>
                      <a:pt x="702784" y="220546"/>
                      <a:pt x="705494" y="213319"/>
                    </a:cubicBezTo>
                    <a:cubicBezTo>
                      <a:pt x="731690" y="144667"/>
                      <a:pt x="719947" y="68788"/>
                      <a:pt x="674781" y="10975"/>
                    </a:cubicBezTo>
                    <a:cubicBezTo>
                      <a:pt x="668458" y="2845"/>
                      <a:pt x="659425" y="-768"/>
                      <a:pt x="649488" y="136"/>
                    </a:cubicBezTo>
                    <a:cubicBezTo>
                      <a:pt x="639552" y="1039"/>
                      <a:pt x="631422" y="6458"/>
                      <a:pt x="626002" y="15492"/>
                    </a:cubicBezTo>
                    <a:lnTo>
                      <a:pt x="595289" y="72401"/>
                    </a:lnTo>
                    <a:cubicBezTo>
                      <a:pt x="593482" y="76014"/>
                      <a:pt x="590772" y="79628"/>
                      <a:pt x="587159" y="83241"/>
                    </a:cubicBezTo>
                    <a:lnTo>
                      <a:pt x="582642" y="88661"/>
                    </a:lnTo>
                    <a:cubicBezTo>
                      <a:pt x="582642" y="79628"/>
                      <a:pt x="580836" y="70595"/>
                      <a:pt x="579029" y="61561"/>
                    </a:cubicBezTo>
                    <a:cubicBezTo>
                      <a:pt x="577222" y="55238"/>
                      <a:pt x="572706" y="49818"/>
                      <a:pt x="566383" y="47108"/>
                    </a:cubicBezTo>
                    <a:cubicBezTo>
                      <a:pt x="560059" y="44398"/>
                      <a:pt x="552833" y="46205"/>
                      <a:pt x="547413" y="49818"/>
                    </a:cubicBezTo>
                    <a:lnTo>
                      <a:pt x="500440" y="84144"/>
                    </a:lnTo>
                    <a:cubicBezTo>
                      <a:pt x="459791" y="113954"/>
                      <a:pt x="436304" y="160023"/>
                      <a:pt x="436304" y="209706"/>
                    </a:cubicBezTo>
                    <a:cubicBezTo>
                      <a:pt x="436304" y="259388"/>
                      <a:pt x="458887" y="306361"/>
                      <a:pt x="499537" y="336171"/>
                    </a:cubicBezTo>
                    <a:lnTo>
                      <a:pt x="549219" y="373207"/>
                    </a:lnTo>
                    <a:lnTo>
                      <a:pt x="549219" y="420180"/>
                    </a:lnTo>
                    <a:cubicBezTo>
                      <a:pt x="541090" y="423793"/>
                      <a:pt x="532960" y="427407"/>
                      <a:pt x="525733" y="431019"/>
                    </a:cubicBezTo>
                    <a:lnTo>
                      <a:pt x="403785" y="497865"/>
                    </a:lnTo>
                    <a:lnTo>
                      <a:pt x="395655" y="497865"/>
                    </a:lnTo>
                    <a:cubicBezTo>
                      <a:pt x="376685" y="480702"/>
                      <a:pt x="352295" y="471669"/>
                      <a:pt x="326099" y="471669"/>
                    </a:cubicBezTo>
                    <a:lnTo>
                      <a:pt x="152661" y="471669"/>
                    </a:lnTo>
                    <a:cubicBezTo>
                      <a:pt x="146338" y="459926"/>
                      <a:pt x="133691" y="451796"/>
                      <a:pt x="119239" y="451796"/>
                    </a:cubicBezTo>
                    <a:lnTo>
                      <a:pt x="13550" y="451796"/>
                    </a:lnTo>
                    <a:cubicBezTo>
                      <a:pt x="6323" y="451796"/>
                      <a:pt x="0" y="458119"/>
                      <a:pt x="0" y="465346"/>
                    </a:cubicBezTo>
                    <a:cubicBezTo>
                      <a:pt x="0" y="472573"/>
                      <a:pt x="6323" y="478896"/>
                      <a:pt x="13550" y="478896"/>
                    </a:cubicBezTo>
                    <a:lnTo>
                      <a:pt x="119239" y="478896"/>
                    </a:lnTo>
                    <a:cubicBezTo>
                      <a:pt x="125562" y="478896"/>
                      <a:pt x="130078" y="483413"/>
                      <a:pt x="130078" y="489735"/>
                    </a:cubicBezTo>
                    <a:lnTo>
                      <a:pt x="130078" y="530385"/>
                    </a:lnTo>
                    <a:cubicBezTo>
                      <a:pt x="130078" y="537612"/>
                      <a:pt x="136402" y="543935"/>
                      <a:pt x="143628" y="543935"/>
                    </a:cubicBezTo>
                    <a:cubicBezTo>
                      <a:pt x="150855" y="543935"/>
                      <a:pt x="157178" y="537612"/>
                      <a:pt x="157178" y="530385"/>
                    </a:cubicBezTo>
                    <a:lnTo>
                      <a:pt x="157178" y="497865"/>
                    </a:lnTo>
                    <a:lnTo>
                      <a:pt x="326099" y="497865"/>
                    </a:lnTo>
                    <a:cubicBezTo>
                      <a:pt x="346875" y="497865"/>
                      <a:pt x="365845" y="505996"/>
                      <a:pt x="380298" y="520449"/>
                    </a:cubicBezTo>
                    <a:cubicBezTo>
                      <a:pt x="383008" y="523158"/>
                      <a:pt x="386621" y="524965"/>
                      <a:pt x="390235" y="524965"/>
                    </a:cubicBezTo>
                    <a:lnTo>
                      <a:pt x="561866" y="524965"/>
                    </a:lnTo>
                    <a:cubicBezTo>
                      <a:pt x="581739" y="524965"/>
                      <a:pt x="597999" y="541225"/>
                      <a:pt x="597999" y="561098"/>
                    </a:cubicBezTo>
                    <a:cubicBezTo>
                      <a:pt x="597999" y="580971"/>
                      <a:pt x="581739" y="597231"/>
                      <a:pt x="561866" y="597231"/>
                    </a:cubicBezTo>
                    <a:lnTo>
                      <a:pt x="422754" y="597231"/>
                    </a:lnTo>
                    <a:cubicBezTo>
                      <a:pt x="416431" y="597231"/>
                      <a:pt x="410108" y="599941"/>
                      <a:pt x="405591" y="604457"/>
                    </a:cubicBezTo>
                    <a:lnTo>
                      <a:pt x="382105" y="627944"/>
                    </a:lnTo>
                    <a:cubicBezTo>
                      <a:pt x="376685" y="633364"/>
                      <a:pt x="376685" y="642397"/>
                      <a:pt x="382105" y="647817"/>
                    </a:cubicBezTo>
                    <a:cubicBezTo>
                      <a:pt x="384815" y="650527"/>
                      <a:pt x="388428" y="652333"/>
                      <a:pt x="392041" y="652333"/>
                    </a:cubicBezTo>
                    <a:cubicBezTo>
                      <a:pt x="395655" y="652333"/>
                      <a:pt x="399268" y="650527"/>
                      <a:pt x="401978" y="647817"/>
                    </a:cubicBezTo>
                    <a:lnTo>
                      <a:pt x="424561" y="625234"/>
                    </a:lnTo>
                    <a:lnTo>
                      <a:pt x="561866" y="625234"/>
                    </a:lnTo>
                    <a:cubicBezTo>
                      <a:pt x="578126" y="625234"/>
                      <a:pt x="592579" y="618911"/>
                      <a:pt x="604322" y="608974"/>
                    </a:cubicBezTo>
                    <a:lnTo>
                      <a:pt x="883448" y="510512"/>
                    </a:lnTo>
                    <a:cubicBezTo>
                      <a:pt x="896998" y="505996"/>
                      <a:pt x="912355" y="512318"/>
                      <a:pt x="917775" y="524965"/>
                    </a:cubicBezTo>
                    <a:cubicBezTo>
                      <a:pt x="924098" y="538515"/>
                      <a:pt x="918678" y="554775"/>
                      <a:pt x="905128" y="561098"/>
                    </a:cubicBezTo>
                    <a:lnTo>
                      <a:pt x="604322" y="717373"/>
                    </a:lnTo>
                    <a:cubicBezTo>
                      <a:pt x="586256" y="726406"/>
                      <a:pt x="567286" y="730922"/>
                      <a:pt x="547413" y="730922"/>
                    </a:cubicBezTo>
                    <a:lnTo>
                      <a:pt x="523023" y="730922"/>
                    </a:lnTo>
                    <a:cubicBezTo>
                      <a:pt x="515797" y="730922"/>
                      <a:pt x="509473" y="737246"/>
                      <a:pt x="509473" y="744472"/>
                    </a:cubicBezTo>
                    <a:cubicBezTo>
                      <a:pt x="509473" y="751699"/>
                      <a:pt x="515797" y="758022"/>
                      <a:pt x="523023" y="758022"/>
                    </a:cubicBezTo>
                    <a:lnTo>
                      <a:pt x="547413" y="758022"/>
                    </a:lnTo>
                    <a:cubicBezTo>
                      <a:pt x="571802" y="758022"/>
                      <a:pt x="596192" y="751699"/>
                      <a:pt x="617872" y="740859"/>
                    </a:cubicBezTo>
                    <a:lnTo>
                      <a:pt x="918678" y="584584"/>
                    </a:lnTo>
                    <a:cubicBezTo>
                      <a:pt x="944874" y="574648"/>
                      <a:pt x="955714" y="543032"/>
                      <a:pt x="943068" y="515932"/>
                    </a:cubicBezTo>
                    <a:lnTo>
                      <a:pt x="943068" y="515932"/>
                    </a:lnTo>
                    <a:close/>
                    <a:moveTo>
                      <a:pt x="465211" y="211512"/>
                    </a:moveTo>
                    <a:cubicBezTo>
                      <a:pt x="465211" y="169960"/>
                      <a:pt x="484180" y="132020"/>
                      <a:pt x="517603" y="107631"/>
                    </a:cubicBezTo>
                    <a:lnTo>
                      <a:pt x="554639" y="80531"/>
                    </a:lnTo>
                    <a:cubicBezTo>
                      <a:pt x="556446" y="94081"/>
                      <a:pt x="554639" y="108534"/>
                      <a:pt x="551026" y="123890"/>
                    </a:cubicBezTo>
                    <a:lnTo>
                      <a:pt x="538380" y="137440"/>
                    </a:lnTo>
                    <a:cubicBezTo>
                      <a:pt x="510377" y="168153"/>
                      <a:pt x="500440" y="211512"/>
                      <a:pt x="512183" y="250355"/>
                    </a:cubicBezTo>
                    <a:lnTo>
                      <a:pt x="537476" y="329848"/>
                    </a:lnTo>
                    <a:lnTo>
                      <a:pt x="516700" y="314491"/>
                    </a:lnTo>
                    <a:cubicBezTo>
                      <a:pt x="484180" y="291005"/>
                      <a:pt x="465211" y="253066"/>
                      <a:pt x="465211" y="211512"/>
                    </a:cubicBezTo>
                    <a:close/>
                    <a:moveTo>
                      <a:pt x="561866" y="499672"/>
                    </a:moveTo>
                    <a:lnTo>
                      <a:pt x="462501" y="499672"/>
                    </a:lnTo>
                    <a:lnTo>
                      <a:pt x="540186" y="457216"/>
                    </a:lnTo>
                    <a:cubicBezTo>
                      <a:pt x="614259" y="416567"/>
                      <a:pt x="706398" y="427407"/>
                      <a:pt x="769630" y="482509"/>
                    </a:cubicBezTo>
                    <a:lnTo>
                      <a:pt x="803053" y="511415"/>
                    </a:lnTo>
                    <a:lnTo>
                      <a:pt x="626002" y="573745"/>
                    </a:lnTo>
                    <a:cubicBezTo>
                      <a:pt x="626905" y="570131"/>
                      <a:pt x="626905" y="566518"/>
                      <a:pt x="626905" y="562905"/>
                    </a:cubicBezTo>
                    <a:cubicBezTo>
                      <a:pt x="626002" y="528579"/>
                      <a:pt x="597096" y="499672"/>
                      <a:pt x="561866" y="499672"/>
                    </a:cubicBezTo>
                    <a:lnTo>
                      <a:pt x="561866" y="499672"/>
                    </a:lnTo>
                    <a:close/>
                  </a:path>
                </a:pathLst>
              </a:custGeom>
              <a:solidFill>
                <a:srgbClr val="010101"/>
              </a:solidFill>
              <a:ln w="9028" cap="flat">
                <a:noFill/>
                <a:prstDash val="solid"/>
                <a:miter/>
              </a:ln>
            </p:spPr>
            <p:txBody>
              <a:bodyPr rtlCol="0" anchor="ctr"/>
              <a:lstStyle/>
              <a:p>
                <a:endParaRPr lang="en-US"/>
              </a:p>
            </p:txBody>
          </p:sp>
          <p:sp>
            <p:nvSpPr>
              <p:cNvPr id="32" name="Freeform 217">
                <a:extLst>
                  <a:ext uri="{FF2B5EF4-FFF2-40B4-BE49-F238E27FC236}">
                    <a16:creationId xmlns:a16="http://schemas.microsoft.com/office/drawing/2014/main" id="{32942634-B227-4096-81D4-0233C2286A79}"/>
                  </a:ext>
                </a:extLst>
              </p:cNvPr>
              <p:cNvSpPr/>
              <p:nvPr/>
            </p:nvSpPr>
            <p:spPr>
              <a:xfrm>
                <a:off x="5591874" y="3039524"/>
                <a:ext cx="477039" cy="181567"/>
              </a:xfrm>
              <a:custGeom>
                <a:avLst/>
                <a:gdLst>
                  <a:gd name="connsiteX0" fmla="*/ 464307 w 477039"/>
                  <a:gd name="connsiteY0" fmla="*/ 154468 h 181567"/>
                  <a:gd name="connsiteX1" fmla="*/ 289063 w 477039"/>
                  <a:gd name="connsiteY1" fmla="*/ 154468 h 181567"/>
                  <a:gd name="connsiteX2" fmla="*/ 207764 w 477039"/>
                  <a:gd name="connsiteY2" fmla="*/ 124658 h 181567"/>
                  <a:gd name="connsiteX3" fmla="*/ 199634 w 477039"/>
                  <a:gd name="connsiteY3" fmla="*/ 117432 h 181567"/>
                  <a:gd name="connsiteX4" fmla="*/ 190601 w 477039"/>
                  <a:gd name="connsiteY4" fmla="*/ 113818 h 181567"/>
                  <a:gd name="connsiteX5" fmla="*/ 158081 w 477039"/>
                  <a:gd name="connsiteY5" fmla="*/ 113818 h 181567"/>
                  <a:gd name="connsiteX6" fmla="*/ 158081 w 477039"/>
                  <a:gd name="connsiteY6" fmla="*/ 13550 h 181567"/>
                  <a:gd name="connsiteX7" fmla="*/ 144531 w 477039"/>
                  <a:gd name="connsiteY7" fmla="*/ 0 h 181567"/>
                  <a:gd name="connsiteX8" fmla="*/ 130982 w 477039"/>
                  <a:gd name="connsiteY8" fmla="*/ 13550 h 181567"/>
                  <a:gd name="connsiteX9" fmla="*/ 130982 w 477039"/>
                  <a:gd name="connsiteY9" fmla="*/ 124658 h 181567"/>
                  <a:gd name="connsiteX10" fmla="*/ 120142 w 477039"/>
                  <a:gd name="connsiteY10" fmla="*/ 135498 h 181567"/>
                  <a:gd name="connsiteX11" fmla="*/ 13550 w 477039"/>
                  <a:gd name="connsiteY11" fmla="*/ 135498 h 181567"/>
                  <a:gd name="connsiteX12" fmla="*/ 0 w 477039"/>
                  <a:gd name="connsiteY12" fmla="*/ 149048 h 181567"/>
                  <a:gd name="connsiteX13" fmla="*/ 13550 w 477039"/>
                  <a:gd name="connsiteY13" fmla="*/ 162598 h 181567"/>
                  <a:gd name="connsiteX14" fmla="*/ 119239 w 477039"/>
                  <a:gd name="connsiteY14" fmla="*/ 162598 h 181567"/>
                  <a:gd name="connsiteX15" fmla="*/ 153565 w 477039"/>
                  <a:gd name="connsiteY15" fmla="*/ 140918 h 181567"/>
                  <a:gd name="connsiteX16" fmla="*/ 184278 w 477039"/>
                  <a:gd name="connsiteY16" fmla="*/ 140918 h 181567"/>
                  <a:gd name="connsiteX17" fmla="*/ 188794 w 477039"/>
                  <a:gd name="connsiteY17" fmla="*/ 144531 h 181567"/>
                  <a:gd name="connsiteX18" fmla="*/ 288160 w 477039"/>
                  <a:gd name="connsiteY18" fmla="*/ 181567 h 181567"/>
                  <a:gd name="connsiteX19" fmla="*/ 463404 w 477039"/>
                  <a:gd name="connsiteY19" fmla="*/ 181567 h 181567"/>
                  <a:gd name="connsiteX20" fmla="*/ 476954 w 477039"/>
                  <a:gd name="connsiteY20" fmla="*/ 168018 h 181567"/>
                  <a:gd name="connsiteX21" fmla="*/ 464307 w 477039"/>
                  <a:gd name="connsiteY21" fmla="*/ 154468 h 181567"/>
                  <a:gd name="connsiteX22" fmla="*/ 464307 w 477039"/>
                  <a:gd name="connsiteY22" fmla="*/ 154468 h 18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039" h="181567">
                    <a:moveTo>
                      <a:pt x="464307" y="154468"/>
                    </a:moveTo>
                    <a:lnTo>
                      <a:pt x="289063" y="154468"/>
                    </a:lnTo>
                    <a:cubicBezTo>
                      <a:pt x="259253" y="154468"/>
                      <a:pt x="230347" y="143628"/>
                      <a:pt x="207764" y="124658"/>
                    </a:cubicBezTo>
                    <a:lnTo>
                      <a:pt x="199634" y="117432"/>
                    </a:lnTo>
                    <a:cubicBezTo>
                      <a:pt x="196924" y="115625"/>
                      <a:pt x="194214" y="113818"/>
                      <a:pt x="190601" y="113818"/>
                    </a:cubicBezTo>
                    <a:lnTo>
                      <a:pt x="158081" y="113818"/>
                    </a:lnTo>
                    <a:lnTo>
                      <a:pt x="158081" y="13550"/>
                    </a:lnTo>
                    <a:cubicBezTo>
                      <a:pt x="158081" y="6323"/>
                      <a:pt x="151758" y="0"/>
                      <a:pt x="144531" y="0"/>
                    </a:cubicBezTo>
                    <a:cubicBezTo>
                      <a:pt x="137305" y="0"/>
                      <a:pt x="130982" y="6323"/>
                      <a:pt x="130982" y="13550"/>
                    </a:cubicBezTo>
                    <a:lnTo>
                      <a:pt x="130982" y="124658"/>
                    </a:lnTo>
                    <a:cubicBezTo>
                      <a:pt x="130982" y="130982"/>
                      <a:pt x="126465" y="135498"/>
                      <a:pt x="120142" y="135498"/>
                    </a:cubicBezTo>
                    <a:lnTo>
                      <a:pt x="13550" y="135498"/>
                    </a:lnTo>
                    <a:cubicBezTo>
                      <a:pt x="6323" y="135498"/>
                      <a:pt x="0" y="141822"/>
                      <a:pt x="0" y="149048"/>
                    </a:cubicBezTo>
                    <a:cubicBezTo>
                      <a:pt x="0" y="156275"/>
                      <a:pt x="6323" y="162598"/>
                      <a:pt x="13550" y="162598"/>
                    </a:cubicBezTo>
                    <a:lnTo>
                      <a:pt x="119239" y="162598"/>
                    </a:lnTo>
                    <a:cubicBezTo>
                      <a:pt x="134595" y="162598"/>
                      <a:pt x="147241" y="153565"/>
                      <a:pt x="153565" y="140918"/>
                    </a:cubicBezTo>
                    <a:lnTo>
                      <a:pt x="184278" y="140918"/>
                    </a:lnTo>
                    <a:lnTo>
                      <a:pt x="188794" y="144531"/>
                    </a:lnTo>
                    <a:cubicBezTo>
                      <a:pt x="216797" y="168018"/>
                      <a:pt x="252027" y="181567"/>
                      <a:pt x="288160" y="181567"/>
                    </a:cubicBezTo>
                    <a:lnTo>
                      <a:pt x="463404" y="181567"/>
                    </a:lnTo>
                    <a:cubicBezTo>
                      <a:pt x="470631" y="181567"/>
                      <a:pt x="476954" y="175245"/>
                      <a:pt x="476954" y="168018"/>
                    </a:cubicBezTo>
                    <a:cubicBezTo>
                      <a:pt x="477857" y="160791"/>
                      <a:pt x="471534" y="154468"/>
                      <a:pt x="464307" y="154468"/>
                    </a:cubicBezTo>
                    <a:lnTo>
                      <a:pt x="464307" y="154468"/>
                    </a:lnTo>
                    <a:close/>
                  </a:path>
                </a:pathLst>
              </a:custGeom>
              <a:solidFill>
                <a:srgbClr val="010101"/>
              </a:solidFill>
              <a:ln w="9028" cap="flat">
                <a:noFill/>
                <a:prstDash val="solid"/>
                <a:miter/>
              </a:ln>
            </p:spPr>
            <p:txBody>
              <a:bodyPr rtlCol="0" anchor="ctr"/>
              <a:lstStyle/>
              <a:p>
                <a:endParaRPr lang="en-US"/>
              </a:p>
            </p:txBody>
          </p:sp>
          <p:sp>
            <p:nvSpPr>
              <p:cNvPr id="33" name="Freeform 218">
                <a:extLst>
                  <a:ext uri="{FF2B5EF4-FFF2-40B4-BE49-F238E27FC236}">
                    <a16:creationId xmlns:a16="http://schemas.microsoft.com/office/drawing/2014/main" id="{C2BE5D33-8799-42B2-9A30-7DF0C79F07A1}"/>
                  </a:ext>
                </a:extLst>
              </p:cNvPr>
              <p:cNvSpPr/>
              <p:nvPr/>
            </p:nvSpPr>
            <p:spPr>
              <a:xfrm>
                <a:off x="5864677" y="2438787"/>
                <a:ext cx="122879" cy="444462"/>
              </a:xfrm>
              <a:custGeom>
                <a:avLst/>
                <a:gdLst>
                  <a:gd name="connsiteX0" fmla="*/ 99365 w 122879"/>
                  <a:gd name="connsiteY0" fmla="*/ 440849 h 444462"/>
                  <a:gd name="connsiteX1" fmla="*/ 108399 w 122879"/>
                  <a:gd name="connsiteY1" fmla="*/ 444462 h 444462"/>
                  <a:gd name="connsiteX2" fmla="*/ 119238 w 122879"/>
                  <a:gd name="connsiteY2" fmla="*/ 439946 h 444462"/>
                  <a:gd name="connsiteX3" fmla="*/ 118335 w 122879"/>
                  <a:gd name="connsiteY3" fmla="*/ 420073 h 444462"/>
                  <a:gd name="connsiteX4" fmla="*/ 28906 w 122879"/>
                  <a:gd name="connsiteY4" fmla="*/ 222245 h 444462"/>
                  <a:gd name="connsiteX5" fmla="*/ 118335 w 122879"/>
                  <a:gd name="connsiteY5" fmla="*/ 24418 h 444462"/>
                  <a:gd name="connsiteX6" fmla="*/ 119238 w 122879"/>
                  <a:gd name="connsiteY6" fmla="*/ 4545 h 444462"/>
                  <a:gd name="connsiteX7" fmla="*/ 99365 w 122879"/>
                  <a:gd name="connsiteY7" fmla="*/ 3642 h 444462"/>
                  <a:gd name="connsiteX8" fmla="*/ 0 w 122879"/>
                  <a:gd name="connsiteY8" fmla="*/ 222245 h 444462"/>
                  <a:gd name="connsiteX9" fmla="*/ 99365 w 122879"/>
                  <a:gd name="connsiteY9" fmla="*/ 440849 h 4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9" h="444462">
                    <a:moveTo>
                      <a:pt x="99365" y="440849"/>
                    </a:moveTo>
                    <a:cubicBezTo>
                      <a:pt x="102075" y="443559"/>
                      <a:pt x="105688" y="444462"/>
                      <a:pt x="108399" y="444462"/>
                    </a:cubicBezTo>
                    <a:cubicBezTo>
                      <a:pt x="112012" y="444462"/>
                      <a:pt x="116528" y="442656"/>
                      <a:pt x="119238" y="439946"/>
                    </a:cubicBezTo>
                    <a:cubicBezTo>
                      <a:pt x="124658" y="434525"/>
                      <a:pt x="123755" y="425492"/>
                      <a:pt x="118335" y="420073"/>
                    </a:cubicBezTo>
                    <a:cubicBezTo>
                      <a:pt x="61426" y="370390"/>
                      <a:pt x="28906" y="298124"/>
                      <a:pt x="28906" y="222245"/>
                    </a:cubicBezTo>
                    <a:cubicBezTo>
                      <a:pt x="28906" y="146366"/>
                      <a:pt x="61426" y="74101"/>
                      <a:pt x="118335" y="24418"/>
                    </a:cubicBezTo>
                    <a:cubicBezTo>
                      <a:pt x="123755" y="18998"/>
                      <a:pt x="124658" y="10868"/>
                      <a:pt x="119238" y="4545"/>
                    </a:cubicBezTo>
                    <a:cubicBezTo>
                      <a:pt x="113818" y="-875"/>
                      <a:pt x="105688" y="-1779"/>
                      <a:pt x="99365" y="3642"/>
                    </a:cubicBezTo>
                    <a:cubicBezTo>
                      <a:pt x="36133" y="58744"/>
                      <a:pt x="0" y="139140"/>
                      <a:pt x="0" y="222245"/>
                    </a:cubicBezTo>
                    <a:cubicBezTo>
                      <a:pt x="0" y="305351"/>
                      <a:pt x="36133" y="385746"/>
                      <a:pt x="99365" y="440849"/>
                    </a:cubicBezTo>
                    <a:close/>
                  </a:path>
                </a:pathLst>
              </a:custGeom>
              <a:solidFill>
                <a:srgbClr val="010101"/>
              </a:solidFill>
              <a:ln w="9028" cap="flat">
                <a:noFill/>
                <a:prstDash val="solid"/>
                <a:miter/>
              </a:ln>
            </p:spPr>
            <p:txBody>
              <a:bodyPr rtlCol="0" anchor="ctr"/>
              <a:lstStyle/>
              <a:p>
                <a:endParaRPr lang="en-US"/>
              </a:p>
            </p:txBody>
          </p:sp>
          <p:sp>
            <p:nvSpPr>
              <p:cNvPr id="34" name="Freeform 219">
                <a:extLst>
                  <a:ext uri="{FF2B5EF4-FFF2-40B4-BE49-F238E27FC236}">
                    <a16:creationId xmlns:a16="http://schemas.microsoft.com/office/drawing/2014/main" id="{1656E98C-7A24-4AE1-A057-DD9D13103760}"/>
                  </a:ext>
                </a:extLst>
              </p:cNvPr>
              <p:cNvSpPr/>
              <p:nvPr/>
            </p:nvSpPr>
            <p:spPr>
              <a:xfrm>
                <a:off x="6326247" y="2439690"/>
                <a:ext cx="121073" cy="442655"/>
              </a:xfrm>
              <a:custGeom>
                <a:avLst/>
                <a:gdLst>
                  <a:gd name="connsiteX0" fmla="*/ 5448 w 121073"/>
                  <a:gd name="connsiteY0" fmla="*/ 418266 h 442655"/>
                  <a:gd name="connsiteX1" fmla="*/ 4545 w 121073"/>
                  <a:gd name="connsiteY1" fmla="*/ 438139 h 442655"/>
                  <a:gd name="connsiteX2" fmla="*/ 14481 w 121073"/>
                  <a:gd name="connsiteY2" fmla="*/ 442655 h 442655"/>
                  <a:gd name="connsiteX3" fmla="*/ 23514 w 121073"/>
                  <a:gd name="connsiteY3" fmla="*/ 439042 h 442655"/>
                  <a:gd name="connsiteX4" fmla="*/ 121073 w 121073"/>
                  <a:gd name="connsiteY4" fmla="*/ 221342 h 442655"/>
                  <a:gd name="connsiteX5" fmla="*/ 23514 w 121073"/>
                  <a:gd name="connsiteY5" fmla="*/ 3641 h 442655"/>
                  <a:gd name="connsiteX6" fmla="*/ 3641 w 121073"/>
                  <a:gd name="connsiteY6" fmla="*/ 4544 h 442655"/>
                  <a:gd name="connsiteX7" fmla="*/ 4545 w 121073"/>
                  <a:gd name="connsiteY7" fmla="*/ 24418 h 442655"/>
                  <a:gd name="connsiteX8" fmla="*/ 93070 w 121073"/>
                  <a:gd name="connsiteY8" fmla="*/ 221342 h 442655"/>
                  <a:gd name="connsiteX9" fmla="*/ 5448 w 121073"/>
                  <a:gd name="connsiteY9" fmla="*/ 418266 h 4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073" h="442655">
                    <a:moveTo>
                      <a:pt x="5448" y="418266"/>
                    </a:moveTo>
                    <a:cubicBezTo>
                      <a:pt x="28" y="423686"/>
                      <a:pt x="-875" y="431816"/>
                      <a:pt x="4545" y="438139"/>
                    </a:cubicBezTo>
                    <a:cubicBezTo>
                      <a:pt x="7255" y="440849"/>
                      <a:pt x="10868" y="442655"/>
                      <a:pt x="14481" y="442655"/>
                    </a:cubicBezTo>
                    <a:cubicBezTo>
                      <a:pt x="18094" y="442655"/>
                      <a:pt x="20804" y="441752"/>
                      <a:pt x="23514" y="439042"/>
                    </a:cubicBezTo>
                    <a:cubicBezTo>
                      <a:pt x="85843" y="383939"/>
                      <a:pt x="121073" y="304447"/>
                      <a:pt x="121073" y="221342"/>
                    </a:cubicBezTo>
                    <a:cubicBezTo>
                      <a:pt x="121073" y="138236"/>
                      <a:pt x="85843" y="58744"/>
                      <a:pt x="23514" y="3641"/>
                    </a:cubicBezTo>
                    <a:cubicBezTo>
                      <a:pt x="18094" y="-1778"/>
                      <a:pt x="9061" y="-875"/>
                      <a:pt x="3641" y="4544"/>
                    </a:cubicBezTo>
                    <a:cubicBezTo>
                      <a:pt x="-1779" y="9965"/>
                      <a:pt x="-875" y="18998"/>
                      <a:pt x="4545" y="24418"/>
                    </a:cubicBezTo>
                    <a:cubicBezTo>
                      <a:pt x="60551" y="74100"/>
                      <a:pt x="93070" y="146366"/>
                      <a:pt x="93070" y="221342"/>
                    </a:cubicBezTo>
                    <a:cubicBezTo>
                      <a:pt x="93070" y="296318"/>
                      <a:pt x="61454" y="368583"/>
                      <a:pt x="5448" y="418266"/>
                    </a:cubicBezTo>
                    <a:close/>
                  </a:path>
                </a:pathLst>
              </a:custGeom>
              <a:solidFill>
                <a:srgbClr val="010101"/>
              </a:solidFill>
              <a:ln w="9028" cap="flat">
                <a:noFill/>
                <a:prstDash val="solid"/>
                <a:miter/>
              </a:ln>
            </p:spPr>
            <p:txBody>
              <a:bodyPr rtlCol="0" anchor="ctr"/>
              <a:lstStyle/>
              <a:p>
                <a:endParaRPr lang="en-US"/>
              </a:p>
            </p:txBody>
          </p:sp>
          <p:sp>
            <p:nvSpPr>
              <p:cNvPr id="35" name="Freeform 220">
                <a:extLst>
                  <a:ext uri="{FF2B5EF4-FFF2-40B4-BE49-F238E27FC236}">
                    <a16:creationId xmlns:a16="http://schemas.microsoft.com/office/drawing/2014/main" id="{17B73997-D4D4-48F9-B25E-2E4D6C96908C}"/>
                  </a:ext>
                </a:extLst>
              </p:cNvPr>
              <p:cNvSpPr/>
              <p:nvPr/>
            </p:nvSpPr>
            <p:spPr>
              <a:xfrm>
                <a:off x="6099443" y="2370217"/>
                <a:ext cx="125106" cy="32465"/>
              </a:xfrm>
              <a:custGeom>
                <a:avLst/>
                <a:gdLst>
                  <a:gd name="connsiteX0" fmla="*/ 16358 w 125106"/>
                  <a:gd name="connsiteY0" fmla="*/ 30658 h 32465"/>
                  <a:gd name="connsiteX1" fmla="*/ 108497 w 125106"/>
                  <a:gd name="connsiteY1" fmla="*/ 32465 h 32465"/>
                  <a:gd name="connsiteX2" fmla="*/ 111207 w 125106"/>
                  <a:gd name="connsiteY2" fmla="*/ 32465 h 32465"/>
                  <a:gd name="connsiteX3" fmla="*/ 124757 w 125106"/>
                  <a:gd name="connsiteY3" fmla="*/ 21625 h 32465"/>
                  <a:gd name="connsiteX4" fmla="*/ 113917 w 125106"/>
                  <a:gd name="connsiteY4" fmla="*/ 5365 h 32465"/>
                  <a:gd name="connsiteX5" fmla="*/ 11842 w 125106"/>
                  <a:gd name="connsiteY5" fmla="*/ 3559 h 32465"/>
                  <a:gd name="connsiteX6" fmla="*/ 99 w 125106"/>
                  <a:gd name="connsiteY6" fmla="*/ 19818 h 32465"/>
                  <a:gd name="connsiteX7" fmla="*/ 16358 w 125106"/>
                  <a:gd name="connsiteY7" fmla="*/ 30658 h 32465"/>
                  <a:gd name="connsiteX8" fmla="*/ 16358 w 125106"/>
                  <a:gd name="connsiteY8" fmla="*/ 30658 h 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06" h="32465">
                    <a:moveTo>
                      <a:pt x="16358" y="30658"/>
                    </a:moveTo>
                    <a:cubicBezTo>
                      <a:pt x="47071" y="26142"/>
                      <a:pt x="78687" y="27045"/>
                      <a:pt x="108497" y="32465"/>
                    </a:cubicBezTo>
                    <a:cubicBezTo>
                      <a:pt x="109400" y="32465"/>
                      <a:pt x="110304" y="32465"/>
                      <a:pt x="111207" y="32465"/>
                    </a:cubicBezTo>
                    <a:cubicBezTo>
                      <a:pt x="117530" y="32465"/>
                      <a:pt x="123853" y="27949"/>
                      <a:pt x="124757" y="21625"/>
                    </a:cubicBezTo>
                    <a:cubicBezTo>
                      <a:pt x="126564" y="14399"/>
                      <a:pt x="121144" y="7172"/>
                      <a:pt x="113917" y="5365"/>
                    </a:cubicBezTo>
                    <a:cubicBezTo>
                      <a:pt x="80494" y="-958"/>
                      <a:pt x="45265" y="-1861"/>
                      <a:pt x="11842" y="3559"/>
                    </a:cubicBezTo>
                    <a:cubicBezTo>
                      <a:pt x="4615" y="4462"/>
                      <a:pt x="-805" y="11689"/>
                      <a:pt x="99" y="19818"/>
                    </a:cubicBezTo>
                    <a:cubicBezTo>
                      <a:pt x="1002" y="27949"/>
                      <a:pt x="8228" y="31562"/>
                      <a:pt x="16358" y="30658"/>
                    </a:cubicBezTo>
                    <a:lnTo>
                      <a:pt x="16358" y="30658"/>
                    </a:lnTo>
                    <a:close/>
                  </a:path>
                </a:pathLst>
              </a:custGeom>
              <a:solidFill>
                <a:srgbClr val="010101"/>
              </a:solid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32017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5C204-D45E-4F3E-9F03-C26D9524041B}"/>
              </a:ext>
            </a:extLst>
          </p:cNvPr>
          <p:cNvSpPr>
            <a:spLocks noGrp="1"/>
          </p:cNvSpPr>
          <p:nvPr>
            <p:ph type="body" sz="quarter" idx="18"/>
          </p:nvPr>
        </p:nvSpPr>
        <p:spPr>
          <a:xfrm>
            <a:off x="579683" y="1510429"/>
            <a:ext cx="5792446" cy="4426722"/>
          </a:xfrm>
        </p:spPr>
        <p:txBody>
          <a:bodyPr>
            <a:normAutofit lnSpcReduction="10000"/>
          </a:bodyPr>
          <a:lstStyle/>
          <a:p>
            <a:pPr marL="0"/>
            <a:r>
              <a:rPr lang="es-ES" sz="2200"/>
              <a:t>Como un ingrediente funcional no tiene una definición estricta, a efectos de este curso los describiremos como ingredientes que tienen el potencial de influir en la salud más allá de su valor nutricional básico, para los que se ha justificado un efecto positivo para la salud dirigido y reconocido mediante una </a:t>
            </a:r>
            <a:r>
              <a:rPr lang="es-ES" sz="2200">
                <a:solidFill>
                  <a:schemeClr val="accent2"/>
                </a:solidFill>
                <a:hlinkClick r:id="rId2">
                  <a:extLst>
                    <a:ext uri="{A12FA001-AC4F-418D-AE19-62706E023703}">
                      <ahyp:hlinkClr xmlns:ahyp="http://schemas.microsoft.com/office/drawing/2018/hyperlinkcolor" val="tx"/>
                    </a:ext>
                  </a:extLst>
                </a:hlinkClick>
              </a:rPr>
              <a:t>declaración de salud regulada. </a:t>
            </a:r>
            <a:endParaRPr lang="en-US" sz="2200">
              <a:solidFill>
                <a:schemeClr val="accent2"/>
              </a:solidFill>
            </a:endParaRPr>
          </a:p>
          <a:p>
            <a:pPr marL="0"/>
            <a:endParaRPr lang="en-US" sz="2200"/>
          </a:p>
          <a:p>
            <a:pPr marL="0"/>
            <a:r>
              <a:rPr lang="es-ES" sz="2200"/>
              <a:t>Los alimentos que contienen un ingrediente funcional (alimentos funcionales) pueden definirse entonces como </a:t>
            </a:r>
            <a:r>
              <a:rPr lang="es-ES" sz="2200" b="1"/>
              <a:t>alimentos que presentan propiedades promotoras de la salud más allá de su valor nutricional.</a:t>
            </a:r>
            <a:endParaRPr lang="en-IE" sz="2200" b="1"/>
          </a:p>
        </p:txBody>
      </p:sp>
      <p:sp>
        <p:nvSpPr>
          <p:cNvPr id="3" name="Text Placeholder 2">
            <a:extLst>
              <a:ext uri="{FF2B5EF4-FFF2-40B4-BE49-F238E27FC236}">
                <a16:creationId xmlns:a16="http://schemas.microsoft.com/office/drawing/2014/main" id="{1AA781BA-4A3D-4F81-A80F-3AFDB97F646F}"/>
              </a:ext>
            </a:extLst>
          </p:cNvPr>
          <p:cNvSpPr>
            <a:spLocks noGrp="1"/>
          </p:cNvSpPr>
          <p:nvPr>
            <p:ph type="body" sz="quarter" idx="16"/>
          </p:nvPr>
        </p:nvSpPr>
        <p:spPr>
          <a:xfrm>
            <a:off x="579683" y="451780"/>
            <a:ext cx="5085159" cy="582221"/>
          </a:xfrm>
        </p:spPr>
        <p:txBody>
          <a:bodyPr>
            <a:normAutofit lnSpcReduction="10000"/>
          </a:bodyPr>
          <a:lstStyle/>
          <a:p>
            <a:r>
              <a:rPr lang="en-US" b="1"/>
              <a:t>Alimentos </a:t>
            </a:r>
            <a:r>
              <a:rPr lang="en-US" b="1" err="1"/>
              <a:t>funcionales</a:t>
            </a:r>
            <a:endParaRPr lang="en-IE" b="1"/>
          </a:p>
        </p:txBody>
      </p:sp>
      <p:pic>
        <p:nvPicPr>
          <p:cNvPr id="6" name="Picture Placeholder 5">
            <a:extLst>
              <a:ext uri="{FF2B5EF4-FFF2-40B4-BE49-F238E27FC236}">
                <a16:creationId xmlns:a16="http://schemas.microsoft.com/office/drawing/2014/main" id="{D2827058-BC80-4A87-814A-62BEA36C3B13}"/>
              </a:ext>
            </a:extLst>
          </p:cNvPr>
          <p:cNvPicPr>
            <a:picLocks noGrp="1" noChangeAspect="1"/>
          </p:cNvPicPr>
          <p:nvPr>
            <p:ph type="pic" sz="quarter" idx="10"/>
          </p:nvPr>
        </p:nvPicPr>
        <p:blipFill rotWithShape="1">
          <a:blip r:embed="rId3"/>
          <a:srcRect/>
          <a:stretch/>
        </p:blipFill>
        <p:spPr>
          <a:xfrm>
            <a:off x="7026129" y="1106664"/>
            <a:ext cx="4744694" cy="4644672"/>
          </a:xfrm>
        </p:spPr>
      </p:pic>
      <p:sp>
        <p:nvSpPr>
          <p:cNvPr id="7" name="TextBox 6">
            <a:extLst>
              <a:ext uri="{FF2B5EF4-FFF2-40B4-BE49-F238E27FC236}">
                <a16:creationId xmlns:a16="http://schemas.microsoft.com/office/drawing/2014/main" id="{9B8E29F5-3D09-47CA-BBA6-FED91BA137BE}"/>
              </a:ext>
            </a:extLst>
          </p:cNvPr>
          <p:cNvSpPr txBox="1"/>
          <p:nvPr/>
        </p:nvSpPr>
        <p:spPr>
          <a:xfrm>
            <a:off x="6372129" y="212332"/>
            <a:ext cx="5819871" cy="646331"/>
          </a:xfrm>
          <a:prstGeom prst="rect">
            <a:avLst/>
          </a:prstGeom>
          <a:solidFill>
            <a:srgbClr val="FFC000"/>
          </a:solidFill>
        </p:spPr>
        <p:txBody>
          <a:bodyPr wrap="square" rtlCol="0">
            <a:spAutoFit/>
          </a:bodyPr>
          <a:lstStyle/>
          <a:p>
            <a:pPr algn="ctr"/>
            <a:r>
              <a:rPr lang="en-US">
                <a:solidFill>
                  <a:srgbClr val="000000"/>
                </a:solidFill>
              </a:rPr>
              <a:t>The images here are examples of Functional Food products with health claims for </a:t>
            </a:r>
            <a:r>
              <a:rPr lang="en-US" b="1">
                <a:solidFill>
                  <a:srgbClr val="000000"/>
                </a:solidFill>
              </a:rPr>
              <a:t>Cholesterol Absorption</a:t>
            </a:r>
            <a:endParaRPr lang="en-IE" b="1">
              <a:solidFill>
                <a:srgbClr val="000000"/>
              </a:solidFill>
            </a:endParaRPr>
          </a:p>
        </p:txBody>
      </p:sp>
    </p:spTree>
    <p:extLst>
      <p:ext uri="{BB962C8B-B14F-4D97-AF65-F5344CB8AC3E}">
        <p14:creationId xmlns:p14="http://schemas.microsoft.com/office/powerpoint/2010/main" val="91040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C730CB-3939-465D-A8EB-D02A962AF2D9}"/>
              </a:ext>
            </a:extLst>
          </p:cNvPr>
          <p:cNvSpPr>
            <a:spLocks noGrp="1"/>
          </p:cNvSpPr>
          <p:nvPr>
            <p:ph type="body" sz="quarter" idx="18"/>
          </p:nvPr>
        </p:nvSpPr>
        <p:spPr>
          <a:xfrm>
            <a:off x="365760" y="1555335"/>
            <a:ext cx="11177056" cy="4366739"/>
          </a:xfrm>
          <a:noFill/>
        </p:spPr>
        <p:txBody>
          <a:bodyPr>
            <a:normAutofit fontScale="92500" lnSpcReduction="20000"/>
          </a:bodyPr>
          <a:lstStyle/>
          <a:p>
            <a:r>
              <a:rPr lang="en-US" b="1">
                <a:highlight>
                  <a:srgbClr val="FED100"/>
                </a:highlight>
              </a:rPr>
              <a:t>Alimentos </a:t>
            </a:r>
            <a:r>
              <a:rPr lang="en-US" b="1" err="1">
                <a:highlight>
                  <a:srgbClr val="FED100"/>
                </a:highlight>
              </a:rPr>
              <a:t>convencionales</a:t>
            </a:r>
            <a:r>
              <a:rPr lang="en-US" b="1">
                <a:highlight>
                  <a:srgbClr val="FED100"/>
                </a:highlight>
              </a:rPr>
              <a:t>:</a:t>
            </a:r>
          </a:p>
          <a:p>
            <a:endParaRPr lang="en-IE" sz="1200" b="1">
              <a:highlight>
                <a:srgbClr val="FED100"/>
              </a:highlight>
            </a:endParaRPr>
          </a:p>
          <a:p>
            <a:r>
              <a:rPr lang="en-IE" b="1">
                <a:highlight>
                  <a:srgbClr val="FED100"/>
                </a:highlight>
              </a:rPr>
              <a:t>Alimentos </a:t>
            </a:r>
            <a:r>
              <a:rPr lang="en-IE" b="1" err="1">
                <a:highlight>
                  <a:srgbClr val="FED100"/>
                </a:highlight>
              </a:rPr>
              <a:t>procesados</a:t>
            </a:r>
            <a:r>
              <a:rPr lang="en-IE" b="1">
                <a:highlight>
                  <a:srgbClr val="FED100"/>
                </a:highlight>
              </a:rPr>
              <a:t>:</a:t>
            </a:r>
          </a:p>
          <a:p>
            <a:r>
              <a:rPr lang="en-IE" b="1"/>
              <a:t>		               </a:t>
            </a:r>
            <a:r>
              <a:rPr lang="en-IE" b="1" err="1"/>
              <a:t>Forticados</a:t>
            </a:r>
            <a:endParaRPr lang="en-IE" b="1"/>
          </a:p>
          <a:p>
            <a:r>
              <a:rPr lang="en-IE" b="1"/>
              <a:t>		          </a:t>
            </a:r>
            <a:r>
              <a:rPr lang="en-IE" b="1" err="1"/>
              <a:t>Enriquecidos</a:t>
            </a:r>
            <a:endParaRPr lang="en-IE" b="1"/>
          </a:p>
          <a:p>
            <a:r>
              <a:rPr lang="en-IE" b="1"/>
              <a:t>		              </a:t>
            </a:r>
            <a:r>
              <a:rPr lang="en-IE" b="1" err="1"/>
              <a:t>Mejorados</a:t>
            </a:r>
            <a:endParaRPr lang="en-IE" b="1"/>
          </a:p>
          <a:p>
            <a:endParaRPr lang="en-IE" sz="800" b="1"/>
          </a:p>
          <a:p>
            <a:endParaRPr lang="en-IE" sz="800" b="1"/>
          </a:p>
          <a:p>
            <a:endParaRPr lang="en-IE" sz="800" b="1"/>
          </a:p>
          <a:p>
            <a:r>
              <a:rPr lang="en-IE"/>
              <a:t>            </a:t>
            </a:r>
            <a:r>
              <a:rPr lang="en-IE" b="1">
                <a:highlight>
                  <a:srgbClr val="FED100"/>
                </a:highlight>
              </a:rPr>
              <a:t> Alimentos </a:t>
            </a:r>
            <a:r>
              <a:rPr lang="en-IE" b="1" err="1">
                <a:highlight>
                  <a:srgbClr val="FED100"/>
                </a:highlight>
              </a:rPr>
              <a:t>médicos</a:t>
            </a:r>
            <a:r>
              <a:rPr lang="en-IE" b="1">
                <a:highlight>
                  <a:srgbClr val="FED100"/>
                </a:highlight>
              </a:rPr>
              <a:t>:</a:t>
            </a:r>
          </a:p>
          <a:p>
            <a:endParaRPr lang="en-IE" b="1">
              <a:highlight>
                <a:srgbClr val="FED100"/>
              </a:highlight>
            </a:endParaRPr>
          </a:p>
          <a:p>
            <a:r>
              <a:rPr lang="en-IE"/>
              <a:t>               </a:t>
            </a:r>
            <a:r>
              <a:rPr lang="en-IE" b="1">
                <a:highlight>
                  <a:srgbClr val="FED100"/>
                </a:highlight>
              </a:rPr>
              <a:t> Foods for Special </a:t>
            </a:r>
          </a:p>
          <a:p>
            <a:r>
              <a:rPr lang="en-IE"/>
              <a:t>                    </a:t>
            </a:r>
            <a:r>
              <a:rPr lang="en-IE" b="1">
                <a:highlight>
                  <a:srgbClr val="FED100"/>
                </a:highlight>
              </a:rPr>
              <a:t> dietary use:</a:t>
            </a:r>
          </a:p>
          <a:p>
            <a:endParaRPr lang="en-IE" b="1"/>
          </a:p>
        </p:txBody>
      </p:sp>
      <p:sp>
        <p:nvSpPr>
          <p:cNvPr id="3" name="Text Placeholder 2">
            <a:extLst>
              <a:ext uri="{FF2B5EF4-FFF2-40B4-BE49-F238E27FC236}">
                <a16:creationId xmlns:a16="http://schemas.microsoft.com/office/drawing/2014/main" id="{43B4E7FB-13AE-4AF1-B99A-3AA26984EBB2}"/>
              </a:ext>
            </a:extLst>
          </p:cNvPr>
          <p:cNvSpPr>
            <a:spLocks noGrp="1"/>
          </p:cNvSpPr>
          <p:nvPr>
            <p:ph type="body" sz="quarter" idx="16"/>
          </p:nvPr>
        </p:nvSpPr>
        <p:spPr/>
        <p:txBody>
          <a:bodyPr>
            <a:normAutofit/>
          </a:bodyPr>
          <a:lstStyle/>
          <a:p>
            <a:r>
              <a:rPr lang="es-ES" sz="3300" b="1"/>
              <a:t>Categorías de alimentos funcionales y ejemplos...</a:t>
            </a:r>
            <a:endParaRPr lang="en-IE" sz="3300" b="1"/>
          </a:p>
        </p:txBody>
      </p:sp>
      <p:cxnSp>
        <p:nvCxnSpPr>
          <p:cNvPr id="5" name="Straight Arrow Connector 4">
            <a:extLst>
              <a:ext uri="{FF2B5EF4-FFF2-40B4-BE49-F238E27FC236}">
                <a16:creationId xmlns:a16="http://schemas.microsoft.com/office/drawing/2014/main" id="{8A90B763-D2EF-41E9-8292-262F5C211464}"/>
              </a:ext>
            </a:extLst>
          </p:cNvPr>
          <p:cNvCxnSpPr>
            <a:cxnSpLocks/>
          </p:cNvCxnSpPr>
          <p:nvPr/>
        </p:nvCxnSpPr>
        <p:spPr>
          <a:xfrm flipH="1">
            <a:off x="3614872" y="1710194"/>
            <a:ext cx="1204956" cy="0"/>
          </a:xfrm>
          <a:prstGeom prst="straightConnector1">
            <a:avLst/>
          </a:prstGeom>
          <a:ln w="28575" cap="rnd">
            <a:solidFill>
              <a:srgbClr val="000000"/>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DE1980-0BB2-4602-B208-D42AEA3766C0}"/>
              </a:ext>
            </a:extLst>
          </p:cNvPr>
          <p:cNvSpPr txBox="1"/>
          <p:nvPr/>
        </p:nvSpPr>
        <p:spPr>
          <a:xfrm>
            <a:off x="5270718" y="1507987"/>
            <a:ext cx="4688989" cy="369332"/>
          </a:xfrm>
          <a:prstGeom prst="rect">
            <a:avLst/>
          </a:prstGeom>
          <a:noFill/>
        </p:spPr>
        <p:txBody>
          <a:bodyPr wrap="square" rtlCol="0">
            <a:spAutoFit/>
          </a:bodyPr>
          <a:lstStyle/>
          <a:p>
            <a:r>
              <a:rPr lang="en-US">
                <a:solidFill>
                  <a:srgbClr val="000000"/>
                </a:solidFill>
              </a:rPr>
              <a:t>Ajo, </a:t>
            </a:r>
            <a:r>
              <a:rPr lang="en-US" err="1">
                <a:solidFill>
                  <a:srgbClr val="000000"/>
                </a:solidFill>
              </a:rPr>
              <a:t>nueces</a:t>
            </a:r>
            <a:r>
              <a:rPr lang="en-US">
                <a:solidFill>
                  <a:srgbClr val="000000"/>
                </a:solidFill>
              </a:rPr>
              <a:t>, </a:t>
            </a:r>
            <a:r>
              <a:rPr lang="en-US" err="1">
                <a:solidFill>
                  <a:srgbClr val="000000"/>
                </a:solidFill>
              </a:rPr>
              <a:t>tomates</a:t>
            </a:r>
            <a:r>
              <a:rPr lang="en-US">
                <a:solidFill>
                  <a:srgbClr val="000000"/>
                </a:solidFill>
              </a:rPr>
              <a:t> (</a:t>
            </a:r>
            <a:r>
              <a:rPr lang="en-US" err="1">
                <a:solidFill>
                  <a:srgbClr val="000000"/>
                </a:solidFill>
              </a:rPr>
              <a:t>alimentos</a:t>
            </a:r>
            <a:r>
              <a:rPr lang="en-US">
                <a:solidFill>
                  <a:srgbClr val="000000"/>
                </a:solidFill>
              </a:rPr>
              <a:t> </a:t>
            </a:r>
            <a:r>
              <a:rPr lang="en-US" err="1">
                <a:solidFill>
                  <a:srgbClr val="000000"/>
                </a:solidFill>
              </a:rPr>
              <a:t>integrales</a:t>
            </a:r>
            <a:r>
              <a:rPr lang="en-US">
                <a:solidFill>
                  <a:srgbClr val="000000"/>
                </a:solidFill>
              </a:rPr>
              <a:t>)</a:t>
            </a:r>
          </a:p>
        </p:txBody>
      </p:sp>
      <p:cxnSp>
        <p:nvCxnSpPr>
          <p:cNvPr id="10" name="Straight Arrow Connector 9">
            <a:extLst>
              <a:ext uri="{FF2B5EF4-FFF2-40B4-BE49-F238E27FC236}">
                <a16:creationId xmlns:a16="http://schemas.microsoft.com/office/drawing/2014/main" id="{C8DFA6E2-E2F3-45CE-ADEC-D5D02FA4C817}"/>
              </a:ext>
            </a:extLst>
          </p:cNvPr>
          <p:cNvCxnSpPr>
            <a:cxnSpLocks/>
          </p:cNvCxnSpPr>
          <p:nvPr/>
        </p:nvCxnSpPr>
        <p:spPr>
          <a:xfrm flipH="1">
            <a:off x="3590660" y="5307215"/>
            <a:ext cx="1204956" cy="0"/>
          </a:xfrm>
          <a:prstGeom prst="straightConnector1">
            <a:avLst/>
          </a:prstGeom>
          <a:ln w="28575" cap="rnd">
            <a:solidFill>
              <a:srgbClr val="0000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850030-F501-444A-B561-3D6F664F1C51}"/>
              </a:ext>
            </a:extLst>
          </p:cNvPr>
          <p:cNvCxnSpPr>
            <a:cxnSpLocks/>
          </p:cNvCxnSpPr>
          <p:nvPr/>
        </p:nvCxnSpPr>
        <p:spPr>
          <a:xfrm flipH="1">
            <a:off x="3590660" y="2621262"/>
            <a:ext cx="1204956" cy="0"/>
          </a:xfrm>
          <a:prstGeom prst="straightConnector1">
            <a:avLst/>
          </a:prstGeom>
          <a:ln w="28575" cap="rnd">
            <a:solidFill>
              <a:srgbClr val="0000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CCA4960-1D65-496B-ABD7-5E4314066697}"/>
              </a:ext>
            </a:extLst>
          </p:cNvPr>
          <p:cNvCxnSpPr>
            <a:cxnSpLocks/>
          </p:cNvCxnSpPr>
          <p:nvPr/>
        </p:nvCxnSpPr>
        <p:spPr>
          <a:xfrm flipH="1">
            <a:off x="3614872" y="4368362"/>
            <a:ext cx="1204956" cy="0"/>
          </a:xfrm>
          <a:prstGeom prst="straightConnector1">
            <a:avLst/>
          </a:prstGeom>
          <a:ln w="28575" cap="rnd">
            <a:solidFill>
              <a:srgbClr val="0000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02C3B63-46BB-43EC-87E2-D3ABB4601151}"/>
              </a:ext>
            </a:extLst>
          </p:cNvPr>
          <p:cNvCxnSpPr>
            <a:cxnSpLocks/>
          </p:cNvCxnSpPr>
          <p:nvPr/>
        </p:nvCxnSpPr>
        <p:spPr>
          <a:xfrm flipH="1">
            <a:off x="3590660" y="3414098"/>
            <a:ext cx="1204956" cy="0"/>
          </a:xfrm>
          <a:prstGeom prst="straightConnector1">
            <a:avLst/>
          </a:prstGeom>
          <a:ln w="28575" cap="rnd">
            <a:solidFill>
              <a:srgbClr val="000000"/>
            </a:solidFill>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D2CD22-842A-4BD7-91BD-C459DD74FC7F}"/>
              </a:ext>
            </a:extLst>
          </p:cNvPr>
          <p:cNvCxnSpPr>
            <a:cxnSpLocks/>
          </p:cNvCxnSpPr>
          <p:nvPr/>
        </p:nvCxnSpPr>
        <p:spPr>
          <a:xfrm flipH="1">
            <a:off x="3590660" y="2977062"/>
            <a:ext cx="1204956" cy="0"/>
          </a:xfrm>
          <a:prstGeom prst="straightConnector1">
            <a:avLst/>
          </a:prstGeom>
          <a:ln w="28575" cap="rnd">
            <a:solidFill>
              <a:srgbClr val="000000"/>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471BF53-D135-47A2-893F-02AA5B71D29B}"/>
              </a:ext>
            </a:extLst>
          </p:cNvPr>
          <p:cNvSpPr txBox="1"/>
          <p:nvPr/>
        </p:nvSpPr>
        <p:spPr>
          <a:xfrm>
            <a:off x="5270718" y="2393360"/>
            <a:ext cx="6244521" cy="1477328"/>
          </a:xfrm>
          <a:prstGeom prst="rect">
            <a:avLst/>
          </a:prstGeom>
          <a:noFill/>
        </p:spPr>
        <p:txBody>
          <a:bodyPr wrap="square" rtlCol="0">
            <a:spAutoFit/>
          </a:bodyPr>
          <a:lstStyle/>
          <a:p>
            <a:r>
              <a:rPr lang="es-ES">
                <a:solidFill>
                  <a:srgbClr val="000000"/>
                </a:solidFill>
              </a:rPr>
              <a:t>Sal yodada</a:t>
            </a:r>
          </a:p>
          <a:p>
            <a:endParaRPr lang="es-ES">
              <a:solidFill>
                <a:srgbClr val="000000"/>
              </a:solidFill>
            </a:endParaRPr>
          </a:p>
          <a:p>
            <a:r>
              <a:rPr lang="es-ES">
                <a:solidFill>
                  <a:srgbClr val="000000"/>
                </a:solidFill>
              </a:rPr>
              <a:t>Panes enriquecidos con folatos</a:t>
            </a:r>
          </a:p>
          <a:p>
            <a:endParaRPr lang="es-ES">
              <a:solidFill>
                <a:srgbClr val="000000"/>
              </a:solidFill>
            </a:endParaRPr>
          </a:p>
          <a:p>
            <a:r>
              <a:rPr lang="es-ES">
                <a:solidFill>
                  <a:srgbClr val="000000"/>
                </a:solidFill>
              </a:rPr>
              <a:t>Barras, snacks y yogures formulados con componentes bioactivos</a:t>
            </a:r>
          </a:p>
        </p:txBody>
      </p:sp>
      <p:sp>
        <p:nvSpPr>
          <p:cNvPr id="16" name="TextBox 15">
            <a:extLst>
              <a:ext uri="{FF2B5EF4-FFF2-40B4-BE49-F238E27FC236}">
                <a16:creationId xmlns:a16="http://schemas.microsoft.com/office/drawing/2014/main" id="{F60C5BFF-DA0D-4A70-A053-C3440AB52DC6}"/>
              </a:ext>
            </a:extLst>
          </p:cNvPr>
          <p:cNvSpPr txBox="1"/>
          <p:nvPr/>
        </p:nvSpPr>
        <p:spPr>
          <a:xfrm>
            <a:off x="5289231" y="4183696"/>
            <a:ext cx="5460763" cy="369332"/>
          </a:xfrm>
          <a:prstGeom prst="rect">
            <a:avLst/>
          </a:prstGeom>
          <a:noFill/>
        </p:spPr>
        <p:txBody>
          <a:bodyPr wrap="square" rtlCol="0">
            <a:spAutoFit/>
          </a:bodyPr>
          <a:lstStyle/>
          <a:p>
            <a:r>
              <a:rPr lang="es-ES">
                <a:solidFill>
                  <a:srgbClr val="000000"/>
                </a:solidFill>
              </a:rPr>
              <a:t>Fórmulas para la fenilcetonuria, sin fenilalanina</a:t>
            </a:r>
            <a:endParaRPr lang="en-IE">
              <a:solidFill>
                <a:srgbClr val="000000"/>
              </a:solidFill>
            </a:endParaRPr>
          </a:p>
        </p:txBody>
      </p:sp>
      <p:sp>
        <p:nvSpPr>
          <p:cNvPr id="17" name="TextBox 16">
            <a:extLst>
              <a:ext uri="{FF2B5EF4-FFF2-40B4-BE49-F238E27FC236}">
                <a16:creationId xmlns:a16="http://schemas.microsoft.com/office/drawing/2014/main" id="{B0AAA0C6-9FE0-4468-8440-0631B1FCA682}"/>
              </a:ext>
            </a:extLst>
          </p:cNvPr>
          <p:cNvSpPr txBox="1"/>
          <p:nvPr/>
        </p:nvSpPr>
        <p:spPr>
          <a:xfrm>
            <a:off x="5270718" y="5117999"/>
            <a:ext cx="6244521" cy="646331"/>
          </a:xfrm>
          <a:prstGeom prst="rect">
            <a:avLst/>
          </a:prstGeom>
          <a:noFill/>
        </p:spPr>
        <p:txBody>
          <a:bodyPr wrap="square" rtlCol="0">
            <a:spAutoFit/>
          </a:bodyPr>
          <a:lstStyle/>
          <a:p>
            <a:r>
              <a:rPr lang="en-US">
                <a:solidFill>
                  <a:schemeClr val="accent1">
                    <a:lumMod val="50000"/>
                  </a:schemeClr>
                </a:solidFill>
              </a:rPr>
              <a:t>Alimentos para </a:t>
            </a:r>
            <a:r>
              <a:rPr lang="en-US" err="1">
                <a:solidFill>
                  <a:schemeClr val="accent1">
                    <a:lumMod val="50000"/>
                  </a:schemeClr>
                </a:solidFill>
              </a:rPr>
              <a:t>adelgazar</a:t>
            </a:r>
            <a:r>
              <a:rPr lang="en-US">
                <a:solidFill>
                  <a:schemeClr val="accent1">
                    <a:lumMod val="50000"/>
                  </a:schemeClr>
                </a:solidFill>
              </a:rPr>
              <a:t>, </a:t>
            </a:r>
            <a:r>
              <a:rPr lang="en-US" err="1">
                <a:solidFill>
                  <a:schemeClr val="accent1">
                    <a:lumMod val="50000"/>
                  </a:schemeClr>
                </a:solidFill>
              </a:rPr>
              <a:t>alimentos</a:t>
            </a:r>
            <a:r>
              <a:rPr lang="en-US">
                <a:solidFill>
                  <a:schemeClr val="accent1">
                    <a:lumMod val="50000"/>
                  </a:schemeClr>
                </a:solidFill>
              </a:rPr>
              <a:t> </a:t>
            </a:r>
            <a:r>
              <a:rPr lang="en-US" err="1">
                <a:solidFill>
                  <a:schemeClr val="accent1">
                    <a:lumMod val="50000"/>
                  </a:schemeClr>
                </a:solidFill>
              </a:rPr>
              <a:t>ricos</a:t>
            </a:r>
            <a:r>
              <a:rPr lang="en-US">
                <a:solidFill>
                  <a:schemeClr val="accent1">
                    <a:lumMod val="50000"/>
                  </a:schemeClr>
                </a:solidFill>
              </a:rPr>
              <a:t> </a:t>
            </a:r>
            <a:r>
              <a:rPr lang="en-US" err="1">
                <a:solidFill>
                  <a:schemeClr val="accent1">
                    <a:lumMod val="50000"/>
                  </a:schemeClr>
                </a:solidFill>
              </a:rPr>
              <a:t>en</a:t>
            </a:r>
            <a:r>
              <a:rPr lang="en-US">
                <a:solidFill>
                  <a:schemeClr val="accent1">
                    <a:lumMod val="50000"/>
                  </a:schemeClr>
                </a:solidFill>
              </a:rPr>
              <a:t> </a:t>
            </a:r>
            <a:r>
              <a:rPr lang="en-US" err="1">
                <a:solidFill>
                  <a:schemeClr val="accent1">
                    <a:lumMod val="50000"/>
                  </a:schemeClr>
                </a:solidFill>
              </a:rPr>
              <a:t>proteínas</a:t>
            </a:r>
            <a:r>
              <a:rPr lang="en-US">
                <a:solidFill>
                  <a:schemeClr val="accent1">
                    <a:lumMod val="50000"/>
                  </a:schemeClr>
                </a:solidFill>
              </a:rPr>
              <a:t> y </a:t>
            </a:r>
            <a:r>
              <a:rPr lang="en-US" err="1">
                <a:solidFill>
                  <a:schemeClr val="accent1">
                    <a:lumMod val="50000"/>
                  </a:schemeClr>
                </a:solidFill>
              </a:rPr>
              <a:t>alimentos</a:t>
            </a:r>
            <a:r>
              <a:rPr lang="en-US">
                <a:solidFill>
                  <a:schemeClr val="accent1">
                    <a:lumMod val="50000"/>
                  </a:schemeClr>
                </a:solidFill>
              </a:rPr>
              <a:t> de </a:t>
            </a:r>
            <a:r>
              <a:rPr lang="en-US" err="1">
                <a:solidFill>
                  <a:schemeClr val="accent1">
                    <a:lumMod val="50000"/>
                  </a:schemeClr>
                </a:solidFill>
              </a:rPr>
              <a:t>consumo</a:t>
            </a:r>
            <a:r>
              <a:rPr lang="en-US">
                <a:solidFill>
                  <a:schemeClr val="accent1">
                    <a:lumMod val="50000"/>
                  </a:schemeClr>
                </a:solidFill>
              </a:rPr>
              <a:t> "libre".</a:t>
            </a:r>
          </a:p>
        </p:txBody>
      </p:sp>
      <p:grpSp>
        <p:nvGrpSpPr>
          <p:cNvPr id="18" name="Graphic 3">
            <a:extLst>
              <a:ext uri="{FF2B5EF4-FFF2-40B4-BE49-F238E27FC236}">
                <a16:creationId xmlns:a16="http://schemas.microsoft.com/office/drawing/2014/main" id="{67EF5CB0-D23E-4611-956C-CDC0F14F38E4}"/>
              </a:ext>
            </a:extLst>
          </p:cNvPr>
          <p:cNvGrpSpPr/>
          <p:nvPr/>
        </p:nvGrpSpPr>
        <p:grpSpPr>
          <a:xfrm>
            <a:off x="10317208" y="477793"/>
            <a:ext cx="1088992" cy="1047735"/>
            <a:chOff x="2451513" y="5314516"/>
            <a:chExt cx="1088992" cy="1047735"/>
          </a:xfrm>
        </p:grpSpPr>
        <p:grpSp>
          <p:nvGrpSpPr>
            <p:cNvPr id="19" name="Graphic 3">
              <a:extLst>
                <a:ext uri="{FF2B5EF4-FFF2-40B4-BE49-F238E27FC236}">
                  <a16:creationId xmlns:a16="http://schemas.microsoft.com/office/drawing/2014/main" id="{13B0BE74-9232-43F8-90EC-9FD22B8ACCBD}"/>
                </a:ext>
              </a:extLst>
            </p:cNvPr>
            <p:cNvGrpSpPr/>
            <p:nvPr/>
          </p:nvGrpSpPr>
          <p:grpSpPr>
            <a:xfrm>
              <a:off x="2451513" y="5314516"/>
              <a:ext cx="1088992" cy="1047735"/>
              <a:chOff x="2451513" y="5314516"/>
              <a:chExt cx="1088992" cy="1047735"/>
            </a:xfrm>
            <a:solidFill>
              <a:srgbClr val="000000"/>
            </a:solidFill>
          </p:grpSpPr>
          <p:sp>
            <p:nvSpPr>
              <p:cNvPr id="21" name="Freeform 1312">
                <a:extLst>
                  <a:ext uri="{FF2B5EF4-FFF2-40B4-BE49-F238E27FC236}">
                    <a16:creationId xmlns:a16="http://schemas.microsoft.com/office/drawing/2014/main" id="{258C2AE2-56EE-4466-9F1B-121F61C6BE26}"/>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solidFill>
                <a:srgbClr val="000000"/>
              </a:solidFill>
              <a:ln w="27426" cap="flat">
                <a:noFill/>
                <a:prstDash val="solid"/>
                <a:miter/>
              </a:ln>
            </p:spPr>
            <p:txBody>
              <a:bodyPr rtlCol="0" anchor="ctr"/>
              <a:lstStyle/>
              <a:p>
                <a:endParaRPr lang="en-US"/>
              </a:p>
            </p:txBody>
          </p:sp>
          <p:sp>
            <p:nvSpPr>
              <p:cNvPr id="22" name="Freeform 1313">
                <a:extLst>
                  <a:ext uri="{FF2B5EF4-FFF2-40B4-BE49-F238E27FC236}">
                    <a16:creationId xmlns:a16="http://schemas.microsoft.com/office/drawing/2014/main" id="{EBA6CA19-9E53-4AB5-A6EF-240758AE5C0B}"/>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solidFill>
                <a:srgbClr val="000000"/>
              </a:solidFill>
              <a:ln w="27426" cap="flat">
                <a:noFill/>
                <a:prstDash val="solid"/>
                <a:miter/>
              </a:ln>
            </p:spPr>
            <p:txBody>
              <a:bodyPr rtlCol="0" anchor="ctr"/>
              <a:lstStyle/>
              <a:p>
                <a:endParaRPr lang="en-US"/>
              </a:p>
            </p:txBody>
          </p:sp>
          <p:sp>
            <p:nvSpPr>
              <p:cNvPr id="23" name="Freeform 1314">
                <a:extLst>
                  <a:ext uri="{FF2B5EF4-FFF2-40B4-BE49-F238E27FC236}">
                    <a16:creationId xmlns:a16="http://schemas.microsoft.com/office/drawing/2014/main" id="{51C094C1-26B1-4FB5-8AA4-82E5C6374F27}"/>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solidFill>
                <a:srgbClr val="000000"/>
              </a:solidFill>
              <a:ln w="27426" cap="flat">
                <a:noFill/>
                <a:prstDash val="solid"/>
                <a:miter/>
              </a:ln>
            </p:spPr>
            <p:txBody>
              <a:bodyPr rtlCol="0" anchor="ctr"/>
              <a:lstStyle/>
              <a:p>
                <a:endParaRPr lang="en-US"/>
              </a:p>
            </p:txBody>
          </p:sp>
        </p:grpSp>
        <p:sp>
          <p:nvSpPr>
            <p:cNvPr id="20" name="Freeform 1311">
              <a:extLst>
                <a:ext uri="{FF2B5EF4-FFF2-40B4-BE49-F238E27FC236}">
                  <a16:creationId xmlns:a16="http://schemas.microsoft.com/office/drawing/2014/main" id="{89EA51DD-A9FD-469C-9870-34524114B2B3}"/>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1188A3"/>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1476547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B29FA-C66F-4603-AE3F-60C07640BB85}"/>
              </a:ext>
            </a:extLst>
          </p:cNvPr>
          <p:cNvSpPr>
            <a:spLocks noGrp="1"/>
          </p:cNvSpPr>
          <p:nvPr>
            <p:ph type="body" sz="quarter" idx="18"/>
          </p:nvPr>
        </p:nvSpPr>
        <p:spPr/>
        <p:txBody>
          <a:bodyPr/>
          <a:lstStyle/>
          <a:p>
            <a:pPr marL="0" indent="0"/>
            <a:r>
              <a:rPr lang="es-ES"/>
              <a:t>Escribe una lista de las </a:t>
            </a:r>
            <a:r>
              <a:rPr lang="es-ES" b="1"/>
              <a:t>5 cosas más importantes </a:t>
            </a:r>
            <a:r>
              <a:rPr lang="es-ES"/>
              <a:t>que crees que hay que tener en cuenta a la hora de diseñar un producto o servicio alimentario para personas mayores.</a:t>
            </a:r>
            <a:endParaRPr lang="en-US"/>
          </a:p>
          <a:p>
            <a:pPr marL="342900" indent="-342900">
              <a:buFont typeface="Arial" panose="020B0604020202020204" pitchFamily="34" charset="0"/>
              <a:buChar char="•"/>
            </a:pPr>
            <a:r>
              <a:rPr lang="es-ES"/>
              <a:t>Pregúntese, </a:t>
            </a:r>
            <a:r>
              <a:rPr lang="es-ES" b="1"/>
              <a:t>por qué?.</a:t>
            </a:r>
          </a:p>
          <a:p>
            <a:pPr marL="342900" indent="-342900">
              <a:buFont typeface="Arial" panose="020B0604020202020204" pitchFamily="34" charset="0"/>
              <a:buChar char="•"/>
            </a:pPr>
            <a:r>
              <a:rPr lang="es-ES"/>
              <a:t>A continuación, decida si </a:t>
            </a:r>
            <a:r>
              <a:rPr lang="es-ES" b="1"/>
              <a:t>puede incorporar </a:t>
            </a:r>
            <a:r>
              <a:rPr lang="es-ES"/>
              <a:t>alguna de las cosas en el diseño de su producto y cómo hacerlo</a:t>
            </a:r>
            <a:r>
              <a:rPr lang="en-US"/>
              <a:t>.</a:t>
            </a:r>
          </a:p>
          <a:p>
            <a:endParaRPr lang="en-US"/>
          </a:p>
          <a:p>
            <a:pPr marL="0" indent="0"/>
            <a:r>
              <a:rPr lang="es-ES"/>
              <a:t>Estás en el camino del desarrollo de nuevos productos y estás empatizando con tu cliente principal (¡el proceso del </a:t>
            </a:r>
            <a:r>
              <a:rPr lang="es-ES" b="1"/>
              <a:t>Pensamiento del Diseño</a:t>
            </a:r>
            <a:r>
              <a:rPr lang="es-ES"/>
              <a:t> ha comenzado!)</a:t>
            </a:r>
          </a:p>
        </p:txBody>
      </p:sp>
      <p:sp>
        <p:nvSpPr>
          <p:cNvPr id="3" name="Text Placeholder 2">
            <a:extLst>
              <a:ext uri="{FF2B5EF4-FFF2-40B4-BE49-F238E27FC236}">
                <a16:creationId xmlns:a16="http://schemas.microsoft.com/office/drawing/2014/main" id="{3F076537-B673-4A2F-8896-DFEAD9C9B12E}"/>
              </a:ext>
            </a:extLst>
          </p:cNvPr>
          <p:cNvSpPr>
            <a:spLocks noGrp="1"/>
          </p:cNvSpPr>
          <p:nvPr>
            <p:ph type="body" sz="quarter" idx="16"/>
          </p:nvPr>
        </p:nvSpPr>
        <p:spPr/>
        <p:txBody>
          <a:bodyPr>
            <a:normAutofit lnSpcReduction="10000"/>
          </a:bodyPr>
          <a:lstStyle/>
          <a:p>
            <a:r>
              <a:rPr lang="en-US" err="1"/>
              <a:t>Ejercicios</a:t>
            </a:r>
            <a:r>
              <a:rPr lang="en-US"/>
              <a:t> para la </a:t>
            </a:r>
            <a:r>
              <a:rPr lang="en-US" err="1"/>
              <a:t>empresa</a:t>
            </a:r>
            <a:r>
              <a:rPr lang="en-US"/>
              <a:t> :</a:t>
            </a:r>
            <a:endParaRPr lang="en-IE"/>
          </a:p>
        </p:txBody>
      </p:sp>
      <p:sp>
        <p:nvSpPr>
          <p:cNvPr id="4" name="Flowchart: Connector 3">
            <a:extLst>
              <a:ext uri="{FF2B5EF4-FFF2-40B4-BE49-F238E27FC236}">
                <a16:creationId xmlns:a16="http://schemas.microsoft.com/office/drawing/2014/main" id="{BAE4E10F-9BAB-419B-8CFE-1C94C6C07E98}"/>
              </a:ext>
            </a:extLst>
          </p:cNvPr>
          <p:cNvSpPr/>
          <p:nvPr/>
        </p:nvSpPr>
        <p:spPr>
          <a:xfrm>
            <a:off x="9814560" y="471909"/>
            <a:ext cx="1234440" cy="1188720"/>
          </a:xfrm>
          <a:prstGeom prst="flowChartConnector">
            <a:avLst/>
          </a:prstGeom>
          <a:solidFill>
            <a:srgbClr val="FED1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oogle Shape;518;p39">
            <a:extLst>
              <a:ext uri="{FF2B5EF4-FFF2-40B4-BE49-F238E27FC236}">
                <a16:creationId xmlns:a16="http://schemas.microsoft.com/office/drawing/2014/main" id="{EC7821B2-777D-4ECB-AA77-B50CFB8BA394}"/>
              </a:ext>
            </a:extLst>
          </p:cNvPr>
          <p:cNvGrpSpPr/>
          <p:nvPr/>
        </p:nvGrpSpPr>
        <p:grpSpPr>
          <a:xfrm>
            <a:off x="10183529" y="757806"/>
            <a:ext cx="496501" cy="563769"/>
            <a:chOff x="1923675" y="1633650"/>
            <a:chExt cx="436000" cy="435975"/>
          </a:xfrm>
          <a:solidFill>
            <a:srgbClr val="000000"/>
          </a:solidFill>
        </p:grpSpPr>
        <p:sp>
          <p:nvSpPr>
            <p:cNvPr id="6" name="Google Shape;519;p39">
              <a:extLst>
                <a:ext uri="{FF2B5EF4-FFF2-40B4-BE49-F238E27FC236}">
                  <a16:creationId xmlns:a16="http://schemas.microsoft.com/office/drawing/2014/main" id="{C64129F2-9EA6-429F-A76A-6EE6FE3BFB70}"/>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20;p39">
              <a:extLst>
                <a:ext uri="{FF2B5EF4-FFF2-40B4-BE49-F238E27FC236}">
                  <a16:creationId xmlns:a16="http://schemas.microsoft.com/office/drawing/2014/main" id="{8E1DDD69-6EDB-4CDC-97B9-548745210CF8}"/>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1;p39">
              <a:extLst>
                <a:ext uri="{FF2B5EF4-FFF2-40B4-BE49-F238E27FC236}">
                  <a16:creationId xmlns:a16="http://schemas.microsoft.com/office/drawing/2014/main" id="{B6FC1475-483B-41EC-9CAA-F5B8966B0F1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rgbClr val="000000"/>
            </a:solid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2;p39">
              <a:extLst>
                <a:ext uri="{FF2B5EF4-FFF2-40B4-BE49-F238E27FC236}">
                  <a16:creationId xmlns:a16="http://schemas.microsoft.com/office/drawing/2014/main" id="{26904D78-E689-4D8D-A926-C31174E7DAD3}"/>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3;p39">
              <a:extLst>
                <a:ext uri="{FF2B5EF4-FFF2-40B4-BE49-F238E27FC236}">
                  <a16:creationId xmlns:a16="http://schemas.microsoft.com/office/drawing/2014/main" id="{E2FA3539-66EC-4CD2-BBA7-435C6247B232}"/>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4;p39">
              <a:extLst>
                <a:ext uri="{FF2B5EF4-FFF2-40B4-BE49-F238E27FC236}">
                  <a16:creationId xmlns:a16="http://schemas.microsoft.com/office/drawing/2014/main" id="{DD81321A-849F-41C5-AE7C-1740060DE07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9469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B7EEB7-0875-4CC1-87D5-F1AB1E284755}"/>
              </a:ext>
            </a:extLst>
          </p:cNvPr>
          <p:cNvSpPr>
            <a:spLocks noGrp="1"/>
          </p:cNvSpPr>
          <p:nvPr>
            <p:ph type="body" sz="quarter" idx="18"/>
          </p:nvPr>
        </p:nvSpPr>
        <p:spPr>
          <a:xfrm>
            <a:off x="454245" y="1509183"/>
            <a:ext cx="5651842" cy="4284866"/>
          </a:xfrm>
        </p:spPr>
        <p:txBody>
          <a:bodyPr>
            <a:normAutofit lnSpcReduction="10000"/>
          </a:bodyPr>
          <a:lstStyle/>
          <a:p>
            <a:pPr marL="22860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sz="2200">
                <a:latin typeface="Calibri" panose="020F0502020204030204"/>
              </a:rPr>
              <a:t>En el módulo 2, descubrimos que hay muchos factores que pueden afectar al desarrollo de enfermedades relacionadas con la edad. </a:t>
            </a:r>
          </a:p>
          <a:p>
            <a:pPr marL="22860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s-ES" sz="2200">
                <a:latin typeface="Calibri" panose="020F0502020204030204"/>
              </a:rPr>
              <a:t>Dentro de estos factores existen </a:t>
            </a:r>
            <a:r>
              <a:rPr lang="es-ES" sz="2200" b="1">
                <a:latin typeface="Calibri" panose="020F0502020204030204"/>
              </a:rPr>
              <a:t>varias oportunidades </a:t>
            </a:r>
            <a:r>
              <a:rPr lang="es-ES" sz="2200">
                <a:latin typeface="Calibri" panose="020F0502020204030204"/>
              </a:rPr>
              <a:t>para que ustedes, como empresas de alimentación, atiendan las necesidades de las personas mayores </a:t>
            </a:r>
            <a:r>
              <a:rPr lang="es-ES" sz="2200" b="1">
                <a:latin typeface="Calibri" panose="020F0502020204030204"/>
              </a:rPr>
              <a:t>a través de una buena o mejor nutrición, </a:t>
            </a:r>
            <a:r>
              <a:rPr lang="es-ES" sz="2200">
                <a:latin typeface="Calibri" panose="020F0502020204030204"/>
              </a:rPr>
              <a:t>especialmente ahora que conocen mejor sus necesidades y cómo la alimentación y la dieta pueden afectarles.</a:t>
            </a:r>
            <a:endParaRPr lang="en-IE"/>
          </a:p>
        </p:txBody>
      </p:sp>
      <p:sp>
        <p:nvSpPr>
          <p:cNvPr id="3" name="Text Placeholder 2">
            <a:extLst>
              <a:ext uri="{FF2B5EF4-FFF2-40B4-BE49-F238E27FC236}">
                <a16:creationId xmlns:a16="http://schemas.microsoft.com/office/drawing/2014/main" id="{90D5F0B3-DF8F-4C52-9834-CBF5707CAE7C}"/>
              </a:ext>
            </a:extLst>
          </p:cNvPr>
          <p:cNvSpPr>
            <a:spLocks noGrp="1"/>
          </p:cNvSpPr>
          <p:nvPr>
            <p:ph type="body" sz="quarter" idx="16"/>
          </p:nvPr>
        </p:nvSpPr>
        <p:spPr/>
        <p:txBody>
          <a:bodyPr>
            <a:normAutofit lnSpcReduction="10000"/>
          </a:bodyPr>
          <a:lstStyle/>
          <a:p>
            <a:r>
              <a:rPr lang="en-US"/>
              <a:t>Que </a:t>
            </a:r>
            <a:r>
              <a:rPr lang="en-US" err="1"/>
              <a:t>hemos</a:t>
            </a:r>
            <a:r>
              <a:rPr lang="en-US"/>
              <a:t> </a:t>
            </a:r>
            <a:r>
              <a:rPr lang="en-US" err="1"/>
              <a:t>aprendido</a:t>
            </a:r>
            <a:r>
              <a:rPr lang="en-US"/>
              <a:t>…</a:t>
            </a:r>
            <a:endParaRPr lang="en-IE"/>
          </a:p>
        </p:txBody>
      </p:sp>
      <p:pic>
        <p:nvPicPr>
          <p:cNvPr id="7" name="Picture Placeholder 6" descr="Old women in retirement home">
            <a:extLst>
              <a:ext uri="{FF2B5EF4-FFF2-40B4-BE49-F238E27FC236}">
                <a16:creationId xmlns:a16="http://schemas.microsoft.com/office/drawing/2014/main" id="{8BF551FB-7C74-459A-901D-579AF5B9432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C937167B-3F8B-4EBB-B945-1DA10EA0E826}"/>
              </a:ext>
            </a:extLst>
          </p:cNvPr>
          <p:cNvSpPr txBox="1"/>
          <p:nvPr/>
        </p:nvSpPr>
        <p:spPr>
          <a:xfrm>
            <a:off x="6195700" y="5600979"/>
            <a:ext cx="5153019" cy="830997"/>
          </a:xfrm>
          <a:prstGeom prst="rect">
            <a:avLst/>
          </a:prstGeom>
          <a:solidFill>
            <a:srgbClr val="FED100"/>
          </a:solidFill>
        </p:spPr>
        <p:txBody>
          <a:bodyPr wrap="square" rtlCol="0" anchor="ctr">
            <a:spAutoFit/>
          </a:bodyPr>
          <a:lstStyle/>
          <a:p>
            <a:pPr algn="ctr"/>
            <a:endParaRPr lang="en-US" sz="2400" b="1">
              <a:solidFill>
                <a:srgbClr val="000000"/>
              </a:solidFill>
            </a:endParaRPr>
          </a:p>
          <a:p>
            <a:pPr algn="ctr"/>
            <a:r>
              <a:rPr lang="es-ES" sz="2400" b="1">
                <a:solidFill>
                  <a:srgbClr val="000000"/>
                </a:solidFill>
              </a:rPr>
              <a:t>Hagamos que sus vidas sean mejores.</a:t>
            </a:r>
            <a:endParaRPr lang="en-IE" sz="2400" b="1">
              <a:solidFill>
                <a:srgbClr val="000000"/>
              </a:solidFill>
            </a:endParaRPr>
          </a:p>
        </p:txBody>
      </p:sp>
    </p:spTree>
    <p:extLst>
      <p:ext uri="{BB962C8B-B14F-4D97-AF65-F5344CB8AC3E}">
        <p14:creationId xmlns:p14="http://schemas.microsoft.com/office/powerpoint/2010/main" val="1994206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E501F5B-CC6D-0E45-B824-2349F003B408}"/>
              </a:ext>
            </a:extLst>
          </p:cNvPr>
          <p:cNvSpPr>
            <a:spLocks noGrp="1"/>
          </p:cNvSpPr>
          <p:nvPr>
            <p:ph type="body" sz="quarter" idx="27"/>
          </p:nvPr>
        </p:nvSpPr>
        <p:spPr/>
        <p:txBody>
          <a:bodyPr/>
          <a:lstStyle/>
          <a:p>
            <a:r>
              <a:rPr lang="en-US"/>
              <a:t>www. innovatingfoodforseniors.eu</a:t>
            </a:r>
          </a:p>
        </p:txBody>
      </p:sp>
      <p:sp>
        <p:nvSpPr>
          <p:cNvPr id="8" name="Text Placeholder 7">
            <a:extLst>
              <a:ext uri="{FF2B5EF4-FFF2-40B4-BE49-F238E27FC236}">
                <a16:creationId xmlns:a16="http://schemas.microsoft.com/office/drawing/2014/main" id="{8A651E51-4EA2-7540-967D-5156E5B25F0B}"/>
              </a:ext>
            </a:extLst>
          </p:cNvPr>
          <p:cNvSpPr>
            <a:spLocks noGrp="1"/>
          </p:cNvSpPr>
          <p:nvPr>
            <p:ph type="body" sz="quarter" idx="20"/>
          </p:nvPr>
        </p:nvSpPr>
        <p:spPr/>
        <p:txBody>
          <a:bodyPr/>
          <a:lstStyle/>
          <a:p>
            <a:r>
              <a:rPr lang="en-US"/>
              <a:t>Gracias!</a:t>
            </a:r>
          </a:p>
        </p:txBody>
      </p:sp>
    </p:spTree>
    <p:extLst>
      <p:ext uri="{BB962C8B-B14F-4D97-AF65-F5344CB8AC3E}">
        <p14:creationId xmlns:p14="http://schemas.microsoft.com/office/powerpoint/2010/main" val="416982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629D43-3218-4484-9A4B-015CBC00D606}"/>
              </a:ext>
            </a:extLst>
          </p:cNvPr>
          <p:cNvSpPr>
            <a:spLocks noGrp="1"/>
          </p:cNvSpPr>
          <p:nvPr>
            <p:ph type="body" sz="quarter" idx="18"/>
          </p:nvPr>
        </p:nvSpPr>
        <p:spPr>
          <a:xfrm>
            <a:off x="495300" y="1524000"/>
            <a:ext cx="11404600" cy="4241799"/>
          </a:xfrm>
        </p:spPr>
        <p:txBody>
          <a:bodyPr vert="horz" lIns="91440" tIns="45720" rIns="91440" bIns="45720" rtlCol="0" anchor="t">
            <a:normAutofit fontScale="92500" lnSpcReduction="10000"/>
          </a:bodyPr>
          <a:lstStyle/>
          <a:p>
            <a:pPr indent="0" algn="just"/>
            <a:r>
              <a:rPr lang="es-ES" dirty="0">
                <a:latin typeface="+mj-lt"/>
              </a:rPr>
              <a:t>Algunos cambios corporales relacionados con la edad que repercuten en el disfrute de los alimentos (liberación de aromas y percepción del sabor) y que conllevan un riesgo de desnutrición son Cambios en la cavidad oral y nasal como:</a:t>
            </a:r>
            <a:endParaRPr lang="es-ES" dirty="0"/>
          </a:p>
          <a:p>
            <a:pPr indent="0" algn="just"/>
            <a:endParaRPr lang="en-US">
              <a:latin typeface="+mj-lt"/>
              <a:cs typeface="Calibri Light" panose="020F0302020204030204"/>
            </a:endParaRPr>
          </a:p>
          <a:p>
            <a:pPr indent="0" algn="just"/>
            <a:endParaRPr lang="en-US">
              <a:latin typeface="+mj-lt"/>
              <a:cs typeface="Calibri Light" panose="020F0302020204030204"/>
            </a:endParaRPr>
          </a:p>
          <a:p>
            <a:pPr indent="0" algn="just"/>
            <a:endParaRPr lang="en-US">
              <a:latin typeface="+mj-lt"/>
              <a:cs typeface="Calibri Light" panose="020F0302020204030204"/>
            </a:endParaRPr>
          </a:p>
          <a:p>
            <a:pPr indent="0" algn="just"/>
            <a:endParaRPr lang="en-US">
              <a:latin typeface="+mj-lt"/>
              <a:cs typeface="Calibri Light" panose="020F0302020204030204"/>
            </a:endParaRPr>
          </a:p>
          <a:p>
            <a:pPr indent="0" algn="just"/>
            <a:r>
              <a:rPr lang="es-ES" dirty="0">
                <a:latin typeface="+mj-lt"/>
              </a:rPr>
              <a:t>La Dra. Sophie Lester, de la División de Alimentación, Nutrición y Dietética de la Universidad de Nottingham, ha revisado este tema y ha concluido que</a:t>
            </a:r>
            <a:endParaRPr lang="es-ES" dirty="0">
              <a:latin typeface="+mj-lt"/>
              <a:cs typeface="Calibri Light" panose="020F0302020204030204"/>
            </a:endParaRPr>
          </a:p>
          <a:p>
            <a:pPr indent="0" algn="just"/>
            <a:r>
              <a:rPr lang="es-ES" b="1" dirty="0">
                <a:solidFill>
                  <a:srgbClr val="1188A3"/>
                </a:solidFill>
              </a:rPr>
              <a:t>El desarrollo de productos alimentarios que satisfagan los deseos sensoriales de la población que envejece es una tarea difícil, pero dada la carga social y económica de la desnutrición, merece la pena aceptar el reto. </a:t>
            </a:r>
            <a:endParaRPr lang="es-ES" b="1">
              <a:solidFill>
                <a:srgbClr val="1188A3"/>
              </a:solidFill>
              <a:cs typeface="Calibri" panose="020F0502020204030204"/>
            </a:endParaRPr>
          </a:p>
        </p:txBody>
      </p:sp>
      <p:sp>
        <p:nvSpPr>
          <p:cNvPr id="3" name="Text Placeholder 2">
            <a:extLst>
              <a:ext uri="{FF2B5EF4-FFF2-40B4-BE49-F238E27FC236}">
                <a16:creationId xmlns:a16="http://schemas.microsoft.com/office/drawing/2014/main" id="{723B8DBC-57A5-4DA5-A267-185F6BB1CF00}"/>
              </a:ext>
            </a:extLst>
          </p:cNvPr>
          <p:cNvSpPr>
            <a:spLocks noGrp="1"/>
          </p:cNvSpPr>
          <p:nvPr>
            <p:ph type="body" sz="quarter" idx="16"/>
          </p:nvPr>
        </p:nvSpPr>
        <p:spPr>
          <a:xfrm>
            <a:off x="734714" y="228600"/>
            <a:ext cx="11165186" cy="1185511"/>
          </a:xfrm>
        </p:spPr>
        <p:txBody>
          <a:bodyPr>
            <a:normAutofit fontScale="70000" lnSpcReduction="20000"/>
          </a:bodyPr>
          <a:lstStyle/>
          <a:p>
            <a:pPr>
              <a:lnSpc>
                <a:spcPct val="120000"/>
              </a:lnSpc>
            </a:pPr>
            <a:r>
              <a:rPr lang="es-ES" b="1"/>
              <a:t>Un ejemplo de cambios fisiológicos: </a:t>
            </a:r>
            <a:r>
              <a:rPr lang="es-ES" i="1"/>
              <a:t>"Cambios relacionados con la edad en la fisiología oral y nasal y su importancia en la liberación y percepción del aroma"</a:t>
            </a:r>
            <a:endParaRPr lang="en-IE" i="1"/>
          </a:p>
        </p:txBody>
      </p:sp>
      <p:graphicFrame>
        <p:nvGraphicFramePr>
          <p:cNvPr id="4" name="Object 3">
            <a:extLst>
              <a:ext uri="{FF2B5EF4-FFF2-40B4-BE49-F238E27FC236}">
                <a16:creationId xmlns:a16="http://schemas.microsoft.com/office/drawing/2014/main" id="{41F5D932-AA02-4CF2-B39A-959D13192256}"/>
              </a:ext>
            </a:extLst>
          </p:cNvPr>
          <p:cNvGraphicFramePr>
            <a:graphicFrameLocks noChangeAspect="1"/>
          </p:cNvGraphicFramePr>
          <p:nvPr>
            <p:extLst>
              <p:ext uri="{D42A27DB-BD31-4B8C-83A1-F6EECF244321}">
                <p14:modId xmlns:p14="http://schemas.microsoft.com/office/powerpoint/2010/main" val="775381601"/>
              </p:ext>
            </p:extLst>
          </p:nvPr>
        </p:nvGraphicFramePr>
        <p:xfrm>
          <a:off x="9424736" y="5635975"/>
          <a:ext cx="1411706" cy="479425"/>
        </p:xfrm>
        <a:graphic>
          <a:graphicData uri="http://schemas.openxmlformats.org/presentationml/2006/ole">
            <mc:AlternateContent xmlns:mc="http://schemas.openxmlformats.org/markup-compatibility/2006">
              <mc:Choice xmlns:v="urn:schemas-microsoft-com:vml" Requires="v">
                <p:oleObj spid="_x0000_s18492" name="Packager Shell Object" showAsIcon="1" r:id="rId3" imgW="3128760" imgH="478800" progId="Package">
                  <p:embed/>
                </p:oleObj>
              </mc:Choice>
              <mc:Fallback>
                <p:oleObj name="Packager Shell Object" showAsIcon="1" r:id="rId3" imgW="3128760" imgH="478800" progId="Package">
                  <p:embed/>
                  <p:pic>
                    <p:nvPicPr>
                      <p:cNvPr id="4" name="Object 3">
                        <a:extLst>
                          <a:ext uri="{FF2B5EF4-FFF2-40B4-BE49-F238E27FC236}">
                            <a16:creationId xmlns:a16="http://schemas.microsoft.com/office/drawing/2014/main" id="{41F5D932-AA02-4CF2-B39A-959D13192256}"/>
                          </a:ext>
                        </a:extLst>
                      </p:cNvPr>
                      <p:cNvPicPr/>
                      <p:nvPr/>
                    </p:nvPicPr>
                    <p:blipFill>
                      <a:blip r:embed="rId4"/>
                      <a:stretch>
                        <a:fillRect/>
                      </a:stretch>
                    </p:blipFill>
                    <p:spPr>
                      <a:xfrm>
                        <a:off x="9424736" y="5635975"/>
                        <a:ext cx="1411706" cy="479425"/>
                      </a:xfrm>
                      <a:prstGeom prst="rect">
                        <a:avLst/>
                      </a:prstGeom>
                    </p:spPr>
                  </p:pic>
                </p:oleObj>
              </mc:Fallback>
            </mc:AlternateContent>
          </a:graphicData>
        </a:graphic>
      </p:graphicFrame>
      <p:sp>
        <p:nvSpPr>
          <p:cNvPr id="5" name="Rectangle: Rounded Corners 4">
            <a:hlinkClick r:id="rId5"/>
            <a:extLst>
              <a:ext uri="{FF2B5EF4-FFF2-40B4-BE49-F238E27FC236}">
                <a16:creationId xmlns:a16="http://schemas.microsoft.com/office/drawing/2014/main" id="{92A3A826-99B3-49E0-88DC-3990FDAF2B8C}"/>
              </a:ext>
            </a:extLst>
          </p:cNvPr>
          <p:cNvSpPr/>
          <p:nvPr/>
        </p:nvSpPr>
        <p:spPr>
          <a:xfrm>
            <a:off x="9192125" y="5555589"/>
            <a:ext cx="1876927" cy="77002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ea typeface="+mn-lt"/>
                <a:cs typeface="+mn-lt"/>
              </a:rPr>
              <a:t>Para </a:t>
            </a:r>
            <a:r>
              <a:rPr lang="en-US" sz="1400" dirty="0" err="1">
                <a:ea typeface="+mn-lt"/>
                <a:cs typeface="+mn-lt"/>
              </a:rPr>
              <a:t>ver</a:t>
            </a:r>
            <a:r>
              <a:rPr lang="en-US" sz="1400" dirty="0">
                <a:ea typeface="+mn-lt"/>
                <a:cs typeface="+mn-lt"/>
              </a:rPr>
              <a:t> </a:t>
            </a:r>
            <a:r>
              <a:rPr lang="en-US" sz="1400" dirty="0" err="1">
                <a:ea typeface="+mn-lt"/>
                <a:cs typeface="+mn-lt"/>
              </a:rPr>
              <a:t>el</a:t>
            </a:r>
            <a:r>
              <a:rPr lang="en-US" sz="1400" dirty="0">
                <a:ea typeface="+mn-lt"/>
                <a:cs typeface="+mn-lt"/>
              </a:rPr>
              <a:t> </a:t>
            </a:r>
            <a:r>
              <a:rPr lang="en-US" sz="1400" dirty="0" err="1">
                <a:ea typeface="+mn-lt"/>
                <a:cs typeface="+mn-lt"/>
              </a:rPr>
              <a:t>informe</a:t>
            </a:r>
            <a:r>
              <a:rPr lang="en-US" sz="1400" dirty="0">
                <a:ea typeface="+mn-lt"/>
                <a:cs typeface="+mn-lt"/>
              </a:rPr>
              <a:t> </a:t>
            </a:r>
            <a:r>
              <a:rPr lang="en-US" sz="1400" dirty="0" err="1">
                <a:ea typeface="+mn-lt"/>
                <a:cs typeface="+mn-lt"/>
              </a:rPr>
              <a:t>completo</a:t>
            </a:r>
            <a:r>
              <a:rPr lang="en-US" sz="1400" dirty="0">
                <a:ea typeface="+mn-lt"/>
                <a:cs typeface="+mn-lt"/>
              </a:rPr>
              <a:t>, </a:t>
            </a:r>
            <a:r>
              <a:rPr lang="en-US" sz="1400" dirty="0" err="1">
                <a:ea typeface="+mn-lt"/>
                <a:cs typeface="+mn-lt"/>
              </a:rPr>
              <a:t>haga</a:t>
            </a:r>
            <a:r>
              <a:rPr lang="en-US" sz="1400" dirty="0">
                <a:ea typeface="+mn-lt"/>
                <a:cs typeface="+mn-lt"/>
              </a:rPr>
              <a:t> </a:t>
            </a:r>
            <a:r>
              <a:rPr lang="en-US" sz="1400" dirty="0" err="1">
                <a:ea typeface="+mn-lt"/>
                <a:cs typeface="+mn-lt"/>
              </a:rPr>
              <a:t>clic</a:t>
            </a:r>
            <a:r>
              <a:rPr lang="en-US" sz="1400" dirty="0">
                <a:ea typeface="+mn-lt"/>
                <a:cs typeface="+mn-lt"/>
              </a:rPr>
              <a:t> </a:t>
            </a:r>
            <a:r>
              <a:rPr lang="en-US" sz="1400" dirty="0" err="1">
                <a:ea typeface="+mn-lt"/>
                <a:cs typeface="+mn-lt"/>
              </a:rPr>
              <a:t>aquí</a:t>
            </a:r>
            <a:r>
              <a:rPr lang="en-US" sz="1400" dirty="0">
                <a:ea typeface="+mn-lt"/>
                <a:cs typeface="+mn-lt"/>
              </a:rPr>
              <a:t>.</a:t>
            </a:r>
            <a:endParaRPr lang="es-ES" sz="1400" dirty="0"/>
          </a:p>
        </p:txBody>
      </p:sp>
      <p:sp>
        <p:nvSpPr>
          <p:cNvPr id="6" name="TextBox 5">
            <a:extLst>
              <a:ext uri="{FF2B5EF4-FFF2-40B4-BE49-F238E27FC236}">
                <a16:creationId xmlns:a16="http://schemas.microsoft.com/office/drawing/2014/main" id="{34F7F1C1-C0CA-4A51-85F1-7C87296D8781}"/>
              </a:ext>
            </a:extLst>
          </p:cNvPr>
          <p:cNvSpPr txBox="1"/>
          <p:nvPr/>
        </p:nvSpPr>
        <p:spPr>
          <a:xfrm>
            <a:off x="2006354" y="2545205"/>
            <a:ext cx="8016536" cy="1346010"/>
          </a:xfrm>
          <a:prstGeom prst="rect">
            <a:avLst/>
          </a:prstGeom>
          <a:solidFill>
            <a:schemeClr val="bg2"/>
          </a:solidFill>
        </p:spPr>
        <p:txBody>
          <a:bodyPr wrap="square" rtlCol="0">
            <a:spAutoFit/>
          </a:body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a:ln>
                  <a:noFill/>
                </a:ln>
                <a:solidFill>
                  <a:srgbClr val="FFC000"/>
                </a:solidFill>
                <a:effectLst/>
                <a:uLnTx/>
                <a:uFillTx/>
                <a:latin typeface="Calibri" panose="020F0502020204030204"/>
                <a:ea typeface="+mn-ea"/>
                <a:cs typeface="+mn-cs"/>
              </a:rPr>
              <a:t>a. La alteración del sentido del olfato.</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a:ln>
                  <a:noFill/>
                </a:ln>
                <a:solidFill>
                  <a:srgbClr val="FFC000"/>
                </a:solidFill>
                <a:effectLst/>
                <a:uLnTx/>
                <a:uFillTx/>
                <a:latin typeface="Calibri" panose="020F0502020204030204"/>
                <a:ea typeface="+mn-ea"/>
                <a:cs typeface="+mn-cs"/>
              </a:rPr>
              <a:t>b. La reducción del flujo salival</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a:ln>
                  <a:noFill/>
                </a:ln>
                <a:solidFill>
                  <a:srgbClr val="FFC000"/>
                </a:solidFill>
                <a:effectLst/>
                <a:uLnTx/>
                <a:uFillTx/>
                <a:latin typeface="Calibri" panose="020F0502020204030204"/>
                <a:ea typeface="+mn-ea"/>
                <a:cs typeface="+mn-cs"/>
              </a:rPr>
              <a:t>c. Compromiso del estado y la función dental.</a:t>
            </a:r>
            <a:endParaRPr kumimoji="0" lang="en-US" sz="24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8398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89EED690624143B9CCB44C7945D306" ma:contentTypeVersion="21" ma:contentTypeDescription="Create a new document." ma:contentTypeScope="" ma:versionID="b38d933d22d39ca308305bc566227af5">
  <xsd:schema xmlns:xsd="http://www.w3.org/2001/XMLSchema" xmlns:xs="http://www.w3.org/2001/XMLSchema" xmlns:p="http://schemas.microsoft.com/office/2006/metadata/properties" xmlns:ns2="539e4a8c-7e7c-4ea1-8c2e-f9bf51a8ca20" xmlns:ns3="41f5c9df-7cea-428a-8452-da6b62a57c0f" targetNamespace="http://schemas.microsoft.com/office/2006/metadata/properties" ma:root="true" ma:fieldsID="a6be24cabd3ee67b99a54a108ee5ff2d" ns2:_="" ns3:_="">
    <xsd:import namespace="539e4a8c-7e7c-4ea1-8c2e-f9bf51a8ca20"/>
    <xsd:import namespace="41f5c9df-7cea-428a-8452-da6b62a57c0f"/>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e4a8c-7e7c-4ea1-8c2e-f9bf51a8ca20"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f5c9df-7cea-428a-8452-da6b62a57c0f"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8d5ac-98f9-4020-a0e9-7163eaf560f0}" ma:internalName="TaxCatchAll" ma:showField="CatchAllData" ma:web="41f5c9df-7cea-428a-8452-da6b62a57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msChannelId xmlns="539e4a8c-7e7c-4ea1-8c2e-f9bf51a8ca20" xsi:nil="true"/>
    <AppVersion xmlns="539e4a8c-7e7c-4ea1-8c2e-f9bf51a8ca20" xsi:nil="true"/>
    <CultureName xmlns="539e4a8c-7e7c-4ea1-8c2e-f9bf51a8ca20" xsi:nil="true"/>
    <NotebookType xmlns="539e4a8c-7e7c-4ea1-8c2e-f9bf51a8ca20" xsi:nil="true"/>
    <FolderType xmlns="539e4a8c-7e7c-4ea1-8c2e-f9bf51a8ca20" xsi:nil="true"/>
    <TaxCatchAll xmlns="41f5c9df-7cea-428a-8452-da6b62a57c0f" xsi:nil="true"/>
    <lcf76f155ced4ddcb4097134ff3c332f xmlns="539e4a8c-7e7c-4ea1-8c2e-f9bf51a8ca2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AF31E2-77DB-4FF2-B8F7-533F7E0141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e4a8c-7e7c-4ea1-8c2e-f9bf51a8ca20"/>
    <ds:schemaRef ds:uri="41f5c9df-7cea-428a-8452-da6b62a57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3F211F-C700-4503-83B8-ABED53BB67A0}">
  <ds:schemaRefs>
    <ds:schemaRef ds:uri="http://schemas.microsoft.com/sharepoint/v3/contenttype/forms"/>
  </ds:schemaRefs>
</ds:datastoreItem>
</file>

<file path=customXml/itemProps3.xml><?xml version="1.0" encoding="utf-8"?>
<ds:datastoreItem xmlns:ds="http://schemas.openxmlformats.org/officeDocument/2006/customXml" ds:itemID="{C1528721-5720-4685-9465-3DAD63865409}">
  <ds:schemaRef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41f5c9df-7cea-428a-8452-da6b62a57c0f"/>
    <ds:schemaRef ds:uri="539e4a8c-7e7c-4ea1-8c2e-f9bf51a8ca20"/>
  </ds:schemaRefs>
</ds:datastoreItem>
</file>

<file path=docProps/app.xml><?xml version="1.0" encoding="utf-8"?>
<Properties xmlns="http://schemas.openxmlformats.org/officeDocument/2006/extended-properties" xmlns:vt="http://schemas.openxmlformats.org/officeDocument/2006/docPropsVTypes">
  <TotalTime>0</TotalTime>
  <Words>8824</Words>
  <Application>Microsoft Office PowerPoint</Application>
  <PresentationFormat>Panorámica</PresentationFormat>
  <Paragraphs>658</Paragraphs>
  <Slides>85</Slides>
  <Notes>0</Notes>
  <HiddenSlides>0</HiddenSlides>
  <MMClips>3</MMClips>
  <ScaleCrop>false</ScaleCrop>
  <HeadingPairs>
    <vt:vector size="4" baseType="variant">
      <vt:variant>
        <vt:lpstr>Tema</vt:lpstr>
      </vt:variant>
      <vt:variant>
        <vt:i4>1</vt:i4>
      </vt:variant>
      <vt:variant>
        <vt:lpstr>Títulos de diapositiva</vt:lpstr>
      </vt:variant>
      <vt:variant>
        <vt:i4>85</vt:i4>
      </vt:variant>
    </vt:vector>
  </HeadingPairs>
  <TitlesOfParts>
    <vt:vector size="86"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61</cp:revision>
  <dcterms:created xsi:type="dcterms:W3CDTF">2020-10-14T13:32:04Z</dcterms:created>
  <dcterms:modified xsi:type="dcterms:W3CDTF">2022-07-21T15:39:25Z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0x010100E089EED690624143B9CCB44C7945D306</vt:lpwstr>
  </property>
  <property fmtid="{D5CDD505-2E9C-101B-9397-08002B2CF9AE}" pid="3" name="MediaServiceImageTags">
    <vt:lpwstr/>
  </property>
</Properties>
</file>