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comments/modernComment_10D5_DC5ACA0A.xml" ContentType="application/vnd.ms-powerpoint.comments+xml"/>
  <Override PartName="/ppt/comments/modernComment_10D6_6DAB3805.xml" ContentType="application/vnd.ms-powerpoint.comments+xml"/>
  <Override PartName="/ppt/comments/modernComment_10B0_6EF4C079.xml" ContentType="application/vnd.ms-powerpoint.comments+xml"/>
  <Override PartName="/ppt/comments/modernComment_10CF_8A9F2427.xml" ContentType="application/vnd.ms-powerpoint.comments+xml"/>
  <Override PartName="/ppt/comments/modernComment_10D8_F7E6EE29.xml" ContentType="application/vnd.ms-powerpoint.comments+xml"/>
  <Override PartName="/ppt/comments/modernComment_10DF_6092F446.xml" ContentType="application/vnd.ms-powerpoint.comments+xml"/>
  <Override PartName="/ppt/comments/modernComment_10DE_224A4C14.xml" ContentType="application/vnd.ms-powerpoint.comments+xml"/>
  <Override PartName="/ppt/comments/modernComment_10EE_B6714666.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0A7_F88A7CE7.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300" r:id="rId5"/>
    <p:sldId id="4308" r:id="rId6"/>
    <p:sldId id="4309" r:id="rId7"/>
    <p:sldId id="4310" r:id="rId8"/>
    <p:sldId id="4270" r:id="rId9"/>
    <p:sldId id="4388" r:id="rId10"/>
    <p:sldId id="4272" r:id="rId11"/>
    <p:sldId id="4301" r:id="rId12"/>
    <p:sldId id="4303" r:id="rId13"/>
    <p:sldId id="4370" r:id="rId14"/>
    <p:sldId id="4312" r:id="rId15"/>
    <p:sldId id="4311" r:id="rId16"/>
    <p:sldId id="4386" r:id="rId17"/>
    <p:sldId id="4314" r:id="rId18"/>
    <p:sldId id="4389" r:id="rId19"/>
    <p:sldId id="4373" r:id="rId20"/>
    <p:sldId id="4375" r:id="rId21"/>
    <p:sldId id="4374" r:id="rId22"/>
    <p:sldId id="4376" r:id="rId23"/>
    <p:sldId id="4377" r:id="rId24"/>
    <p:sldId id="4378" r:id="rId25"/>
    <p:sldId id="4379" r:id="rId26"/>
    <p:sldId id="4315" r:id="rId27"/>
    <p:sldId id="4316" r:id="rId28"/>
    <p:sldId id="4306" r:id="rId29"/>
    <p:sldId id="4319" r:id="rId30"/>
    <p:sldId id="4318" r:id="rId31"/>
    <p:sldId id="4320" r:id="rId32"/>
    <p:sldId id="4317" r:id="rId33"/>
    <p:sldId id="4326" r:id="rId34"/>
    <p:sldId id="4325" r:id="rId35"/>
    <p:sldId id="4327" r:id="rId36"/>
    <p:sldId id="4321" r:id="rId37"/>
    <p:sldId id="4322" r:id="rId38"/>
    <p:sldId id="4323" r:id="rId39"/>
    <p:sldId id="4324" r:id="rId40"/>
    <p:sldId id="4328" r:id="rId41"/>
    <p:sldId id="4329" r:id="rId42"/>
    <p:sldId id="4330" r:id="rId43"/>
    <p:sldId id="4331" r:id="rId44"/>
    <p:sldId id="4332" r:id="rId45"/>
    <p:sldId id="4334" r:id="rId46"/>
    <p:sldId id="4335" r:id="rId47"/>
    <p:sldId id="4343" r:id="rId48"/>
    <p:sldId id="4338" r:id="rId49"/>
    <p:sldId id="4346" r:id="rId50"/>
    <p:sldId id="4305" r:id="rId51"/>
    <p:sldId id="4350" r:id="rId52"/>
    <p:sldId id="4351" r:id="rId53"/>
    <p:sldId id="4352" r:id="rId54"/>
    <p:sldId id="4390" r:id="rId55"/>
    <p:sldId id="4349" r:id="rId56"/>
    <p:sldId id="4357" r:id="rId57"/>
    <p:sldId id="4364" r:id="rId58"/>
    <p:sldId id="4353" r:id="rId59"/>
    <p:sldId id="4358" r:id="rId60"/>
    <p:sldId id="4348" r:id="rId61"/>
    <p:sldId id="4347" r:id="rId62"/>
    <p:sldId id="4360" r:id="rId63"/>
    <p:sldId id="4359" r:id="rId64"/>
    <p:sldId id="4401" r:id="rId65"/>
    <p:sldId id="4354" r:id="rId66"/>
    <p:sldId id="4361" r:id="rId67"/>
    <p:sldId id="4391" r:id="rId68"/>
    <p:sldId id="4392" r:id="rId69"/>
    <p:sldId id="4393" r:id="rId70"/>
    <p:sldId id="4394" r:id="rId71"/>
    <p:sldId id="4395" r:id="rId72"/>
    <p:sldId id="4396" r:id="rId73"/>
    <p:sldId id="4402" r:id="rId74"/>
    <p:sldId id="4362" r:id="rId75"/>
    <p:sldId id="4355" r:id="rId76"/>
    <p:sldId id="4363" r:id="rId77"/>
    <p:sldId id="4397" r:id="rId78"/>
    <p:sldId id="4366" r:id="rId79"/>
    <p:sldId id="4356" r:id="rId80"/>
    <p:sldId id="4365" r:id="rId81"/>
    <p:sldId id="4367" r:id="rId82"/>
    <p:sldId id="4368" r:id="rId83"/>
    <p:sldId id="4369" r:id="rId84"/>
    <p:sldId id="4371" r:id="rId85"/>
    <p:sldId id="4382" r:id="rId86"/>
    <p:sldId id="4384" r:id="rId87"/>
    <p:sldId id="4400" r:id="rId88"/>
    <p:sldId id="4398" r:id="rId89"/>
    <p:sldId id="4399" r:id="rId90"/>
    <p:sldId id="4385" r:id="rId91"/>
    <p:sldId id="4387" r:id="rId92"/>
    <p:sldId id="4263"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000000"/>
    <a:srgbClr val="E78E0B"/>
    <a:srgbClr val="1D599B"/>
    <a:srgbClr val="FFD100"/>
    <a:srgbClr val="85D2E1"/>
    <a:srgbClr val="1BA19A"/>
    <a:srgbClr val="C32F79"/>
    <a:srgbClr val="FA6AEC"/>
    <a:srgbClr val="8CBF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862E7D-6B70-4B30-815F-1F34BC631A3F}" v="120" dt="2022-07-21T08:15:27.187"/>
    <p1510:client id="{9528C3B1-4D66-4391-A23C-C66F61A6237B}" v="1" dt="2022-06-14T12:10:27.2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oiwai Maggie Chak" userId="S::cc310225@fh-muenster.de::08e8c75d-bfd7-417f-aa1e-397742fdeead" providerId="AD" clId="Web-{2E0E2AD4-4B64-4E31-8752-37EB76FDB882}"/>
    <pc:docChg chg="mod modSld">
      <pc:chgData name="Choiwai Maggie Chak" userId="S::cc310225@fh-muenster.de::08e8c75d-bfd7-417f-aa1e-397742fdeead" providerId="AD" clId="Web-{2E0E2AD4-4B64-4E31-8752-37EB76FDB882}" dt="2022-01-31T08:44:29.641" v="78"/>
      <pc:docMkLst>
        <pc:docMk/>
      </pc:docMkLst>
      <pc:sldChg chg="addCm modCm">
        <pc:chgData name="Choiwai Maggie Chak" userId="S::cc310225@fh-muenster.de::08e8c75d-bfd7-417f-aa1e-397742fdeead" providerId="AD" clId="Web-{2E0E2AD4-4B64-4E31-8752-37EB76FDB882}" dt="2022-01-31T08:44:29.641" v="78"/>
        <pc:sldMkLst>
          <pc:docMk/>
          <pc:sldMk cId="4169825511" sldId="4263"/>
        </pc:sldMkLst>
      </pc:sldChg>
      <pc:sldChg chg="modSp">
        <pc:chgData name="Choiwai Maggie Chak" userId="S::cc310225@fh-muenster.de::08e8c75d-bfd7-417f-aa1e-397742fdeead" providerId="AD" clId="Web-{2E0E2AD4-4B64-4E31-8752-37EB76FDB882}" dt="2022-01-31T08:04:35.362" v="4" actId="20577"/>
        <pc:sldMkLst>
          <pc:docMk/>
          <pc:sldMk cId="4080054308" sldId="4270"/>
        </pc:sldMkLst>
        <pc:spChg chg="mod">
          <ac:chgData name="Choiwai Maggie Chak" userId="S::cc310225@fh-muenster.de::08e8c75d-bfd7-417f-aa1e-397742fdeead" providerId="AD" clId="Web-{2E0E2AD4-4B64-4E31-8752-37EB76FDB882}" dt="2022-01-31T08:04:16.736" v="3" actId="20577"/>
          <ac:spMkLst>
            <pc:docMk/>
            <pc:sldMk cId="4080054308" sldId="4270"/>
            <ac:spMk id="7" creationId="{9F49D57C-D7DF-9F49-AF13-3998A730433E}"/>
          </ac:spMkLst>
        </pc:spChg>
        <pc:spChg chg="mod">
          <ac:chgData name="Choiwai Maggie Chak" userId="S::cc310225@fh-muenster.de::08e8c75d-bfd7-417f-aa1e-397742fdeead" providerId="AD" clId="Web-{2E0E2AD4-4B64-4E31-8752-37EB76FDB882}" dt="2022-01-31T08:04:35.362" v="4" actId="20577"/>
          <ac:spMkLst>
            <pc:docMk/>
            <pc:sldMk cId="4080054308" sldId="4270"/>
            <ac:spMk id="15" creationId="{2CF53864-63EB-9940-A7F3-3B7A547B5905}"/>
          </ac:spMkLst>
        </pc:spChg>
      </pc:sldChg>
      <pc:sldChg chg="modSp addCm">
        <pc:chgData name="Choiwai Maggie Chak" userId="S::cc310225@fh-muenster.de::08e8c75d-bfd7-417f-aa1e-397742fdeead" providerId="AD" clId="Web-{2E0E2AD4-4B64-4E31-8752-37EB76FDB882}" dt="2022-01-31T08:05:41.506" v="9" actId="20577"/>
        <pc:sldMkLst>
          <pc:docMk/>
          <pc:sldMk cId="1861533817" sldId="4272"/>
        </pc:sldMkLst>
        <pc:spChg chg="mod">
          <ac:chgData name="Choiwai Maggie Chak" userId="S::cc310225@fh-muenster.de::08e8c75d-bfd7-417f-aa1e-397742fdeead" providerId="AD" clId="Web-{2E0E2AD4-4B64-4E31-8752-37EB76FDB882}" dt="2022-01-31T08:05:41.506" v="9" actId="20577"/>
          <ac:spMkLst>
            <pc:docMk/>
            <pc:sldMk cId="1861533817" sldId="4272"/>
            <ac:spMk id="3" creationId="{EDABF2DA-EEDC-9049-B6A4-E12546FDE13E}"/>
          </ac:spMkLst>
        </pc:spChg>
      </pc:sldChg>
      <pc:sldChg chg="modSp addCm">
        <pc:chgData name="Choiwai Maggie Chak" userId="S::cc310225@fh-muenster.de::08e8c75d-bfd7-417f-aa1e-397742fdeead" providerId="AD" clId="Web-{2E0E2AD4-4B64-4E31-8752-37EB76FDB882}" dt="2022-01-31T08:06:51.962" v="15" actId="20577"/>
        <pc:sldMkLst>
          <pc:docMk/>
          <pc:sldMk cId="2325685287" sldId="4303"/>
        </pc:sldMkLst>
        <pc:spChg chg="mod">
          <ac:chgData name="Choiwai Maggie Chak" userId="S::cc310225@fh-muenster.de::08e8c75d-bfd7-417f-aa1e-397742fdeead" providerId="AD" clId="Web-{2E0E2AD4-4B64-4E31-8752-37EB76FDB882}" dt="2022-01-31T08:06:08.242" v="12" actId="20577"/>
          <ac:spMkLst>
            <pc:docMk/>
            <pc:sldMk cId="2325685287" sldId="4303"/>
            <ac:spMk id="3" creationId="{EE2DC44C-AE53-47ED-A364-A53EB4295415}"/>
          </ac:spMkLst>
        </pc:spChg>
        <pc:spChg chg="mod">
          <ac:chgData name="Choiwai Maggie Chak" userId="S::cc310225@fh-muenster.de::08e8c75d-bfd7-417f-aa1e-397742fdeead" providerId="AD" clId="Web-{2E0E2AD4-4B64-4E31-8752-37EB76FDB882}" dt="2022-01-31T08:06:51.962" v="15" actId="20577"/>
          <ac:spMkLst>
            <pc:docMk/>
            <pc:sldMk cId="2325685287" sldId="4303"/>
            <ac:spMk id="7" creationId="{2A86F4E5-062D-4367-AE7C-E178B8CD44F3}"/>
          </ac:spMkLst>
        </pc:spChg>
      </pc:sldChg>
      <pc:sldChg chg="addCm">
        <pc:chgData name="Choiwai Maggie Chak" userId="S::cc310225@fh-muenster.de::08e8c75d-bfd7-417f-aa1e-397742fdeead" providerId="AD" clId="Web-{2E0E2AD4-4B64-4E31-8752-37EB76FDB882}" dt="2022-01-31T08:03:30.968" v="1"/>
        <pc:sldMkLst>
          <pc:docMk/>
          <pc:sldMk cId="3696937482" sldId="4309"/>
        </pc:sldMkLst>
      </pc:sldChg>
      <pc:sldChg chg="addCm">
        <pc:chgData name="Choiwai Maggie Chak" userId="S::cc310225@fh-muenster.de::08e8c75d-bfd7-417f-aa1e-397742fdeead" providerId="AD" clId="Web-{2E0E2AD4-4B64-4E31-8752-37EB76FDB882}" dt="2022-01-31T08:04:03.876" v="2"/>
        <pc:sldMkLst>
          <pc:docMk/>
          <pc:sldMk cId="1839937541" sldId="4310"/>
        </pc:sldMkLst>
      </pc:sldChg>
      <pc:sldChg chg="addCm">
        <pc:chgData name="Choiwai Maggie Chak" userId="S::cc310225@fh-muenster.de::08e8c75d-bfd7-417f-aa1e-397742fdeead" providerId="AD" clId="Web-{2E0E2AD4-4B64-4E31-8752-37EB76FDB882}" dt="2022-01-31T08:12:01.244" v="20"/>
        <pc:sldMkLst>
          <pc:docMk/>
          <pc:sldMk cId="4159106601" sldId="4312"/>
        </pc:sldMkLst>
      </pc:sldChg>
      <pc:sldChg chg="addCm">
        <pc:chgData name="Choiwai Maggie Chak" userId="S::cc310225@fh-muenster.de::08e8c75d-bfd7-417f-aa1e-397742fdeead" providerId="AD" clId="Web-{2E0E2AD4-4B64-4E31-8752-37EB76FDB882}" dt="2022-01-31T08:16:36.352" v="29"/>
        <pc:sldMkLst>
          <pc:docMk/>
          <pc:sldMk cId="4109628236" sldId="4315"/>
        </pc:sldMkLst>
      </pc:sldChg>
      <pc:sldChg chg="addCm">
        <pc:chgData name="Choiwai Maggie Chak" userId="S::cc310225@fh-muenster.de::08e8c75d-bfd7-417f-aa1e-397742fdeead" providerId="AD" clId="Web-{2E0E2AD4-4B64-4E31-8752-37EB76FDB882}" dt="2022-01-31T08:17:04.103" v="30"/>
        <pc:sldMkLst>
          <pc:docMk/>
          <pc:sldMk cId="575294484" sldId="4318"/>
        </pc:sldMkLst>
      </pc:sldChg>
      <pc:sldChg chg="modSp addCm">
        <pc:chgData name="Choiwai Maggie Chak" userId="S::cc310225@fh-muenster.de::08e8c75d-bfd7-417f-aa1e-397742fdeead" providerId="AD" clId="Web-{2E0E2AD4-4B64-4E31-8752-37EB76FDB882}" dt="2022-01-31T08:18:41.483" v="65" actId="20577"/>
        <pc:sldMkLst>
          <pc:docMk/>
          <pc:sldMk cId="1620243526" sldId="4319"/>
        </pc:sldMkLst>
        <pc:spChg chg="mod">
          <ac:chgData name="Choiwai Maggie Chak" userId="S::cc310225@fh-muenster.de::08e8c75d-bfd7-417f-aa1e-397742fdeead" providerId="AD" clId="Web-{2E0E2AD4-4B64-4E31-8752-37EB76FDB882}" dt="2022-01-31T08:18:41.483" v="65" actId="20577"/>
          <ac:spMkLst>
            <pc:docMk/>
            <pc:sldMk cId="1620243526" sldId="4319"/>
            <ac:spMk id="3" creationId="{940F5B38-FAD3-4D81-BEA7-946BAEFBE9E0}"/>
          </ac:spMkLst>
        </pc:spChg>
      </pc:sldChg>
      <pc:sldChg chg="addCm">
        <pc:chgData name="Choiwai Maggie Chak" userId="S::cc310225@fh-muenster.de::08e8c75d-bfd7-417f-aa1e-397742fdeead" providerId="AD" clId="Web-{2E0E2AD4-4B64-4E31-8752-37EB76FDB882}" dt="2022-01-31T08:36:22.366" v="66"/>
        <pc:sldMkLst>
          <pc:docMk/>
          <pc:sldMk cId="3060876902" sldId="4334"/>
        </pc:sldMkLst>
      </pc:sldChg>
      <pc:sldChg chg="modSp">
        <pc:chgData name="Choiwai Maggie Chak" userId="S::cc310225@fh-muenster.de::08e8c75d-bfd7-417f-aa1e-397742fdeead" providerId="AD" clId="Web-{2E0E2AD4-4B64-4E31-8752-37EB76FDB882}" dt="2022-01-31T08:36:52.821" v="73" actId="20577"/>
        <pc:sldMkLst>
          <pc:docMk/>
          <pc:sldMk cId="1599349012" sldId="4350"/>
        </pc:sldMkLst>
        <pc:spChg chg="mod">
          <ac:chgData name="Choiwai Maggie Chak" userId="S::cc310225@fh-muenster.de::08e8c75d-bfd7-417f-aa1e-397742fdeead" providerId="AD" clId="Web-{2E0E2AD4-4B64-4E31-8752-37EB76FDB882}" dt="2022-01-31T08:36:52.821" v="73" actId="20577"/>
          <ac:spMkLst>
            <pc:docMk/>
            <pc:sldMk cId="1599349012" sldId="4350"/>
            <ac:spMk id="3" creationId="{0BCCED6F-3E69-465A-B5E5-B2B4A4EE9EDA}"/>
          </ac:spMkLst>
        </pc:spChg>
      </pc:sldChg>
      <pc:sldChg chg="modSp">
        <pc:chgData name="Choiwai Maggie Chak" userId="S::cc310225@fh-muenster.de::08e8c75d-bfd7-417f-aa1e-397742fdeead" providerId="AD" clId="Web-{2E0E2AD4-4B64-4E31-8752-37EB76FDB882}" dt="2022-01-31T08:37:03.837" v="74" actId="20577"/>
        <pc:sldMkLst>
          <pc:docMk/>
          <pc:sldMk cId="2155324305" sldId="4351"/>
        </pc:sldMkLst>
        <pc:spChg chg="mod">
          <ac:chgData name="Choiwai Maggie Chak" userId="S::cc310225@fh-muenster.de::08e8c75d-bfd7-417f-aa1e-397742fdeead" providerId="AD" clId="Web-{2E0E2AD4-4B64-4E31-8752-37EB76FDB882}" dt="2022-01-31T08:37:03.837" v="74" actId="20577"/>
          <ac:spMkLst>
            <pc:docMk/>
            <pc:sldMk cId="2155324305" sldId="4351"/>
            <ac:spMk id="2" creationId="{3E8FF62E-756F-4D62-A840-6D5B88FB23F8}"/>
          </ac:spMkLst>
        </pc:spChg>
      </pc:sldChg>
      <pc:sldChg chg="modSp">
        <pc:chgData name="Choiwai Maggie Chak" userId="S::cc310225@fh-muenster.de::08e8c75d-bfd7-417f-aa1e-397742fdeead" providerId="AD" clId="Web-{2E0E2AD4-4B64-4E31-8752-37EB76FDB882}" dt="2022-01-31T08:07:44.465" v="16" actId="20577"/>
        <pc:sldMkLst>
          <pc:docMk/>
          <pc:sldMk cId="1892288998" sldId="4373"/>
        </pc:sldMkLst>
        <pc:spChg chg="mod">
          <ac:chgData name="Choiwai Maggie Chak" userId="S::cc310225@fh-muenster.de::08e8c75d-bfd7-417f-aa1e-397742fdeead" providerId="AD" clId="Web-{2E0E2AD4-4B64-4E31-8752-37EB76FDB882}" dt="2022-01-31T08:07:44.465" v="16" actId="20577"/>
          <ac:spMkLst>
            <pc:docMk/>
            <pc:sldMk cId="1892288998" sldId="4373"/>
            <ac:spMk id="157" creationId="{4FC080C0-65F6-4B3F-8A11-EC346DF05C4E}"/>
          </ac:spMkLst>
        </pc:spChg>
      </pc:sldChg>
      <pc:sldChg chg="modSp">
        <pc:chgData name="Choiwai Maggie Chak" userId="S::cc310225@fh-muenster.de::08e8c75d-bfd7-417f-aa1e-397742fdeead" providerId="AD" clId="Web-{2E0E2AD4-4B64-4E31-8752-37EB76FDB882}" dt="2022-01-31T08:11:29.914" v="19" actId="20577"/>
        <pc:sldMkLst>
          <pc:docMk/>
          <pc:sldMk cId="3485045264" sldId="4376"/>
        </pc:sldMkLst>
        <pc:spChg chg="mod">
          <ac:chgData name="Choiwai Maggie Chak" userId="S::cc310225@fh-muenster.de::08e8c75d-bfd7-417f-aa1e-397742fdeead" providerId="AD" clId="Web-{2E0E2AD4-4B64-4E31-8752-37EB76FDB882}" dt="2022-01-31T08:11:29.914" v="19" actId="20577"/>
          <ac:spMkLst>
            <pc:docMk/>
            <pc:sldMk cId="3485045264" sldId="4376"/>
            <ac:spMk id="2" creationId="{1F8EE678-8437-4031-8593-82E342C2ABEC}"/>
          </ac:spMkLst>
        </pc:spChg>
      </pc:sldChg>
      <pc:sldChg chg="modSp">
        <pc:chgData name="Choiwai Maggie Chak" userId="S::cc310225@fh-muenster.de::08e8c75d-bfd7-417f-aa1e-397742fdeead" providerId="AD" clId="Web-{2E0E2AD4-4B64-4E31-8752-37EB76FDB882}" dt="2022-01-31T08:16:32.211" v="28" actId="20577"/>
        <pc:sldMkLst>
          <pc:docMk/>
          <pc:sldMk cId="1904700022" sldId="4378"/>
        </pc:sldMkLst>
        <pc:spChg chg="mod">
          <ac:chgData name="Choiwai Maggie Chak" userId="S::cc310225@fh-muenster.de::08e8c75d-bfd7-417f-aa1e-397742fdeead" providerId="AD" clId="Web-{2E0E2AD4-4B64-4E31-8752-37EB76FDB882}" dt="2022-01-31T08:16:32.211" v="28" actId="20577"/>
          <ac:spMkLst>
            <pc:docMk/>
            <pc:sldMk cId="1904700022" sldId="4378"/>
            <ac:spMk id="2" creationId="{72FE8E9D-11D1-44E1-B79D-D0F901B998A2}"/>
          </ac:spMkLst>
        </pc:spChg>
      </pc:sldChg>
      <pc:sldChg chg="modSp">
        <pc:chgData name="Choiwai Maggie Chak" userId="S::cc310225@fh-muenster.de::08e8c75d-bfd7-417f-aa1e-397742fdeead" providerId="AD" clId="Web-{2E0E2AD4-4B64-4E31-8752-37EB76FDB882}" dt="2022-01-31T08:04:49.456" v="5" actId="20577"/>
        <pc:sldMkLst>
          <pc:docMk/>
          <pc:sldMk cId="3200526217" sldId="4388"/>
        </pc:sldMkLst>
        <pc:spChg chg="mod">
          <ac:chgData name="Choiwai Maggie Chak" userId="S::cc310225@fh-muenster.de::08e8c75d-bfd7-417f-aa1e-397742fdeead" providerId="AD" clId="Web-{2E0E2AD4-4B64-4E31-8752-37EB76FDB882}" dt="2022-01-31T08:04:49.456" v="5" actId="20577"/>
          <ac:spMkLst>
            <pc:docMk/>
            <pc:sldMk cId="3200526217" sldId="4388"/>
            <ac:spMk id="7" creationId="{07C7BD42-77BC-49EA-BDEB-DF0CA2625F5C}"/>
          </ac:spMkLst>
        </pc:spChg>
      </pc:sldChg>
      <pc:sldChg chg="modSp">
        <pc:chgData name="Choiwai Maggie Chak" userId="S::cc310225@fh-muenster.de::08e8c75d-bfd7-417f-aa1e-397742fdeead" providerId="AD" clId="Web-{2E0E2AD4-4B64-4E31-8752-37EB76FDB882}" dt="2022-01-31T08:40:00.018" v="75" actId="20577"/>
        <pc:sldMkLst>
          <pc:docMk/>
          <pc:sldMk cId="290041025" sldId="4391"/>
        </pc:sldMkLst>
        <pc:spChg chg="mod">
          <ac:chgData name="Choiwai Maggie Chak" userId="S::cc310225@fh-muenster.de::08e8c75d-bfd7-417f-aa1e-397742fdeead" providerId="AD" clId="Web-{2E0E2AD4-4B64-4E31-8752-37EB76FDB882}" dt="2022-01-31T08:40:00.018" v="75" actId="20577"/>
          <ac:spMkLst>
            <pc:docMk/>
            <pc:sldMk cId="290041025" sldId="4391"/>
            <ac:spMk id="15" creationId="{1D82194A-C402-4CF2-B0E9-2D38702A4EF1}"/>
          </ac:spMkLst>
        </pc:spChg>
      </pc:sldChg>
      <pc:sldChg chg="modSp">
        <pc:chgData name="Choiwai Maggie Chak" userId="S::cc310225@fh-muenster.de::08e8c75d-bfd7-417f-aa1e-397742fdeead" providerId="AD" clId="Web-{2E0E2AD4-4B64-4E31-8752-37EB76FDB882}" dt="2022-01-31T08:41:15.147" v="76" actId="20577"/>
        <pc:sldMkLst>
          <pc:docMk/>
          <pc:sldMk cId="701627356" sldId="4397"/>
        </pc:sldMkLst>
        <pc:spChg chg="mod">
          <ac:chgData name="Choiwai Maggie Chak" userId="S::cc310225@fh-muenster.de::08e8c75d-bfd7-417f-aa1e-397742fdeead" providerId="AD" clId="Web-{2E0E2AD4-4B64-4E31-8752-37EB76FDB882}" dt="2022-01-31T08:41:15.147" v="76" actId="20577"/>
          <ac:spMkLst>
            <pc:docMk/>
            <pc:sldMk cId="701627356" sldId="4397"/>
            <ac:spMk id="3" creationId="{38E5B5E3-27B9-4701-8867-B07435C0A0E0}"/>
          </ac:spMkLst>
        </pc:spChg>
      </pc:sldChg>
    </pc:docChg>
  </pc:docChgLst>
  <pc:docChgLst>
    <pc:chgData name="jose.gimenez" userId="S::jose.gimenez_ageinglab.org#ext#@fhmuenster183.onmicrosoft.com::3b48b8cc-5da6-4cc1-aa1d-9ccff84f653f" providerId="AD" clId="Web-{20862E7D-6B70-4B30-815F-1F34BC631A3F}"/>
    <pc:docChg chg="modSld">
      <pc:chgData name="jose.gimenez" userId="S::jose.gimenez_ageinglab.org#ext#@fhmuenster183.onmicrosoft.com::3b48b8cc-5da6-4cc1-aa1d-9ccff84f653f" providerId="AD" clId="Web-{20862E7D-6B70-4B30-815F-1F34BC631A3F}" dt="2022-07-21T08:14:55.123" v="103" actId="20577"/>
      <pc:docMkLst>
        <pc:docMk/>
      </pc:docMkLst>
      <pc:sldChg chg="modSp">
        <pc:chgData name="jose.gimenez" userId="S::jose.gimenez_ageinglab.org#ext#@fhmuenster183.onmicrosoft.com::3b48b8cc-5da6-4cc1-aa1d-9ccff84f653f" providerId="AD" clId="Web-{20862E7D-6B70-4B30-815F-1F34BC631A3F}" dt="2022-07-21T07:47:48.489" v="3" actId="20577"/>
        <pc:sldMkLst>
          <pc:docMk/>
          <pc:sldMk cId="2325685287" sldId="4303"/>
        </pc:sldMkLst>
        <pc:spChg chg="mod">
          <ac:chgData name="jose.gimenez" userId="S::jose.gimenez_ageinglab.org#ext#@fhmuenster183.onmicrosoft.com::3b48b8cc-5da6-4cc1-aa1d-9ccff84f653f" providerId="AD" clId="Web-{20862E7D-6B70-4B30-815F-1F34BC631A3F}" dt="2022-07-21T07:47:48.489" v="3" actId="20577"/>
          <ac:spMkLst>
            <pc:docMk/>
            <pc:sldMk cId="2325685287" sldId="4303"/>
            <ac:spMk id="3" creationId="{EE2DC44C-AE53-47ED-A364-A53EB4295415}"/>
          </ac:spMkLst>
        </pc:spChg>
      </pc:sldChg>
      <pc:sldChg chg="modSp">
        <pc:chgData name="jose.gimenez" userId="S::jose.gimenez_ageinglab.org#ext#@fhmuenster183.onmicrosoft.com::3b48b8cc-5da6-4cc1-aa1d-9ccff84f653f" providerId="AD" clId="Web-{20862E7D-6B70-4B30-815F-1F34BC631A3F}" dt="2022-07-21T07:46:56.800" v="0" actId="20577"/>
        <pc:sldMkLst>
          <pc:docMk/>
          <pc:sldMk cId="3696937482" sldId="4309"/>
        </pc:sldMkLst>
        <pc:spChg chg="mod">
          <ac:chgData name="jose.gimenez" userId="S::jose.gimenez_ageinglab.org#ext#@fhmuenster183.onmicrosoft.com::3b48b8cc-5da6-4cc1-aa1d-9ccff84f653f" providerId="AD" clId="Web-{20862E7D-6B70-4B30-815F-1F34BC631A3F}" dt="2022-07-21T07:46:56.800" v="0" actId="20577"/>
          <ac:spMkLst>
            <pc:docMk/>
            <pc:sldMk cId="3696937482" sldId="4309"/>
            <ac:spMk id="2" creationId="{522B5DAD-04A7-4C4C-A7A8-7C2874AE4EC7}"/>
          </ac:spMkLst>
        </pc:spChg>
      </pc:sldChg>
      <pc:sldChg chg="modSp">
        <pc:chgData name="jose.gimenez" userId="S::jose.gimenez_ageinglab.org#ext#@fhmuenster183.onmicrosoft.com::3b48b8cc-5da6-4cc1-aa1d-9ccff84f653f" providerId="AD" clId="Web-{20862E7D-6B70-4B30-815F-1F34BC631A3F}" dt="2022-07-21T07:47:12.207" v="2" actId="20577"/>
        <pc:sldMkLst>
          <pc:docMk/>
          <pc:sldMk cId="1839937541" sldId="4310"/>
        </pc:sldMkLst>
        <pc:spChg chg="mod">
          <ac:chgData name="jose.gimenez" userId="S::jose.gimenez_ageinglab.org#ext#@fhmuenster183.onmicrosoft.com::3b48b8cc-5da6-4cc1-aa1d-9ccff84f653f" providerId="AD" clId="Web-{20862E7D-6B70-4B30-815F-1F34BC631A3F}" dt="2022-07-21T07:47:12.207" v="2" actId="20577"/>
          <ac:spMkLst>
            <pc:docMk/>
            <pc:sldMk cId="1839937541" sldId="4310"/>
            <ac:spMk id="2" creationId="{3CD172A5-3961-40C5-87D8-CB6D62AEB8CE}"/>
          </ac:spMkLst>
        </pc:spChg>
      </pc:sldChg>
      <pc:sldChg chg="modSp">
        <pc:chgData name="jose.gimenez" userId="S::jose.gimenez_ageinglab.org#ext#@fhmuenster183.onmicrosoft.com::3b48b8cc-5da6-4cc1-aa1d-9ccff84f653f" providerId="AD" clId="Web-{20862E7D-6B70-4B30-815F-1F34BC631A3F}" dt="2022-07-21T07:48:01.395" v="4" actId="20577"/>
        <pc:sldMkLst>
          <pc:docMk/>
          <pc:sldMk cId="3397838444" sldId="4311"/>
        </pc:sldMkLst>
        <pc:spChg chg="mod">
          <ac:chgData name="jose.gimenez" userId="S::jose.gimenez_ageinglab.org#ext#@fhmuenster183.onmicrosoft.com::3b48b8cc-5da6-4cc1-aa1d-9ccff84f653f" providerId="AD" clId="Web-{20862E7D-6B70-4B30-815F-1F34BC631A3F}" dt="2022-07-21T07:48:01.395" v="4" actId="20577"/>
          <ac:spMkLst>
            <pc:docMk/>
            <pc:sldMk cId="3397838444" sldId="4311"/>
            <ac:spMk id="3" creationId="{B51C9F7A-DEF6-4C57-A61F-574B25A17878}"/>
          </ac:spMkLst>
        </pc:spChg>
      </pc:sldChg>
      <pc:sldChg chg="modSp">
        <pc:chgData name="jose.gimenez" userId="S::jose.gimenez_ageinglab.org#ext#@fhmuenster183.onmicrosoft.com::3b48b8cc-5da6-4cc1-aa1d-9ccff84f653f" providerId="AD" clId="Web-{20862E7D-6B70-4B30-815F-1F34BC631A3F}" dt="2022-07-21T07:48:45.178" v="7" actId="1076"/>
        <pc:sldMkLst>
          <pc:docMk/>
          <pc:sldMk cId="3677704865" sldId="4314"/>
        </pc:sldMkLst>
        <pc:spChg chg="mod">
          <ac:chgData name="jose.gimenez" userId="S::jose.gimenez_ageinglab.org#ext#@fhmuenster183.onmicrosoft.com::3b48b8cc-5da6-4cc1-aa1d-9ccff84f653f" providerId="AD" clId="Web-{20862E7D-6B70-4B30-815F-1F34BC631A3F}" dt="2022-07-21T07:48:45.178" v="7" actId="1076"/>
          <ac:spMkLst>
            <pc:docMk/>
            <pc:sldMk cId="3677704865" sldId="4314"/>
            <ac:spMk id="3" creationId="{6D1D2A2B-E8B7-4906-B4FC-1BACC67DF5EE}"/>
          </ac:spMkLst>
        </pc:spChg>
      </pc:sldChg>
      <pc:sldChg chg="modSp">
        <pc:chgData name="jose.gimenez" userId="S::jose.gimenez_ageinglab.org#ext#@fhmuenster183.onmicrosoft.com::3b48b8cc-5da6-4cc1-aa1d-9ccff84f653f" providerId="AD" clId="Web-{20862E7D-6B70-4B30-815F-1F34BC631A3F}" dt="2022-07-21T07:50:24.493" v="16" actId="20577"/>
        <pc:sldMkLst>
          <pc:docMk/>
          <pc:sldMk cId="4109628236" sldId="4315"/>
        </pc:sldMkLst>
        <pc:spChg chg="mod">
          <ac:chgData name="jose.gimenez" userId="S::jose.gimenez_ageinglab.org#ext#@fhmuenster183.onmicrosoft.com::3b48b8cc-5da6-4cc1-aa1d-9ccff84f653f" providerId="AD" clId="Web-{20862E7D-6B70-4B30-815F-1F34BC631A3F}" dt="2022-07-21T07:50:24.493" v="16" actId="20577"/>
          <ac:spMkLst>
            <pc:docMk/>
            <pc:sldMk cId="4109628236" sldId="4315"/>
            <ac:spMk id="3" creationId="{BEF25424-932E-433D-BC09-0160B2650120}"/>
          </ac:spMkLst>
        </pc:spChg>
      </pc:sldChg>
      <pc:sldChg chg="modSp">
        <pc:chgData name="jose.gimenez" userId="S::jose.gimenez_ageinglab.org#ext#@fhmuenster183.onmicrosoft.com::3b48b8cc-5da6-4cc1-aa1d-9ccff84f653f" providerId="AD" clId="Web-{20862E7D-6B70-4B30-815F-1F34BC631A3F}" dt="2022-07-21T07:50:40.868" v="17" actId="20577"/>
        <pc:sldMkLst>
          <pc:docMk/>
          <pc:sldMk cId="2542079779" sldId="4316"/>
        </pc:sldMkLst>
        <pc:spChg chg="mod">
          <ac:chgData name="jose.gimenez" userId="S::jose.gimenez_ageinglab.org#ext#@fhmuenster183.onmicrosoft.com::3b48b8cc-5da6-4cc1-aa1d-9ccff84f653f" providerId="AD" clId="Web-{20862E7D-6B70-4B30-815F-1F34BC631A3F}" dt="2022-07-21T07:50:40.868" v="17" actId="20577"/>
          <ac:spMkLst>
            <pc:docMk/>
            <pc:sldMk cId="2542079779" sldId="4316"/>
            <ac:spMk id="3" creationId="{87C570EC-F362-4ABA-83BD-45754E47C86B}"/>
          </ac:spMkLst>
        </pc:spChg>
      </pc:sldChg>
      <pc:sldChg chg="modSp">
        <pc:chgData name="jose.gimenez" userId="S::jose.gimenez_ageinglab.org#ext#@fhmuenster183.onmicrosoft.com::3b48b8cc-5da6-4cc1-aa1d-9ccff84f653f" providerId="AD" clId="Web-{20862E7D-6B70-4B30-815F-1F34BC631A3F}" dt="2022-07-21T07:51:51.511" v="24" actId="20577"/>
        <pc:sldMkLst>
          <pc:docMk/>
          <pc:sldMk cId="2494185354" sldId="4317"/>
        </pc:sldMkLst>
        <pc:spChg chg="mod">
          <ac:chgData name="jose.gimenez" userId="S::jose.gimenez_ageinglab.org#ext#@fhmuenster183.onmicrosoft.com::3b48b8cc-5da6-4cc1-aa1d-9ccff84f653f" providerId="AD" clId="Web-{20862E7D-6B70-4B30-815F-1F34BC631A3F}" dt="2022-07-21T07:51:51.511" v="24" actId="20577"/>
          <ac:spMkLst>
            <pc:docMk/>
            <pc:sldMk cId="2494185354" sldId="4317"/>
            <ac:spMk id="2" creationId="{89413B3E-E826-47F6-A410-9E2931FDBEE0}"/>
          </ac:spMkLst>
        </pc:spChg>
      </pc:sldChg>
      <pc:sldChg chg="modSp">
        <pc:chgData name="jose.gimenez" userId="S::jose.gimenez_ageinglab.org#ext#@fhmuenster183.onmicrosoft.com::3b48b8cc-5da6-4cc1-aa1d-9ccff84f653f" providerId="AD" clId="Web-{20862E7D-6B70-4B30-815F-1F34BC631A3F}" dt="2022-07-21T07:51:23.588" v="19" actId="20577"/>
        <pc:sldMkLst>
          <pc:docMk/>
          <pc:sldMk cId="575294484" sldId="4318"/>
        </pc:sldMkLst>
        <pc:spChg chg="mod">
          <ac:chgData name="jose.gimenez" userId="S::jose.gimenez_ageinglab.org#ext#@fhmuenster183.onmicrosoft.com::3b48b8cc-5da6-4cc1-aa1d-9ccff84f653f" providerId="AD" clId="Web-{20862E7D-6B70-4B30-815F-1F34BC631A3F}" dt="2022-07-21T07:51:23.588" v="19" actId="20577"/>
          <ac:spMkLst>
            <pc:docMk/>
            <pc:sldMk cId="575294484" sldId="4318"/>
            <ac:spMk id="3" creationId="{96CA0088-593B-4A4B-8AE2-5E7210CFBE4A}"/>
          </ac:spMkLst>
        </pc:spChg>
      </pc:sldChg>
      <pc:sldChg chg="modSp">
        <pc:chgData name="jose.gimenez" userId="S::jose.gimenez_ageinglab.org#ext#@fhmuenster183.onmicrosoft.com::3b48b8cc-5da6-4cc1-aa1d-9ccff84f653f" providerId="AD" clId="Web-{20862E7D-6B70-4B30-815F-1F34BC631A3F}" dt="2022-07-21T07:51:13.916" v="18" actId="20577"/>
        <pc:sldMkLst>
          <pc:docMk/>
          <pc:sldMk cId="1620243526" sldId="4319"/>
        </pc:sldMkLst>
        <pc:spChg chg="mod">
          <ac:chgData name="jose.gimenez" userId="S::jose.gimenez_ageinglab.org#ext#@fhmuenster183.onmicrosoft.com::3b48b8cc-5da6-4cc1-aa1d-9ccff84f653f" providerId="AD" clId="Web-{20862E7D-6B70-4B30-815F-1F34BC631A3F}" dt="2022-07-21T07:51:13.916" v="18" actId="20577"/>
          <ac:spMkLst>
            <pc:docMk/>
            <pc:sldMk cId="1620243526" sldId="4319"/>
            <ac:spMk id="3" creationId="{940F5B38-FAD3-4D81-BEA7-946BAEFBE9E0}"/>
          </ac:spMkLst>
        </pc:spChg>
      </pc:sldChg>
      <pc:sldChg chg="modSp">
        <pc:chgData name="jose.gimenez" userId="S::jose.gimenez_ageinglab.org#ext#@fhmuenster183.onmicrosoft.com::3b48b8cc-5da6-4cc1-aa1d-9ccff84f653f" providerId="AD" clId="Web-{20862E7D-6B70-4B30-815F-1F34BC631A3F}" dt="2022-07-21T07:51:44.463" v="23" actId="20577"/>
        <pc:sldMkLst>
          <pc:docMk/>
          <pc:sldMk cId="2823456780" sldId="4320"/>
        </pc:sldMkLst>
        <pc:spChg chg="mod">
          <ac:chgData name="jose.gimenez" userId="S::jose.gimenez_ageinglab.org#ext#@fhmuenster183.onmicrosoft.com::3b48b8cc-5da6-4cc1-aa1d-9ccff84f653f" providerId="AD" clId="Web-{20862E7D-6B70-4B30-815F-1F34BC631A3F}" dt="2022-07-21T07:51:44.463" v="23" actId="20577"/>
          <ac:spMkLst>
            <pc:docMk/>
            <pc:sldMk cId="2823456780" sldId="4320"/>
            <ac:spMk id="3" creationId="{E8ED8DFA-B5AF-40F1-A72D-E5136FDB2855}"/>
          </ac:spMkLst>
        </pc:spChg>
      </pc:sldChg>
      <pc:sldChg chg="modSp">
        <pc:chgData name="jose.gimenez" userId="S::jose.gimenez_ageinglab.org#ext#@fhmuenster183.onmicrosoft.com::3b48b8cc-5da6-4cc1-aa1d-9ccff84f653f" providerId="AD" clId="Web-{20862E7D-6B70-4B30-815F-1F34BC631A3F}" dt="2022-07-21T07:52:37.902" v="29" actId="20577"/>
        <pc:sldMkLst>
          <pc:docMk/>
          <pc:sldMk cId="1757556120" sldId="4321"/>
        </pc:sldMkLst>
        <pc:spChg chg="mod">
          <ac:chgData name="jose.gimenez" userId="S::jose.gimenez_ageinglab.org#ext#@fhmuenster183.onmicrosoft.com::3b48b8cc-5da6-4cc1-aa1d-9ccff84f653f" providerId="AD" clId="Web-{20862E7D-6B70-4B30-815F-1F34BC631A3F}" dt="2022-07-21T07:52:37.902" v="29" actId="20577"/>
          <ac:spMkLst>
            <pc:docMk/>
            <pc:sldMk cId="1757556120" sldId="4321"/>
            <ac:spMk id="3" creationId="{354889D9-A623-4CAB-A2E0-B1A13C7497E4}"/>
          </ac:spMkLst>
        </pc:spChg>
      </pc:sldChg>
      <pc:sldChg chg="modSp">
        <pc:chgData name="jose.gimenez" userId="S::jose.gimenez_ageinglab.org#ext#@fhmuenster183.onmicrosoft.com::3b48b8cc-5da6-4cc1-aa1d-9ccff84f653f" providerId="AD" clId="Web-{20862E7D-6B70-4B30-815F-1F34BC631A3F}" dt="2022-07-21T07:53:29.169" v="30" actId="20577"/>
        <pc:sldMkLst>
          <pc:docMk/>
          <pc:sldMk cId="2798222154" sldId="4322"/>
        </pc:sldMkLst>
        <pc:spChg chg="mod">
          <ac:chgData name="jose.gimenez" userId="S::jose.gimenez_ageinglab.org#ext#@fhmuenster183.onmicrosoft.com::3b48b8cc-5da6-4cc1-aa1d-9ccff84f653f" providerId="AD" clId="Web-{20862E7D-6B70-4B30-815F-1F34BC631A3F}" dt="2022-07-21T07:53:29.169" v="30" actId="20577"/>
          <ac:spMkLst>
            <pc:docMk/>
            <pc:sldMk cId="2798222154" sldId="4322"/>
            <ac:spMk id="3" creationId="{BB4C88D4-E805-4222-BD7C-B9047020BF02}"/>
          </ac:spMkLst>
        </pc:spChg>
      </pc:sldChg>
      <pc:sldChg chg="modSp">
        <pc:chgData name="jose.gimenez" userId="S::jose.gimenez_ageinglab.org#ext#@fhmuenster183.onmicrosoft.com::3b48b8cc-5da6-4cc1-aa1d-9ccff84f653f" providerId="AD" clId="Web-{20862E7D-6B70-4B30-815F-1F34BC631A3F}" dt="2022-07-21T07:53:47.341" v="31" actId="20577"/>
        <pc:sldMkLst>
          <pc:docMk/>
          <pc:sldMk cId="2066620964" sldId="4323"/>
        </pc:sldMkLst>
        <pc:spChg chg="mod">
          <ac:chgData name="jose.gimenez" userId="S::jose.gimenez_ageinglab.org#ext#@fhmuenster183.onmicrosoft.com::3b48b8cc-5da6-4cc1-aa1d-9ccff84f653f" providerId="AD" clId="Web-{20862E7D-6B70-4B30-815F-1F34BC631A3F}" dt="2022-07-21T07:53:47.341" v="31" actId="20577"/>
          <ac:spMkLst>
            <pc:docMk/>
            <pc:sldMk cId="2066620964" sldId="4323"/>
            <ac:spMk id="3" creationId="{159FF903-4432-4AB0-BBBC-234083A11455}"/>
          </ac:spMkLst>
        </pc:spChg>
      </pc:sldChg>
      <pc:sldChg chg="modSp">
        <pc:chgData name="jose.gimenez" userId="S::jose.gimenez_ageinglab.org#ext#@fhmuenster183.onmicrosoft.com::3b48b8cc-5da6-4cc1-aa1d-9ccff84f653f" providerId="AD" clId="Web-{20862E7D-6B70-4B30-815F-1F34BC631A3F}" dt="2022-07-21T07:53:55.810" v="32" actId="20577"/>
        <pc:sldMkLst>
          <pc:docMk/>
          <pc:sldMk cId="2333303923" sldId="4324"/>
        </pc:sldMkLst>
        <pc:spChg chg="mod">
          <ac:chgData name="jose.gimenez" userId="S::jose.gimenez_ageinglab.org#ext#@fhmuenster183.onmicrosoft.com::3b48b8cc-5da6-4cc1-aa1d-9ccff84f653f" providerId="AD" clId="Web-{20862E7D-6B70-4B30-815F-1F34BC631A3F}" dt="2022-07-21T07:53:55.810" v="32" actId="20577"/>
          <ac:spMkLst>
            <pc:docMk/>
            <pc:sldMk cId="2333303923" sldId="4324"/>
            <ac:spMk id="3" creationId="{24B9DE20-DB43-4B68-A4CB-5174F2008B39}"/>
          </ac:spMkLst>
        </pc:spChg>
      </pc:sldChg>
      <pc:sldChg chg="modSp">
        <pc:chgData name="jose.gimenez" userId="S::jose.gimenez_ageinglab.org#ext#@fhmuenster183.onmicrosoft.com::3b48b8cc-5da6-4cc1-aa1d-9ccff84f653f" providerId="AD" clId="Web-{20862E7D-6B70-4B30-815F-1F34BC631A3F}" dt="2022-07-21T07:52:11.167" v="26" actId="20577"/>
        <pc:sldMkLst>
          <pc:docMk/>
          <pc:sldMk cId="3674139792" sldId="4325"/>
        </pc:sldMkLst>
        <pc:spChg chg="mod">
          <ac:chgData name="jose.gimenez" userId="S::jose.gimenez_ageinglab.org#ext#@fhmuenster183.onmicrosoft.com::3b48b8cc-5da6-4cc1-aa1d-9ccff84f653f" providerId="AD" clId="Web-{20862E7D-6B70-4B30-815F-1F34BC631A3F}" dt="2022-07-21T07:52:11.167" v="26" actId="20577"/>
          <ac:spMkLst>
            <pc:docMk/>
            <pc:sldMk cId="3674139792" sldId="4325"/>
            <ac:spMk id="3" creationId="{21E620EC-CF4E-4C71-B169-3F63D870E1B2}"/>
          </ac:spMkLst>
        </pc:spChg>
      </pc:sldChg>
      <pc:sldChg chg="modSp">
        <pc:chgData name="jose.gimenez" userId="S::jose.gimenez_ageinglab.org#ext#@fhmuenster183.onmicrosoft.com::3b48b8cc-5da6-4cc1-aa1d-9ccff84f653f" providerId="AD" clId="Web-{20862E7D-6B70-4B30-815F-1F34BC631A3F}" dt="2022-07-21T07:52:01.120" v="25" actId="20577"/>
        <pc:sldMkLst>
          <pc:docMk/>
          <pc:sldMk cId="4172823063" sldId="4326"/>
        </pc:sldMkLst>
        <pc:spChg chg="mod">
          <ac:chgData name="jose.gimenez" userId="S::jose.gimenez_ageinglab.org#ext#@fhmuenster183.onmicrosoft.com::3b48b8cc-5da6-4cc1-aa1d-9ccff84f653f" providerId="AD" clId="Web-{20862E7D-6B70-4B30-815F-1F34BC631A3F}" dt="2022-07-21T07:52:01.120" v="25" actId="20577"/>
          <ac:spMkLst>
            <pc:docMk/>
            <pc:sldMk cId="4172823063" sldId="4326"/>
            <ac:spMk id="3" creationId="{F9931C2F-CC20-448B-B354-330A55200343}"/>
          </ac:spMkLst>
        </pc:spChg>
      </pc:sldChg>
      <pc:sldChg chg="modSp">
        <pc:chgData name="jose.gimenez" userId="S::jose.gimenez_ageinglab.org#ext#@fhmuenster183.onmicrosoft.com::3b48b8cc-5da6-4cc1-aa1d-9ccff84f653f" providerId="AD" clId="Web-{20862E7D-6B70-4B30-815F-1F34BC631A3F}" dt="2022-07-21T07:52:29.496" v="28" actId="20577"/>
        <pc:sldMkLst>
          <pc:docMk/>
          <pc:sldMk cId="1903788320" sldId="4327"/>
        </pc:sldMkLst>
        <pc:spChg chg="mod">
          <ac:chgData name="jose.gimenez" userId="S::jose.gimenez_ageinglab.org#ext#@fhmuenster183.onmicrosoft.com::3b48b8cc-5da6-4cc1-aa1d-9ccff84f653f" providerId="AD" clId="Web-{20862E7D-6B70-4B30-815F-1F34BC631A3F}" dt="2022-07-21T07:52:29.496" v="28" actId="20577"/>
          <ac:spMkLst>
            <pc:docMk/>
            <pc:sldMk cId="1903788320" sldId="4327"/>
            <ac:spMk id="3" creationId="{CFC19CF3-622F-4D45-878C-D0DB14386C3C}"/>
          </ac:spMkLst>
        </pc:spChg>
      </pc:sldChg>
      <pc:sldChg chg="modSp">
        <pc:chgData name="jose.gimenez" userId="S::jose.gimenez_ageinglab.org#ext#@fhmuenster183.onmicrosoft.com::3b48b8cc-5da6-4cc1-aa1d-9ccff84f653f" providerId="AD" clId="Web-{20862E7D-6B70-4B30-815F-1F34BC631A3F}" dt="2022-07-21T07:54:28.108" v="33" actId="20577"/>
        <pc:sldMkLst>
          <pc:docMk/>
          <pc:sldMk cId="372228893" sldId="4328"/>
        </pc:sldMkLst>
        <pc:spChg chg="mod">
          <ac:chgData name="jose.gimenez" userId="S::jose.gimenez_ageinglab.org#ext#@fhmuenster183.onmicrosoft.com::3b48b8cc-5da6-4cc1-aa1d-9ccff84f653f" providerId="AD" clId="Web-{20862E7D-6B70-4B30-815F-1F34BC631A3F}" dt="2022-07-21T07:54:28.108" v="33" actId="20577"/>
          <ac:spMkLst>
            <pc:docMk/>
            <pc:sldMk cId="372228893" sldId="4328"/>
            <ac:spMk id="3" creationId="{57384D5A-7571-4159-AFAD-02AEAFCC2EF9}"/>
          </ac:spMkLst>
        </pc:spChg>
      </pc:sldChg>
      <pc:sldChg chg="modSp">
        <pc:chgData name="jose.gimenez" userId="S::jose.gimenez_ageinglab.org#ext#@fhmuenster183.onmicrosoft.com::3b48b8cc-5da6-4cc1-aa1d-9ccff84f653f" providerId="AD" clId="Web-{20862E7D-6B70-4B30-815F-1F34BC631A3F}" dt="2022-07-21T07:54:53.374" v="34" actId="20577"/>
        <pc:sldMkLst>
          <pc:docMk/>
          <pc:sldMk cId="3027707067" sldId="4330"/>
        </pc:sldMkLst>
        <pc:spChg chg="mod">
          <ac:chgData name="jose.gimenez" userId="S::jose.gimenez_ageinglab.org#ext#@fhmuenster183.onmicrosoft.com::3b48b8cc-5da6-4cc1-aa1d-9ccff84f653f" providerId="AD" clId="Web-{20862E7D-6B70-4B30-815F-1F34BC631A3F}" dt="2022-07-21T07:54:53.374" v="34" actId="20577"/>
          <ac:spMkLst>
            <pc:docMk/>
            <pc:sldMk cId="3027707067" sldId="4330"/>
            <ac:spMk id="3" creationId="{57F00125-A8D7-4363-BC9F-90E26892EB9A}"/>
          </ac:spMkLst>
        </pc:spChg>
      </pc:sldChg>
      <pc:sldChg chg="modSp">
        <pc:chgData name="jose.gimenez" userId="S::jose.gimenez_ageinglab.org#ext#@fhmuenster183.onmicrosoft.com::3b48b8cc-5da6-4cc1-aa1d-9ccff84f653f" providerId="AD" clId="Web-{20862E7D-6B70-4B30-815F-1F34BC631A3F}" dt="2022-07-21T07:55:01.750" v="35" actId="20577"/>
        <pc:sldMkLst>
          <pc:docMk/>
          <pc:sldMk cId="451254282" sldId="4331"/>
        </pc:sldMkLst>
        <pc:spChg chg="mod">
          <ac:chgData name="jose.gimenez" userId="S::jose.gimenez_ageinglab.org#ext#@fhmuenster183.onmicrosoft.com::3b48b8cc-5da6-4cc1-aa1d-9ccff84f653f" providerId="AD" clId="Web-{20862E7D-6B70-4B30-815F-1F34BC631A3F}" dt="2022-07-21T07:55:01.750" v="35" actId="20577"/>
          <ac:spMkLst>
            <pc:docMk/>
            <pc:sldMk cId="451254282" sldId="4331"/>
            <ac:spMk id="3" creationId="{0BA7F2AD-0566-4136-BD6E-581074D3F499}"/>
          </ac:spMkLst>
        </pc:spChg>
      </pc:sldChg>
      <pc:sldChg chg="modSp">
        <pc:chgData name="jose.gimenez" userId="S::jose.gimenez_ageinglab.org#ext#@fhmuenster183.onmicrosoft.com::3b48b8cc-5da6-4cc1-aa1d-9ccff84f653f" providerId="AD" clId="Web-{20862E7D-6B70-4B30-815F-1F34BC631A3F}" dt="2022-07-21T07:55:13.297" v="36" actId="20577"/>
        <pc:sldMkLst>
          <pc:docMk/>
          <pc:sldMk cId="4167043086" sldId="4332"/>
        </pc:sldMkLst>
        <pc:spChg chg="mod">
          <ac:chgData name="jose.gimenez" userId="S::jose.gimenez_ageinglab.org#ext#@fhmuenster183.onmicrosoft.com::3b48b8cc-5da6-4cc1-aa1d-9ccff84f653f" providerId="AD" clId="Web-{20862E7D-6B70-4B30-815F-1F34BC631A3F}" dt="2022-07-21T07:55:13.297" v="36" actId="20577"/>
          <ac:spMkLst>
            <pc:docMk/>
            <pc:sldMk cId="4167043086" sldId="4332"/>
            <ac:spMk id="2" creationId="{06D6A587-570D-41E5-A7EE-5341129F224C}"/>
          </ac:spMkLst>
        </pc:spChg>
      </pc:sldChg>
      <pc:sldChg chg="modSp">
        <pc:chgData name="jose.gimenez" userId="S::jose.gimenez_ageinglab.org#ext#@fhmuenster183.onmicrosoft.com::3b48b8cc-5da6-4cc1-aa1d-9ccff84f653f" providerId="AD" clId="Web-{20862E7D-6B70-4B30-815F-1F34BC631A3F}" dt="2022-07-21T08:01:06.290" v="38" actId="20577"/>
        <pc:sldMkLst>
          <pc:docMk/>
          <pc:sldMk cId="3060876902" sldId="4334"/>
        </pc:sldMkLst>
        <pc:spChg chg="mod">
          <ac:chgData name="jose.gimenez" userId="S::jose.gimenez_ageinglab.org#ext#@fhmuenster183.onmicrosoft.com::3b48b8cc-5da6-4cc1-aa1d-9ccff84f653f" providerId="AD" clId="Web-{20862E7D-6B70-4B30-815F-1F34BC631A3F}" dt="2022-07-21T08:01:06.290" v="38" actId="20577"/>
          <ac:spMkLst>
            <pc:docMk/>
            <pc:sldMk cId="3060876902" sldId="4334"/>
            <ac:spMk id="3" creationId="{D86A5364-E619-4AD6-9915-C36C0F93E89A}"/>
          </ac:spMkLst>
        </pc:spChg>
      </pc:sldChg>
      <pc:sldChg chg="modSp">
        <pc:chgData name="jose.gimenez" userId="S::jose.gimenez_ageinglab.org#ext#@fhmuenster183.onmicrosoft.com::3b48b8cc-5da6-4cc1-aa1d-9ccff84f653f" providerId="AD" clId="Web-{20862E7D-6B70-4B30-815F-1F34BC631A3F}" dt="2022-07-21T08:01:39.353" v="40" actId="20577"/>
        <pc:sldMkLst>
          <pc:docMk/>
          <pc:sldMk cId="4032463947" sldId="4335"/>
        </pc:sldMkLst>
        <pc:spChg chg="mod">
          <ac:chgData name="jose.gimenez" userId="S::jose.gimenez_ageinglab.org#ext#@fhmuenster183.onmicrosoft.com::3b48b8cc-5da6-4cc1-aa1d-9ccff84f653f" providerId="AD" clId="Web-{20862E7D-6B70-4B30-815F-1F34BC631A3F}" dt="2022-07-21T08:01:39.353" v="40" actId="20577"/>
          <ac:spMkLst>
            <pc:docMk/>
            <pc:sldMk cId="4032463947" sldId="4335"/>
            <ac:spMk id="3" creationId="{B682DAC1-7214-468E-86F1-79D5DF163A1B}"/>
          </ac:spMkLst>
        </pc:spChg>
      </pc:sldChg>
      <pc:sldChg chg="modSp">
        <pc:chgData name="jose.gimenez" userId="S::jose.gimenez_ageinglab.org#ext#@fhmuenster183.onmicrosoft.com::3b48b8cc-5da6-4cc1-aa1d-9ccff84f653f" providerId="AD" clId="Web-{20862E7D-6B70-4B30-815F-1F34BC631A3F}" dt="2022-07-21T08:02:03.057" v="43" actId="14100"/>
        <pc:sldMkLst>
          <pc:docMk/>
          <pc:sldMk cId="4223412323" sldId="4338"/>
        </pc:sldMkLst>
        <pc:spChg chg="mod">
          <ac:chgData name="jose.gimenez" userId="S::jose.gimenez_ageinglab.org#ext#@fhmuenster183.onmicrosoft.com::3b48b8cc-5da6-4cc1-aa1d-9ccff84f653f" providerId="AD" clId="Web-{20862E7D-6B70-4B30-815F-1F34BC631A3F}" dt="2022-07-21T08:02:03.057" v="43" actId="14100"/>
          <ac:spMkLst>
            <pc:docMk/>
            <pc:sldMk cId="4223412323" sldId="4338"/>
            <ac:spMk id="2" creationId="{481C1AA2-8841-43C8-BB10-0A2CB9713450}"/>
          </ac:spMkLst>
        </pc:spChg>
      </pc:sldChg>
      <pc:sldChg chg="modSp">
        <pc:chgData name="jose.gimenez" userId="S::jose.gimenez_ageinglab.org#ext#@fhmuenster183.onmicrosoft.com::3b48b8cc-5da6-4cc1-aa1d-9ccff84f653f" providerId="AD" clId="Web-{20862E7D-6B70-4B30-815F-1F34BC631A3F}" dt="2022-07-21T08:06:25.970" v="70" actId="20577"/>
        <pc:sldMkLst>
          <pc:docMk/>
          <pc:sldMk cId="268077479" sldId="4347"/>
        </pc:sldMkLst>
        <pc:spChg chg="mod">
          <ac:chgData name="jose.gimenez" userId="S::jose.gimenez_ageinglab.org#ext#@fhmuenster183.onmicrosoft.com::3b48b8cc-5da6-4cc1-aa1d-9ccff84f653f" providerId="AD" clId="Web-{20862E7D-6B70-4B30-815F-1F34BC631A3F}" dt="2022-07-21T08:06:25.970" v="70" actId="20577"/>
          <ac:spMkLst>
            <pc:docMk/>
            <pc:sldMk cId="268077479" sldId="4347"/>
            <ac:spMk id="3" creationId="{44176092-009D-463F-9E85-47A56E0548E0}"/>
          </ac:spMkLst>
        </pc:spChg>
      </pc:sldChg>
      <pc:sldChg chg="modSp">
        <pc:chgData name="jose.gimenez" userId="S::jose.gimenez_ageinglab.org#ext#@fhmuenster183.onmicrosoft.com::3b48b8cc-5da6-4cc1-aa1d-9ccff84f653f" providerId="AD" clId="Web-{20862E7D-6B70-4B30-815F-1F34BC631A3F}" dt="2022-07-21T08:06:12.172" v="67" actId="1076"/>
        <pc:sldMkLst>
          <pc:docMk/>
          <pc:sldMk cId="3184462388" sldId="4348"/>
        </pc:sldMkLst>
        <pc:spChg chg="mod">
          <ac:chgData name="jose.gimenez" userId="S::jose.gimenez_ageinglab.org#ext#@fhmuenster183.onmicrosoft.com::3b48b8cc-5da6-4cc1-aa1d-9ccff84f653f" providerId="AD" clId="Web-{20862E7D-6B70-4B30-815F-1F34BC631A3F}" dt="2022-07-21T08:05:48.797" v="59" actId="20577"/>
          <ac:spMkLst>
            <pc:docMk/>
            <pc:sldMk cId="3184462388" sldId="4348"/>
            <ac:spMk id="3" creationId="{1F60E5C2-FA24-4C16-A3FE-11FB59FAA305}"/>
          </ac:spMkLst>
        </pc:spChg>
        <pc:spChg chg="mod">
          <ac:chgData name="jose.gimenez" userId="S::jose.gimenez_ageinglab.org#ext#@fhmuenster183.onmicrosoft.com::3b48b8cc-5da6-4cc1-aa1d-9ccff84f653f" providerId="AD" clId="Web-{20862E7D-6B70-4B30-815F-1F34BC631A3F}" dt="2022-07-21T08:06:12.172" v="67" actId="1076"/>
          <ac:spMkLst>
            <pc:docMk/>
            <pc:sldMk cId="3184462388" sldId="4348"/>
            <ac:spMk id="13" creationId="{53A0ED57-A02C-4260-86A3-093F64BB8F18}"/>
          </ac:spMkLst>
        </pc:spChg>
      </pc:sldChg>
      <pc:sldChg chg="modSp">
        <pc:chgData name="jose.gimenez" userId="S::jose.gimenez_ageinglab.org#ext#@fhmuenster183.onmicrosoft.com::3b48b8cc-5da6-4cc1-aa1d-9ccff84f653f" providerId="AD" clId="Web-{20862E7D-6B70-4B30-815F-1F34BC631A3F}" dt="2022-07-21T08:02:23.464" v="44" actId="20577"/>
        <pc:sldMkLst>
          <pc:docMk/>
          <pc:sldMk cId="2155324305" sldId="4351"/>
        </pc:sldMkLst>
        <pc:spChg chg="mod">
          <ac:chgData name="jose.gimenez" userId="S::jose.gimenez_ageinglab.org#ext#@fhmuenster183.onmicrosoft.com::3b48b8cc-5da6-4cc1-aa1d-9ccff84f653f" providerId="AD" clId="Web-{20862E7D-6B70-4B30-815F-1F34BC631A3F}" dt="2022-07-21T08:02:23.464" v="44" actId="20577"/>
          <ac:spMkLst>
            <pc:docMk/>
            <pc:sldMk cId="2155324305" sldId="4351"/>
            <ac:spMk id="2" creationId="{3E8FF62E-756F-4D62-A840-6D5B88FB23F8}"/>
          </ac:spMkLst>
        </pc:spChg>
      </pc:sldChg>
      <pc:sldChg chg="modSp">
        <pc:chgData name="jose.gimenez" userId="S::jose.gimenez_ageinglab.org#ext#@fhmuenster183.onmicrosoft.com::3b48b8cc-5da6-4cc1-aa1d-9ccff84f653f" providerId="AD" clId="Web-{20862E7D-6B70-4B30-815F-1F34BC631A3F}" dt="2022-07-21T08:05:03.827" v="47" actId="14100"/>
        <pc:sldMkLst>
          <pc:docMk/>
          <pc:sldMk cId="1949860896" sldId="4353"/>
        </pc:sldMkLst>
        <pc:spChg chg="mod">
          <ac:chgData name="jose.gimenez" userId="S::jose.gimenez_ageinglab.org#ext#@fhmuenster183.onmicrosoft.com::3b48b8cc-5da6-4cc1-aa1d-9ccff84f653f" providerId="AD" clId="Web-{20862E7D-6B70-4B30-815F-1F34BC631A3F}" dt="2022-07-21T08:05:03.827" v="47" actId="14100"/>
          <ac:spMkLst>
            <pc:docMk/>
            <pc:sldMk cId="1949860896" sldId="4353"/>
            <ac:spMk id="3" creationId="{06C85B94-7608-4FF5-9861-C51015FE3600}"/>
          </ac:spMkLst>
        </pc:spChg>
      </pc:sldChg>
      <pc:sldChg chg="modSp">
        <pc:chgData name="jose.gimenez" userId="S::jose.gimenez_ageinglab.org#ext#@fhmuenster183.onmicrosoft.com::3b48b8cc-5da6-4cc1-aa1d-9ccff84f653f" providerId="AD" clId="Web-{20862E7D-6B70-4B30-815F-1F34BC631A3F}" dt="2022-07-21T08:07:47.550" v="80" actId="20577"/>
        <pc:sldMkLst>
          <pc:docMk/>
          <pc:sldMk cId="3889213275" sldId="4354"/>
        </pc:sldMkLst>
        <pc:spChg chg="mod">
          <ac:chgData name="jose.gimenez" userId="S::jose.gimenez_ageinglab.org#ext#@fhmuenster183.onmicrosoft.com::3b48b8cc-5da6-4cc1-aa1d-9ccff84f653f" providerId="AD" clId="Web-{20862E7D-6B70-4B30-815F-1F34BC631A3F}" dt="2022-07-21T08:07:12.690" v="73" actId="20577"/>
          <ac:spMkLst>
            <pc:docMk/>
            <pc:sldMk cId="3889213275" sldId="4354"/>
            <ac:spMk id="3" creationId="{06C85B94-7608-4FF5-9861-C51015FE3600}"/>
          </ac:spMkLst>
        </pc:spChg>
        <pc:spChg chg="mod">
          <ac:chgData name="jose.gimenez" userId="S::jose.gimenez_ageinglab.org#ext#@fhmuenster183.onmicrosoft.com::3b48b8cc-5da6-4cc1-aa1d-9ccff84f653f" providerId="AD" clId="Web-{20862E7D-6B70-4B30-815F-1F34BC631A3F}" dt="2022-07-21T08:07:47.550" v="80" actId="20577"/>
          <ac:spMkLst>
            <pc:docMk/>
            <pc:sldMk cId="3889213275" sldId="4354"/>
            <ac:spMk id="25" creationId="{BB38D494-4DD4-46E0-98A0-16E14482AA3A}"/>
          </ac:spMkLst>
        </pc:spChg>
      </pc:sldChg>
      <pc:sldChg chg="modSp">
        <pc:chgData name="jose.gimenez" userId="S::jose.gimenez_ageinglab.org#ext#@fhmuenster183.onmicrosoft.com::3b48b8cc-5da6-4cc1-aa1d-9ccff84f653f" providerId="AD" clId="Web-{20862E7D-6B70-4B30-815F-1F34BC631A3F}" dt="2022-07-21T08:09:14.271" v="89" actId="20577"/>
        <pc:sldMkLst>
          <pc:docMk/>
          <pc:sldMk cId="3603142184" sldId="4355"/>
        </pc:sldMkLst>
        <pc:spChg chg="mod">
          <ac:chgData name="jose.gimenez" userId="S::jose.gimenez_ageinglab.org#ext#@fhmuenster183.onmicrosoft.com::3b48b8cc-5da6-4cc1-aa1d-9ccff84f653f" providerId="AD" clId="Web-{20862E7D-6B70-4B30-815F-1F34BC631A3F}" dt="2022-07-21T08:09:14.271" v="89" actId="20577"/>
          <ac:spMkLst>
            <pc:docMk/>
            <pc:sldMk cId="3603142184" sldId="4355"/>
            <ac:spMk id="3" creationId="{06C85B94-7608-4FF5-9861-C51015FE3600}"/>
          </ac:spMkLst>
        </pc:spChg>
      </pc:sldChg>
      <pc:sldChg chg="modSp">
        <pc:chgData name="jose.gimenez" userId="S::jose.gimenez_ageinglab.org#ext#@fhmuenster183.onmicrosoft.com::3b48b8cc-5da6-4cc1-aa1d-9ccff84f653f" providerId="AD" clId="Web-{20862E7D-6B70-4B30-815F-1F34BC631A3F}" dt="2022-07-21T08:13:14.839" v="93" actId="20577"/>
        <pc:sldMkLst>
          <pc:docMk/>
          <pc:sldMk cId="283306294" sldId="4356"/>
        </pc:sldMkLst>
        <pc:spChg chg="mod">
          <ac:chgData name="jose.gimenez" userId="S::jose.gimenez_ageinglab.org#ext#@fhmuenster183.onmicrosoft.com::3b48b8cc-5da6-4cc1-aa1d-9ccff84f653f" providerId="AD" clId="Web-{20862E7D-6B70-4B30-815F-1F34BC631A3F}" dt="2022-07-21T08:13:14.839" v="93" actId="20577"/>
          <ac:spMkLst>
            <pc:docMk/>
            <pc:sldMk cId="283306294" sldId="4356"/>
            <ac:spMk id="3" creationId="{06C85B94-7608-4FF5-9861-C51015FE3600}"/>
          </ac:spMkLst>
        </pc:spChg>
      </pc:sldChg>
      <pc:sldChg chg="modSp">
        <pc:chgData name="jose.gimenez" userId="S::jose.gimenez_ageinglab.org#ext#@fhmuenster183.onmicrosoft.com::3b48b8cc-5da6-4cc1-aa1d-9ccff84f653f" providerId="AD" clId="Web-{20862E7D-6B70-4B30-815F-1F34BC631A3F}" dt="2022-07-21T08:08:01.644" v="82" actId="20577"/>
        <pc:sldMkLst>
          <pc:docMk/>
          <pc:sldMk cId="2401746719" sldId="4358"/>
        </pc:sldMkLst>
        <pc:spChg chg="mod">
          <ac:chgData name="jose.gimenez" userId="S::jose.gimenez_ageinglab.org#ext#@fhmuenster183.onmicrosoft.com::3b48b8cc-5da6-4cc1-aa1d-9ccff84f653f" providerId="AD" clId="Web-{20862E7D-6B70-4B30-815F-1F34BC631A3F}" dt="2022-07-21T08:08:01.644" v="82" actId="20577"/>
          <ac:spMkLst>
            <pc:docMk/>
            <pc:sldMk cId="2401746719" sldId="4358"/>
            <ac:spMk id="2" creationId="{71EF9E0C-83B5-409C-811B-2E274EF703B4}"/>
          </ac:spMkLst>
        </pc:spChg>
      </pc:sldChg>
      <pc:sldChg chg="modSp">
        <pc:chgData name="jose.gimenez" userId="S::jose.gimenez_ageinglab.org#ext#@fhmuenster183.onmicrosoft.com::3b48b8cc-5da6-4cc1-aa1d-9ccff84f653f" providerId="AD" clId="Web-{20862E7D-6B70-4B30-815F-1F34BC631A3F}" dt="2022-07-21T08:06:33.251" v="71" actId="20577"/>
        <pc:sldMkLst>
          <pc:docMk/>
          <pc:sldMk cId="187578726" sldId="4360"/>
        </pc:sldMkLst>
        <pc:spChg chg="mod">
          <ac:chgData name="jose.gimenez" userId="S::jose.gimenez_ageinglab.org#ext#@fhmuenster183.onmicrosoft.com::3b48b8cc-5da6-4cc1-aa1d-9ccff84f653f" providerId="AD" clId="Web-{20862E7D-6B70-4B30-815F-1F34BC631A3F}" dt="2022-07-21T08:06:33.251" v="71" actId="20577"/>
          <ac:spMkLst>
            <pc:docMk/>
            <pc:sldMk cId="187578726" sldId="4360"/>
            <ac:spMk id="2" creationId="{40607E9C-EF85-4C10-BB55-692EAA6FBE01}"/>
          </ac:spMkLst>
        </pc:spChg>
      </pc:sldChg>
      <pc:sldChg chg="modSp">
        <pc:chgData name="jose.gimenez" userId="S::jose.gimenez_ageinglab.org#ext#@fhmuenster183.onmicrosoft.com::3b48b8cc-5da6-4cc1-aa1d-9ccff84f653f" providerId="AD" clId="Web-{20862E7D-6B70-4B30-815F-1F34BC631A3F}" dt="2022-07-21T08:09:07.536" v="88" actId="20577"/>
        <pc:sldMkLst>
          <pc:docMk/>
          <pc:sldMk cId="333838434" sldId="4362"/>
        </pc:sldMkLst>
        <pc:spChg chg="mod">
          <ac:chgData name="jose.gimenez" userId="S::jose.gimenez_ageinglab.org#ext#@fhmuenster183.onmicrosoft.com::3b48b8cc-5da6-4cc1-aa1d-9ccff84f653f" providerId="AD" clId="Web-{20862E7D-6B70-4B30-815F-1F34BC631A3F}" dt="2022-07-21T08:09:07.536" v="88" actId="20577"/>
          <ac:spMkLst>
            <pc:docMk/>
            <pc:sldMk cId="333838434" sldId="4362"/>
            <ac:spMk id="2" creationId="{383680B6-A11A-4089-A3E1-844F1229C949}"/>
          </ac:spMkLst>
        </pc:spChg>
      </pc:sldChg>
      <pc:sldChg chg="modSp">
        <pc:chgData name="jose.gimenez" userId="S::jose.gimenez_ageinglab.org#ext#@fhmuenster183.onmicrosoft.com::3b48b8cc-5da6-4cc1-aa1d-9ccff84f653f" providerId="AD" clId="Web-{20862E7D-6B70-4B30-815F-1F34BC631A3F}" dt="2022-07-21T08:02:52.527" v="45" actId="20577"/>
        <pc:sldMkLst>
          <pc:docMk/>
          <pc:sldMk cId="1063936651" sldId="4364"/>
        </pc:sldMkLst>
        <pc:spChg chg="mod">
          <ac:chgData name="jose.gimenez" userId="S::jose.gimenez_ageinglab.org#ext#@fhmuenster183.onmicrosoft.com::3b48b8cc-5da6-4cc1-aa1d-9ccff84f653f" providerId="AD" clId="Web-{20862E7D-6B70-4B30-815F-1F34BC631A3F}" dt="2022-07-21T08:02:52.527" v="45" actId="20577"/>
          <ac:spMkLst>
            <pc:docMk/>
            <pc:sldMk cId="1063936651" sldId="4364"/>
            <ac:spMk id="2" creationId="{47AB0145-C34D-402F-88A6-04AA8402151B}"/>
          </ac:spMkLst>
        </pc:spChg>
      </pc:sldChg>
      <pc:sldChg chg="modSp">
        <pc:chgData name="jose.gimenez" userId="S::jose.gimenez_ageinglab.org#ext#@fhmuenster183.onmicrosoft.com::3b48b8cc-5da6-4cc1-aa1d-9ccff84f653f" providerId="AD" clId="Web-{20862E7D-6B70-4B30-815F-1F34BC631A3F}" dt="2022-07-21T08:12:55.370" v="92" actId="20577"/>
        <pc:sldMkLst>
          <pc:docMk/>
          <pc:sldMk cId="1803709938" sldId="4366"/>
        </pc:sldMkLst>
        <pc:spChg chg="mod">
          <ac:chgData name="jose.gimenez" userId="S::jose.gimenez_ageinglab.org#ext#@fhmuenster183.onmicrosoft.com::3b48b8cc-5da6-4cc1-aa1d-9ccff84f653f" providerId="AD" clId="Web-{20862E7D-6B70-4B30-815F-1F34BC631A3F}" dt="2022-07-21T08:12:55.370" v="92" actId="20577"/>
          <ac:spMkLst>
            <pc:docMk/>
            <pc:sldMk cId="1803709938" sldId="4366"/>
            <ac:spMk id="2" creationId="{383680B6-A11A-4089-A3E1-844F1229C949}"/>
          </ac:spMkLst>
        </pc:spChg>
      </pc:sldChg>
      <pc:sldChg chg="modSp">
        <pc:chgData name="jose.gimenez" userId="S::jose.gimenez_ageinglab.org#ext#@fhmuenster183.onmicrosoft.com::3b48b8cc-5da6-4cc1-aa1d-9ccff84f653f" providerId="AD" clId="Web-{20862E7D-6B70-4B30-815F-1F34BC631A3F}" dt="2022-07-21T08:13:30.012" v="94" actId="20577"/>
        <pc:sldMkLst>
          <pc:docMk/>
          <pc:sldMk cId="2061566438" sldId="4367"/>
        </pc:sldMkLst>
        <pc:spChg chg="mod">
          <ac:chgData name="jose.gimenez" userId="S::jose.gimenez_ageinglab.org#ext#@fhmuenster183.onmicrosoft.com::3b48b8cc-5da6-4cc1-aa1d-9ccff84f653f" providerId="AD" clId="Web-{20862E7D-6B70-4B30-815F-1F34BC631A3F}" dt="2022-07-21T08:13:30.012" v="94" actId="20577"/>
          <ac:spMkLst>
            <pc:docMk/>
            <pc:sldMk cId="2061566438" sldId="4367"/>
            <ac:spMk id="2" creationId="{383680B6-A11A-4089-A3E1-844F1229C949}"/>
          </ac:spMkLst>
        </pc:spChg>
      </pc:sldChg>
      <pc:sldChg chg="modSp">
        <pc:chgData name="jose.gimenez" userId="S::jose.gimenez_ageinglab.org#ext#@fhmuenster183.onmicrosoft.com::3b48b8cc-5da6-4cc1-aa1d-9ccff84f653f" providerId="AD" clId="Web-{20862E7D-6B70-4B30-815F-1F34BC631A3F}" dt="2022-07-21T07:49:07.163" v="10" actId="20577"/>
        <pc:sldMkLst>
          <pc:docMk/>
          <pc:sldMk cId="1892288998" sldId="4373"/>
        </pc:sldMkLst>
        <pc:spChg chg="mod">
          <ac:chgData name="jose.gimenez" userId="S::jose.gimenez_ageinglab.org#ext#@fhmuenster183.onmicrosoft.com::3b48b8cc-5da6-4cc1-aa1d-9ccff84f653f" providerId="AD" clId="Web-{20862E7D-6B70-4B30-815F-1F34BC631A3F}" dt="2022-07-21T07:49:07.163" v="10" actId="20577"/>
          <ac:spMkLst>
            <pc:docMk/>
            <pc:sldMk cId="1892288998" sldId="4373"/>
            <ac:spMk id="2" creationId="{5345FECD-8B32-4DFF-A13E-7F05C7A89182}"/>
          </ac:spMkLst>
        </pc:spChg>
      </pc:sldChg>
      <pc:sldChg chg="modSp">
        <pc:chgData name="jose.gimenez" userId="S::jose.gimenez_ageinglab.org#ext#@fhmuenster183.onmicrosoft.com::3b48b8cc-5da6-4cc1-aa1d-9ccff84f653f" providerId="AD" clId="Web-{20862E7D-6B70-4B30-815F-1F34BC631A3F}" dt="2022-07-21T07:49:40.148" v="12" actId="20577"/>
        <pc:sldMkLst>
          <pc:docMk/>
          <pc:sldMk cId="522455963" sldId="4374"/>
        </pc:sldMkLst>
        <pc:spChg chg="mod">
          <ac:chgData name="jose.gimenez" userId="S::jose.gimenez_ageinglab.org#ext#@fhmuenster183.onmicrosoft.com::3b48b8cc-5da6-4cc1-aa1d-9ccff84f653f" providerId="AD" clId="Web-{20862E7D-6B70-4B30-815F-1F34BC631A3F}" dt="2022-07-21T07:49:40.148" v="12" actId="20577"/>
          <ac:spMkLst>
            <pc:docMk/>
            <pc:sldMk cId="522455963" sldId="4374"/>
            <ac:spMk id="2" creationId="{879F066D-2330-4BC7-A9C6-F8E98EB68F47}"/>
          </ac:spMkLst>
        </pc:spChg>
      </pc:sldChg>
      <pc:sldChg chg="modSp">
        <pc:chgData name="jose.gimenez" userId="S::jose.gimenez_ageinglab.org#ext#@fhmuenster183.onmicrosoft.com::3b48b8cc-5da6-4cc1-aa1d-9ccff84f653f" providerId="AD" clId="Web-{20862E7D-6B70-4B30-815F-1F34BC631A3F}" dt="2022-07-21T07:49:21.804" v="11" actId="20577"/>
        <pc:sldMkLst>
          <pc:docMk/>
          <pc:sldMk cId="3754350115" sldId="4375"/>
        </pc:sldMkLst>
        <pc:spChg chg="mod">
          <ac:chgData name="jose.gimenez" userId="S::jose.gimenez_ageinglab.org#ext#@fhmuenster183.onmicrosoft.com::3b48b8cc-5da6-4cc1-aa1d-9ccff84f653f" providerId="AD" clId="Web-{20862E7D-6B70-4B30-815F-1F34BC631A3F}" dt="2022-07-21T07:49:21.804" v="11" actId="20577"/>
          <ac:spMkLst>
            <pc:docMk/>
            <pc:sldMk cId="3754350115" sldId="4375"/>
            <ac:spMk id="2" creationId="{4B085F6C-952E-46B8-8474-1E116D0EA691}"/>
          </ac:spMkLst>
        </pc:spChg>
      </pc:sldChg>
      <pc:sldChg chg="modSp">
        <pc:chgData name="jose.gimenez" userId="S::jose.gimenez_ageinglab.org#ext#@fhmuenster183.onmicrosoft.com::3b48b8cc-5da6-4cc1-aa1d-9ccff84f653f" providerId="AD" clId="Web-{20862E7D-6B70-4B30-815F-1F34BC631A3F}" dt="2022-07-21T07:49:51.211" v="13" actId="20577"/>
        <pc:sldMkLst>
          <pc:docMk/>
          <pc:sldMk cId="1649072398" sldId="4377"/>
        </pc:sldMkLst>
        <pc:spChg chg="mod">
          <ac:chgData name="jose.gimenez" userId="S::jose.gimenez_ageinglab.org#ext#@fhmuenster183.onmicrosoft.com::3b48b8cc-5da6-4cc1-aa1d-9ccff84f653f" providerId="AD" clId="Web-{20862E7D-6B70-4B30-815F-1F34BC631A3F}" dt="2022-07-21T07:49:51.211" v="13" actId="20577"/>
          <ac:spMkLst>
            <pc:docMk/>
            <pc:sldMk cId="1649072398" sldId="4377"/>
            <ac:spMk id="2" creationId="{AE612AC6-DCD1-487A-8A0F-D6C194803384}"/>
          </ac:spMkLst>
        </pc:spChg>
      </pc:sldChg>
      <pc:sldChg chg="modSp">
        <pc:chgData name="jose.gimenez" userId="S::jose.gimenez_ageinglab.org#ext#@fhmuenster183.onmicrosoft.com::3b48b8cc-5da6-4cc1-aa1d-9ccff84f653f" providerId="AD" clId="Web-{20862E7D-6B70-4B30-815F-1F34BC631A3F}" dt="2022-07-21T07:50:02.555" v="14" actId="20577"/>
        <pc:sldMkLst>
          <pc:docMk/>
          <pc:sldMk cId="1904700022" sldId="4378"/>
        </pc:sldMkLst>
        <pc:spChg chg="mod">
          <ac:chgData name="jose.gimenez" userId="S::jose.gimenez_ageinglab.org#ext#@fhmuenster183.onmicrosoft.com::3b48b8cc-5da6-4cc1-aa1d-9ccff84f653f" providerId="AD" clId="Web-{20862E7D-6B70-4B30-815F-1F34BC631A3F}" dt="2022-07-21T07:50:02.555" v="14" actId="20577"/>
          <ac:spMkLst>
            <pc:docMk/>
            <pc:sldMk cId="1904700022" sldId="4378"/>
            <ac:spMk id="2" creationId="{72FE8E9D-11D1-44E1-B79D-D0F901B998A2}"/>
          </ac:spMkLst>
        </pc:spChg>
      </pc:sldChg>
      <pc:sldChg chg="modSp">
        <pc:chgData name="jose.gimenez" userId="S::jose.gimenez_ageinglab.org#ext#@fhmuenster183.onmicrosoft.com::3b48b8cc-5da6-4cc1-aa1d-9ccff84f653f" providerId="AD" clId="Web-{20862E7D-6B70-4B30-815F-1F34BC631A3F}" dt="2022-07-21T07:50:15.821" v="15" actId="20577"/>
        <pc:sldMkLst>
          <pc:docMk/>
          <pc:sldMk cId="2908906722" sldId="4379"/>
        </pc:sldMkLst>
        <pc:spChg chg="mod">
          <ac:chgData name="jose.gimenez" userId="S::jose.gimenez_ageinglab.org#ext#@fhmuenster183.onmicrosoft.com::3b48b8cc-5da6-4cc1-aa1d-9ccff84f653f" providerId="AD" clId="Web-{20862E7D-6B70-4B30-815F-1F34BC631A3F}" dt="2022-07-21T07:50:15.821" v="15" actId="20577"/>
          <ac:spMkLst>
            <pc:docMk/>
            <pc:sldMk cId="2908906722" sldId="4379"/>
            <ac:spMk id="2" creationId="{591707CB-0BFF-43FD-A43C-C0FEA70B0260}"/>
          </ac:spMkLst>
        </pc:spChg>
      </pc:sldChg>
      <pc:sldChg chg="modSp">
        <pc:chgData name="jose.gimenez" userId="S::jose.gimenez_ageinglab.org#ext#@fhmuenster183.onmicrosoft.com::3b48b8cc-5da6-4cc1-aa1d-9ccff84f653f" providerId="AD" clId="Web-{20862E7D-6B70-4B30-815F-1F34BC631A3F}" dt="2022-07-21T07:48:13.661" v="5" actId="20577"/>
        <pc:sldMkLst>
          <pc:docMk/>
          <pc:sldMk cId="3985482710" sldId="4386"/>
        </pc:sldMkLst>
        <pc:spChg chg="mod">
          <ac:chgData name="jose.gimenez" userId="S::jose.gimenez_ageinglab.org#ext#@fhmuenster183.onmicrosoft.com::3b48b8cc-5da6-4cc1-aa1d-9ccff84f653f" providerId="AD" clId="Web-{20862E7D-6B70-4B30-815F-1F34BC631A3F}" dt="2022-07-21T07:48:13.661" v="5" actId="20577"/>
          <ac:spMkLst>
            <pc:docMk/>
            <pc:sldMk cId="3985482710" sldId="4386"/>
            <ac:spMk id="3" creationId="{6D1D2A2B-E8B7-4906-B4FC-1BACC67DF5EE}"/>
          </ac:spMkLst>
        </pc:spChg>
      </pc:sldChg>
      <pc:sldChg chg="modSp">
        <pc:chgData name="jose.gimenez" userId="S::jose.gimenez_ageinglab.org#ext#@fhmuenster183.onmicrosoft.com::3b48b8cc-5da6-4cc1-aa1d-9ccff84f653f" providerId="AD" clId="Web-{20862E7D-6B70-4B30-815F-1F34BC631A3F}" dt="2022-07-21T07:48:55.928" v="9" actId="20577"/>
        <pc:sldMkLst>
          <pc:docMk/>
          <pc:sldMk cId="3729771276" sldId="4389"/>
        </pc:sldMkLst>
        <pc:spChg chg="mod">
          <ac:chgData name="jose.gimenez" userId="S::jose.gimenez_ageinglab.org#ext#@fhmuenster183.onmicrosoft.com::3b48b8cc-5da6-4cc1-aa1d-9ccff84f653f" providerId="AD" clId="Web-{20862E7D-6B70-4B30-815F-1F34BC631A3F}" dt="2022-07-21T07:48:55.928" v="9" actId="20577"/>
          <ac:spMkLst>
            <pc:docMk/>
            <pc:sldMk cId="3729771276" sldId="4389"/>
            <ac:spMk id="3" creationId="{879044AA-DCF5-4228-BAF0-72D39248354A}"/>
          </ac:spMkLst>
        </pc:spChg>
      </pc:sldChg>
      <pc:sldChg chg="modSp">
        <pc:chgData name="jose.gimenez" userId="S::jose.gimenez_ageinglab.org#ext#@fhmuenster183.onmicrosoft.com::3b48b8cc-5da6-4cc1-aa1d-9ccff84f653f" providerId="AD" clId="Web-{20862E7D-6B70-4B30-815F-1F34BC631A3F}" dt="2022-07-21T08:08:17.286" v="83" actId="20577"/>
        <pc:sldMkLst>
          <pc:docMk/>
          <pc:sldMk cId="3458828104" sldId="4392"/>
        </pc:sldMkLst>
        <pc:spChg chg="mod">
          <ac:chgData name="jose.gimenez" userId="S::jose.gimenez_ageinglab.org#ext#@fhmuenster183.onmicrosoft.com::3b48b8cc-5da6-4cc1-aa1d-9ccff84f653f" providerId="AD" clId="Web-{20862E7D-6B70-4B30-815F-1F34BC631A3F}" dt="2022-07-21T08:08:17.286" v="83" actId="20577"/>
          <ac:spMkLst>
            <pc:docMk/>
            <pc:sldMk cId="3458828104" sldId="4392"/>
            <ac:spMk id="2" creationId="{5C2CDFE9-D78F-4C3A-82BC-9DD52CD0AFDA}"/>
          </ac:spMkLst>
        </pc:spChg>
      </pc:sldChg>
      <pc:sldChg chg="modSp">
        <pc:chgData name="jose.gimenez" userId="S::jose.gimenez_ageinglab.org#ext#@fhmuenster183.onmicrosoft.com::3b48b8cc-5da6-4cc1-aa1d-9ccff84f653f" providerId="AD" clId="Web-{20862E7D-6B70-4B30-815F-1F34BC631A3F}" dt="2022-07-21T08:08:25.723" v="84" actId="20577"/>
        <pc:sldMkLst>
          <pc:docMk/>
          <pc:sldMk cId="4192771210" sldId="4393"/>
        </pc:sldMkLst>
        <pc:spChg chg="mod">
          <ac:chgData name="jose.gimenez" userId="S::jose.gimenez_ageinglab.org#ext#@fhmuenster183.onmicrosoft.com::3b48b8cc-5da6-4cc1-aa1d-9ccff84f653f" providerId="AD" clId="Web-{20862E7D-6B70-4B30-815F-1F34BC631A3F}" dt="2022-07-21T08:08:25.723" v="84" actId="20577"/>
          <ac:spMkLst>
            <pc:docMk/>
            <pc:sldMk cId="4192771210" sldId="4393"/>
            <ac:spMk id="2" creationId="{C209C656-C717-4405-9A44-4E9D87D89537}"/>
          </ac:spMkLst>
        </pc:spChg>
      </pc:sldChg>
      <pc:sldChg chg="modSp">
        <pc:chgData name="jose.gimenez" userId="S::jose.gimenez_ageinglab.org#ext#@fhmuenster183.onmicrosoft.com::3b48b8cc-5da6-4cc1-aa1d-9ccff84f653f" providerId="AD" clId="Web-{20862E7D-6B70-4B30-815F-1F34BC631A3F}" dt="2022-07-21T08:08:35.817" v="85" actId="20577"/>
        <pc:sldMkLst>
          <pc:docMk/>
          <pc:sldMk cId="1892117389" sldId="4394"/>
        </pc:sldMkLst>
        <pc:spChg chg="mod">
          <ac:chgData name="jose.gimenez" userId="S::jose.gimenez_ageinglab.org#ext#@fhmuenster183.onmicrosoft.com::3b48b8cc-5da6-4cc1-aa1d-9ccff84f653f" providerId="AD" clId="Web-{20862E7D-6B70-4B30-815F-1F34BC631A3F}" dt="2022-07-21T08:08:35.817" v="85" actId="20577"/>
          <ac:spMkLst>
            <pc:docMk/>
            <pc:sldMk cId="1892117389" sldId="4394"/>
            <ac:spMk id="2" creationId="{74B51E50-DF53-401F-A7A7-D37F36309A01}"/>
          </ac:spMkLst>
        </pc:spChg>
      </pc:sldChg>
      <pc:sldChg chg="modSp">
        <pc:chgData name="jose.gimenez" userId="S::jose.gimenez_ageinglab.org#ext#@fhmuenster183.onmicrosoft.com::3b48b8cc-5da6-4cc1-aa1d-9ccff84f653f" providerId="AD" clId="Web-{20862E7D-6B70-4B30-815F-1F34BC631A3F}" dt="2022-07-21T08:08:45.176" v="86" actId="20577"/>
        <pc:sldMkLst>
          <pc:docMk/>
          <pc:sldMk cId="4139855401" sldId="4395"/>
        </pc:sldMkLst>
        <pc:spChg chg="mod">
          <ac:chgData name="jose.gimenez" userId="S::jose.gimenez_ageinglab.org#ext#@fhmuenster183.onmicrosoft.com::3b48b8cc-5da6-4cc1-aa1d-9ccff84f653f" providerId="AD" clId="Web-{20862E7D-6B70-4B30-815F-1F34BC631A3F}" dt="2022-07-21T08:08:45.176" v="86" actId="20577"/>
          <ac:spMkLst>
            <pc:docMk/>
            <pc:sldMk cId="4139855401" sldId="4395"/>
            <ac:spMk id="2" creationId="{37137CE1-AD19-433B-88FC-458791B8F4DF}"/>
          </ac:spMkLst>
        </pc:spChg>
      </pc:sldChg>
      <pc:sldChg chg="modSp">
        <pc:chgData name="jose.gimenez" userId="S::jose.gimenez_ageinglab.org#ext#@fhmuenster183.onmicrosoft.com::3b48b8cc-5da6-4cc1-aa1d-9ccff84f653f" providerId="AD" clId="Web-{20862E7D-6B70-4B30-815F-1F34BC631A3F}" dt="2022-07-21T08:08:55.848" v="87" actId="20577"/>
        <pc:sldMkLst>
          <pc:docMk/>
          <pc:sldMk cId="1090569481" sldId="4396"/>
        </pc:sldMkLst>
        <pc:spChg chg="mod">
          <ac:chgData name="jose.gimenez" userId="S::jose.gimenez_ageinglab.org#ext#@fhmuenster183.onmicrosoft.com::3b48b8cc-5da6-4cc1-aa1d-9ccff84f653f" providerId="AD" clId="Web-{20862E7D-6B70-4B30-815F-1F34BC631A3F}" dt="2022-07-21T08:08:55.848" v="87" actId="20577"/>
          <ac:spMkLst>
            <pc:docMk/>
            <pc:sldMk cId="1090569481" sldId="4396"/>
            <ac:spMk id="2" creationId="{8D7CA1BE-38BF-43B8-9ACE-F4BFB36E8C9C}"/>
          </ac:spMkLst>
        </pc:spChg>
      </pc:sldChg>
      <pc:sldChg chg="modSp">
        <pc:chgData name="jose.gimenez" userId="S::jose.gimenez_ageinglab.org#ext#@fhmuenster183.onmicrosoft.com::3b48b8cc-5da6-4cc1-aa1d-9ccff84f653f" providerId="AD" clId="Web-{20862E7D-6B70-4B30-815F-1F34BC631A3F}" dt="2022-07-21T08:09:49.990" v="91" actId="20577"/>
        <pc:sldMkLst>
          <pc:docMk/>
          <pc:sldMk cId="701627356" sldId="4397"/>
        </pc:sldMkLst>
        <pc:spChg chg="mod">
          <ac:chgData name="jose.gimenez" userId="S::jose.gimenez_ageinglab.org#ext#@fhmuenster183.onmicrosoft.com::3b48b8cc-5da6-4cc1-aa1d-9ccff84f653f" providerId="AD" clId="Web-{20862E7D-6B70-4B30-815F-1F34BC631A3F}" dt="2022-07-21T08:09:49.990" v="91" actId="20577"/>
          <ac:spMkLst>
            <pc:docMk/>
            <pc:sldMk cId="701627356" sldId="4397"/>
            <ac:spMk id="3" creationId="{38E5B5E3-27B9-4701-8867-B07435C0A0E0}"/>
          </ac:spMkLst>
        </pc:spChg>
      </pc:sldChg>
      <pc:sldChg chg="modSp">
        <pc:chgData name="jose.gimenez" userId="S::jose.gimenez_ageinglab.org#ext#@fhmuenster183.onmicrosoft.com::3b48b8cc-5da6-4cc1-aa1d-9ccff84f653f" providerId="AD" clId="Web-{20862E7D-6B70-4B30-815F-1F34BC631A3F}" dt="2022-07-21T08:14:41.107" v="101" actId="20577"/>
        <pc:sldMkLst>
          <pc:docMk/>
          <pc:sldMk cId="2687297440" sldId="4398"/>
        </pc:sldMkLst>
        <pc:spChg chg="mod">
          <ac:chgData name="jose.gimenez" userId="S::jose.gimenez_ageinglab.org#ext#@fhmuenster183.onmicrosoft.com::3b48b8cc-5da6-4cc1-aa1d-9ccff84f653f" providerId="AD" clId="Web-{20862E7D-6B70-4B30-815F-1F34BC631A3F}" dt="2022-07-21T08:14:32.060" v="98" actId="20577"/>
          <ac:spMkLst>
            <pc:docMk/>
            <pc:sldMk cId="2687297440" sldId="4398"/>
            <ac:spMk id="2" creationId="{0ABD4835-B756-40A2-99A0-241D1B9BED43}"/>
          </ac:spMkLst>
        </pc:spChg>
        <pc:spChg chg="mod">
          <ac:chgData name="jose.gimenez" userId="S::jose.gimenez_ageinglab.org#ext#@fhmuenster183.onmicrosoft.com::3b48b8cc-5da6-4cc1-aa1d-9ccff84f653f" providerId="AD" clId="Web-{20862E7D-6B70-4B30-815F-1F34BC631A3F}" dt="2022-07-21T08:14:41.107" v="101" actId="20577"/>
          <ac:spMkLst>
            <pc:docMk/>
            <pc:sldMk cId="2687297440" sldId="4398"/>
            <ac:spMk id="8" creationId="{EB28F6CA-790B-4864-BBFC-5956435CEAD6}"/>
          </ac:spMkLst>
        </pc:spChg>
      </pc:sldChg>
      <pc:sldChg chg="modSp">
        <pc:chgData name="jose.gimenez" userId="S::jose.gimenez_ageinglab.org#ext#@fhmuenster183.onmicrosoft.com::3b48b8cc-5da6-4cc1-aa1d-9ccff84f653f" providerId="AD" clId="Web-{20862E7D-6B70-4B30-815F-1F34BC631A3F}" dt="2022-07-21T08:14:55.123" v="103" actId="20577"/>
        <pc:sldMkLst>
          <pc:docMk/>
          <pc:sldMk cId="511880489" sldId="4399"/>
        </pc:sldMkLst>
        <pc:spChg chg="mod">
          <ac:chgData name="jose.gimenez" userId="S::jose.gimenez_ageinglab.org#ext#@fhmuenster183.onmicrosoft.com::3b48b8cc-5da6-4cc1-aa1d-9ccff84f653f" providerId="AD" clId="Web-{20862E7D-6B70-4B30-815F-1F34BC631A3F}" dt="2022-07-21T08:14:47.467" v="102" actId="20577"/>
          <ac:spMkLst>
            <pc:docMk/>
            <pc:sldMk cId="511880489" sldId="4399"/>
            <ac:spMk id="2" creationId="{21181165-D866-43AC-99B6-4CED522D8606}"/>
          </ac:spMkLst>
        </pc:spChg>
        <pc:spChg chg="mod">
          <ac:chgData name="jose.gimenez" userId="S::jose.gimenez_ageinglab.org#ext#@fhmuenster183.onmicrosoft.com::3b48b8cc-5da6-4cc1-aa1d-9ccff84f653f" providerId="AD" clId="Web-{20862E7D-6B70-4B30-815F-1F34BC631A3F}" dt="2022-07-21T08:14:55.123" v="103" actId="20577"/>
          <ac:spMkLst>
            <pc:docMk/>
            <pc:sldMk cId="511880489" sldId="4399"/>
            <ac:spMk id="7" creationId="{E4A3E507-CB28-4C3A-AB90-9C3BBF0BF978}"/>
          </ac:spMkLst>
        </pc:spChg>
      </pc:sldChg>
      <pc:sldChg chg="modSp">
        <pc:chgData name="jose.gimenez" userId="S::jose.gimenez_ageinglab.org#ext#@fhmuenster183.onmicrosoft.com::3b48b8cc-5da6-4cc1-aa1d-9ccff84f653f" providerId="AD" clId="Web-{20862E7D-6B70-4B30-815F-1F34BC631A3F}" dt="2022-07-21T08:13:59.481" v="97" actId="20577"/>
        <pc:sldMkLst>
          <pc:docMk/>
          <pc:sldMk cId="1333103764" sldId="4400"/>
        </pc:sldMkLst>
        <pc:spChg chg="mod">
          <ac:chgData name="jose.gimenez" userId="S::jose.gimenez_ageinglab.org#ext#@fhmuenster183.onmicrosoft.com::3b48b8cc-5da6-4cc1-aa1d-9ccff84f653f" providerId="AD" clId="Web-{20862E7D-6B70-4B30-815F-1F34BC631A3F}" dt="2022-07-21T08:13:53.512" v="96" actId="20577"/>
          <ac:spMkLst>
            <pc:docMk/>
            <pc:sldMk cId="1333103764" sldId="4400"/>
            <ac:spMk id="2" creationId="{DA9A9869-8F30-423E-AA9A-BB2E0BE0EE84}"/>
          </ac:spMkLst>
        </pc:spChg>
        <pc:spChg chg="mod">
          <ac:chgData name="jose.gimenez" userId="S::jose.gimenez_ageinglab.org#ext#@fhmuenster183.onmicrosoft.com::3b48b8cc-5da6-4cc1-aa1d-9ccff84f653f" providerId="AD" clId="Web-{20862E7D-6B70-4B30-815F-1F34BC631A3F}" dt="2022-07-21T08:13:59.481" v="97" actId="20577"/>
          <ac:spMkLst>
            <pc:docMk/>
            <pc:sldMk cId="1333103764" sldId="4400"/>
            <ac:spMk id="7" creationId="{6B13636D-8195-4415-BD42-EBAF37CF86BC}"/>
          </ac:spMkLst>
        </pc:spChg>
      </pc:sldChg>
    </pc:docChg>
  </pc:docChgLst>
  <pc:docChgLst>
    <pc:chgData name="paula" userId="S::paula_momentumconsulting.ie#ext#@fhmuenster183.onmicrosoft.com::fc69c271-b269-4cfc-b647-ef8bba578a68" providerId="AD" clId="Web-{769F68C7-41A7-4651-A388-13C0233D6251}"/>
    <pc:docChg chg="modSld">
      <pc:chgData name="paula" userId="S::paula_momentumconsulting.ie#ext#@fhmuenster183.onmicrosoft.com::fc69c271-b269-4cfc-b647-ef8bba578a68" providerId="AD" clId="Web-{769F68C7-41A7-4651-A388-13C0233D6251}" dt="2022-06-09T13:09:16.952" v="1" actId="1076"/>
      <pc:docMkLst>
        <pc:docMk/>
      </pc:docMkLst>
      <pc:sldChg chg="addSp modSp">
        <pc:chgData name="paula" userId="S::paula_momentumconsulting.ie#ext#@fhmuenster183.onmicrosoft.com::fc69c271-b269-4cfc-b647-ef8bba578a68" providerId="AD" clId="Web-{769F68C7-41A7-4651-A388-13C0233D6251}" dt="2022-06-09T13:09:16.952" v="1" actId="1076"/>
        <pc:sldMkLst>
          <pc:docMk/>
          <pc:sldMk cId="406591868" sldId="4300"/>
        </pc:sldMkLst>
        <pc:picChg chg="add mod">
          <ac:chgData name="paula" userId="S::paula_momentumconsulting.ie#ext#@fhmuenster183.onmicrosoft.com::fc69c271-b269-4cfc-b647-ef8bba578a68" providerId="AD" clId="Web-{769F68C7-41A7-4651-A388-13C0233D6251}" dt="2022-06-09T13:09:16.952" v="1" actId="1076"/>
          <ac:picMkLst>
            <pc:docMk/>
            <pc:sldMk cId="406591868" sldId="4300"/>
            <ac:picMk id="5" creationId="{C8C33667-3789-C52B-03F6-F681DC6927F3}"/>
          </ac:picMkLst>
        </pc:picChg>
      </pc:sldChg>
    </pc:docChg>
  </pc:docChgLst>
  <pc:docChgLst>
    <pc:chgData name="paula" userId="S::paula_momentumconsulting.ie#ext#@fhmuenster183.onmicrosoft.com::fc69c271-b269-4cfc-b647-ef8bba578a68" providerId="AD" clId="Web-{EFA7C5E3-A6C3-47CA-95FF-521443B41042}"/>
    <pc:docChg chg="modSld sldOrd">
      <pc:chgData name="paula" userId="S::paula_momentumconsulting.ie#ext#@fhmuenster183.onmicrosoft.com::fc69c271-b269-4cfc-b647-ef8bba578a68" providerId="AD" clId="Web-{EFA7C5E3-A6C3-47CA-95FF-521443B41042}" dt="2022-02-04T08:56:35.938" v="24"/>
      <pc:docMkLst>
        <pc:docMk/>
      </pc:docMkLst>
      <pc:sldChg chg="modSp">
        <pc:chgData name="paula" userId="S::paula_momentumconsulting.ie#ext#@fhmuenster183.onmicrosoft.com::fc69c271-b269-4cfc-b647-ef8bba578a68" providerId="AD" clId="Web-{EFA7C5E3-A6C3-47CA-95FF-521443B41042}" dt="2022-02-04T08:40:11.044" v="4" actId="20577"/>
        <pc:sldMkLst>
          <pc:docMk/>
          <pc:sldMk cId="2325685287" sldId="4303"/>
        </pc:sldMkLst>
        <pc:spChg chg="mod">
          <ac:chgData name="paula" userId="S::paula_momentumconsulting.ie#ext#@fhmuenster183.onmicrosoft.com::fc69c271-b269-4cfc-b647-ef8bba578a68" providerId="AD" clId="Web-{EFA7C5E3-A6C3-47CA-95FF-521443B41042}" dt="2022-02-04T08:40:11.044" v="4" actId="20577"/>
          <ac:spMkLst>
            <pc:docMk/>
            <pc:sldMk cId="2325685287" sldId="4303"/>
            <ac:spMk id="3" creationId="{EE2DC44C-AE53-47ED-A364-A53EB4295415}"/>
          </ac:spMkLst>
        </pc:spChg>
        <pc:spChg chg="mod">
          <ac:chgData name="paula" userId="S::paula_momentumconsulting.ie#ext#@fhmuenster183.onmicrosoft.com::fc69c271-b269-4cfc-b647-ef8bba578a68" providerId="AD" clId="Web-{EFA7C5E3-A6C3-47CA-95FF-521443B41042}" dt="2022-02-04T08:39:53.042" v="2" actId="20577"/>
          <ac:spMkLst>
            <pc:docMk/>
            <pc:sldMk cId="2325685287" sldId="4303"/>
            <ac:spMk id="7" creationId="{2A86F4E5-062D-4367-AE7C-E178B8CD44F3}"/>
          </ac:spMkLst>
        </pc:spChg>
      </pc:sldChg>
      <pc:sldChg chg="modSp delCm">
        <pc:chgData name="paula" userId="S::paula_momentumconsulting.ie#ext#@fhmuenster183.onmicrosoft.com::fc69c271-b269-4cfc-b647-ef8bba578a68" providerId="AD" clId="Web-{EFA7C5E3-A6C3-47CA-95FF-521443B41042}" dt="2022-02-04T08:43:28.432" v="8"/>
        <pc:sldMkLst>
          <pc:docMk/>
          <pc:sldMk cId="4109628236" sldId="4315"/>
        </pc:sldMkLst>
        <pc:spChg chg="mod">
          <ac:chgData name="paula" userId="S::paula_momentumconsulting.ie#ext#@fhmuenster183.onmicrosoft.com::fc69c271-b269-4cfc-b647-ef8bba578a68" providerId="AD" clId="Web-{EFA7C5E3-A6C3-47CA-95FF-521443B41042}" dt="2022-02-04T08:43:28.182" v="7" actId="20577"/>
          <ac:spMkLst>
            <pc:docMk/>
            <pc:sldMk cId="4109628236" sldId="4315"/>
            <ac:spMk id="3" creationId="{BEF25424-932E-433D-BC09-0160B2650120}"/>
          </ac:spMkLst>
        </pc:spChg>
      </pc:sldChg>
      <pc:sldChg chg="modSp ord modCm">
        <pc:chgData name="paula" userId="S::paula_momentumconsulting.ie#ext#@fhmuenster183.onmicrosoft.com::fc69c271-b269-4cfc-b647-ef8bba578a68" providerId="AD" clId="Web-{EFA7C5E3-A6C3-47CA-95FF-521443B41042}" dt="2022-02-04T08:47:12.837" v="13"/>
        <pc:sldMkLst>
          <pc:docMk/>
          <pc:sldMk cId="1620243526" sldId="4319"/>
        </pc:sldMkLst>
        <pc:spChg chg="mod">
          <ac:chgData name="paula" userId="S::paula_momentumconsulting.ie#ext#@fhmuenster183.onmicrosoft.com::fc69c271-b269-4cfc-b647-ef8bba578a68" providerId="AD" clId="Web-{EFA7C5E3-A6C3-47CA-95FF-521443B41042}" dt="2022-02-04T08:45:18.392" v="12" actId="20577"/>
          <ac:spMkLst>
            <pc:docMk/>
            <pc:sldMk cId="1620243526" sldId="4319"/>
            <ac:spMk id="3" creationId="{940F5B38-FAD3-4D81-BEA7-946BAEFBE9E0}"/>
          </ac:spMkLst>
        </pc:spChg>
      </pc:sldChg>
      <pc:sldChg chg="ord">
        <pc:chgData name="paula" userId="S::paula_momentumconsulting.ie#ext#@fhmuenster183.onmicrosoft.com::fc69c271-b269-4cfc-b647-ef8bba578a68" providerId="AD" clId="Web-{EFA7C5E3-A6C3-47CA-95FF-521443B41042}" dt="2022-02-04T08:47:29.182" v="14"/>
        <pc:sldMkLst>
          <pc:docMk/>
          <pc:sldMk cId="2823456780" sldId="4320"/>
        </pc:sldMkLst>
      </pc:sldChg>
      <pc:sldChg chg="modSp">
        <pc:chgData name="paula" userId="S::paula_momentumconsulting.ie#ext#@fhmuenster183.onmicrosoft.com::fc69c271-b269-4cfc-b647-ef8bba578a68" providerId="AD" clId="Web-{EFA7C5E3-A6C3-47CA-95FF-521443B41042}" dt="2022-02-04T08:50:53.446" v="21" actId="14100"/>
        <pc:sldMkLst>
          <pc:docMk/>
          <pc:sldMk cId="4032463947" sldId="4335"/>
        </pc:sldMkLst>
        <pc:spChg chg="mod">
          <ac:chgData name="paula" userId="S::paula_momentumconsulting.ie#ext#@fhmuenster183.onmicrosoft.com::fc69c271-b269-4cfc-b647-ef8bba578a68" providerId="AD" clId="Web-{EFA7C5E3-A6C3-47CA-95FF-521443B41042}" dt="2022-02-04T08:50:53.446" v="21" actId="14100"/>
          <ac:spMkLst>
            <pc:docMk/>
            <pc:sldMk cId="4032463947" sldId="4335"/>
            <ac:spMk id="5" creationId="{23F7628A-DBE0-42F5-8C52-C323DD68FD4F}"/>
          </ac:spMkLst>
        </pc:spChg>
        <pc:picChg chg="mod">
          <ac:chgData name="paula" userId="S::paula_momentumconsulting.ie#ext#@fhmuenster183.onmicrosoft.com::fc69c271-b269-4cfc-b647-ef8bba578a68" providerId="AD" clId="Web-{EFA7C5E3-A6C3-47CA-95FF-521443B41042}" dt="2022-02-04T08:50:24.522" v="18" actId="1076"/>
          <ac:picMkLst>
            <pc:docMk/>
            <pc:sldMk cId="4032463947" sldId="4335"/>
            <ac:picMk id="1026" creationId="{63D464DB-9630-49C1-AF12-4222F7969832}"/>
          </ac:picMkLst>
        </pc:picChg>
      </pc:sldChg>
      <pc:sldChg chg="modSp">
        <pc:chgData name="paula" userId="S::paula_momentumconsulting.ie#ext#@fhmuenster183.onmicrosoft.com::fc69c271-b269-4cfc-b647-ef8bba578a68" providerId="AD" clId="Web-{EFA7C5E3-A6C3-47CA-95FF-521443B41042}" dt="2022-02-04T08:55:45.559" v="23" actId="20577"/>
        <pc:sldMkLst>
          <pc:docMk/>
          <pc:sldMk cId="4223412323" sldId="4338"/>
        </pc:sldMkLst>
        <pc:spChg chg="mod">
          <ac:chgData name="paula" userId="S::paula_momentumconsulting.ie#ext#@fhmuenster183.onmicrosoft.com::fc69c271-b269-4cfc-b647-ef8bba578a68" providerId="AD" clId="Web-{EFA7C5E3-A6C3-47CA-95FF-521443B41042}" dt="2022-02-04T08:55:45.559" v="23" actId="20577"/>
          <ac:spMkLst>
            <pc:docMk/>
            <pc:sldMk cId="4223412323" sldId="4338"/>
            <ac:spMk id="2" creationId="{481C1AA2-8841-43C8-BB10-0A2CB9713450}"/>
          </ac:spMkLst>
        </pc:spChg>
      </pc:sldChg>
      <pc:sldChg chg="delCm">
        <pc:chgData name="paula" userId="S::paula_momentumconsulting.ie#ext#@fhmuenster183.onmicrosoft.com::fc69c271-b269-4cfc-b647-ef8bba578a68" providerId="AD" clId="Web-{EFA7C5E3-A6C3-47CA-95FF-521443B41042}" dt="2022-02-04T08:56:35.938" v="24"/>
        <pc:sldMkLst>
          <pc:docMk/>
          <pc:sldMk cId="1357133811" sldId="4387"/>
        </pc:sldMkLst>
      </pc:sldChg>
    </pc:docChg>
  </pc:docChgLst>
  <pc:docChgLst>
    <pc:chgData name="Paula Whyte ( Momentum Consulting )" userId="a1b8e930-d272-4933-b1a2-fcb29f5bf117" providerId="ADAL" clId="{9528C3B1-4D66-4391-A23C-C66F61A6237B}"/>
    <pc:docChg chg="modSld">
      <pc:chgData name="Paula Whyte ( Momentum Consulting )" userId="a1b8e930-d272-4933-b1a2-fcb29f5bf117" providerId="ADAL" clId="{9528C3B1-4D66-4391-A23C-C66F61A6237B}" dt="2022-06-14T12:10:15.892" v="0" actId="1076"/>
      <pc:docMkLst>
        <pc:docMk/>
      </pc:docMkLst>
      <pc:sldChg chg="modSp mod">
        <pc:chgData name="Paula Whyte ( Momentum Consulting )" userId="a1b8e930-d272-4933-b1a2-fcb29f5bf117" providerId="ADAL" clId="{9528C3B1-4D66-4391-A23C-C66F61A6237B}" dt="2022-06-14T12:10:15.892" v="0" actId="1076"/>
        <pc:sldMkLst>
          <pc:docMk/>
          <pc:sldMk cId="18324773" sldId="4308"/>
        </pc:sldMkLst>
        <pc:picChg chg="mod">
          <ac:chgData name="Paula Whyte ( Momentum Consulting )" userId="a1b8e930-d272-4933-b1a2-fcb29f5bf117" providerId="ADAL" clId="{9528C3B1-4D66-4391-A23C-C66F61A6237B}" dt="2022-06-14T12:10:15.892" v="0" actId="1076"/>
          <ac:picMkLst>
            <pc:docMk/>
            <pc:sldMk cId="18324773" sldId="4308"/>
            <ac:picMk id="6" creationId="{371BDF0B-6DC0-44EF-BA41-E928642C883F}"/>
          </ac:picMkLst>
        </pc:picChg>
      </pc:sldChg>
    </pc:docChg>
  </pc:docChgLst>
  <pc:docChgLst>
    <pc:chgData name="jose.gimenez" userId="S::jose.gimenez_ageinglab.org#ext#@fhmuenster183.onmicrosoft.com::3b48b8cc-5da6-4cc1-aa1d-9ccff84f653f" providerId="AD" clId="Web-{67819C01-5ADB-5ADB-C7CF-DC98F1C8C45A}"/>
    <pc:docChg chg="sldOrd">
      <pc:chgData name="jose.gimenez" userId="S::jose.gimenez_ageinglab.org#ext#@fhmuenster183.onmicrosoft.com::3b48b8cc-5da6-4cc1-aa1d-9ccff84f653f" providerId="AD" clId="Web-{67819C01-5ADB-5ADB-C7CF-DC98F1C8C45A}" dt="2022-01-27T17:04:50.897" v="13"/>
      <pc:docMkLst>
        <pc:docMk/>
      </pc:docMkLst>
      <pc:sldChg chg="ord">
        <pc:chgData name="jose.gimenez" userId="S::jose.gimenez_ageinglab.org#ext#@fhmuenster183.onmicrosoft.com::3b48b8cc-5da6-4cc1-aa1d-9ccff84f653f" providerId="AD" clId="Web-{67819C01-5ADB-5ADB-C7CF-DC98F1C8C45A}" dt="2022-01-27T17:04:48.397" v="12"/>
        <pc:sldMkLst>
          <pc:docMk/>
          <pc:sldMk cId="4159106601" sldId="4312"/>
        </pc:sldMkLst>
      </pc:sldChg>
      <pc:sldChg chg="ord">
        <pc:chgData name="jose.gimenez" userId="S::jose.gimenez_ageinglab.org#ext#@fhmuenster183.onmicrosoft.com::3b48b8cc-5da6-4cc1-aa1d-9ccff84f653f" providerId="AD" clId="Web-{67819C01-5ADB-5ADB-C7CF-DC98F1C8C45A}" dt="2022-01-27T17:04:50.897" v="13"/>
        <pc:sldMkLst>
          <pc:docMk/>
          <pc:sldMk cId="3200526217" sldId="4388"/>
        </pc:sldMkLst>
      </pc:sldChg>
    </pc:docChg>
  </pc:docChgLst>
</pc:chgInfo>
</file>

<file path=ppt/comments/modernComment_10A7_F88A7CE7.xml><?xml version="1.0" encoding="utf-8"?>
<p188:cmLst xmlns:a="http://schemas.openxmlformats.org/drawingml/2006/main" xmlns:r="http://schemas.openxmlformats.org/officeDocument/2006/relationships" xmlns:p188="http://schemas.microsoft.com/office/powerpoint/2018/8/main">
  <p188:cm id="{37774734-70CC-4F97-BB7B-4BB1BDDC17C6}" authorId="{8FAFDFEB-FD77-9450-5FF2-745CF7472800}" created="2022-01-31T08:44:01.265">
    <pc:sldMkLst xmlns:pc="http://schemas.microsoft.com/office/powerpoint/2013/main/command">
      <pc:docMk/>
      <pc:sldMk cId="4169825511" sldId="4263"/>
    </pc:sldMkLst>
    <p188:txBody>
      <a:bodyPr/>
      <a:lstStyle/>
      <a:p>
        <a:r>
          <a:rPr lang="en-US"/>
          <a:t>haha here the empty mailbox and address can ba deleted I guess, or simply cover it with a photo! :D </a:t>
        </a:r>
      </a:p>
    </p188:txBody>
  </p188:cm>
</p188:cmLst>
</file>

<file path=ppt/comments/modernComment_10B0_6EF4C079.xml><?xml version="1.0" encoding="utf-8"?>
<p188:cmLst xmlns:a="http://schemas.openxmlformats.org/drawingml/2006/main" xmlns:r="http://schemas.openxmlformats.org/officeDocument/2006/relationships" xmlns:p188="http://schemas.microsoft.com/office/powerpoint/2018/8/main">
  <p188:cm id="{9667D532-4376-4D6B-8C4B-BED46F00C720}" authorId="{8FAFDFEB-FD77-9450-5FF2-745CF7472800}" created="2022-01-31T08:05:40.271">
    <ac:deMkLst xmlns:ac="http://schemas.microsoft.com/office/drawing/2013/main/command">
      <pc:docMk xmlns:pc="http://schemas.microsoft.com/office/powerpoint/2013/main/command"/>
      <pc:sldMk xmlns:pc="http://schemas.microsoft.com/office/powerpoint/2013/main/command" cId="1861533817" sldId="4272"/>
      <ac:spMk id="3" creationId="{EDABF2DA-EEDC-9049-B6A4-E12546FDE13E}"/>
    </ac:deMkLst>
    <p188:txBody>
      <a:bodyPr/>
      <a:lstStyle/>
      <a:p>
        <a:r>
          <a:rPr lang="en-US"/>
          <a:t>We are the ...?</a:t>
        </a:r>
      </a:p>
    </p188:txBody>
  </p188:cm>
</p188:cmLst>
</file>

<file path=ppt/comments/modernComment_10CF_8A9F2427.xml><?xml version="1.0" encoding="utf-8"?>
<p188:cmLst xmlns:a="http://schemas.openxmlformats.org/drawingml/2006/main" xmlns:r="http://schemas.openxmlformats.org/officeDocument/2006/relationships" xmlns:p188="http://schemas.microsoft.com/office/powerpoint/2018/8/main">
  <p188:cm id="{5F2E59DA-CA7D-4B70-9A03-102A92199635}" authorId="{8FAFDFEB-FD77-9450-5FF2-745CF7472800}" created="2022-01-31T08:06:49.103">
    <ac:deMkLst xmlns:ac="http://schemas.microsoft.com/office/drawing/2013/main/command">
      <pc:docMk xmlns:pc="http://schemas.microsoft.com/office/powerpoint/2013/main/command"/>
      <pc:sldMk xmlns:pc="http://schemas.microsoft.com/office/powerpoint/2013/main/command" cId="2325685287" sldId="4303"/>
      <ac:spMk id="5" creationId="{BF5E6D53-F6A1-4B82-81B8-3A2033037510}"/>
    </ac:deMkLst>
    <p188:txBody>
      <a:bodyPr/>
      <a:lstStyle/>
      <a:p>
        <a:r>
          <a:rPr lang="en-US"/>
          <a:t>capital letters are sometimes inconsistent here</a:t>
        </a:r>
      </a:p>
    </p188:txBody>
  </p188:cm>
</p188:cmLst>
</file>

<file path=ppt/comments/modernComment_10D5_DC5ACA0A.xml><?xml version="1.0" encoding="utf-8"?>
<p188:cmLst xmlns:a="http://schemas.openxmlformats.org/drawingml/2006/main" xmlns:r="http://schemas.openxmlformats.org/officeDocument/2006/relationships" xmlns:p188="http://schemas.microsoft.com/office/powerpoint/2018/8/main">
  <p188:cm id="{15FF625E-5EED-493A-B8FA-240892B48108}" authorId="{8FAFDFEB-FD77-9450-5FF2-745CF7472800}" created="2022-01-31T08:03:30.968">
    <pc:sldMkLst xmlns:pc="http://schemas.microsoft.com/office/powerpoint/2013/main/command">
      <pc:docMk/>
      <pc:sldMk cId="3696937482" sldId="4309"/>
    </pc:sldMkLst>
    <p188:txBody>
      <a:bodyPr/>
      <a:lstStyle/>
      <a:p>
        <a:r>
          <a:rPr lang="en-US"/>
          <a:t>We used "silver" in the GP to echo the term "silver economy" and destigmatise old persons as "grey", so I suggest we stick to the same term here. What do you think?</a:t>
        </a:r>
      </a:p>
    </p188:txBody>
  </p188:cm>
</p188:cmLst>
</file>

<file path=ppt/comments/modernComment_10D6_6DAB3805.xml><?xml version="1.0" encoding="utf-8"?>
<p188:cmLst xmlns:a="http://schemas.openxmlformats.org/drawingml/2006/main" xmlns:r="http://schemas.openxmlformats.org/officeDocument/2006/relationships" xmlns:p188="http://schemas.microsoft.com/office/powerpoint/2018/8/main">
  <p188:cm id="{AD91D9E8-F850-4DF9-9F1E-52271CE11FC7}" authorId="{8FAFDFEB-FD77-9450-5FF2-745CF7472800}" created="2022-01-31T08:04:03.876">
    <ac:deMkLst xmlns:ac="http://schemas.microsoft.com/office/drawing/2013/main/command">
      <pc:docMk xmlns:pc="http://schemas.microsoft.com/office/powerpoint/2013/main/command"/>
      <pc:sldMk xmlns:pc="http://schemas.microsoft.com/office/powerpoint/2013/main/command" cId="1839937541" sldId="4310"/>
      <ac:spMk id="2" creationId="{3CD172A5-3961-40C5-87D8-CB6D62AEB8CE}"/>
    </ac:deMkLst>
    <p188:txBody>
      <a:bodyPr/>
      <a:lstStyle/>
      <a:p>
        <a:r>
          <a:rPr lang="en-US"/>
          <a:t>Inconsistent spelling with ageing/aging </a:t>
        </a:r>
      </a:p>
    </p188:txBody>
  </p188:cm>
</p188:cmLst>
</file>

<file path=ppt/comments/modernComment_10D8_F7E6EE29.xml><?xml version="1.0" encoding="utf-8"?>
<p188:cmLst xmlns:a="http://schemas.openxmlformats.org/drawingml/2006/main" xmlns:r="http://schemas.openxmlformats.org/officeDocument/2006/relationships" xmlns:p188="http://schemas.microsoft.com/office/powerpoint/2018/8/main">
  <p188:cm id="{C6BED9F7-92EF-4738-8B2A-A09D618D03BB}" authorId="{8FAFDFEB-FD77-9450-5FF2-745CF7472800}" created="2022-01-31T08:12:01.244">
    <ac:txMkLst xmlns:ac="http://schemas.microsoft.com/office/drawing/2013/main/command">
      <pc:docMk xmlns:pc="http://schemas.microsoft.com/office/powerpoint/2013/main/command"/>
      <pc:sldMk xmlns:pc="http://schemas.microsoft.com/office/powerpoint/2013/main/command" cId="4159106601" sldId="4312"/>
      <ac:spMk id="3" creationId="{DC14B8E7-2060-4EED-825E-9DA21813BD37}"/>
      <ac:txMk cp="0">
        <ac:context len="223" hash="3230551865"/>
      </ac:txMk>
    </ac:txMkLst>
    <p188:pos x="1844842" y="2015289"/>
    <p188:txBody>
      <a:bodyPr/>
      <a:lstStyle/>
      <a:p>
        <a:r>
          <a:rPr lang="en-US"/>
          <a:t>so, no 65+ as we discussed earlier?</a:t>
        </a:r>
      </a:p>
    </p188:txBody>
  </p188:cm>
</p188:cmLst>
</file>

<file path=ppt/comments/modernComment_10DE_224A4C14.xml><?xml version="1.0" encoding="utf-8"?>
<p188:cmLst xmlns:a="http://schemas.openxmlformats.org/drawingml/2006/main" xmlns:r="http://schemas.openxmlformats.org/officeDocument/2006/relationships" xmlns:p188="http://schemas.microsoft.com/office/powerpoint/2018/8/main">
  <p188:cm id="{DEF3B027-A5DA-4686-B9C1-043E2D96EE02}" authorId="{8FAFDFEB-FD77-9450-5FF2-745CF7472800}" created="2022-01-31T08:17:04.103">
    <pc:sldMkLst xmlns:pc="http://schemas.microsoft.com/office/powerpoint/2013/main/command">
      <pc:docMk/>
      <pc:sldMk cId="575294484" sldId="4318"/>
    </pc:sldMkLst>
    <p188:txBody>
      <a:bodyPr/>
      <a:lstStyle/>
      <a:p>
        <a:r>
          <a:rPr lang="en-US"/>
          <a:t>Perhaps having bullet points of types of innovation possible would be clearer here?</a:t>
        </a:r>
      </a:p>
    </p188:txBody>
  </p188:cm>
</p188:cmLst>
</file>

<file path=ppt/comments/modernComment_10DF_6092F446.xml><?xml version="1.0" encoding="utf-8"?>
<p188:cmLst xmlns:a="http://schemas.openxmlformats.org/drawingml/2006/main" xmlns:r="http://schemas.openxmlformats.org/officeDocument/2006/relationships" xmlns:p188="http://schemas.microsoft.com/office/powerpoint/2018/8/main">
  <p188:cm id="{2659C468-EA14-4173-8FC8-F12DD048958D}" authorId="{3A646A2A-5463-31BB-24B8-887E45DDAF69}" created="2022-01-04T17:12:35.351">
    <ac:deMkLst xmlns:ac="http://schemas.microsoft.com/office/drawing/2013/main/command">
      <pc:docMk xmlns:pc="http://schemas.microsoft.com/office/powerpoint/2013/main/command"/>
      <pc:sldMk xmlns:pc="http://schemas.microsoft.com/office/powerpoint/2013/main/command" cId="1620243526" sldId="4319"/>
      <ac:spMk id="3" creationId="{940F5B38-FAD3-4D81-BEA7-946BAEFBE9E0}"/>
    </ac:deMkLst>
    <p188:txBody>
      <a:bodyPr/>
      <a:lstStyle/>
      <a:p>
        <a:r>
          <a:rPr lang="en-IE"/>
          <a:t>connect to self assessment tool</a:t>
        </a:r>
      </a:p>
    </p188:txBody>
  </p188:cm>
  <p188:cm id="{FBB30DA8-1866-443B-952B-288B9781C0B2}" authorId="{8FAFDFEB-FD77-9450-5FF2-745CF7472800}" created="2022-01-31T08:18:39.515">
    <ac:txMkLst xmlns:ac="http://schemas.microsoft.com/office/drawing/2013/main/command">
      <pc:docMk xmlns:pc="http://schemas.microsoft.com/office/powerpoint/2013/main/command"/>
      <pc:sldMk xmlns:pc="http://schemas.microsoft.com/office/powerpoint/2013/main/command" cId="1620243526" sldId="4319"/>
      <ac:spMk id="3" creationId="{940F5B38-FAD3-4D81-BEA7-946BAEFBE9E0}"/>
      <ac:txMk cp="461">
        <ac:context len="590" hash="1488276399"/>
      </ac:txMk>
    </ac:txMkLst>
    <p188:pos x="3935260" y="4947780"/>
    <p188:txBody>
      <a:bodyPr/>
      <a:lstStyle/>
      <a:p>
        <a:r>
          <a:rPr lang="en-US"/>
          <a:t>Test your company's innovation readiness using our self-assement tool :</a:t>
        </a:r>
      </a:p>
    </p188:txBody>
  </p188:cm>
</p188:cmLst>
</file>

<file path=ppt/comments/modernComment_10EE_B6714666.xml><?xml version="1.0" encoding="utf-8"?>
<p188:cmLst xmlns:a="http://schemas.openxmlformats.org/drawingml/2006/main" xmlns:r="http://schemas.openxmlformats.org/officeDocument/2006/relationships" xmlns:p188="http://schemas.microsoft.com/office/powerpoint/2018/8/main">
  <p188:cm id="{E6F64B21-3AF4-4F8B-8875-184AA58FB237}" authorId="{8FAFDFEB-FD77-9450-5FF2-745CF7472800}" created="2022-01-31T08:36:22.366">
    <pc:sldMkLst xmlns:pc="http://schemas.microsoft.com/office/powerpoint/2013/main/command">
      <pc:docMk/>
      <pc:sldMk cId="3060876902" sldId="4334"/>
    </pc:sldMkLst>
    <p188:txBody>
      <a:bodyPr/>
      <a:lstStyle/>
      <a:p>
        <a:r>
          <a:rPr lang="en-US"/>
          <a:t>Maybe we can use three slides to explain how to apply the framework to BM at p.44?</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9632EB-E4F1-4CFF-B171-FF62B7240F1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IE"/>
        </a:p>
      </dgm:t>
    </dgm:pt>
    <dgm:pt modelId="{34A8022D-A02D-4845-9D0C-8EF597C162B1}">
      <dgm:prSet phldrT="[Text]"/>
      <dgm:spPr/>
      <dgm:t>
        <a:bodyPr/>
        <a:lstStyle/>
        <a:p>
          <a:r>
            <a:rPr lang="en-US" b="1" dirty="0" err="1">
              <a:solidFill>
                <a:srgbClr val="1BA19A"/>
              </a:solidFill>
            </a:rPr>
            <a:t>Materias</a:t>
          </a:r>
          <a:r>
            <a:rPr lang="en-US" b="1" dirty="0">
              <a:solidFill>
                <a:srgbClr val="1BA19A"/>
              </a:solidFill>
            </a:rPr>
            <a:t> </a:t>
          </a:r>
          <a:r>
            <a:rPr lang="en-US" b="1" dirty="0" err="1">
              <a:solidFill>
                <a:srgbClr val="1BA19A"/>
              </a:solidFill>
            </a:rPr>
            <a:t>Primas</a:t>
          </a:r>
          <a:endParaRPr lang="en-IE" b="1" dirty="0">
            <a:solidFill>
              <a:srgbClr val="1BA19A"/>
            </a:solidFill>
          </a:endParaRPr>
        </a:p>
      </dgm:t>
    </dgm:pt>
    <dgm:pt modelId="{134DEB9A-9044-4A4E-88ED-2D86C7177F88}" type="parTrans" cxnId="{724E1E96-8D50-47B6-9DA4-2F7CB110C5CD}">
      <dgm:prSet/>
      <dgm:spPr/>
      <dgm:t>
        <a:bodyPr/>
        <a:lstStyle/>
        <a:p>
          <a:endParaRPr lang="en-IE"/>
        </a:p>
      </dgm:t>
    </dgm:pt>
    <dgm:pt modelId="{C72AA101-B806-474D-846A-DCFBA64D2BD6}" type="sibTrans" cxnId="{724E1E96-8D50-47B6-9DA4-2F7CB110C5CD}">
      <dgm:prSet/>
      <dgm:spPr/>
      <dgm:t>
        <a:bodyPr/>
        <a:lstStyle/>
        <a:p>
          <a:endParaRPr lang="en-IE"/>
        </a:p>
      </dgm:t>
    </dgm:pt>
    <dgm:pt modelId="{A79EA46E-A83D-4900-A475-53B38A7FDA5E}">
      <dgm:prSet phldrT="[Text]"/>
      <dgm:spPr/>
      <dgm:t>
        <a:bodyPr/>
        <a:lstStyle/>
        <a:p>
          <a:r>
            <a:rPr lang="en-US" b="1" dirty="0" err="1">
              <a:solidFill>
                <a:srgbClr val="E78E0B"/>
              </a:solidFill>
            </a:rPr>
            <a:t>Tecnología</a:t>
          </a:r>
          <a:r>
            <a:rPr lang="en-US" b="1" dirty="0">
              <a:solidFill>
                <a:srgbClr val="E78E0B"/>
              </a:solidFill>
            </a:rPr>
            <a:t> de </a:t>
          </a:r>
          <a:r>
            <a:rPr lang="en-US" b="1" dirty="0" err="1">
              <a:solidFill>
                <a:srgbClr val="E78E0B"/>
              </a:solidFill>
            </a:rPr>
            <a:t>procesamiento</a:t>
          </a:r>
          <a:endParaRPr lang="en-IE" b="1" dirty="0">
            <a:solidFill>
              <a:srgbClr val="E78E0B"/>
            </a:solidFill>
          </a:endParaRPr>
        </a:p>
      </dgm:t>
    </dgm:pt>
    <dgm:pt modelId="{83B73369-5880-465D-8B6D-AB12BEB2A48A}" type="parTrans" cxnId="{E9A0456E-0AC2-4E8D-9DC5-8446F386848A}">
      <dgm:prSet/>
      <dgm:spPr/>
      <dgm:t>
        <a:bodyPr/>
        <a:lstStyle/>
        <a:p>
          <a:endParaRPr lang="en-IE"/>
        </a:p>
      </dgm:t>
    </dgm:pt>
    <dgm:pt modelId="{F4FA2D7C-2C09-4B43-9314-5C682A226891}" type="sibTrans" cxnId="{E9A0456E-0AC2-4E8D-9DC5-8446F386848A}">
      <dgm:prSet/>
      <dgm:spPr>
        <a:solidFill>
          <a:srgbClr val="FFC000"/>
        </a:solidFill>
      </dgm:spPr>
      <dgm:t>
        <a:bodyPr/>
        <a:lstStyle/>
        <a:p>
          <a:endParaRPr lang="en-IE"/>
        </a:p>
      </dgm:t>
    </dgm:pt>
    <dgm:pt modelId="{BF95E7E1-7F2F-4F06-8A73-39BA1A9297D4}">
      <dgm:prSet phldrT="[Text]"/>
      <dgm:spPr/>
      <dgm:t>
        <a:bodyPr/>
        <a:lstStyle/>
        <a:p>
          <a:r>
            <a:rPr lang="en-US" b="1" dirty="0" err="1">
              <a:solidFill>
                <a:srgbClr val="85D2E1"/>
              </a:solidFill>
            </a:rPr>
            <a:t>Aplicación</a:t>
          </a:r>
          <a:endParaRPr lang="en-IE" b="1" dirty="0">
            <a:solidFill>
              <a:srgbClr val="85D2E1"/>
            </a:solidFill>
          </a:endParaRPr>
        </a:p>
      </dgm:t>
    </dgm:pt>
    <dgm:pt modelId="{8321C278-C65C-49C4-8057-1B5FB377F149}" type="parTrans" cxnId="{3B831442-0A6E-4287-8FC9-2EF2F42BE17D}">
      <dgm:prSet/>
      <dgm:spPr/>
      <dgm:t>
        <a:bodyPr/>
        <a:lstStyle/>
        <a:p>
          <a:endParaRPr lang="en-IE"/>
        </a:p>
      </dgm:t>
    </dgm:pt>
    <dgm:pt modelId="{9E7EA3B6-BD65-4F73-8ECF-8F34BE6F5B2D}" type="sibTrans" cxnId="{3B831442-0A6E-4287-8FC9-2EF2F42BE17D}">
      <dgm:prSet/>
      <dgm:spPr>
        <a:solidFill>
          <a:srgbClr val="1188A3"/>
        </a:solidFill>
      </dgm:spPr>
      <dgm:t>
        <a:bodyPr/>
        <a:lstStyle/>
        <a:p>
          <a:endParaRPr lang="en-IE"/>
        </a:p>
      </dgm:t>
    </dgm:pt>
    <dgm:pt modelId="{7D39DFFF-5AF9-48F2-98C3-E5BF388DC0A5}">
      <dgm:prSet phldrT="[Text]"/>
      <dgm:spPr/>
      <dgm:t>
        <a:bodyPr/>
        <a:lstStyle/>
        <a:p>
          <a:r>
            <a:rPr lang="en-US" b="1" dirty="0" err="1">
              <a:solidFill>
                <a:srgbClr val="1D599B"/>
              </a:solidFill>
            </a:rPr>
            <a:t>Regulaciones</a:t>
          </a:r>
          <a:r>
            <a:rPr lang="en-US" b="1" dirty="0">
              <a:solidFill>
                <a:srgbClr val="1D599B"/>
              </a:solidFill>
            </a:rPr>
            <a:t> y </a:t>
          </a:r>
          <a:r>
            <a:rPr lang="en-US" b="1" dirty="0" err="1">
              <a:solidFill>
                <a:srgbClr val="1D599B"/>
              </a:solidFill>
            </a:rPr>
            <a:t>Limitaciones</a:t>
          </a:r>
          <a:endParaRPr lang="en-IE" b="1" dirty="0">
            <a:solidFill>
              <a:srgbClr val="1D599B"/>
            </a:solidFill>
          </a:endParaRPr>
        </a:p>
      </dgm:t>
    </dgm:pt>
    <dgm:pt modelId="{30277618-CE93-4E55-95E9-98B359403E4C}" type="parTrans" cxnId="{20014205-B17A-495B-BAD5-9F1A57E55BCC}">
      <dgm:prSet/>
      <dgm:spPr/>
      <dgm:t>
        <a:bodyPr/>
        <a:lstStyle/>
        <a:p>
          <a:endParaRPr lang="en-IE"/>
        </a:p>
      </dgm:t>
    </dgm:pt>
    <dgm:pt modelId="{29C22455-1BCF-4C53-B8DE-FC4A3B61F438}" type="sibTrans" cxnId="{20014205-B17A-495B-BAD5-9F1A57E55BCC}">
      <dgm:prSet/>
      <dgm:spPr/>
      <dgm:t>
        <a:bodyPr/>
        <a:lstStyle/>
        <a:p>
          <a:endParaRPr lang="en-IE"/>
        </a:p>
      </dgm:t>
    </dgm:pt>
    <dgm:pt modelId="{3C5D96D4-B678-4BFD-81AB-CDB90A1C5C47}">
      <dgm:prSet phldrT="[Text]"/>
      <dgm:spPr/>
      <dgm:t>
        <a:bodyPr/>
        <a:lstStyle/>
        <a:p>
          <a:r>
            <a:rPr lang="es-ES" b="1" dirty="0">
              <a:solidFill>
                <a:srgbClr val="1188A3"/>
              </a:solidFill>
            </a:rPr>
            <a:t>Inspiración sensorial</a:t>
          </a:r>
          <a:endParaRPr lang="en-IE" b="1" dirty="0">
            <a:solidFill>
              <a:srgbClr val="1188A3"/>
            </a:solidFill>
          </a:endParaRPr>
        </a:p>
      </dgm:t>
    </dgm:pt>
    <dgm:pt modelId="{A7296189-4F04-4903-9077-1C97F2D6B295}" type="parTrans" cxnId="{5847FB2E-F927-4B84-9AB5-A741681FECB4}">
      <dgm:prSet/>
      <dgm:spPr/>
      <dgm:t>
        <a:bodyPr/>
        <a:lstStyle/>
        <a:p>
          <a:endParaRPr lang="en-IE"/>
        </a:p>
      </dgm:t>
    </dgm:pt>
    <dgm:pt modelId="{D8B329FE-0E38-4551-BE95-ACD076BDDB66}" type="sibTrans" cxnId="{5847FB2E-F927-4B84-9AB5-A741681FECB4}">
      <dgm:prSet/>
      <dgm:spPr>
        <a:solidFill>
          <a:srgbClr val="FFC000"/>
        </a:solidFill>
      </dgm:spPr>
      <dgm:t>
        <a:bodyPr/>
        <a:lstStyle/>
        <a:p>
          <a:endParaRPr lang="en-IE"/>
        </a:p>
      </dgm:t>
    </dgm:pt>
    <dgm:pt modelId="{E3531216-DE1B-4D37-9AF0-0513EA532E27}" type="pres">
      <dgm:prSet presAssocID="{8C9632EB-E4F1-4CFF-B171-FF62B7240F19}" presName="cycle" presStyleCnt="0">
        <dgm:presLayoutVars>
          <dgm:dir/>
          <dgm:resizeHandles val="exact"/>
        </dgm:presLayoutVars>
      </dgm:prSet>
      <dgm:spPr/>
    </dgm:pt>
    <dgm:pt modelId="{6FD1DBB4-B05F-4D6A-BA84-E58A08B54F37}" type="pres">
      <dgm:prSet presAssocID="{34A8022D-A02D-4845-9D0C-8EF597C162B1}" presName="dummy" presStyleCnt="0"/>
      <dgm:spPr/>
    </dgm:pt>
    <dgm:pt modelId="{055903FC-DFE5-46A3-8D01-B19087A2D918}" type="pres">
      <dgm:prSet presAssocID="{34A8022D-A02D-4845-9D0C-8EF597C162B1}" presName="node" presStyleLbl="revTx" presStyleIdx="0" presStyleCnt="5">
        <dgm:presLayoutVars>
          <dgm:bulletEnabled val="1"/>
        </dgm:presLayoutVars>
      </dgm:prSet>
      <dgm:spPr/>
    </dgm:pt>
    <dgm:pt modelId="{38E1D2FC-4FF8-4D7C-8C93-156C9B36016B}" type="pres">
      <dgm:prSet presAssocID="{C72AA101-B806-474D-846A-DCFBA64D2BD6}" presName="sibTrans" presStyleLbl="node1" presStyleIdx="0" presStyleCnt="5"/>
      <dgm:spPr/>
    </dgm:pt>
    <dgm:pt modelId="{FBE5531F-F81A-4107-801B-DD7F6C0EF90B}" type="pres">
      <dgm:prSet presAssocID="{A79EA46E-A83D-4900-A475-53B38A7FDA5E}" presName="dummy" presStyleCnt="0"/>
      <dgm:spPr/>
    </dgm:pt>
    <dgm:pt modelId="{92173E38-36CC-4494-81D0-A6CF07420BEC}" type="pres">
      <dgm:prSet presAssocID="{A79EA46E-A83D-4900-A475-53B38A7FDA5E}" presName="node" presStyleLbl="revTx" presStyleIdx="1" presStyleCnt="5">
        <dgm:presLayoutVars>
          <dgm:bulletEnabled val="1"/>
        </dgm:presLayoutVars>
      </dgm:prSet>
      <dgm:spPr/>
    </dgm:pt>
    <dgm:pt modelId="{E885429F-05D3-4A39-B43A-B4659535DE3D}" type="pres">
      <dgm:prSet presAssocID="{F4FA2D7C-2C09-4B43-9314-5C682A226891}" presName="sibTrans" presStyleLbl="node1" presStyleIdx="1" presStyleCnt="5"/>
      <dgm:spPr/>
    </dgm:pt>
    <dgm:pt modelId="{D758E0E6-D5FA-4E0A-8671-27DDC8E209F8}" type="pres">
      <dgm:prSet presAssocID="{BF95E7E1-7F2F-4F06-8A73-39BA1A9297D4}" presName="dummy" presStyleCnt="0"/>
      <dgm:spPr/>
    </dgm:pt>
    <dgm:pt modelId="{139B1868-CF45-4A7E-BE28-D0A3655F9D44}" type="pres">
      <dgm:prSet presAssocID="{BF95E7E1-7F2F-4F06-8A73-39BA1A9297D4}" presName="node" presStyleLbl="revTx" presStyleIdx="2" presStyleCnt="5">
        <dgm:presLayoutVars>
          <dgm:bulletEnabled val="1"/>
        </dgm:presLayoutVars>
      </dgm:prSet>
      <dgm:spPr/>
    </dgm:pt>
    <dgm:pt modelId="{63660EC7-4E42-46D3-885B-AD193B0B804A}" type="pres">
      <dgm:prSet presAssocID="{9E7EA3B6-BD65-4F73-8ECF-8F34BE6F5B2D}" presName="sibTrans" presStyleLbl="node1" presStyleIdx="2" presStyleCnt="5"/>
      <dgm:spPr/>
    </dgm:pt>
    <dgm:pt modelId="{161EC7EF-8C12-4331-90BA-7D4221D582D3}" type="pres">
      <dgm:prSet presAssocID="{7D39DFFF-5AF9-48F2-98C3-E5BF388DC0A5}" presName="dummy" presStyleCnt="0"/>
      <dgm:spPr/>
    </dgm:pt>
    <dgm:pt modelId="{FFFC7329-718F-489D-BD9B-BB2094DF4601}" type="pres">
      <dgm:prSet presAssocID="{7D39DFFF-5AF9-48F2-98C3-E5BF388DC0A5}" presName="node" presStyleLbl="revTx" presStyleIdx="3" presStyleCnt="5">
        <dgm:presLayoutVars>
          <dgm:bulletEnabled val="1"/>
        </dgm:presLayoutVars>
      </dgm:prSet>
      <dgm:spPr/>
    </dgm:pt>
    <dgm:pt modelId="{EF7359D0-7567-429A-89BF-BA828D59C9A4}" type="pres">
      <dgm:prSet presAssocID="{29C22455-1BCF-4C53-B8DE-FC4A3B61F438}" presName="sibTrans" presStyleLbl="node1" presStyleIdx="3" presStyleCnt="5"/>
      <dgm:spPr/>
    </dgm:pt>
    <dgm:pt modelId="{6665E5C6-3AA2-4BCB-9880-3629BDE84F9D}" type="pres">
      <dgm:prSet presAssocID="{3C5D96D4-B678-4BFD-81AB-CDB90A1C5C47}" presName="dummy" presStyleCnt="0"/>
      <dgm:spPr/>
    </dgm:pt>
    <dgm:pt modelId="{63BB031E-9F03-4717-9C7C-73D8BD1A2F72}" type="pres">
      <dgm:prSet presAssocID="{3C5D96D4-B678-4BFD-81AB-CDB90A1C5C47}" presName="node" presStyleLbl="revTx" presStyleIdx="4" presStyleCnt="5">
        <dgm:presLayoutVars>
          <dgm:bulletEnabled val="1"/>
        </dgm:presLayoutVars>
      </dgm:prSet>
      <dgm:spPr/>
    </dgm:pt>
    <dgm:pt modelId="{BA204AC6-4E57-49FC-87B1-79D69F5FCA26}" type="pres">
      <dgm:prSet presAssocID="{D8B329FE-0E38-4551-BE95-ACD076BDDB66}" presName="sibTrans" presStyleLbl="node1" presStyleIdx="4" presStyleCnt="5"/>
      <dgm:spPr/>
    </dgm:pt>
  </dgm:ptLst>
  <dgm:cxnLst>
    <dgm:cxn modelId="{20014205-B17A-495B-BAD5-9F1A57E55BCC}" srcId="{8C9632EB-E4F1-4CFF-B171-FF62B7240F19}" destId="{7D39DFFF-5AF9-48F2-98C3-E5BF388DC0A5}" srcOrd="3" destOrd="0" parTransId="{30277618-CE93-4E55-95E9-98B359403E4C}" sibTransId="{29C22455-1BCF-4C53-B8DE-FC4A3B61F438}"/>
    <dgm:cxn modelId="{61747F21-DB7A-402E-A03E-F3976EC4B7DA}" type="presOf" srcId="{8C9632EB-E4F1-4CFF-B171-FF62B7240F19}" destId="{E3531216-DE1B-4D37-9AF0-0513EA532E27}" srcOrd="0" destOrd="0" presId="urn:microsoft.com/office/officeart/2005/8/layout/cycle1"/>
    <dgm:cxn modelId="{5847FB2E-F927-4B84-9AB5-A741681FECB4}" srcId="{8C9632EB-E4F1-4CFF-B171-FF62B7240F19}" destId="{3C5D96D4-B678-4BFD-81AB-CDB90A1C5C47}" srcOrd="4" destOrd="0" parTransId="{A7296189-4F04-4903-9077-1C97F2D6B295}" sibTransId="{D8B329FE-0E38-4551-BE95-ACD076BDDB66}"/>
    <dgm:cxn modelId="{A8D0C63B-873A-4C5D-8580-9B27E6148C45}" type="presOf" srcId="{BF95E7E1-7F2F-4F06-8A73-39BA1A9297D4}" destId="{139B1868-CF45-4A7E-BE28-D0A3655F9D44}" srcOrd="0" destOrd="0" presId="urn:microsoft.com/office/officeart/2005/8/layout/cycle1"/>
    <dgm:cxn modelId="{A6852C3C-AD20-4F2B-BB04-17633BC83768}" type="presOf" srcId="{7D39DFFF-5AF9-48F2-98C3-E5BF388DC0A5}" destId="{FFFC7329-718F-489D-BD9B-BB2094DF4601}" srcOrd="0" destOrd="0" presId="urn:microsoft.com/office/officeart/2005/8/layout/cycle1"/>
    <dgm:cxn modelId="{3A52515D-533C-4526-8116-A3B40DE09F99}" type="presOf" srcId="{3C5D96D4-B678-4BFD-81AB-CDB90A1C5C47}" destId="{63BB031E-9F03-4717-9C7C-73D8BD1A2F72}" srcOrd="0" destOrd="0" presId="urn:microsoft.com/office/officeart/2005/8/layout/cycle1"/>
    <dgm:cxn modelId="{3B831442-0A6E-4287-8FC9-2EF2F42BE17D}" srcId="{8C9632EB-E4F1-4CFF-B171-FF62B7240F19}" destId="{BF95E7E1-7F2F-4F06-8A73-39BA1A9297D4}" srcOrd="2" destOrd="0" parTransId="{8321C278-C65C-49C4-8057-1B5FB377F149}" sibTransId="{9E7EA3B6-BD65-4F73-8ECF-8F34BE6F5B2D}"/>
    <dgm:cxn modelId="{E9A0456E-0AC2-4E8D-9DC5-8446F386848A}" srcId="{8C9632EB-E4F1-4CFF-B171-FF62B7240F19}" destId="{A79EA46E-A83D-4900-A475-53B38A7FDA5E}" srcOrd="1" destOrd="0" parTransId="{83B73369-5880-465D-8B6D-AB12BEB2A48A}" sibTransId="{F4FA2D7C-2C09-4B43-9314-5C682A226891}"/>
    <dgm:cxn modelId="{99FFA552-179C-44FB-9D40-6DD51AE00845}" type="presOf" srcId="{29C22455-1BCF-4C53-B8DE-FC4A3B61F438}" destId="{EF7359D0-7567-429A-89BF-BA828D59C9A4}" srcOrd="0" destOrd="0" presId="urn:microsoft.com/office/officeart/2005/8/layout/cycle1"/>
    <dgm:cxn modelId="{86FB6456-FB89-494B-8241-8CEE10982947}" type="presOf" srcId="{34A8022D-A02D-4845-9D0C-8EF597C162B1}" destId="{055903FC-DFE5-46A3-8D01-B19087A2D918}" srcOrd="0" destOrd="0" presId="urn:microsoft.com/office/officeart/2005/8/layout/cycle1"/>
    <dgm:cxn modelId="{5D3F0A7B-2B34-4A27-9443-4E7FF02F5D7A}" type="presOf" srcId="{D8B329FE-0E38-4551-BE95-ACD076BDDB66}" destId="{BA204AC6-4E57-49FC-87B1-79D69F5FCA26}" srcOrd="0" destOrd="0" presId="urn:microsoft.com/office/officeart/2005/8/layout/cycle1"/>
    <dgm:cxn modelId="{FB471680-B7E6-46A6-B4BA-BE8733856D19}" type="presOf" srcId="{9E7EA3B6-BD65-4F73-8ECF-8F34BE6F5B2D}" destId="{63660EC7-4E42-46D3-885B-AD193B0B804A}" srcOrd="0" destOrd="0" presId="urn:microsoft.com/office/officeart/2005/8/layout/cycle1"/>
    <dgm:cxn modelId="{724E1E96-8D50-47B6-9DA4-2F7CB110C5CD}" srcId="{8C9632EB-E4F1-4CFF-B171-FF62B7240F19}" destId="{34A8022D-A02D-4845-9D0C-8EF597C162B1}" srcOrd="0" destOrd="0" parTransId="{134DEB9A-9044-4A4E-88ED-2D86C7177F88}" sibTransId="{C72AA101-B806-474D-846A-DCFBA64D2BD6}"/>
    <dgm:cxn modelId="{9A591599-FF0B-4C11-ADA9-42B5EADA6940}" type="presOf" srcId="{C72AA101-B806-474D-846A-DCFBA64D2BD6}" destId="{38E1D2FC-4FF8-4D7C-8C93-156C9B36016B}" srcOrd="0" destOrd="0" presId="urn:microsoft.com/office/officeart/2005/8/layout/cycle1"/>
    <dgm:cxn modelId="{DE3D2B9B-DFFC-4DBC-8943-0948D2725355}" type="presOf" srcId="{A79EA46E-A83D-4900-A475-53B38A7FDA5E}" destId="{92173E38-36CC-4494-81D0-A6CF07420BEC}" srcOrd="0" destOrd="0" presId="urn:microsoft.com/office/officeart/2005/8/layout/cycle1"/>
    <dgm:cxn modelId="{637374A3-5ADD-4E92-9554-E33F5E5075D6}" type="presOf" srcId="{F4FA2D7C-2C09-4B43-9314-5C682A226891}" destId="{E885429F-05D3-4A39-B43A-B4659535DE3D}" srcOrd="0" destOrd="0" presId="urn:microsoft.com/office/officeart/2005/8/layout/cycle1"/>
    <dgm:cxn modelId="{46FD91DC-1FDB-4008-A0E4-1BA6EBDE0094}" type="presParOf" srcId="{E3531216-DE1B-4D37-9AF0-0513EA532E27}" destId="{6FD1DBB4-B05F-4D6A-BA84-E58A08B54F37}" srcOrd="0" destOrd="0" presId="urn:microsoft.com/office/officeart/2005/8/layout/cycle1"/>
    <dgm:cxn modelId="{3B8026F4-021A-40F6-B8E8-9BB7A8AD83E3}" type="presParOf" srcId="{E3531216-DE1B-4D37-9AF0-0513EA532E27}" destId="{055903FC-DFE5-46A3-8D01-B19087A2D918}" srcOrd="1" destOrd="0" presId="urn:microsoft.com/office/officeart/2005/8/layout/cycle1"/>
    <dgm:cxn modelId="{00046C87-271C-4671-A57E-93D1344E1FD4}" type="presParOf" srcId="{E3531216-DE1B-4D37-9AF0-0513EA532E27}" destId="{38E1D2FC-4FF8-4D7C-8C93-156C9B36016B}" srcOrd="2" destOrd="0" presId="urn:microsoft.com/office/officeart/2005/8/layout/cycle1"/>
    <dgm:cxn modelId="{A521697D-4E9F-4EAF-B623-93FA8902FFE9}" type="presParOf" srcId="{E3531216-DE1B-4D37-9AF0-0513EA532E27}" destId="{FBE5531F-F81A-4107-801B-DD7F6C0EF90B}" srcOrd="3" destOrd="0" presId="urn:microsoft.com/office/officeart/2005/8/layout/cycle1"/>
    <dgm:cxn modelId="{B8421E25-7943-4A44-8941-4B33E27C63D7}" type="presParOf" srcId="{E3531216-DE1B-4D37-9AF0-0513EA532E27}" destId="{92173E38-36CC-4494-81D0-A6CF07420BEC}" srcOrd="4" destOrd="0" presId="urn:microsoft.com/office/officeart/2005/8/layout/cycle1"/>
    <dgm:cxn modelId="{C55A8860-DFC6-4F91-9862-A551FBC37C35}" type="presParOf" srcId="{E3531216-DE1B-4D37-9AF0-0513EA532E27}" destId="{E885429F-05D3-4A39-B43A-B4659535DE3D}" srcOrd="5" destOrd="0" presId="urn:microsoft.com/office/officeart/2005/8/layout/cycle1"/>
    <dgm:cxn modelId="{C092E249-1C4C-4424-ACA6-6EF827FF9C2C}" type="presParOf" srcId="{E3531216-DE1B-4D37-9AF0-0513EA532E27}" destId="{D758E0E6-D5FA-4E0A-8671-27DDC8E209F8}" srcOrd="6" destOrd="0" presId="urn:microsoft.com/office/officeart/2005/8/layout/cycle1"/>
    <dgm:cxn modelId="{EEED8A85-E731-4EDF-8201-4DCA509CACCC}" type="presParOf" srcId="{E3531216-DE1B-4D37-9AF0-0513EA532E27}" destId="{139B1868-CF45-4A7E-BE28-D0A3655F9D44}" srcOrd="7" destOrd="0" presId="urn:microsoft.com/office/officeart/2005/8/layout/cycle1"/>
    <dgm:cxn modelId="{3D32AD5B-AF80-41DF-8E73-D30BD0BFF161}" type="presParOf" srcId="{E3531216-DE1B-4D37-9AF0-0513EA532E27}" destId="{63660EC7-4E42-46D3-885B-AD193B0B804A}" srcOrd="8" destOrd="0" presId="urn:microsoft.com/office/officeart/2005/8/layout/cycle1"/>
    <dgm:cxn modelId="{7DCA7F6C-38EB-461C-90E0-59CC71CA4DD6}" type="presParOf" srcId="{E3531216-DE1B-4D37-9AF0-0513EA532E27}" destId="{161EC7EF-8C12-4331-90BA-7D4221D582D3}" srcOrd="9" destOrd="0" presId="urn:microsoft.com/office/officeart/2005/8/layout/cycle1"/>
    <dgm:cxn modelId="{E360DCA1-8204-4F75-B904-92FE895CC57D}" type="presParOf" srcId="{E3531216-DE1B-4D37-9AF0-0513EA532E27}" destId="{FFFC7329-718F-489D-BD9B-BB2094DF4601}" srcOrd="10" destOrd="0" presId="urn:microsoft.com/office/officeart/2005/8/layout/cycle1"/>
    <dgm:cxn modelId="{0836708E-0F9D-40F1-B3B2-4A3612B1848F}" type="presParOf" srcId="{E3531216-DE1B-4D37-9AF0-0513EA532E27}" destId="{EF7359D0-7567-429A-89BF-BA828D59C9A4}" srcOrd="11" destOrd="0" presId="urn:microsoft.com/office/officeart/2005/8/layout/cycle1"/>
    <dgm:cxn modelId="{B64E4ED8-6F92-43FC-A8B2-8C9FC0986563}" type="presParOf" srcId="{E3531216-DE1B-4D37-9AF0-0513EA532E27}" destId="{6665E5C6-3AA2-4BCB-9880-3629BDE84F9D}" srcOrd="12" destOrd="0" presId="urn:microsoft.com/office/officeart/2005/8/layout/cycle1"/>
    <dgm:cxn modelId="{34CFBA28-44E1-450E-B631-AF06E66E87B5}" type="presParOf" srcId="{E3531216-DE1B-4D37-9AF0-0513EA532E27}" destId="{63BB031E-9F03-4717-9C7C-73D8BD1A2F72}" srcOrd="13" destOrd="0" presId="urn:microsoft.com/office/officeart/2005/8/layout/cycle1"/>
    <dgm:cxn modelId="{FE21FE6A-B2CE-4289-B7ED-70717B867F8D}" type="presParOf" srcId="{E3531216-DE1B-4D37-9AF0-0513EA532E27}" destId="{BA204AC6-4E57-49FC-87B1-79D69F5FCA26}"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903FC-DFE5-46A3-8D01-B19087A2D918}">
      <dsp:nvSpPr>
        <dsp:cNvPr id="0" name=""/>
        <dsp:cNvSpPr/>
      </dsp:nvSpPr>
      <dsp:spPr>
        <a:xfrm>
          <a:off x="4704665" y="39140"/>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rgbClr val="1BA19A"/>
              </a:solidFill>
            </a:rPr>
            <a:t>Materias</a:t>
          </a:r>
          <a:r>
            <a:rPr lang="en-US" sz="1600" b="1" kern="1200" dirty="0">
              <a:solidFill>
                <a:srgbClr val="1BA19A"/>
              </a:solidFill>
            </a:rPr>
            <a:t> </a:t>
          </a:r>
          <a:r>
            <a:rPr lang="en-US" sz="1600" b="1" kern="1200" dirty="0" err="1">
              <a:solidFill>
                <a:srgbClr val="1BA19A"/>
              </a:solidFill>
            </a:rPr>
            <a:t>Primas</a:t>
          </a:r>
          <a:endParaRPr lang="en-IE" sz="1600" b="1" kern="1200" dirty="0">
            <a:solidFill>
              <a:srgbClr val="1BA19A"/>
            </a:solidFill>
          </a:endParaRPr>
        </a:p>
      </dsp:txBody>
      <dsp:txXfrm>
        <a:off x="4704665" y="39140"/>
        <a:ext cx="1341437" cy="1341437"/>
      </dsp:txXfrm>
    </dsp:sp>
    <dsp:sp modelId="{38E1D2FC-4FF8-4D7C-8C93-156C9B36016B}">
      <dsp:nvSpPr>
        <dsp:cNvPr id="0" name=""/>
        <dsp:cNvSpPr/>
      </dsp:nvSpPr>
      <dsp:spPr>
        <a:xfrm>
          <a:off x="1549560" y="385"/>
          <a:ext cx="5028878" cy="5028878"/>
        </a:xfrm>
        <a:prstGeom prst="circularArrow">
          <a:avLst>
            <a:gd name="adj1" fmla="val 5202"/>
            <a:gd name="adj2" fmla="val 336015"/>
            <a:gd name="adj3" fmla="val 21292825"/>
            <a:gd name="adj4" fmla="val 19766604"/>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173E38-36CC-4494-81D0-A6CF07420BEC}">
      <dsp:nvSpPr>
        <dsp:cNvPr id="0" name=""/>
        <dsp:cNvSpPr/>
      </dsp:nvSpPr>
      <dsp:spPr>
        <a:xfrm>
          <a:off x="5515145" y="2533541"/>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rgbClr val="E78E0B"/>
              </a:solidFill>
            </a:rPr>
            <a:t>Tecnología</a:t>
          </a:r>
          <a:r>
            <a:rPr lang="en-US" sz="1600" b="1" kern="1200" dirty="0">
              <a:solidFill>
                <a:srgbClr val="E78E0B"/>
              </a:solidFill>
            </a:rPr>
            <a:t> de </a:t>
          </a:r>
          <a:r>
            <a:rPr lang="en-US" sz="1600" b="1" kern="1200" dirty="0" err="1">
              <a:solidFill>
                <a:srgbClr val="E78E0B"/>
              </a:solidFill>
            </a:rPr>
            <a:t>procesamiento</a:t>
          </a:r>
          <a:endParaRPr lang="en-IE" sz="1600" b="1" kern="1200" dirty="0">
            <a:solidFill>
              <a:srgbClr val="E78E0B"/>
            </a:solidFill>
          </a:endParaRPr>
        </a:p>
      </dsp:txBody>
      <dsp:txXfrm>
        <a:off x="5515145" y="2533541"/>
        <a:ext cx="1341437" cy="1341437"/>
      </dsp:txXfrm>
    </dsp:sp>
    <dsp:sp modelId="{E885429F-05D3-4A39-B43A-B4659535DE3D}">
      <dsp:nvSpPr>
        <dsp:cNvPr id="0" name=""/>
        <dsp:cNvSpPr/>
      </dsp:nvSpPr>
      <dsp:spPr>
        <a:xfrm>
          <a:off x="1549560" y="385"/>
          <a:ext cx="5028878" cy="5028878"/>
        </a:xfrm>
        <a:prstGeom prst="circularArrow">
          <a:avLst>
            <a:gd name="adj1" fmla="val 5202"/>
            <a:gd name="adj2" fmla="val 336015"/>
            <a:gd name="adj3" fmla="val 4014266"/>
            <a:gd name="adj4" fmla="val 2253829"/>
            <a:gd name="adj5" fmla="val 6068"/>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9B1868-CF45-4A7E-BE28-D0A3655F9D44}">
      <dsp:nvSpPr>
        <dsp:cNvPr id="0" name=""/>
        <dsp:cNvSpPr/>
      </dsp:nvSpPr>
      <dsp:spPr>
        <a:xfrm>
          <a:off x="3393281" y="4075166"/>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rgbClr val="85D2E1"/>
              </a:solidFill>
            </a:rPr>
            <a:t>Aplicación</a:t>
          </a:r>
          <a:endParaRPr lang="en-IE" sz="1600" b="1" kern="1200" dirty="0">
            <a:solidFill>
              <a:srgbClr val="85D2E1"/>
            </a:solidFill>
          </a:endParaRPr>
        </a:p>
      </dsp:txBody>
      <dsp:txXfrm>
        <a:off x="3393281" y="4075166"/>
        <a:ext cx="1341437" cy="1341437"/>
      </dsp:txXfrm>
    </dsp:sp>
    <dsp:sp modelId="{63660EC7-4E42-46D3-885B-AD193B0B804A}">
      <dsp:nvSpPr>
        <dsp:cNvPr id="0" name=""/>
        <dsp:cNvSpPr/>
      </dsp:nvSpPr>
      <dsp:spPr>
        <a:xfrm>
          <a:off x="1549560" y="385"/>
          <a:ext cx="5028878" cy="5028878"/>
        </a:xfrm>
        <a:prstGeom prst="circularArrow">
          <a:avLst>
            <a:gd name="adj1" fmla="val 5202"/>
            <a:gd name="adj2" fmla="val 336015"/>
            <a:gd name="adj3" fmla="val 8210155"/>
            <a:gd name="adj4" fmla="val 6449719"/>
            <a:gd name="adj5" fmla="val 6068"/>
          </a:avLst>
        </a:prstGeom>
        <a:solidFill>
          <a:srgbClr val="11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C7329-718F-489D-BD9B-BB2094DF4601}">
      <dsp:nvSpPr>
        <dsp:cNvPr id="0" name=""/>
        <dsp:cNvSpPr/>
      </dsp:nvSpPr>
      <dsp:spPr>
        <a:xfrm>
          <a:off x="1271416" y="2533541"/>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rgbClr val="1D599B"/>
              </a:solidFill>
            </a:rPr>
            <a:t>Regulaciones</a:t>
          </a:r>
          <a:r>
            <a:rPr lang="en-US" sz="1600" b="1" kern="1200" dirty="0">
              <a:solidFill>
                <a:srgbClr val="1D599B"/>
              </a:solidFill>
            </a:rPr>
            <a:t> y </a:t>
          </a:r>
          <a:r>
            <a:rPr lang="en-US" sz="1600" b="1" kern="1200" dirty="0" err="1">
              <a:solidFill>
                <a:srgbClr val="1D599B"/>
              </a:solidFill>
            </a:rPr>
            <a:t>Limitaciones</a:t>
          </a:r>
          <a:endParaRPr lang="en-IE" sz="1600" b="1" kern="1200" dirty="0">
            <a:solidFill>
              <a:srgbClr val="1D599B"/>
            </a:solidFill>
          </a:endParaRPr>
        </a:p>
      </dsp:txBody>
      <dsp:txXfrm>
        <a:off x="1271416" y="2533541"/>
        <a:ext cx="1341437" cy="1341437"/>
      </dsp:txXfrm>
    </dsp:sp>
    <dsp:sp modelId="{EF7359D0-7567-429A-89BF-BA828D59C9A4}">
      <dsp:nvSpPr>
        <dsp:cNvPr id="0" name=""/>
        <dsp:cNvSpPr/>
      </dsp:nvSpPr>
      <dsp:spPr>
        <a:xfrm>
          <a:off x="1549560" y="385"/>
          <a:ext cx="5028878" cy="5028878"/>
        </a:xfrm>
        <a:prstGeom prst="circularArrow">
          <a:avLst>
            <a:gd name="adj1" fmla="val 5202"/>
            <a:gd name="adj2" fmla="val 336015"/>
            <a:gd name="adj3" fmla="val 12297380"/>
            <a:gd name="adj4" fmla="val 10771160"/>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BB031E-9F03-4717-9C7C-73D8BD1A2F72}">
      <dsp:nvSpPr>
        <dsp:cNvPr id="0" name=""/>
        <dsp:cNvSpPr/>
      </dsp:nvSpPr>
      <dsp:spPr>
        <a:xfrm>
          <a:off x="2081896" y="39140"/>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1188A3"/>
              </a:solidFill>
            </a:rPr>
            <a:t>Inspiración sensorial</a:t>
          </a:r>
          <a:endParaRPr lang="en-IE" sz="1600" b="1" kern="1200" dirty="0">
            <a:solidFill>
              <a:srgbClr val="1188A3"/>
            </a:solidFill>
          </a:endParaRPr>
        </a:p>
      </dsp:txBody>
      <dsp:txXfrm>
        <a:off x="2081896" y="39140"/>
        <a:ext cx="1341437" cy="1341437"/>
      </dsp:txXfrm>
    </dsp:sp>
    <dsp:sp modelId="{BA204AC6-4E57-49FC-87B1-79D69F5FCA26}">
      <dsp:nvSpPr>
        <dsp:cNvPr id="0" name=""/>
        <dsp:cNvSpPr/>
      </dsp:nvSpPr>
      <dsp:spPr>
        <a:xfrm>
          <a:off x="1549560" y="385"/>
          <a:ext cx="5028878" cy="5028878"/>
        </a:xfrm>
        <a:prstGeom prst="circularArrow">
          <a:avLst>
            <a:gd name="adj1" fmla="val 5202"/>
            <a:gd name="adj2" fmla="val 336015"/>
            <a:gd name="adj3" fmla="val 16865256"/>
            <a:gd name="adj4" fmla="val 15198729"/>
            <a:gd name="adj5" fmla="val 6068"/>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708128" y="1773241"/>
            <a:ext cx="4716424" cy="4525954"/>
          </a:xfrm>
        </p:spPr>
        <p:txBody>
          <a:bodyPr/>
          <a:lstStyle>
            <a:lvl1pPr marL="7200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4" y="1243914"/>
            <a:ext cx="5530205" cy="1954177"/>
          </a:xfrm>
        </p:spPr>
        <p:txBody>
          <a:bodyPr/>
          <a:lstStyle>
            <a:lvl1pPr marL="7200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887835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2102708"/>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75611" y="1030385"/>
            <a:ext cx="8116389" cy="5375657"/>
          </a:xfrm>
          <a:prstGeom prst="rect">
            <a:avLst/>
          </a:prstGeom>
        </p:spPr>
      </p:pic>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241300" y="2545710"/>
            <a:ext cx="4025900" cy="328190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413869" y="148139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254000" y="815983"/>
            <a:ext cx="4431211" cy="582221"/>
          </a:xfrm>
        </p:spPr>
        <p:txBody>
          <a:bodyPr>
            <a:normAutofit/>
          </a:bodyPr>
          <a:lstStyle>
            <a:lvl1pPr marL="0" indent="0" algn="l">
              <a:buNone/>
              <a:defRPr sz="33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736408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938445" y="4410998"/>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938445" y="3896302"/>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74966" y="4410998"/>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91430" y="3896302"/>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9244415" y="4424771"/>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9244415" y="389877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61240" y="1569200"/>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9509614" y="159247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1208255" y="1569201"/>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1043971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790663" y="4247581"/>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4910064" y="424655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326886" y="422420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91489" y="163624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592812" y="856791"/>
            <a:ext cx="11025353"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14588685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3 point icon graph">
    <p:spTree>
      <p:nvGrpSpPr>
        <p:cNvPr id="1" name=""/>
        <p:cNvGrpSpPr/>
        <p:nvPr/>
      </p:nvGrpSpPr>
      <p:grpSpPr>
        <a:xfrm>
          <a:off x="0" y="0"/>
          <a:ext cx="0" cy="0"/>
          <a:chOff x="0" y="0"/>
          <a:chExt cx="0" cy="0"/>
        </a:xfrm>
      </p:grpSpPr>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790663" y="4247581"/>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4910064" y="424655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326886" y="422420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91489" y="163624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592812" y="856791"/>
            <a:ext cx="11025353"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59003"/>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 name="TextBox 1">
            <a:extLst>
              <a:ext uri="{FF2B5EF4-FFF2-40B4-BE49-F238E27FC236}">
                <a16:creationId xmlns:a16="http://schemas.microsoft.com/office/drawing/2014/main" id="{92CFF5C9-5448-4E2F-8B19-9AC97F3B3781}"/>
              </a:ext>
            </a:extLst>
          </p:cNvPr>
          <p:cNvSpPr txBox="1"/>
          <p:nvPr userDrawn="1"/>
        </p:nvSpPr>
        <p:spPr>
          <a:xfrm>
            <a:off x="2840477" y="3268494"/>
            <a:ext cx="330740" cy="759413"/>
          </a:xfrm>
          <a:prstGeom prst="rect">
            <a:avLst/>
          </a:prstGeom>
          <a:solidFill>
            <a:schemeClr val="bg1"/>
          </a:solidFill>
        </p:spPr>
        <p:txBody>
          <a:bodyPr wrap="square" rtlCol="0">
            <a:spAutoFit/>
          </a:bodyPr>
          <a:lstStyle/>
          <a:p>
            <a:endParaRPr lang="en-IE"/>
          </a:p>
        </p:txBody>
      </p:sp>
      <p:sp>
        <p:nvSpPr>
          <p:cNvPr id="13" name="TextBox 12">
            <a:extLst>
              <a:ext uri="{FF2B5EF4-FFF2-40B4-BE49-F238E27FC236}">
                <a16:creationId xmlns:a16="http://schemas.microsoft.com/office/drawing/2014/main" id="{EEE719A5-D536-4D94-82C6-533C40948E0C}"/>
              </a:ext>
            </a:extLst>
          </p:cNvPr>
          <p:cNvSpPr txBox="1"/>
          <p:nvPr userDrawn="1"/>
        </p:nvSpPr>
        <p:spPr>
          <a:xfrm>
            <a:off x="5810416" y="3311386"/>
            <a:ext cx="410213" cy="759413"/>
          </a:xfrm>
          <a:prstGeom prst="rect">
            <a:avLst/>
          </a:prstGeom>
          <a:solidFill>
            <a:schemeClr val="bg1"/>
          </a:solidFill>
        </p:spPr>
        <p:txBody>
          <a:bodyPr wrap="square" rtlCol="0">
            <a:spAutoFit/>
          </a:bodyPr>
          <a:lstStyle/>
          <a:p>
            <a:endParaRPr lang="en-IE"/>
          </a:p>
        </p:txBody>
      </p:sp>
      <p:sp>
        <p:nvSpPr>
          <p:cNvPr id="14" name="TextBox 13">
            <a:extLst>
              <a:ext uri="{FF2B5EF4-FFF2-40B4-BE49-F238E27FC236}">
                <a16:creationId xmlns:a16="http://schemas.microsoft.com/office/drawing/2014/main" id="{06928A9A-E9C1-4215-908D-270C055A5C1C}"/>
              </a:ext>
            </a:extLst>
          </p:cNvPr>
          <p:cNvSpPr txBox="1"/>
          <p:nvPr userDrawn="1"/>
        </p:nvSpPr>
        <p:spPr>
          <a:xfrm>
            <a:off x="9343657" y="3311385"/>
            <a:ext cx="330740" cy="759413"/>
          </a:xfrm>
          <a:prstGeom prst="rect">
            <a:avLst/>
          </a:prstGeom>
          <a:solidFill>
            <a:schemeClr val="bg1"/>
          </a:solidFill>
        </p:spPr>
        <p:txBody>
          <a:bodyPr wrap="square" rtlCol="0">
            <a:spAutoFit/>
          </a:bodyPr>
          <a:lstStyle/>
          <a:p>
            <a:endParaRPr lang="en-IE"/>
          </a:p>
        </p:txBody>
      </p:sp>
      <p:sp>
        <p:nvSpPr>
          <p:cNvPr id="15" name="TextBox 14">
            <a:extLst>
              <a:ext uri="{FF2B5EF4-FFF2-40B4-BE49-F238E27FC236}">
                <a16:creationId xmlns:a16="http://schemas.microsoft.com/office/drawing/2014/main" id="{66A245C1-A4E8-4871-92C7-FA7E98039DDB}"/>
              </a:ext>
            </a:extLst>
          </p:cNvPr>
          <p:cNvSpPr txBox="1"/>
          <p:nvPr userDrawn="1"/>
        </p:nvSpPr>
        <p:spPr>
          <a:xfrm>
            <a:off x="2992877" y="3420894"/>
            <a:ext cx="330740" cy="759413"/>
          </a:xfrm>
          <a:prstGeom prst="rect">
            <a:avLst/>
          </a:prstGeom>
          <a:solidFill>
            <a:schemeClr val="bg1"/>
          </a:solidFill>
        </p:spPr>
        <p:txBody>
          <a:bodyPr wrap="square" rtlCol="0">
            <a:spAutoFit/>
          </a:bodyPr>
          <a:lstStyle/>
          <a:p>
            <a:endParaRPr lang="en-IE"/>
          </a:p>
        </p:txBody>
      </p:sp>
      <p:pic>
        <p:nvPicPr>
          <p:cNvPr id="16" name="Picture 15" descr="Icon&#10;&#10;Description automatically generated with medium confidence">
            <a:extLst>
              <a:ext uri="{FF2B5EF4-FFF2-40B4-BE49-F238E27FC236}">
                <a16:creationId xmlns:a16="http://schemas.microsoft.com/office/drawing/2014/main" id="{D71ACC0C-66CB-4F48-979F-785CA698C805}"/>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939021" y="1592414"/>
            <a:ext cx="2050328" cy="2759225"/>
          </a:xfrm>
          <a:prstGeom prst="rect">
            <a:avLst/>
          </a:prstGeom>
        </p:spPr>
      </p:pic>
      <p:pic>
        <p:nvPicPr>
          <p:cNvPr id="17" name="Picture 16" descr="Icon&#10;&#10;Description automatically generated with medium confidence">
            <a:extLst>
              <a:ext uri="{FF2B5EF4-FFF2-40B4-BE49-F238E27FC236}">
                <a16:creationId xmlns:a16="http://schemas.microsoft.com/office/drawing/2014/main" id="{91FD4154-6179-436E-8EB1-4D8B26BD2C4B}"/>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5033632" y="1592414"/>
            <a:ext cx="2107713" cy="2845840"/>
          </a:xfrm>
          <a:prstGeom prst="rect">
            <a:avLst/>
          </a:prstGeom>
        </p:spPr>
      </p:pic>
      <p:pic>
        <p:nvPicPr>
          <p:cNvPr id="18" name="Picture 17" descr="Icon&#10;&#10;Description automatically generated with medium confidence">
            <a:extLst>
              <a:ext uri="{FF2B5EF4-FFF2-40B4-BE49-F238E27FC236}">
                <a16:creationId xmlns:a16="http://schemas.microsoft.com/office/drawing/2014/main" id="{3991B584-3233-4C9B-BE0F-96833526B1C1}"/>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8455170" y="1592414"/>
            <a:ext cx="2107713" cy="2845840"/>
          </a:xfrm>
          <a:prstGeom prst="rect">
            <a:avLst/>
          </a:prstGeom>
        </p:spPr>
      </p:pic>
    </p:spTree>
    <p:extLst>
      <p:ext uri="{BB962C8B-B14F-4D97-AF65-F5344CB8AC3E}">
        <p14:creationId xmlns:p14="http://schemas.microsoft.com/office/powerpoint/2010/main" val="27287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2244542" y="4616963"/>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2233576" y="5253085"/>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‹Nº›</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323066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75" r:id="rId5"/>
    <p:sldLayoutId id="2147483840" r:id="rId6"/>
    <p:sldLayoutId id="2147483841" r:id="rId7"/>
    <p:sldLayoutId id="2147483861" r:id="rId8"/>
    <p:sldLayoutId id="2147483862" r:id="rId9"/>
    <p:sldLayoutId id="2147483863" r:id="rId10"/>
    <p:sldLayoutId id="2147483835" r:id="rId11"/>
    <p:sldLayoutId id="2147483836" r:id="rId12"/>
    <p:sldLayoutId id="2147483831" r:id="rId13"/>
    <p:sldLayoutId id="2147483877" r:id="rId14"/>
    <p:sldLayoutId id="2147483846" r:id="rId15"/>
    <p:sldLayoutId id="2147483873" r:id="rId16"/>
    <p:sldLayoutId id="2147483834" r:id="rId17"/>
    <p:sldLayoutId id="2147483845" r:id="rId18"/>
    <p:sldLayoutId id="2147483869" r:id="rId19"/>
    <p:sldLayoutId id="2147483866" r:id="rId20"/>
    <p:sldLayoutId id="2147483833" r:id="rId21"/>
    <p:sldLayoutId id="2147483876" r:id="rId22"/>
    <p:sldLayoutId id="2147483847" r:id="rId23"/>
    <p:sldLayoutId id="2147483871" r:id="rId24"/>
    <p:sldLayoutId id="2147483870" r:id="rId25"/>
    <p:sldLayoutId id="2147483872" r:id="rId26"/>
    <p:sldLayoutId id="2147483837" r:id="rId27"/>
    <p:sldLayoutId id="2147483838" r:id="rId28"/>
    <p:sldLayoutId id="2147483844" r:id="rId29"/>
    <p:sldLayoutId id="2147483848" r:id="rId30"/>
    <p:sldLayoutId id="2147483849" r:id="rId31"/>
    <p:sldLayoutId id="2147483851" r:id="rId32"/>
    <p:sldLayoutId id="2147483880" r:id="rId33"/>
    <p:sldLayoutId id="2147483878" r:id="rId34"/>
    <p:sldLayoutId id="2147483879" r:id="rId35"/>
    <p:sldLayoutId id="2147483854" r:id="rId36"/>
    <p:sldLayoutId id="2147483855" r:id="rId37"/>
    <p:sldLayoutId id="2147483856" r:id="rId38"/>
    <p:sldLayoutId id="2147483857" r:id="rId39"/>
    <p:sldLayoutId id="2147483864" r:id="rId40"/>
    <p:sldLayoutId id="2147483852" r:id="rId41"/>
    <p:sldLayoutId id="2147483858" r:id="rId42"/>
    <p:sldLayoutId id="2147483859" r:id="rId43"/>
    <p:sldLayoutId id="2147483860" r:id="rId44"/>
    <p:sldLayoutId id="2147483853" r:id="rId45"/>
    <p:sldLayoutId id="2147483874"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microsoft.com/office/2018/10/relationships/comments" Target="../comments/modernComment_10D8_F7E6EE2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op.europa.eu/en/publication-detail/-/publication/a9efa929-3ec7-11e8-b5fe-01aa75ed71a1" TargetMode="External"/><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nia.nih.gov/"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who.int/es/home"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yoractual.com/media/mayoractuals/files/2018/09/11/Silver-Economy.pdf" TargetMode="External"/><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ainia.es/" TargetMode="External"/><Relationship Id="rId1" Type="http://schemas.openxmlformats.org/officeDocument/2006/relationships/slideLayout" Target="../slideLayouts/slideLayout18.xml"/><Relationship Id="rId4" Type="http://schemas.openxmlformats.org/officeDocument/2006/relationships/image" Target="../media/image22.svg"/></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ec.europa.eu/health/dyna/echi/datatool/index.cfm?indlist=40a" TargetMode="External"/><Relationship Id="rId1" Type="http://schemas.openxmlformats.org/officeDocument/2006/relationships/slideLayout" Target="../slideLayouts/slideLayout18.xml"/><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microsoft.com/office/2018/10/relationships/comments" Target="../comments/modernComment_10DF_6092F44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microsoft.com/office/2018/10/relationships/comments" Target="../comments/modernComment_10DE_224A4C14.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22.xml"/><Relationship Id="rId1" Type="http://schemas.openxmlformats.org/officeDocument/2006/relationships/video" Target="https://www.youtube.com/embed/XjL6t6LlcHs?start=577&amp;feature=oembed" TargetMode="External"/><Relationship Id="rId4" Type="http://schemas.openxmlformats.org/officeDocument/2006/relationships/hyperlink" Target="https://www.youtube.com/watch?v=XjL6t6LlcHs&amp;t=577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microsoft.com/office/2018/10/relationships/comments" Target="../comments/modernComment_10D5_DC5ACA0A.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https://www.viima.com/blog/innovation-management-models?_ga=2.20736376.1988751669.1570174223-1644858992.1569407703#innovators-dilemma" TargetMode="External"/><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microsoft.com/office/2018/10/relationships/comments" Target="../comments/modernComment_10D6_6DAB3805.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hyperlink" Target="https://research.ark-invest.com/big-ideas-2019" TargetMode="External"/><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hyperlink" Target="https://blog.opinno.io/es/blog/los-10-tipos-de-innovacion-de-doblin" TargetMode="Externa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microsoft.com/office/2018/10/relationships/comments" Target="../comments/modernComment_10EE_B6714666.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49.png"/><Relationship Id="rId1" Type="http://schemas.openxmlformats.org/officeDocument/2006/relationships/slideLayout" Target="../slideLayouts/slideLayout34.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_r0VX-aU_T8" TargetMode="External"/><Relationship Id="rId2" Type="http://schemas.openxmlformats.org/officeDocument/2006/relationships/slideLayout" Target="../slideLayouts/slideLayout22.xml"/><Relationship Id="rId1" Type="http://schemas.openxmlformats.org/officeDocument/2006/relationships/video" Target="https://www.youtube.com/embed/_r0VX-aU_T8?feature=oembed" TargetMode="External"/><Relationship Id="rId4" Type="http://schemas.openxmlformats.org/officeDocument/2006/relationships/image" Target="../media/image5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22.xml"/><Relationship Id="rId1" Type="http://schemas.openxmlformats.org/officeDocument/2006/relationships/video" Target="https://www.youtube.com/embed/l0iJ7P2OtkU?feature=oembed" TargetMode="External"/><Relationship Id="rId4" Type="http://schemas.openxmlformats.org/officeDocument/2006/relationships/hyperlink" Target="https://www.youtube.com/watch?v=l0iJ7P2OtkU"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22.xml"/><Relationship Id="rId1" Type="http://schemas.openxmlformats.org/officeDocument/2006/relationships/video" Target="https://www.youtube.com/embed/Qz7EwkprvFE?feature=oembed" TargetMode="External"/><Relationship Id="rId4" Type="http://schemas.openxmlformats.org/officeDocument/2006/relationships/hyperlink" Target="https://www.youtube.com/watch?v=Qz7EwkprvF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2" Type="http://schemas.openxmlformats.org/officeDocument/2006/relationships/hyperlink" Target="https://trello.com/es?&amp;aceid=&amp;adposition=&amp;adgroup=120671214657&amp;campaign=13266939482&amp;creative=525267309308&amp;device=c&amp;keyword=trello&amp;matchtype=e&amp;network=g&amp;placement=&amp;ds_kids=p64120629721&amp;ds_e=GOOGLE&amp;ds_eid=700000001550057&amp;ds_e1=GOOGLE&amp;gclid=Cj0KCQiAjc2QBhDgARIsAMc3SqT5K8rD3LBBwxwUIWooLSenG5FvAzFQZfwm14WSUxAQTdWDcUpk6twaAnBYEALw_wcB&amp;gclsrc=aw.ds" TargetMode="Externa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8" Type="http://schemas.openxmlformats.org/officeDocument/2006/relationships/hyperlink" Target="http://accioneduca.org/admin/archivos/clases/material/pest-y-foda_1563803873.pdf" TargetMode="External"/><Relationship Id="rId3" Type="http://schemas.openxmlformats.org/officeDocument/2006/relationships/hyperlink" Target="../Braindumping" TargetMode="External"/><Relationship Id="rId7" Type="http://schemas.openxmlformats.org/officeDocument/2006/relationships/hyperlink" Target="https://www.ingenioempresa.com/seis-sombreros-para-pensar/" TargetMode="External"/><Relationship Id="rId2" Type="http://schemas.openxmlformats.org/officeDocument/2006/relationships/hyperlink" Target="https://asana.com/es/resources/brainstorming-techniques" TargetMode="External"/><Relationship Id="rId1" Type="http://schemas.openxmlformats.org/officeDocument/2006/relationships/slideLayout" Target="../slideLayouts/slideLayout24.xml"/><Relationship Id="rId6" Type="http://schemas.openxmlformats.org/officeDocument/2006/relationships/hyperlink" Target="https://comunidad.movistar.es/t5/Blog-Te-interesa/Conoces-el-Brainwriting-y-el-Brainwalking-Cuando-la-tecnolog%C3%ADa/ba-p/3932053#:~:text=El%20brainwalking%20es%20una%20variante,espont%C3%A1neas%20en%20su%20trabajo%20diario." TargetMode="External"/><Relationship Id="rId5" Type="http://schemas.openxmlformats.org/officeDocument/2006/relationships/hyperlink" Target="https://www.cerem.es/blog/que-es-el-brainwriting-635" TargetMode="External"/><Relationship Id="rId4" Type="http://schemas.openxmlformats.org/officeDocument/2006/relationships/hyperlink" Target="https://www.interaction-design.org/literature/article/learn-how-to-use-the-best-ideation-methods-brainstorming-braindumping-brainwriting-and-brainwalking"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microsoft.com/office/2018/10/relationships/comments" Target="../comments/modernComment_10B0_6EF4C079.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gjXYL-ysXrs" TargetMode="External"/><Relationship Id="rId2" Type="http://schemas.openxmlformats.org/officeDocument/2006/relationships/slideLayout" Target="../slideLayouts/slideLayout22.xml"/><Relationship Id="rId1" Type="http://schemas.openxmlformats.org/officeDocument/2006/relationships/video" Target="https://www.youtube.com/embed/gjXYL-ysXrs?feature=oembed" TargetMode="External"/><Relationship Id="rId4" Type="http://schemas.openxmlformats.org/officeDocument/2006/relationships/image" Target="../media/image63.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hyperlink" Target="https://www.adobe.com/es/products/xd.html" TargetMode="External"/><Relationship Id="rId2" Type="http://schemas.openxmlformats.org/officeDocument/2006/relationships/hyperlink" Target="https://www.figma.com/" TargetMode="External"/><Relationship Id="rId1" Type="http://schemas.openxmlformats.org/officeDocument/2006/relationships/slideLayout" Target="../slideLayouts/slideLayout24.xml"/><Relationship Id="rId5" Type="http://schemas.openxmlformats.org/officeDocument/2006/relationships/hyperlink" Target="https://www.froghop.co.uk/food-prototype-service/" TargetMode="External"/><Relationship Id="rId4" Type="http://schemas.openxmlformats.org/officeDocument/2006/relationships/hyperlink" Target="https://www.invisionapp.com/lp/enterprise-getstarted-new-gen?utm_source=google&amp;utm_campaign=DG_ENT_G_EMEA_Search_Brand_Audience&amp;utm_medium=paid_search&amp;utm_term=&amp;hsa_mt=b&amp;hsa_acc=6415086463&amp;hsa_grp=126365641671&amp;hsa_net=adwords&amp;hsa_tgt=kwd-299139273066&amp;hsa_kw=in%20vision&amp;hsa_ad=527292903593&amp;hsa_ver=3&amp;hsa_src=g&amp;hsa_cam=916512610&amp;gclid=Cj0KCQiAoNWOBhCwARIsAAiHnEjye52CUClmhRctA0_i4pmsG_KBSUk-Zu-44NKR43qo91dmofIlqhYaAghuEALw_wcB"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0.xml"/></Relationships>
</file>

<file path=ppt/slides/_rels/slide7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slideLayout" Target="../slideLayouts/slideLayout22.xml"/><Relationship Id="rId1" Type="http://schemas.openxmlformats.org/officeDocument/2006/relationships/video" Target="https://www.youtube.com/embed/FoqUvDN8tFA?feature=oembed" TargetMode="External"/><Relationship Id="rId4" Type="http://schemas.openxmlformats.org/officeDocument/2006/relationships/hyperlink" Target="https://www.youtube.com/watch?v=FoqUvDN8tFA"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22.xml"/><Relationship Id="rId1" Type="http://schemas.openxmlformats.org/officeDocument/2006/relationships/video" Target="https://www.youtube.com/embed/OrYYdVyyc8s?feature=oembed" TargetMode="External"/><Relationship Id="rId4" Type="http://schemas.openxmlformats.org/officeDocument/2006/relationships/hyperlink" Target="https://www.youtube.com/watch?v=OrYYdVyyc8s" TargetMode="External"/></Relationships>
</file>

<file path=ppt/slides/_rels/slide7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hyperlink" Target="https://www.innovatingfoodforseniors.eu/good-practice-guide-for-smes/" TargetMode="External"/><Relationship Id="rId2" Type="http://schemas.openxmlformats.org/officeDocument/2006/relationships/image" Target="../media/image70.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ventro.mx/ventro/" TargetMode="Externa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nlg.nhs.uk/?s=fingerfood+to+encourage+better+eating+for+patients" TargetMode="Externa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meals4health.ie/meals4health/#/home" TargetMode="Externa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15.xml"/><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jpeg"/></Relationships>
</file>

<file path=ppt/slides/_rels/slide88.xml.rels><?xml version="1.0" encoding="UTF-8" standalone="yes"?>
<Relationships xmlns="http://schemas.openxmlformats.org/package/2006/relationships"><Relationship Id="rId3" Type="http://schemas.openxmlformats.org/officeDocument/2006/relationships/hyperlink" Target="https://thefoodtech.com/marketing/innovacion-guiada-por-el-food-design/" TargetMode="External"/><Relationship Id="rId2" Type="http://schemas.openxmlformats.org/officeDocument/2006/relationships/hyperlink" Target="https://financialfood.es/la-preocupacion-por-un-envejecimiento-saludable-es-una-oportunidad-para-el-desarrollo-de-nuevos-productos-de-alimentacion/" TargetMode="External"/><Relationship Id="rId1" Type="http://schemas.openxmlformats.org/officeDocument/2006/relationships/slideLayout" Target="../slideLayouts/slideLayout15.xml"/><Relationship Id="rId5" Type="http://schemas.openxmlformats.org/officeDocument/2006/relationships/image" Target="../media/image79.jpeg"/><Relationship Id="rId4" Type="http://schemas.openxmlformats.org/officeDocument/2006/relationships/hyperlink" Target="http://centmapress.ilb.uni-bonn.de/ojs/index.php/proceedings/article/viewFile/385/382" TargetMode="External"/></Relationships>
</file>

<file path=ppt/slides/_rels/slide89.xml.rels><?xml version="1.0" encoding="UTF-8" standalone="yes"?>
<Relationships xmlns="http://schemas.openxmlformats.org/package/2006/relationships"><Relationship Id="rId2" Type="http://schemas.microsoft.com/office/2018/10/relationships/comments" Target="../comments/modernComment_10A7_F88A7CE7.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microsoft.com/office/2018/10/relationships/comments" Target="../comments/modernComment_10CF_8A9F242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69E4B-DF5E-452F-BA57-E595AE6ED9F3}"/>
              </a:ext>
            </a:extLst>
          </p:cNvPr>
          <p:cNvSpPr>
            <a:spLocks noGrp="1"/>
          </p:cNvSpPr>
          <p:nvPr>
            <p:ph type="body" sz="quarter" idx="15"/>
          </p:nvPr>
        </p:nvSpPr>
        <p:spPr>
          <a:xfrm>
            <a:off x="512760" y="4172994"/>
            <a:ext cx="6378491" cy="697353"/>
          </a:xfrm>
        </p:spPr>
        <p:txBody>
          <a:bodyPr/>
          <a:lstStyle/>
          <a:p>
            <a:r>
              <a:rPr lang="en-US" sz="4000" dirty="0" err="1"/>
              <a:t>Recurso</a:t>
            </a:r>
            <a:r>
              <a:rPr lang="en-US" sz="4000" dirty="0"/>
              <a:t> </a:t>
            </a:r>
            <a:r>
              <a:rPr lang="en-US" sz="4000" dirty="0" err="1"/>
              <a:t>Educativo</a:t>
            </a:r>
            <a:r>
              <a:rPr lang="en-US" sz="4000" dirty="0"/>
              <a:t> de </a:t>
            </a:r>
            <a:r>
              <a:rPr lang="en-US" sz="4000" dirty="0" err="1"/>
              <a:t>Acceso</a:t>
            </a:r>
            <a:r>
              <a:rPr lang="en-US" sz="4000" dirty="0"/>
              <a:t> Abierto 1 - </a:t>
            </a:r>
            <a:r>
              <a:rPr lang="en-US" sz="4000" dirty="0" err="1"/>
              <a:t>Curso</a:t>
            </a:r>
            <a:r>
              <a:rPr lang="en-US" sz="4000" dirty="0"/>
              <a:t> PIFS</a:t>
            </a:r>
            <a:endParaRPr lang="en-IE" sz="4000" dirty="0"/>
          </a:p>
        </p:txBody>
      </p:sp>
      <p:sp>
        <p:nvSpPr>
          <p:cNvPr id="3" name="Text Placeholder 2">
            <a:extLst>
              <a:ext uri="{FF2B5EF4-FFF2-40B4-BE49-F238E27FC236}">
                <a16:creationId xmlns:a16="http://schemas.microsoft.com/office/drawing/2014/main" id="{8BBC7079-051A-45C6-A393-C423D0323A46}"/>
              </a:ext>
            </a:extLst>
          </p:cNvPr>
          <p:cNvSpPr>
            <a:spLocks noGrp="1"/>
          </p:cNvSpPr>
          <p:nvPr>
            <p:ph type="body" sz="quarter" idx="16"/>
          </p:nvPr>
        </p:nvSpPr>
        <p:spPr>
          <a:xfrm>
            <a:off x="512760" y="3312367"/>
            <a:ext cx="6923738" cy="939457"/>
          </a:xfrm>
        </p:spPr>
        <p:txBody>
          <a:bodyPr>
            <a:normAutofit fontScale="70000" lnSpcReduction="20000"/>
          </a:bodyPr>
          <a:lstStyle/>
          <a:p>
            <a:pPr>
              <a:lnSpc>
                <a:spcPct val="110000"/>
              </a:lnSpc>
            </a:pPr>
            <a:r>
              <a:rPr lang="en-US" b="1" dirty="0" err="1"/>
              <a:t>Bienvenido</a:t>
            </a:r>
            <a:r>
              <a:rPr lang="en-US" b="1" dirty="0"/>
              <a:t> al </a:t>
            </a:r>
            <a:r>
              <a:rPr lang="en-US" b="1" dirty="0" err="1"/>
              <a:t>programa</a:t>
            </a:r>
            <a:r>
              <a:rPr lang="en-US" b="1" dirty="0"/>
              <a:t> de </a:t>
            </a:r>
            <a:r>
              <a:rPr lang="en-US" b="1" dirty="0" err="1"/>
              <a:t>formación</a:t>
            </a:r>
            <a:r>
              <a:rPr lang="en-US" b="1" dirty="0"/>
              <a:t> </a:t>
            </a:r>
            <a:r>
              <a:rPr lang="es-ES" b="1" dirty="0"/>
              <a:t>pionera en alimentación innovadora para personas mayores</a:t>
            </a:r>
            <a:endParaRPr lang="en-US" b="1" dirty="0"/>
          </a:p>
        </p:txBody>
      </p:sp>
      <p:sp>
        <p:nvSpPr>
          <p:cNvPr id="4" name="TextBox 3">
            <a:extLst>
              <a:ext uri="{FF2B5EF4-FFF2-40B4-BE49-F238E27FC236}">
                <a16:creationId xmlns:a16="http://schemas.microsoft.com/office/drawing/2014/main" id="{A8B5C14A-B0AA-44D3-8BC4-4BDFD13A3F85}"/>
              </a:ext>
            </a:extLst>
          </p:cNvPr>
          <p:cNvSpPr txBox="1"/>
          <p:nvPr/>
        </p:nvSpPr>
        <p:spPr>
          <a:xfrm>
            <a:off x="7355558" y="5838143"/>
            <a:ext cx="4673881" cy="646331"/>
          </a:xfrm>
          <a:prstGeom prst="rect">
            <a:avLst/>
          </a:prstGeom>
          <a:noFill/>
        </p:spPr>
        <p:txBody>
          <a:bodyPr wrap="square">
            <a:spAutoFit/>
          </a:bodyPr>
          <a:lstStyle/>
          <a:p>
            <a:pPr algn="just"/>
            <a:r>
              <a:rPr lang="es-ES" sz="900" dirty="0">
                <a:solidFill>
                  <a:srgbClr val="000000"/>
                </a:solidFill>
              </a:rPr>
              <a:t>Este programa ha sido financiado con el apoyo de la Comisión Europea. El autor es el único responsable de esta publicación (comunicación) y la Comisión no acepta ninguna responsabilidad por el uso que pueda hacerse de la información contenida en ella 2020-1-DE02-KA202-007612</a:t>
            </a:r>
            <a:endParaRPr lang="en-GB" sz="900" dirty="0">
              <a:solidFill>
                <a:srgbClr val="000000"/>
              </a:solidFill>
            </a:endParaRPr>
          </a:p>
        </p:txBody>
      </p:sp>
      <p:pic>
        <p:nvPicPr>
          <p:cNvPr id="5" name="Picture 5" descr="Graphical user interface, text, application&#10;&#10;Description automatically generated">
            <a:extLst>
              <a:ext uri="{FF2B5EF4-FFF2-40B4-BE49-F238E27FC236}">
                <a16:creationId xmlns:a16="http://schemas.microsoft.com/office/drawing/2014/main" id="{C8C33667-3789-C52B-03F6-F681DC6927F3}"/>
              </a:ext>
            </a:extLst>
          </p:cNvPr>
          <p:cNvPicPr>
            <a:picLocks noChangeAspect="1"/>
          </p:cNvPicPr>
          <p:nvPr/>
        </p:nvPicPr>
        <p:blipFill>
          <a:blip r:embed="rId2"/>
          <a:stretch>
            <a:fillRect/>
          </a:stretch>
        </p:blipFill>
        <p:spPr>
          <a:xfrm>
            <a:off x="4648200" y="5791200"/>
            <a:ext cx="1524000" cy="742950"/>
          </a:xfrm>
          <a:prstGeom prst="rect">
            <a:avLst/>
          </a:prstGeom>
        </p:spPr>
      </p:pic>
    </p:spTree>
    <p:extLst>
      <p:ext uri="{BB962C8B-B14F-4D97-AF65-F5344CB8AC3E}">
        <p14:creationId xmlns:p14="http://schemas.microsoft.com/office/powerpoint/2010/main" val="406591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0F07D-0B80-4D84-B627-A0E12C4B6BC5}"/>
              </a:ext>
            </a:extLst>
          </p:cNvPr>
          <p:cNvSpPr>
            <a:spLocks noGrp="1"/>
          </p:cNvSpPr>
          <p:nvPr>
            <p:ph type="body" sz="quarter" idx="16"/>
          </p:nvPr>
        </p:nvSpPr>
        <p:spPr>
          <a:xfrm>
            <a:off x="2149154" y="934084"/>
            <a:ext cx="4235894" cy="2334633"/>
          </a:xfrm>
        </p:spPr>
        <p:txBody>
          <a:bodyPr>
            <a:normAutofit fontScale="92500"/>
          </a:bodyPr>
          <a:lstStyle/>
          <a:p>
            <a:r>
              <a:rPr lang="es-ES" dirty="0"/>
              <a:t>La Oportunidad del Mercado Senior en Europa</a:t>
            </a:r>
            <a:endParaRPr lang="en-IE" dirty="0"/>
          </a:p>
        </p:txBody>
      </p:sp>
      <p:sp>
        <p:nvSpPr>
          <p:cNvPr id="4" name="Text Placeholder 2">
            <a:extLst>
              <a:ext uri="{FF2B5EF4-FFF2-40B4-BE49-F238E27FC236}">
                <a16:creationId xmlns:a16="http://schemas.microsoft.com/office/drawing/2014/main" id="{AB46EF17-ECA3-42EA-B306-497B411DE229}"/>
              </a:ext>
            </a:extLst>
          </p:cNvPr>
          <p:cNvSpPr>
            <a:spLocks noGrp="1"/>
          </p:cNvSpPr>
          <p:nvPr>
            <p:ph type="body" sz="quarter" idx="17"/>
          </p:nvPr>
        </p:nvSpPr>
        <p:spPr>
          <a:xfrm>
            <a:off x="704850" y="933450"/>
            <a:ext cx="904875" cy="582613"/>
          </a:xfrm>
        </p:spPr>
        <p:txBody>
          <a:bodyPr>
            <a:normAutofit fontScale="85000" lnSpcReduction="20000"/>
          </a:bodyPr>
          <a:lstStyle/>
          <a:p>
            <a:r>
              <a:rPr lang="en-US"/>
              <a:t>1</a:t>
            </a:r>
          </a:p>
          <a:p>
            <a:endParaRPr lang="en-IE"/>
          </a:p>
        </p:txBody>
      </p:sp>
    </p:spTree>
    <p:extLst>
      <p:ext uri="{BB962C8B-B14F-4D97-AF65-F5344CB8AC3E}">
        <p14:creationId xmlns:p14="http://schemas.microsoft.com/office/powerpoint/2010/main" val="2127652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ED841E-5A4A-4A85-8ECF-9931008C4DC9}"/>
              </a:ext>
            </a:extLst>
          </p:cNvPr>
          <p:cNvSpPr>
            <a:spLocks noGrp="1"/>
          </p:cNvSpPr>
          <p:nvPr>
            <p:ph type="body" sz="quarter" idx="14"/>
          </p:nvPr>
        </p:nvSpPr>
        <p:spPr>
          <a:xfrm>
            <a:off x="10700893" y="4249048"/>
            <a:ext cx="785328" cy="1056986"/>
          </a:xfrm>
        </p:spPr>
        <p:txBody>
          <a:bodyPr>
            <a:noAutofit/>
          </a:bodyPr>
          <a:lstStyle/>
          <a:p>
            <a:r>
              <a:rPr lang="en-US" sz="8000"/>
              <a:t>”</a:t>
            </a:r>
            <a:endParaRPr lang="en-IE" sz="8000"/>
          </a:p>
        </p:txBody>
      </p:sp>
      <p:sp>
        <p:nvSpPr>
          <p:cNvPr id="3" name="Text Placeholder 2">
            <a:extLst>
              <a:ext uri="{FF2B5EF4-FFF2-40B4-BE49-F238E27FC236}">
                <a16:creationId xmlns:a16="http://schemas.microsoft.com/office/drawing/2014/main" id="{DC14B8E7-2060-4EED-825E-9DA21813BD37}"/>
              </a:ext>
            </a:extLst>
          </p:cNvPr>
          <p:cNvSpPr>
            <a:spLocks noGrp="1"/>
          </p:cNvSpPr>
          <p:nvPr>
            <p:ph type="body" sz="quarter" idx="13"/>
          </p:nvPr>
        </p:nvSpPr>
        <p:spPr/>
        <p:txBody>
          <a:bodyPr>
            <a:normAutofit/>
          </a:bodyPr>
          <a:lstStyle/>
          <a:p>
            <a:r>
              <a:rPr lang="es-ES" sz="2800" dirty="0"/>
              <a:t>la suma de toda la actividad económica que atiende a las necesidades de las personas de </a:t>
            </a:r>
            <a:r>
              <a:rPr lang="es-ES" sz="2800" b="1" dirty="0"/>
              <a:t>65 años o más</a:t>
            </a:r>
            <a:r>
              <a:rPr lang="es-ES" sz="2800" dirty="0"/>
              <a:t>, incluidos los productos y servicios que compran directamente y la actividad económica adicional que este gasto genera. </a:t>
            </a:r>
            <a:endParaRPr lang="en-IE" sz="2800" dirty="0"/>
          </a:p>
        </p:txBody>
      </p:sp>
      <p:sp>
        <p:nvSpPr>
          <p:cNvPr id="4" name="Text Placeholder 3">
            <a:extLst>
              <a:ext uri="{FF2B5EF4-FFF2-40B4-BE49-F238E27FC236}">
                <a16:creationId xmlns:a16="http://schemas.microsoft.com/office/drawing/2014/main" id="{0ED3EBBB-A3F2-4673-A117-600A1B272C37}"/>
              </a:ext>
            </a:extLst>
          </p:cNvPr>
          <p:cNvSpPr>
            <a:spLocks noGrp="1"/>
          </p:cNvSpPr>
          <p:nvPr>
            <p:ph type="body" sz="quarter" idx="15"/>
          </p:nvPr>
        </p:nvSpPr>
        <p:spPr>
          <a:xfrm>
            <a:off x="6378890" y="1033310"/>
            <a:ext cx="2613204" cy="1221666"/>
          </a:xfrm>
        </p:spPr>
        <p:txBody>
          <a:bodyPr/>
          <a:lstStyle/>
          <a:p>
            <a:r>
              <a:rPr lang="en-US" sz="8000" dirty="0"/>
              <a:t>“</a:t>
            </a:r>
            <a:endParaRPr lang="en-IE" sz="8000" dirty="0"/>
          </a:p>
        </p:txBody>
      </p:sp>
      <p:sp>
        <p:nvSpPr>
          <p:cNvPr id="7" name="TextBox 6">
            <a:extLst>
              <a:ext uri="{FF2B5EF4-FFF2-40B4-BE49-F238E27FC236}">
                <a16:creationId xmlns:a16="http://schemas.microsoft.com/office/drawing/2014/main" id="{53B7D27E-FF34-494B-86C6-601035B55788}"/>
              </a:ext>
            </a:extLst>
          </p:cNvPr>
          <p:cNvSpPr txBox="1"/>
          <p:nvPr/>
        </p:nvSpPr>
        <p:spPr>
          <a:xfrm>
            <a:off x="1189608" y="1749947"/>
            <a:ext cx="4447713" cy="2585323"/>
          </a:xfrm>
          <a:prstGeom prst="rect">
            <a:avLst/>
          </a:prstGeom>
          <a:noFill/>
        </p:spPr>
        <p:txBody>
          <a:bodyPr wrap="square">
            <a:spAutoFit/>
          </a:bodyPr>
          <a:lstStyle/>
          <a:p>
            <a:r>
              <a:rPr lang="es-ES" sz="5400" b="0" i="0" dirty="0">
                <a:solidFill>
                  <a:srgbClr val="000000"/>
                </a:solidFill>
                <a:effectLst/>
              </a:rPr>
              <a:t>La UE define la economía de plata como...</a:t>
            </a:r>
            <a:endParaRPr lang="en-IE" sz="5400" dirty="0"/>
          </a:p>
        </p:txBody>
      </p:sp>
    </p:spTree>
    <p:extLst>
      <p:ext uri="{BB962C8B-B14F-4D97-AF65-F5344CB8AC3E}">
        <p14:creationId xmlns:p14="http://schemas.microsoft.com/office/powerpoint/2010/main" val="4159106601"/>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aper planes formed a triangle with one yellow paper plane on top">
            <a:extLst>
              <a:ext uri="{FF2B5EF4-FFF2-40B4-BE49-F238E27FC236}">
                <a16:creationId xmlns:a16="http://schemas.microsoft.com/office/drawing/2014/main" id="{943E2365-5FF6-4C9C-9528-C0859F03F90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B51C9F7A-DEF6-4C57-A61F-574B25A17878}"/>
              </a:ext>
            </a:extLst>
          </p:cNvPr>
          <p:cNvSpPr>
            <a:spLocks noGrp="1"/>
          </p:cNvSpPr>
          <p:nvPr>
            <p:ph type="body" sz="quarter" idx="18"/>
          </p:nvPr>
        </p:nvSpPr>
        <p:spPr>
          <a:xfrm>
            <a:off x="1570886" y="1566041"/>
            <a:ext cx="5105121" cy="4855780"/>
          </a:xfrm>
        </p:spPr>
        <p:txBody>
          <a:bodyPr vert="horz" lIns="91440" tIns="45720" rIns="91440" bIns="45720" rtlCol="0" anchor="t">
            <a:normAutofit fontScale="92500" lnSpcReduction="10000"/>
          </a:bodyPr>
          <a:lstStyle/>
          <a:p>
            <a:pPr marL="71755" indent="0" algn="just">
              <a:lnSpc>
                <a:spcPct val="100000"/>
              </a:lnSpc>
            </a:pPr>
            <a:r>
              <a:rPr lang="es-ES" dirty="0"/>
              <a:t>La economía de plata abarca todos los sectores de la economía, como la salud y la nutrición, el ocio y el bienestar, las finanzas y el transporte, la vivienda, la educación y el empleo.</a:t>
            </a:r>
            <a:endParaRPr lang="es-ES"/>
          </a:p>
          <a:p>
            <a:pPr marL="71755" indent="0" algn="just">
              <a:lnSpc>
                <a:spcPct val="100000"/>
              </a:lnSpc>
            </a:pPr>
            <a:r>
              <a:rPr lang="es-ES" dirty="0"/>
              <a:t>Un </a:t>
            </a:r>
            <a:r>
              <a:rPr lang="es-ES" dirty="0">
                <a:hlinkClick r:id="rId3"/>
              </a:rPr>
              <a:t>estudio</a:t>
            </a:r>
            <a:r>
              <a:rPr lang="es-ES" dirty="0"/>
              <a:t> de la Comisión Europea estimó un valor de 3,7 billones de euros para la economía de plata en Europa en 2015, procedente principalmente del gasto privado de las personas mayores (de 50 años) en diversos bienes y servicios. Este estudio predijo que este mercado crecería un 5% al año hasta 2025, alcanzando los 5,7 billones de euros.</a:t>
            </a:r>
            <a:endParaRPr lang="es-ES" dirty="0">
              <a:cs typeface="Calibri" panose="020F0502020204030204"/>
            </a:endParaRPr>
          </a:p>
        </p:txBody>
      </p:sp>
      <p:sp>
        <p:nvSpPr>
          <p:cNvPr id="4" name="Text Placeholder 3">
            <a:extLst>
              <a:ext uri="{FF2B5EF4-FFF2-40B4-BE49-F238E27FC236}">
                <a16:creationId xmlns:a16="http://schemas.microsoft.com/office/drawing/2014/main" id="{447FE2DA-B228-46ED-81D6-4F8AA17B6AAA}"/>
              </a:ext>
            </a:extLst>
          </p:cNvPr>
          <p:cNvSpPr>
            <a:spLocks noGrp="1"/>
          </p:cNvSpPr>
          <p:nvPr>
            <p:ph type="body" sz="quarter" idx="16"/>
          </p:nvPr>
        </p:nvSpPr>
        <p:spPr>
          <a:xfrm>
            <a:off x="1718561" y="595510"/>
            <a:ext cx="4957447" cy="582221"/>
          </a:xfrm>
        </p:spPr>
        <p:txBody>
          <a:bodyPr>
            <a:normAutofit fontScale="85000" lnSpcReduction="10000"/>
          </a:bodyPr>
          <a:lstStyle/>
          <a:p>
            <a:r>
              <a:rPr lang="en-US" sz="3300" b="1" dirty="0"/>
              <a:t>Una </a:t>
            </a:r>
            <a:r>
              <a:rPr lang="en-US" sz="3300" b="1" dirty="0" err="1"/>
              <a:t>fuente</a:t>
            </a:r>
            <a:r>
              <a:rPr lang="en-US" sz="3300" b="1" dirty="0"/>
              <a:t> de </a:t>
            </a:r>
            <a:r>
              <a:rPr lang="en-US" sz="3300" b="1" dirty="0" err="1"/>
              <a:t>oportunidades</a:t>
            </a:r>
            <a:endParaRPr lang="en-IE" sz="3300" b="1" dirty="0"/>
          </a:p>
        </p:txBody>
      </p:sp>
    </p:spTree>
    <p:extLst>
      <p:ext uri="{BB962C8B-B14F-4D97-AF65-F5344CB8AC3E}">
        <p14:creationId xmlns:p14="http://schemas.microsoft.com/office/powerpoint/2010/main" val="339783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1D2A2B-E8B7-4906-B4FC-1BACC67DF5EE}"/>
              </a:ext>
            </a:extLst>
          </p:cNvPr>
          <p:cNvSpPr>
            <a:spLocks noGrp="1"/>
          </p:cNvSpPr>
          <p:nvPr>
            <p:ph type="body" sz="quarter" idx="18"/>
          </p:nvPr>
        </p:nvSpPr>
        <p:spPr>
          <a:xfrm>
            <a:off x="1589969" y="1339307"/>
            <a:ext cx="5105121" cy="5421091"/>
          </a:xfrm>
        </p:spPr>
        <p:txBody>
          <a:bodyPr vert="horz" lIns="91440" tIns="45720" rIns="91440" bIns="45720" rtlCol="0" anchor="t">
            <a:noAutofit/>
          </a:bodyPr>
          <a:lstStyle/>
          <a:p>
            <a:pPr marL="71755" algn="just">
              <a:lnSpc>
                <a:spcPct val="100000"/>
              </a:lnSpc>
            </a:pPr>
            <a:r>
              <a:rPr lang="es-ES" dirty="0"/>
              <a:t>Europa alberga la población más </a:t>
            </a:r>
            <a:r>
              <a:rPr lang="es-ES" sz="2200" dirty="0"/>
              <a:t>envejecida del mundo, ya que uno de cada cuatro europeos tiene 60 años o más. </a:t>
            </a:r>
            <a:endParaRPr lang="es-ES"/>
          </a:p>
          <a:p>
            <a:pPr marL="71755" algn="just">
              <a:lnSpc>
                <a:spcPct val="100000"/>
              </a:lnSpc>
            </a:pPr>
            <a:r>
              <a:rPr lang="es-ES" sz="2200" dirty="0"/>
              <a:t>Según las estadísticas del </a:t>
            </a:r>
            <a:r>
              <a:rPr lang="es-ES" sz="2200" dirty="0">
                <a:hlinkClick r:id="rId2"/>
              </a:rPr>
              <a:t>Instituto Nacional del Envejecimiento</a:t>
            </a:r>
            <a:r>
              <a:rPr lang="es-ES" sz="2200" dirty="0"/>
              <a:t>, en Europa en 2060..</a:t>
            </a:r>
            <a:endParaRPr lang="es-ES" sz="2200" dirty="0">
              <a:cs typeface="Calibri" panose="020F0502020204030204"/>
            </a:endParaRPr>
          </a:p>
          <a:p>
            <a:pPr marL="414655" indent="-342900" algn="just">
              <a:lnSpc>
                <a:spcPct val="100000"/>
              </a:lnSpc>
              <a:buFont typeface="Arial" panose="020B0604020202020204" pitchFamily="34" charset="0"/>
              <a:buChar char="•"/>
            </a:pPr>
            <a:r>
              <a:rPr lang="es-ES" sz="2200" dirty="0"/>
              <a:t>la proporción de personas mayores de 65 años aumentará al 30%. </a:t>
            </a:r>
            <a:endParaRPr lang="es-ES" sz="2200" dirty="0">
              <a:cs typeface="Calibri" panose="020F0502020204030204"/>
            </a:endParaRPr>
          </a:p>
          <a:p>
            <a:pPr marL="414655" indent="-342900" algn="just">
              <a:lnSpc>
                <a:spcPct val="100000"/>
              </a:lnSpc>
              <a:buFont typeface="Arial" panose="020B0604020202020204" pitchFamily="34" charset="0"/>
              <a:buChar char="•"/>
            </a:pPr>
            <a:r>
              <a:rPr lang="es-ES" sz="2200" dirty="0"/>
              <a:t>y Los mayores de 80 años se duplicarán con creces, pasando del 5% al 12%.</a:t>
            </a:r>
            <a:endParaRPr lang="en-US" sz="2200" dirty="0">
              <a:cs typeface="Calibri" panose="020F0502020204030204"/>
            </a:endParaRPr>
          </a:p>
        </p:txBody>
      </p:sp>
      <p:sp>
        <p:nvSpPr>
          <p:cNvPr id="5" name="Text Placeholder 3">
            <a:extLst>
              <a:ext uri="{FF2B5EF4-FFF2-40B4-BE49-F238E27FC236}">
                <a16:creationId xmlns:a16="http://schemas.microsoft.com/office/drawing/2014/main" id="{F08BA2C4-9813-4BAD-9288-9A996A58FB8B}"/>
              </a:ext>
            </a:extLst>
          </p:cNvPr>
          <p:cNvSpPr>
            <a:spLocks noGrp="1"/>
          </p:cNvSpPr>
          <p:nvPr>
            <p:ph type="body" sz="quarter" idx="16"/>
          </p:nvPr>
        </p:nvSpPr>
        <p:spPr>
          <a:xfrm>
            <a:off x="1712109" y="362702"/>
            <a:ext cx="4716462" cy="582612"/>
          </a:xfrm>
        </p:spPr>
        <p:txBody>
          <a:bodyPr>
            <a:normAutofit fontScale="92500"/>
          </a:bodyPr>
          <a:lstStyle/>
          <a:p>
            <a:r>
              <a:rPr lang="en-US" sz="3300" b="1" dirty="0"/>
              <a:t>Un mercado </a:t>
            </a:r>
            <a:r>
              <a:rPr lang="en-US" sz="3300" b="1" dirty="0" err="1"/>
              <a:t>en</a:t>
            </a:r>
            <a:r>
              <a:rPr lang="en-US" sz="3300" b="1" dirty="0"/>
              <a:t> </a:t>
            </a:r>
            <a:r>
              <a:rPr lang="en-US" sz="3300" b="1" dirty="0" err="1"/>
              <a:t>crecimiento</a:t>
            </a:r>
            <a:endParaRPr lang="en-US" sz="3300" b="1" dirty="0"/>
          </a:p>
        </p:txBody>
      </p:sp>
      <p:pic>
        <p:nvPicPr>
          <p:cNvPr id="8" name="Picture Placeholder 7" descr="Multi-colored graph blocks">
            <a:extLst>
              <a:ext uri="{FF2B5EF4-FFF2-40B4-BE49-F238E27FC236}">
                <a16:creationId xmlns:a16="http://schemas.microsoft.com/office/drawing/2014/main" id="{EA2CC4D8-45F7-4A93-B6A5-157860A12C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85482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1D2A2B-E8B7-4906-B4FC-1BACC67DF5EE}"/>
              </a:ext>
            </a:extLst>
          </p:cNvPr>
          <p:cNvSpPr>
            <a:spLocks noGrp="1"/>
          </p:cNvSpPr>
          <p:nvPr>
            <p:ph type="body" sz="quarter" idx="18"/>
          </p:nvPr>
        </p:nvSpPr>
        <p:spPr>
          <a:xfrm>
            <a:off x="1376613" y="1370234"/>
            <a:ext cx="5477888" cy="5421091"/>
          </a:xfrm>
        </p:spPr>
        <p:txBody>
          <a:bodyPr vert="horz" lIns="91440" tIns="45720" rIns="91440" bIns="45720" rtlCol="0" anchor="t">
            <a:noAutofit/>
          </a:bodyPr>
          <a:lstStyle/>
          <a:p>
            <a:pPr marL="71755" algn="just">
              <a:lnSpc>
                <a:spcPct val="100000"/>
              </a:lnSpc>
            </a:pPr>
            <a:r>
              <a:rPr lang="es-ES" sz="2300" dirty="0"/>
              <a:t>En la Europa de 2060, uno de cada tres habitantes tendrá más de 65 años. Una tendencia similar de aumento de la esperanza de vida y de inversión de la pirámide de población seguirán el resto de los países desarrollados del planeta. Las estadísticas del Banco Mundial y de la </a:t>
            </a:r>
            <a:r>
              <a:rPr lang="es-ES" sz="2300" dirty="0">
                <a:hlinkClick r:id="rId2"/>
              </a:rPr>
              <a:t>Organización Mundial de la Salud (OMS) </a:t>
            </a:r>
            <a:r>
              <a:rPr lang="es-ES" sz="2300" dirty="0"/>
              <a:t>indican que:</a:t>
            </a:r>
            <a:endParaRPr lang="en-US" sz="2300" dirty="0">
              <a:cs typeface="Calibri" panose="020F0502020204030204"/>
            </a:endParaRPr>
          </a:p>
          <a:p>
            <a:pPr marL="414655" indent="-342900" algn="just">
              <a:lnSpc>
                <a:spcPct val="100000"/>
              </a:lnSpc>
              <a:buFont typeface="Arial" panose="020B0604020202020204" pitchFamily="34" charset="0"/>
              <a:buChar char="•"/>
            </a:pPr>
            <a:r>
              <a:rPr lang="es-ES" sz="2300" dirty="0"/>
              <a:t>En 2020, las personas vivirán una media de 72,5 años, 20 años más que en 1960, </a:t>
            </a:r>
            <a:endParaRPr lang="es-ES" sz="2300" dirty="0">
              <a:cs typeface="Calibri" panose="020F0502020204030204"/>
            </a:endParaRPr>
          </a:p>
          <a:p>
            <a:pPr marL="414655" indent="-342900" algn="just">
              <a:lnSpc>
                <a:spcPct val="100000"/>
              </a:lnSpc>
              <a:buFont typeface="Arial" panose="020B0604020202020204" pitchFamily="34" charset="0"/>
              <a:buChar char="•"/>
            </a:pPr>
            <a:r>
              <a:rPr lang="es-ES" sz="2300" dirty="0"/>
              <a:t>la población total de más de 60 años se habrá duplicado en 2050 con respecto al año 2000.</a:t>
            </a:r>
            <a:endParaRPr lang="en-IE" sz="2300" dirty="0">
              <a:cs typeface="Calibri" panose="020F0502020204030204"/>
            </a:endParaRPr>
          </a:p>
        </p:txBody>
      </p:sp>
      <p:sp>
        <p:nvSpPr>
          <p:cNvPr id="5" name="Text Placeholder 3">
            <a:extLst>
              <a:ext uri="{FF2B5EF4-FFF2-40B4-BE49-F238E27FC236}">
                <a16:creationId xmlns:a16="http://schemas.microsoft.com/office/drawing/2014/main" id="{F08BA2C4-9813-4BAD-9288-9A996A58FB8B}"/>
              </a:ext>
            </a:extLst>
          </p:cNvPr>
          <p:cNvSpPr>
            <a:spLocks noGrp="1"/>
          </p:cNvSpPr>
          <p:nvPr>
            <p:ph type="body" sz="quarter" idx="16"/>
          </p:nvPr>
        </p:nvSpPr>
        <p:spPr>
          <a:xfrm>
            <a:off x="1719263" y="595313"/>
            <a:ext cx="4716462" cy="582612"/>
          </a:xfrm>
        </p:spPr>
        <p:txBody>
          <a:bodyPr>
            <a:normAutofit fontScale="92500"/>
          </a:bodyPr>
          <a:lstStyle/>
          <a:p>
            <a:r>
              <a:rPr lang="en-US" sz="3300" b="1" dirty="0"/>
              <a:t>Un mercado </a:t>
            </a:r>
            <a:r>
              <a:rPr lang="en-US" sz="3300" b="1" dirty="0" err="1"/>
              <a:t>en</a:t>
            </a:r>
            <a:r>
              <a:rPr lang="en-US" sz="3300" b="1" dirty="0"/>
              <a:t> </a:t>
            </a:r>
            <a:r>
              <a:rPr lang="en-US" sz="3300" b="1" dirty="0" err="1"/>
              <a:t>crecimiento</a:t>
            </a:r>
            <a:endParaRPr lang="en-IE" sz="3300" b="1" dirty="0"/>
          </a:p>
        </p:txBody>
      </p:sp>
      <p:pic>
        <p:nvPicPr>
          <p:cNvPr id="8" name="Picture Placeholder 7" descr="Field of white flowers">
            <a:extLst>
              <a:ext uri="{FF2B5EF4-FFF2-40B4-BE49-F238E27FC236}">
                <a16:creationId xmlns:a16="http://schemas.microsoft.com/office/drawing/2014/main" id="{845D3E4F-3889-47F3-9DD6-6913575BB5E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77704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and counting coins">
            <a:extLst>
              <a:ext uri="{FF2B5EF4-FFF2-40B4-BE49-F238E27FC236}">
                <a16:creationId xmlns:a16="http://schemas.microsoft.com/office/drawing/2014/main" id="{D49B694E-ADA3-49D9-B2CE-58AC5B6C7C4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879044AA-DCF5-4228-BAF0-72D39248354A}"/>
              </a:ext>
            </a:extLst>
          </p:cNvPr>
          <p:cNvSpPr>
            <a:spLocks noGrp="1"/>
          </p:cNvSpPr>
          <p:nvPr>
            <p:ph type="body" sz="quarter" idx="18"/>
          </p:nvPr>
        </p:nvSpPr>
        <p:spPr>
          <a:xfrm>
            <a:off x="1592036" y="1502229"/>
            <a:ext cx="5105120" cy="4796966"/>
          </a:xfrm>
        </p:spPr>
        <p:txBody>
          <a:bodyPr vert="horz" lIns="91440" tIns="45720" rIns="91440" bIns="45720" rtlCol="0" anchor="t">
            <a:normAutofit fontScale="92500" lnSpcReduction="10000"/>
          </a:bodyPr>
          <a:lstStyle/>
          <a:p>
            <a:pPr marL="71755" algn="just"/>
            <a:r>
              <a:rPr lang="es-ES" dirty="0"/>
              <a:t>La economía plateada todavía tiene que superar muchos retos para convertirse en un verdadero motor de la economía, pero la economía del futuro estará dirigida por las personas mayores</a:t>
            </a:r>
            <a:r>
              <a:rPr lang="en-US" dirty="0"/>
              <a:t>.  </a:t>
            </a:r>
            <a:endParaRPr lang="es-ES"/>
          </a:p>
          <a:p>
            <a:pPr marL="71755" algn="just"/>
            <a:r>
              <a:rPr lang="es-ES" dirty="0"/>
              <a:t>La </a:t>
            </a:r>
            <a:r>
              <a:rPr lang="es-ES" b="1" dirty="0"/>
              <a:t>economía plateada </a:t>
            </a:r>
            <a:r>
              <a:rPr lang="es-ES" dirty="0"/>
              <a:t>es una de las principales consumidoras de servicios sanitarios y representa más del </a:t>
            </a:r>
            <a:r>
              <a:rPr lang="es-ES" dirty="0">
                <a:hlinkClick r:id="rId3"/>
              </a:rPr>
              <a:t>53% de todo el gasto</a:t>
            </a:r>
            <a:r>
              <a:rPr lang="es-ES" dirty="0"/>
              <a:t> en salud de la UE. En términos de escala y, por lo tanto, de oportunidad, </a:t>
            </a:r>
            <a:r>
              <a:rPr lang="es-ES" b="1" dirty="0"/>
              <a:t>el consumo de alimentos y bebidas es el segundo grupo de productos más grande y es consumido desproporcionadamente más por la Economía Plateada que por los grupos de edad más jóvenes. </a:t>
            </a:r>
            <a:endParaRPr lang="es-ES" b="1" dirty="0">
              <a:cs typeface="Calibri" panose="020F0502020204030204"/>
            </a:endParaRPr>
          </a:p>
          <a:p>
            <a:pPr marL="71755"/>
            <a:endParaRPr lang="en-US" dirty="0">
              <a:cs typeface="Calibri" panose="020F0502020204030204"/>
            </a:endParaRPr>
          </a:p>
          <a:p>
            <a:pPr marL="71755"/>
            <a:endParaRPr lang="en-IE" dirty="0">
              <a:cs typeface="Calibri" panose="020F0502020204030204"/>
            </a:endParaRPr>
          </a:p>
        </p:txBody>
      </p:sp>
      <p:sp>
        <p:nvSpPr>
          <p:cNvPr id="5" name="Text Placeholder 2">
            <a:extLst>
              <a:ext uri="{FF2B5EF4-FFF2-40B4-BE49-F238E27FC236}">
                <a16:creationId xmlns:a16="http://schemas.microsoft.com/office/drawing/2014/main" id="{5D7D80B1-35DD-40F6-9908-9635756BDE5C}"/>
              </a:ext>
            </a:extLst>
          </p:cNvPr>
          <p:cNvSpPr>
            <a:spLocks noGrp="1"/>
          </p:cNvSpPr>
          <p:nvPr>
            <p:ph type="body" sz="quarter" idx="16"/>
          </p:nvPr>
        </p:nvSpPr>
        <p:spPr>
          <a:xfrm>
            <a:off x="1654953" y="558805"/>
            <a:ext cx="4716462" cy="582612"/>
          </a:xfrm>
        </p:spPr>
        <p:txBody>
          <a:bodyPr>
            <a:normAutofit lnSpcReduction="10000"/>
          </a:bodyPr>
          <a:lstStyle/>
          <a:p>
            <a:r>
              <a:rPr lang="en-US" b="1" dirty="0"/>
              <a:t>La </a:t>
            </a:r>
            <a:r>
              <a:rPr lang="en-US" b="1" dirty="0" err="1"/>
              <a:t>Economía</a:t>
            </a:r>
            <a:r>
              <a:rPr lang="en-US" b="1" dirty="0"/>
              <a:t> del </a:t>
            </a:r>
            <a:r>
              <a:rPr lang="en-US" b="1" dirty="0" err="1"/>
              <a:t>Futuro</a:t>
            </a:r>
            <a:endParaRPr lang="en-IE" b="1" dirty="0"/>
          </a:p>
        </p:txBody>
      </p:sp>
    </p:spTree>
    <p:extLst>
      <p:ext uri="{BB962C8B-B14F-4D97-AF65-F5344CB8AC3E}">
        <p14:creationId xmlns:p14="http://schemas.microsoft.com/office/powerpoint/2010/main" val="3729771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45FECD-8B32-4DFF-A13E-7F05C7A89182}"/>
              </a:ext>
            </a:extLst>
          </p:cNvPr>
          <p:cNvSpPr>
            <a:spLocks noGrp="1"/>
          </p:cNvSpPr>
          <p:nvPr>
            <p:ph type="body" sz="quarter" idx="18"/>
          </p:nvPr>
        </p:nvSpPr>
        <p:spPr>
          <a:xfrm>
            <a:off x="346840" y="1534510"/>
            <a:ext cx="5749159" cy="4330262"/>
          </a:xfrm>
        </p:spPr>
        <p:txBody>
          <a:bodyPr vert="horz" lIns="91440" tIns="45720" rIns="91440" bIns="45720" rtlCol="0" anchor="t">
            <a:normAutofit fontScale="92500"/>
          </a:bodyPr>
          <a:lstStyle/>
          <a:p>
            <a:pPr indent="0" algn="just">
              <a:lnSpc>
                <a:spcPct val="100000"/>
              </a:lnSpc>
            </a:pPr>
            <a:r>
              <a:rPr lang="es-ES" b="1" u="sng" dirty="0">
                <a:latin typeface="Avenir Black" panose="02000503020000020003" pitchFamily="2" charset="0"/>
              </a:rPr>
              <a:t>La Organización Mundial de la Salud (OMS) desarrolló un marco </a:t>
            </a:r>
            <a:r>
              <a:rPr lang="es-ES" dirty="0">
                <a:latin typeface="Avenir Black" panose="02000503020000020003" pitchFamily="2" charset="0"/>
              </a:rPr>
              <a:t>para comprender los determinantes del envejecimiento activo y seis dimensiones de este marco se utilizan para introducir los retos y oportunidades para el crecimiento de la economía plateada de la UE. Como estas seis dimensiones están conectadas, los retos y las oportunidades para el crecimiento de la economía plateada también están interrelacionados. El género y la cultura también se consideran determinantes transversales del envejecimiento activo.</a:t>
            </a:r>
            <a:endParaRPr lang="en-IE" dirty="0">
              <a:cs typeface="Calibri" panose="020F0502020204030204"/>
            </a:endParaRPr>
          </a:p>
        </p:txBody>
      </p:sp>
      <p:sp>
        <p:nvSpPr>
          <p:cNvPr id="3" name="Text Placeholder 2">
            <a:extLst>
              <a:ext uri="{FF2B5EF4-FFF2-40B4-BE49-F238E27FC236}">
                <a16:creationId xmlns:a16="http://schemas.microsoft.com/office/drawing/2014/main" id="{A36A309B-7E0B-4F6C-AA35-8DBE2BF01FFE}"/>
              </a:ext>
            </a:extLst>
          </p:cNvPr>
          <p:cNvSpPr>
            <a:spLocks noGrp="1"/>
          </p:cNvSpPr>
          <p:nvPr>
            <p:ph type="body" sz="quarter" idx="16"/>
          </p:nvPr>
        </p:nvSpPr>
        <p:spPr>
          <a:xfrm>
            <a:off x="678839" y="516848"/>
            <a:ext cx="5085159" cy="582221"/>
          </a:xfrm>
        </p:spPr>
        <p:txBody>
          <a:bodyPr>
            <a:normAutofit fontScale="85000" lnSpcReduction="10000"/>
          </a:bodyPr>
          <a:lstStyle/>
          <a:p>
            <a:r>
              <a:rPr lang="en-US" sz="3300" b="1" dirty="0"/>
              <a:t>Marco de </a:t>
            </a:r>
            <a:r>
              <a:rPr lang="en-US" sz="3300" b="1" dirty="0" err="1"/>
              <a:t>envejecimiento</a:t>
            </a:r>
            <a:r>
              <a:rPr lang="en-US" sz="3300" b="1" dirty="0"/>
              <a:t> </a:t>
            </a:r>
            <a:r>
              <a:rPr lang="en-US" sz="3300" b="1" dirty="0" err="1"/>
              <a:t>activo</a:t>
            </a:r>
            <a:endParaRPr lang="en-US" sz="3300" b="1" dirty="0"/>
          </a:p>
        </p:txBody>
      </p:sp>
      <p:grpSp>
        <p:nvGrpSpPr>
          <p:cNvPr id="5" name="Group 4">
            <a:extLst>
              <a:ext uri="{FF2B5EF4-FFF2-40B4-BE49-F238E27FC236}">
                <a16:creationId xmlns:a16="http://schemas.microsoft.com/office/drawing/2014/main" id="{1C704150-9D55-4EBE-8967-0DAB4A566DDE}"/>
              </a:ext>
            </a:extLst>
          </p:cNvPr>
          <p:cNvGrpSpPr/>
          <p:nvPr/>
        </p:nvGrpSpPr>
        <p:grpSpPr>
          <a:xfrm>
            <a:off x="7062952" y="1261241"/>
            <a:ext cx="4655989" cy="3474750"/>
            <a:chOff x="2544706" y="2975843"/>
            <a:chExt cx="4358060" cy="3068600"/>
          </a:xfrm>
        </p:grpSpPr>
        <p:grpSp>
          <p:nvGrpSpPr>
            <p:cNvPr id="6" name="Graphic 1533">
              <a:extLst>
                <a:ext uri="{FF2B5EF4-FFF2-40B4-BE49-F238E27FC236}">
                  <a16:creationId xmlns:a16="http://schemas.microsoft.com/office/drawing/2014/main" id="{2267310E-3960-4B79-983F-3FC19277BCF0}"/>
                </a:ext>
              </a:extLst>
            </p:cNvPr>
            <p:cNvGrpSpPr/>
            <p:nvPr/>
          </p:nvGrpSpPr>
          <p:grpSpPr>
            <a:xfrm>
              <a:off x="3664666" y="3433894"/>
              <a:ext cx="2119791" cy="2096793"/>
              <a:chOff x="3664666" y="3433894"/>
              <a:chExt cx="2119791" cy="2096793"/>
            </a:xfrm>
          </p:grpSpPr>
          <p:grpSp>
            <p:nvGrpSpPr>
              <p:cNvPr id="147" name="Graphic 1533">
                <a:extLst>
                  <a:ext uri="{FF2B5EF4-FFF2-40B4-BE49-F238E27FC236}">
                    <a16:creationId xmlns:a16="http://schemas.microsoft.com/office/drawing/2014/main" id="{28B65114-B6ED-409C-8AAB-D578808E74E2}"/>
                  </a:ext>
                </a:extLst>
              </p:cNvPr>
              <p:cNvGrpSpPr/>
              <p:nvPr/>
            </p:nvGrpSpPr>
            <p:grpSpPr>
              <a:xfrm>
                <a:off x="3664666" y="3438020"/>
                <a:ext cx="2119791" cy="2086476"/>
                <a:chOff x="3664666" y="3438020"/>
                <a:chExt cx="2119791" cy="2086476"/>
              </a:xfrm>
              <a:solidFill>
                <a:srgbClr val="FFFFFF"/>
              </a:solidFill>
            </p:grpSpPr>
            <p:sp>
              <p:nvSpPr>
                <p:cNvPr id="152" name="Freeform 311">
                  <a:extLst>
                    <a:ext uri="{FF2B5EF4-FFF2-40B4-BE49-F238E27FC236}">
                      <a16:creationId xmlns:a16="http://schemas.microsoft.com/office/drawing/2014/main" id="{10D975CB-7B77-4F00-A029-CBB74EAF31D3}"/>
                    </a:ext>
                  </a:extLst>
                </p:cNvPr>
                <p:cNvSpPr/>
                <p:nvPr/>
              </p:nvSpPr>
              <p:spPr>
                <a:xfrm>
                  <a:off x="3664666" y="3693465"/>
                  <a:ext cx="771947" cy="1734053"/>
                </a:xfrm>
                <a:custGeom>
                  <a:avLst/>
                  <a:gdLst>
                    <a:gd name="connsiteX0" fmla="*/ 597339 w 771947"/>
                    <a:gd name="connsiteY0" fmla="*/ 1625520 h 1734053"/>
                    <a:gd name="connsiteX1" fmla="*/ 647702 w 771947"/>
                    <a:gd name="connsiteY1" fmla="*/ 1462927 h 1734053"/>
                    <a:gd name="connsiteX2" fmla="*/ 679902 w 771947"/>
                    <a:gd name="connsiteY2" fmla="*/ 1273097 h 1734053"/>
                    <a:gd name="connsiteX3" fmla="*/ 689397 w 771947"/>
                    <a:gd name="connsiteY3" fmla="*/ 1077490 h 1734053"/>
                    <a:gd name="connsiteX4" fmla="*/ 728614 w 771947"/>
                    <a:gd name="connsiteY4" fmla="*/ 1069237 h 1734053"/>
                    <a:gd name="connsiteX5" fmla="*/ 769895 w 771947"/>
                    <a:gd name="connsiteY5" fmla="*/ 978449 h 1734053"/>
                    <a:gd name="connsiteX6" fmla="*/ 756272 w 771947"/>
                    <a:gd name="connsiteY6" fmla="*/ 862074 h 1734053"/>
                    <a:gd name="connsiteX7" fmla="*/ 652244 w 771947"/>
                    <a:gd name="connsiteY7" fmla="*/ 664404 h 1734053"/>
                    <a:gd name="connsiteX8" fmla="*/ 525097 w 771947"/>
                    <a:gd name="connsiteY8" fmla="*/ 434132 h 1734053"/>
                    <a:gd name="connsiteX9" fmla="*/ 477212 w 771947"/>
                    <a:gd name="connsiteY9" fmla="*/ 305791 h 1734053"/>
                    <a:gd name="connsiteX10" fmla="*/ 423546 w 771947"/>
                    <a:gd name="connsiteY10" fmla="*/ 175386 h 1734053"/>
                    <a:gd name="connsiteX11" fmla="*/ 364926 w 771947"/>
                    <a:gd name="connsiteY11" fmla="*/ 0 h 1734053"/>
                    <a:gd name="connsiteX12" fmla="*/ 0 w 771947"/>
                    <a:gd name="connsiteY12" fmla="*/ 787793 h 1734053"/>
                    <a:gd name="connsiteX13" fmla="*/ 612201 w 771947"/>
                    <a:gd name="connsiteY13" fmla="*/ 1734053 h 1734053"/>
                    <a:gd name="connsiteX14" fmla="*/ 597339 w 771947"/>
                    <a:gd name="connsiteY14" fmla="*/ 1625520 h 173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947" h="1734053">
                      <a:moveTo>
                        <a:pt x="597339" y="1625520"/>
                      </a:moveTo>
                      <a:cubicBezTo>
                        <a:pt x="603119" y="1568571"/>
                        <a:pt x="629126" y="1516574"/>
                        <a:pt x="647702" y="1462927"/>
                      </a:cubicBezTo>
                      <a:cubicBezTo>
                        <a:pt x="668756" y="1402264"/>
                        <a:pt x="673710" y="1336649"/>
                        <a:pt x="679902" y="1273097"/>
                      </a:cubicBezTo>
                      <a:cubicBezTo>
                        <a:pt x="686094" y="1208307"/>
                        <a:pt x="689397" y="1143105"/>
                        <a:pt x="689397" y="1077490"/>
                      </a:cubicBezTo>
                      <a:cubicBezTo>
                        <a:pt x="689397" y="1053555"/>
                        <a:pt x="719944" y="1051492"/>
                        <a:pt x="728614" y="1069237"/>
                      </a:cubicBezTo>
                      <a:cubicBezTo>
                        <a:pt x="749668" y="1042825"/>
                        <a:pt x="764942" y="1012700"/>
                        <a:pt x="769895" y="978449"/>
                      </a:cubicBezTo>
                      <a:cubicBezTo>
                        <a:pt x="775674" y="939245"/>
                        <a:pt x="768656" y="899215"/>
                        <a:pt x="756272" y="862074"/>
                      </a:cubicBezTo>
                      <a:cubicBezTo>
                        <a:pt x="733155" y="791095"/>
                        <a:pt x="691874" y="727543"/>
                        <a:pt x="652244" y="664404"/>
                      </a:cubicBezTo>
                      <a:cubicBezTo>
                        <a:pt x="605183" y="589710"/>
                        <a:pt x="558535" y="516254"/>
                        <a:pt x="525097" y="434132"/>
                      </a:cubicBezTo>
                      <a:cubicBezTo>
                        <a:pt x="507759" y="392039"/>
                        <a:pt x="494136" y="348296"/>
                        <a:pt x="477212" y="305791"/>
                      </a:cubicBezTo>
                      <a:cubicBezTo>
                        <a:pt x="459873" y="262047"/>
                        <a:pt x="441296" y="219130"/>
                        <a:pt x="423546" y="175386"/>
                      </a:cubicBezTo>
                      <a:cubicBezTo>
                        <a:pt x="400428" y="118025"/>
                        <a:pt x="378962" y="60250"/>
                        <a:pt x="364926" y="0"/>
                      </a:cubicBezTo>
                      <a:cubicBezTo>
                        <a:pt x="141595" y="191480"/>
                        <a:pt x="0" y="473336"/>
                        <a:pt x="0" y="787793"/>
                      </a:cubicBezTo>
                      <a:cubicBezTo>
                        <a:pt x="0" y="1206657"/>
                        <a:pt x="250577" y="1567746"/>
                        <a:pt x="612201" y="1734053"/>
                      </a:cubicBezTo>
                      <a:cubicBezTo>
                        <a:pt x="603119" y="1698976"/>
                        <a:pt x="593211" y="1663899"/>
                        <a:pt x="597339" y="1625520"/>
                      </a:cubicBezTo>
                      <a:close/>
                    </a:path>
                  </a:pathLst>
                </a:custGeom>
                <a:solidFill>
                  <a:srgbClr val="FFFFFF"/>
                </a:solidFill>
                <a:ln w="4127" cap="flat">
                  <a:noFill/>
                  <a:prstDash val="solid"/>
                  <a:miter/>
                </a:ln>
              </p:spPr>
              <p:txBody>
                <a:bodyPr rtlCol="0" anchor="ctr"/>
                <a:lstStyle/>
                <a:p>
                  <a:endParaRPr lang="en-US"/>
                </a:p>
              </p:txBody>
            </p:sp>
            <p:sp>
              <p:nvSpPr>
                <p:cNvPr id="153" name="Freeform 312">
                  <a:extLst>
                    <a:ext uri="{FF2B5EF4-FFF2-40B4-BE49-F238E27FC236}">
                      <a16:creationId xmlns:a16="http://schemas.microsoft.com/office/drawing/2014/main" id="{2F43B8FB-B617-4AC1-9247-89A1DEE9C274}"/>
                    </a:ext>
                  </a:extLst>
                </p:cNvPr>
                <p:cNvSpPr/>
                <p:nvPr/>
              </p:nvSpPr>
              <p:spPr>
                <a:xfrm>
                  <a:off x="5174451" y="3735145"/>
                  <a:ext cx="610006" cy="1674627"/>
                </a:xfrm>
                <a:custGeom>
                  <a:avLst/>
                  <a:gdLst>
                    <a:gd name="connsiteX0" fmla="*/ 289664 w 610006"/>
                    <a:gd name="connsiteY0" fmla="*/ 0 h 1674627"/>
                    <a:gd name="connsiteX1" fmla="*/ 272326 w 610006"/>
                    <a:gd name="connsiteY1" fmla="*/ 14444 h 1674627"/>
                    <a:gd name="connsiteX2" fmla="*/ 243843 w 610006"/>
                    <a:gd name="connsiteY2" fmla="*/ 148149 h 1674627"/>
                    <a:gd name="connsiteX3" fmla="*/ 80368 w 610006"/>
                    <a:gd name="connsiteY3" fmla="*/ 491494 h 1674627"/>
                    <a:gd name="connsiteX4" fmla="*/ 23400 w 610006"/>
                    <a:gd name="connsiteY4" fmla="*/ 697830 h 1674627"/>
                    <a:gd name="connsiteX5" fmla="*/ 54774 w 610006"/>
                    <a:gd name="connsiteY5" fmla="*/ 760969 h 1674627"/>
                    <a:gd name="connsiteX6" fmla="*/ 19272 w 610006"/>
                    <a:gd name="connsiteY6" fmla="*/ 781603 h 1674627"/>
                    <a:gd name="connsiteX7" fmla="*/ 13493 w 610006"/>
                    <a:gd name="connsiteY7" fmla="*/ 770873 h 1674627"/>
                    <a:gd name="connsiteX8" fmla="*/ 3173 w 610006"/>
                    <a:gd name="connsiteY8" fmla="*/ 895914 h 1674627"/>
                    <a:gd name="connsiteX9" fmla="*/ 36611 w 610006"/>
                    <a:gd name="connsiteY9" fmla="*/ 1674628 h 1674627"/>
                    <a:gd name="connsiteX10" fmla="*/ 610007 w 610006"/>
                    <a:gd name="connsiteY10" fmla="*/ 747351 h 1674627"/>
                    <a:gd name="connsiteX11" fmla="*/ 289664 w 610006"/>
                    <a:gd name="connsiteY11" fmla="*/ 0 h 1674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0006" h="1674627">
                      <a:moveTo>
                        <a:pt x="289664" y="0"/>
                      </a:moveTo>
                      <a:cubicBezTo>
                        <a:pt x="288013" y="8253"/>
                        <a:pt x="280170" y="13205"/>
                        <a:pt x="272326" y="14444"/>
                      </a:cubicBezTo>
                      <a:cubicBezTo>
                        <a:pt x="267786" y="59838"/>
                        <a:pt x="259116" y="105232"/>
                        <a:pt x="243843" y="148149"/>
                      </a:cubicBezTo>
                      <a:cubicBezTo>
                        <a:pt x="200909" y="268238"/>
                        <a:pt x="129494" y="374294"/>
                        <a:pt x="80368" y="491494"/>
                      </a:cubicBezTo>
                      <a:cubicBezTo>
                        <a:pt x="52710" y="557109"/>
                        <a:pt x="34959" y="626850"/>
                        <a:pt x="23400" y="697830"/>
                      </a:cubicBezTo>
                      <a:cubicBezTo>
                        <a:pt x="32895" y="719289"/>
                        <a:pt x="43215" y="740336"/>
                        <a:pt x="54774" y="760969"/>
                      </a:cubicBezTo>
                      <a:cubicBezTo>
                        <a:pt x="67984" y="784079"/>
                        <a:pt x="32483" y="804713"/>
                        <a:pt x="19272" y="781603"/>
                      </a:cubicBezTo>
                      <a:cubicBezTo>
                        <a:pt x="17208" y="777889"/>
                        <a:pt x="15144" y="774588"/>
                        <a:pt x="13493" y="770873"/>
                      </a:cubicBezTo>
                      <a:cubicBezTo>
                        <a:pt x="8539" y="812553"/>
                        <a:pt x="5650" y="854646"/>
                        <a:pt x="3173" y="895914"/>
                      </a:cubicBezTo>
                      <a:cubicBezTo>
                        <a:pt x="-10450" y="1155898"/>
                        <a:pt x="23400" y="1415056"/>
                        <a:pt x="36611" y="1674628"/>
                      </a:cubicBezTo>
                      <a:cubicBezTo>
                        <a:pt x="377181" y="1500893"/>
                        <a:pt x="610007" y="1150945"/>
                        <a:pt x="610007" y="747351"/>
                      </a:cubicBezTo>
                      <a:cubicBezTo>
                        <a:pt x="609594" y="454353"/>
                        <a:pt x="486989" y="189417"/>
                        <a:pt x="289664" y="0"/>
                      </a:cubicBezTo>
                      <a:close/>
                    </a:path>
                  </a:pathLst>
                </a:custGeom>
                <a:solidFill>
                  <a:srgbClr val="FFFFFF"/>
                </a:solidFill>
                <a:ln w="4127" cap="flat">
                  <a:noFill/>
                  <a:prstDash val="solid"/>
                  <a:miter/>
                </a:ln>
              </p:spPr>
              <p:txBody>
                <a:bodyPr rtlCol="0" anchor="ctr"/>
                <a:lstStyle/>
                <a:p>
                  <a:endParaRPr lang="en-US"/>
                </a:p>
              </p:txBody>
            </p:sp>
            <p:sp>
              <p:nvSpPr>
                <p:cNvPr id="154" name="Freeform 313">
                  <a:extLst>
                    <a:ext uri="{FF2B5EF4-FFF2-40B4-BE49-F238E27FC236}">
                      <a16:creationId xmlns:a16="http://schemas.microsoft.com/office/drawing/2014/main" id="{9EF12386-C440-4EBF-93D8-B384EE150794}"/>
                    </a:ext>
                  </a:extLst>
                </p:cNvPr>
                <p:cNvSpPr/>
                <p:nvPr/>
              </p:nvSpPr>
              <p:spPr>
                <a:xfrm>
                  <a:off x="4079543" y="3438020"/>
                  <a:ext cx="1086935" cy="2086476"/>
                </a:xfrm>
                <a:custGeom>
                  <a:avLst/>
                  <a:gdLst>
                    <a:gd name="connsiteX0" fmla="*/ 1086935 w 1086935"/>
                    <a:gd name="connsiteY0" fmla="*/ 1919344 h 2086476"/>
                    <a:gd name="connsiteX1" fmla="*/ 1062166 w 1086935"/>
                    <a:gd name="connsiteY1" fmla="*/ 1564032 h 2086476"/>
                    <a:gd name="connsiteX2" fmla="*/ 1059689 w 1086935"/>
                    <a:gd name="connsiteY2" fmla="*/ 1147232 h 2086476"/>
                    <a:gd name="connsiteX3" fmla="*/ 1076202 w 1086935"/>
                    <a:gd name="connsiteY3" fmla="*/ 1001146 h 2086476"/>
                    <a:gd name="connsiteX4" fmla="*/ 1031206 w 1086935"/>
                    <a:gd name="connsiteY4" fmla="*/ 855472 h 2086476"/>
                    <a:gd name="connsiteX5" fmla="*/ 999419 w 1086935"/>
                    <a:gd name="connsiteY5" fmla="*/ 423816 h 2086476"/>
                    <a:gd name="connsiteX6" fmla="*/ 1008088 w 1086935"/>
                    <a:gd name="connsiteY6" fmla="*/ 63139 h 2086476"/>
                    <a:gd name="connsiteX7" fmla="*/ 645226 w 1086935"/>
                    <a:gd name="connsiteY7" fmla="*/ 0 h 2086476"/>
                    <a:gd name="connsiteX8" fmla="*/ 0 w 1086935"/>
                    <a:gd name="connsiteY8" fmla="*/ 215828 h 2086476"/>
                    <a:gd name="connsiteX9" fmla="*/ 71829 w 1086935"/>
                    <a:gd name="connsiteY9" fmla="*/ 418864 h 2086476"/>
                    <a:gd name="connsiteX10" fmla="*/ 238606 w 1086935"/>
                    <a:gd name="connsiteY10" fmla="*/ 718052 h 2086476"/>
                    <a:gd name="connsiteX11" fmla="*/ 203103 w 1086935"/>
                    <a:gd name="connsiteY11" fmla="*/ 738685 h 2086476"/>
                    <a:gd name="connsiteX12" fmla="*/ 124669 w 1086935"/>
                    <a:gd name="connsiteY12" fmla="*/ 607868 h 2086476"/>
                    <a:gd name="connsiteX13" fmla="*/ 178748 w 1086935"/>
                    <a:gd name="connsiteY13" fmla="*/ 739923 h 2086476"/>
                    <a:gd name="connsiteX14" fmla="*/ 309609 w 1086935"/>
                    <a:gd name="connsiteY14" fmla="*/ 956989 h 2086476"/>
                    <a:gd name="connsiteX15" fmla="*/ 395887 w 1086935"/>
                    <a:gd name="connsiteY15" fmla="*/ 1169929 h 2086476"/>
                    <a:gd name="connsiteX16" fmla="*/ 319104 w 1086935"/>
                    <a:gd name="connsiteY16" fmla="*/ 1379567 h 2086476"/>
                    <a:gd name="connsiteX17" fmla="*/ 314976 w 1086935"/>
                    <a:gd name="connsiteY17" fmla="*/ 1382456 h 2086476"/>
                    <a:gd name="connsiteX18" fmla="*/ 306307 w 1086935"/>
                    <a:gd name="connsiteY18" fmla="*/ 1527717 h 2086476"/>
                    <a:gd name="connsiteX19" fmla="*/ 276998 w 1086935"/>
                    <a:gd name="connsiteY19" fmla="*/ 1715483 h 2086476"/>
                    <a:gd name="connsiteX20" fmla="*/ 223744 w 1086935"/>
                    <a:gd name="connsiteY20" fmla="*/ 1879727 h 2086476"/>
                    <a:gd name="connsiteX21" fmla="*/ 241908 w 1086935"/>
                    <a:gd name="connsiteY21" fmla="*/ 2001878 h 2086476"/>
                    <a:gd name="connsiteX22" fmla="*/ 246449 w 1086935"/>
                    <a:gd name="connsiteY22" fmla="*/ 1972991 h 2086476"/>
                    <a:gd name="connsiteX23" fmla="*/ 276171 w 1086935"/>
                    <a:gd name="connsiteY23" fmla="*/ 1954833 h 2086476"/>
                    <a:gd name="connsiteX24" fmla="*/ 379374 w 1086935"/>
                    <a:gd name="connsiteY24" fmla="*/ 1800081 h 2086476"/>
                    <a:gd name="connsiteX25" fmla="*/ 414876 w 1086935"/>
                    <a:gd name="connsiteY25" fmla="*/ 1820715 h 2086476"/>
                    <a:gd name="connsiteX26" fmla="*/ 282776 w 1086935"/>
                    <a:gd name="connsiteY26" fmla="*/ 2023750 h 2086476"/>
                    <a:gd name="connsiteX27" fmla="*/ 644813 w 1086935"/>
                    <a:gd name="connsiteY27" fmla="*/ 2086476 h 2086476"/>
                    <a:gd name="connsiteX28" fmla="*/ 1083219 w 1086935"/>
                    <a:gd name="connsiteY28" fmla="*/ 1993212 h 2086476"/>
                    <a:gd name="connsiteX29" fmla="*/ 1058038 w 1086935"/>
                    <a:gd name="connsiteY29" fmla="*/ 1946167 h 2086476"/>
                    <a:gd name="connsiteX30" fmla="*/ 1086935 w 1086935"/>
                    <a:gd name="connsiteY30" fmla="*/ 1919344 h 208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86935" h="2086476">
                      <a:moveTo>
                        <a:pt x="1086935" y="1919344"/>
                      </a:moveTo>
                      <a:cubicBezTo>
                        <a:pt x="1079918" y="1800906"/>
                        <a:pt x="1069184" y="1682469"/>
                        <a:pt x="1062166" y="1564032"/>
                      </a:cubicBezTo>
                      <a:cubicBezTo>
                        <a:pt x="1053497" y="1425373"/>
                        <a:pt x="1048957" y="1285890"/>
                        <a:pt x="1059689" y="1147232"/>
                      </a:cubicBezTo>
                      <a:cubicBezTo>
                        <a:pt x="1063405" y="1098536"/>
                        <a:pt x="1068771" y="1049841"/>
                        <a:pt x="1076202" y="1001146"/>
                      </a:cubicBezTo>
                      <a:cubicBezTo>
                        <a:pt x="1056800" y="954101"/>
                        <a:pt x="1041938" y="905405"/>
                        <a:pt x="1031206" y="855472"/>
                      </a:cubicBezTo>
                      <a:cubicBezTo>
                        <a:pt x="1000657" y="713925"/>
                        <a:pt x="999419" y="567839"/>
                        <a:pt x="999419" y="423816"/>
                      </a:cubicBezTo>
                      <a:cubicBezTo>
                        <a:pt x="999831" y="303728"/>
                        <a:pt x="997767" y="182814"/>
                        <a:pt x="1008088" y="63139"/>
                      </a:cubicBezTo>
                      <a:cubicBezTo>
                        <a:pt x="894977" y="22284"/>
                        <a:pt x="772785" y="0"/>
                        <a:pt x="645226" y="0"/>
                      </a:cubicBezTo>
                      <a:cubicBezTo>
                        <a:pt x="402492" y="0"/>
                        <a:pt x="178748" y="80471"/>
                        <a:pt x="0" y="215828"/>
                      </a:cubicBezTo>
                      <a:cubicBezTo>
                        <a:pt x="15274" y="285983"/>
                        <a:pt x="42107" y="354074"/>
                        <a:pt x="71829" y="418864"/>
                      </a:cubicBezTo>
                      <a:cubicBezTo>
                        <a:pt x="119716" y="522445"/>
                        <a:pt x="178748" y="620661"/>
                        <a:pt x="238606" y="718052"/>
                      </a:cubicBezTo>
                      <a:cubicBezTo>
                        <a:pt x="252641" y="740749"/>
                        <a:pt x="216726" y="761382"/>
                        <a:pt x="203103" y="738685"/>
                      </a:cubicBezTo>
                      <a:cubicBezTo>
                        <a:pt x="176684" y="695355"/>
                        <a:pt x="149851" y="652024"/>
                        <a:pt x="124669" y="607868"/>
                      </a:cubicBezTo>
                      <a:cubicBezTo>
                        <a:pt x="140769" y="652849"/>
                        <a:pt x="157282" y="697418"/>
                        <a:pt x="178748" y="739923"/>
                      </a:cubicBezTo>
                      <a:cubicBezTo>
                        <a:pt x="216726" y="815443"/>
                        <a:pt x="266264" y="884359"/>
                        <a:pt x="309609" y="956989"/>
                      </a:cubicBezTo>
                      <a:cubicBezTo>
                        <a:pt x="348826" y="1022604"/>
                        <a:pt x="385980" y="1093171"/>
                        <a:pt x="395887" y="1169929"/>
                      </a:cubicBezTo>
                      <a:cubicBezTo>
                        <a:pt x="406207" y="1250400"/>
                        <a:pt x="377310" y="1323443"/>
                        <a:pt x="319104" y="1379567"/>
                      </a:cubicBezTo>
                      <a:cubicBezTo>
                        <a:pt x="317866" y="1380805"/>
                        <a:pt x="316627" y="1381630"/>
                        <a:pt x="314976" y="1382456"/>
                      </a:cubicBezTo>
                      <a:cubicBezTo>
                        <a:pt x="313737" y="1431151"/>
                        <a:pt x="310848" y="1479434"/>
                        <a:pt x="306307" y="1527717"/>
                      </a:cubicBezTo>
                      <a:cubicBezTo>
                        <a:pt x="300528" y="1590030"/>
                        <a:pt x="295986" y="1656058"/>
                        <a:pt x="276998" y="1715483"/>
                      </a:cubicBezTo>
                      <a:cubicBezTo>
                        <a:pt x="259659" y="1769956"/>
                        <a:pt x="230350" y="1822778"/>
                        <a:pt x="223744" y="1879727"/>
                      </a:cubicBezTo>
                      <a:cubicBezTo>
                        <a:pt x="218791" y="1921820"/>
                        <a:pt x="232000" y="1961436"/>
                        <a:pt x="241908" y="2001878"/>
                      </a:cubicBezTo>
                      <a:cubicBezTo>
                        <a:pt x="244798" y="1992799"/>
                        <a:pt x="246037" y="1982895"/>
                        <a:pt x="246449" y="1972991"/>
                      </a:cubicBezTo>
                      <a:cubicBezTo>
                        <a:pt x="246862" y="1955659"/>
                        <a:pt x="264200" y="1949882"/>
                        <a:pt x="276171" y="1954833"/>
                      </a:cubicBezTo>
                      <a:cubicBezTo>
                        <a:pt x="308784" y="1902424"/>
                        <a:pt x="345524" y="1851665"/>
                        <a:pt x="379374" y="1800081"/>
                      </a:cubicBezTo>
                      <a:cubicBezTo>
                        <a:pt x="393823" y="1777797"/>
                        <a:pt x="429738" y="1798430"/>
                        <a:pt x="414876" y="1820715"/>
                      </a:cubicBezTo>
                      <a:cubicBezTo>
                        <a:pt x="371118" y="1887981"/>
                        <a:pt x="321168" y="1952770"/>
                        <a:pt x="282776" y="2023750"/>
                      </a:cubicBezTo>
                      <a:cubicBezTo>
                        <a:pt x="395887" y="2064192"/>
                        <a:pt x="517666" y="2086476"/>
                        <a:pt x="644813" y="2086476"/>
                      </a:cubicBezTo>
                      <a:cubicBezTo>
                        <a:pt x="801269" y="2086476"/>
                        <a:pt x="949468" y="2053050"/>
                        <a:pt x="1083219" y="1993212"/>
                      </a:cubicBezTo>
                      <a:cubicBezTo>
                        <a:pt x="1074963" y="1977531"/>
                        <a:pt x="1066707" y="1961849"/>
                        <a:pt x="1058038" y="1946167"/>
                      </a:cubicBezTo>
                      <a:cubicBezTo>
                        <a:pt x="1047305" y="1928010"/>
                        <a:pt x="1071661" y="1909852"/>
                        <a:pt x="1086935" y="1919344"/>
                      </a:cubicBezTo>
                      <a:close/>
                    </a:path>
                  </a:pathLst>
                </a:custGeom>
                <a:solidFill>
                  <a:srgbClr val="FFFFFF"/>
                </a:solidFill>
                <a:ln w="4127" cap="flat">
                  <a:noFill/>
                  <a:prstDash val="solid"/>
                  <a:miter/>
                </a:ln>
              </p:spPr>
              <p:txBody>
                <a:bodyPr rtlCol="0" anchor="ctr"/>
                <a:lstStyle/>
                <a:p>
                  <a:endParaRPr lang="en-US" b="1"/>
                </a:p>
              </p:txBody>
            </p:sp>
            <p:sp>
              <p:nvSpPr>
                <p:cNvPr id="155" name="Freeform 314">
                  <a:extLst>
                    <a:ext uri="{FF2B5EF4-FFF2-40B4-BE49-F238E27FC236}">
                      <a16:creationId xmlns:a16="http://schemas.microsoft.com/office/drawing/2014/main" id="{A9D4D846-9A60-40AC-B71E-709EE426D31C}"/>
                    </a:ext>
                  </a:extLst>
                </p:cNvPr>
                <p:cNvSpPr/>
                <p:nvPr/>
              </p:nvSpPr>
              <p:spPr>
                <a:xfrm>
                  <a:off x="5118815" y="3516428"/>
                  <a:ext cx="290808" cy="843504"/>
                </a:xfrm>
                <a:custGeom>
                  <a:avLst/>
                  <a:gdLst>
                    <a:gd name="connsiteX0" fmla="*/ 282966 w 290808"/>
                    <a:gd name="connsiteY0" fmla="*/ 189004 h 843504"/>
                    <a:gd name="connsiteX1" fmla="*/ 249528 w 290808"/>
                    <a:gd name="connsiteY1" fmla="*/ 242652 h 843504"/>
                    <a:gd name="connsiteX2" fmla="*/ 211962 w 290808"/>
                    <a:gd name="connsiteY2" fmla="*/ 226557 h 843504"/>
                    <a:gd name="connsiteX3" fmla="*/ 225998 w 290808"/>
                    <a:gd name="connsiteY3" fmla="*/ 119675 h 843504"/>
                    <a:gd name="connsiteX4" fmla="*/ 8446 w 290808"/>
                    <a:gd name="connsiteY4" fmla="*/ 0 h 843504"/>
                    <a:gd name="connsiteX5" fmla="*/ 2253 w 290808"/>
                    <a:gd name="connsiteY5" fmla="*/ 146499 h 843504"/>
                    <a:gd name="connsiteX6" fmla="*/ 6794 w 290808"/>
                    <a:gd name="connsiteY6" fmla="*/ 578981 h 843504"/>
                    <a:gd name="connsiteX7" fmla="*/ 51791 w 290808"/>
                    <a:gd name="connsiteY7" fmla="*/ 843504 h 843504"/>
                    <a:gd name="connsiteX8" fmla="*/ 106695 w 290808"/>
                    <a:gd name="connsiteY8" fmla="*/ 674721 h 843504"/>
                    <a:gd name="connsiteX9" fmla="*/ 265628 w 290808"/>
                    <a:gd name="connsiteY9" fmla="*/ 337154 h 843504"/>
                    <a:gd name="connsiteX10" fmla="*/ 290809 w 290808"/>
                    <a:gd name="connsiteY10" fmla="*/ 196433 h 843504"/>
                    <a:gd name="connsiteX11" fmla="*/ 282966 w 290808"/>
                    <a:gd name="connsiteY11" fmla="*/ 189004 h 843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808" h="843504">
                      <a:moveTo>
                        <a:pt x="282966" y="189004"/>
                      </a:moveTo>
                      <a:cubicBezTo>
                        <a:pt x="268104" y="203861"/>
                        <a:pt x="259023" y="224494"/>
                        <a:pt x="249528" y="242652"/>
                      </a:cubicBezTo>
                      <a:cubicBezTo>
                        <a:pt x="238382" y="264936"/>
                        <a:pt x="207834" y="248429"/>
                        <a:pt x="211962" y="226557"/>
                      </a:cubicBezTo>
                      <a:cubicBezTo>
                        <a:pt x="218567" y="192718"/>
                        <a:pt x="221044" y="155990"/>
                        <a:pt x="225998" y="119675"/>
                      </a:cubicBezTo>
                      <a:cubicBezTo>
                        <a:pt x="158709" y="71805"/>
                        <a:pt x="86055" y="31776"/>
                        <a:pt x="8446" y="0"/>
                      </a:cubicBezTo>
                      <a:cubicBezTo>
                        <a:pt x="4730" y="48695"/>
                        <a:pt x="3079" y="97391"/>
                        <a:pt x="2253" y="146499"/>
                      </a:cubicBezTo>
                      <a:cubicBezTo>
                        <a:pt x="-224" y="290109"/>
                        <a:pt x="-2700" y="435371"/>
                        <a:pt x="6794" y="578981"/>
                      </a:cubicBezTo>
                      <a:cubicBezTo>
                        <a:pt x="12574" y="668118"/>
                        <a:pt x="25370" y="758081"/>
                        <a:pt x="51791" y="843504"/>
                      </a:cubicBezTo>
                      <a:cubicBezTo>
                        <a:pt x="65001" y="785730"/>
                        <a:pt x="82339" y="729194"/>
                        <a:pt x="106695" y="674721"/>
                      </a:cubicBezTo>
                      <a:cubicBezTo>
                        <a:pt x="157058" y="560823"/>
                        <a:pt x="229300" y="456829"/>
                        <a:pt x="265628" y="337154"/>
                      </a:cubicBezTo>
                      <a:cubicBezTo>
                        <a:pt x="279250" y="292998"/>
                        <a:pt x="287919" y="245128"/>
                        <a:pt x="290809" y="196433"/>
                      </a:cubicBezTo>
                      <a:cubicBezTo>
                        <a:pt x="288333" y="193956"/>
                        <a:pt x="285855" y="191481"/>
                        <a:pt x="282966" y="189004"/>
                      </a:cubicBezTo>
                      <a:close/>
                    </a:path>
                  </a:pathLst>
                </a:custGeom>
                <a:solidFill>
                  <a:srgbClr val="FFFFFF"/>
                </a:solidFill>
                <a:ln w="4127" cap="flat">
                  <a:noFill/>
                  <a:prstDash val="solid"/>
                  <a:miter/>
                </a:ln>
              </p:spPr>
              <p:txBody>
                <a:bodyPr rtlCol="0" anchor="ctr"/>
                <a:lstStyle/>
                <a:p>
                  <a:endParaRPr lang="en-US"/>
                </a:p>
              </p:txBody>
            </p:sp>
          </p:grpSp>
          <p:grpSp>
            <p:nvGrpSpPr>
              <p:cNvPr id="148" name="Graphic 1533">
                <a:extLst>
                  <a:ext uri="{FF2B5EF4-FFF2-40B4-BE49-F238E27FC236}">
                    <a16:creationId xmlns:a16="http://schemas.microsoft.com/office/drawing/2014/main" id="{7B5BBF78-9F59-4B03-8A2B-86C8A3E994D9}"/>
                  </a:ext>
                </a:extLst>
              </p:cNvPr>
              <p:cNvGrpSpPr/>
              <p:nvPr/>
            </p:nvGrpSpPr>
            <p:grpSpPr>
              <a:xfrm>
                <a:off x="4214945" y="3433894"/>
                <a:ext cx="1131105" cy="2096793"/>
                <a:chOff x="4214945" y="3433894"/>
                <a:chExt cx="1131105" cy="2096793"/>
              </a:xfrm>
              <a:solidFill>
                <a:srgbClr val="000000"/>
              </a:solidFill>
            </p:grpSpPr>
            <p:sp>
              <p:nvSpPr>
                <p:cNvPr id="149" name="Freeform 308">
                  <a:extLst>
                    <a:ext uri="{FF2B5EF4-FFF2-40B4-BE49-F238E27FC236}">
                      <a16:creationId xmlns:a16="http://schemas.microsoft.com/office/drawing/2014/main" id="{D0C86E20-06EF-41A1-82EC-9FF070F650E3}"/>
                    </a:ext>
                  </a:extLst>
                </p:cNvPr>
                <p:cNvSpPr/>
                <p:nvPr/>
              </p:nvSpPr>
              <p:spPr>
                <a:xfrm>
                  <a:off x="4360255" y="5427931"/>
                  <a:ext cx="804570" cy="102755"/>
                </a:xfrm>
                <a:custGeom>
                  <a:avLst/>
                  <a:gdLst>
                    <a:gd name="connsiteX0" fmla="*/ 364100 w 804570"/>
                    <a:gd name="connsiteY0" fmla="*/ 93264 h 102755"/>
                    <a:gd name="connsiteX1" fmla="*/ 4541 w 804570"/>
                    <a:gd name="connsiteY1" fmla="*/ 30950 h 102755"/>
                    <a:gd name="connsiteX2" fmla="*/ 0 w 804570"/>
                    <a:gd name="connsiteY2" fmla="*/ 39617 h 102755"/>
                    <a:gd name="connsiteX3" fmla="*/ 364100 w 804570"/>
                    <a:gd name="connsiteY3" fmla="*/ 102756 h 102755"/>
                    <a:gd name="connsiteX4" fmla="*/ 804571 w 804570"/>
                    <a:gd name="connsiteY4" fmla="*/ 8666 h 102755"/>
                    <a:gd name="connsiteX5" fmla="*/ 800031 w 804570"/>
                    <a:gd name="connsiteY5" fmla="*/ 0 h 102755"/>
                    <a:gd name="connsiteX6" fmla="*/ 364100 w 804570"/>
                    <a:gd name="connsiteY6" fmla="*/ 93264 h 10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570" h="102755">
                      <a:moveTo>
                        <a:pt x="364100" y="93264"/>
                      </a:moveTo>
                      <a:cubicBezTo>
                        <a:pt x="237780" y="93264"/>
                        <a:pt x="116826" y="71393"/>
                        <a:pt x="4541" y="30950"/>
                      </a:cubicBezTo>
                      <a:cubicBezTo>
                        <a:pt x="2889" y="33839"/>
                        <a:pt x="1239" y="36728"/>
                        <a:pt x="0" y="39617"/>
                      </a:cubicBezTo>
                      <a:cubicBezTo>
                        <a:pt x="113523" y="80471"/>
                        <a:pt x="236128" y="102756"/>
                        <a:pt x="364100" y="102756"/>
                      </a:cubicBezTo>
                      <a:cubicBezTo>
                        <a:pt x="520969" y="102756"/>
                        <a:pt x="669995" y="68916"/>
                        <a:pt x="804571" y="8666"/>
                      </a:cubicBezTo>
                      <a:cubicBezTo>
                        <a:pt x="802920" y="5778"/>
                        <a:pt x="801681" y="2889"/>
                        <a:pt x="800031" y="0"/>
                      </a:cubicBezTo>
                      <a:cubicBezTo>
                        <a:pt x="667105" y="59838"/>
                        <a:pt x="519730" y="93264"/>
                        <a:pt x="364100" y="93264"/>
                      </a:cubicBezTo>
                      <a:close/>
                    </a:path>
                  </a:pathLst>
                </a:custGeom>
                <a:solidFill>
                  <a:srgbClr val="000000"/>
                </a:solidFill>
                <a:ln w="4127" cap="flat">
                  <a:noFill/>
                  <a:prstDash val="solid"/>
                  <a:miter/>
                </a:ln>
              </p:spPr>
              <p:txBody>
                <a:bodyPr rtlCol="0" anchor="ctr"/>
                <a:lstStyle/>
                <a:p>
                  <a:endParaRPr lang="en-US"/>
                </a:p>
              </p:txBody>
            </p:sp>
            <p:sp>
              <p:nvSpPr>
                <p:cNvPr id="150" name="Freeform 309">
                  <a:extLst>
                    <a:ext uri="{FF2B5EF4-FFF2-40B4-BE49-F238E27FC236}">
                      <a16:creationId xmlns:a16="http://schemas.microsoft.com/office/drawing/2014/main" id="{A00310EE-B69F-49E0-ABB7-C8D38D165121}"/>
                    </a:ext>
                  </a:extLst>
                </p:cNvPr>
                <p:cNvSpPr/>
                <p:nvPr/>
              </p:nvSpPr>
              <p:spPr>
                <a:xfrm>
                  <a:off x="4214945" y="3433894"/>
                  <a:ext cx="872684" cy="137832"/>
                </a:xfrm>
                <a:custGeom>
                  <a:avLst/>
                  <a:gdLst>
                    <a:gd name="connsiteX0" fmla="*/ 509410 w 872684"/>
                    <a:gd name="connsiteY0" fmla="*/ 0 h 137832"/>
                    <a:gd name="connsiteX1" fmla="*/ 0 w 872684"/>
                    <a:gd name="connsiteY1" fmla="*/ 128342 h 137832"/>
                    <a:gd name="connsiteX2" fmla="*/ 2889 w 872684"/>
                    <a:gd name="connsiteY2" fmla="*/ 137833 h 137832"/>
                    <a:gd name="connsiteX3" fmla="*/ 509410 w 872684"/>
                    <a:gd name="connsiteY3" fmla="*/ 9904 h 137832"/>
                    <a:gd name="connsiteX4" fmla="*/ 871860 w 872684"/>
                    <a:gd name="connsiteY4" fmla="*/ 73456 h 137832"/>
                    <a:gd name="connsiteX5" fmla="*/ 872685 w 872684"/>
                    <a:gd name="connsiteY5" fmla="*/ 63552 h 137832"/>
                    <a:gd name="connsiteX6" fmla="*/ 509410 w 872684"/>
                    <a:gd name="connsiteY6" fmla="*/ 0 h 13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684" h="137832">
                      <a:moveTo>
                        <a:pt x="509410" y="0"/>
                      </a:moveTo>
                      <a:cubicBezTo>
                        <a:pt x="324883" y="0"/>
                        <a:pt x="151089" y="46632"/>
                        <a:pt x="0" y="128342"/>
                      </a:cubicBezTo>
                      <a:cubicBezTo>
                        <a:pt x="1651" y="131230"/>
                        <a:pt x="2476" y="134532"/>
                        <a:pt x="2889" y="137833"/>
                      </a:cubicBezTo>
                      <a:cubicBezTo>
                        <a:pt x="153153" y="56124"/>
                        <a:pt x="326122" y="9904"/>
                        <a:pt x="509410" y="9904"/>
                      </a:cubicBezTo>
                      <a:cubicBezTo>
                        <a:pt x="636970" y="9904"/>
                        <a:pt x="758749" y="32188"/>
                        <a:pt x="871860" y="73456"/>
                      </a:cubicBezTo>
                      <a:cubicBezTo>
                        <a:pt x="872273" y="70154"/>
                        <a:pt x="872273" y="66853"/>
                        <a:pt x="872685" y="63552"/>
                      </a:cubicBezTo>
                      <a:cubicBezTo>
                        <a:pt x="759575" y="22284"/>
                        <a:pt x="636970" y="0"/>
                        <a:pt x="509410" y="0"/>
                      </a:cubicBezTo>
                      <a:close/>
                    </a:path>
                  </a:pathLst>
                </a:custGeom>
                <a:solidFill>
                  <a:srgbClr val="000000"/>
                </a:solidFill>
                <a:ln w="4127" cap="flat">
                  <a:noFill/>
                  <a:prstDash val="solid"/>
                  <a:miter/>
                </a:ln>
              </p:spPr>
              <p:txBody>
                <a:bodyPr rtlCol="0" anchor="ctr"/>
                <a:lstStyle/>
                <a:p>
                  <a:endParaRPr lang="en-US"/>
                </a:p>
              </p:txBody>
            </p:sp>
            <p:sp>
              <p:nvSpPr>
                <p:cNvPr id="151" name="Freeform 310">
                  <a:extLst>
                    <a:ext uri="{FF2B5EF4-FFF2-40B4-BE49-F238E27FC236}">
                      <a16:creationId xmlns:a16="http://schemas.microsoft.com/office/drawing/2014/main" id="{19513FF7-76F6-4889-B0EF-5074D00F3805}"/>
                    </a:ext>
                  </a:extLst>
                </p:cNvPr>
                <p:cNvSpPr/>
                <p:nvPr/>
              </p:nvSpPr>
              <p:spPr>
                <a:xfrm>
                  <a:off x="5126848" y="3511889"/>
                  <a:ext cx="219203" cy="130404"/>
                </a:xfrm>
                <a:custGeom>
                  <a:avLst/>
                  <a:gdLst>
                    <a:gd name="connsiteX0" fmla="*/ 825 w 219203"/>
                    <a:gd name="connsiteY0" fmla="*/ 0 h 130404"/>
                    <a:gd name="connsiteX1" fmla="*/ 0 w 219203"/>
                    <a:gd name="connsiteY1" fmla="*/ 10317 h 130404"/>
                    <a:gd name="connsiteX2" fmla="*/ 217552 w 219203"/>
                    <a:gd name="connsiteY2" fmla="*/ 130405 h 130404"/>
                    <a:gd name="connsiteX3" fmla="*/ 219204 w 219203"/>
                    <a:gd name="connsiteY3" fmla="*/ 119675 h 130404"/>
                    <a:gd name="connsiteX4" fmla="*/ 825 w 219203"/>
                    <a:gd name="connsiteY4" fmla="*/ 0 h 130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03" h="130404">
                      <a:moveTo>
                        <a:pt x="825" y="0"/>
                      </a:moveTo>
                      <a:cubicBezTo>
                        <a:pt x="413" y="3301"/>
                        <a:pt x="413" y="6603"/>
                        <a:pt x="0" y="10317"/>
                      </a:cubicBezTo>
                      <a:cubicBezTo>
                        <a:pt x="77609" y="42093"/>
                        <a:pt x="150264" y="82535"/>
                        <a:pt x="217552" y="130405"/>
                      </a:cubicBezTo>
                      <a:cubicBezTo>
                        <a:pt x="217965" y="126691"/>
                        <a:pt x="218378" y="122977"/>
                        <a:pt x="219204" y="119675"/>
                      </a:cubicBezTo>
                      <a:cubicBezTo>
                        <a:pt x="151502" y="71805"/>
                        <a:pt x="78434" y="31363"/>
                        <a:pt x="825" y="0"/>
                      </a:cubicBezTo>
                      <a:close/>
                    </a:path>
                  </a:pathLst>
                </a:custGeom>
                <a:solidFill>
                  <a:srgbClr val="000000"/>
                </a:solidFill>
                <a:ln w="4127" cap="flat">
                  <a:noFill/>
                  <a:prstDash val="solid"/>
                  <a:miter/>
                </a:ln>
              </p:spPr>
              <p:txBody>
                <a:bodyPr rtlCol="0" anchor="ctr"/>
                <a:lstStyle/>
                <a:p>
                  <a:endParaRPr lang="en-US"/>
                </a:p>
              </p:txBody>
            </p:sp>
          </p:grpSp>
        </p:grpSp>
        <p:grpSp>
          <p:nvGrpSpPr>
            <p:cNvPr id="7" name="Graphic 1533">
              <a:extLst>
                <a:ext uri="{FF2B5EF4-FFF2-40B4-BE49-F238E27FC236}">
                  <a16:creationId xmlns:a16="http://schemas.microsoft.com/office/drawing/2014/main" id="{64229245-04E1-46D2-9B6F-D0CEA1D64907}"/>
                </a:ext>
              </a:extLst>
            </p:cNvPr>
            <p:cNvGrpSpPr/>
            <p:nvPr/>
          </p:nvGrpSpPr>
          <p:grpSpPr>
            <a:xfrm>
              <a:off x="5381140" y="3047632"/>
              <a:ext cx="627474" cy="684436"/>
              <a:chOff x="5381140" y="3047632"/>
              <a:chExt cx="627474" cy="684436"/>
            </a:xfrm>
          </p:grpSpPr>
          <p:sp>
            <p:nvSpPr>
              <p:cNvPr id="145" name="Freeform 304">
                <a:extLst>
                  <a:ext uri="{FF2B5EF4-FFF2-40B4-BE49-F238E27FC236}">
                    <a16:creationId xmlns:a16="http://schemas.microsoft.com/office/drawing/2014/main" id="{ED0792AD-660D-4494-8211-2B31AD73C26F}"/>
                  </a:ext>
                </a:extLst>
              </p:cNvPr>
              <p:cNvSpPr/>
              <p:nvPr/>
            </p:nvSpPr>
            <p:spPr>
              <a:xfrm>
                <a:off x="5384855" y="3052996"/>
                <a:ext cx="622934" cy="679072"/>
              </a:xfrm>
              <a:custGeom>
                <a:avLst/>
                <a:gdLst>
                  <a:gd name="connsiteX0" fmla="*/ 340983 w 622934"/>
                  <a:gd name="connsiteY0" fmla="*/ 583933 h 679072"/>
                  <a:gd name="connsiteX1" fmla="*/ 336855 w 622934"/>
                  <a:gd name="connsiteY1" fmla="*/ 620661 h 679072"/>
                  <a:gd name="connsiteX2" fmla="*/ 366164 w 622934"/>
                  <a:gd name="connsiteY2" fmla="*/ 638406 h 679072"/>
                  <a:gd name="connsiteX3" fmla="*/ 459874 w 622934"/>
                  <a:gd name="connsiteY3" fmla="*/ 675546 h 679072"/>
                  <a:gd name="connsiteX4" fmla="*/ 520557 w 622934"/>
                  <a:gd name="connsiteY4" fmla="*/ 602503 h 679072"/>
                  <a:gd name="connsiteX5" fmla="*/ 554820 w 622934"/>
                  <a:gd name="connsiteY5" fmla="*/ 482002 h 679072"/>
                  <a:gd name="connsiteX6" fmla="*/ 587845 w 622934"/>
                  <a:gd name="connsiteY6" fmla="*/ 247191 h 679072"/>
                  <a:gd name="connsiteX7" fmla="*/ 622934 w 622934"/>
                  <a:gd name="connsiteY7" fmla="*/ 21872 h 679072"/>
                  <a:gd name="connsiteX8" fmla="*/ 474734 w 622934"/>
                  <a:gd name="connsiteY8" fmla="*/ 0 h 679072"/>
                  <a:gd name="connsiteX9" fmla="*/ 0 w 622934"/>
                  <a:gd name="connsiteY9" fmla="*/ 317758 h 679072"/>
                  <a:gd name="connsiteX10" fmla="*/ 340983 w 622934"/>
                  <a:gd name="connsiteY10" fmla="*/ 583933 h 679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2934" h="679072">
                    <a:moveTo>
                      <a:pt x="340983" y="583933"/>
                    </a:moveTo>
                    <a:cubicBezTo>
                      <a:pt x="359147" y="592599"/>
                      <a:pt x="351716" y="614883"/>
                      <a:pt x="336855" y="620661"/>
                    </a:cubicBezTo>
                    <a:cubicBezTo>
                      <a:pt x="346762" y="626438"/>
                      <a:pt x="356257" y="632216"/>
                      <a:pt x="366164" y="638406"/>
                    </a:cubicBezTo>
                    <a:cubicBezTo>
                      <a:pt x="396300" y="656563"/>
                      <a:pt x="422720" y="689990"/>
                      <a:pt x="459874" y="675546"/>
                    </a:cubicBezTo>
                    <a:cubicBezTo>
                      <a:pt x="490008" y="663579"/>
                      <a:pt x="508172" y="630565"/>
                      <a:pt x="520557" y="602503"/>
                    </a:cubicBezTo>
                    <a:cubicBezTo>
                      <a:pt x="537482" y="564124"/>
                      <a:pt x="546976" y="522857"/>
                      <a:pt x="554820" y="482002"/>
                    </a:cubicBezTo>
                    <a:cubicBezTo>
                      <a:pt x="569681" y="404420"/>
                      <a:pt x="577112" y="325187"/>
                      <a:pt x="587845" y="247191"/>
                    </a:cubicBezTo>
                    <a:cubicBezTo>
                      <a:pt x="598166" y="172497"/>
                      <a:pt x="606009" y="95740"/>
                      <a:pt x="622934" y="21872"/>
                    </a:cubicBezTo>
                    <a:cubicBezTo>
                      <a:pt x="575873" y="7841"/>
                      <a:pt x="526336" y="0"/>
                      <a:pt x="474734" y="0"/>
                    </a:cubicBezTo>
                    <a:cubicBezTo>
                      <a:pt x="261724" y="0"/>
                      <a:pt x="78848" y="130817"/>
                      <a:pt x="0" y="317758"/>
                    </a:cubicBezTo>
                    <a:cubicBezTo>
                      <a:pt x="107744" y="414737"/>
                      <a:pt x="208883" y="520381"/>
                      <a:pt x="340983" y="583933"/>
                    </a:cubicBezTo>
                    <a:close/>
                  </a:path>
                </a:pathLst>
              </a:custGeom>
              <a:solidFill>
                <a:srgbClr val="FFFFFF"/>
              </a:solidFill>
              <a:ln w="4127" cap="flat">
                <a:noFill/>
                <a:prstDash val="solid"/>
                <a:miter/>
              </a:ln>
            </p:spPr>
            <p:txBody>
              <a:bodyPr rtlCol="0" anchor="ctr"/>
              <a:lstStyle/>
              <a:p>
                <a:endParaRPr lang="en-US"/>
              </a:p>
            </p:txBody>
          </p:sp>
          <p:sp>
            <p:nvSpPr>
              <p:cNvPr id="146" name="Freeform 305">
                <a:extLst>
                  <a:ext uri="{FF2B5EF4-FFF2-40B4-BE49-F238E27FC236}">
                    <a16:creationId xmlns:a16="http://schemas.microsoft.com/office/drawing/2014/main" id="{476B3003-B24A-41B4-A06E-E609CB855292}"/>
                  </a:ext>
                </a:extLst>
              </p:cNvPr>
              <p:cNvSpPr/>
              <p:nvPr/>
            </p:nvSpPr>
            <p:spPr>
              <a:xfrm>
                <a:off x="5381140" y="3047632"/>
                <a:ext cx="627474" cy="326424"/>
              </a:xfrm>
              <a:custGeom>
                <a:avLst/>
                <a:gdLst>
                  <a:gd name="connsiteX0" fmla="*/ 7843 w 627474"/>
                  <a:gd name="connsiteY0" fmla="*/ 326424 h 326424"/>
                  <a:gd name="connsiteX1" fmla="*/ 478449 w 627474"/>
                  <a:gd name="connsiteY1" fmla="*/ 9904 h 326424"/>
                  <a:gd name="connsiteX2" fmla="*/ 625411 w 627474"/>
                  <a:gd name="connsiteY2" fmla="*/ 31776 h 326424"/>
                  <a:gd name="connsiteX3" fmla="*/ 627475 w 627474"/>
                  <a:gd name="connsiteY3" fmla="*/ 22284 h 326424"/>
                  <a:gd name="connsiteX4" fmla="*/ 478449 w 627474"/>
                  <a:gd name="connsiteY4" fmla="*/ 0 h 326424"/>
                  <a:gd name="connsiteX5" fmla="*/ 0 w 627474"/>
                  <a:gd name="connsiteY5" fmla="*/ 319409 h 326424"/>
                  <a:gd name="connsiteX6" fmla="*/ 7843 w 627474"/>
                  <a:gd name="connsiteY6" fmla="*/ 326424 h 32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474" h="326424">
                    <a:moveTo>
                      <a:pt x="7843" y="326424"/>
                    </a:moveTo>
                    <a:cubicBezTo>
                      <a:pt x="85452" y="140721"/>
                      <a:pt x="267503" y="9904"/>
                      <a:pt x="478449" y="9904"/>
                    </a:cubicBezTo>
                    <a:cubicBezTo>
                      <a:pt x="529638" y="9904"/>
                      <a:pt x="578763" y="17745"/>
                      <a:pt x="625411" y="31776"/>
                    </a:cubicBezTo>
                    <a:cubicBezTo>
                      <a:pt x="626236" y="28474"/>
                      <a:pt x="627062" y="25586"/>
                      <a:pt x="627475" y="22284"/>
                    </a:cubicBezTo>
                    <a:cubicBezTo>
                      <a:pt x="580001" y="7841"/>
                      <a:pt x="530051" y="0"/>
                      <a:pt x="478449" y="0"/>
                    </a:cubicBezTo>
                    <a:cubicBezTo>
                      <a:pt x="264200" y="0"/>
                      <a:pt x="80085" y="131643"/>
                      <a:pt x="0" y="319409"/>
                    </a:cubicBezTo>
                    <a:cubicBezTo>
                      <a:pt x="2889" y="321885"/>
                      <a:pt x="5367" y="323949"/>
                      <a:pt x="7843" y="326424"/>
                    </a:cubicBezTo>
                    <a:close/>
                  </a:path>
                </a:pathLst>
              </a:custGeom>
              <a:solidFill>
                <a:srgbClr val="000000"/>
              </a:solidFill>
              <a:ln w="4127" cap="flat">
                <a:noFill/>
                <a:prstDash val="solid"/>
                <a:miter/>
              </a:ln>
            </p:spPr>
            <p:txBody>
              <a:bodyPr rtlCol="0" anchor="ctr"/>
              <a:lstStyle/>
              <a:p>
                <a:endParaRPr lang="en-US"/>
              </a:p>
            </p:txBody>
          </p:sp>
        </p:grpSp>
        <p:grpSp>
          <p:nvGrpSpPr>
            <p:cNvPr id="8" name="Graphic 1533">
              <a:extLst>
                <a:ext uri="{FF2B5EF4-FFF2-40B4-BE49-F238E27FC236}">
                  <a16:creationId xmlns:a16="http://schemas.microsoft.com/office/drawing/2014/main" id="{A503092C-538A-4A60-96A7-E08A0A64D525}"/>
                </a:ext>
              </a:extLst>
            </p:cNvPr>
            <p:cNvGrpSpPr/>
            <p:nvPr/>
          </p:nvGrpSpPr>
          <p:grpSpPr>
            <a:xfrm>
              <a:off x="2856793" y="3006364"/>
              <a:ext cx="1372188" cy="1351917"/>
              <a:chOff x="2856793" y="3006364"/>
              <a:chExt cx="1372188" cy="1351917"/>
            </a:xfrm>
          </p:grpSpPr>
          <p:sp>
            <p:nvSpPr>
              <p:cNvPr id="143" name="Freeform 302">
                <a:extLst>
                  <a:ext uri="{FF2B5EF4-FFF2-40B4-BE49-F238E27FC236}">
                    <a16:creationId xmlns:a16="http://schemas.microsoft.com/office/drawing/2014/main" id="{D167D299-288D-43BD-BCD3-BAA718E20E79}"/>
                  </a:ext>
                </a:extLst>
              </p:cNvPr>
              <p:cNvSpPr/>
              <p:nvPr/>
            </p:nvSpPr>
            <p:spPr>
              <a:xfrm>
                <a:off x="2856793" y="3006364"/>
                <a:ext cx="1372188" cy="1351917"/>
              </a:xfrm>
              <a:custGeom>
                <a:avLst/>
                <a:gdLst>
                  <a:gd name="connsiteX0" fmla="*/ 1372188 w 1372188"/>
                  <a:gd name="connsiteY0" fmla="*/ 675959 h 1351917"/>
                  <a:gd name="connsiteX1" fmla="*/ 686094 w 1372188"/>
                  <a:gd name="connsiteY1" fmla="*/ 1351918 h 1351917"/>
                  <a:gd name="connsiteX2" fmla="*/ 0 w 1372188"/>
                  <a:gd name="connsiteY2" fmla="*/ 675959 h 1351917"/>
                  <a:gd name="connsiteX3" fmla="*/ 686094 w 1372188"/>
                  <a:gd name="connsiteY3" fmla="*/ 0 h 1351917"/>
                  <a:gd name="connsiteX4" fmla="*/ 1372188 w 1372188"/>
                  <a:gd name="connsiteY4" fmla="*/ 675959 h 1351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188" h="1351917">
                    <a:moveTo>
                      <a:pt x="1372188" y="675959"/>
                    </a:moveTo>
                    <a:cubicBezTo>
                      <a:pt x="1372188" y="1049281"/>
                      <a:pt x="1065014" y="1351918"/>
                      <a:pt x="686094" y="1351918"/>
                    </a:cubicBezTo>
                    <a:cubicBezTo>
                      <a:pt x="307175" y="1351918"/>
                      <a:pt x="0" y="1049281"/>
                      <a:pt x="0" y="675959"/>
                    </a:cubicBezTo>
                    <a:cubicBezTo>
                      <a:pt x="0" y="302637"/>
                      <a:pt x="307175" y="0"/>
                      <a:pt x="686094" y="0"/>
                    </a:cubicBezTo>
                    <a:cubicBezTo>
                      <a:pt x="1065014" y="0"/>
                      <a:pt x="1372188" y="302637"/>
                      <a:pt x="1372188" y="675959"/>
                    </a:cubicBezTo>
                    <a:close/>
                  </a:path>
                </a:pathLst>
              </a:custGeom>
              <a:solidFill>
                <a:srgbClr val="FFFFFF"/>
              </a:solidFill>
              <a:ln w="4127" cap="flat">
                <a:noFill/>
                <a:prstDash val="solid"/>
                <a:miter/>
              </a:ln>
            </p:spPr>
            <p:txBody>
              <a:bodyPr rtlCol="0" anchor="ctr"/>
              <a:lstStyle/>
              <a:p>
                <a:endParaRPr lang="en-US"/>
              </a:p>
            </p:txBody>
          </p:sp>
          <p:sp>
            <p:nvSpPr>
              <p:cNvPr id="144" name="Freeform 303">
                <a:extLst>
                  <a:ext uri="{FF2B5EF4-FFF2-40B4-BE49-F238E27FC236}">
                    <a16:creationId xmlns:a16="http://schemas.microsoft.com/office/drawing/2014/main" id="{A78F22CF-AC18-49FC-A24B-2ABEC5B6A0BA}"/>
                  </a:ext>
                </a:extLst>
              </p:cNvPr>
              <p:cNvSpPr/>
              <p:nvPr/>
            </p:nvSpPr>
            <p:spPr>
              <a:xfrm>
                <a:off x="2886102" y="3013792"/>
                <a:ext cx="599816" cy="489843"/>
              </a:xfrm>
              <a:custGeom>
                <a:avLst/>
                <a:gdLst>
                  <a:gd name="connsiteX0" fmla="*/ 599817 w 599816"/>
                  <a:gd name="connsiteY0" fmla="*/ 0 h 489843"/>
                  <a:gd name="connsiteX1" fmla="*/ 0 w 599816"/>
                  <a:gd name="connsiteY1" fmla="*/ 489843 h 489843"/>
                </a:gdLst>
                <a:ahLst/>
                <a:cxnLst>
                  <a:cxn ang="0">
                    <a:pos x="connsiteX0" y="connsiteY0"/>
                  </a:cxn>
                  <a:cxn ang="0">
                    <a:pos x="connsiteX1" y="connsiteY1"/>
                  </a:cxn>
                </a:cxnLst>
                <a:rect l="l" t="t" r="r" b="b"/>
                <a:pathLst>
                  <a:path w="599816" h="489843">
                    <a:moveTo>
                      <a:pt x="599817" y="0"/>
                    </a:moveTo>
                    <a:cubicBezTo>
                      <a:pt x="312087" y="23522"/>
                      <a:pt x="74719" y="223669"/>
                      <a:pt x="0" y="489843"/>
                    </a:cubicBezTo>
                  </a:path>
                </a:pathLst>
              </a:custGeom>
              <a:noFill/>
              <a:ln w="8774" cap="flat">
                <a:solidFill>
                  <a:srgbClr val="000000"/>
                </a:solidFill>
                <a:prstDash val="solid"/>
                <a:miter/>
              </a:ln>
            </p:spPr>
            <p:txBody>
              <a:bodyPr rtlCol="0" anchor="ctr"/>
              <a:lstStyle/>
              <a:p>
                <a:endParaRPr lang="en-US"/>
              </a:p>
            </p:txBody>
          </p:sp>
        </p:grpSp>
        <p:grpSp>
          <p:nvGrpSpPr>
            <p:cNvPr id="9" name="Graphic 1533">
              <a:extLst>
                <a:ext uri="{FF2B5EF4-FFF2-40B4-BE49-F238E27FC236}">
                  <a16:creationId xmlns:a16="http://schemas.microsoft.com/office/drawing/2014/main" id="{F1B00344-7DED-49CB-A858-D3C6FC23A08A}"/>
                </a:ext>
              </a:extLst>
            </p:cNvPr>
            <p:cNvGrpSpPr/>
            <p:nvPr/>
          </p:nvGrpSpPr>
          <p:grpSpPr>
            <a:xfrm>
              <a:off x="6170851" y="3994716"/>
              <a:ext cx="731915" cy="1119582"/>
              <a:chOff x="6170851" y="3994716"/>
              <a:chExt cx="731915" cy="1119582"/>
            </a:xfrm>
          </p:grpSpPr>
          <p:grpSp>
            <p:nvGrpSpPr>
              <p:cNvPr id="136" name="Graphic 1533">
                <a:extLst>
                  <a:ext uri="{FF2B5EF4-FFF2-40B4-BE49-F238E27FC236}">
                    <a16:creationId xmlns:a16="http://schemas.microsoft.com/office/drawing/2014/main" id="{E0B77144-823B-4131-8D5C-3DFB65119C2A}"/>
                  </a:ext>
                </a:extLst>
              </p:cNvPr>
              <p:cNvGrpSpPr/>
              <p:nvPr/>
            </p:nvGrpSpPr>
            <p:grpSpPr>
              <a:xfrm>
                <a:off x="6170851" y="3997605"/>
                <a:ext cx="726549" cy="1112567"/>
                <a:chOff x="6170851" y="3997605"/>
                <a:chExt cx="726549" cy="1112567"/>
              </a:xfrm>
              <a:solidFill>
                <a:srgbClr val="FFFFFF"/>
              </a:solidFill>
            </p:grpSpPr>
            <p:sp>
              <p:nvSpPr>
                <p:cNvPr id="140" name="Freeform 299">
                  <a:extLst>
                    <a:ext uri="{FF2B5EF4-FFF2-40B4-BE49-F238E27FC236}">
                      <a16:creationId xmlns:a16="http://schemas.microsoft.com/office/drawing/2014/main" id="{D0670C45-1791-4EC7-9680-5AF2A69C05E2}"/>
                    </a:ext>
                  </a:extLst>
                </p:cNvPr>
                <p:cNvSpPr/>
                <p:nvPr/>
              </p:nvSpPr>
              <p:spPr>
                <a:xfrm>
                  <a:off x="6170851" y="4358282"/>
                  <a:ext cx="726549" cy="751890"/>
                </a:xfrm>
                <a:custGeom>
                  <a:avLst/>
                  <a:gdLst>
                    <a:gd name="connsiteX0" fmla="*/ 674535 w 726549"/>
                    <a:gd name="connsiteY0" fmla="*/ 3301 h 751890"/>
                    <a:gd name="connsiteX1" fmla="*/ 673296 w 726549"/>
                    <a:gd name="connsiteY1" fmla="*/ 0 h 751890"/>
                    <a:gd name="connsiteX2" fmla="*/ 248513 w 726549"/>
                    <a:gd name="connsiteY2" fmla="*/ 54885 h 751890"/>
                    <a:gd name="connsiteX3" fmla="*/ 18163 w 726549"/>
                    <a:gd name="connsiteY3" fmla="*/ 92438 h 751890"/>
                    <a:gd name="connsiteX4" fmla="*/ 4540 w 726549"/>
                    <a:gd name="connsiteY4" fmla="*/ 87487 h 751890"/>
                    <a:gd name="connsiteX5" fmla="*/ 0 w 726549"/>
                    <a:gd name="connsiteY5" fmla="*/ 94502 h 751890"/>
                    <a:gd name="connsiteX6" fmla="*/ 356669 w 726549"/>
                    <a:gd name="connsiteY6" fmla="*/ 751891 h 751890"/>
                    <a:gd name="connsiteX7" fmla="*/ 726550 w 726549"/>
                    <a:gd name="connsiteY7" fmla="*/ 151863 h 751890"/>
                    <a:gd name="connsiteX8" fmla="*/ 709624 w 726549"/>
                    <a:gd name="connsiteY8" fmla="*/ 2476 h 751890"/>
                    <a:gd name="connsiteX9" fmla="*/ 674535 w 726549"/>
                    <a:gd name="connsiteY9" fmla="*/ 3301 h 75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6549" h="751890">
                      <a:moveTo>
                        <a:pt x="674535" y="3301"/>
                      </a:moveTo>
                      <a:cubicBezTo>
                        <a:pt x="674122" y="2063"/>
                        <a:pt x="673710" y="1238"/>
                        <a:pt x="673296" y="0"/>
                      </a:cubicBezTo>
                      <a:cubicBezTo>
                        <a:pt x="533766" y="32188"/>
                        <a:pt x="391345" y="45807"/>
                        <a:pt x="248513" y="54885"/>
                      </a:cubicBezTo>
                      <a:cubicBezTo>
                        <a:pt x="173381" y="76345"/>
                        <a:pt x="97423" y="92026"/>
                        <a:pt x="18163" y="92438"/>
                      </a:cubicBezTo>
                      <a:cubicBezTo>
                        <a:pt x="12384" y="92438"/>
                        <a:pt x="7843" y="90375"/>
                        <a:pt x="4540" y="87487"/>
                      </a:cubicBezTo>
                      <a:cubicBezTo>
                        <a:pt x="3302" y="89962"/>
                        <a:pt x="1651" y="92026"/>
                        <a:pt x="0" y="94502"/>
                      </a:cubicBezTo>
                      <a:cubicBezTo>
                        <a:pt x="131274" y="306203"/>
                        <a:pt x="250989" y="525745"/>
                        <a:pt x="356669" y="751891"/>
                      </a:cubicBezTo>
                      <a:cubicBezTo>
                        <a:pt x="576699" y="639231"/>
                        <a:pt x="726550" y="412673"/>
                        <a:pt x="726550" y="151863"/>
                      </a:cubicBezTo>
                      <a:cubicBezTo>
                        <a:pt x="726550" y="100692"/>
                        <a:pt x="720770" y="50759"/>
                        <a:pt x="709624" y="2476"/>
                      </a:cubicBezTo>
                      <a:cubicBezTo>
                        <a:pt x="702193" y="14856"/>
                        <a:pt x="681553" y="18983"/>
                        <a:pt x="674535" y="3301"/>
                      </a:cubicBezTo>
                      <a:close/>
                    </a:path>
                  </a:pathLst>
                </a:custGeom>
                <a:solidFill>
                  <a:srgbClr val="FFFFFF"/>
                </a:solidFill>
                <a:ln w="4127" cap="flat">
                  <a:noFill/>
                  <a:prstDash val="solid"/>
                  <a:miter/>
                </a:ln>
              </p:spPr>
              <p:txBody>
                <a:bodyPr rtlCol="0" anchor="ctr"/>
                <a:lstStyle/>
                <a:p>
                  <a:endParaRPr lang="en-US"/>
                </a:p>
              </p:txBody>
            </p:sp>
            <p:sp>
              <p:nvSpPr>
                <p:cNvPr id="141" name="Freeform 300">
                  <a:extLst>
                    <a:ext uri="{FF2B5EF4-FFF2-40B4-BE49-F238E27FC236}">
                      <a16:creationId xmlns:a16="http://schemas.microsoft.com/office/drawing/2014/main" id="{F8F3D321-2346-4775-BEBA-71FE4889AF6F}"/>
                    </a:ext>
                  </a:extLst>
                </p:cNvPr>
                <p:cNvSpPr/>
                <p:nvPr/>
              </p:nvSpPr>
              <p:spPr>
                <a:xfrm>
                  <a:off x="6199747" y="3997605"/>
                  <a:ext cx="641923" cy="411435"/>
                </a:xfrm>
                <a:custGeom>
                  <a:avLst/>
                  <a:gdLst>
                    <a:gd name="connsiteX0" fmla="*/ 199801 w 641923"/>
                    <a:gd name="connsiteY0" fmla="*/ 379659 h 411435"/>
                    <a:gd name="connsiteX1" fmla="*/ 212185 w 641923"/>
                    <a:gd name="connsiteY1" fmla="*/ 374707 h 411435"/>
                    <a:gd name="connsiteX2" fmla="*/ 218791 w 641923"/>
                    <a:gd name="connsiteY2" fmla="*/ 374294 h 411435"/>
                    <a:gd name="connsiteX3" fmla="*/ 641923 w 641923"/>
                    <a:gd name="connsiteY3" fmla="*/ 245541 h 411435"/>
                    <a:gd name="connsiteX4" fmla="*/ 458634 w 641923"/>
                    <a:gd name="connsiteY4" fmla="*/ 0 h 411435"/>
                    <a:gd name="connsiteX5" fmla="*/ 365339 w 641923"/>
                    <a:gd name="connsiteY5" fmla="*/ 83772 h 411435"/>
                    <a:gd name="connsiteX6" fmla="*/ 220028 w 641923"/>
                    <a:gd name="connsiteY6" fmla="*/ 199734 h 411435"/>
                    <a:gd name="connsiteX7" fmla="*/ 0 w 641923"/>
                    <a:gd name="connsiteY7" fmla="*/ 411435 h 411435"/>
                    <a:gd name="connsiteX8" fmla="*/ 199801 w 641923"/>
                    <a:gd name="connsiteY8" fmla="*/ 379659 h 41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923" h="411435">
                      <a:moveTo>
                        <a:pt x="199801" y="379659"/>
                      </a:moveTo>
                      <a:cubicBezTo>
                        <a:pt x="203103" y="376770"/>
                        <a:pt x="207232" y="375120"/>
                        <a:pt x="212185" y="374707"/>
                      </a:cubicBezTo>
                      <a:cubicBezTo>
                        <a:pt x="214249" y="374707"/>
                        <a:pt x="216726" y="374294"/>
                        <a:pt x="218791" y="374294"/>
                      </a:cubicBezTo>
                      <a:cubicBezTo>
                        <a:pt x="360384" y="333440"/>
                        <a:pt x="497439" y="270301"/>
                        <a:pt x="641923" y="245541"/>
                      </a:cubicBezTo>
                      <a:cubicBezTo>
                        <a:pt x="600229" y="150626"/>
                        <a:pt x="537482" y="66853"/>
                        <a:pt x="458634" y="0"/>
                      </a:cubicBezTo>
                      <a:cubicBezTo>
                        <a:pt x="428498" y="28887"/>
                        <a:pt x="397538" y="56949"/>
                        <a:pt x="365339" y="83772"/>
                      </a:cubicBezTo>
                      <a:cubicBezTo>
                        <a:pt x="317452" y="123389"/>
                        <a:pt x="268328" y="160943"/>
                        <a:pt x="220028" y="199734"/>
                      </a:cubicBezTo>
                      <a:cubicBezTo>
                        <a:pt x="141594" y="262460"/>
                        <a:pt x="59858" y="329313"/>
                        <a:pt x="0" y="411435"/>
                      </a:cubicBezTo>
                      <a:cubicBezTo>
                        <a:pt x="68526" y="410197"/>
                        <a:pt x="134576" y="397404"/>
                        <a:pt x="199801" y="379659"/>
                      </a:cubicBezTo>
                      <a:close/>
                    </a:path>
                  </a:pathLst>
                </a:custGeom>
                <a:solidFill>
                  <a:srgbClr val="FFFFFF"/>
                </a:solidFill>
                <a:ln w="4127" cap="flat">
                  <a:noFill/>
                  <a:prstDash val="solid"/>
                  <a:miter/>
                </a:ln>
              </p:spPr>
              <p:txBody>
                <a:bodyPr rtlCol="0" anchor="ctr"/>
                <a:lstStyle/>
                <a:p>
                  <a:endParaRPr lang="en-US"/>
                </a:p>
              </p:txBody>
            </p:sp>
            <p:sp>
              <p:nvSpPr>
                <p:cNvPr id="142" name="Freeform 301">
                  <a:extLst>
                    <a:ext uri="{FF2B5EF4-FFF2-40B4-BE49-F238E27FC236}">
                      <a16:creationId xmlns:a16="http://schemas.microsoft.com/office/drawing/2014/main" id="{A836862B-36F2-40C2-8FCB-B8A1C1E9BC67}"/>
                    </a:ext>
                  </a:extLst>
                </p:cNvPr>
                <p:cNvSpPr/>
                <p:nvPr/>
              </p:nvSpPr>
              <p:spPr>
                <a:xfrm>
                  <a:off x="6584488" y="4282763"/>
                  <a:ext cx="267914" cy="75931"/>
                </a:xfrm>
                <a:custGeom>
                  <a:avLst/>
                  <a:gdLst>
                    <a:gd name="connsiteX0" fmla="*/ 267915 w 267914"/>
                    <a:gd name="connsiteY0" fmla="*/ 0 h 75931"/>
                    <a:gd name="connsiteX1" fmla="*/ 0 w 267914"/>
                    <a:gd name="connsiteY1" fmla="*/ 75932 h 75931"/>
                    <a:gd name="connsiteX2" fmla="*/ 252228 w 267914"/>
                    <a:gd name="connsiteY2" fmla="*/ 35077 h 75931"/>
                    <a:gd name="connsiteX3" fmla="*/ 267915 w 267914"/>
                    <a:gd name="connsiteY3" fmla="*/ 0 h 75931"/>
                  </a:gdLst>
                  <a:ahLst/>
                  <a:cxnLst>
                    <a:cxn ang="0">
                      <a:pos x="connsiteX0" y="connsiteY0"/>
                    </a:cxn>
                    <a:cxn ang="0">
                      <a:pos x="connsiteX1" y="connsiteY1"/>
                    </a:cxn>
                    <a:cxn ang="0">
                      <a:pos x="connsiteX2" y="connsiteY2"/>
                    </a:cxn>
                    <a:cxn ang="0">
                      <a:pos x="connsiteX3" y="connsiteY3"/>
                    </a:cxn>
                  </a:cxnLst>
                  <a:rect l="l" t="t" r="r" b="b"/>
                  <a:pathLst>
                    <a:path w="267914" h="75931">
                      <a:moveTo>
                        <a:pt x="267915" y="0"/>
                      </a:moveTo>
                      <a:cubicBezTo>
                        <a:pt x="176684" y="14444"/>
                        <a:pt x="88341" y="44981"/>
                        <a:pt x="0" y="75932"/>
                      </a:cubicBezTo>
                      <a:cubicBezTo>
                        <a:pt x="84627" y="66853"/>
                        <a:pt x="169253" y="54473"/>
                        <a:pt x="252228" y="35077"/>
                      </a:cubicBezTo>
                      <a:cubicBezTo>
                        <a:pt x="253466" y="21872"/>
                        <a:pt x="258420" y="9904"/>
                        <a:pt x="267915" y="0"/>
                      </a:cubicBezTo>
                      <a:close/>
                    </a:path>
                  </a:pathLst>
                </a:custGeom>
                <a:solidFill>
                  <a:srgbClr val="FFFFFF"/>
                </a:solidFill>
                <a:ln w="4127" cap="flat">
                  <a:noFill/>
                  <a:prstDash val="solid"/>
                  <a:miter/>
                </a:ln>
              </p:spPr>
              <p:txBody>
                <a:bodyPr rtlCol="0" anchor="ctr"/>
                <a:lstStyle/>
                <a:p>
                  <a:endParaRPr lang="en-US"/>
                </a:p>
              </p:txBody>
            </p:sp>
          </p:grpSp>
          <p:grpSp>
            <p:nvGrpSpPr>
              <p:cNvPr id="137" name="Graphic 1533">
                <a:extLst>
                  <a:ext uri="{FF2B5EF4-FFF2-40B4-BE49-F238E27FC236}">
                    <a16:creationId xmlns:a16="http://schemas.microsoft.com/office/drawing/2014/main" id="{E5D3A5C9-DEDF-4CC2-A34A-7E691938F5E1}"/>
                  </a:ext>
                </a:extLst>
              </p:cNvPr>
              <p:cNvGrpSpPr/>
              <p:nvPr/>
            </p:nvGrpSpPr>
            <p:grpSpPr>
              <a:xfrm>
                <a:off x="6525456" y="3994716"/>
                <a:ext cx="377310" cy="1119582"/>
                <a:chOff x="6525456" y="3994716"/>
                <a:chExt cx="377310" cy="1119582"/>
              </a:xfrm>
              <a:solidFill>
                <a:srgbClr val="000000"/>
              </a:solidFill>
            </p:grpSpPr>
            <p:sp>
              <p:nvSpPr>
                <p:cNvPr id="138" name="Freeform 297">
                  <a:extLst>
                    <a:ext uri="{FF2B5EF4-FFF2-40B4-BE49-F238E27FC236}">
                      <a16:creationId xmlns:a16="http://schemas.microsoft.com/office/drawing/2014/main" id="{DE6110F7-0DF0-4E33-8ECF-5675DE80AF47}"/>
                    </a:ext>
                  </a:extLst>
                </p:cNvPr>
                <p:cNvSpPr/>
                <p:nvPr/>
              </p:nvSpPr>
              <p:spPr>
                <a:xfrm>
                  <a:off x="6525456" y="4352092"/>
                  <a:ext cx="377310" cy="762207"/>
                </a:xfrm>
                <a:custGeom>
                  <a:avLst/>
                  <a:gdLst>
                    <a:gd name="connsiteX0" fmla="*/ 351304 w 377310"/>
                    <a:gd name="connsiteY0" fmla="*/ 13618 h 762207"/>
                    <a:gd name="connsiteX1" fmla="*/ 367403 w 377310"/>
                    <a:gd name="connsiteY1" fmla="*/ 158054 h 762207"/>
                    <a:gd name="connsiteX2" fmla="*/ 0 w 377310"/>
                    <a:gd name="connsiteY2" fmla="*/ 753541 h 762207"/>
                    <a:gd name="connsiteX3" fmla="*/ 4128 w 377310"/>
                    <a:gd name="connsiteY3" fmla="*/ 762207 h 762207"/>
                    <a:gd name="connsiteX4" fmla="*/ 377310 w 377310"/>
                    <a:gd name="connsiteY4" fmla="*/ 158054 h 762207"/>
                    <a:gd name="connsiteX5" fmla="*/ 358321 w 377310"/>
                    <a:gd name="connsiteY5" fmla="*/ 0 h 762207"/>
                    <a:gd name="connsiteX6" fmla="*/ 351304 w 377310"/>
                    <a:gd name="connsiteY6" fmla="*/ 13618 h 76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310" h="762207">
                      <a:moveTo>
                        <a:pt x="351304" y="13618"/>
                      </a:moveTo>
                      <a:cubicBezTo>
                        <a:pt x="361624" y="60250"/>
                        <a:pt x="367403" y="108533"/>
                        <a:pt x="367403" y="158054"/>
                      </a:cubicBezTo>
                      <a:cubicBezTo>
                        <a:pt x="367403" y="416800"/>
                        <a:pt x="217965" y="641294"/>
                        <a:pt x="0" y="753541"/>
                      </a:cubicBezTo>
                      <a:cubicBezTo>
                        <a:pt x="1239" y="756430"/>
                        <a:pt x="2889" y="759319"/>
                        <a:pt x="4128" y="762207"/>
                      </a:cubicBezTo>
                      <a:cubicBezTo>
                        <a:pt x="225396" y="648722"/>
                        <a:pt x="377310" y="420514"/>
                        <a:pt x="377310" y="158054"/>
                      </a:cubicBezTo>
                      <a:cubicBezTo>
                        <a:pt x="377310" y="103581"/>
                        <a:pt x="370706" y="50759"/>
                        <a:pt x="358321" y="0"/>
                      </a:cubicBezTo>
                      <a:cubicBezTo>
                        <a:pt x="357908" y="5364"/>
                        <a:pt x="355432" y="9904"/>
                        <a:pt x="351304" y="13618"/>
                      </a:cubicBezTo>
                      <a:close/>
                    </a:path>
                  </a:pathLst>
                </a:custGeom>
                <a:solidFill>
                  <a:srgbClr val="000000"/>
                </a:solidFill>
                <a:ln w="4127" cap="flat">
                  <a:noFill/>
                  <a:prstDash val="solid"/>
                  <a:miter/>
                </a:ln>
              </p:spPr>
              <p:txBody>
                <a:bodyPr rtlCol="0" anchor="ctr"/>
                <a:lstStyle/>
                <a:p>
                  <a:endParaRPr lang="en-US"/>
                </a:p>
              </p:txBody>
            </p:sp>
            <p:sp>
              <p:nvSpPr>
                <p:cNvPr id="139" name="Freeform 298">
                  <a:extLst>
                    <a:ext uri="{FF2B5EF4-FFF2-40B4-BE49-F238E27FC236}">
                      <a16:creationId xmlns:a16="http://schemas.microsoft.com/office/drawing/2014/main" id="{DFF3C0F2-4095-4576-B65B-EE5308E04683}"/>
                    </a:ext>
                  </a:extLst>
                </p:cNvPr>
                <p:cNvSpPr/>
                <p:nvPr/>
              </p:nvSpPr>
              <p:spPr>
                <a:xfrm>
                  <a:off x="6655079" y="3994716"/>
                  <a:ext cx="191545" cy="249254"/>
                </a:xfrm>
                <a:custGeom>
                  <a:avLst/>
                  <a:gdLst>
                    <a:gd name="connsiteX0" fmla="*/ 181637 w 191545"/>
                    <a:gd name="connsiteY0" fmla="*/ 249255 h 249254"/>
                    <a:gd name="connsiteX1" fmla="*/ 191546 w 191545"/>
                    <a:gd name="connsiteY1" fmla="*/ 247604 h 249254"/>
                    <a:gd name="connsiteX2" fmla="*/ 7019 w 191545"/>
                    <a:gd name="connsiteY2" fmla="*/ 0 h 249254"/>
                    <a:gd name="connsiteX3" fmla="*/ 0 w 191545"/>
                    <a:gd name="connsiteY3" fmla="*/ 6603 h 249254"/>
                    <a:gd name="connsiteX4" fmla="*/ 181637 w 191545"/>
                    <a:gd name="connsiteY4" fmla="*/ 249255 h 249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45" h="249254">
                      <a:moveTo>
                        <a:pt x="181637" y="249255"/>
                      </a:moveTo>
                      <a:cubicBezTo>
                        <a:pt x="184940" y="248842"/>
                        <a:pt x="188243" y="248017"/>
                        <a:pt x="191546" y="247604"/>
                      </a:cubicBezTo>
                      <a:cubicBezTo>
                        <a:pt x="149851" y="151864"/>
                        <a:pt x="86278" y="66853"/>
                        <a:pt x="7019" y="0"/>
                      </a:cubicBezTo>
                      <a:cubicBezTo>
                        <a:pt x="4541" y="2063"/>
                        <a:pt x="2477" y="4540"/>
                        <a:pt x="0" y="6603"/>
                      </a:cubicBezTo>
                      <a:cubicBezTo>
                        <a:pt x="77609" y="72218"/>
                        <a:pt x="140356" y="155166"/>
                        <a:pt x="181637" y="249255"/>
                      </a:cubicBezTo>
                      <a:close/>
                    </a:path>
                  </a:pathLst>
                </a:custGeom>
                <a:solidFill>
                  <a:srgbClr val="000000"/>
                </a:solidFill>
                <a:ln w="4127" cap="flat">
                  <a:noFill/>
                  <a:prstDash val="solid"/>
                  <a:miter/>
                </a:ln>
              </p:spPr>
              <p:txBody>
                <a:bodyPr rtlCol="0" anchor="ctr"/>
                <a:lstStyle/>
                <a:p>
                  <a:endParaRPr lang="en-US"/>
                </a:p>
              </p:txBody>
            </p:sp>
          </p:grpSp>
        </p:grpSp>
        <p:grpSp>
          <p:nvGrpSpPr>
            <p:cNvPr id="10" name="Graphic 1533">
              <a:extLst>
                <a:ext uri="{FF2B5EF4-FFF2-40B4-BE49-F238E27FC236}">
                  <a16:creationId xmlns:a16="http://schemas.microsoft.com/office/drawing/2014/main" id="{8F22866E-21A3-4C9F-99C9-E75B4C79CE0E}"/>
                </a:ext>
              </a:extLst>
            </p:cNvPr>
            <p:cNvGrpSpPr/>
            <p:nvPr/>
          </p:nvGrpSpPr>
          <p:grpSpPr>
            <a:xfrm>
              <a:off x="4997683" y="4576800"/>
              <a:ext cx="1475509" cy="1456845"/>
              <a:chOff x="4997683" y="4576800"/>
              <a:chExt cx="1475509" cy="1456845"/>
            </a:xfrm>
          </p:grpSpPr>
          <p:sp>
            <p:nvSpPr>
              <p:cNvPr id="134" name="Freeform 293">
                <a:extLst>
                  <a:ext uri="{FF2B5EF4-FFF2-40B4-BE49-F238E27FC236}">
                    <a16:creationId xmlns:a16="http://schemas.microsoft.com/office/drawing/2014/main" id="{708521BC-B72B-4E03-9805-622F883DFD28}"/>
                  </a:ext>
                </a:extLst>
              </p:cNvPr>
              <p:cNvSpPr/>
              <p:nvPr/>
            </p:nvSpPr>
            <p:spPr>
              <a:xfrm rot="-274103">
                <a:off x="5049359" y="4629279"/>
                <a:ext cx="1372156" cy="1351886"/>
              </a:xfrm>
              <a:custGeom>
                <a:avLst/>
                <a:gdLst>
                  <a:gd name="connsiteX0" fmla="*/ 1372156 w 1372156"/>
                  <a:gd name="connsiteY0" fmla="*/ 675943 h 1351886"/>
                  <a:gd name="connsiteX1" fmla="*/ 686078 w 1372156"/>
                  <a:gd name="connsiteY1" fmla="*/ 1351887 h 1351886"/>
                  <a:gd name="connsiteX2" fmla="*/ 0 w 1372156"/>
                  <a:gd name="connsiteY2" fmla="*/ 675943 h 1351886"/>
                  <a:gd name="connsiteX3" fmla="*/ 686078 w 1372156"/>
                  <a:gd name="connsiteY3" fmla="*/ 0 h 1351886"/>
                  <a:gd name="connsiteX4" fmla="*/ 1372156 w 1372156"/>
                  <a:gd name="connsiteY4" fmla="*/ 675943 h 1351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156" h="1351886">
                    <a:moveTo>
                      <a:pt x="1372156" y="675943"/>
                    </a:moveTo>
                    <a:cubicBezTo>
                      <a:pt x="1372156" y="1049257"/>
                      <a:pt x="1064989" y="1351887"/>
                      <a:pt x="686078" y="1351887"/>
                    </a:cubicBezTo>
                    <a:cubicBezTo>
                      <a:pt x="307167" y="1351887"/>
                      <a:pt x="0" y="1049257"/>
                      <a:pt x="0" y="675943"/>
                    </a:cubicBezTo>
                    <a:cubicBezTo>
                      <a:pt x="0" y="302630"/>
                      <a:pt x="307167" y="0"/>
                      <a:pt x="686078" y="0"/>
                    </a:cubicBezTo>
                    <a:cubicBezTo>
                      <a:pt x="1064989" y="0"/>
                      <a:pt x="1372156" y="302630"/>
                      <a:pt x="1372156" y="675943"/>
                    </a:cubicBezTo>
                    <a:close/>
                  </a:path>
                </a:pathLst>
              </a:custGeom>
              <a:solidFill>
                <a:srgbClr val="FFFFFF"/>
              </a:solidFill>
              <a:ln w="4127" cap="flat">
                <a:noFill/>
                <a:prstDash val="solid"/>
                <a:miter/>
              </a:ln>
            </p:spPr>
            <p:txBody>
              <a:bodyPr rtlCol="0" anchor="ctr"/>
              <a:lstStyle/>
              <a:p>
                <a:endParaRPr lang="en-US"/>
              </a:p>
            </p:txBody>
          </p:sp>
          <p:sp>
            <p:nvSpPr>
              <p:cNvPr id="135" name="Freeform 294">
                <a:extLst>
                  <a:ext uri="{FF2B5EF4-FFF2-40B4-BE49-F238E27FC236}">
                    <a16:creationId xmlns:a16="http://schemas.microsoft.com/office/drawing/2014/main" id="{02E2901B-FB60-44D2-9013-DA5E6AA6D8B5}"/>
                  </a:ext>
                </a:extLst>
              </p:cNvPr>
              <p:cNvSpPr/>
              <p:nvPr/>
            </p:nvSpPr>
            <p:spPr>
              <a:xfrm>
                <a:off x="5845554" y="5431645"/>
                <a:ext cx="558947" cy="536062"/>
              </a:xfrm>
              <a:custGeom>
                <a:avLst/>
                <a:gdLst>
                  <a:gd name="connsiteX0" fmla="*/ 0 w 558947"/>
                  <a:gd name="connsiteY0" fmla="*/ 536063 h 536062"/>
                  <a:gd name="connsiteX1" fmla="*/ 558948 w 558947"/>
                  <a:gd name="connsiteY1" fmla="*/ 0 h 536062"/>
                </a:gdLst>
                <a:ahLst/>
                <a:cxnLst>
                  <a:cxn ang="0">
                    <a:pos x="connsiteX0" y="connsiteY0"/>
                  </a:cxn>
                  <a:cxn ang="0">
                    <a:pos x="connsiteX1" y="connsiteY1"/>
                  </a:cxn>
                </a:cxnLst>
                <a:rect l="l" t="t" r="r" b="b"/>
                <a:pathLst>
                  <a:path w="558947" h="536062">
                    <a:moveTo>
                      <a:pt x="0" y="536063"/>
                    </a:moveTo>
                    <a:cubicBezTo>
                      <a:pt x="284841" y="489843"/>
                      <a:pt x="505695" y="271126"/>
                      <a:pt x="558948" y="0"/>
                    </a:cubicBezTo>
                  </a:path>
                </a:pathLst>
              </a:custGeom>
              <a:noFill/>
              <a:ln w="8774" cap="flat">
                <a:solidFill>
                  <a:srgbClr val="000000"/>
                </a:solidFill>
                <a:prstDash val="solid"/>
                <a:miter/>
              </a:ln>
            </p:spPr>
            <p:txBody>
              <a:bodyPr rtlCol="0" anchor="ctr"/>
              <a:lstStyle/>
              <a:p>
                <a:endParaRPr lang="en-US"/>
              </a:p>
            </p:txBody>
          </p:sp>
        </p:grpSp>
        <p:sp>
          <p:nvSpPr>
            <p:cNvPr id="11" name="Freeform 170">
              <a:extLst>
                <a:ext uri="{FF2B5EF4-FFF2-40B4-BE49-F238E27FC236}">
                  <a16:creationId xmlns:a16="http://schemas.microsoft.com/office/drawing/2014/main" id="{A0345DC1-5EE9-4188-B813-059C1D12D42D}"/>
                </a:ext>
              </a:extLst>
            </p:cNvPr>
            <p:cNvSpPr/>
            <p:nvPr/>
          </p:nvSpPr>
          <p:spPr>
            <a:xfrm>
              <a:off x="3844240" y="3606391"/>
              <a:ext cx="1779221" cy="1752210"/>
            </a:xfrm>
            <a:custGeom>
              <a:avLst/>
              <a:gdLst>
                <a:gd name="connsiteX0" fmla="*/ 889611 w 1779221"/>
                <a:gd name="connsiteY0" fmla="*/ 1752211 h 1752210"/>
                <a:gd name="connsiteX1" fmla="*/ 0 w 1779221"/>
                <a:gd name="connsiteY1" fmla="*/ 876106 h 1752210"/>
                <a:gd name="connsiteX2" fmla="*/ 889611 w 1779221"/>
                <a:gd name="connsiteY2" fmla="*/ 0 h 1752210"/>
                <a:gd name="connsiteX3" fmla="*/ 1779221 w 1779221"/>
                <a:gd name="connsiteY3" fmla="*/ 876106 h 1752210"/>
                <a:gd name="connsiteX4" fmla="*/ 889611 w 1779221"/>
                <a:gd name="connsiteY4" fmla="*/ 1752211 h 175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21" h="1752210">
                  <a:moveTo>
                    <a:pt x="889611" y="1752211"/>
                  </a:moveTo>
                  <a:cubicBezTo>
                    <a:pt x="399189" y="1752211"/>
                    <a:pt x="0" y="1359346"/>
                    <a:pt x="0" y="876106"/>
                  </a:cubicBezTo>
                  <a:cubicBezTo>
                    <a:pt x="0" y="392865"/>
                    <a:pt x="399189" y="0"/>
                    <a:pt x="889611" y="0"/>
                  </a:cubicBezTo>
                  <a:cubicBezTo>
                    <a:pt x="1380032" y="0"/>
                    <a:pt x="1779221" y="392865"/>
                    <a:pt x="1779221" y="876106"/>
                  </a:cubicBezTo>
                  <a:cubicBezTo>
                    <a:pt x="1778808" y="1358933"/>
                    <a:pt x="1380032" y="1752211"/>
                    <a:pt x="889611" y="1752211"/>
                  </a:cubicBezTo>
                  <a:close/>
                </a:path>
              </a:pathLst>
            </a:custGeom>
            <a:noFill/>
            <a:ln w="8774" cap="flat">
              <a:solidFill>
                <a:srgbClr val="000000"/>
              </a:solidFill>
              <a:prstDash val="solid"/>
              <a:miter/>
            </a:ln>
          </p:spPr>
          <p:txBody>
            <a:bodyPr rtlCol="0" anchor="ctr"/>
            <a:lstStyle/>
            <a:p>
              <a:endParaRPr lang="en-US"/>
            </a:p>
          </p:txBody>
        </p:sp>
        <p:grpSp>
          <p:nvGrpSpPr>
            <p:cNvPr id="12" name="Graphic 1533">
              <a:extLst>
                <a:ext uri="{FF2B5EF4-FFF2-40B4-BE49-F238E27FC236}">
                  <a16:creationId xmlns:a16="http://schemas.microsoft.com/office/drawing/2014/main" id="{7ED3E22B-CD89-41DF-B1CA-B50252A8DE2C}"/>
                </a:ext>
              </a:extLst>
            </p:cNvPr>
            <p:cNvGrpSpPr/>
            <p:nvPr/>
          </p:nvGrpSpPr>
          <p:grpSpPr>
            <a:xfrm>
              <a:off x="4101422" y="3399229"/>
              <a:ext cx="146961" cy="68916"/>
              <a:chOff x="4101422" y="3399229"/>
              <a:chExt cx="146961" cy="68916"/>
            </a:xfrm>
            <a:solidFill>
              <a:srgbClr val="000000"/>
            </a:solidFill>
          </p:grpSpPr>
          <p:grpSp>
            <p:nvGrpSpPr>
              <p:cNvPr id="125" name="Graphic 1533">
                <a:extLst>
                  <a:ext uri="{FF2B5EF4-FFF2-40B4-BE49-F238E27FC236}">
                    <a16:creationId xmlns:a16="http://schemas.microsoft.com/office/drawing/2014/main" id="{D21F991A-CA47-4F71-A896-6EFC09B80969}"/>
                  </a:ext>
                </a:extLst>
              </p:cNvPr>
              <p:cNvGrpSpPr/>
              <p:nvPr/>
            </p:nvGrpSpPr>
            <p:grpSpPr>
              <a:xfrm>
                <a:off x="4101422" y="3458654"/>
                <a:ext cx="49124" cy="9491"/>
                <a:chOff x="4101422" y="3458654"/>
                <a:chExt cx="49124" cy="9491"/>
              </a:xfrm>
              <a:solidFill>
                <a:srgbClr val="000000"/>
              </a:solidFill>
            </p:grpSpPr>
            <p:sp>
              <p:nvSpPr>
                <p:cNvPr id="132" name="Freeform 291">
                  <a:extLst>
                    <a:ext uri="{FF2B5EF4-FFF2-40B4-BE49-F238E27FC236}">
                      <a16:creationId xmlns:a16="http://schemas.microsoft.com/office/drawing/2014/main" id="{3026B324-7264-4A49-AA28-AC2997C2D5F7}"/>
                    </a:ext>
                  </a:extLst>
                </p:cNvPr>
                <p:cNvSpPr/>
                <p:nvPr/>
              </p:nvSpPr>
              <p:spPr>
                <a:xfrm>
                  <a:off x="4101422" y="3463193"/>
                  <a:ext cx="49124" cy="4126"/>
                </a:xfrm>
                <a:custGeom>
                  <a:avLst/>
                  <a:gdLst>
                    <a:gd name="connsiteX0" fmla="*/ 0 w 49124"/>
                    <a:gd name="connsiteY0" fmla="*/ 0 h 4126"/>
                    <a:gd name="connsiteX1" fmla="*/ 49124 w 49124"/>
                    <a:gd name="connsiteY1" fmla="*/ 0 h 4126"/>
                  </a:gdLst>
                  <a:ahLst/>
                  <a:cxnLst>
                    <a:cxn ang="0">
                      <a:pos x="connsiteX0" y="connsiteY0"/>
                    </a:cxn>
                    <a:cxn ang="0">
                      <a:pos x="connsiteX1" y="connsiteY1"/>
                    </a:cxn>
                  </a:cxnLst>
                  <a:rect l="l" t="t" r="r" b="b"/>
                  <a:pathLst>
                    <a:path w="49124" h="4126">
                      <a:moveTo>
                        <a:pt x="0" y="0"/>
                      </a:moveTo>
                      <a:lnTo>
                        <a:pt x="49124" y="0"/>
                      </a:lnTo>
                    </a:path>
                  </a:pathLst>
                </a:custGeom>
                <a:ln w="4127" cap="flat">
                  <a:noFill/>
                  <a:prstDash val="solid"/>
                  <a:miter/>
                </a:ln>
              </p:spPr>
              <p:txBody>
                <a:bodyPr rtlCol="0" anchor="ctr"/>
                <a:lstStyle/>
                <a:p>
                  <a:endParaRPr lang="en-US"/>
                </a:p>
              </p:txBody>
            </p:sp>
            <p:sp>
              <p:nvSpPr>
                <p:cNvPr id="133" name="Freeform 292">
                  <a:extLst>
                    <a:ext uri="{FF2B5EF4-FFF2-40B4-BE49-F238E27FC236}">
                      <a16:creationId xmlns:a16="http://schemas.microsoft.com/office/drawing/2014/main" id="{78DD411A-B92C-4C30-9A6E-A48754B0D692}"/>
                    </a:ext>
                  </a:extLst>
                </p:cNvPr>
                <p:cNvSpPr/>
                <p:nvPr/>
              </p:nvSpPr>
              <p:spPr>
                <a:xfrm>
                  <a:off x="4101422" y="3458654"/>
                  <a:ext cx="49124" cy="9491"/>
                </a:xfrm>
                <a:custGeom>
                  <a:avLst/>
                  <a:gdLst>
                    <a:gd name="connsiteX0" fmla="*/ 0 w 49124"/>
                    <a:gd name="connsiteY0" fmla="*/ 0 h 9491"/>
                    <a:gd name="connsiteX1" fmla="*/ 49124 w 49124"/>
                    <a:gd name="connsiteY1" fmla="*/ 0 h 9491"/>
                    <a:gd name="connsiteX2" fmla="*/ 49124 w 49124"/>
                    <a:gd name="connsiteY2" fmla="*/ 9491 h 9491"/>
                    <a:gd name="connsiteX3" fmla="*/ 0 w 49124"/>
                    <a:gd name="connsiteY3" fmla="*/ 9491 h 9491"/>
                  </a:gdLst>
                  <a:ahLst/>
                  <a:cxnLst>
                    <a:cxn ang="0">
                      <a:pos x="connsiteX0" y="connsiteY0"/>
                    </a:cxn>
                    <a:cxn ang="0">
                      <a:pos x="connsiteX1" y="connsiteY1"/>
                    </a:cxn>
                    <a:cxn ang="0">
                      <a:pos x="connsiteX2" y="connsiteY2"/>
                    </a:cxn>
                    <a:cxn ang="0">
                      <a:pos x="connsiteX3" y="connsiteY3"/>
                    </a:cxn>
                  </a:cxnLst>
                  <a:rect l="l" t="t" r="r" b="b"/>
                  <a:pathLst>
                    <a:path w="49124" h="9491">
                      <a:moveTo>
                        <a:pt x="0" y="0"/>
                      </a:moveTo>
                      <a:lnTo>
                        <a:pt x="49124" y="0"/>
                      </a:lnTo>
                      <a:lnTo>
                        <a:pt x="49124" y="9491"/>
                      </a:lnTo>
                      <a:lnTo>
                        <a:pt x="0" y="9491"/>
                      </a:lnTo>
                      <a:close/>
                    </a:path>
                  </a:pathLst>
                </a:custGeom>
                <a:solidFill>
                  <a:srgbClr val="000000"/>
                </a:solidFill>
                <a:ln w="4127" cap="flat">
                  <a:noFill/>
                  <a:prstDash val="solid"/>
                  <a:miter/>
                </a:ln>
              </p:spPr>
              <p:txBody>
                <a:bodyPr rtlCol="0" anchor="ctr"/>
                <a:lstStyle/>
                <a:p>
                  <a:endParaRPr lang="en-US"/>
                </a:p>
              </p:txBody>
            </p:sp>
          </p:grpSp>
          <p:grpSp>
            <p:nvGrpSpPr>
              <p:cNvPr id="126" name="Graphic 1533">
                <a:extLst>
                  <a:ext uri="{FF2B5EF4-FFF2-40B4-BE49-F238E27FC236}">
                    <a16:creationId xmlns:a16="http://schemas.microsoft.com/office/drawing/2014/main" id="{11017ABB-57E4-4030-92F8-BC6AAF363B35}"/>
                  </a:ext>
                </a:extLst>
              </p:cNvPr>
              <p:cNvGrpSpPr/>
              <p:nvPr/>
            </p:nvGrpSpPr>
            <p:grpSpPr>
              <a:xfrm>
                <a:off x="4101422" y="3428942"/>
                <a:ext cx="98249" cy="9491"/>
                <a:chOff x="4101422" y="3428942"/>
                <a:chExt cx="98249" cy="9491"/>
              </a:xfrm>
              <a:solidFill>
                <a:srgbClr val="000000"/>
              </a:solidFill>
            </p:grpSpPr>
            <p:sp>
              <p:nvSpPr>
                <p:cNvPr id="130" name="Freeform 289">
                  <a:extLst>
                    <a:ext uri="{FF2B5EF4-FFF2-40B4-BE49-F238E27FC236}">
                      <a16:creationId xmlns:a16="http://schemas.microsoft.com/office/drawing/2014/main" id="{BFB00CFF-9923-4BC2-8A2F-AC35DBCEBDC1}"/>
                    </a:ext>
                  </a:extLst>
                </p:cNvPr>
                <p:cNvSpPr/>
                <p:nvPr/>
              </p:nvSpPr>
              <p:spPr>
                <a:xfrm>
                  <a:off x="4101422" y="3433894"/>
                  <a:ext cx="97836" cy="4126"/>
                </a:xfrm>
                <a:custGeom>
                  <a:avLst/>
                  <a:gdLst>
                    <a:gd name="connsiteX0" fmla="*/ 0 w 97836"/>
                    <a:gd name="connsiteY0" fmla="*/ 0 h 4126"/>
                    <a:gd name="connsiteX1" fmla="*/ 97837 w 97836"/>
                    <a:gd name="connsiteY1" fmla="*/ 0 h 4126"/>
                  </a:gdLst>
                  <a:ahLst/>
                  <a:cxnLst>
                    <a:cxn ang="0">
                      <a:pos x="connsiteX0" y="connsiteY0"/>
                    </a:cxn>
                    <a:cxn ang="0">
                      <a:pos x="connsiteX1" y="connsiteY1"/>
                    </a:cxn>
                  </a:cxnLst>
                  <a:rect l="l" t="t" r="r" b="b"/>
                  <a:pathLst>
                    <a:path w="97836" h="4126">
                      <a:moveTo>
                        <a:pt x="0" y="0"/>
                      </a:moveTo>
                      <a:lnTo>
                        <a:pt x="97837" y="0"/>
                      </a:lnTo>
                    </a:path>
                  </a:pathLst>
                </a:custGeom>
                <a:ln w="4127" cap="flat">
                  <a:noFill/>
                  <a:prstDash val="solid"/>
                  <a:miter/>
                </a:ln>
              </p:spPr>
              <p:txBody>
                <a:bodyPr rtlCol="0" anchor="ctr"/>
                <a:lstStyle/>
                <a:p>
                  <a:endParaRPr lang="en-US"/>
                </a:p>
              </p:txBody>
            </p:sp>
            <p:sp>
              <p:nvSpPr>
                <p:cNvPr id="131" name="Freeform 290">
                  <a:extLst>
                    <a:ext uri="{FF2B5EF4-FFF2-40B4-BE49-F238E27FC236}">
                      <a16:creationId xmlns:a16="http://schemas.microsoft.com/office/drawing/2014/main" id="{B6EAEC50-E989-4022-9069-03B98AE560E1}"/>
                    </a:ext>
                  </a:extLst>
                </p:cNvPr>
                <p:cNvSpPr/>
                <p:nvPr/>
              </p:nvSpPr>
              <p:spPr>
                <a:xfrm>
                  <a:off x="4101422" y="3428942"/>
                  <a:ext cx="98249" cy="9491"/>
                </a:xfrm>
                <a:custGeom>
                  <a:avLst/>
                  <a:gdLst>
                    <a:gd name="connsiteX0" fmla="*/ 0 w 98249"/>
                    <a:gd name="connsiteY0" fmla="*/ 0 h 9491"/>
                    <a:gd name="connsiteX1" fmla="*/ 98250 w 98249"/>
                    <a:gd name="connsiteY1" fmla="*/ 0 h 9491"/>
                    <a:gd name="connsiteX2" fmla="*/ 98250 w 98249"/>
                    <a:gd name="connsiteY2" fmla="*/ 9491 h 9491"/>
                    <a:gd name="connsiteX3" fmla="*/ 0 w 98249"/>
                    <a:gd name="connsiteY3" fmla="*/ 9491 h 9491"/>
                  </a:gdLst>
                  <a:ahLst/>
                  <a:cxnLst>
                    <a:cxn ang="0">
                      <a:pos x="connsiteX0" y="connsiteY0"/>
                    </a:cxn>
                    <a:cxn ang="0">
                      <a:pos x="connsiteX1" y="connsiteY1"/>
                    </a:cxn>
                    <a:cxn ang="0">
                      <a:pos x="connsiteX2" y="connsiteY2"/>
                    </a:cxn>
                    <a:cxn ang="0">
                      <a:pos x="connsiteX3" y="connsiteY3"/>
                    </a:cxn>
                  </a:cxnLst>
                  <a:rect l="l" t="t" r="r" b="b"/>
                  <a:pathLst>
                    <a:path w="98249" h="9491">
                      <a:moveTo>
                        <a:pt x="0" y="0"/>
                      </a:moveTo>
                      <a:lnTo>
                        <a:pt x="98250" y="0"/>
                      </a:lnTo>
                      <a:lnTo>
                        <a:pt x="98250" y="9491"/>
                      </a:lnTo>
                      <a:lnTo>
                        <a:pt x="0" y="9491"/>
                      </a:lnTo>
                      <a:close/>
                    </a:path>
                  </a:pathLst>
                </a:custGeom>
                <a:solidFill>
                  <a:srgbClr val="000000"/>
                </a:solidFill>
                <a:ln w="4127" cap="flat">
                  <a:noFill/>
                  <a:prstDash val="solid"/>
                  <a:miter/>
                </a:ln>
              </p:spPr>
              <p:txBody>
                <a:bodyPr rtlCol="0" anchor="ctr"/>
                <a:lstStyle/>
                <a:p>
                  <a:endParaRPr lang="en-US"/>
                </a:p>
              </p:txBody>
            </p:sp>
          </p:grpSp>
          <p:grpSp>
            <p:nvGrpSpPr>
              <p:cNvPr id="127" name="Graphic 1533">
                <a:extLst>
                  <a:ext uri="{FF2B5EF4-FFF2-40B4-BE49-F238E27FC236}">
                    <a16:creationId xmlns:a16="http://schemas.microsoft.com/office/drawing/2014/main" id="{356E9BE9-0908-4D10-9CF0-E1A3DD8C8251}"/>
                  </a:ext>
                </a:extLst>
              </p:cNvPr>
              <p:cNvGrpSpPr/>
              <p:nvPr/>
            </p:nvGrpSpPr>
            <p:grpSpPr>
              <a:xfrm>
                <a:off x="4101422" y="3399229"/>
                <a:ext cx="146961" cy="9491"/>
                <a:chOff x="4101422" y="3399229"/>
                <a:chExt cx="146961" cy="9491"/>
              </a:xfrm>
              <a:solidFill>
                <a:srgbClr val="000000"/>
              </a:solidFill>
            </p:grpSpPr>
            <p:sp>
              <p:nvSpPr>
                <p:cNvPr id="128" name="Freeform 287">
                  <a:extLst>
                    <a:ext uri="{FF2B5EF4-FFF2-40B4-BE49-F238E27FC236}">
                      <a16:creationId xmlns:a16="http://schemas.microsoft.com/office/drawing/2014/main" id="{7005D7D4-7F03-49CE-BB9D-2B8A6F932E1C}"/>
                    </a:ext>
                  </a:extLst>
                </p:cNvPr>
                <p:cNvSpPr/>
                <p:nvPr/>
              </p:nvSpPr>
              <p:spPr>
                <a:xfrm>
                  <a:off x="4101422" y="3404181"/>
                  <a:ext cx="146961" cy="4126"/>
                </a:xfrm>
                <a:custGeom>
                  <a:avLst/>
                  <a:gdLst>
                    <a:gd name="connsiteX0" fmla="*/ 0 w 146961"/>
                    <a:gd name="connsiteY0" fmla="*/ 0 h 4126"/>
                    <a:gd name="connsiteX1" fmla="*/ 146961 w 146961"/>
                    <a:gd name="connsiteY1" fmla="*/ 0 h 4126"/>
                  </a:gdLst>
                  <a:ahLst/>
                  <a:cxnLst>
                    <a:cxn ang="0">
                      <a:pos x="connsiteX0" y="connsiteY0"/>
                    </a:cxn>
                    <a:cxn ang="0">
                      <a:pos x="connsiteX1" y="connsiteY1"/>
                    </a:cxn>
                  </a:cxnLst>
                  <a:rect l="l" t="t" r="r" b="b"/>
                  <a:pathLst>
                    <a:path w="146961" h="4126">
                      <a:moveTo>
                        <a:pt x="0" y="0"/>
                      </a:moveTo>
                      <a:lnTo>
                        <a:pt x="146961" y="0"/>
                      </a:lnTo>
                    </a:path>
                  </a:pathLst>
                </a:custGeom>
                <a:ln w="4127" cap="flat">
                  <a:noFill/>
                  <a:prstDash val="solid"/>
                  <a:miter/>
                </a:ln>
              </p:spPr>
              <p:txBody>
                <a:bodyPr rtlCol="0" anchor="ctr"/>
                <a:lstStyle/>
                <a:p>
                  <a:endParaRPr lang="en-US"/>
                </a:p>
              </p:txBody>
            </p:sp>
            <p:sp>
              <p:nvSpPr>
                <p:cNvPr id="129" name="Freeform 288">
                  <a:extLst>
                    <a:ext uri="{FF2B5EF4-FFF2-40B4-BE49-F238E27FC236}">
                      <a16:creationId xmlns:a16="http://schemas.microsoft.com/office/drawing/2014/main" id="{EF8E293C-17A5-423F-A2EA-6D84F85E3E60}"/>
                    </a:ext>
                  </a:extLst>
                </p:cNvPr>
                <p:cNvSpPr/>
                <p:nvPr/>
              </p:nvSpPr>
              <p:spPr>
                <a:xfrm>
                  <a:off x="4101422" y="3399229"/>
                  <a:ext cx="146961" cy="9491"/>
                </a:xfrm>
                <a:custGeom>
                  <a:avLst/>
                  <a:gdLst>
                    <a:gd name="connsiteX0" fmla="*/ 0 w 146961"/>
                    <a:gd name="connsiteY0" fmla="*/ 0 h 9491"/>
                    <a:gd name="connsiteX1" fmla="*/ 146962 w 146961"/>
                    <a:gd name="connsiteY1" fmla="*/ 0 h 9491"/>
                    <a:gd name="connsiteX2" fmla="*/ 146962 w 146961"/>
                    <a:gd name="connsiteY2" fmla="*/ 9492 h 9491"/>
                    <a:gd name="connsiteX3" fmla="*/ 0 w 146961"/>
                    <a:gd name="connsiteY3" fmla="*/ 9492 h 9491"/>
                  </a:gdLst>
                  <a:ahLst/>
                  <a:cxnLst>
                    <a:cxn ang="0">
                      <a:pos x="connsiteX0" y="connsiteY0"/>
                    </a:cxn>
                    <a:cxn ang="0">
                      <a:pos x="connsiteX1" y="connsiteY1"/>
                    </a:cxn>
                    <a:cxn ang="0">
                      <a:pos x="connsiteX2" y="connsiteY2"/>
                    </a:cxn>
                    <a:cxn ang="0">
                      <a:pos x="connsiteX3" y="connsiteY3"/>
                    </a:cxn>
                  </a:cxnLst>
                  <a:rect l="l" t="t" r="r" b="b"/>
                  <a:pathLst>
                    <a:path w="146961" h="9491">
                      <a:moveTo>
                        <a:pt x="0" y="0"/>
                      </a:moveTo>
                      <a:lnTo>
                        <a:pt x="146962" y="0"/>
                      </a:lnTo>
                      <a:lnTo>
                        <a:pt x="146962" y="9492"/>
                      </a:lnTo>
                      <a:lnTo>
                        <a:pt x="0" y="9492"/>
                      </a:lnTo>
                      <a:close/>
                    </a:path>
                  </a:pathLst>
                </a:custGeom>
                <a:solidFill>
                  <a:srgbClr val="000000"/>
                </a:solidFill>
                <a:ln w="4127" cap="flat">
                  <a:noFill/>
                  <a:prstDash val="solid"/>
                  <a:miter/>
                </a:ln>
              </p:spPr>
              <p:txBody>
                <a:bodyPr rtlCol="0" anchor="ctr"/>
                <a:lstStyle/>
                <a:p>
                  <a:endParaRPr lang="en-US"/>
                </a:p>
              </p:txBody>
            </p:sp>
          </p:grpSp>
        </p:grpSp>
        <p:sp>
          <p:nvSpPr>
            <p:cNvPr id="13" name="TextBox 12">
              <a:extLst>
                <a:ext uri="{FF2B5EF4-FFF2-40B4-BE49-F238E27FC236}">
                  <a16:creationId xmlns:a16="http://schemas.microsoft.com/office/drawing/2014/main" id="{71EF804C-51CD-4A78-B6F0-B410C6BF3FB9}"/>
                </a:ext>
              </a:extLst>
            </p:cNvPr>
            <p:cNvSpPr txBox="1"/>
            <p:nvPr/>
          </p:nvSpPr>
          <p:spPr>
            <a:xfrm>
              <a:off x="3899093" y="4167406"/>
              <a:ext cx="1757243" cy="576219"/>
            </a:xfrm>
            <a:prstGeom prst="rect">
              <a:avLst/>
            </a:prstGeom>
            <a:noFill/>
          </p:spPr>
          <p:txBody>
            <a:bodyPr wrap="none" rtlCol="0">
              <a:spAutoFit/>
            </a:bodyPr>
            <a:lstStyle/>
            <a:p>
              <a:pPr algn="ctr"/>
              <a:r>
                <a:rPr lang="en-US" sz="1820" b="1" spc="0" baseline="0" dirty="0">
                  <a:solidFill>
                    <a:srgbClr val="000000"/>
                  </a:solidFill>
                  <a:latin typeface="Avenir-Medium"/>
                  <a:sym typeface="Avenir-Medium"/>
                  <a:rtl val="0"/>
                </a:rPr>
                <a:t>ENVEJECIMIENTO</a:t>
              </a:r>
            </a:p>
            <a:p>
              <a:pPr algn="ctr"/>
              <a:r>
                <a:rPr lang="en-US" sz="1820" b="1" spc="0" baseline="0" dirty="0">
                  <a:solidFill>
                    <a:srgbClr val="000000"/>
                  </a:solidFill>
                  <a:latin typeface="Avenir-Medium"/>
                  <a:sym typeface="Avenir-Medium"/>
                  <a:rtl val="0"/>
                </a:rPr>
                <a:t>ACTIVO</a:t>
              </a:r>
            </a:p>
          </p:txBody>
        </p:sp>
        <p:grpSp>
          <p:nvGrpSpPr>
            <p:cNvPr id="15" name="Graphic 1533">
              <a:extLst>
                <a:ext uri="{FF2B5EF4-FFF2-40B4-BE49-F238E27FC236}">
                  <a16:creationId xmlns:a16="http://schemas.microsoft.com/office/drawing/2014/main" id="{CB3CD9CF-D1ED-44E8-B9CB-1A17C2105D84}"/>
                </a:ext>
              </a:extLst>
            </p:cNvPr>
            <p:cNvGrpSpPr/>
            <p:nvPr/>
          </p:nvGrpSpPr>
          <p:grpSpPr>
            <a:xfrm>
              <a:off x="5683319" y="3990177"/>
              <a:ext cx="1056799" cy="1040762"/>
              <a:chOff x="5683319" y="3990177"/>
              <a:chExt cx="1056799" cy="1040762"/>
            </a:xfrm>
          </p:grpSpPr>
          <p:sp>
            <p:nvSpPr>
              <p:cNvPr id="123" name="Freeform 282">
                <a:extLst>
                  <a:ext uri="{FF2B5EF4-FFF2-40B4-BE49-F238E27FC236}">
                    <a16:creationId xmlns:a16="http://schemas.microsoft.com/office/drawing/2014/main" id="{A6E97D9D-C9E8-4BCF-8ABA-0DB36B553964}"/>
                  </a:ext>
                </a:extLst>
              </p:cNvPr>
              <p:cNvSpPr/>
              <p:nvPr/>
            </p:nvSpPr>
            <p:spPr>
              <a:xfrm>
                <a:off x="5688273" y="3994304"/>
                <a:ext cx="1046892" cy="1031683"/>
              </a:xfrm>
              <a:custGeom>
                <a:avLst/>
                <a:gdLst>
                  <a:gd name="connsiteX0" fmla="*/ 1046892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8" y="1031683"/>
                      <a:pt x="523446" y="1031683"/>
                    </a:cubicBezTo>
                    <a:cubicBezTo>
                      <a:pt x="234354" y="1031683"/>
                      <a:pt x="0" y="800733"/>
                      <a:pt x="0" y="515842"/>
                    </a:cubicBezTo>
                    <a:cubicBezTo>
                      <a:pt x="0" y="230950"/>
                      <a:pt x="234354" y="0"/>
                      <a:pt x="523446" y="0"/>
                    </a:cubicBezTo>
                    <a:cubicBezTo>
                      <a:pt x="812538"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4" name="Freeform 283">
                <a:extLst>
                  <a:ext uri="{FF2B5EF4-FFF2-40B4-BE49-F238E27FC236}">
                    <a16:creationId xmlns:a16="http://schemas.microsoft.com/office/drawing/2014/main" id="{6B36CA9A-061A-45A9-B4E5-CEE9A0AD9FE4}"/>
                  </a:ext>
                </a:extLst>
              </p:cNvPr>
              <p:cNvSpPr/>
              <p:nvPr/>
            </p:nvSpPr>
            <p:spPr>
              <a:xfrm>
                <a:off x="5683319" y="3990177"/>
                <a:ext cx="1056799" cy="1040762"/>
              </a:xfrm>
              <a:custGeom>
                <a:avLst/>
                <a:gdLst>
                  <a:gd name="connsiteX0" fmla="*/ 528400 w 1056799"/>
                  <a:gd name="connsiteY0" fmla="*/ 1040762 h 1040762"/>
                  <a:gd name="connsiteX1" fmla="*/ 0 w 1056799"/>
                  <a:gd name="connsiteY1" fmla="*/ 520381 h 1040762"/>
                  <a:gd name="connsiteX2" fmla="*/ 528400 w 1056799"/>
                  <a:gd name="connsiteY2" fmla="*/ 0 h 1040762"/>
                  <a:gd name="connsiteX3" fmla="*/ 1056800 w 1056799"/>
                  <a:gd name="connsiteY3" fmla="*/ 520381 h 1040762"/>
                  <a:gd name="connsiteX4" fmla="*/ 528400 w 1056799"/>
                  <a:gd name="connsiteY4" fmla="*/ 1040762 h 1040762"/>
                  <a:gd name="connsiteX5" fmla="*/ 528400 w 1056799"/>
                  <a:gd name="connsiteY5" fmla="*/ 9079 h 1040762"/>
                  <a:gd name="connsiteX6" fmla="*/ 9907 w 1056799"/>
                  <a:gd name="connsiteY6" fmla="*/ 519968 h 1040762"/>
                  <a:gd name="connsiteX7" fmla="*/ 528400 w 1056799"/>
                  <a:gd name="connsiteY7" fmla="*/ 1030858 h 1040762"/>
                  <a:gd name="connsiteX8" fmla="*/ 1046893 w 1056799"/>
                  <a:gd name="connsiteY8" fmla="*/ 519968 h 1040762"/>
                  <a:gd name="connsiteX9" fmla="*/ 528400 w 1056799"/>
                  <a:gd name="connsiteY9" fmla="*/ 9079 h 104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2">
                    <a:moveTo>
                      <a:pt x="528400" y="1040762"/>
                    </a:moveTo>
                    <a:cubicBezTo>
                      <a:pt x="236954" y="1040762"/>
                      <a:pt x="0" y="807189"/>
                      <a:pt x="0" y="520381"/>
                    </a:cubicBezTo>
                    <a:cubicBezTo>
                      <a:pt x="0" y="233160"/>
                      <a:pt x="236954" y="0"/>
                      <a:pt x="528400" y="0"/>
                    </a:cubicBezTo>
                    <a:cubicBezTo>
                      <a:pt x="819846" y="0"/>
                      <a:pt x="1056800" y="233573"/>
                      <a:pt x="1056800" y="520381"/>
                    </a:cubicBezTo>
                    <a:cubicBezTo>
                      <a:pt x="1056800" y="807189"/>
                      <a:pt x="819433" y="1040762"/>
                      <a:pt x="528400" y="1040762"/>
                    </a:cubicBezTo>
                    <a:close/>
                    <a:moveTo>
                      <a:pt x="528400" y="9079"/>
                    </a:moveTo>
                    <a:cubicBezTo>
                      <a:pt x="242321" y="9079"/>
                      <a:pt x="9907" y="238113"/>
                      <a:pt x="9907" y="519968"/>
                    </a:cubicBezTo>
                    <a:cubicBezTo>
                      <a:pt x="9907" y="801824"/>
                      <a:pt x="242734" y="1030858"/>
                      <a:pt x="528400" y="1030858"/>
                    </a:cubicBezTo>
                    <a:cubicBezTo>
                      <a:pt x="814479" y="1030858"/>
                      <a:pt x="1046893" y="801824"/>
                      <a:pt x="1046893" y="519968"/>
                    </a:cubicBezTo>
                    <a:cubicBezTo>
                      <a:pt x="1046893" y="238525"/>
                      <a:pt x="814066"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16" name="TextBox 15">
              <a:extLst>
                <a:ext uri="{FF2B5EF4-FFF2-40B4-BE49-F238E27FC236}">
                  <a16:creationId xmlns:a16="http://schemas.microsoft.com/office/drawing/2014/main" id="{55593385-0BE4-4D50-988F-58F7008EB598}"/>
                </a:ext>
              </a:extLst>
            </p:cNvPr>
            <p:cNvSpPr txBox="1"/>
            <p:nvPr/>
          </p:nvSpPr>
          <p:spPr>
            <a:xfrm>
              <a:off x="5707012" y="4352092"/>
              <a:ext cx="1013090" cy="337600"/>
            </a:xfrm>
            <a:prstGeom prst="rect">
              <a:avLst/>
            </a:prstGeom>
            <a:noFill/>
          </p:spPr>
          <p:txBody>
            <a:bodyPr wrap="none" rtlCol="0">
              <a:spAutoFit/>
            </a:bodyPr>
            <a:lstStyle/>
            <a:p>
              <a:pPr algn="ctr"/>
              <a:r>
                <a:rPr lang="en-US" sz="942" b="1" dirty="0">
                  <a:solidFill>
                    <a:srgbClr val="000000"/>
                  </a:solidFill>
                  <a:latin typeface="Avenir-Medium"/>
                  <a:sym typeface="Avenir-Medium"/>
                  <a:rtl val="0"/>
                </a:rPr>
                <a:t>DETERMINANTES </a:t>
              </a:r>
            </a:p>
            <a:p>
              <a:pPr algn="ctr"/>
              <a:r>
                <a:rPr lang="en-US" sz="942" b="1" spc="0" baseline="0" dirty="0">
                  <a:solidFill>
                    <a:srgbClr val="000000"/>
                  </a:solidFill>
                  <a:latin typeface="Avenir-Medium"/>
                  <a:sym typeface="Avenir-Medium"/>
                  <a:rtl val="0"/>
                </a:rPr>
                <a:t>C</a:t>
              </a:r>
              <a:r>
                <a:rPr lang="en-US" sz="942" b="1" dirty="0">
                  <a:solidFill>
                    <a:srgbClr val="000000"/>
                  </a:solidFill>
                  <a:latin typeface="Avenir-Medium"/>
                  <a:sym typeface="Avenir-Medium"/>
                  <a:rtl val="0"/>
                </a:rPr>
                <a:t>ONDUCTUALES</a:t>
              </a:r>
              <a:endParaRPr lang="en-US" sz="942" b="1" spc="0" baseline="0" dirty="0">
                <a:solidFill>
                  <a:srgbClr val="000000"/>
                </a:solidFill>
                <a:latin typeface="Avenir-Medium"/>
                <a:sym typeface="Avenir-Medium"/>
                <a:rtl val="0"/>
              </a:endParaRPr>
            </a:p>
          </p:txBody>
        </p:sp>
        <p:grpSp>
          <p:nvGrpSpPr>
            <p:cNvPr id="18" name="Graphic 1533">
              <a:extLst>
                <a:ext uri="{FF2B5EF4-FFF2-40B4-BE49-F238E27FC236}">
                  <a16:creationId xmlns:a16="http://schemas.microsoft.com/office/drawing/2014/main" id="{D6E13B3A-5D9A-441E-AE5B-14C4477A5606}"/>
                </a:ext>
              </a:extLst>
            </p:cNvPr>
            <p:cNvGrpSpPr/>
            <p:nvPr/>
          </p:nvGrpSpPr>
          <p:grpSpPr>
            <a:xfrm>
              <a:off x="5412513" y="3172671"/>
              <a:ext cx="1056799" cy="1040761"/>
              <a:chOff x="5412513" y="3172671"/>
              <a:chExt cx="1056799" cy="1040761"/>
            </a:xfrm>
          </p:grpSpPr>
          <p:sp>
            <p:nvSpPr>
              <p:cNvPr id="121" name="Freeform 280">
                <a:extLst>
                  <a:ext uri="{FF2B5EF4-FFF2-40B4-BE49-F238E27FC236}">
                    <a16:creationId xmlns:a16="http://schemas.microsoft.com/office/drawing/2014/main" id="{5F461655-17BA-44BA-8321-3BC8F2E9A39F}"/>
                  </a:ext>
                </a:extLst>
              </p:cNvPr>
              <p:cNvSpPr/>
              <p:nvPr/>
            </p:nvSpPr>
            <p:spPr>
              <a:xfrm>
                <a:off x="5417468" y="3176798"/>
                <a:ext cx="1046892" cy="1031683"/>
              </a:xfrm>
              <a:custGeom>
                <a:avLst/>
                <a:gdLst>
                  <a:gd name="connsiteX0" fmla="*/ 1046892 w 1046892"/>
                  <a:gd name="connsiteY0" fmla="*/ 515842 h 1031683"/>
                  <a:gd name="connsiteX1" fmla="*/ 523446 w 1046892"/>
                  <a:gd name="connsiteY1" fmla="*/ 1031683 h 1031683"/>
                  <a:gd name="connsiteX2" fmla="*/ -1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7" y="1031683"/>
                      <a:pt x="523446" y="1031683"/>
                    </a:cubicBezTo>
                    <a:cubicBezTo>
                      <a:pt x="234354" y="1031683"/>
                      <a:pt x="-1" y="800733"/>
                      <a:pt x="-1" y="515842"/>
                    </a:cubicBezTo>
                    <a:cubicBezTo>
                      <a:pt x="-1" y="230950"/>
                      <a:pt x="234354" y="0"/>
                      <a:pt x="523446" y="0"/>
                    </a:cubicBezTo>
                    <a:cubicBezTo>
                      <a:pt x="812537"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2" name="Freeform 281">
                <a:extLst>
                  <a:ext uri="{FF2B5EF4-FFF2-40B4-BE49-F238E27FC236}">
                    <a16:creationId xmlns:a16="http://schemas.microsoft.com/office/drawing/2014/main" id="{890EEFC5-C591-4838-9F64-EC2CF4E0D4C1}"/>
                  </a:ext>
                </a:extLst>
              </p:cNvPr>
              <p:cNvSpPr/>
              <p:nvPr/>
            </p:nvSpPr>
            <p:spPr>
              <a:xfrm>
                <a:off x="5412513" y="3172671"/>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8 w 1056799"/>
                  <a:gd name="connsiteY6" fmla="*/ 519968 h 1040761"/>
                  <a:gd name="connsiteX7" fmla="*/ 528400 w 1056799"/>
                  <a:gd name="connsiteY7" fmla="*/ 1030858 h 1040761"/>
                  <a:gd name="connsiteX8" fmla="*/ 1046893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5" y="1040762"/>
                      <a:pt x="0" y="807189"/>
                      <a:pt x="0" y="520381"/>
                    </a:cubicBezTo>
                    <a:cubicBezTo>
                      <a:pt x="0" y="233160"/>
                      <a:pt x="236955" y="0"/>
                      <a:pt x="528400" y="0"/>
                    </a:cubicBezTo>
                    <a:cubicBezTo>
                      <a:pt x="819846" y="0"/>
                      <a:pt x="1056800" y="233573"/>
                      <a:pt x="1056800" y="520381"/>
                    </a:cubicBezTo>
                    <a:cubicBezTo>
                      <a:pt x="1056800" y="807189"/>
                      <a:pt x="819846" y="1040762"/>
                      <a:pt x="528400" y="1040762"/>
                    </a:cubicBezTo>
                    <a:close/>
                    <a:moveTo>
                      <a:pt x="528400" y="9079"/>
                    </a:moveTo>
                    <a:cubicBezTo>
                      <a:pt x="242322" y="9079"/>
                      <a:pt x="9908" y="238113"/>
                      <a:pt x="9908" y="519968"/>
                    </a:cubicBezTo>
                    <a:cubicBezTo>
                      <a:pt x="9908" y="801824"/>
                      <a:pt x="242734" y="1030858"/>
                      <a:pt x="528400" y="1030858"/>
                    </a:cubicBezTo>
                    <a:cubicBezTo>
                      <a:pt x="814479" y="1030858"/>
                      <a:pt x="1046893" y="801824"/>
                      <a:pt x="1046893" y="519968"/>
                    </a:cubicBezTo>
                    <a:cubicBezTo>
                      <a:pt x="1046893" y="238113"/>
                      <a:pt x="814479"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19" name="TextBox 18">
              <a:extLst>
                <a:ext uri="{FF2B5EF4-FFF2-40B4-BE49-F238E27FC236}">
                  <a16:creationId xmlns:a16="http://schemas.microsoft.com/office/drawing/2014/main" id="{FA39155E-6886-4C03-B238-D30E315540EA}"/>
                </a:ext>
              </a:extLst>
            </p:cNvPr>
            <p:cNvSpPr txBox="1"/>
            <p:nvPr/>
          </p:nvSpPr>
          <p:spPr>
            <a:xfrm>
              <a:off x="5531632" y="3452203"/>
              <a:ext cx="884053" cy="465631"/>
            </a:xfrm>
            <a:prstGeom prst="rect">
              <a:avLst/>
            </a:prstGeom>
            <a:noFill/>
          </p:spPr>
          <p:txBody>
            <a:bodyPr wrap="none" rtlCol="0">
              <a:spAutoFit/>
            </a:bodyPr>
            <a:lstStyle/>
            <a:p>
              <a:pPr algn="ctr"/>
              <a:r>
                <a:rPr lang="en-US" sz="942" b="1" spc="0" baseline="0" dirty="0">
                  <a:solidFill>
                    <a:srgbClr val="000000"/>
                  </a:solidFill>
                  <a:latin typeface="Avenir-Medium"/>
                  <a:sym typeface="Avenir-Medium"/>
                  <a:rtl val="0"/>
                </a:rPr>
                <a:t>SERVICIOS</a:t>
              </a:r>
            </a:p>
            <a:p>
              <a:pPr algn="ctr"/>
              <a:r>
                <a:rPr lang="en-US" sz="942" b="1" spc="0" baseline="0" dirty="0">
                  <a:solidFill>
                    <a:srgbClr val="000000"/>
                  </a:solidFill>
                  <a:latin typeface="Avenir-Medium"/>
                  <a:sym typeface="Avenir-Medium"/>
                  <a:rtl val="0"/>
                </a:rPr>
                <a:t> SANITARIOS Y </a:t>
              </a:r>
            </a:p>
            <a:p>
              <a:pPr algn="ctr"/>
              <a:r>
                <a:rPr lang="en-US" sz="942" b="1" spc="0" baseline="0" dirty="0">
                  <a:solidFill>
                    <a:srgbClr val="000000"/>
                  </a:solidFill>
                  <a:latin typeface="Avenir-Medium"/>
                  <a:sym typeface="Avenir-Medium"/>
                  <a:rtl val="0"/>
                </a:rPr>
                <a:t>SOCIALES</a:t>
              </a:r>
              <a:endParaRPr lang="en-US" sz="942" spc="0" baseline="0" dirty="0">
                <a:solidFill>
                  <a:srgbClr val="000000"/>
                </a:solidFill>
                <a:latin typeface="Avenir-Medium"/>
                <a:sym typeface="Avenir-Medium"/>
                <a:rtl val="0"/>
              </a:endParaRPr>
            </a:p>
          </p:txBody>
        </p:sp>
        <p:grpSp>
          <p:nvGrpSpPr>
            <p:cNvPr id="22" name="Graphic 1533">
              <a:extLst>
                <a:ext uri="{FF2B5EF4-FFF2-40B4-BE49-F238E27FC236}">
                  <a16:creationId xmlns:a16="http://schemas.microsoft.com/office/drawing/2014/main" id="{76C592F2-6716-4C27-8B14-A8DF6EA4050B}"/>
                </a:ext>
              </a:extLst>
            </p:cNvPr>
            <p:cNvGrpSpPr/>
            <p:nvPr/>
          </p:nvGrpSpPr>
          <p:grpSpPr>
            <a:xfrm>
              <a:off x="2707355" y="4020303"/>
              <a:ext cx="1056799" cy="1040761"/>
              <a:chOff x="2707355" y="4020303"/>
              <a:chExt cx="1056799" cy="1040761"/>
            </a:xfrm>
          </p:grpSpPr>
          <p:sp>
            <p:nvSpPr>
              <p:cNvPr id="119" name="Freeform 278">
                <a:extLst>
                  <a:ext uri="{FF2B5EF4-FFF2-40B4-BE49-F238E27FC236}">
                    <a16:creationId xmlns:a16="http://schemas.microsoft.com/office/drawing/2014/main" id="{00A22655-9368-461A-A547-B97F476D20C8}"/>
                  </a:ext>
                </a:extLst>
              </p:cNvPr>
              <p:cNvSpPr/>
              <p:nvPr/>
            </p:nvSpPr>
            <p:spPr>
              <a:xfrm>
                <a:off x="2712308" y="4024842"/>
                <a:ext cx="1046892" cy="1031683"/>
              </a:xfrm>
              <a:custGeom>
                <a:avLst/>
                <a:gdLst>
                  <a:gd name="connsiteX0" fmla="*/ 1046892 w 1046892"/>
                  <a:gd name="connsiteY0" fmla="*/ 515842 h 1031683"/>
                  <a:gd name="connsiteX1" fmla="*/ 523445 w 1046892"/>
                  <a:gd name="connsiteY1" fmla="*/ 1031683 h 1031683"/>
                  <a:gd name="connsiteX2" fmla="*/ -1 w 1046892"/>
                  <a:gd name="connsiteY2" fmla="*/ 515842 h 1031683"/>
                  <a:gd name="connsiteX3" fmla="*/ 523445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7" y="1031683"/>
                      <a:pt x="523445" y="1031683"/>
                    </a:cubicBezTo>
                    <a:cubicBezTo>
                      <a:pt x="234354" y="1031683"/>
                      <a:pt x="-1" y="800733"/>
                      <a:pt x="-1" y="515842"/>
                    </a:cubicBezTo>
                    <a:cubicBezTo>
                      <a:pt x="-1" y="230950"/>
                      <a:pt x="234354" y="0"/>
                      <a:pt x="523445" y="0"/>
                    </a:cubicBezTo>
                    <a:cubicBezTo>
                      <a:pt x="812537"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0" name="Freeform 279">
                <a:extLst>
                  <a:ext uri="{FF2B5EF4-FFF2-40B4-BE49-F238E27FC236}">
                    <a16:creationId xmlns:a16="http://schemas.microsoft.com/office/drawing/2014/main" id="{09EE3B3A-C707-40A0-A271-F98B8DF57436}"/>
                  </a:ext>
                </a:extLst>
              </p:cNvPr>
              <p:cNvSpPr/>
              <p:nvPr/>
            </p:nvSpPr>
            <p:spPr>
              <a:xfrm>
                <a:off x="2707355" y="4020303"/>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491 h 1040761"/>
                  <a:gd name="connsiteX6" fmla="*/ 9907 w 1056799"/>
                  <a:gd name="connsiteY6" fmla="*/ 520381 h 1040761"/>
                  <a:gd name="connsiteX7" fmla="*/ 528400 w 1056799"/>
                  <a:gd name="connsiteY7" fmla="*/ 1031271 h 1040761"/>
                  <a:gd name="connsiteX8" fmla="*/ 1046892 w 1056799"/>
                  <a:gd name="connsiteY8" fmla="*/ 520381 h 1040761"/>
                  <a:gd name="connsiteX9" fmla="*/ 528400 w 1056799"/>
                  <a:gd name="connsiteY9" fmla="*/ 9491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5" y="0"/>
                      <a:pt x="1056800" y="233573"/>
                      <a:pt x="1056800" y="520381"/>
                    </a:cubicBezTo>
                    <a:cubicBezTo>
                      <a:pt x="1056800" y="807189"/>
                      <a:pt x="819845" y="1040762"/>
                      <a:pt x="528400" y="1040762"/>
                    </a:cubicBezTo>
                    <a:close/>
                    <a:moveTo>
                      <a:pt x="528400" y="9491"/>
                    </a:moveTo>
                    <a:cubicBezTo>
                      <a:pt x="242321" y="9491"/>
                      <a:pt x="9907" y="238525"/>
                      <a:pt x="9907" y="520381"/>
                    </a:cubicBezTo>
                    <a:cubicBezTo>
                      <a:pt x="9907" y="802237"/>
                      <a:pt x="242733" y="1031271"/>
                      <a:pt x="528400" y="1031271"/>
                    </a:cubicBezTo>
                    <a:cubicBezTo>
                      <a:pt x="814478" y="1031271"/>
                      <a:pt x="1046892" y="802237"/>
                      <a:pt x="1046892" y="520381"/>
                    </a:cubicBezTo>
                    <a:cubicBezTo>
                      <a:pt x="1047305" y="238525"/>
                      <a:pt x="814478" y="9491"/>
                      <a:pt x="528400" y="9491"/>
                    </a:cubicBezTo>
                    <a:close/>
                  </a:path>
                </a:pathLst>
              </a:custGeom>
              <a:solidFill>
                <a:srgbClr val="000000"/>
              </a:solidFill>
              <a:ln w="4127" cap="flat">
                <a:noFill/>
                <a:prstDash val="solid"/>
                <a:miter/>
              </a:ln>
            </p:spPr>
            <p:txBody>
              <a:bodyPr rtlCol="0" anchor="ctr"/>
              <a:lstStyle/>
              <a:p>
                <a:endParaRPr lang="en-US"/>
              </a:p>
            </p:txBody>
          </p:sp>
        </p:grpSp>
        <p:sp>
          <p:nvSpPr>
            <p:cNvPr id="24" name="TextBox 23">
              <a:extLst>
                <a:ext uri="{FF2B5EF4-FFF2-40B4-BE49-F238E27FC236}">
                  <a16:creationId xmlns:a16="http://schemas.microsoft.com/office/drawing/2014/main" id="{03BFD864-0EFE-4168-99DF-3B8FF2AF332F}"/>
                </a:ext>
              </a:extLst>
            </p:cNvPr>
            <p:cNvSpPr txBox="1"/>
            <p:nvPr/>
          </p:nvSpPr>
          <p:spPr>
            <a:xfrm>
              <a:off x="2765886" y="4415333"/>
              <a:ext cx="1013090" cy="337600"/>
            </a:xfrm>
            <a:prstGeom prst="rect">
              <a:avLst/>
            </a:prstGeom>
            <a:noFill/>
          </p:spPr>
          <p:txBody>
            <a:bodyPr wrap="none" rtlCol="0">
              <a:spAutoFit/>
            </a:bodyPr>
            <a:lstStyle/>
            <a:p>
              <a:pPr algn="ctr"/>
              <a:r>
                <a:rPr lang="en-US" sz="942" b="1" spc="0" baseline="0" dirty="0">
                  <a:solidFill>
                    <a:srgbClr val="000000"/>
                  </a:solidFill>
                  <a:latin typeface="Avenir-Medium"/>
                  <a:sym typeface="Avenir-Medium"/>
                  <a:rtl val="0"/>
                </a:rPr>
                <a:t>DETERMINANTES </a:t>
              </a:r>
            </a:p>
            <a:p>
              <a:pPr algn="ctr"/>
              <a:r>
                <a:rPr lang="en-US" sz="942" b="1" dirty="0">
                  <a:solidFill>
                    <a:srgbClr val="000000"/>
                  </a:solidFill>
                  <a:latin typeface="Avenir-Medium"/>
                  <a:sym typeface="Avenir-Medium"/>
                  <a:rtl val="0"/>
                </a:rPr>
                <a:t>SOCIALES</a:t>
              </a:r>
              <a:endParaRPr lang="en-US" sz="942" b="1" spc="0" baseline="0" dirty="0">
                <a:solidFill>
                  <a:srgbClr val="000000"/>
                </a:solidFill>
                <a:latin typeface="Avenir-Medium"/>
                <a:sym typeface="Avenir-Medium"/>
                <a:rtl val="0"/>
              </a:endParaRPr>
            </a:p>
          </p:txBody>
        </p:sp>
        <p:grpSp>
          <p:nvGrpSpPr>
            <p:cNvPr id="25" name="Graphic 1533">
              <a:extLst>
                <a:ext uri="{FF2B5EF4-FFF2-40B4-BE49-F238E27FC236}">
                  <a16:creationId xmlns:a16="http://schemas.microsoft.com/office/drawing/2014/main" id="{C44310D5-E134-488E-8313-1B68C5AA8149}"/>
                </a:ext>
              </a:extLst>
            </p:cNvPr>
            <p:cNvGrpSpPr/>
            <p:nvPr/>
          </p:nvGrpSpPr>
          <p:grpSpPr>
            <a:xfrm>
              <a:off x="3014487" y="3162355"/>
              <a:ext cx="1056799" cy="1040761"/>
              <a:chOff x="3014487" y="3162355"/>
              <a:chExt cx="1056799" cy="1040761"/>
            </a:xfrm>
          </p:grpSpPr>
          <p:sp>
            <p:nvSpPr>
              <p:cNvPr id="117" name="Freeform 276">
                <a:extLst>
                  <a:ext uri="{FF2B5EF4-FFF2-40B4-BE49-F238E27FC236}">
                    <a16:creationId xmlns:a16="http://schemas.microsoft.com/office/drawing/2014/main" id="{52D3D852-9783-47DB-8CCE-6C1E9FDA85D4}"/>
                  </a:ext>
                </a:extLst>
              </p:cNvPr>
              <p:cNvSpPr/>
              <p:nvPr/>
            </p:nvSpPr>
            <p:spPr>
              <a:xfrm>
                <a:off x="3019441" y="3166481"/>
                <a:ext cx="1046892" cy="1031683"/>
              </a:xfrm>
              <a:custGeom>
                <a:avLst/>
                <a:gdLst>
                  <a:gd name="connsiteX0" fmla="*/ 1046892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8" y="1031683"/>
                      <a:pt x="523446" y="1031683"/>
                    </a:cubicBezTo>
                    <a:cubicBezTo>
                      <a:pt x="234354" y="1031683"/>
                      <a:pt x="0" y="800733"/>
                      <a:pt x="0" y="515842"/>
                    </a:cubicBezTo>
                    <a:cubicBezTo>
                      <a:pt x="0" y="230950"/>
                      <a:pt x="234354" y="0"/>
                      <a:pt x="523446" y="0"/>
                    </a:cubicBezTo>
                    <a:cubicBezTo>
                      <a:pt x="812538"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18" name="Freeform 277">
                <a:extLst>
                  <a:ext uri="{FF2B5EF4-FFF2-40B4-BE49-F238E27FC236}">
                    <a16:creationId xmlns:a16="http://schemas.microsoft.com/office/drawing/2014/main" id="{46330C69-C778-4474-BEF2-D13DAACD2F41}"/>
                  </a:ext>
                </a:extLst>
              </p:cNvPr>
              <p:cNvSpPr/>
              <p:nvPr/>
            </p:nvSpPr>
            <p:spPr>
              <a:xfrm>
                <a:off x="3014487" y="3162355"/>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7 w 1056799"/>
                  <a:gd name="connsiteY6" fmla="*/ 519968 h 1040761"/>
                  <a:gd name="connsiteX7" fmla="*/ 528400 w 1056799"/>
                  <a:gd name="connsiteY7" fmla="*/ 1030858 h 1040761"/>
                  <a:gd name="connsiteX8" fmla="*/ 1046893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6" y="0"/>
                      <a:pt x="1056800" y="233573"/>
                      <a:pt x="1056800" y="520381"/>
                    </a:cubicBezTo>
                    <a:cubicBezTo>
                      <a:pt x="1056800" y="807189"/>
                      <a:pt x="819433" y="1040762"/>
                      <a:pt x="528400" y="1040762"/>
                    </a:cubicBezTo>
                    <a:close/>
                    <a:moveTo>
                      <a:pt x="528400" y="9079"/>
                    </a:moveTo>
                    <a:cubicBezTo>
                      <a:pt x="242321" y="9079"/>
                      <a:pt x="9907" y="238113"/>
                      <a:pt x="9907" y="519968"/>
                    </a:cubicBezTo>
                    <a:cubicBezTo>
                      <a:pt x="9907" y="801824"/>
                      <a:pt x="242734" y="1030858"/>
                      <a:pt x="528400" y="1030858"/>
                    </a:cubicBezTo>
                    <a:cubicBezTo>
                      <a:pt x="814479" y="1030858"/>
                      <a:pt x="1046893" y="801824"/>
                      <a:pt x="1046893" y="519968"/>
                    </a:cubicBezTo>
                    <a:cubicBezTo>
                      <a:pt x="1046893" y="238113"/>
                      <a:pt x="814066"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26" name="TextBox 25">
              <a:extLst>
                <a:ext uri="{FF2B5EF4-FFF2-40B4-BE49-F238E27FC236}">
                  <a16:creationId xmlns:a16="http://schemas.microsoft.com/office/drawing/2014/main" id="{04C664ED-37E6-4937-B90A-5A4E8BE1ABFB}"/>
                </a:ext>
              </a:extLst>
            </p:cNvPr>
            <p:cNvSpPr txBox="1"/>
            <p:nvPr/>
          </p:nvSpPr>
          <p:spPr>
            <a:xfrm>
              <a:off x="3003980" y="3534506"/>
              <a:ext cx="1013090" cy="337600"/>
            </a:xfrm>
            <a:prstGeom prst="rect">
              <a:avLst/>
            </a:prstGeom>
            <a:noFill/>
          </p:spPr>
          <p:txBody>
            <a:bodyPr wrap="none" rtlCol="0">
              <a:spAutoFit/>
            </a:bodyPr>
            <a:lstStyle/>
            <a:p>
              <a:pPr algn="ctr"/>
              <a:r>
                <a:rPr lang="en-US" sz="942" b="1" spc="0" baseline="0" dirty="0">
                  <a:solidFill>
                    <a:srgbClr val="000000"/>
                  </a:solidFill>
                  <a:latin typeface="Avenir-Medium"/>
                  <a:sym typeface="Avenir-Medium"/>
                  <a:rtl val="0"/>
                </a:rPr>
                <a:t>DETERMINANTES </a:t>
              </a:r>
            </a:p>
            <a:p>
              <a:pPr algn="ctr"/>
              <a:r>
                <a:rPr lang="en-US" sz="942" b="1" spc="0" baseline="0" dirty="0">
                  <a:solidFill>
                    <a:srgbClr val="000000"/>
                  </a:solidFill>
                  <a:latin typeface="Avenir-Medium"/>
                  <a:sym typeface="Avenir-Medium"/>
                  <a:rtl val="0"/>
                </a:rPr>
                <a:t>ECONOMICOS</a:t>
              </a:r>
            </a:p>
          </p:txBody>
        </p:sp>
        <p:grpSp>
          <p:nvGrpSpPr>
            <p:cNvPr id="28" name="Graphic 1533">
              <a:extLst>
                <a:ext uri="{FF2B5EF4-FFF2-40B4-BE49-F238E27FC236}">
                  <a16:creationId xmlns:a16="http://schemas.microsoft.com/office/drawing/2014/main" id="{1F374DCB-2C95-4E10-912C-642CDE71589A}"/>
                </a:ext>
              </a:extLst>
            </p:cNvPr>
            <p:cNvGrpSpPr/>
            <p:nvPr/>
          </p:nvGrpSpPr>
          <p:grpSpPr>
            <a:xfrm>
              <a:off x="2985900" y="3906405"/>
              <a:ext cx="246964" cy="246778"/>
              <a:chOff x="2985900" y="3906405"/>
              <a:chExt cx="246964" cy="246778"/>
            </a:xfrm>
          </p:grpSpPr>
          <p:sp>
            <p:nvSpPr>
              <p:cNvPr id="102" name="Freeform 261">
                <a:extLst>
                  <a:ext uri="{FF2B5EF4-FFF2-40B4-BE49-F238E27FC236}">
                    <a16:creationId xmlns:a16="http://schemas.microsoft.com/office/drawing/2014/main" id="{4AB3BD31-1BDD-47E2-9896-494ED93F1F69}"/>
                  </a:ext>
                </a:extLst>
              </p:cNvPr>
              <p:cNvSpPr/>
              <p:nvPr/>
            </p:nvSpPr>
            <p:spPr>
              <a:xfrm>
                <a:off x="3009946" y="3906405"/>
                <a:ext cx="222918" cy="219542"/>
              </a:xfrm>
              <a:custGeom>
                <a:avLst/>
                <a:gdLst>
                  <a:gd name="connsiteX0" fmla="*/ 222918 w 222918"/>
                  <a:gd name="connsiteY0" fmla="*/ 109771 h 219542"/>
                  <a:gd name="connsiteX1" fmla="*/ 111459 w 222918"/>
                  <a:gd name="connsiteY1" fmla="*/ 219542 h 219542"/>
                  <a:gd name="connsiteX2" fmla="*/ 0 w 222918"/>
                  <a:gd name="connsiteY2" fmla="*/ 109771 h 219542"/>
                  <a:gd name="connsiteX3" fmla="*/ 111459 w 222918"/>
                  <a:gd name="connsiteY3" fmla="*/ 0 h 219542"/>
                  <a:gd name="connsiteX4" fmla="*/ 222918 w 222918"/>
                  <a:gd name="connsiteY4" fmla="*/ 109771 h 219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918" h="219542">
                    <a:moveTo>
                      <a:pt x="222918" y="109771"/>
                    </a:moveTo>
                    <a:cubicBezTo>
                      <a:pt x="222918" y="170396"/>
                      <a:pt x="173016" y="219542"/>
                      <a:pt x="111459" y="219542"/>
                    </a:cubicBezTo>
                    <a:cubicBezTo>
                      <a:pt x="49902" y="219542"/>
                      <a:pt x="0" y="170396"/>
                      <a:pt x="0" y="109771"/>
                    </a:cubicBezTo>
                    <a:cubicBezTo>
                      <a:pt x="0" y="49146"/>
                      <a:pt x="49902" y="0"/>
                      <a:pt x="111459" y="0"/>
                    </a:cubicBezTo>
                    <a:cubicBezTo>
                      <a:pt x="173016" y="0"/>
                      <a:pt x="222918" y="49146"/>
                      <a:pt x="222918" y="109771"/>
                    </a:cubicBezTo>
                    <a:close/>
                  </a:path>
                </a:pathLst>
              </a:custGeom>
              <a:solidFill>
                <a:srgbClr val="85D2E1"/>
              </a:solidFill>
              <a:ln w="4127" cap="flat">
                <a:noFill/>
                <a:prstDash val="solid"/>
                <a:miter/>
              </a:ln>
            </p:spPr>
            <p:txBody>
              <a:bodyPr rtlCol="0" anchor="ctr"/>
              <a:lstStyle/>
              <a:p>
                <a:endParaRPr lang="en-US"/>
              </a:p>
            </p:txBody>
          </p:sp>
          <p:grpSp>
            <p:nvGrpSpPr>
              <p:cNvPr id="103" name="Graphic 1533">
                <a:extLst>
                  <a:ext uri="{FF2B5EF4-FFF2-40B4-BE49-F238E27FC236}">
                    <a16:creationId xmlns:a16="http://schemas.microsoft.com/office/drawing/2014/main" id="{1ED9867E-99B0-4613-BEF6-B34017BE520B}"/>
                  </a:ext>
                </a:extLst>
              </p:cNvPr>
              <p:cNvGrpSpPr/>
              <p:nvPr/>
            </p:nvGrpSpPr>
            <p:grpSpPr>
              <a:xfrm>
                <a:off x="2988479" y="3924149"/>
                <a:ext cx="229936" cy="226557"/>
                <a:chOff x="2988479" y="3924149"/>
                <a:chExt cx="229936" cy="226557"/>
              </a:xfrm>
              <a:solidFill>
                <a:srgbClr val="000000"/>
              </a:solidFill>
            </p:grpSpPr>
            <p:grpSp>
              <p:nvGrpSpPr>
                <p:cNvPr id="105" name="Graphic 1533">
                  <a:extLst>
                    <a:ext uri="{FF2B5EF4-FFF2-40B4-BE49-F238E27FC236}">
                      <a16:creationId xmlns:a16="http://schemas.microsoft.com/office/drawing/2014/main" id="{A9B18887-7A46-426C-A601-C8BCF64A0E8B}"/>
                    </a:ext>
                  </a:extLst>
                </p:cNvPr>
                <p:cNvGrpSpPr/>
                <p:nvPr/>
              </p:nvGrpSpPr>
              <p:grpSpPr>
                <a:xfrm>
                  <a:off x="2988479" y="3924149"/>
                  <a:ext cx="134164" cy="132055"/>
                  <a:chOff x="2988479" y="3924149"/>
                  <a:chExt cx="134164" cy="132055"/>
                </a:xfrm>
                <a:solidFill>
                  <a:srgbClr val="000000"/>
                </a:solidFill>
              </p:grpSpPr>
              <p:sp>
                <p:nvSpPr>
                  <p:cNvPr id="115" name="Freeform 274">
                    <a:extLst>
                      <a:ext uri="{FF2B5EF4-FFF2-40B4-BE49-F238E27FC236}">
                        <a16:creationId xmlns:a16="http://schemas.microsoft.com/office/drawing/2014/main" id="{34FFA271-6EF8-4816-8477-ECB563D716C0}"/>
                      </a:ext>
                    </a:extLst>
                  </p:cNvPr>
                  <p:cNvSpPr/>
                  <p:nvPr/>
                </p:nvSpPr>
                <p:spPr>
                  <a:xfrm>
                    <a:off x="2991782" y="3927864"/>
                    <a:ext cx="127146" cy="125040"/>
                  </a:xfrm>
                  <a:custGeom>
                    <a:avLst/>
                    <a:gdLst>
                      <a:gd name="connsiteX0" fmla="*/ 127146 w 127146"/>
                      <a:gd name="connsiteY0" fmla="*/ 0 h 125040"/>
                      <a:gd name="connsiteX1" fmla="*/ 0 w 127146"/>
                      <a:gd name="connsiteY1" fmla="*/ 125040 h 125040"/>
                    </a:gdLst>
                    <a:ahLst/>
                    <a:cxnLst>
                      <a:cxn ang="0">
                        <a:pos x="connsiteX0" y="connsiteY0"/>
                      </a:cxn>
                      <a:cxn ang="0">
                        <a:pos x="connsiteX1" y="connsiteY1"/>
                      </a:cxn>
                    </a:cxnLst>
                    <a:rect l="l" t="t" r="r" b="b"/>
                    <a:pathLst>
                      <a:path w="127146" h="125040">
                        <a:moveTo>
                          <a:pt x="127146" y="0"/>
                        </a:moveTo>
                        <a:lnTo>
                          <a:pt x="0" y="125040"/>
                        </a:lnTo>
                      </a:path>
                    </a:pathLst>
                  </a:custGeom>
                  <a:ln w="4127" cap="flat">
                    <a:noFill/>
                    <a:prstDash val="solid"/>
                    <a:miter/>
                  </a:ln>
                </p:spPr>
                <p:txBody>
                  <a:bodyPr rtlCol="0" anchor="ctr"/>
                  <a:lstStyle/>
                  <a:p>
                    <a:endParaRPr lang="en-US"/>
                  </a:p>
                </p:txBody>
              </p:sp>
              <p:sp>
                <p:nvSpPr>
                  <p:cNvPr id="116" name="Freeform 275">
                    <a:extLst>
                      <a:ext uri="{FF2B5EF4-FFF2-40B4-BE49-F238E27FC236}">
                        <a16:creationId xmlns:a16="http://schemas.microsoft.com/office/drawing/2014/main" id="{F7850F1A-32CA-4848-82A3-81718D39B744}"/>
                      </a:ext>
                    </a:extLst>
                  </p:cNvPr>
                  <p:cNvSpPr/>
                  <p:nvPr/>
                </p:nvSpPr>
                <p:spPr>
                  <a:xfrm>
                    <a:off x="2988479" y="3924149"/>
                    <a:ext cx="134164" cy="132055"/>
                  </a:xfrm>
                  <a:custGeom>
                    <a:avLst/>
                    <a:gdLst>
                      <a:gd name="connsiteX0" fmla="*/ 7018 w 134164"/>
                      <a:gd name="connsiteY0" fmla="*/ 132055 h 132055"/>
                      <a:gd name="connsiteX1" fmla="*/ 0 w 134164"/>
                      <a:gd name="connsiteY1" fmla="*/ 125453 h 132055"/>
                      <a:gd name="connsiteX2" fmla="*/ 127146 w 134164"/>
                      <a:gd name="connsiteY2" fmla="*/ 0 h 132055"/>
                      <a:gd name="connsiteX3" fmla="*/ 134164 w 134164"/>
                      <a:gd name="connsiteY3" fmla="*/ 7016 h 132055"/>
                    </a:gdLst>
                    <a:ahLst/>
                    <a:cxnLst>
                      <a:cxn ang="0">
                        <a:pos x="connsiteX0" y="connsiteY0"/>
                      </a:cxn>
                      <a:cxn ang="0">
                        <a:pos x="connsiteX1" y="connsiteY1"/>
                      </a:cxn>
                      <a:cxn ang="0">
                        <a:pos x="connsiteX2" y="connsiteY2"/>
                      </a:cxn>
                      <a:cxn ang="0">
                        <a:pos x="connsiteX3" y="connsiteY3"/>
                      </a:cxn>
                    </a:cxnLst>
                    <a:rect l="l" t="t" r="r" b="b"/>
                    <a:pathLst>
                      <a:path w="134164" h="132055">
                        <a:moveTo>
                          <a:pt x="7018" y="132055"/>
                        </a:moveTo>
                        <a:lnTo>
                          <a:pt x="0" y="125453"/>
                        </a:lnTo>
                        <a:lnTo>
                          <a:pt x="127146" y="0"/>
                        </a:lnTo>
                        <a:lnTo>
                          <a:pt x="134164" y="7016"/>
                        </a:lnTo>
                        <a:close/>
                      </a:path>
                    </a:pathLst>
                  </a:custGeom>
                  <a:solidFill>
                    <a:srgbClr val="000000"/>
                  </a:solidFill>
                  <a:ln w="4127" cap="flat">
                    <a:noFill/>
                    <a:prstDash val="solid"/>
                    <a:miter/>
                  </a:ln>
                </p:spPr>
                <p:txBody>
                  <a:bodyPr rtlCol="0" anchor="ctr"/>
                  <a:lstStyle/>
                  <a:p>
                    <a:endParaRPr lang="en-US"/>
                  </a:p>
                </p:txBody>
              </p:sp>
            </p:grpSp>
            <p:grpSp>
              <p:nvGrpSpPr>
                <p:cNvPr id="106" name="Graphic 1533">
                  <a:extLst>
                    <a:ext uri="{FF2B5EF4-FFF2-40B4-BE49-F238E27FC236}">
                      <a16:creationId xmlns:a16="http://schemas.microsoft.com/office/drawing/2014/main" id="{CF07872C-486B-46CF-8B48-8BC0D4F359B8}"/>
                    </a:ext>
                  </a:extLst>
                </p:cNvPr>
                <p:cNvGrpSpPr/>
                <p:nvPr/>
              </p:nvGrpSpPr>
              <p:grpSpPr>
                <a:xfrm>
                  <a:off x="3006231" y="3941482"/>
                  <a:ext cx="162647" cy="160529"/>
                  <a:chOff x="3006231" y="3941482"/>
                  <a:chExt cx="162647" cy="160529"/>
                </a:xfrm>
                <a:solidFill>
                  <a:srgbClr val="000000"/>
                </a:solidFill>
              </p:grpSpPr>
              <p:sp>
                <p:nvSpPr>
                  <p:cNvPr id="113" name="Freeform 272">
                    <a:extLst>
                      <a:ext uri="{FF2B5EF4-FFF2-40B4-BE49-F238E27FC236}">
                        <a16:creationId xmlns:a16="http://schemas.microsoft.com/office/drawing/2014/main" id="{A99AD57D-1802-4071-BC4D-15D5ED1AC39F}"/>
                      </a:ext>
                    </a:extLst>
                  </p:cNvPr>
                  <p:cNvSpPr/>
                  <p:nvPr/>
                </p:nvSpPr>
                <p:spPr>
                  <a:xfrm>
                    <a:off x="3009533" y="3944783"/>
                    <a:ext cx="156043" cy="153514"/>
                  </a:xfrm>
                  <a:custGeom>
                    <a:avLst/>
                    <a:gdLst>
                      <a:gd name="connsiteX0" fmla="*/ 156043 w 156043"/>
                      <a:gd name="connsiteY0" fmla="*/ 0 h 153514"/>
                      <a:gd name="connsiteX1" fmla="*/ 0 w 156043"/>
                      <a:gd name="connsiteY1" fmla="*/ 153515 h 153514"/>
                    </a:gdLst>
                    <a:ahLst/>
                    <a:cxnLst>
                      <a:cxn ang="0">
                        <a:pos x="connsiteX0" y="connsiteY0"/>
                      </a:cxn>
                      <a:cxn ang="0">
                        <a:pos x="connsiteX1" y="connsiteY1"/>
                      </a:cxn>
                    </a:cxnLst>
                    <a:rect l="l" t="t" r="r" b="b"/>
                    <a:pathLst>
                      <a:path w="156043" h="153514">
                        <a:moveTo>
                          <a:pt x="156043" y="0"/>
                        </a:moveTo>
                        <a:lnTo>
                          <a:pt x="0" y="153515"/>
                        </a:lnTo>
                      </a:path>
                    </a:pathLst>
                  </a:custGeom>
                  <a:ln w="4127" cap="flat">
                    <a:noFill/>
                    <a:prstDash val="solid"/>
                    <a:miter/>
                  </a:ln>
                </p:spPr>
                <p:txBody>
                  <a:bodyPr rtlCol="0" anchor="ctr"/>
                  <a:lstStyle/>
                  <a:p>
                    <a:endParaRPr lang="en-US"/>
                  </a:p>
                </p:txBody>
              </p:sp>
              <p:sp>
                <p:nvSpPr>
                  <p:cNvPr id="114" name="Freeform 273">
                    <a:extLst>
                      <a:ext uri="{FF2B5EF4-FFF2-40B4-BE49-F238E27FC236}">
                        <a16:creationId xmlns:a16="http://schemas.microsoft.com/office/drawing/2014/main" id="{14F9F555-45D4-42E0-AACB-B0F0787678DC}"/>
                      </a:ext>
                    </a:extLst>
                  </p:cNvPr>
                  <p:cNvSpPr/>
                  <p:nvPr/>
                </p:nvSpPr>
                <p:spPr>
                  <a:xfrm>
                    <a:off x="3006231" y="3941482"/>
                    <a:ext cx="162647" cy="160529"/>
                  </a:xfrm>
                  <a:custGeom>
                    <a:avLst/>
                    <a:gdLst>
                      <a:gd name="connsiteX0" fmla="*/ 6605 w 162647"/>
                      <a:gd name="connsiteY0" fmla="*/ 160530 h 160529"/>
                      <a:gd name="connsiteX1" fmla="*/ 0 w 162647"/>
                      <a:gd name="connsiteY1" fmla="*/ 153514 h 160529"/>
                      <a:gd name="connsiteX2" fmla="*/ 155630 w 162647"/>
                      <a:gd name="connsiteY2" fmla="*/ 0 h 160529"/>
                      <a:gd name="connsiteX3" fmla="*/ 162648 w 162647"/>
                      <a:gd name="connsiteY3" fmla="*/ 7015 h 160529"/>
                    </a:gdLst>
                    <a:ahLst/>
                    <a:cxnLst>
                      <a:cxn ang="0">
                        <a:pos x="connsiteX0" y="connsiteY0"/>
                      </a:cxn>
                      <a:cxn ang="0">
                        <a:pos x="connsiteX1" y="connsiteY1"/>
                      </a:cxn>
                      <a:cxn ang="0">
                        <a:pos x="connsiteX2" y="connsiteY2"/>
                      </a:cxn>
                      <a:cxn ang="0">
                        <a:pos x="connsiteX3" y="connsiteY3"/>
                      </a:cxn>
                    </a:cxnLst>
                    <a:rect l="l" t="t" r="r" b="b"/>
                    <a:pathLst>
                      <a:path w="162647" h="160529">
                        <a:moveTo>
                          <a:pt x="6605" y="160530"/>
                        </a:moveTo>
                        <a:lnTo>
                          <a:pt x="0" y="153514"/>
                        </a:lnTo>
                        <a:lnTo>
                          <a:pt x="155630" y="0"/>
                        </a:lnTo>
                        <a:lnTo>
                          <a:pt x="162648" y="7015"/>
                        </a:lnTo>
                        <a:close/>
                      </a:path>
                    </a:pathLst>
                  </a:custGeom>
                  <a:solidFill>
                    <a:srgbClr val="000000"/>
                  </a:solidFill>
                  <a:ln w="4127" cap="flat">
                    <a:noFill/>
                    <a:prstDash val="solid"/>
                    <a:miter/>
                  </a:ln>
                </p:spPr>
                <p:txBody>
                  <a:bodyPr rtlCol="0" anchor="ctr"/>
                  <a:lstStyle/>
                  <a:p>
                    <a:endParaRPr lang="en-US"/>
                  </a:p>
                </p:txBody>
              </p:sp>
            </p:grpSp>
            <p:grpSp>
              <p:nvGrpSpPr>
                <p:cNvPr id="107" name="Graphic 1533">
                  <a:extLst>
                    <a:ext uri="{FF2B5EF4-FFF2-40B4-BE49-F238E27FC236}">
                      <a16:creationId xmlns:a16="http://schemas.microsoft.com/office/drawing/2014/main" id="{84A0AE95-AB99-4042-AAFD-DBABF614506A}"/>
                    </a:ext>
                  </a:extLst>
                </p:cNvPr>
                <p:cNvGrpSpPr/>
                <p:nvPr/>
              </p:nvGrpSpPr>
              <p:grpSpPr>
                <a:xfrm>
                  <a:off x="3038017" y="3972845"/>
                  <a:ext cx="162648" cy="160530"/>
                  <a:chOff x="3038017" y="3972845"/>
                  <a:chExt cx="162648" cy="160530"/>
                </a:xfrm>
                <a:solidFill>
                  <a:srgbClr val="000000"/>
                </a:solidFill>
              </p:grpSpPr>
              <p:sp>
                <p:nvSpPr>
                  <p:cNvPr id="111" name="Freeform 270">
                    <a:extLst>
                      <a:ext uri="{FF2B5EF4-FFF2-40B4-BE49-F238E27FC236}">
                        <a16:creationId xmlns:a16="http://schemas.microsoft.com/office/drawing/2014/main" id="{81D9AE47-B2C7-464F-B97F-7A452D04A70E}"/>
                      </a:ext>
                    </a:extLst>
                  </p:cNvPr>
                  <p:cNvSpPr/>
                  <p:nvPr/>
                </p:nvSpPr>
                <p:spPr>
                  <a:xfrm>
                    <a:off x="3041320" y="3976146"/>
                    <a:ext cx="156043" cy="153927"/>
                  </a:xfrm>
                  <a:custGeom>
                    <a:avLst/>
                    <a:gdLst>
                      <a:gd name="connsiteX0" fmla="*/ 156043 w 156043"/>
                      <a:gd name="connsiteY0" fmla="*/ 0 h 153927"/>
                      <a:gd name="connsiteX1" fmla="*/ 0 w 156043"/>
                      <a:gd name="connsiteY1" fmla="*/ 153927 h 153927"/>
                    </a:gdLst>
                    <a:ahLst/>
                    <a:cxnLst>
                      <a:cxn ang="0">
                        <a:pos x="connsiteX0" y="connsiteY0"/>
                      </a:cxn>
                      <a:cxn ang="0">
                        <a:pos x="connsiteX1" y="connsiteY1"/>
                      </a:cxn>
                    </a:cxnLst>
                    <a:rect l="l" t="t" r="r" b="b"/>
                    <a:pathLst>
                      <a:path w="156043" h="153927">
                        <a:moveTo>
                          <a:pt x="156043" y="0"/>
                        </a:moveTo>
                        <a:lnTo>
                          <a:pt x="0" y="153927"/>
                        </a:lnTo>
                      </a:path>
                    </a:pathLst>
                  </a:custGeom>
                  <a:ln w="4127" cap="flat">
                    <a:noFill/>
                    <a:prstDash val="solid"/>
                    <a:miter/>
                  </a:ln>
                </p:spPr>
                <p:txBody>
                  <a:bodyPr rtlCol="0" anchor="ctr"/>
                  <a:lstStyle/>
                  <a:p>
                    <a:endParaRPr lang="en-US"/>
                  </a:p>
                </p:txBody>
              </p:sp>
              <p:sp>
                <p:nvSpPr>
                  <p:cNvPr id="112" name="Freeform 271">
                    <a:extLst>
                      <a:ext uri="{FF2B5EF4-FFF2-40B4-BE49-F238E27FC236}">
                        <a16:creationId xmlns:a16="http://schemas.microsoft.com/office/drawing/2014/main" id="{43EE58CC-EFEC-4682-B3CE-69ED1EAE38AA}"/>
                      </a:ext>
                    </a:extLst>
                  </p:cNvPr>
                  <p:cNvSpPr/>
                  <p:nvPr/>
                </p:nvSpPr>
                <p:spPr>
                  <a:xfrm>
                    <a:off x="3038017" y="3972845"/>
                    <a:ext cx="162648" cy="160530"/>
                  </a:xfrm>
                  <a:custGeom>
                    <a:avLst/>
                    <a:gdLst>
                      <a:gd name="connsiteX0" fmla="*/ 7018 w 162648"/>
                      <a:gd name="connsiteY0" fmla="*/ 160530 h 160530"/>
                      <a:gd name="connsiteX1" fmla="*/ 0 w 162648"/>
                      <a:gd name="connsiteY1" fmla="*/ 153514 h 160530"/>
                      <a:gd name="connsiteX2" fmla="*/ 156043 w 162648"/>
                      <a:gd name="connsiteY2" fmla="*/ 0 h 160530"/>
                      <a:gd name="connsiteX3" fmla="*/ 162649 w 162648"/>
                      <a:gd name="connsiteY3" fmla="*/ 7015 h 160530"/>
                    </a:gdLst>
                    <a:ahLst/>
                    <a:cxnLst>
                      <a:cxn ang="0">
                        <a:pos x="connsiteX0" y="connsiteY0"/>
                      </a:cxn>
                      <a:cxn ang="0">
                        <a:pos x="connsiteX1" y="connsiteY1"/>
                      </a:cxn>
                      <a:cxn ang="0">
                        <a:pos x="connsiteX2" y="connsiteY2"/>
                      </a:cxn>
                      <a:cxn ang="0">
                        <a:pos x="connsiteX3" y="connsiteY3"/>
                      </a:cxn>
                    </a:cxnLst>
                    <a:rect l="l" t="t" r="r" b="b"/>
                    <a:pathLst>
                      <a:path w="162648" h="160530">
                        <a:moveTo>
                          <a:pt x="7018" y="160530"/>
                        </a:moveTo>
                        <a:lnTo>
                          <a:pt x="0" y="153514"/>
                        </a:lnTo>
                        <a:lnTo>
                          <a:pt x="156043" y="0"/>
                        </a:lnTo>
                        <a:lnTo>
                          <a:pt x="162649" y="7015"/>
                        </a:lnTo>
                        <a:close/>
                      </a:path>
                    </a:pathLst>
                  </a:custGeom>
                  <a:solidFill>
                    <a:srgbClr val="000000"/>
                  </a:solidFill>
                  <a:ln w="4127" cap="flat">
                    <a:noFill/>
                    <a:prstDash val="solid"/>
                    <a:miter/>
                  </a:ln>
                </p:spPr>
                <p:txBody>
                  <a:bodyPr rtlCol="0" anchor="ctr"/>
                  <a:lstStyle/>
                  <a:p>
                    <a:endParaRPr lang="en-US"/>
                  </a:p>
                </p:txBody>
              </p:sp>
            </p:grpSp>
            <p:grpSp>
              <p:nvGrpSpPr>
                <p:cNvPr id="108" name="Graphic 1533">
                  <a:extLst>
                    <a:ext uri="{FF2B5EF4-FFF2-40B4-BE49-F238E27FC236}">
                      <a16:creationId xmlns:a16="http://schemas.microsoft.com/office/drawing/2014/main" id="{F259E41B-F6C5-442A-A505-5563913C608D}"/>
                    </a:ext>
                  </a:extLst>
                </p:cNvPr>
                <p:cNvGrpSpPr/>
                <p:nvPr/>
              </p:nvGrpSpPr>
              <p:grpSpPr>
                <a:xfrm>
                  <a:off x="3084252" y="4018652"/>
                  <a:ext cx="134164" cy="132055"/>
                  <a:chOff x="3084252" y="4018652"/>
                  <a:chExt cx="134164" cy="132055"/>
                </a:xfrm>
                <a:solidFill>
                  <a:srgbClr val="000000"/>
                </a:solidFill>
              </p:grpSpPr>
              <p:sp>
                <p:nvSpPr>
                  <p:cNvPr id="109" name="Freeform 268">
                    <a:extLst>
                      <a:ext uri="{FF2B5EF4-FFF2-40B4-BE49-F238E27FC236}">
                        <a16:creationId xmlns:a16="http://schemas.microsoft.com/office/drawing/2014/main" id="{A2EF86EA-A40D-428E-8D0E-83C61F49439E}"/>
                      </a:ext>
                    </a:extLst>
                  </p:cNvPr>
                  <p:cNvSpPr/>
                  <p:nvPr/>
                </p:nvSpPr>
                <p:spPr>
                  <a:xfrm>
                    <a:off x="3087555" y="4021953"/>
                    <a:ext cx="127146" cy="125040"/>
                  </a:xfrm>
                  <a:custGeom>
                    <a:avLst/>
                    <a:gdLst>
                      <a:gd name="connsiteX0" fmla="*/ 127146 w 127146"/>
                      <a:gd name="connsiteY0" fmla="*/ 0 h 125040"/>
                      <a:gd name="connsiteX1" fmla="*/ 0 w 127146"/>
                      <a:gd name="connsiteY1" fmla="*/ 125040 h 125040"/>
                    </a:gdLst>
                    <a:ahLst/>
                    <a:cxnLst>
                      <a:cxn ang="0">
                        <a:pos x="connsiteX0" y="connsiteY0"/>
                      </a:cxn>
                      <a:cxn ang="0">
                        <a:pos x="connsiteX1" y="connsiteY1"/>
                      </a:cxn>
                    </a:cxnLst>
                    <a:rect l="l" t="t" r="r" b="b"/>
                    <a:pathLst>
                      <a:path w="127146" h="125040">
                        <a:moveTo>
                          <a:pt x="127146" y="0"/>
                        </a:moveTo>
                        <a:lnTo>
                          <a:pt x="0" y="125040"/>
                        </a:lnTo>
                      </a:path>
                    </a:pathLst>
                  </a:custGeom>
                  <a:ln w="4127" cap="flat">
                    <a:noFill/>
                    <a:prstDash val="solid"/>
                    <a:miter/>
                  </a:ln>
                </p:spPr>
                <p:txBody>
                  <a:bodyPr rtlCol="0" anchor="ctr"/>
                  <a:lstStyle/>
                  <a:p>
                    <a:endParaRPr lang="en-US"/>
                  </a:p>
                </p:txBody>
              </p:sp>
              <p:sp>
                <p:nvSpPr>
                  <p:cNvPr id="110" name="Freeform 269">
                    <a:extLst>
                      <a:ext uri="{FF2B5EF4-FFF2-40B4-BE49-F238E27FC236}">
                        <a16:creationId xmlns:a16="http://schemas.microsoft.com/office/drawing/2014/main" id="{98E7AC45-A20F-4888-8598-9E71BB7CBC5A}"/>
                      </a:ext>
                    </a:extLst>
                  </p:cNvPr>
                  <p:cNvSpPr/>
                  <p:nvPr/>
                </p:nvSpPr>
                <p:spPr>
                  <a:xfrm>
                    <a:off x="3084252" y="4018652"/>
                    <a:ext cx="134164" cy="132055"/>
                  </a:xfrm>
                  <a:custGeom>
                    <a:avLst/>
                    <a:gdLst>
                      <a:gd name="connsiteX0" fmla="*/ 7019 w 134164"/>
                      <a:gd name="connsiteY0" fmla="*/ 132055 h 132055"/>
                      <a:gd name="connsiteX1" fmla="*/ 0 w 134164"/>
                      <a:gd name="connsiteY1" fmla="*/ 125040 h 132055"/>
                      <a:gd name="connsiteX2" fmla="*/ 127146 w 134164"/>
                      <a:gd name="connsiteY2" fmla="*/ 0 h 132055"/>
                      <a:gd name="connsiteX3" fmla="*/ 134164 w 134164"/>
                      <a:gd name="connsiteY3" fmla="*/ 6603 h 132055"/>
                    </a:gdLst>
                    <a:ahLst/>
                    <a:cxnLst>
                      <a:cxn ang="0">
                        <a:pos x="connsiteX0" y="connsiteY0"/>
                      </a:cxn>
                      <a:cxn ang="0">
                        <a:pos x="connsiteX1" y="connsiteY1"/>
                      </a:cxn>
                      <a:cxn ang="0">
                        <a:pos x="connsiteX2" y="connsiteY2"/>
                      </a:cxn>
                      <a:cxn ang="0">
                        <a:pos x="connsiteX3" y="connsiteY3"/>
                      </a:cxn>
                    </a:cxnLst>
                    <a:rect l="l" t="t" r="r" b="b"/>
                    <a:pathLst>
                      <a:path w="134164" h="132055">
                        <a:moveTo>
                          <a:pt x="7019" y="132055"/>
                        </a:moveTo>
                        <a:lnTo>
                          <a:pt x="0" y="125040"/>
                        </a:lnTo>
                        <a:lnTo>
                          <a:pt x="127146" y="0"/>
                        </a:lnTo>
                        <a:lnTo>
                          <a:pt x="134164" y="6603"/>
                        </a:lnTo>
                        <a:close/>
                      </a:path>
                    </a:pathLst>
                  </a:custGeom>
                  <a:solidFill>
                    <a:srgbClr val="000000"/>
                  </a:solidFill>
                  <a:ln w="4127" cap="flat">
                    <a:noFill/>
                    <a:prstDash val="solid"/>
                    <a:miter/>
                  </a:ln>
                </p:spPr>
                <p:txBody>
                  <a:bodyPr rtlCol="0" anchor="ctr"/>
                  <a:lstStyle/>
                  <a:p>
                    <a:endParaRPr lang="en-US"/>
                  </a:p>
                </p:txBody>
              </p:sp>
            </p:grpSp>
          </p:grpSp>
          <p:sp>
            <p:nvSpPr>
              <p:cNvPr id="104" name="Freeform 263">
                <a:extLst>
                  <a:ext uri="{FF2B5EF4-FFF2-40B4-BE49-F238E27FC236}">
                    <a16:creationId xmlns:a16="http://schemas.microsoft.com/office/drawing/2014/main" id="{20B6404B-D2AA-4824-AE26-6B8FB1438EEA}"/>
                  </a:ext>
                </a:extLst>
              </p:cNvPr>
              <p:cNvSpPr/>
              <p:nvPr/>
            </p:nvSpPr>
            <p:spPr>
              <a:xfrm>
                <a:off x="2985900" y="3922189"/>
                <a:ext cx="234683" cy="230993"/>
              </a:xfrm>
              <a:custGeom>
                <a:avLst/>
                <a:gdLst>
                  <a:gd name="connsiteX0" fmla="*/ 117342 w 234683"/>
                  <a:gd name="connsiteY0" fmla="*/ 230994 h 230993"/>
                  <a:gd name="connsiteX1" fmla="*/ 34366 w 234683"/>
                  <a:gd name="connsiteY1" fmla="*/ 197155 h 230993"/>
                  <a:gd name="connsiteX2" fmla="*/ 34366 w 234683"/>
                  <a:gd name="connsiteY2" fmla="*/ 33736 h 230993"/>
                  <a:gd name="connsiteX3" fmla="*/ 200318 w 234683"/>
                  <a:gd name="connsiteY3" fmla="*/ 33736 h 230993"/>
                  <a:gd name="connsiteX4" fmla="*/ 200318 w 234683"/>
                  <a:gd name="connsiteY4" fmla="*/ 197155 h 230993"/>
                  <a:gd name="connsiteX5" fmla="*/ 200318 w 234683"/>
                  <a:gd name="connsiteY5" fmla="*/ 197155 h 230993"/>
                  <a:gd name="connsiteX6" fmla="*/ 117342 w 234683"/>
                  <a:gd name="connsiteY6" fmla="*/ 230994 h 230993"/>
                  <a:gd name="connsiteX7" fmla="*/ 117342 w 234683"/>
                  <a:gd name="connsiteY7" fmla="*/ 9388 h 230993"/>
                  <a:gd name="connsiteX8" fmla="*/ 41385 w 234683"/>
                  <a:gd name="connsiteY8" fmla="*/ 40339 h 230993"/>
                  <a:gd name="connsiteX9" fmla="*/ 41385 w 234683"/>
                  <a:gd name="connsiteY9" fmla="*/ 190139 h 230993"/>
                  <a:gd name="connsiteX10" fmla="*/ 193712 w 234683"/>
                  <a:gd name="connsiteY10" fmla="*/ 190139 h 230993"/>
                  <a:gd name="connsiteX11" fmla="*/ 193712 w 234683"/>
                  <a:gd name="connsiteY11" fmla="*/ 40339 h 230993"/>
                  <a:gd name="connsiteX12" fmla="*/ 117342 w 234683"/>
                  <a:gd name="connsiteY12" fmla="*/ 9388 h 2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683" h="230993">
                    <a:moveTo>
                      <a:pt x="117342" y="230994"/>
                    </a:moveTo>
                    <a:cubicBezTo>
                      <a:pt x="87206" y="230994"/>
                      <a:pt x="57071" y="219852"/>
                      <a:pt x="34366" y="197155"/>
                    </a:cubicBezTo>
                    <a:cubicBezTo>
                      <a:pt x="-11455" y="152173"/>
                      <a:pt x="-11455" y="78717"/>
                      <a:pt x="34366" y="33736"/>
                    </a:cubicBezTo>
                    <a:cubicBezTo>
                      <a:pt x="80189" y="-11245"/>
                      <a:pt x="154495" y="-11245"/>
                      <a:pt x="200318" y="33736"/>
                    </a:cubicBezTo>
                    <a:cubicBezTo>
                      <a:pt x="246139" y="78717"/>
                      <a:pt x="246139" y="152173"/>
                      <a:pt x="200318" y="197155"/>
                    </a:cubicBezTo>
                    <a:lnTo>
                      <a:pt x="200318" y="197155"/>
                    </a:lnTo>
                    <a:cubicBezTo>
                      <a:pt x="177613" y="219439"/>
                      <a:pt x="147477" y="230994"/>
                      <a:pt x="117342" y="230994"/>
                    </a:cubicBezTo>
                    <a:close/>
                    <a:moveTo>
                      <a:pt x="117342" y="9388"/>
                    </a:moveTo>
                    <a:cubicBezTo>
                      <a:pt x="89684" y="9388"/>
                      <a:pt x="62025" y="19705"/>
                      <a:pt x="41385" y="40339"/>
                    </a:cubicBezTo>
                    <a:cubicBezTo>
                      <a:pt x="-723" y="81606"/>
                      <a:pt x="-723" y="148872"/>
                      <a:pt x="41385" y="190139"/>
                    </a:cubicBezTo>
                    <a:cubicBezTo>
                      <a:pt x="83491" y="231406"/>
                      <a:pt x="151605" y="231406"/>
                      <a:pt x="193712" y="190139"/>
                    </a:cubicBezTo>
                    <a:cubicBezTo>
                      <a:pt x="235819" y="148872"/>
                      <a:pt x="235819" y="81606"/>
                      <a:pt x="193712" y="40339"/>
                    </a:cubicBezTo>
                    <a:cubicBezTo>
                      <a:pt x="172658" y="19705"/>
                      <a:pt x="145000" y="9388"/>
                      <a:pt x="117342" y="9388"/>
                    </a:cubicBezTo>
                    <a:close/>
                  </a:path>
                </a:pathLst>
              </a:custGeom>
              <a:solidFill>
                <a:srgbClr val="000000"/>
              </a:solidFill>
              <a:ln w="4127" cap="flat">
                <a:noFill/>
                <a:prstDash val="solid"/>
                <a:miter/>
              </a:ln>
            </p:spPr>
            <p:txBody>
              <a:bodyPr rtlCol="0" anchor="ctr"/>
              <a:lstStyle/>
              <a:p>
                <a:endParaRPr lang="en-US"/>
              </a:p>
            </p:txBody>
          </p:sp>
        </p:grpSp>
        <p:grpSp>
          <p:nvGrpSpPr>
            <p:cNvPr id="29" name="Graphic 1533">
              <a:extLst>
                <a:ext uri="{FF2B5EF4-FFF2-40B4-BE49-F238E27FC236}">
                  <a16:creationId xmlns:a16="http://schemas.microsoft.com/office/drawing/2014/main" id="{4165509C-78BD-4B40-8FC8-0EEBAB5E15F0}"/>
                </a:ext>
              </a:extLst>
            </p:cNvPr>
            <p:cNvGrpSpPr/>
            <p:nvPr/>
          </p:nvGrpSpPr>
          <p:grpSpPr>
            <a:xfrm>
              <a:off x="3226260" y="4773019"/>
              <a:ext cx="1056799" cy="1040761"/>
              <a:chOff x="3226260" y="4773019"/>
              <a:chExt cx="1056799" cy="1040761"/>
            </a:xfrm>
          </p:grpSpPr>
          <p:sp>
            <p:nvSpPr>
              <p:cNvPr id="100" name="Freeform 259">
                <a:extLst>
                  <a:ext uri="{FF2B5EF4-FFF2-40B4-BE49-F238E27FC236}">
                    <a16:creationId xmlns:a16="http://schemas.microsoft.com/office/drawing/2014/main" id="{BA7C15B9-FC84-42E5-AD14-8B82B862E235}"/>
                  </a:ext>
                </a:extLst>
              </p:cNvPr>
              <p:cNvSpPr/>
              <p:nvPr/>
            </p:nvSpPr>
            <p:spPr>
              <a:xfrm>
                <a:off x="3231213" y="4777145"/>
                <a:ext cx="1046892" cy="1031683"/>
              </a:xfrm>
              <a:custGeom>
                <a:avLst/>
                <a:gdLst>
                  <a:gd name="connsiteX0" fmla="*/ 1046893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3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3" y="515842"/>
                    </a:moveTo>
                    <a:cubicBezTo>
                      <a:pt x="1046893" y="800734"/>
                      <a:pt x="812538" y="1031683"/>
                      <a:pt x="523446" y="1031683"/>
                    </a:cubicBezTo>
                    <a:cubicBezTo>
                      <a:pt x="234355" y="1031683"/>
                      <a:pt x="0" y="800734"/>
                      <a:pt x="0" y="515842"/>
                    </a:cubicBezTo>
                    <a:cubicBezTo>
                      <a:pt x="0" y="230950"/>
                      <a:pt x="234355" y="0"/>
                      <a:pt x="523446" y="0"/>
                    </a:cubicBezTo>
                    <a:cubicBezTo>
                      <a:pt x="812538" y="0"/>
                      <a:pt x="1046893" y="230950"/>
                      <a:pt x="1046893" y="515842"/>
                    </a:cubicBezTo>
                    <a:close/>
                  </a:path>
                </a:pathLst>
              </a:custGeom>
              <a:solidFill>
                <a:srgbClr val="FFFFFF"/>
              </a:solidFill>
              <a:ln w="4127" cap="flat">
                <a:noFill/>
                <a:prstDash val="solid"/>
                <a:miter/>
              </a:ln>
            </p:spPr>
            <p:txBody>
              <a:bodyPr rtlCol="0" anchor="ctr"/>
              <a:lstStyle/>
              <a:p>
                <a:endParaRPr lang="en-US"/>
              </a:p>
            </p:txBody>
          </p:sp>
          <p:sp>
            <p:nvSpPr>
              <p:cNvPr id="101" name="Freeform 260">
                <a:extLst>
                  <a:ext uri="{FF2B5EF4-FFF2-40B4-BE49-F238E27FC236}">
                    <a16:creationId xmlns:a16="http://schemas.microsoft.com/office/drawing/2014/main" id="{C71A915D-9310-458A-A4F1-163973B396A4}"/>
                  </a:ext>
                </a:extLst>
              </p:cNvPr>
              <p:cNvSpPr/>
              <p:nvPr/>
            </p:nvSpPr>
            <p:spPr>
              <a:xfrm>
                <a:off x="3226260" y="4773019"/>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7 w 1056799"/>
                  <a:gd name="connsiteY6" fmla="*/ 519968 h 1040761"/>
                  <a:gd name="connsiteX7" fmla="*/ 528400 w 1056799"/>
                  <a:gd name="connsiteY7" fmla="*/ 1030858 h 1040761"/>
                  <a:gd name="connsiteX8" fmla="*/ 1046892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5" y="0"/>
                      <a:pt x="1056800" y="233573"/>
                      <a:pt x="1056800" y="520381"/>
                    </a:cubicBezTo>
                    <a:cubicBezTo>
                      <a:pt x="1056800" y="807189"/>
                      <a:pt x="819845" y="1040762"/>
                      <a:pt x="528400" y="1040762"/>
                    </a:cubicBezTo>
                    <a:close/>
                    <a:moveTo>
                      <a:pt x="528400" y="9079"/>
                    </a:moveTo>
                    <a:cubicBezTo>
                      <a:pt x="242321" y="9079"/>
                      <a:pt x="9907" y="238112"/>
                      <a:pt x="9907" y="519968"/>
                    </a:cubicBezTo>
                    <a:cubicBezTo>
                      <a:pt x="9907" y="801824"/>
                      <a:pt x="242734" y="1030858"/>
                      <a:pt x="528400" y="1030858"/>
                    </a:cubicBezTo>
                    <a:cubicBezTo>
                      <a:pt x="814479" y="1030858"/>
                      <a:pt x="1046892" y="801824"/>
                      <a:pt x="1046892" y="519968"/>
                    </a:cubicBezTo>
                    <a:cubicBezTo>
                      <a:pt x="1046892" y="238112"/>
                      <a:pt x="814479"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30" name="TextBox 29">
              <a:extLst>
                <a:ext uri="{FF2B5EF4-FFF2-40B4-BE49-F238E27FC236}">
                  <a16:creationId xmlns:a16="http://schemas.microsoft.com/office/drawing/2014/main" id="{79E9350E-64FD-4848-A849-03CADA757ADD}"/>
                </a:ext>
              </a:extLst>
            </p:cNvPr>
            <p:cNvSpPr txBox="1"/>
            <p:nvPr/>
          </p:nvSpPr>
          <p:spPr>
            <a:xfrm>
              <a:off x="3453303" y="5116740"/>
              <a:ext cx="675493" cy="337600"/>
            </a:xfrm>
            <a:prstGeom prst="rect">
              <a:avLst/>
            </a:prstGeom>
            <a:noFill/>
          </p:spPr>
          <p:txBody>
            <a:bodyPr wrap="none" rtlCol="0">
              <a:spAutoFit/>
            </a:bodyPr>
            <a:lstStyle/>
            <a:p>
              <a:pPr algn="ctr"/>
              <a:r>
                <a:rPr lang="en-US" sz="942" b="1" spc="0" baseline="0" dirty="0">
                  <a:solidFill>
                    <a:srgbClr val="000000"/>
                  </a:solidFill>
                  <a:latin typeface="Avenir-Medium"/>
                  <a:sym typeface="Avenir-Medium"/>
                  <a:rtl val="0"/>
                </a:rPr>
                <a:t>ENTO</a:t>
              </a:r>
              <a:r>
                <a:rPr lang="en-US" sz="942" b="1" dirty="0">
                  <a:solidFill>
                    <a:srgbClr val="000000"/>
                  </a:solidFill>
                  <a:latin typeface="Avenir-Medium"/>
                  <a:sym typeface="Avenir-Medium"/>
                  <a:rtl val="0"/>
                </a:rPr>
                <a:t>RNO </a:t>
              </a:r>
            </a:p>
            <a:p>
              <a:pPr algn="ctr"/>
              <a:r>
                <a:rPr lang="en-US" sz="942" b="1" dirty="0">
                  <a:solidFill>
                    <a:srgbClr val="000000"/>
                  </a:solidFill>
                  <a:latin typeface="Avenir-Medium"/>
                  <a:sym typeface="Avenir-Medium"/>
                  <a:rtl val="0"/>
                </a:rPr>
                <a:t>FÍSCO</a:t>
              </a:r>
              <a:endParaRPr lang="en-US" sz="942" b="1" spc="0" baseline="0" dirty="0">
                <a:solidFill>
                  <a:srgbClr val="000000"/>
                </a:solidFill>
                <a:latin typeface="Avenir-Medium"/>
                <a:sym typeface="Avenir-Medium"/>
                <a:rtl val="0"/>
              </a:endParaRPr>
            </a:p>
          </p:txBody>
        </p:sp>
        <p:grpSp>
          <p:nvGrpSpPr>
            <p:cNvPr id="32" name="Graphic 1533">
              <a:extLst>
                <a:ext uri="{FF2B5EF4-FFF2-40B4-BE49-F238E27FC236}">
                  <a16:creationId xmlns:a16="http://schemas.microsoft.com/office/drawing/2014/main" id="{5A855F77-564D-4EB9-B8A2-A9D81723E57F}"/>
                </a:ext>
              </a:extLst>
            </p:cNvPr>
            <p:cNvGrpSpPr/>
            <p:nvPr/>
          </p:nvGrpSpPr>
          <p:grpSpPr>
            <a:xfrm>
              <a:off x="3033476" y="5644172"/>
              <a:ext cx="345111" cy="9491"/>
              <a:chOff x="3033476" y="5644172"/>
              <a:chExt cx="345111" cy="9491"/>
            </a:xfrm>
            <a:solidFill>
              <a:srgbClr val="000000"/>
            </a:solidFill>
          </p:grpSpPr>
          <p:sp>
            <p:nvSpPr>
              <p:cNvPr id="98" name="Freeform 257">
                <a:extLst>
                  <a:ext uri="{FF2B5EF4-FFF2-40B4-BE49-F238E27FC236}">
                    <a16:creationId xmlns:a16="http://schemas.microsoft.com/office/drawing/2014/main" id="{A014DE5D-E545-4C9C-BF06-54E88F04C464}"/>
                  </a:ext>
                </a:extLst>
              </p:cNvPr>
              <p:cNvSpPr/>
              <p:nvPr/>
            </p:nvSpPr>
            <p:spPr>
              <a:xfrm>
                <a:off x="3033476" y="5648711"/>
                <a:ext cx="345111" cy="4126"/>
              </a:xfrm>
              <a:custGeom>
                <a:avLst/>
                <a:gdLst>
                  <a:gd name="connsiteX0" fmla="*/ 0 w 345111"/>
                  <a:gd name="connsiteY0" fmla="*/ 0 h 4126"/>
                  <a:gd name="connsiteX1" fmla="*/ 345111 w 345111"/>
                  <a:gd name="connsiteY1" fmla="*/ 0 h 4126"/>
                </a:gdLst>
                <a:ahLst/>
                <a:cxnLst>
                  <a:cxn ang="0">
                    <a:pos x="connsiteX0" y="connsiteY0"/>
                  </a:cxn>
                  <a:cxn ang="0">
                    <a:pos x="connsiteX1" y="connsiteY1"/>
                  </a:cxn>
                </a:cxnLst>
                <a:rect l="l" t="t" r="r" b="b"/>
                <a:pathLst>
                  <a:path w="345111" h="4126">
                    <a:moveTo>
                      <a:pt x="0" y="0"/>
                    </a:moveTo>
                    <a:lnTo>
                      <a:pt x="345111" y="0"/>
                    </a:lnTo>
                  </a:path>
                </a:pathLst>
              </a:custGeom>
              <a:ln w="4127" cap="flat">
                <a:noFill/>
                <a:prstDash val="solid"/>
                <a:miter/>
              </a:ln>
            </p:spPr>
            <p:txBody>
              <a:bodyPr rtlCol="0" anchor="ctr"/>
              <a:lstStyle/>
              <a:p>
                <a:endParaRPr lang="en-US"/>
              </a:p>
            </p:txBody>
          </p:sp>
          <p:sp>
            <p:nvSpPr>
              <p:cNvPr id="99" name="Freeform 258">
                <a:extLst>
                  <a:ext uri="{FF2B5EF4-FFF2-40B4-BE49-F238E27FC236}">
                    <a16:creationId xmlns:a16="http://schemas.microsoft.com/office/drawing/2014/main" id="{B414202E-44AE-4D18-A372-AF46D5836A37}"/>
                  </a:ext>
                </a:extLst>
              </p:cNvPr>
              <p:cNvSpPr/>
              <p:nvPr/>
            </p:nvSpPr>
            <p:spPr>
              <a:xfrm>
                <a:off x="3033476" y="5644172"/>
                <a:ext cx="345111" cy="9491"/>
              </a:xfrm>
              <a:custGeom>
                <a:avLst/>
                <a:gdLst>
                  <a:gd name="connsiteX0" fmla="*/ 0 w 345111"/>
                  <a:gd name="connsiteY0" fmla="*/ 0 h 9491"/>
                  <a:gd name="connsiteX1" fmla="*/ 345112 w 345111"/>
                  <a:gd name="connsiteY1" fmla="*/ 0 h 9491"/>
                  <a:gd name="connsiteX2" fmla="*/ 345112 w 345111"/>
                  <a:gd name="connsiteY2" fmla="*/ 9492 h 9491"/>
                  <a:gd name="connsiteX3" fmla="*/ 0 w 345111"/>
                  <a:gd name="connsiteY3" fmla="*/ 9492 h 9491"/>
                </a:gdLst>
                <a:ahLst/>
                <a:cxnLst>
                  <a:cxn ang="0">
                    <a:pos x="connsiteX0" y="connsiteY0"/>
                  </a:cxn>
                  <a:cxn ang="0">
                    <a:pos x="connsiteX1" y="connsiteY1"/>
                  </a:cxn>
                  <a:cxn ang="0">
                    <a:pos x="connsiteX2" y="connsiteY2"/>
                  </a:cxn>
                  <a:cxn ang="0">
                    <a:pos x="connsiteX3" y="connsiteY3"/>
                  </a:cxn>
                </a:cxnLst>
                <a:rect l="l" t="t" r="r" b="b"/>
                <a:pathLst>
                  <a:path w="345111" h="9491">
                    <a:moveTo>
                      <a:pt x="0" y="0"/>
                    </a:moveTo>
                    <a:lnTo>
                      <a:pt x="345112" y="0"/>
                    </a:lnTo>
                    <a:lnTo>
                      <a:pt x="34511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33" name="Graphic 1533">
              <a:extLst>
                <a:ext uri="{FF2B5EF4-FFF2-40B4-BE49-F238E27FC236}">
                  <a16:creationId xmlns:a16="http://schemas.microsoft.com/office/drawing/2014/main" id="{DBDACEC8-A9F2-4566-A604-32D388F6A330}"/>
                </a:ext>
              </a:extLst>
            </p:cNvPr>
            <p:cNvGrpSpPr/>
            <p:nvPr/>
          </p:nvGrpSpPr>
          <p:grpSpPr>
            <a:xfrm>
              <a:off x="2893120" y="5583509"/>
              <a:ext cx="145412" cy="142372"/>
              <a:chOff x="2893120" y="5583509"/>
              <a:chExt cx="145412" cy="142372"/>
            </a:xfrm>
          </p:grpSpPr>
          <p:sp>
            <p:nvSpPr>
              <p:cNvPr id="85" name="Freeform 244">
                <a:extLst>
                  <a:ext uri="{FF2B5EF4-FFF2-40B4-BE49-F238E27FC236}">
                    <a16:creationId xmlns:a16="http://schemas.microsoft.com/office/drawing/2014/main" id="{195E9358-B683-4184-8D8B-2B4B13A8DC89}"/>
                  </a:ext>
                </a:extLst>
              </p:cNvPr>
              <p:cNvSpPr/>
              <p:nvPr/>
            </p:nvSpPr>
            <p:spPr>
              <a:xfrm>
                <a:off x="2893120" y="5600428"/>
                <a:ext cx="127146" cy="125452"/>
              </a:xfrm>
              <a:custGeom>
                <a:avLst/>
                <a:gdLst>
                  <a:gd name="connsiteX0" fmla="*/ 127146 w 127146"/>
                  <a:gd name="connsiteY0" fmla="*/ 62726 h 125452"/>
                  <a:gd name="connsiteX1" fmla="*/ 63573 w 127146"/>
                  <a:gd name="connsiteY1" fmla="*/ 125452 h 125452"/>
                  <a:gd name="connsiteX2" fmla="*/ 0 w 127146"/>
                  <a:gd name="connsiteY2" fmla="*/ 62726 h 125452"/>
                  <a:gd name="connsiteX3" fmla="*/ 63573 w 127146"/>
                  <a:gd name="connsiteY3" fmla="*/ 0 h 125452"/>
                  <a:gd name="connsiteX4" fmla="*/ 127146 w 127146"/>
                  <a:gd name="connsiteY4" fmla="*/ 62726 h 125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146" h="125452">
                    <a:moveTo>
                      <a:pt x="127146" y="62726"/>
                    </a:moveTo>
                    <a:cubicBezTo>
                      <a:pt x="127146" y="97369"/>
                      <a:pt x="98683" y="125452"/>
                      <a:pt x="63573" y="125452"/>
                    </a:cubicBezTo>
                    <a:cubicBezTo>
                      <a:pt x="28463" y="125452"/>
                      <a:pt x="0" y="97369"/>
                      <a:pt x="0" y="62726"/>
                    </a:cubicBezTo>
                    <a:cubicBezTo>
                      <a:pt x="0" y="28083"/>
                      <a:pt x="28463" y="0"/>
                      <a:pt x="63573" y="0"/>
                    </a:cubicBezTo>
                    <a:cubicBezTo>
                      <a:pt x="98683" y="0"/>
                      <a:pt x="127146" y="28084"/>
                      <a:pt x="127146" y="62726"/>
                    </a:cubicBezTo>
                    <a:close/>
                  </a:path>
                </a:pathLst>
              </a:custGeom>
              <a:solidFill>
                <a:srgbClr val="FFD100"/>
              </a:solidFill>
              <a:ln w="4127" cap="flat">
                <a:noFill/>
                <a:prstDash val="solid"/>
                <a:miter/>
              </a:ln>
            </p:spPr>
            <p:txBody>
              <a:bodyPr rtlCol="0" anchor="ctr"/>
              <a:lstStyle/>
              <a:p>
                <a:endParaRPr lang="en-US"/>
              </a:p>
            </p:txBody>
          </p:sp>
          <p:grpSp>
            <p:nvGrpSpPr>
              <p:cNvPr id="86" name="Graphic 1533">
                <a:extLst>
                  <a:ext uri="{FF2B5EF4-FFF2-40B4-BE49-F238E27FC236}">
                    <a16:creationId xmlns:a16="http://schemas.microsoft.com/office/drawing/2014/main" id="{B2AC1919-7511-404A-88D7-DACB6DA24873}"/>
                  </a:ext>
                </a:extLst>
              </p:cNvPr>
              <p:cNvGrpSpPr/>
              <p:nvPr/>
            </p:nvGrpSpPr>
            <p:grpSpPr>
              <a:xfrm>
                <a:off x="2905814" y="5583509"/>
                <a:ext cx="132718" cy="130611"/>
                <a:chOff x="2905814" y="5583509"/>
                <a:chExt cx="132718" cy="130611"/>
              </a:xfrm>
              <a:solidFill>
                <a:srgbClr val="000000"/>
              </a:solidFill>
            </p:grpSpPr>
            <p:sp>
              <p:nvSpPr>
                <p:cNvPr id="87" name="Freeform 246">
                  <a:extLst>
                    <a:ext uri="{FF2B5EF4-FFF2-40B4-BE49-F238E27FC236}">
                      <a16:creationId xmlns:a16="http://schemas.microsoft.com/office/drawing/2014/main" id="{58CC8BCB-0294-4044-9E8A-E2FADF01D634}"/>
                    </a:ext>
                  </a:extLst>
                </p:cNvPr>
                <p:cNvSpPr/>
                <p:nvPr/>
              </p:nvSpPr>
              <p:spPr>
                <a:xfrm>
                  <a:off x="2905814" y="5583509"/>
                  <a:ext cx="132718" cy="130611"/>
                </a:xfrm>
                <a:custGeom>
                  <a:avLst/>
                  <a:gdLst>
                    <a:gd name="connsiteX0" fmla="*/ 66153 w 132718"/>
                    <a:gd name="connsiteY0" fmla="*/ 0 h 130611"/>
                    <a:gd name="connsiteX1" fmla="*/ 113214 w 132718"/>
                    <a:gd name="connsiteY1" fmla="*/ 18983 h 130611"/>
                    <a:gd name="connsiteX2" fmla="*/ 113214 w 132718"/>
                    <a:gd name="connsiteY2" fmla="*/ 111422 h 130611"/>
                    <a:gd name="connsiteX3" fmla="*/ 19505 w 132718"/>
                    <a:gd name="connsiteY3" fmla="*/ 111422 h 130611"/>
                    <a:gd name="connsiteX4" fmla="*/ 19505 w 132718"/>
                    <a:gd name="connsiteY4" fmla="*/ 18983 h 130611"/>
                    <a:gd name="connsiteX5" fmla="*/ 66153 w 132718"/>
                    <a:gd name="connsiteY5" fmla="*/ 0 h 130611"/>
                    <a:gd name="connsiteX6" fmla="*/ 66153 w 132718"/>
                    <a:gd name="connsiteY6" fmla="*/ 120913 h 130611"/>
                    <a:gd name="connsiteX7" fmla="*/ 106195 w 132718"/>
                    <a:gd name="connsiteY7" fmla="*/ 104819 h 130611"/>
                    <a:gd name="connsiteX8" fmla="*/ 106195 w 132718"/>
                    <a:gd name="connsiteY8" fmla="*/ 25999 h 130611"/>
                    <a:gd name="connsiteX9" fmla="*/ 26110 w 132718"/>
                    <a:gd name="connsiteY9" fmla="*/ 25999 h 130611"/>
                    <a:gd name="connsiteX10" fmla="*/ 26110 w 132718"/>
                    <a:gd name="connsiteY10" fmla="*/ 104819 h 130611"/>
                    <a:gd name="connsiteX11" fmla="*/ 66153 w 132718"/>
                    <a:gd name="connsiteY11" fmla="*/ 120913 h 130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718" h="130611">
                      <a:moveTo>
                        <a:pt x="66153" y="0"/>
                      </a:moveTo>
                      <a:cubicBezTo>
                        <a:pt x="83078" y="0"/>
                        <a:pt x="100003" y="6190"/>
                        <a:pt x="113214" y="18983"/>
                      </a:cubicBezTo>
                      <a:cubicBezTo>
                        <a:pt x="139220" y="44569"/>
                        <a:pt x="139220" y="85836"/>
                        <a:pt x="113214" y="111422"/>
                      </a:cubicBezTo>
                      <a:cubicBezTo>
                        <a:pt x="87207" y="137008"/>
                        <a:pt x="45100" y="137008"/>
                        <a:pt x="19505" y="111422"/>
                      </a:cubicBezTo>
                      <a:cubicBezTo>
                        <a:pt x="-6502" y="85836"/>
                        <a:pt x="-6502" y="44569"/>
                        <a:pt x="19505" y="18983"/>
                      </a:cubicBezTo>
                      <a:cubicBezTo>
                        <a:pt x="32302" y="6190"/>
                        <a:pt x="49228" y="0"/>
                        <a:pt x="66153" y="0"/>
                      </a:cubicBezTo>
                      <a:close/>
                      <a:moveTo>
                        <a:pt x="66153" y="120913"/>
                      </a:moveTo>
                      <a:cubicBezTo>
                        <a:pt x="80601" y="120913"/>
                        <a:pt x="95050" y="115549"/>
                        <a:pt x="106195" y="104819"/>
                      </a:cubicBezTo>
                      <a:cubicBezTo>
                        <a:pt x="128075" y="82948"/>
                        <a:pt x="128075" y="47871"/>
                        <a:pt x="106195" y="25999"/>
                      </a:cubicBezTo>
                      <a:cubicBezTo>
                        <a:pt x="84317" y="4127"/>
                        <a:pt x="48402" y="4127"/>
                        <a:pt x="26110" y="25999"/>
                      </a:cubicBezTo>
                      <a:cubicBezTo>
                        <a:pt x="4231" y="47871"/>
                        <a:pt x="4231" y="82948"/>
                        <a:pt x="26110" y="104819"/>
                      </a:cubicBezTo>
                      <a:cubicBezTo>
                        <a:pt x="37256" y="115549"/>
                        <a:pt x="51704" y="120913"/>
                        <a:pt x="66153" y="120913"/>
                      </a:cubicBezTo>
                      <a:close/>
                    </a:path>
                  </a:pathLst>
                </a:custGeom>
                <a:solidFill>
                  <a:srgbClr val="000000"/>
                </a:solidFill>
                <a:ln w="4127" cap="flat">
                  <a:noFill/>
                  <a:prstDash val="solid"/>
                  <a:miter/>
                </a:ln>
              </p:spPr>
              <p:txBody>
                <a:bodyPr rtlCol="0" anchor="ctr"/>
                <a:lstStyle/>
                <a:p>
                  <a:endParaRPr lang="en-US"/>
                </a:p>
              </p:txBody>
            </p:sp>
            <p:grpSp>
              <p:nvGrpSpPr>
                <p:cNvPr id="88" name="Graphic 1533">
                  <a:extLst>
                    <a:ext uri="{FF2B5EF4-FFF2-40B4-BE49-F238E27FC236}">
                      <a16:creationId xmlns:a16="http://schemas.microsoft.com/office/drawing/2014/main" id="{67DF889B-B329-4AF5-A317-813C27E02404}"/>
                    </a:ext>
                  </a:extLst>
                </p:cNvPr>
                <p:cNvGrpSpPr/>
                <p:nvPr/>
              </p:nvGrpSpPr>
              <p:grpSpPr>
                <a:xfrm>
                  <a:off x="2907569" y="5585572"/>
                  <a:ext cx="129209" cy="125452"/>
                  <a:chOff x="2907569" y="5585572"/>
                  <a:chExt cx="129209" cy="125452"/>
                </a:xfrm>
                <a:solidFill>
                  <a:srgbClr val="000000"/>
                </a:solidFill>
              </p:grpSpPr>
              <p:grpSp>
                <p:nvGrpSpPr>
                  <p:cNvPr id="89" name="Graphic 1533">
                    <a:extLst>
                      <a:ext uri="{FF2B5EF4-FFF2-40B4-BE49-F238E27FC236}">
                        <a16:creationId xmlns:a16="http://schemas.microsoft.com/office/drawing/2014/main" id="{4D7818EE-750C-4ED1-88B0-4585988E2B14}"/>
                      </a:ext>
                    </a:extLst>
                  </p:cNvPr>
                  <p:cNvGrpSpPr/>
                  <p:nvPr/>
                </p:nvGrpSpPr>
                <p:grpSpPr>
                  <a:xfrm>
                    <a:off x="2958757" y="5633855"/>
                    <a:ext cx="78021" cy="77169"/>
                    <a:chOff x="2958757" y="5633855"/>
                    <a:chExt cx="78021" cy="77169"/>
                  </a:xfrm>
                  <a:solidFill>
                    <a:srgbClr val="000000"/>
                  </a:solidFill>
                </p:grpSpPr>
                <p:sp>
                  <p:nvSpPr>
                    <p:cNvPr id="96" name="Freeform 255">
                      <a:extLst>
                        <a:ext uri="{FF2B5EF4-FFF2-40B4-BE49-F238E27FC236}">
                          <a16:creationId xmlns:a16="http://schemas.microsoft.com/office/drawing/2014/main" id="{055E5D76-B419-4C59-B2E0-6B26520845DD}"/>
                        </a:ext>
                      </a:extLst>
                    </p:cNvPr>
                    <p:cNvSpPr/>
                    <p:nvPr/>
                  </p:nvSpPr>
                  <p:spPr>
                    <a:xfrm>
                      <a:off x="2962060" y="5637569"/>
                      <a:ext cx="71416" cy="70154"/>
                    </a:xfrm>
                    <a:custGeom>
                      <a:avLst/>
                      <a:gdLst>
                        <a:gd name="connsiteX0" fmla="*/ 0 w 71416"/>
                        <a:gd name="connsiteY0" fmla="*/ 70155 h 70154"/>
                        <a:gd name="connsiteX1" fmla="*/ 71417 w 71416"/>
                        <a:gd name="connsiteY1" fmla="*/ 0 h 70154"/>
                      </a:gdLst>
                      <a:ahLst/>
                      <a:cxnLst>
                        <a:cxn ang="0">
                          <a:pos x="connsiteX0" y="connsiteY0"/>
                        </a:cxn>
                        <a:cxn ang="0">
                          <a:pos x="connsiteX1" y="connsiteY1"/>
                        </a:cxn>
                      </a:cxnLst>
                      <a:rect l="l" t="t" r="r" b="b"/>
                      <a:pathLst>
                        <a:path w="71416" h="70154">
                          <a:moveTo>
                            <a:pt x="0" y="70155"/>
                          </a:moveTo>
                          <a:lnTo>
                            <a:pt x="71417" y="0"/>
                          </a:lnTo>
                        </a:path>
                      </a:pathLst>
                    </a:custGeom>
                    <a:ln w="4127" cap="flat">
                      <a:noFill/>
                      <a:prstDash val="solid"/>
                      <a:miter/>
                    </a:ln>
                  </p:spPr>
                  <p:txBody>
                    <a:bodyPr rtlCol="0" anchor="ctr"/>
                    <a:lstStyle/>
                    <a:p>
                      <a:endParaRPr lang="en-US"/>
                    </a:p>
                  </p:txBody>
                </p:sp>
                <p:sp>
                  <p:nvSpPr>
                    <p:cNvPr id="97" name="Freeform 256">
                      <a:extLst>
                        <a:ext uri="{FF2B5EF4-FFF2-40B4-BE49-F238E27FC236}">
                          <a16:creationId xmlns:a16="http://schemas.microsoft.com/office/drawing/2014/main" id="{DB150681-41E0-4D33-9B68-378646E2436C}"/>
                        </a:ext>
                      </a:extLst>
                    </p:cNvPr>
                    <p:cNvSpPr/>
                    <p:nvPr/>
                  </p:nvSpPr>
                  <p:spPr>
                    <a:xfrm>
                      <a:off x="2958757" y="5633855"/>
                      <a:ext cx="78021" cy="77169"/>
                    </a:xfrm>
                    <a:custGeom>
                      <a:avLst/>
                      <a:gdLst>
                        <a:gd name="connsiteX0" fmla="*/ 71417 w 78021"/>
                        <a:gd name="connsiteY0" fmla="*/ 0 h 77169"/>
                        <a:gd name="connsiteX1" fmla="*/ 78021 w 78021"/>
                        <a:gd name="connsiteY1" fmla="*/ 7015 h 77169"/>
                        <a:gd name="connsiteX2" fmla="*/ 7018 w 78021"/>
                        <a:gd name="connsiteY2" fmla="*/ 77170 h 77169"/>
                        <a:gd name="connsiteX3" fmla="*/ 0 w 78021"/>
                        <a:gd name="connsiteY3" fmla="*/ 70567 h 77169"/>
                      </a:gdLst>
                      <a:ahLst/>
                      <a:cxnLst>
                        <a:cxn ang="0">
                          <a:pos x="connsiteX0" y="connsiteY0"/>
                        </a:cxn>
                        <a:cxn ang="0">
                          <a:pos x="connsiteX1" y="connsiteY1"/>
                        </a:cxn>
                        <a:cxn ang="0">
                          <a:pos x="connsiteX2" y="connsiteY2"/>
                        </a:cxn>
                        <a:cxn ang="0">
                          <a:pos x="connsiteX3" y="connsiteY3"/>
                        </a:cxn>
                      </a:cxnLst>
                      <a:rect l="l" t="t" r="r" b="b"/>
                      <a:pathLst>
                        <a:path w="78021" h="77169">
                          <a:moveTo>
                            <a:pt x="71417" y="0"/>
                          </a:moveTo>
                          <a:lnTo>
                            <a:pt x="78021" y="7015"/>
                          </a:lnTo>
                          <a:lnTo>
                            <a:pt x="7018" y="77170"/>
                          </a:lnTo>
                          <a:lnTo>
                            <a:pt x="0" y="70567"/>
                          </a:lnTo>
                          <a:close/>
                        </a:path>
                      </a:pathLst>
                    </a:custGeom>
                    <a:solidFill>
                      <a:srgbClr val="000000"/>
                    </a:solidFill>
                    <a:ln w="4127" cap="flat">
                      <a:noFill/>
                      <a:prstDash val="solid"/>
                      <a:miter/>
                    </a:ln>
                  </p:spPr>
                  <p:txBody>
                    <a:bodyPr rtlCol="0" anchor="ctr"/>
                    <a:lstStyle/>
                    <a:p>
                      <a:endParaRPr lang="en-US"/>
                    </a:p>
                  </p:txBody>
                </p:sp>
              </p:grpSp>
              <p:grpSp>
                <p:nvGrpSpPr>
                  <p:cNvPr id="90" name="Graphic 1533">
                    <a:extLst>
                      <a:ext uri="{FF2B5EF4-FFF2-40B4-BE49-F238E27FC236}">
                        <a16:creationId xmlns:a16="http://schemas.microsoft.com/office/drawing/2014/main" id="{01C3CBF2-D033-4FB0-94E2-A9AF568B6BF2}"/>
                      </a:ext>
                    </a:extLst>
                  </p:cNvPr>
                  <p:cNvGrpSpPr/>
                  <p:nvPr/>
                </p:nvGrpSpPr>
                <p:grpSpPr>
                  <a:xfrm>
                    <a:off x="2925319" y="5602905"/>
                    <a:ext cx="92057" cy="90788"/>
                    <a:chOff x="2925319" y="5602905"/>
                    <a:chExt cx="92057" cy="90788"/>
                  </a:xfrm>
                  <a:solidFill>
                    <a:srgbClr val="000000"/>
                  </a:solidFill>
                </p:grpSpPr>
                <p:sp>
                  <p:nvSpPr>
                    <p:cNvPr id="94" name="Freeform 253">
                      <a:extLst>
                        <a:ext uri="{FF2B5EF4-FFF2-40B4-BE49-F238E27FC236}">
                          <a16:creationId xmlns:a16="http://schemas.microsoft.com/office/drawing/2014/main" id="{705A7518-9BD6-4B9E-BC55-8D4407DED661}"/>
                        </a:ext>
                      </a:extLst>
                    </p:cNvPr>
                    <p:cNvSpPr/>
                    <p:nvPr/>
                  </p:nvSpPr>
                  <p:spPr>
                    <a:xfrm>
                      <a:off x="2928622" y="5606206"/>
                      <a:ext cx="85452" cy="84185"/>
                    </a:xfrm>
                    <a:custGeom>
                      <a:avLst/>
                      <a:gdLst>
                        <a:gd name="connsiteX0" fmla="*/ 0 w 85452"/>
                        <a:gd name="connsiteY0" fmla="*/ 84185 h 84185"/>
                        <a:gd name="connsiteX1" fmla="*/ 85452 w 85452"/>
                        <a:gd name="connsiteY1" fmla="*/ 0 h 84185"/>
                      </a:gdLst>
                      <a:ahLst/>
                      <a:cxnLst>
                        <a:cxn ang="0">
                          <a:pos x="connsiteX0" y="connsiteY0"/>
                        </a:cxn>
                        <a:cxn ang="0">
                          <a:pos x="connsiteX1" y="connsiteY1"/>
                        </a:cxn>
                      </a:cxnLst>
                      <a:rect l="l" t="t" r="r" b="b"/>
                      <a:pathLst>
                        <a:path w="85452" h="84185">
                          <a:moveTo>
                            <a:pt x="0" y="84185"/>
                          </a:moveTo>
                          <a:lnTo>
                            <a:pt x="85452" y="0"/>
                          </a:lnTo>
                        </a:path>
                      </a:pathLst>
                    </a:custGeom>
                    <a:ln w="4127" cap="flat">
                      <a:noFill/>
                      <a:prstDash val="solid"/>
                      <a:miter/>
                    </a:ln>
                  </p:spPr>
                  <p:txBody>
                    <a:bodyPr rtlCol="0" anchor="ctr"/>
                    <a:lstStyle/>
                    <a:p>
                      <a:endParaRPr lang="en-US"/>
                    </a:p>
                  </p:txBody>
                </p:sp>
                <p:sp>
                  <p:nvSpPr>
                    <p:cNvPr id="95" name="Freeform 254">
                      <a:extLst>
                        <a:ext uri="{FF2B5EF4-FFF2-40B4-BE49-F238E27FC236}">
                          <a16:creationId xmlns:a16="http://schemas.microsoft.com/office/drawing/2014/main" id="{8464A12D-510A-4AE2-8598-E7A70100D349}"/>
                        </a:ext>
                      </a:extLst>
                    </p:cNvPr>
                    <p:cNvSpPr/>
                    <p:nvPr/>
                  </p:nvSpPr>
                  <p:spPr>
                    <a:xfrm>
                      <a:off x="2925319" y="5602905"/>
                      <a:ext cx="92057" cy="90788"/>
                    </a:xfrm>
                    <a:custGeom>
                      <a:avLst/>
                      <a:gdLst>
                        <a:gd name="connsiteX0" fmla="*/ 85040 w 92057"/>
                        <a:gd name="connsiteY0" fmla="*/ 0 h 90788"/>
                        <a:gd name="connsiteX1" fmla="*/ 92057 w 92057"/>
                        <a:gd name="connsiteY1" fmla="*/ 6603 h 90788"/>
                        <a:gd name="connsiteX2" fmla="*/ 7019 w 92057"/>
                        <a:gd name="connsiteY2" fmla="*/ 90788 h 90788"/>
                        <a:gd name="connsiteX3" fmla="*/ 0 w 92057"/>
                        <a:gd name="connsiteY3" fmla="*/ 83772 h 90788"/>
                      </a:gdLst>
                      <a:ahLst/>
                      <a:cxnLst>
                        <a:cxn ang="0">
                          <a:pos x="connsiteX0" y="connsiteY0"/>
                        </a:cxn>
                        <a:cxn ang="0">
                          <a:pos x="connsiteX1" y="connsiteY1"/>
                        </a:cxn>
                        <a:cxn ang="0">
                          <a:pos x="connsiteX2" y="connsiteY2"/>
                        </a:cxn>
                        <a:cxn ang="0">
                          <a:pos x="connsiteX3" y="connsiteY3"/>
                        </a:cxn>
                      </a:cxnLst>
                      <a:rect l="l" t="t" r="r" b="b"/>
                      <a:pathLst>
                        <a:path w="92057" h="90788">
                          <a:moveTo>
                            <a:pt x="85040" y="0"/>
                          </a:moveTo>
                          <a:lnTo>
                            <a:pt x="92057" y="6603"/>
                          </a:lnTo>
                          <a:lnTo>
                            <a:pt x="7019" y="90788"/>
                          </a:lnTo>
                          <a:lnTo>
                            <a:pt x="0" y="83772"/>
                          </a:lnTo>
                          <a:close/>
                        </a:path>
                      </a:pathLst>
                    </a:custGeom>
                    <a:solidFill>
                      <a:srgbClr val="000000"/>
                    </a:solidFill>
                    <a:ln w="4127" cap="flat">
                      <a:noFill/>
                      <a:prstDash val="solid"/>
                      <a:miter/>
                    </a:ln>
                  </p:spPr>
                  <p:txBody>
                    <a:bodyPr rtlCol="0" anchor="ctr"/>
                    <a:lstStyle/>
                    <a:p>
                      <a:endParaRPr lang="en-US"/>
                    </a:p>
                  </p:txBody>
                </p:sp>
              </p:grpSp>
              <p:grpSp>
                <p:nvGrpSpPr>
                  <p:cNvPr id="91" name="Graphic 1533">
                    <a:extLst>
                      <a:ext uri="{FF2B5EF4-FFF2-40B4-BE49-F238E27FC236}">
                        <a16:creationId xmlns:a16="http://schemas.microsoft.com/office/drawing/2014/main" id="{2606D474-69DB-4CCF-93B7-9D9C06C28693}"/>
                      </a:ext>
                    </a:extLst>
                  </p:cNvPr>
                  <p:cNvGrpSpPr/>
                  <p:nvPr/>
                </p:nvGrpSpPr>
                <p:grpSpPr>
                  <a:xfrm>
                    <a:off x="2907569" y="5585572"/>
                    <a:ext cx="76370" cy="75106"/>
                    <a:chOff x="2907569" y="5585572"/>
                    <a:chExt cx="76370" cy="75106"/>
                  </a:xfrm>
                  <a:solidFill>
                    <a:srgbClr val="000000"/>
                  </a:solidFill>
                </p:grpSpPr>
                <p:sp>
                  <p:nvSpPr>
                    <p:cNvPr id="92" name="Freeform 251">
                      <a:extLst>
                        <a:ext uri="{FF2B5EF4-FFF2-40B4-BE49-F238E27FC236}">
                          <a16:creationId xmlns:a16="http://schemas.microsoft.com/office/drawing/2014/main" id="{EDE28C7B-BBA0-4FFD-9FCE-9E6D62D9CC26}"/>
                        </a:ext>
                      </a:extLst>
                    </p:cNvPr>
                    <p:cNvSpPr/>
                    <p:nvPr/>
                  </p:nvSpPr>
                  <p:spPr>
                    <a:xfrm>
                      <a:off x="2910871" y="5588874"/>
                      <a:ext cx="69765" cy="68503"/>
                    </a:xfrm>
                    <a:custGeom>
                      <a:avLst/>
                      <a:gdLst>
                        <a:gd name="connsiteX0" fmla="*/ 0 w 69765"/>
                        <a:gd name="connsiteY0" fmla="*/ 68504 h 68503"/>
                        <a:gd name="connsiteX1" fmla="*/ 69765 w 69765"/>
                        <a:gd name="connsiteY1" fmla="*/ 0 h 68503"/>
                      </a:gdLst>
                      <a:ahLst/>
                      <a:cxnLst>
                        <a:cxn ang="0">
                          <a:pos x="connsiteX0" y="connsiteY0"/>
                        </a:cxn>
                        <a:cxn ang="0">
                          <a:pos x="connsiteX1" y="connsiteY1"/>
                        </a:cxn>
                      </a:cxnLst>
                      <a:rect l="l" t="t" r="r" b="b"/>
                      <a:pathLst>
                        <a:path w="69765" h="68503">
                          <a:moveTo>
                            <a:pt x="0" y="68504"/>
                          </a:moveTo>
                          <a:lnTo>
                            <a:pt x="69765" y="0"/>
                          </a:lnTo>
                        </a:path>
                      </a:pathLst>
                    </a:custGeom>
                    <a:ln w="4127" cap="flat">
                      <a:noFill/>
                      <a:prstDash val="solid"/>
                      <a:miter/>
                    </a:ln>
                  </p:spPr>
                  <p:txBody>
                    <a:bodyPr rtlCol="0" anchor="ctr"/>
                    <a:lstStyle/>
                    <a:p>
                      <a:endParaRPr lang="en-US"/>
                    </a:p>
                  </p:txBody>
                </p:sp>
                <p:sp>
                  <p:nvSpPr>
                    <p:cNvPr id="93" name="Freeform 252">
                      <a:extLst>
                        <a:ext uri="{FF2B5EF4-FFF2-40B4-BE49-F238E27FC236}">
                          <a16:creationId xmlns:a16="http://schemas.microsoft.com/office/drawing/2014/main" id="{F775B849-5C91-486E-8B67-750AF137211E}"/>
                        </a:ext>
                      </a:extLst>
                    </p:cNvPr>
                    <p:cNvSpPr/>
                    <p:nvPr/>
                  </p:nvSpPr>
                  <p:spPr>
                    <a:xfrm>
                      <a:off x="2907569" y="5585572"/>
                      <a:ext cx="76370" cy="75106"/>
                    </a:xfrm>
                    <a:custGeom>
                      <a:avLst/>
                      <a:gdLst>
                        <a:gd name="connsiteX0" fmla="*/ 69352 w 76370"/>
                        <a:gd name="connsiteY0" fmla="*/ 0 h 75106"/>
                        <a:gd name="connsiteX1" fmla="*/ 76370 w 76370"/>
                        <a:gd name="connsiteY1" fmla="*/ 6603 h 75106"/>
                        <a:gd name="connsiteX2" fmla="*/ 7018 w 76370"/>
                        <a:gd name="connsiteY2" fmla="*/ 75107 h 75106"/>
                        <a:gd name="connsiteX3" fmla="*/ 0 w 76370"/>
                        <a:gd name="connsiteY3" fmla="*/ 68091 h 75106"/>
                      </a:gdLst>
                      <a:ahLst/>
                      <a:cxnLst>
                        <a:cxn ang="0">
                          <a:pos x="connsiteX0" y="connsiteY0"/>
                        </a:cxn>
                        <a:cxn ang="0">
                          <a:pos x="connsiteX1" y="connsiteY1"/>
                        </a:cxn>
                        <a:cxn ang="0">
                          <a:pos x="connsiteX2" y="connsiteY2"/>
                        </a:cxn>
                        <a:cxn ang="0">
                          <a:pos x="connsiteX3" y="connsiteY3"/>
                        </a:cxn>
                      </a:cxnLst>
                      <a:rect l="l" t="t" r="r" b="b"/>
                      <a:pathLst>
                        <a:path w="76370" h="75106">
                          <a:moveTo>
                            <a:pt x="69352" y="0"/>
                          </a:moveTo>
                          <a:lnTo>
                            <a:pt x="76370" y="6603"/>
                          </a:lnTo>
                          <a:lnTo>
                            <a:pt x="7018" y="75107"/>
                          </a:lnTo>
                          <a:lnTo>
                            <a:pt x="0" y="68091"/>
                          </a:lnTo>
                          <a:close/>
                        </a:path>
                      </a:pathLst>
                    </a:custGeom>
                    <a:solidFill>
                      <a:srgbClr val="000000"/>
                    </a:solidFill>
                    <a:ln w="4127" cap="flat">
                      <a:noFill/>
                      <a:prstDash val="solid"/>
                      <a:miter/>
                    </a:ln>
                  </p:spPr>
                  <p:txBody>
                    <a:bodyPr rtlCol="0" anchor="ctr"/>
                    <a:lstStyle/>
                    <a:p>
                      <a:endParaRPr lang="en-US"/>
                    </a:p>
                  </p:txBody>
                </p:sp>
              </p:grpSp>
            </p:grpSp>
          </p:grpSp>
        </p:grpSp>
        <p:grpSp>
          <p:nvGrpSpPr>
            <p:cNvPr id="34" name="Graphic 1533">
              <a:extLst>
                <a:ext uri="{FF2B5EF4-FFF2-40B4-BE49-F238E27FC236}">
                  <a16:creationId xmlns:a16="http://schemas.microsoft.com/office/drawing/2014/main" id="{75DC7840-0653-4035-A953-9E1BFF0D8AEC}"/>
                </a:ext>
              </a:extLst>
            </p:cNvPr>
            <p:cNvGrpSpPr/>
            <p:nvPr/>
          </p:nvGrpSpPr>
          <p:grpSpPr>
            <a:xfrm>
              <a:off x="2717262" y="5341682"/>
              <a:ext cx="392171" cy="68916"/>
              <a:chOff x="2717262" y="5341682"/>
              <a:chExt cx="392171" cy="68916"/>
            </a:xfrm>
            <a:solidFill>
              <a:srgbClr val="000000"/>
            </a:solidFill>
          </p:grpSpPr>
          <p:grpSp>
            <p:nvGrpSpPr>
              <p:cNvPr id="76" name="Graphic 1533">
                <a:extLst>
                  <a:ext uri="{FF2B5EF4-FFF2-40B4-BE49-F238E27FC236}">
                    <a16:creationId xmlns:a16="http://schemas.microsoft.com/office/drawing/2014/main" id="{1DA15227-899B-4856-8A9E-4EBAED1AEA1E}"/>
                  </a:ext>
                </a:extLst>
              </p:cNvPr>
              <p:cNvGrpSpPr/>
              <p:nvPr/>
            </p:nvGrpSpPr>
            <p:grpSpPr>
              <a:xfrm>
                <a:off x="2815099" y="5341682"/>
                <a:ext cx="196498" cy="9491"/>
                <a:chOff x="2815099" y="5341682"/>
                <a:chExt cx="196498" cy="9491"/>
              </a:xfrm>
              <a:solidFill>
                <a:srgbClr val="000000"/>
              </a:solidFill>
            </p:grpSpPr>
            <p:sp>
              <p:nvSpPr>
                <p:cNvPr id="83" name="Freeform 242">
                  <a:extLst>
                    <a:ext uri="{FF2B5EF4-FFF2-40B4-BE49-F238E27FC236}">
                      <a16:creationId xmlns:a16="http://schemas.microsoft.com/office/drawing/2014/main" id="{F6EB4B43-5D77-4079-868C-15B276F369C8}"/>
                    </a:ext>
                  </a:extLst>
                </p:cNvPr>
                <p:cNvSpPr/>
                <p:nvPr/>
              </p:nvSpPr>
              <p:spPr>
                <a:xfrm>
                  <a:off x="2815099" y="5346634"/>
                  <a:ext cx="196498" cy="4126"/>
                </a:xfrm>
                <a:custGeom>
                  <a:avLst/>
                  <a:gdLst>
                    <a:gd name="connsiteX0" fmla="*/ 196499 w 196498"/>
                    <a:gd name="connsiteY0" fmla="*/ 0 h 4126"/>
                    <a:gd name="connsiteX1" fmla="*/ 0 w 196498"/>
                    <a:gd name="connsiteY1" fmla="*/ 0 h 4126"/>
                  </a:gdLst>
                  <a:ahLst/>
                  <a:cxnLst>
                    <a:cxn ang="0">
                      <a:pos x="connsiteX0" y="connsiteY0"/>
                    </a:cxn>
                    <a:cxn ang="0">
                      <a:pos x="connsiteX1" y="connsiteY1"/>
                    </a:cxn>
                  </a:cxnLst>
                  <a:rect l="l" t="t" r="r" b="b"/>
                  <a:pathLst>
                    <a:path w="196498" h="4126">
                      <a:moveTo>
                        <a:pt x="196499" y="0"/>
                      </a:moveTo>
                      <a:lnTo>
                        <a:pt x="0" y="0"/>
                      </a:lnTo>
                    </a:path>
                  </a:pathLst>
                </a:custGeom>
                <a:ln w="4127" cap="flat">
                  <a:noFill/>
                  <a:prstDash val="solid"/>
                  <a:miter/>
                </a:ln>
              </p:spPr>
              <p:txBody>
                <a:bodyPr rtlCol="0" anchor="ctr"/>
                <a:lstStyle/>
                <a:p>
                  <a:endParaRPr lang="en-US"/>
                </a:p>
              </p:txBody>
            </p:sp>
            <p:sp>
              <p:nvSpPr>
                <p:cNvPr id="84" name="Freeform 243">
                  <a:extLst>
                    <a:ext uri="{FF2B5EF4-FFF2-40B4-BE49-F238E27FC236}">
                      <a16:creationId xmlns:a16="http://schemas.microsoft.com/office/drawing/2014/main" id="{1D3BA229-E698-4BCB-896E-18004F311704}"/>
                    </a:ext>
                  </a:extLst>
                </p:cNvPr>
                <p:cNvSpPr/>
                <p:nvPr/>
              </p:nvSpPr>
              <p:spPr>
                <a:xfrm>
                  <a:off x="2815099" y="5341682"/>
                  <a:ext cx="196085" cy="9491"/>
                </a:xfrm>
                <a:custGeom>
                  <a:avLst/>
                  <a:gdLst>
                    <a:gd name="connsiteX0" fmla="*/ 0 w 196085"/>
                    <a:gd name="connsiteY0" fmla="*/ 0 h 9491"/>
                    <a:gd name="connsiteX1" fmla="*/ 196086 w 196085"/>
                    <a:gd name="connsiteY1" fmla="*/ 0 h 9491"/>
                    <a:gd name="connsiteX2" fmla="*/ 196086 w 196085"/>
                    <a:gd name="connsiteY2" fmla="*/ 9492 h 9491"/>
                    <a:gd name="connsiteX3" fmla="*/ 0 w 196085"/>
                    <a:gd name="connsiteY3" fmla="*/ 9492 h 9491"/>
                  </a:gdLst>
                  <a:ahLst/>
                  <a:cxnLst>
                    <a:cxn ang="0">
                      <a:pos x="connsiteX0" y="connsiteY0"/>
                    </a:cxn>
                    <a:cxn ang="0">
                      <a:pos x="connsiteX1" y="connsiteY1"/>
                    </a:cxn>
                    <a:cxn ang="0">
                      <a:pos x="connsiteX2" y="connsiteY2"/>
                    </a:cxn>
                    <a:cxn ang="0">
                      <a:pos x="connsiteX3" y="connsiteY3"/>
                    </a:cxn>
                  </a:cxnLst>
                  <a:rect l="l" t="t" r="r" b="b"/>
                  <a:pathLst>
                    <a:path w="196085" h="9491">
                      <a:moveTo>
                        <a:pt x="0" y="0"/>
                      </a:moveTo>
                      <a:lnTo>
                        <a:pt x="196086" y="0"/>
                      </a:lnTo>
                      <a:lnTo>
                        <a:pt x="196086"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77" name="Graphic 1533">
                <a:extLst>
                  <a:ext uri="{FF2B5EF4-FFF2-40B4-BE49-F238E27FC236}">
                    <a16:creationId xmlns:a16="http://schemas.microsoft.com/office/drawing/2014/main" id="{3D0688B9-91C1-4C11-97A7-2747E407B670}"/>
                  </a:ext>
                </a:extLst>
              </p:cNvPr>
              <p:cNvGrpSpPr/>
              <p:nvPr/>
            </p:nvGrpSpPr>
            <p:grpSpPr>
              <a:xfrm>
                <a:off x="2766387" y="5371395"/>
                <a:ext cx="294335" cy="9491"/>
                <a:chOff x="2766387" y="5371395"/>
                <a:chExt cx="294335" cy="9491"/>
              </a:xfrm>
              <a:solidFill>
                <a:srgbClr val="000000"/>
              </a:solidFill>
            </p:grpSpPr>
            <p:sp>
              <p:nvSpPr>
                <p:cNvPr id="81" name="Freeform 240">
                  <a:extLst>
                    <a:ext uri="{FF2B5EF4-FFF2-40B4-BE49-F238E27FC236}">
                      <a16:creationId xmlns:a16="http://schemas.microsoft.com/office/drawing/2014/main" id="{020494F4-C386-45DC-BF09-74807D0DDBD1}"/>
                    </a:ext>
                  </a:extLst>
                </p:cNvPr>
                <p:cNvSpPr/>
                <p:nvPr/>
              </p:nvSpPr>
              <p:spPr>
                <a:xfrm>
                  <a:off x="2766387" y="5376347"/>
                  <a:ext cx="293922" cy="4126"/>
                </a:xfrm>
                <a:custGeom>
                  <a:avLst/>
                  <a:gdLst>
                    <a:gd name="connsiteX0" fmla="*/ 293923 w 293922"/>
                    <a:gd name="connsiteY0" fmla="*/ 0 h 4126"/>
                    <a:gd name="connsiteX1" fmla="*/ 0 w 293922"/>
                    <a:gd name="connsiteY1" fmla="*/ 0 h 4126"/>
                  </a:gdLst>
                  <a:ahLst/>
                  <a:cxnLst>
                    <a:cxn ang="0">
                      <a:pos x="connsiteX0" y="connsiteY0"/>
                    </a:cxn>
                    <a:cxn ang="0">
                      <a:pos x="connsiteX1" y="connsiteY1"/>
                    </a:cxn>
                  </a:cxnLst>
                  <a:rect l="l" t="t" r="r" b="b"/>
                  <a:pathLst>
                    <a:path w="293922" h="4126">
                      <a:moveTo>
                        <a:pt x="293923" y="0"/>
                      </a:moveTo>
                      <a:lnTo>
                        <a:pt x="0" y="0"/>
                      </a:lnTo>
                    </a:path>
                  </a:pathLst>
                </a:custGeom>
                <a:ln w="4127" cap="flat">
                  <a:noFill/>
                  <a:prstDash val="solid"/>
                  <a:miter/>
                </a:ln>
              </p:spPr>
              <p:txBody>
                <a:bodyPr rtlCol="0" anchor="ctr"/>
                <a:lstStyle/>
                <a:p>
                  <a:endParaRPr lang="en-US"/>
                </a:p>
              </p:txBody>
            </p:sp>
            <p:sp>
              <p:nvSpPr>
                <p:cNvPr id="82" name="Freeform 241">
                  <a:extLst>
                    <a:ext uri="{FF2B5EF4-FFF2-40B4-BE49-F238E27FC236}">
                      <a16:creationId xmlns:a16="http://schemas.microsoft.com/office/drawing/2014/main" id="{0475EBC7-9A51-4A78-AD78-76E6DBA3C9A6}"/>
                    </a:ext>
                  </a:extLst>
                </p:cNvPr>
                <p:cNvSpPr/>
                <p:nvPr/>
              </p:nvSpPr>
              <p:spPr>
                <a:xfrm>
                  <a:off x="2766387" y="5371395"/>
                  <a:ext cx="294335" cy="9491"/>
                </a:xfrm>
                <a:custGeom>
                  <a:avLst/>
                  <a:gdLst>
                    <a:gd name="connsiteX0" fmla="*/ 0 w 294335"/>
                    <a:gd name="connsiteY0" fmla="*/ 0 h 9491"/>
                    <a:gd name="connsiteX1" fmla="*/ 294335 w 294335"/>
                    <a:gd name="connsiteY1" fmla="*/ 0 h 9491"/>
                    <a:gd name="connsiteX2" fmla="*/ 294335 w 294335"/>
                    <a:gd name="connsiteY2" fmla="*/ 9492 h 9491"/>
                    <a:gd name="connsiteX3" fmla="*/ 0 w 294335"/>
                    <a:gd name="connsiteY3" fmla="*/ 9492 h 9491"/>
                  </a:gdLst>
                  <a:ahLst/>
                  <a:cxnLst>
                    <a:cxn ang="0">
                      <a:pos x="connsiteX0" y="connsiteY0"/>
                    </a:cxn>
                    <a:cxn ang="0">
                      <a:pos x="connsiteX1" y="connsiteY1"/>
                    </a:cxn>
                    <a:cxn ang="0">
                      <a:pos x="connsiteX2" y="connsiteY2"/>
                    </a:cxn>
                    <a:cxn ang="0">
                      <a:pos x="connsiteX3" y="connsiteY3"/>
                    </a:cxn>
                  </a:cxnLst>
                  <a:rect l="l" t="t" r="r" b="b"/>
                  <a:pathLst>
                    <a:path w="294335" h="9491">
                      <a:moveTo>
                        <a:pt x="0" y="0"/>
                      </a:moveTo>
                      <a:lnTo>
                        <a:pt x="294335" y="0"/>
                      </a:lnTo>
                      <a:lnTo>
                        <a:pt x="294335"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78" name="Graphic 1533">
                <a:extLst>
                  <a:ext uri="{FF2B5EF4-FFF2-40B4-BE49-F238E27FC236}">
                    <a16:creationId xmlns:a16="http://schemas.microsoft.com/office/drawing/2014/main" id="{25820967-DEF2-462A-95C8-DFBDE144F8B3}"/>
                  </a:ext>
                </a:extLst>
              </p:cNvPr>
              <p:cNvGrpSpPr/>
              <p:nvPr/>
            </p:nvGrpSpPr>
            <p:grpSpPr>
              <a:xfrm>
                <a:off x="2717262" y="5401107"/>
                <a:ext cx="392171" cy="9491"/>
                <a:chOff x="2717262" y="5401107"/>
                <a:chExt cx="392171" cy="9491"/>
              </a:xfrm>
              <a:solidFill>
                <a:srgbClr val="000000"/>
              </a:solidFill>
            </p:grpSpPr>
            <p:sp>
              <p:nvSpPr>
                <p:cNvPr id="79" name="Freeform 238">
                  <a:extLst>
                    <a:ext uri="{FF2B5EF4-FFF2-40B4-BE49-F238E27FC236}">
                      <a16:creationId xmlns:a16="http://schemas.microsoft.com/office/drawing/2014/main" id="{3184D6CE-0809-42F9-B89C-A3F5EB009C34}"/>
                    </a:ext>
                  </a:extLst>
                </p:cNvPr>
                <p:cNvSpPr/>
                <p:nvPr/>
              </p:nvSpPr>
              <p:spPr>
                <a:xfrm>
                  <a:off x="2717262" y="5406059"/>
                  <a:ext cx="392171" cy="4126"/>
                </a:xfrm>
                <a:custGeom>
                  <a:avLst/>
                  <a:gdLst>
                    <a:gd name="connsiteX0" fmla="*/ 392172 w 392171"/>
                    <a:gd name="connsiteY0" fmla="*/ 0 h 4126"/>
                    <a:gd name="connsiteX1" fmla="*/ 0 w 392171"/>
                    <a:gd name="connsiteY1" fmla="*/ 0 h 4126"/>
                  </a:gdLst>
                  <a:ahLst/>
                  <a:cxnLst>
                    <a:cxn ang="0">
                      <a:pos x="connsiteX0" y="connsiteY0"/>
                    </a:cxn>
                    <a:cxn ang="0">
                      <a:pos x="connsiteX1" y="connsiteY1"/>
                    </a:cxn>
                  </a:cxnLst>
                  <a:rect l="l" t="t" r="r" b="b"/>
                  <a:pathLst>
                    <a:path w="392171" h="4126">
                      <a:moveTo>
                        <a:pt x="392172" y="0"/>
                      </a:moveTo>
                      <a:lnTo>
                        <a:pt x="0" y="0"/>
                      </a:lnTo>
                    </a:path>
                  </a:pathLst>
                </a:custGeom>
                <a:ln w="4127" cap="flat">
                  <a:noFill/>
                  <a:prstDash val="solid"/>
                  <a:miter/>
                </a:ln>
              </p:spPr>
              <p:txBody>
                <a:bodyPr rtlCol="0" anchor="ctr"/>
                <a:lstStyle/>
                <a:p>
                  <a:endParaRPr lang="en-US"/>
                </a:p>
              </p:txBody>
            </p:sp>
            <p:sp>
              <p:nvSpPr>
                <p:cNvPr id="80" name="Freeform 239">
                  <a:extLst>
                    <a:ext uri="{FF2B5EF4-FFF2-40B4-BE49-F238E27FC236}">
                      <a16:creationId xmlns:a16="http://schemas.microsoft.com/office/drawing/2014/main" id="{50FD3752-5BA5-4B2A-84FC-D369565501F7}"/>
                    </a:ext>
                  </a:extLst>
                </p:cNvPr>
                <p:cNvSpPr/>
                <p:nvPr/>
              </p:nvSpPr>
              <p:spPr>
                <a:xfrm>
                  <a:off x="2717262" y="5401107"/>
                  <a:ext cx="392171" cy="9491"/>
                </a:xfrm>
                <a:custGeom>
                  <a:avLst/>
                  <a:gdLst>
                    <a:gd name="connsiteX0" fmla="*/ 0 w 392171"/>
                    <a:gd name="connsiteY0" fmla="*/ 0 h 9491"/>
                    <a:gd name="connsiteX1" fmla="*/ 392172 w 392171"/>
                    <a:gd name="connsiteY1" fmla="*/ 0 h 9491"/>
                    <a:gd name="connsiteX2" fmla="*/ 392172 w 392171"/>
                    <a:gd name="connsiteY2" fmla="*/ 9492 h 9491"/>
                    <a:gd name="connsiteX3" fmla="*/ 0 w 392171"/>
                    <a:gd name="connsiteY3" fmla="*/ 9492 h 9491"/>
                  </a:gdLst>
                  <a:ahLst/>
                  <a:cxnLst>
                    <a:cxn ang="0">
                      <a:pos x="connsiteX0" y="connsiteY0"/>
                    </a:cxn>
                    <a:cxn ang="0">
                      <a:pos x="connsiteX1" y="connsiteY1"/>
                    </a:cxn>
                    <a:cxn ang="0">
                      <a:pos x="connsiteX2" y="connsiteY2"/>
                    </a:cxn>
                    <a:cxn ang="0">
                      <a:pos x="connsiteX3" y="connsiteY3"/>
                    </a:cxn>
                  </a:cxnLst>
                  <a:rect l="l" t="t" r="r" b="b"/>
                  <a:pathLst>
                    <a:path w="392171" h="9491">
                      <a:moveTo>
                        <a:pt x="0" y="0"/>
                      </a:moveTo>
                      <a:lnTo>
                        <a:pt x="392172" y="0"/>
                      </a:lnTo>
                      <a:lnTo>
                        <a:pt x="392172" y="9492"/>
                      </a:lnTo>
                      <a:lnTo>
                        <a:pt x="0" y="9492"/>
                      </a:lnTo>
                      <a:close/>
                    </a:path>
                  </a:pathLst>
                </a:custGeom>
                <a:solidFill>
                  <a:srgbClr val="000000"/>
                </a:solidFill>
                <a:ln w="4127" cap="flat">
                  <a:noFill/>
                  <a:prstDash val="solid"/>
                  <a:miter/>
                </a:ln>
              </p:spPr>
              <p:txBody>
                <a:bodyPr rtlCol="0" anchor="ctr"/>
                <a:lstStyle/>
                <a:p>
                  <a:endParaRPr lang="en-US"/>
                </a:p>
              </p:txBody>
            </p:sp>
          </p:grpSp>
        </p:grpSp>
        <p:grpSp>
          <p:nvGrpSpPr>
            <p:cNvPr id="35" name="Graphic 1533">
              <a:extLst>
                <a:ext uri="{FF2B5EF4-FFF2-40B4-BE49-F238E27FC236}">
                  <a16:creationId xmlns:a16="http://schemas.microsoft.com/office/drawing/2014/main" id="{7FF0E45A-9C20-4EAA-879B-6DBDE7D69C7A}"/>
                </a:ext>
              </a:extLst>
            </p:cNvPr>
            <p:cNvGrpSpPr/>
            <p:nvPr/>
          </p:nvGrpSpPr>
          <p:grpSpPr>
            <a:xfrm>
              <a:off x="5207346" y="4780447"/>
              <a:ext cx="1056799" cy="1040762"/>
              <a:chOff x="5207346" y="4780447"/>
              <a:chExt cx="1056799" cy="1040762"/>
            </a:xfrm>
          </p:grpSpPr>
          <p:sp>
            <p:nvSpPr>
              <p:cNvPr id="74" name="Freeform 233">
                <a:extLst>
                  <a:ext uri="{FF2B5EF4-FFF2-40B4-BE49-F238E27FC236}">
                    <a16:creationId xmlns:a16="http://schemas.microsoft.com/office/drawing/2014/main" id="{A03D750F-BB69-4A76-AF2B-32C6E4D62C61}"/>
                  </a:ext>
                </a:extLst>
              </p:cNvPr>
              <p:cNvSpPr/>
              <p:nvPr/>
            </p:nvSpPr>
            <p:spPr>
              <a:xfrm>
                <a:off x="5212300" y="4784986"/>
                <a:ext cx="1046892" cy="1031683"/>
              </a:xfrm>
              <a:custGeom>
                <a:avLst/>
                <a:gdLst>
                  <a:gd name="connsiteX0" fmla="*/ 1046892 w 1046892"/>
                  <a:gd name="connsiteY0" fmla="*/ 515841 h 1031683"/>
                  <a:gd name="connsiteX1" fmla="*/ 523446 w 1046892"/>
                  <a:gd name="connsiteY1" fmla="*/ 1031683 h 1031683"/>
                  <a:gd name="connsiteX2" fmla="*/ 0 w 1046892"/>
                  <a:gd name="connsiteY2" fmla="*/ 515841 h 1031683"/>
                  <a:gd name="connsiteX3" fmla="*/ 523446 w 1046892"/>
                  <a:gd name="connsiteY3" fmla="*/ 0 h 1031683"/>
                  <a:gd name="connsiteX4" fmla="*/ 1046892 w 1046892"/>
                  <a:gd name="connsiteY4" fmla="*/ 515841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1"/>
                    </a:moveTo>
                    <a:cubicBezTo>
                      <a:pt x="1046892" y="800733"/>
                      <a:pt x="812538" y="1031683"/>
                      <a:pt x="523446" y="1031683"/>
                    </a:cubicBezTo>
                    <a:cubicBezTo>
                      <a:pt x="234354" y="1031683"/>
                      <a:pt x="0" y="800733"/>
                      <a:pt x="0" y="515841"/>
                    </a:cubicBezTo>
                    <a:cubicBezTo>
                      <a:pt x="0" y="230950"/>
                      <a:pt x="234354" y="0"/>
                      <a:pt x="523446" y="0"/>
                    </a:cubicBezTo>
                    <a:cubicBezTo>
                      <a:pt x="812538" y="0"/>
                      <a:pt x="1046892" y="230950"/>
                      <a:pt x="1046892" y="515841"/>
                    </a:cubicBezTo>
                    <a:close/>
                  </a:path>
                </a:pathLst>
              </a:custGeom>
              <a:solidFill>
                <a:srgbClr val="FFFFFF"/>
              </a:solidFill>
              <a:ln w="4127" cap="flat">
                <a:noFill/>
                <a:prstDash val="solid"/>
                <a:miter/>
              </a:ln>
            </p:spPr>
            <p:txBody>
              <a:bodyPr rtlCol="0" anchor="ctr"/>
              <a:lstStyle/>
              <a:p>
                <a:endParaRPr lang="en-US"/>
              </a:p>
            </p:txBody>
          </p:sp>
          <p:sp>
            <p:nvSpPr>
              <p:cNvPr id="75" name="Freeform 234">
                <a:extLst>
                  <a:ext uri="{FF2B5EF4-FFF2-40B4-BE49-F238E27FC236}">
                    <a16:creationId xmlns:a16="http://schemas.microsoft.com/office/drawing/2014/main" id="{18518CD7-31C1-4105-8813-BE3C9F574572}"/>
                  </a:ext>
                </a:extLst>
              </p:cNvPr>
              <p:cNvSpPr/>
              <p:nvPr/>
            </p:nvSpPr>
            <p:spPr>
              <a:xfrm>
                <a:off x="5207346" y="4780447"/>
                <a:ext cx="1056799" cy="1040762"/>
              </a:xfrm>
              <a:custGeom>
                <a:avLst/>
                <a:gdLst>
                  <a:gd name="connsiteX0" fmla="*/ 528400 w 1056799"/>
                  <a:gd name="connsiteY0" fmla="*/ 1040762 h 1040762"/>
                  <a:gd name="connsiteX1" fmla="*/ 0 w 1056799"/>
                  <a:gd name="connsiteY1" fmla="*/ 520381 h 1040762"/>
                  <a:gd name="connsiteX2" fmla="*/ 528400 w 1056799"/>
                  <a:gd name="connsiteY2" fmla="*/ 0 h 1040762"/>
                  <a:gd name="connsiteX3" fmla="*/ 1056800 w 1056799"/>
                  <a:gd name="connsiteY3" fmla="*/ 520381 h 1040762"/>
                  <a:gd name="connsiteX4" fmla="*/ 528400 w 1056799"/>
                  <a:gd name="connsiteY4" fmla="*/ 1040762 h 1040762"/>
                  <a:gd name="connsiteX5" fmla="*/ 528400 w 1056799"/>
                  <a:gd name="connsiteY5" fmla="*/ 9492 h 1040762"/>
                  <a:gd name="connsiteX6" fmla="*/ 9908 w 1056799"/>
                  <a:gd name="connsiteY6" fmla="*/ 520381 h 1040762"/>
                  <a:gd name="connsiteX7" fmla="*/ 528400 w 1056799"/>
                  <a:gd name="connsiteY7" fmla="*/ 1031271 h 1040762"/>
                  <a:gd name="connsiteX8" fmla="*/ 1046893 w 1056799"/>
                  <a:gd name="connsiteY8" fmla="*/ 520381 h 1040762"/>
                  <a:gd name="connsiteX9" fmla="*/ 528400 w 1056799"/>
                  <a:gd name="connsiteY9" fmla="*/ 9492 h 104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2">
                    <a:moveTo>
                      <a:pt x="528400" y="1040762"/>
                    </a:moveTo>
                    <a:cubicBezTo>
                      <a:pt x="236955" y="1040762"/>
                      <a:pt x="0" y="807189"/>
                      <a:pt x="0" y="520381"/>
                    </a:cubicBezTo>
                    <a:cubicBezTo>
                      <a:pt x="0" y="233160"/>
                      <a:pt x="236955" y="0"/>
                      <a:pt x="528400" y="0"/>
                    </a:cubicBezTo>
                    <a:cubicBezTo>
                      <a:pt x="819846" y="0"/>
                      <a:pt x="1056800" y="233573"/>
                      <a:pt x="1056800" y="520381"/>
                    </a:cubicBezTo>
                    <a:cubicBezTo>
                      <a:pt x="1056800" y="807189"/>
                      <a:pt x="819846" y="1040762"/>
                      <a:pt x="528400" y="1040762"/>
                    </a:cubicBezTo>
                    <a:close/>
                    <a:moveTo>
                      <a:pt x="528400" y="9492"/>
                    </a:moveTo>
                    <a:cubicBezTo>
                      <a:pt x="242321" y="9492"/>
                      <a:pt x="9908" y="238525"/>
                      <a:pt x="9908" y="520381"/>
                    </a:cubicBezTo>
                    <a:cubicBezTo>
                      <a:pt x="9908" y="802237"/>
                      <a:pt x="242734" y="1031271"/>
                      <a:pt x="528400" y="1031271"/>
                    </a:cubicBezTo>
                    <a:cubicBezTo>
                      <a:pt x="814479" y="1031271"/>
                      <a:pt x="1046893" y="802237"/>
                      <a:pt x="1046893" y="520381"/>
                    </a:cubicBezTo>
                    <a:cubicBezTo>
                      <a:pt x="1046893" y="238525"/>
                      <a:pt x="814479" y="9492"/>
                      <a:pt x="528400" y="9492"/>
                    </a:cubicBezTo>
                    <a:close/>
                  </a:path>
                </a:pathLst>
              </a:custGeom>
              <a:solidFill>
                <a:srgbClr val="000000"/>
              </a:solidFill>
              <a:ln w="4127" cap="flat">
                <a:noFill/>
                <a:prstDash val="solid"/>
                <a:miter/>
              </a:ln>
            </p:spPr>
            <p:txBody>
              <a:bodyPr rtlCol="0" anchor="ctr"/>
              <a:lstStyle/>
              <a:p>
                <a:endParaRPr lang="en-US"/>
              </a:p>
            </p:txBody>
          </p:sp>
        </p:grpSp>
        <p:sp>
          <p:nvSpPr>
            <p:cNvPr id="36" name="TextBox 35">
              <a:extLst>
                <a:ext uri="{FF2B5EF4-FFF2-40B4-BE49-F238E27FC236}">
                  <a16:creationId xmlns:a16="http://schemas.microsoft.com/office/drawing/2014/main" id="{951C7188-D596-4F7F-9A32-2441A9836535}"/>
                </a:ext>
              </a:extLst>
            </p:cNvPr>
            <p:cNvSpPr txBox="1"/>
            <p:nvPr/>
          </p:nvSpPr>
          <p:spPr>
            <a:xfrm>
              <a:off x="5334449" y="5091441"/>
              <a:ext cx="912562" cy="337600"/>
            </a:xfrm>
            <a:prstGeom prst="rect">
              <a:avLst/>
            </a:prstGeom>
            <a:noFill/>
          </p:spPr>
          <p:txBody>
            <a:bodyPr wrap="none" rtlCol="0">
              <a:spAutoFit/>
            </a:bodyPr>
            <a:lstStyle/>
            <a:p>
              <a:pPr algn="ctr"/>
              <a:r>
                <a:rPr lang="en-US" sz="942" b="1" spc="0" baseline="0" dirty="0">
                  <a:solidFill>
                    <a:srgbClr val="000000"/>
                  </a:solidFill>
                  <a:latin typeface="Avenir-Medium"/>
                  <a:sym typeface="Avenir-Medium"/>
                  <a:rtl val="0"/>
                </a:rPr>
                <a:t>DETERMIANTES</a:t>
              </a:r>
            </a:p>
            <a:p>
              <a:pPr algn="ctr"/>
              <a:r>
                <a:rPr lang="en-US" sz="942" b="1" spc="0" baseline="0" dirty="0">
                  <a:solidFill>
                    <a:srgbClr val="000000"/>
                  </a:solidFill>
                  <a:latin typeface="Avenir-Medium"/>
                  <a:sym typeface="Avenir-Medium"/>
                  <a:rtl val="0"/>
                </a:rPr>
                <a:t>PERSONALES</a:t>
              </a:r>
            </a:p>
          </p:txBody>
        </p:sp>
        <p:grpSp>
          <p:nvGrpSpPr>
            <p:cNvPr id="38" name="Graphic 1533">
              <a:extLst>
                <a:ext uri="{FF2B5EF4-FFF2-40B4-BE49-F238E27FC236}">
                  <a16:creationId xmlns:a16="http://schemas.microsoft.com/office/drawing/2014/main" id="{80486E0E-6688-48A1-BA9A-3C948DA362D7}"/>
                </a:ext>
              </a:extLst>
            </p:cNvPr>
            <p:cNvGrpSpPr/>
            <p:nvPr/>
          </p:nvGrpSpPr>
          <p:grpSpPr>
            <a:xfrm>
              <a:off x="4759032" y="4982244"/>
              <a:ext cx="553581" cy="9491"/>
              <a:chOff x="4759032" y="4982244"/>
              <a:chExt cx="553581" cy="9491"/>
            </a:xfrm>
            <a:solidFill>
              <a:srgbClr val="000000"/>
            </a:solidFill>
          </p:grpSpPr>
          <p:sp>
            <p:nvSpPr>
              <p:cNvPr id="72" name="Freeform 231">
                <a:extLst>
                  <a:ext uri="{FF2B5EF4-FFF2-40B4-BE49-F238E27FC236}">
                    <a16:creationId xmlns:a16="http://schemas.microsoft.com/office/drawing/2014/main" id="{88973CA7-8DA8-4D6B-BCE1-CFEC27A60608}"/>
                  </a:ext>
                </a:extLst>
              </p:cNvPr>
              <p:cNvSpPr/>
              <p:nvPr/>
            </p:nvSpPr>
            <p:spPr>
              <a:xfrm>
                <a:off x="4759032" y="4987196"/>
                <a:ext cx="553581" cy="4126"/>
              </a:xfrm>
              <a:custGeom>
                <a:avLst/>
                <a:gdLst>
                  <a:gd name="connsiteX0" fmla="*/ 0 w 553581"/>
                  <a:gd name="connsiteY0" fmla="*/ 0 h 4126"/>
                  <a:gd name="connsiteX1" fmla="*/ 553581 w 553581"/>
                  <a:gd name="connsiteY1" fmla="*/ 0 h 4126"/>
                </a:gdLst>
                <a:ahLst/>
                <a:cxnLst>
                  <a:cxn ang="0">
                    <a:pos x="connsiteX0" y="connsiteY0"/>
                  </a:cxn>
                  <a:cxn ang="0">
                    <a:pos x="connsiteX1" y="connsiteY1"/>
                  </a:cxn>
                </a:cxnLst>
                <a:rect l="l" t="t" r="r" b="b"/>
                <a:pathLst>
                  <a:path w="553581" h="4126">
                    <a:moveTo>
                      <a:pt x="0" y="0"/>
                    </a:moveTo>
                    <a:lnTo>
                      <a:pt x="553581" y="0"/>
                    </a:lnTo>
                  </a:path>
                </a:pathLst>
              </a:custGeom>
              <a:ln w="4127" cap="flat">
                <a:noFill/>
                <a:prstDash val="solid"/>
                <a:miter/>
              </a:ln>
            </p:spPr>
            <p:txBody>
              <a:bodyPr rtlCol="0" anchor="ctr"/>
              <a:lstStyle/>
              <a:p>
                <a:endParaRPr lang="en-US"/>
              </a:p>
            </p:txBody>
          </p:sp>
          <p:sp>
            <p:nvSpPr>
              <p:cNvPr id="73" name="Freeform 232">
                <a:extLst>
                  <a:ext uri="{FF2B5EF4-FFF2-40B4-BE49-F238E27FC236}">
                    <a16:creationId xmlns:a16="http://schemas.microsoft.com/office/drawing/2014/main" id="{DC5C272F-02FB-4F97-BF58-816957823B47}"/>
                  </a:ext>
                </a:extLst>
              </p:cNvPr>
              <p:cNvSpPr/>
              <p:nvPr/>
            </p:nvSpPr>
            <p:spPr>
              <a:xfrm>
                <a:off x="4759032" y="4982244"/>
                <a:ext cx="553581" cy="9491"/>
              </a:xfrm>
              <a:custGeom>
                <a:avLst/>
                <a:gdLst>
                  <a:gd name="connsiteX0" fmla="*/ 0 w 553581"/>
                  <a:gd name="connsiteY0" fmla="*/ 0 h 9491"/>
                  <a:gd name="connsiteX1" fmla="*/ 553582 w 553581"/>
                  <a:gd name="connsiteY1" fmla="*/ 0 h 9491"/>
                  <a:gd name="connsiteX2" fmla="*/ 553582 w 553581"/>
                  <a:gd name="connsiteY2" fmla="*/ 9492 h 9491"/>
                  <a:gd name="connsiteX3" fmla="*/ 0 w 553581"/>
                  <a:gd name="connsiteY3" fmla="*/ 9492 h 9491"/>
                </a:gdLst>
                <a:ahLst/>
                <a:cxnLst>
                  <a:cxn ang="0">
                    <a:pos x="connsiteX0" y="connsiteY0"/>
                  </a:cxn>
                  <a:cxn ang="0">
                    <a:pos x="connsiteX1" y="connsiteY1"/>
                  </a:cxn>
                  <a:cxn ang="0">
                    <a:pos x="connsiteX2" y="connsiteY2"/>
                  </a:cxn>
                  <a:cxn ang="0">
                    <a:pos x="connsiteX3" y="connsiteY3"/>
                  </a:cxn>
                </a:cxnLst>
                <a:rect l="l" t="t" r="r" b="b"/>
                <a:pathLst>
                  <a:path w="553581" h="9491">
                    <a:moveTo>
                      <a:pt x="0" y="0"/>
                    </a:moveTo>
                    <a:lnTo>
                      <a:pt x="553582" y="0"/>
                    </a:lnTo>
                    <a:lnTo>
                      <a:pt x="55358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39" name="Graphic 1533">
              <a:extLst>
                <a:ext uri="{FF2B5EF4-FFF2-40B4-BE49-F238E27FC236}">
                  <a16:creationId xmlns:a16="http://schemas.microsoft.com/office/drawing/2014/main" id="{CA6AF451-C354-456E-9832-0EECFE9896FE}"/>
                </a:ext>
              </a:extLst>
            </p:cNvPr>
            <p:cNvGrpSpPr/>
            <p:nvPr/>
          </p:nvGrpSpPr>
          <p:grpSpPr>
            <a:xfrm>
              <a:off x="4674406" y="4943040"/>
              <a:ext cx="89992" cy="88312"/>
              <a:chOff x="4674406" y="4943040"/>
              <a:chExt cx="89992" cy="88312"/>
            </a:xfrm>
          </p:grpSpPr>
          <p:sp>
            <p:nvSpPr>
              <p:cNvPr id="70" name="Freeform 229">
                <a:extLst>
                  <a:ext uri="{FF2B5EF4-FFF2-40B4-BE49-F238E27FC236}">
                    <a16:creationId xmlns:a16="http://schemas.microsoft.com/office/drawing/2014/main" id="{E79481E0-95D5-4870-BF32-5EEBE74A0717}"/>
                  </a:ext>
                </a:extLst>
              </p:cNvPr>
              <p:cNvSpPr/>
              <p:nvPr/>
            </p:nvSpPr>
            <p:spPr>
              <a:xfrm>
                <a:off x="4679359" y="4947992"/>
                <a:ext cx="80085" cy="78407"/>
              </a:xfrm>
              <a:custGeom>
                <a:avLst/>
                <a:gdLst>
                  <a:gd name="connsiteX0" fmla="*/ 80085 w 80085"/>
                  <a:gd name="connsiteY0" fmla="*/ 39204 h 78407"/>
                  <a:gd name="connsiteX1" fmla="*/ 40043 w 80085"/>
                  <a:gd name="connsiteY1" fmla="*/ 78408 h 78407"/>
                  <a:gd name="connsiteX2" fmla="*/ 0 w 80085"/>
                  <a:gd name="connsiteY2" fmla="*/ 39204 h 78407"/>
                  <a:gd name="connsiteX3" fmla="*/ 40043 w 80085"/>
                  <a:gd name="connsiteY3" fmla="*/ 0 h 78407"/>
                  <a:gd name="connsiteX4" fmla="*/ 80085 w 80085"/>
                  <a:gd name="connsiteY4" fmla="*/ 39204 h 7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85" h="78407">
                    <a:moveTo>
                      <a:pt x="80085" y="39204"/>
                    </a:moveTo>
                    <a:cubicBezTo>
                      <a:pt x="80085" y="60856"/>
                      <a:pt x="62158" y="78408"/>
                      <a:pt x="40043" y="78408"/>
                    </a:cubicBezTo>
                    <a:cubicBezTo>
                      <a:pt x="17928" y="78408"/>
                      <a:pt x="0" y="60856"/>
                      <a:pt x="0" y="39204"/>
                    </a:cubicBezTo>
                    <a:cubicBezTo>
                      <a:pt x="0" y="17552"/>
                      <a:pt x="17928" y="0"/>
                      <a:pt x="40043" y="0"/>
                    </a:cubicBezTo>
                    <a:cubicBezTo>
                      <a:pt x="62158" y="0"/>
                      <a:pt x="80085" y="17552"/>
                      <a:pt x="80085" y="39204"/>
                    </a:cubicBezTo>
                    <a:close/>
                  </a:path>
                </a:pathLst>
              </a:custGeom>
              <a:solidFill>
                <a:srgbClr val="FFFFFF"/>
              </a:solidFill>
              <a:ln w="4127" cap="flat">
                <a:noFill/>
                <a:prstDash val="solid"/>
                <a:miter/>
              </a:ln>
            </p:spPr>
            <p:txBody>
              <a:bodyPr rtlCol="0" anchor="ctr"/>
              <a:lstStyle/>
              <a:p>
                <a:endParaRPr lang="en-US"/>
              </a:p>
            </p:txBody>
          </p:sp>
          <p:sp>
            <p:nvSpPr>
              <p:cNvPr id="71" name="Freeform 230">
                <a:extLst>
                  <a:ext uri="{FF2B5EF4-FFF2-40B4-BE49-F238E27FC236}">
                    <a16:creationId xmlns:a16="http://schemas.microsoft.com/office/drawing/2014/main" id="{AF5DC147-2F7E-458E-ACEC-CB21A9FB9652}"/>
                  </a:ext>
                </a:extLst>
              </p:cNvPr>
              <p:cNvSpPr/>
              <p:nvPr/>
            </p:nvSpPr>
            <p:spPr>
              <a:xfrm>
                <a:off x="4674406" y="4943040"/>
                <a:ext cx="89992" cy="88312"/>
              </a:xfrm>
              <a:custGeom>
                <a:avLst/>
                <a:gdLst>
                  <a:gd name="connsiteX0" fmla="*/ 44996 w 89992"/>
                  <a:gd name="connsiteY0" fmla="*/ 88312 h 88312"/>
                  <a:gd name="connsiteX1" fmla="*/ 0 w 89992"/>
                  <a:gd name="connsiteY1" fmla="*/ 44156 h 88312"/>
                  <a:gd name="connsiteX2" fmla="*/ 44996 w 89992"/>
                  <a:gd name="connsiteY2" fmla="*/ 0 h 88312"/>
                  <a:gd name="connsiteX3" fmla="*/ 89992 w 89992"/>
                  <a:gd name="connsiteY3" fmla="*/ 44156 h 88312"/>
                  <a:gd name="connsiteX4" fmla="*/ 44996 w 89992"/>
                  <a:gd name="connsiteY4" fmla="*/ 88312 h 88312"/>
                  <a:gd name="connsiteX5" fmla="*/ 44996 w 89992"/>
                  <a:gd name="connsiteY5" fmla="*/ 9492 h 88312"/>
                  <a:gd name="connsiteX6" fmla="*/ 9907 w 89992"/>
                  <a:gd name="connsiteY6" fmla="*/ 44156 h 88312"/>
                  <a:gd name="connsiteX7" fmla="*/ 44996 w 89992"/>
                  <a:gd name="connsiteY7" fmla="*/ 78821 h 88312"/>
                  <a:gd name="connsiteX8" fmla="*/ 80085 w 89992"/>
                  <a:gd name="connsiteY8" fmla="*/ 44156 h 88312"/>
                  <a:gd name="connsiteX9" fmla="*/ 44996 w 89992"/>
                  <a:gd name="connsiteY9" fmla="*/ 9492 h 8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92" h="88312">
                    <a:moveTo>
                      <a:pt x="44996" y="88312"/>
                    </a:moveTo>
                    <a:cubicBezTo>
                      <a:pt x="20227" y="88312"/>
                      <a:pt x="0" y="68504"/>
                      <a:pt x="0" y="44156"/>
                    </a:cubicBezTo>
                    <a:cubicBezTo>
                      <a:pt x="0" y="19809"/>
                      <a:pt x="20227" y="0"/>
                      <a:pt x="44996" y="0"/>
                    </a:cubicBezTo>
                    <a:cubicBezTo>
                      <a:pt x="69765" y="0"/>
                      <a:pt x="89992" y="19809"/>
                      <a:pt x="89992" y="44156"/>
                    </a:cubicBezTo>
                    <a:cubicBezTo>
                      <a:pt x="89992" y="68504"/>
                      <a:pt x="69352" y="88312"/>
                      <a:pt x="44996" y="88312"/>
                    </a:cubicBezTo>
                    <a:close/>
                    <a:moveTo>
                      <a:pt x="44996" y="9492"/>
                    </a:moveTo>
                    <a:cubicBezTo>
                      <a:pt x="25594" y="9492"/>
                      <a:pt x="9907" y="25173"/>
                      <a:pt x="9907" y="44156"/>
                    </a:cubicBezTo>
                    <a:cubicBezTo>
                      <a:pt x="9907" y="63139"/>
                      <a:pt x="25594" y="78821"/>
                      <a:pt x="44996" y="78821"/>
                    </a:cubicBezTo>
                    <a:cubicBezTo>
                      <a:pt x="64398" y="78821"/>
                      <a:pt x="80085" y="63139"/>
                      <a:pt x="80085" y="44156"/>
                    </a:cubicBezTo>
                    <a:cubicBezTo>
                      <a:pt x="80085" y="25173"/>
                      <a:pt x="63986" y="9492"/>
                      <a:pt x="44996" y="9492"/>
                    </a:cubicBezTo>
                    <a:close/>
                  </a:path>
                </a:pathLst>
              </a:custGeom>
              <a:solidFill>
                <a:srgbClr val="000000"/>
              </a:solidFill>
              <a:ln w="4127" cap="flat">
                <a:noFill/>
                <a:prstDash val="solid"/>
                <a:miter/>
              </a:ln>
            </p:spPr>
            <p:txBody>
              <a:bodyPr rtlCol="0" anchor="ctr"/>
              <a:lstStyle/>
              <a:p>
                <a:endParaRPr lang="en-US"/>
              </a:p>
            </p:txBody>
          </p:sp>
        </p:grpSp>
        <p:grpSp>
          <p:nvGrpSpPr>
            <p:cNvPr id="40" name="Graphic 1533">
              <a:extLst>
                <a:ext uri="{FF2B5EF4-FFF2-40B4-BE49-F238E27FC236}">
                  <a16:creationId xmlns:a16="http://schemas.microsoft.com/office/drawing/2014/main" id="{4E767C69-01EF-4503-9D21-E66AC51950ED}"/>
                </a:ext>
              </a:extLst>
            </p:cNvPr>
            <p:cNvGrpSpPr/>
            <p:nvPr/>
          </p:nvGrpSpPr>
          <p:grpSpPr>
            <a:xfrm>
              <a:off x="2544706" y="3930340"/>
              <a:ext cx="388869" cy="1217386"/>
              <a:chOff x="2544706" y="3930340"/>
              <a:chExt cx="388869" cy="1217386"/>
            </a:xfrm>
            <a:solidFill>
              <a:srgbClr val="000000"/>
            </a:solidFill>
          </p:grpSpPr>
          <p:sp>
            <p:nvSpPr>
              <p:cNvPr id="67" name="Freeform 226">
                <a:extLst>
                  <a:ext uri="{FF2B5EF4-FFF2-40B4-BE49-F238E27FC236}">
                    <a16:creationId xmlns:a16="http://schemas.microsoft.com/office/drawing/2014/main" id="{F37D99D8-17C9-41C6-8AE4-D1AF2B607891}"/>
                  </a:ext>
                </a:extLst>
              </p:cNvPr>
              <p:cNvSpPr/>
              <p:nvPr/>
            </p:nvSpPr>
            <p:spPr>
              <a:xfrm>
                <a:off x="2544706" y="4100361"/>
                <a:ext cx="348001" cy="1027143"/>
              </a:xfrm>
              <a:custGeom>
                <a:avLst/>
                <a:gdLst>
                  <a:gd name="connsiteX0" fmla="*/ 9908 w 348001"/>
                  <a:gd name="connsiteY0" fmla="*/ 440322 h 1027143"/>
                  <a:gd name="connsiteX1" fmla="*/ 170078 w 348001"/>
                  <a:gd name="connsiteY1" fmla="*/ 8253 h 1027143"/>
                  <a:gd name="connsiteX2" fmla="*/ 164300 w 348001"/>
                  <a:gd name="connsiteY2" fmla="*/ 0 h 1027143"/>
                  <a:gd name="connsiteX3" fmla="*/ 0 w 348001"/>
                  <a:gd name="connsiteY3" fmla="*/ 439910 h 1027143"/>
                  <a:gd name="connsiteX4" fmla="*/ 341809 w 348001"/>
                  <a:gd name="connsiteY4" fmla="*/ 1027143 h 1027143"/>
                  <a:gd name="connsiteX5" fmla="*/ 348001 w 348001"/>
                  <a:gd name="connsiteY5" fmla="*/ 1019716 h 1027143"/>
                  <a:gd name="connsiteX6" fmla="*/ 9908 w 348001"/>
                  <a:gd name="connsiteY6" fmla="*/ 440322 h 10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001" h="1027143">
                    <a:moveTo>
                      <a:pt x="9908" y="440322"/>
                    </a:moveTo>
                    <a:cubicBezTo>
                      <a:pt x="9908" y="276078"/>
                      <a:pt x="70178" y="125040"/>
                      <a:pt x="170078" y="8253"/>
                    </a:cubicBezTo>
                    <a:cubicBezTo>
                      <a:pt x="168014" y="5364"/>
                      <a:pt x="165950" y="2889"/>
                      <a:pt x="164300" y="0"/>
                    </a:cubicBezTo>
                    <a:cubicBezTo>
                      <a:pt x="61922" y="118850"/>
                      <a:pt x="0" y="272364"/>
                      <a:pt x="0" y="439910"/>
                    </a:cubicBezTo>
                    <a:cubicBezTo>
                      <a:pt x="0" y="689990"/>
                      <a:pt x="137467" y="908706"/>
                      <a:pt x="341809" y="1027143"/>
                    </a:cubicBezTo>
                    <a:cubicBezTo>
                      <a:pt x="343873" y="1024668"/>
                      <a:pt x="345937" y="1022192"/>
                      <a:pt x="348001" y="1019716"/>
                    </a:cubicBezTo>
                    <a:cubicBezTo>
                      <a:pt x="146136" y="903341"/>
                      <a:pt x="9908" y="687101"/>
                      <a:pt x="9908" y="440322"/>
                    </a:cubicBezTo>
                    <a:close/>
                  </a:path>
                </a:pathLst>
              </a:custGeom>
              <a:solidFill>
                <a:srgbClr val="000000"/>
              </a:solidFill>
              <a:ln w="4127" cap="flat">
                <a:noFill/>
                <a:prstDash val="solid"/>
                <a:miter/>
              </a:ln>
            </p:spPr>
            <p:txBody>
              <a:bodyPr rtlCol="0" anchor="ctr"/>
              <a:lstStyle/>
              <a:p>
                <a:endParaRPr lang="en-US"/>
              </a:p>
            </p:txBody>
          </p:sp>
          <p:sp>
            <p:nvSpPr>
              <p:cNvPr id="68" name="Freeform 227">
                <a:extLst>
                  <a:ext uri="{FF2B5EF4-FFF2-40B4-BE49-F238E27FC236}">
                    <a16:creationId xmlns:a16="http://schemas.microsoft.com/office/drawing/2014/main" id="{3E154660-395B-4C85-8A9C-8F9AB0A882A3}"/>
                  </a:ext>
                </a:extLst>
              </p:cNvPr>
              <p:cNvSpPr/>
              <p:nvPr/>
            </p:nvSpPr>
            <p:spPr>
              <a:xfrm>
                <a:off x="2737489" y="3930340"/>
                <a:ext cx="196085" cy="147324"/>
              </a:xfrm>
              <a:custGeom>
                <a:avLst/>
                <a:gdLst>
                  <a:gd name="connsiteX0" fmla="*/ 192371 w 196085"/>
                  <a:gd name="connsiteY0" fmla="*/ 0 h 147324"/>
                  <a:gd name="connsiteX1" fmla="*/ 0 w 196085"/>
                  <a:gd name="connsiteY1" fmla="*/ 139071 h 147324"/>
                  <a:gd name="connsiteX2" fmla="*/ 5780 w 196085"/>
                  <a:gd name="connsiteY2" fmla="*/ 147325 h 147324"/>
                  <a:gd name="connsiteX3" fmla="*/ 196086 w 196085"/>
                  <a:gd name="connsiteY3" fmla="*/ 9079 h 147324"/>
                  <a:gd name="connsiteX4" fmla="*/ 192371 w 196085"/>
                  <a:gd name="connsiteY4" fmla="*/ 0 h 147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085" h="147324">
                    <a:moveTo>
                      <a:pt x="192371" y="0"/>
                    </a:moveTo>
                    <a:cubicBezTo>
                      <a:pt x="120129" y="35077"/>
                      <a:pt x="55317" y="82535"/>
                      <a:pt x="0" y="139071"/>
                    </a:cubicBezTo>
                    <a:cubicBezTo>
                      <a:pt x="2064" y="141960"/>
                      <a:pt x="3716" y="144436"/>
                      <a:pt x="5780" y="147325"/>
                    </a:cubicBezTo>
                    <a:cubicBezTo>
                      <a:pt x="60271" y="91201"/>
                      <a:pt x="124670" y="44156"/>
                      <a:pt x="196086" y="9079"/>
                    </a:cubicBezTo>
                    <a:cubicBezTo>
                      <a:pt x="194848" y="5778"/>
                      <a:pt x="193610" y="2889"/>
                      <a:pt x="192371" y="0"/>
                    </a:cubicBezTo>
                    <a:close/>
                  </a:path>
                </a:pathLst>
              </a:custGeom>
              <a:solidFill>
                <a:srgbClr val="000000"/>
              </a:solidFill>
              <a:ln w="4127" cap="flat">
                <a:noFill/>
                <a:prstDash val="solid"/>
                <a:miter/>
              </a:ln>
            </p:spPr>
            <p:txBody>
              <a:bodyPr rtlCol="0" anchor="ctr"/>
              <a:lstStyle/>
              <a:p>
                <a:endParaRPr lang="en-US"/>
              </a:p>
            </p:txBody>
          </p:sp>
          <p:sp>
            <p:nvSpPr>
              <p:cNvPr id="69" name="Freeform 228">
                <a:extLst>
                  <a:ext uri="{FF2B5EF4-FFF2-40B4-BE49-F238E27FC236}">
                    <a16:creationId xmlns:a16="http://schemas.microsoft.com/office/drawing/2014/main" id="{4AE81C59-065B-4DC2-BBB2-48BDF8096042}"/>
                  </a:ext>
                </a:extLst>
              </p:cNvPr>
              <p:cNvSpPr/>
              <p:nvPr/>
            </p:nvSpPr>
            <p:spPr>
              <a:xfrm>
                <a:off x="2923255" y="5140298"/>
                <a:ext cx="6605" cy="7427"/>
              </a:xfrm>
              <a:custGeom>
                <a:avLst/>
                <a:gdLst>
                  <a:gd name="connsiteX0" fmla="*/ 6605 w 6605"/>
                  <a:gd name="connsiteY0" fmla="*/ 0 h 7427"/>
                  <a:gd name="connsiteX1" fmla="*/ 0 w 6605"/>
                  <a:gd name="connsiteY1" fmla="*/ 7428 h 7427"/>
                </a:gdLst>
                <a:ahLst/>
                <a:cxnLst>
                  <a:cxn ang="0">
                    <a:pos x="connsiteX0" y="connsiteY0"/>
                  </a:cxn>
                  <a:cxn ang="0">
                    <a:pos x="connsiteX1" y="connsiteY1"/>
                  </a:cxn>
                </a:cxnLst>
                <a:rect l="l" t="t" r="r" b="b"/>
                <a:pathLst>
                  <a:path w="6605" h="7427">
                    <a:moveTo>
                      <a:pt x="6605" y="0"/>
                    </a:moveTo>
                    <a:cubicBezTo>
                      <a:pt x="4541" y="2476"/>
                      <a:pt x="2064" y="4952"/>
                      <a:pt x="0" y="7428"/>
                    </a:cubicBezTo>
                  </a:path>
                </a:pathLst>
              </a:custGeom>
              <a:solidFill>
                <a:srgbClr val="000000"/>
              </a:solidFill>
              <a:ln w="4127" cap="flat">
                <a:noFill/>
                <a:prstDash val="solid"/>
                <a:miter/>
              </a:ln>
            </p:spPr>
            <p:txBody>
              <a:bodyPr rtlCol="0" anchor="ctr"/>
              <a:lstStyle/>
              <a:p>
                <a:endParaRPr lang="en-US"/>
              </a:p>
            </p:txBody>
          </p:sp>
        </p:grpSp>
        <p:grpSp>
          <p:nvGrpSpPr>
            <p:cNvPr id="41" name="Graphic 1533">
              <a:extLst>
                <a:ext uri="{FF2B5EF4-FFF2-40B4-BE49-F238E27FC236}">
                  <a16:creationId xmlns:a16="http://schemas.microsoft.com/office/drawing/2014/main" id="{D78B0E14-579A-4991-9135-A9D3CF5ABA66}"/>
                </a:ext>
              </a:extLst>
            </p:cNvPr>
            <p:cNvGrpSpPr/>
            <p:nvPr/>
          </p:nvGrpSpPr>
          <p:grpSpPr>
            <a:xfrm>
              <a:off x="6107071" y="4945929"/>
              <a:ext cx="190925" cy="190655"/>
              <a:chOff x="6107071" y="4945929"/>
              <a:chExt cx="190925" cy="190655"/>
            </a:xfrm>
          </p:grpSpPr>
          <p:sp>
            <p:nvSpPr>
              <p:cNvPr id="52" name="Freeform 211">
                <a:extLst>
                  <a:ext uri="{FF2B5EF4-FFF2-40B4-BE49-F238E27FC236}">
                    <a16:creationId xmlns:a16="http://schemas.microsoft.com/office/drawing/2014/main" id="{81DE73FB-3871-4AE2-BDCA-C30B551C49FE}"/>
                  </a:ext>
                </a:extLst>
              </p:cNvPr>
              <p:cNvSpPr/>
              <p:nvPr/>
            </p:nvSpPr>
            <p:spPr>
              <a:xfrm>
                <a:off x="6125441" y="4945929"/>
                <a:ext cx="172555" cy="170021"/>
              </a:xfrm>
              <a:custGeom>
                <a:avLst/>
                <a:gdLst>
                  <a:gd name="connsiteX0" fmla="*/ 172555 w 172555"/>
                  <a:gd name="connsiteY0" fmla="*/ 85011 h 170021"/>
                  <a:gd name="connsiteX1" fmla="*/ 86278 w 172555"/>
                  <a:gd name="connsiteY1" fmla="*/ 170022 h 170021"/>
                  <a:gd name="connsiteX2" fmla="*/ 0 w 172555"/>
                  <a:gd name="connsiteY2" fmla="*/ 85011 h 170021"/>
                  <a:gd name="connsiteX3" fmla="*/ 86278 w 172555"/>
                  <a:gd name="connsiteY3" fmla="*/ 0 h 170021"/>
                  <a:gd name="connsiteX4" fmla="*/ 172555 w 172555"/>
                  <a:gd name="connsiteY4" fmla="*/ 85011 h 170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555" h="170021">
                    <a:moveTo>
                      <a:pt x="172555" y="85011"/>
                    </a:moveTo>
                    <a:cubicBezTo>
                      <a:pt x="172555" y="131961"/>
                      <a:pt x="133928" y="170022"/>
                      <a:pt x="86278" y="170022"/>
                    </a:cubicBezTo>
                    <a:cubicBezTo>
                      <a:pt x="38628" y="170022"/>
                      <a:pt x="0" y="131961"/>
                      <a:pt x="0" y="85011"/>
                    </a:cubicBezTo>
                    <a:cubicBezTo>
                      <a:pt x="0" y="38061"/>
                      <a:pt x="38628" y="0"/>
                      <a:pt x="86278" y="0"/>
                    </a:cubicBezTo>
                    <a:cubicBezTo>
                      <a:pt x="133928" y="0"/>
                      <a:pt x="172555" y="38061"/>
                      <a:pt x="172555" y="85011"/>
                    </a:cubicBezTo>
                    <a:close/>
                  </a:path>
                </a:pathLst>
              </a:custGeom>
              <a:solidFill>
                <a:srgbClr val="85D2E1"/>
              </a:solidFill>
              <a:ln w="4127" cap="flat">
                <a:noFill/>
                <a:prstDash val="solid"/>
                <a:miter/>
              </a:ln>
            </p:spPr>
            <p:txBody>
              <a:bodyPr rtlCol="0" anchor="ctr"/>
              <a:lstStyle/>
              <a:p>
                <a:endParaRPr lang="en-US"/>
              </a:p>
            </p:txBody>
          </p:sp>
          <p:grpSp>
            <p:nvGrpSpPr>
              <p:cNvPr id="53" name="Graphic 1533">
                <a:extLst>
                  <a:ext uri="{FF2B5EF4-FFF2-40B4-BE49-F238E27FC236}">
                    <a16:creationId xmlns:a16="http://schemas.microsoft.com/office/drawing/2014/main" id="{0986C26A-95FF-451A-9701-BFA9D42E2029}"/>
                  </a:ext>
                </a:extLst>
              </p:cNvPr>
              <p:cNvGrpSpPr/>
              <p:nvPr/>
            </p:nvGrpSpPr>
            <p:grpSpPr>
              <a:xfrm>
                <a:off x="6108929" y="4959547"/>
                <a:ext cx="177509" cy="174973"/>
                <a:chOff x="6108929" y="4959547"/>
                <a:chExt cx="177509" cy="174973"/>
              </a:xfrm>
              <a:solidFill>
                <a:srgbClr val="000000"/>
              </a:solidFill>
            </p:grpSpPr>
            <p:grpSp>
              <p:nvGrpSpPr>
                <p:cNvPr id="55" name="Graphic 1533">
                  <a:extLst>
                    <a:ext uri="{FF2B5EF4-FFF2-40B4-BE49-F238E27FC236}">
                      <a16:creationId xmlns:a16="http://schemas.microsoft.com/office/drawing/2014/main" id="{D4C54FE3-2654-441D-91C3-1F7DE26763AF}"/>
                    </a:ext>
                  </a:extLst>
                </p:cNvPr>
                <p:cNvGrpSpPr/>
                <p:nvPr/>
              </p:nvGrpSpPr>
              <p:grpSpPr>
                <a:xfrm>
                  <a:off x="6108929" y="4959547"/>
                  <a:ext cx="103615" cy="102343"/>
                  <a:chOff x="6108929" y="4959547"/>
                  <a:chExt cx="103615" cy="102343"/>
                </a:xfrm>
                <a:solidFill>
                  <a:srgbClr val="000000"/>
                </a:solidFill>
              </p:grpSpPr>
              <p:sp>
                <p:nvSpPr>
                  <p:cNvPr id="65" name="Freeform 224">
                    <a:extLst>
                      <a:ext uri="{FF2B5EF4-FFF2-40B4-BE49-F238E27FC236}">
                        <a16:creationId xmlns:a16="http://schemas.microsoft.com/office/drawing/2014/main" id="{378C7193-890A-4B7F-8748-E8D610EDF1BD}"/>
                      </a:ext>
                    </a:extLst>
                  </p:cNvPr>
                  <p:cNvSpPr/>
                  <p:nvPr/>
                </p:nvSpPr>
                <p:spPr>
                  <a:xfrm>
                    <a:off x="6111405" y="4962436"/>
                    <a:ext cx="98249" cy="96565"/>
                  </a:xfrm>
                  <a:custGeom>
                    <a:avLst/>
                    <a:gdLst>
                      <a:gd name="connsiteX0" fmla="*/ 98249 w 98249"/>
                      <a:gd name="connsiteY0" fmla="*/ 0 h 96565"/>
                      <a:gd name="connsiteX1" fmla="*/ 0 w 98249"/>
                      <a:gd name="connsiteY1" fmla="*/ 96565 h 96565"/>
                    </a:gdLst>
                    <a:ahLst/>
                    <a:cxnLst>
                      <a:cxn ang="0">
                        <a:pos x="connsiteX0" y="connsiteY0"/>
                      </a:cxn>
                      <a:cxn ang="0">
                        <a:pos x="connsiteX1" y="connsiteY1"/>
                      </a:cxn>
                    </a:cxnLst>
                    <a:rect l="l" t="t" r="r" b="b"/>
                    <a:pathLst>
                      <a:path w="98249" h="96565">
                        <a:moveTo>
                          <a:pt x="98249" y="0"/>
                        </a:moveTo>
                        <a:lnTo>
                          <a:pt x="0" y="96565"/>
                        </a:lnTo>
                      </a:path>
                    </a:pathLst>
                  </a:custGeom>
                  <a:ln w="4127" cap="flat">
                    <a:noFill/>
                    <a:prstDash val="solid"/>
                    <a:miter/>
                  </a:ln>
                </p:spPr>
                <p:txBody>
                  <a:bodyPr rtlCol="0" anchor="ctr"/>
                  <a:lstStyle/>
                  <a:p>
                    <a:endParaRPr lang="en-US"/>
                  </a:p>
                </p:txBody>
              </p:sp>
              <p:sp>
                <p:nvSpPr>
                  <p:cNvPr id="66" name="Freeform 225">
                    <a:extLst>
                      <a:ext uri="{FF2B5EF4-FFF2-40B4-BE49-F238E27FC236}">
                        <a16:creationId xmlns:a16="http://schemas.microsoft.com/office/drawing/2014/main" id="{3075D0F3-3DA0-4803-8277-A8A18FF32A78}"/>
                      </a:ext>
                    </a:extLst>
                  </p:cNvPr>
                  <p:cNvSpPr/>
                  <p:nvPr/>
                </p:nvSpPr>
                <p:spPr>
                  <a:xfrm>
                    <a:off x="6108929" y="4959547"/>
                    <a:ext cx="103615" cy="102343"/>
                  </a:xfrm>
                  <a:custGeom>
                    <a:avLst/>
                    <a:gdLst>
                      <a:gd name="connsiteX0" fmla="*/ 5366 w 103615"/>
                      <a:gd name="connsiteY0" fmla="*/ 102343 h 102343"/>
                      <a:gd name="connsiteX1" fmla="*/ 0 w 103615"/>
                      <a:gd name="connsiteY1" fmla="*/ 96978 h 102343"/>
                      <a:gd name="connsiteX2" fmla="*/ 98249 w 103615"/>
                      <a:gd name="connsiteY2" fmla="*/ 0 h 102343"/>
                      <a:gd name="connsiteX3" fmla="*/ 103615 w 103615"/>
                      <a:gd name="connsiteY3" fmla="*/ 5365 h 102343"/>
                    </a:gdLst>
                    <a:ahLst/>
                    <a:cxnLst>
                      <a:cxn ang="0">
                        <a:pos x="connsiteX0" y="connsiteY0"/>
                      </a:cxn>
                      <a:cxn ang="0">
                        <a:pos x="connsiteX1" y="connsiteY1"/>
                      </a:cxn>
                      <a:cxn ang="0">
                        <a:pos x="connsiteX2" y="connsiteY2"/>
                      </a:cxn>
                      <a:cxn ang="0">
                        <a:pos x="connsiteX3" y="connsiteY3"/>
                      </a:cxn>
                    </a:cxnLst>
                    <a:rect l="l" t="t" r="r" b="b"/>
                    <a:pathLst>
                      <a:path w="103615" h="102343">
                        <a:moveTo>
                          <a:pt x="5366" y="102343"/>
                        </a:moveTo>
                        <a:lnTo>
                          <a:pt x="0" y="96978"/>
                        </a:lnTo>
                        <a:lnTo>
                          <a:pt x="98249" y="0"/>
                        </a:lnTo>
                        <a:lnTo>
                          <a:pt x="103615" y="5365"/>
                        </a:lnTo>
                        <a:close/>
                      </a:path>
                    </a:pathLst>
                  </a:custGeom>
                  <a:solidFill>
                    <a:srgbClr val="000000"/>
                  </a:solidFill>
                  <a:ln w="4127" cap="flat">
                    <a:noFill/>
                    <a:prstDash val="solid"/>
                    <a:miter/>
                  </a:ln>
                </p:spPr>
                <p:txBody>
                  <a:bodyPr rtlCol="0" anchor="ctr"/>
                  <a:lstStyle/>
                  <a:p>
                    <a:endParaRPr lang="en-US"/>
                  </a:p>
                </p:txBody>
              </p:sp>
            </p:grpSp>
            <p:grpSp>
              <p:nvGrpSpPr>
                <p:cNvPr id="56" name="Graphic 1533">
                  <a:extLst>
                    <a:ext uri="{FF2B5EF4-FFF2-40B4-BE49-F238E27FC236}">
                      <a16:creationId xmlns:a16="http://schemas.microsoft.com/office/drawing/2014/main" id="{62B33397-F7C6-4D32-B51B-A49248830C1C}"/>
                    </a:ext>
                  </a:extLst>
                </p:cNvPr>
                <p:cNvGrpSpPr/>
                <p:nvPr/>
              </p:nvGrpSpPr>
              <p:grpSpPr>
                <a:xfrm>
                  <a:off x="6122139" y="4973165"/>
                  <a:ext cx="125907" cy="123801"/>
                  <a:chOff x="6122139" y="4973165"/>
                  <a:chExt cx="125907" cy="123801"/>
                </a:xfrm>
                <a:solidFill>
                  <a:srgbClr val="000000"/>
                </a:solidFill>
              </p:grpSpPr>
              <p:sp>
                <p:nvSpPr>
                  <p:cNvPr id="63" name="Freeform 222">
                    <a:extLst>
                      <a:ext uri="{FF2B5EF4-FFF2-40B4-BE49-F238E27FC236}">
                        <a16:creationId xmlns:a16="http://schemas.microsoft.com/office/drawing/2014/main" id="{CB16EAD8-C37A-4C8A-954B-0385B4AAD55B}"/>
                      </a:ext>
                    </a:extLst>
                  </p:cNvPr>
                  <p:cNvSpPr/>
                  <p:nvPr/>
                </p:nvSpPr>
                <p:spPr>
                  <a:xfrm>
                    <a:off x="6125028" y="4975641"/>
                    <a:ext cx="120541" cy="118849"/>
                  </a:xfrm>
                  <a:custGeom>
                    <a:avLst/>
                    <a:gdLst>
                      <a:gd name="connsiteX0" fmla="*/ 120541 w 120541"/>
                      <a:gd name="connsiteY0" fmla="*/ 0 h 118849"/>
                      <a:gd name="connsiteX1" fmla="*/ 0 w 120541"/>
                      <a:gd name="connsiteY1" fmla="*/ 118850 h 118849"/>
                    </a:gdLst>
                    <a:ahLst/>
                    <a:cxnLst>
                      <a:cxn ang="0">
                        <a:pos x="connsiteX0" y="connsiteY0"/>
                      </a:cxn>
                      <a:cxn ang="0">
                        <a:pos x="connsiteX1" y="connsiteY1"/>
                      </a:cxn>
                    </a:cxnLst>
                    <a:rect l="l" t="t" r="r" b="b"/>
                    <a:pathLst>
                      <a:path w="120541" h="118849">
                        <a:moveTo>
                          <a:pt x="120541" y="0"/>
                        </a:moveTo>
                        <a:lnTo>
                          <a:pt x="0" y="118850"/>
                        </a:lnTo>
                      </a:path>
                    </a:pathLst>
                  </a:custGeom>
                  <a:ln w="4127" cap="flat">
                    <a:noFill/>
                    <a:prstDash val="solid"/>
                    <a:miter/>
                  </a:ln>
                </p:spPr>
                <p:txBody>
                  <a:bodyPr rtlCol="0" anchor="ctr"/>
                  <a:lstStyle/>
                  <a:p>
                    <a:endParaRPr lang="en-US"/>
                  </a:p>
                </p:txBody>
              </p:sp>
              <p:sp>
                <p:nvSpPr>
                  <p:cNvPr id="64" name="Freeform 223">
                    <a:extLst>
                      <a:ext uri="{FF2B5EF4-FFF2-40B4-BE49-F238E27FC236}">
                        <a16:creationId xmlns:a16="http://schemas.microsoft.com/office/drawing/2014/main" id="{95440D7E-A330-4238-9274-5C86CA9D7D93}"/>
                      </a:ext>
                    </a:extLst>
                  </p:cNvPr>
                  <p:cNvSpPr/>
                  <p:nvPr/>
                </p:nvSpPr>
                <p:spPr>
                  <a:xfrm>
                    <a:off x="6122139" y="4973165"/>
                    <a:ext cx="125907" cy="123801"/>
                  </a:xfrm>
                  <a:custGeom>
                    <a:avLst/>
                    <a:gdLst>
                      <a:gd name="connsiteX0" fmla="*/ 5367 w 125907"/>
                      <a:gd name="connsiteY0" fmla="*/ 123802 h 123801"/>
                      <a:gd name="connsiteX1" fmla="*/ 0 w 125907"/>
                      <a:gd name="connsiteY1" fmla="*/ 118437 h 123801"/>
                      <a:gd name="connsiteX2" fmla="*/ 120541 w 125907"/>
                      <a:gd name="connsiteY2" fmla="*/ 0 h 123801"/>
                      <a:gd name="connsiteX3" fmla="*/ 125908 w 125907"/>
                      <a:gd name="connsiteY3" fmla="*/ 5364 h 123801"/>
                    </a:gdLst>
                    <a:ahLst/>
                    <a:cxnLst>
                      <a:cxn ang="0">
                        <a:pos x="connsiteX0" y="connsiteY0"/>
                      </a:cxn>
                      <a:cxn ang="0">
                        <a:pos x="connsiteX1" y="connsiteY1"/>
                      </a:cxn>
                      <a:cxn ang="0">
                        <a:pos x="connsiteX2" y="connsiteY2"/>
                      </a:cxn>
                      <a:cxn ang="0">
                        <a:pos x="connsiteX3" y="connsiteY3"/>
                      </a:cxn>
                    </a:cxnLst>
                    <a:rect l="l" t="t" r="r" b="b"/>
                    <a:pathLst>
                      <a:path w="125907" h="123801">
                        <a:moveTo>
                          <a:pt x="5367" y="123802"/>
                        </a:moveTo>
                        <a:lnTo>
                          <a:pt x="0" y="118437"/>
                        </a:lnTo>
                        <a:lnTo>
                          <a:pt x="120541" y="0"/>
                        </a:lnTo>
                        <a:lnTo>
                          <a:pt x="125908" y="5364"/>
                        </a:lnTo>
                        <a:close/>
                      </a:path>
                    </a:pathLst>
                  </a:custGeom>
                  <a:solidFill>
                    <a:srgbClr val="000000"/>
                  </a:solidFill>
                  <a:ln w="4127" cap="flat">
                    <a:noFill/>
                    <a:prstDash val="solid"/>
                    <a:miter/>
                  </a:ln>
                </p:spPr>
                <p:txBody>
                  <a:bodyPr rtlCol="0" anchor="ctr"/>
                  <a:lstStyle/>
                  <a:p>
                    <a:endParaRPr lang="en-US"/>
                  </a:p>
                </p:txBody>
              </p:sp>
            </p:grpSp>
            <p:grpSp>
              <p:nvGrpSpPr>
                <p:cNvPr id="57" name="Graphic 1533">
                  <a:extLst>
                    <a:ext uri="{FF2B5EF4-FFF2-40B4-BE49-F238E27FC236}">
                      <a16:creationId xmlns:a16="http://schemas.microsoft.com/office/drawing/2014/main" id="{25762CAF-42BF-4A8A-82BD-47AFBC32869D}"/>
                    </a:ext>
                  </a:extLst>
                </p:cNvPr>
                <p:cNvGrpSpPr/>
                <p:nvPr/>
              </p:nvGrpSpPr>
              <p:grpSpPr>
                <a:xfrm>
                  <a:off x="6146907" y="4997513"/>
                  <a:ext cx="125907" cy="123801"/>
                  <a:chOff x="6146907" y="4997513"/>
                  <a:chExt cx="125907" cy="123801"/>
                </a:xfrm>
                <a:solidFill>
                  <a:srgbClr val="000000"/>
                </a:solidFill>
              </p:grpSpPr>
              <p:sp>
                <p:nvSpPr>
                  <p:cNvPr id="61" name="Freeform 220">
                    <a:extLst>
                      <a:ext uri="{FF2B5EF4-FFF2-40B4-BE49-F238E27FC236}">
                        <a16:creationId xmlns:a16="http://schemas.microsoft.com/office/drawing/2014/main" id="{CDAF1E63-607F-450A-8A4C-D81C35851EBC}"/>
                      </a:ext>
                    </a:extLst>
                  </p:cNvPr>
                  <p:cNvSpPr/>
                  <p:nvPr/>
                </p:nvSpPr>
                <p:spPr>
                  <a:xfrm>
                    <a:off x="6149797" y="4999989"/>
                    <a:ext cx="120541" cy="118849"/>
                  </a:xfrm>
                  <a:custGeom>
                    <a:avLst/>
                    <a:gdLst>
                      <a:gd name="connsiteX0" fmla="*/ 120541 w 120541"/>
                      <a:gd name="connsiteY0" fmla="*/ 0 h 118849"/>
                      <a:gd name="connsiteX1" fmla="*/ 0 w 120541"/>
                      <a:gd name="connsiteY1" fmla="*/ 118850 h 118849"/>
                    </a:gdLst>
                    <a:ahLst/>
                    <a:cxnLst>
                      <a:cxn ang="0">
                        <a:pos x="connsiteX0" y="connsiteY0"/>
                      </a:cxn>
                      <a:cxn ang="0">
                        <a:pos x="connsiteX1" y="connsiteY1"/>
                      </a:cxn>
                    </a:cxnLst>
                    <a:rect l="l" t="t" r="r" b="b"/>
                    <a:pathLst>
                      <a:path w="120541" h="118849">
                        <a:moveTo>
                          <a:pt x="120541" y="0"/>
                        </a:moveTo>
                        <a:lnTo>
                          <a:pt x="0" y="118850"/>
                        </a:lnTo>
                      </a:path>
                    </a:pathLst>
                  </a:custGeom>
                  <a:ln w="4127" cap="flat">
                    <a:noFill/>
                    <a:prstDash val="solid"/>
                    <a:miter/>
                  </a:ln>
                </p:spPr>
                <p:txBody>
                  <a:bodyPr rtlCol="0" anchor="ctr"/>
                  <a:lstStyle/>
                  <a:p>
                    <a:endParaRPr lang="en-US"/>
                  </a:p>
                </p:txBody>
              </p:sp>
              <p:sp>
                <p:nvSpPr>
                  <p:cNvPr id="62" name="Freeform 221">
                    <a:extLst>
                      <a:ext uri="{FF2B5EF4-FFF2-40B4-BE49-F238E27FC236}">
                        <a16:creationId xmlns:a16="http://schemas.microsoft.com/office/drawing/2014/main" id="{000BD2A9-8EC9-4BE2-AFBE-27E49906F734}"/>
                      </a:ext>
                    </a:extLst>
                  </p:cNvPr>
                  <p:cNvSpPr/>
                  <p:nvPr/>
                </p:nvSpPr>
                <p:spPr>
                  <a:xfrm>
                    <a:off x="6146907" y="4997513"/>
                    <a:ext cx="125907" cy="123801"/>
                  </a:xfrm>
                  <a:custGeom>
                    <a:avLst/>
                    <a:gdLst>
                      <a:gd name="connsiteX0" fmla="*/ 5367 w 125907"/>
                      <a:gd name="connsiteY0" fmla="*/ 123802 h 123801"/>
                      <a:gd name="connsiteX1" fmla="*/ 0 w 125907"/>
                      <a:gd name="connsiteY1" fmla="*/ 118438 h 123801"/>
                      <a:gd name="connsiteX2" fmla="*/ 120541 w 125907"/>
                      <a:gd name="connsiteY2" fmla="*/ 0 h 123801"/>
                      <a:gd name="connsiteX3" fmla="*/ 125908 w 125907"/>
                      <a:gd name="connsiteY3" fmla="*/ 4952 h 123801"/>
                    </a:gdLst>
                    <a:ahLst/>
                    <a:cxnLst>
                      <a:cxn ang="0">
                        <a:pos x="connsiteX0" y="connsiteY0"/>
                      </a:cxn>
                      <a:cxn ang="0">
                        <a:pos x="connsiteX1" y="connsiteY1"/>
                      </a:cxn>
                      <a:cxn ang="0">
                        <a:pos x="connsiteX2" y="connsiteY2"/>
                      </a:cxn>
                      <a:cxn ang="0">
                        <a:pos x="connsiteX3" y="connsiteY3"/>
                      </a:cxn>
                    </a:cxnLst>
                    <a:rect l="l" t="t" r="r" b="b"/>
                    <a:pathLst>
                      <a:path w="125907" h="123801">
                        <a:moveTo>
                          <a:pt x="5367" y="123802"/>
                        </a:moveTo>
                        <a:lnTo>
                          <a:pt x="0" y="118438"/>
                        </a:lnTo>
                        <a:lnTo>
                          <a:pt x="120541" y="0"/>
                        </a:lnTo>
                        <a:lnTo>
                          <a:pt x="125908" y="4952"/>
                        </a:lnTo>
                        <a:close/>
                      </a:path>
                    </a:pathLst>
                  </a:custGeom>
                  <a:solidFill>
                    <a:srgbClr val="000000"/>
                  </a:solidFill>
                  <a:ln w="4127" cap="flat">
                    <a:noFill/>
                    <a:prstDash val="solid"/>
                    <a:miter/>
                  </a:ln>
                </p:spPr>
                <p:txBody>
                  <a:bodyPr rtlCol="0" anchor="ctr"/>
                  <a:lstStyle/>
                  <a:p>
                    <a:endParaRPr lang="en-US"/>
                  </a:p>
                </p:txBody>
              </p:sp>
            </p:grpSp>
            <p:grpSp>
              <p:nvGrpSpPr>
                <p:cNvPr id="58" name="Graphic 1533">
                  <a:extLst>
                    <a:ext uri="{FF2B5EF4-FFF2-40B4-BE49-F238E27FC236}">
                      <a16:creationId xmlns:a16="http://schemas.microsoft.com/office/drawing/2014/main" id="{93FA270C-55DF-424C-A18F-16755D2D9908}"/>
                    </a:ext>
                  </a:extLst>
                </p:cNvPr>
                <p:cNvGrpSpPr/>
                <p:nvPr/>
              </p:nvGrpSpPr>
              <p:grpSpPr>
                <a:xfrm>
                  <a:off x="6182822" y="5032590"/>
                  <a:ext cx="103616" cy="101930"/>
                  <a:chOff x="6182822" y="5032590"/>
                  <a:chExt cx="103616" cy="101930"/>
                </a:xfrm>
                <a:solidFill>
                  <a:srgbClr val="000000"/>
                </a:solidFill>
              </p:grpSpPr>
              <p:sp>
                <p:nvSpPr>
                  <p:cNvPr id="59" name="Freeform 218">
                    <a:extLst>
                      <a:ext uri="{FF2B5EF4-FFF2-40B4-BE49-F238E27FC236}">
                        <a16:creationId xmlns:a16="http://schemas.microsoft.com/office/drawing/2014/main" id="{99B8FDE7-A9B2-4B4D-840B-602BADB26BC8}"/>
                      </a:ext>
                    </a:extLst>
                  </p:cNvPr>
                  <p:cNvSpPr/>
                  <p:nvPr/>
                </p:nvSpPr>
                <p:spPr>
                  <a:xfrm>
                    <a:off x="6185299" y="5035066"/>
                    <a:ext cx="98249" cy="96978"/>
                  </a:xfrm>
                  <a:custGeom>
                    <a:avLst/>
                    <a:gdLst>
                      <a:gd name="connsiteX0" fmla="*/ 98249 w 98249"/>
                      <a:gd name="connsiteY0" fmla="*/ 0 h 96978"/>
                      <a:gd name="connsiteX1" fmla="*/ 0 w 98249"/>
                      <a:gd name="connsiteY1" fmla="*/ 96978 h 96978"/>
                    </a:gdLst>
                    <a:ahLst/>
                    <a:cxnLst>
                      <a:cxn ang="0">
                        <a:pos x="connsiteX0" y="connsiteY0"/>
                      </a:cxn>
                      <a:cxn ang="0">
                        <a:pos x="connsiteX1" y="connsiteY1"/>
                      </a:cxn>
                    </a:cxnLst>
                    <a:rect l="l" t="t" r="r" b="b"/>
                    <a:pathLst>
                      <a:path w="98249" h="96978">
                        <a:moveTo>
                          <a:pt x="98249" y="0"/>
                        </a:moveTo>
                        <a:lnTo>
                          <a:pt x="0" y="96978"/>
                        </a:lnTo>
                      </a:path>
                    </a:pathLst>
                  </a:custGeom>
                  <a:ln w="4127" cap="flat">
                    <a:noFill/>
                    <a:prstDash val="solid"/>
                    <a:miter/>
                  </a:ln>
                </p:spPr>
                <p:txBody>
                  <a:bodyPr rtlCol="0" anchor="ctr"/>
                  <a:lstStyle/>
                  <a:p>
                    <a:endParaRPr lang="en-US"/>
                  </a:p>
                </p:txBody>
              </p:sp>
              <p:sp>
                <p:nvSpPr>
                  <p:cNvPr id="60" name="Freeform 219">
                    <a:extLst>
                      <a:ext uri="{FF2B5EF4-FFF2-40B4-BE49-F238E27FC236}">
                        <a16:creationId xmlns:a16="http://schemas.microsoft.com/office/drawing/2014/main" id="{21A8E752-7977-4971-8A03-2F13E444BF72}"/>
                      </a:ext>
                    </a:extLst>
                  </p:cNvPr>
                  <p:cNvSpPr/>
                  <p:nvPr/>
                </p:nvSpPr>
                <p:spPr>
                  <a:xfrm>
                    <a:off x="6182822" y="5032590"/>
                    <a:ext cx="103616" cy="101930"/>
                  </a:xfrm>
                  <a:custGeom>
                    <a:avLst/>
                    <a:gdLst>
                      <a:gd name="connsiteX0" fmla="*/ 5367 w 103616"/>
                      <a:gd name="connsiteY0" fmla="*/ 101931 h 101930"/>
                      <a:gd name="connsiteX1" fmla="*/ 0 w 103616"/>
                      <a:gd name="connsiteY1" fmla="*/ 96978 h 101930"/>
                      <a:gd name="connsiteX2" fmla="*/ 98250 w 103616"/>
                      <a:gd name="connsiteY2" fmla="*/ 0 h 101930"/>
                      <a:gd name="connsiteX3" fmla="*/ 103616 w 103616"/>
                      <a:gd name="connsiteY3" fmla="*/ 5365 h 101930"/>
                    </a:gdLst>
                    <a:ahLst/>
                    <a:cxnLst>
                      <a:cxn ang="0">
                        <a:pos x="connsiteX0" y="connsiteY0"/>
                      </a:cxn>
                      <a:cxn ang="0">
                        <a:pos x="connsiteX1" y="connsiteY1"/>
                      </a:cxn>
                      <a:cxn ang="0">
                        <a:pos x="connsiteX2" y="connsiteY2"/>
                      </a:cxn>
                      <a:cxn ang="0">
                        <a:pos x="connsiteX3" y="connsiteY3"/>
                      </a:cxn>
                    </a:cxnLst>
                    <a:rect l="l" t="t" r="r" b="b"/>
                    <a:pathLst>
                      <a:path w="103616" h="101930">
                        <a:moveTo>
                          <a:pt x="5367" y="101931"/>
                        </a:moveTo>
                        <a:lnTo>
                          <a:pt x="0" y="96978"/>
                        </a:lnTo>
                        <a:lnTo>
                          <a:pt x="98250" y="0"/>
                        </a:lnTo>
                        <a:lnTo>
                          <a:pt x="103616" y="5365"/>
                        </a:lnTo>
                        <a:close/>
                      </a:path>
                    </a:pathLst>
                  </a:custGeom>
                  <a:solidFill>
                    <a:srgbClr val="000000"/>
                  </a:solidFill>
                  <a:ln w="4127" cap="flat">
                    <a:noFill/>
                    <a:prstDash val="solid"/>
                    <a:miter/>
                  </a:ln>
                </p:spPr>
                <p:txBody>
                  <a:bodyPr rtlCol="0" anchor="ctr"/>
                  <a:lstStyle/>
                  <a:p>
                    <a:endParaRPr lang="en-US"/>
                  </a:p>
                </p:txBody>
              </p:sp>
            </p:grpSp>
          </p:grpSp>
          <p:sp>
            <p:nvSpPr>
              <p:cNvPr id="54" name="Freeform 213">
                <a:extLst>
                  <a:ext uri="{FF2B5EF4-FFF2-40B4-BE49-F238E27FC236}">
                    <a16:creationId xmlns:a16="http://schemas.microsoft.com/office/drawing/2014/main" id="{D561A895-234A-4A30-BD45-4622623A8BE5}"/>
                  </a:ext>
                </a:extLst>
              </p:cNvPr>
              <p:cNvSpPr/>
              <p:nvPr/>
            </p:nvSpPr>
            <p:spPr>
              <a:xfrm>
                <a:off x="6107071" y="4958309"/>
                <a:ext cx="181637" cy="178275"/>
              </a:xfrm>
              <a:custGeom>
                <a:avLst/>
                <a:gdLst>
                  <a:gd name="connsiteX0" fmla="*/ 90613 w 181637"/>
                  <a:gd name="connsiteY0" fmla="*/ 178275 h 178275"/>
                  <a:gd name="connsiteX1" fmla="*/ 26627 w 181637"/>
                  <a:gd name="connsiteY1" fmla="*/ 152276 h 178275"/>
                  <a:gd name="connsiteX2" fmla="*/ 26627 w 181637"/>
                  <a:gd name="connsiteY2" fmla="*/ 25998 h 178275"/>
                  <a:gd name="connsiteX3" fmla="*/ 155011 w 181637"/>
                  <a:gd name="connsiteY3" fmla="*/ 25998 h 178275"/>
                  <a:gd name="connsiteX4" fmla="*/ 155011 w 181637"/>
                  <a:gd name="connsiteY4" fmla="*/ 152276 h 178275"/>
                  <a:gd name="connsiteX5" fmla="*/ 155011 w 181637"/>
                  <a:gd name="connsiteY5" fmla="*/ 152276 h 178275"/>
                  <a:gd name="connsiteX6" fmla="*/ 90613 w 181637"/>
                  <a:gd name="connsiteY6" fmla="*/ 178275 h 178275"/>
                  <a:gd name="connsiteX7" fmla="*/ 90613 w 181637"/>
                  <a:gd name="connsiteY7" fmla="*/ 7016 h 178275"/>
                  <a:gd name="connsiteX8" fmla="*/ 31992 w 181637"/>
                  <a:gd name="connsiteY8" fmla="*/ 30950 h 178275"/>
                  <a:gd name="connsiteX9" fmla="*/ 31992 w 181637"/>
                  <a:gd name="connsiteY9" fmla="*/ 146912 h 178275"/>
                  <a:gd name="connsiteX10" fmla="*/ 149644 w 181637"/>
                  <a:gd name="connsiteY10" fmla="*/ 146912 h 178275"/>
                  <a:gd name="connsiteX11" fmla="*/ 149644 w 181637"/>
                  <a:gd name="connsiteY11" fmla="*/ 30950 h 178275"/>
                  <a:gd name="connsiteX12" fmla="*/ 90613 w 181637"/>
                  <a:gd name="connsiteY12" fmla="*/ 7016 h 17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637" h="178275">
                    <a:moveTo>
                      <a:pt x="90613" y="178275"/>
                    </a:moveTo>
                    <a:cubicBezTo>
                      <a:pt x="67495" y="178275"/>
                      <a:pt x="43965" y="169609"/>
                      <a:pt x="26627" y="152276"/>
                    </a:cubicBezTo>
                    <a:cubicBezTo>
                      <a:pt x="-8876" y="117612"/>
                      <a:pt x="-8876" y="60663"/>
                      <a:pt x="26627" y="25998"/>
                    </a:cubicBezTo>
                    <a:cubicBezTo>
                      <a:pt x="62128" y="-8666"/>
                      <a:pt x="119509" y="-8666"/>
                      <a:pt x="155011" y="25998"/>
                    </a:cubicBezTo>
                    <a:cubicBezTo>
                      <a:pt x="190513" y="60663"/>
                      <a:pt x="190513" y="117612"/>
                      <a:pt x="155011" y="152276"/>
                    </a:cubicBezTo>
                    <a:lnTo>
                      <a:pt x="155011" y="152276"/>
                    </a:lnTo>
                    <a:cubicBezTo>
                      <a:pt x="136847" y="169609"/>
                      <a:pt x="113730" y="178275"/>
                      <a:pt x="90613" y="178275"/>
                    </a:cubicBezTo>
                    <a:close/>
                    <a:moveTo>
                      <a:pt x="90613" y="7016"/>
                    </a:moveTo>
                    <a:cubicBezTo>
                      <a:pt x="69146" y="7016"/>
                      <a:pt x="48093" y="14857"/>
                      <a:pt x="31992" y="30950"/>
                    </a:cubicBezTo>
                    <a:cubicBezTo>
                      <a:pt x="-619" y="62727"/>
                      <a:pt x="-619" y="114723"/>
                      <a:pt x="31992" y="146912"/>
                    </a:cubicBezTo>
                    <a:cubicBezTo>
                      <a:pt x="64605" y="178688"/>
                      <a:pt x="117032" y="178688"/>
                      <a:pt x="149644" y="146912"/>
                    </a:cubicBezTo>
                    <a:cubicBezTo>
                      <a:pt x="182257" y="115136"/>
                      <a:pt x="182257" y="63139"/>
                      <a:pt x="149644" y="30950"/>
                    </a:cubicBezTo>
                    <a:cubicBezTo>
                      <a:pt x="133131" y="14857"/>
                      <a:pt x="111665" y="7016"/>
                      <a:pt x="90613" y="7016"/>
                    </a:cubicBezTo>
                    <a:close/>
                  </a:path>
                </a:pathLst>
              </a:custGeom>
              <a:solidFill>
                <a:srgbClr val="000000"/>
              </a:solidFill>
              <a:ln w="4127" cap="flat">
                <a:noFill/>
                <a:prstDash val="solid"/>
                <a:miter/>
              </a:ln>
            </p:spPr>
            <p:txBody>
              <a:bodyPr rtlCol="0" anchor="ctr"/>
              <a:lstStyle/>
              <a:p>
                <a:endParaRPr lang="en-US"/>
              </a:p>
            </p:txBody>
          </p:sp>
        </p:grpSp>
        <p:grpSp>
          <p:nvGrpSpPr>
            <p:cNvPr id="42" name="Graphic 1533">
              <a:extLst>
                <a:ext uri="{FF2B5EF4-FFF2-40B4-BE49-F238E27FC236}">
                  <a16:creationId xmlns:a16="http://schemas.microsoft.com/office/drawing/2014/main" id="{B60CA136-3661-4782-8AE3-E1B62DD3F3CE}"/>
                </a:ext>
              </a:extLst>
            </p:cNvPr>
            <p:cNvGrpSpPr/>
            <p:nvPr/>
          </p:nvGrpSpPr>
          <p:grpSpPr>
            <a:xfrm>
              <a:off x="4922093" y="4888567"/>
              <a:ext cx="345111" cy="9491"/>
              <a:chOff x="4922093" y="4888567"/>
              <a:chExt cx="345111" cy="9491"/>
            </a:xfrm>
            <a:solidFill>
              <a:srgbClr val="000000"/>
            </a:solidFill>
          </p:grpSpPr>
          <p:sp>
            <p:nvSpPr>
              <p:cNvPr id="50" name="Freeform 209">
                <a:extLst>
                  <a:ext uri="{FF2B5EF4-FFF2-40B4-BE49-F238E27FC236}">
                    <a16:creationId xmlns:a16="http://schemas.microsoft.com/office/drawing/2014/main" id="{400A19F3-C5A8-47C1-B2EC-5180823056FD}"/>
                  </a:ext>
                </a:extLst>
              </p:cNvPr>
              <p:cNvSpPr/>
              <p:nvPr/>
            </p:nvSpPr>
            <p:spPr>
              <a:xfrm>
                <a:off x="4922093" y="4893106"/>
                <a:ext cx="345111" cy="4126"/>
              </a:xfrm>
              <a:custGeom>
                <a:avLst/>
                <a:gdLst>
                  <a:gd name="connsiteX0" fmla="*/ 345111 w 345111"/>
                  <a:gd name="connsiteY0" fmla="*/ 0 h 4126"/>
                  <a:gd name="connsiteX1" fmla="*/ 0 w 345111"/>
                  <a:gd name="connsiteY1" fmla="*/ 0 h 4126"/>
                </a:gdLst>
                <a:ahLst/>
                <a:cxnLst>
                  <a:cxn ang="0">
                    <a:pos x="connsiteX0" y="connsiteY0"/>
                  </a:cxn>
                  <a:cxn ang="0">
                    <a:pos x="connsiteX1" y="connsiteY1"/>
                  </a:cxn>
                </a:cxnLst>
                <a:rect l="l" t="t" r="r" b="b"/>
                <a:pathLst>
                  <a:path w="345111" h="4126">
                    <a:moveTo>
                      <a:pt x="345111" y="0"/>
                    </a:moveTo>
                    <a:lnTo>
                      <a:pt x="0" y="0"/>
                    </a:lnTo>
                  </a:path>
                </a:pathLst>
              </a:custGeom>
              <a:ln w="4127" cap="flat">
                <a:noFill/>
                <a:prstDash val="solid"/>
                <a:miter/>
              </a:ln>
            </p:spPr>
            <p:txBody>
              <a:bodyPr rtlCol="0" anchor="ctr"/>
              <a:lstStyle/>
              <a:p>
                <a:endParaRPr lang="en-US"/>
              </a:p>
            </p:txBody>
          </p:sp>
          <p:sp>
            <p:nvSpPr>
              <p:cNvPr id="51" name="Freeform 210">
                <a:extLst>
                  <a:ext uri="{FF2B5EF4-FFF2-40B4-BE49-F238E27FC236}">
                    <a16:creationId xmlns:a16="http://schemas.microsoft.com/office/drawing/2014/main" id="{66F9AAAE-D333-4897-A085-478C1E07771B}"/>
                  </a:ext>
                </a:extLst>
              </p:cNvPr>
              <p:cNvSpPr/>
              <p:nvPr/>
            </p:nvSpPr>
            <p:spPr>
              <a:xfrm>
                <a:off x="4922093" y="4888567"/>
                <a:ext cx="345111" cy="9491"/>
              </a:xfrm>
              <a:custGeom>
                <a:avLst/>
                <a:gdLst>
                  <a:gd name="connsiteX0" fmla="*/ 0 w 345111"/>
                  <a:gd name="connsiteY0" fmla="*/ 0 h 9491"/>
                  <a:gd name="connsiteX1" fmla="*/ 345112 w 345111"/>
                  <a:gd name="connsiteY1" fmla="*/ 0 h 9491"/>
                  <a:gd name="connsiteX2" fmla="*/ 345112 w 345111"/>
                  <a:gd name="connsiteY2" fmla="*/ 9492 h 9491"/>
                  <a:gd name="connsiteX3" fmla="*/ 0 w 345111"/>
                  <a:gd name="connsiteY3" fmla="*/ 9492 h 9491"/>
                </a:gdLst>
                <a:ahLst/>
                <a:cxnLst>
                  <a:cxn ang="0">
                    <a:pos x="connsiteX0" y="connsiteY0"/>
                  </a:cxn>
                  <a:cxn ang="0">
                    <a:pos x="connsiteX1" y="connsiteY1"/>
                  </a:cxn>
                  <a:cxn ang="0">
                    <a:pos x="connsiteX2" y="connsiteY2"/>
                  </a:cxn>
                  <a:cxn ang="0">
                    <a:pos x="connsiteX3" y="connsiteY3"/>
                  </a:cxn>
                </a:cxnLst>
                <a:rect l="l" t="t" r="r" b="b"/>
                <a:pathLst>
                  <a:path w="345111" h="9491">
                    <a:moveTo>
                      <a:pt x="0" y="0"/>
                    </a:moveTo>
                    <a:lnTo>
                      <a:pt x="345112" y="0"/>
                    </a:lnTo>
                    <a:lnTo>
                      <a:pt x="34511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43" name="Graphic 1533">
              <a:extLst>
                <a:ext uri="{FF2B5EF4-FFF2-40B4-BE49-F238E27FC236}">
                  <a16:creationId xmlns:a16="http://schemas.microsoft.com/office/drawing/2014/main" id="{44859DEC-278C-47F5-8B70-C0891C1627EB}"/>
                </a:ext>
              </a:extLst>
            </p:cNvPr>
            <p:cNvGrpSpPr/>
            <p:nvPr/>
          </p:nvGrpSpPr>
          <p:grpSpPr>
            <a:xfrm>
              <a:off x="5253994" y="3510651"/>
              <a:ext cx="321168" cy="316932"/>
              <a:chOff x="5253994" y="3510651"/>
              <a:chExt cx="321168" cy="316932"/>
            </a:xfrm>
          </p:grpSpPr>
          <p:grpSp>
            <p:nvGrpSpPr>
              <p:cNvPr id="46" name="Graphic 1533">
                <a:extLst>
                  <a:ext uri="{FF2B5EF4-FFF2-40B4-BE49-F238E27FC236}">
                    <a16:creationId xmlns:a16="http://schemas.microsoft.com/office/drawing/2014/main" id="{3939B584-1E63-4914-B361-9F7A7CE6C410}"/>
                  </a:ext>
                </a:extLst>
              </p:cNvPr>
              <p:cNvGrpSpPr/>
              <p:nvPr/>
            </p:nvGrpSpPr>
            <p:grpSpPr>
              <a:xfrm>
                <a:off x="5253994" y="3510651"/>
                <a:ext cx="321168" cy="316932"/>
                <a:chOff x="5253994" y="3510651"/>
                <a:chExt cx="321168" cy="316932"/>
              </a:xfrm>
            </p:grpSpPr>
            <p:sp>
              <p:nvSpPr>
                <p:cNvPr id="48" name="Freeform 207">
                  <a:extLst>
                    <a:ext uri="{FF2B5EF4-FFF2-40B4-BE49-F238E27FC236}">
                      <a16:creationId xmlns:a16="http://schemas.microsoft.com/office/drawing/2014/main" id="{6A29BF8B-DE15-4FA3-8E97-1A180DAA311C}"/>
                    </a:ext>
                  </a:extLst>
                </p:cNvPr>
                <p:cNvSpPr/>
                <p:nvPr/>
              </p:nvSpPr>
              <p:spPr>
                <a:xfrm>
                  <a:off x="5258535" y="3515603"/>
                  <a:ext cx="312086" cy="307028"/>
                </a:xfrm>
                <a:custGeom>
                  <a:avLst/>
                  <a:gdLst>
                    <a:gd name="connsiteX0" fmla="*/ 312086 w 312086"/>
                    <a:gd name="connsiteY0" fmla="*/ 153514 h 307028"/>
                    <a:gd name="connsiteX1" fmla="*/ 156043 w 312086"/>
                    <a:gd name="connsiteY1" fmla="*/ 307029 h 307028"/>
                    <a:gd name="connsiteX2" fmla="*/ -1 w 312086"/>
                    <a:gd name="connsiteY2" fmla="*/ 153514 h 307028"/>
                    <a:gd name="connsiteX3" fmla="*/ 156043 w 312086"/>
                    <a:gd name="connsiteY3" fmla="*/ 0 h 307028"/>
                    <a:gd name="connsiteX4" fmla="*/ 312086 w 312086"/>
                    <a:gd name="connsiteY4" fmla="*/ 153514 h 307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86" h="307028">
                      <a:moveTo>
                        <a:pt x="312086" y="153514"/>
                      </a:moveTo>
                      <a:cubicBezTo>
                        <a:pt x="312086" y="238298"/>
                        <a:pt x="242223" y="307029"/>
                        <a:pt x="156043" y="307029"/>
                      </a:cubicBezTo>
                      <a:cubicBezTo>
                        <a:pt x="69862" y="307029"/>
                        <a:pt x="-1" y="238298"/>
                        <a:pt x="-1" y="153514"/>
                      </a:cubicBezTo>
                      <a:cubicBezTo>
                        <a:pt x="-1" y="68731"/>
                        <a:pt x="69862" y="0"/>
                        <a:pt x="156043" y="0"/>
                      </a:cubicBezTo>
                      <a:cubicBezTo>
                        <a:pt x="242223" y="0"/>
                        <a:pt x="312086" y="68731"/>
                        <a:pt x="312086" y="153514"/>
                      </a:cubicBezTo>
                      <a:close/>
                    </a:path>
                  </a:pathLst>
                </a:custGeom>
                <a:solidFill>
                  <a:srgbClr val="FFFFFF"/>
                </a:solidFill>
                <a:ln w="4127" cap="flat">
                  <a:noFill/>
                  <a:prstDash val="solid"/>
                  <a:miter/>
                </a:ln>
              </p:spPr>
              <p:txBody>
                <a:bodyPr rtlCol="0" anchor="ctr"/>
                <a:lstStyle/>
                <a:p>
                  <a:endParaRPr lang="en-US"/>
                </a:p>
              </p:txBody>
            </p:sp>
            <p:sp>
              <p:nvSpPr>
                <p:cNvPr id="49" name="Freeform 208">
                  <a:extLst>
                    <a:ext uri="{FF2B5EF4-FFF2-40B4-BE49-F238E27FC236}">
                      <a16:creationId xmlns:a16="http://schemas.microsoft.com/office/drawing/2014/main" id="{59DB8B0F-E61B-4E4E-86FC-E4ED370EDF4B}"/>
                    </a:ext>
                  </a:extLst>
                </p:cNvPr>
                <p:cNvSpPr/>
                <p:nvPr/>
              </p:nvSpPr>
              <p:spPr>
                <a:xfrm>
                  <a:off x="5253994" y="3510651"/>
                  <a:ext cx="321168" cy="316932"/>
                </a:xfrm>
                <a:custGeom>
                  <a:avLst/>
                  <a:gdLst>
                    <a:gd name="connsiteX0" fmla="*/ 160584 w 321168"/>
                    <a:gd name="connsiteY0" fmla="*/ 316933 h 316932"/>
                    <a:gd name="connsiteX1" fmla="*/ 0 w 321168"/>
                    <a:gd name="connsiteY1" fmla="*/ 158466 h 316932"/>
                    <a:gd name="connsiteX2" fmla="*/ 160584 w 321168"/>
                    <a:gd name="connsiteY2" fmla="*/ 0 h 316932"/>
                    <a:gd name="connsiteX3" fmla="*/ 321168 w 321168"/>
                    <a:gd name="connsiteY3" fmla="*/ 158466 h 316932"/>
                    <a:gd name="connsiteX4" fmla="*/ 160584 w 321168"/>
                    <a:gd name="connsiteY4" fmla="*/ 316933 h 316932"/>
                    <a:gd name="connsiteX5" fmla="*/ 160584 w 321168"/>
                    <a:gd name="connsiteY5" fmla="*/ 9904 h 316932"/>
                    <a:gd name="connsiteX6" fmla="*/ 9495 w 321168"/>
                    <a:gd name="connsiteY6" fmla="*/ 158466 h 316932"/>
                    <a:gd name="connsiteX7" fmla="*/ 160584 w 321168"/>
                    <a:gd name="connsiteY7" fmla="*/ 307029 h 316932"/>
                    <a:gd name="connsiteX8" fmla="*/ 311673 w 321168"/>
                    <a:gd name="connsiteY8" fmla="*/ 158466 h 316932"/>
                    <a:gd name="connsiteX9" fmla="*/ 160584 w 321168"/>
                    <a:gd name="connsiteY9" fmla="*/ 9904 h 31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1168" h="316932">
                      <a:moveTo>
                        <a:pt x="160584" y="316933"/>
                      </a:moveTo>
                      <a:cubicBezTo>
                        <a:pt x="71829" y="316933"/>
                        <a:pt x="0" y="245953"/>
                        <a:pt x="0" y="158466"/>
                      </a:cubicBezTo>
                      <a:cubicBezTo>
                        <a:pt x="0" y="70980"/>
                        <a:pt x="72242" y="0"/>
                        <a:pt x="160584" y="0"/>
                      </a:cubicBezTo>
                      <a:cubicBezTo>
                        <a:pt x="248926" y="0"/>
                        <a:pt x="321168" y="70980"/>
                        <a:pt x="321168" y="158466"/>
                      </a:cubicBezTo>
                      <a:cubicBezTo>
                        <a:pt x="321168" y="245953"/>
                        <a:pt x="249338" y="316933"/>
                        <a:pt x="160584" y="316933"/>
                      </a:cubicBezTo>
                      <a:close/>
                      <a:moveTo>
                        <a:pt x="160584" y="9904"/>
                      </a:moveTo>
                      <a:cubicBezTo>
                        <a:pt x="77196" y="9904"/>
                        <a:pt x="9495" y="76757"/>
                        <a:pt x="9495" y="158466"/>
                      </a:cubicBezTo>
                      <a:cubicBezTo>
                        <a:pt x="9495" y="240588"/>
                        <a:pt x="77196" y="307029"/>
                        <a:pt x="160584" y="307029"/>
                      </a:cubicBezTo>
                      <a:cubicBezTo>
                        <a:pt x="243973" y="307029"/>
                        <a:pt x="311673" y="240176"/>
                        <a:pt x="311673" y="158466"/>
                      </a:cubicBezTo>
                      <a:cubicBezTo>
                        <a:pt x="311673" y="76757"/>
                        <a:pt x="243973" y="9904"/>
                        <a:pt x="160584" y="9904"/>
                      </a:cubicBezTo>
                      <a:close/>
                    </a:path>
                  </a:pathLst>
                </a:custGeom>
                <a:solidFill>
                  <a:srgbClr val="000000"/>
                </a:solidFill>
                <a:ln w="4127" cap="flat">
                  <a:noFill/>
                  <a:prstDash val="solid"/>
                  <a:miter/>
                </a:ln>
              </p:spPr>
              <p:txBody>
                <a:bodyPr rtlCol="0" anchor="ctr"/>
                <a:lstStyle/>
                <a:p>
                  <a:endParaRPr lang="en-US"/>
                </a:p>
              </p:txBody>
            </p:sp>
          </p:grpSp>
          <p:sp>
            <p:nvSpPr>
              <p:cNvPr id="47" name="Freeform 206">
                <a:extLst>
                  <a:ext uri="{FF2B5EF4-FFF2-40B4-BE49-F238E27FC236}">
                    <a16:creationId xmlns:a16="http://schemas.microsoft.com/office/drawing/2014/main" id="{1D226534-C34A-4042-9C17-C2C8ACEB6F58}"/>
                  </a:ext>
                </a:extLst>
              </p:cNvPr>
              <p:cNvSpPr/>
              <p:nvPr/>
            </p:nvSpPr>
            <p:spPr>
              <a:xfrm>
                <a:off x="5293624" y="3549855"/>
                <a:ext cx="241908" cy="238525"/>
              </a:xfrm>
              <a:custGeom>
                <a:avLst/>
                <a:gdLst>
                  <a:gd name="connsiteX0" fmla="*/ 241908 w 241908"/>
                  <a:gd name="connsiteY0" fmla="*/ 119263 h 238525"/>
                  <a:gd name="connsiteX1" fmla="*/ 120954 w 241908"/>
                  <a:gd name="connsiteY1" fmla="*/ 238525 h 238525"/>
                  <a:gd name="connsiteX2" fmla="*/ -1 w 241908"/>
                  <a:gd name="connsiteY2" fmla="*/ 119262 h 238525"/>
                  <a:gd name="connsiteX3" fmla="*/ 120954 w 241908"/>
                  <a:gd name="connsiteY3" fmla="*/ 0 h 238525"/>
                  <a:gd name="connsiteX4" fmla="*/ 241908 w 241908"/>
                  <a:gd name="connsiteY4" fmla="*/ 119263 h 238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08" h="238525">
                    <a:moveTo>
                      <a:pt x="241908" y="119263"/>
                    </a:moveTo>
                    <a:cubicBezTo>
                      <a:pt x="241908" y="185129"/>
                      <a:pt x="187754" y="238525"/>
                      <a:pt x="120954" y="238525"/>
                    </a:cubicBezTo>
                    <a:cubicBezTo>
                      <a:pt x="54153" y="238525"/>
                      <a:pt x="-1" y="185129"/>
                      <a:pt x="-1" y="119262"/>
                    </a:cubicBezTo>
                    <a:cubicBezTo>
                      <a:pt x="-1" y="53395"/>
                      <a:pt x="54153" y="0"/>
                      <a:pt x="120954" y="0"/>
                    </a:cubicBezTo>
                    <a:cubicBezTo>
                      <a:pt x="187754" y="0"/>
                      <a:pt x="241908" y="53395"/>
                      <a:pt x="241908" y="119263"/>
                    </a:cubicBezTo>
                    <a:close/>
                  </a:path>
                </a:pathLst>
              </a:custGeom>
              <a:solidFill>
                <a:srgbClr val="FFD100"/>
              </a:solidFill>
              <a:ln w="4127" cap="flat">
                <a:noFill/>
                <a:prstDash val="solid"/>
                <a:miter/>
              </a:ln>
            </p:spPr>
            <p:txBody>
              <a:bodyPr rtlCol="0" anchor="ctr"/>
              <a:lstStyle/>
              <a:p>
                <a:endParaRPr lang="en-US"/>
              </a:p>
            </p:txBody>
          </p:sp>
        </p:grpSp>
        <p:sp>
          <p:nvSpPr>
            <p:cNvPr id="44" name="TextBox 43">
              <a:extLst>
                <a:ext uri="{FF2B5EF4-FFF2-40B4-BE49-F238E27FC236}">
                  <a16:creationId xmlns:a16="http://schemas.microsoft.com/office/drawing/2014/main" id="{90DF46FD-40A6-4C28-A7A1-AB2FFC562366}"/>
                </a:ext>
              </a:extLst>
            </p:cNvPr>
            <p:cNvSpPr txBox="1"/>
            <p:nvPr/>
          </p:nvSpPr>
          <p:spPr>
            <a:xfrm>
              <a:off x="4350882" y="2975843"/>
              <a:ext cx="762398" cy="271802"/>
            </a:xfrm>
            <a:prstGeom prst="rect">
              <a:avLst/>
            </a:prstGeom>
            <a:noFill/>
          </p:spPr>
          <p:txBody>
            <a:bodyPr wrap="none" rtlCol="0">
              <a:spAutoFit/>
            </a:bodyPr>
            <a:lstStyle/>
            <a:p>
              <a:pPr algn="l"/>
              <a:r>
                <a:rPr lang="en-US" sz="1400" b="1" spc="0" baseline="0" dirty="0">
                  <a:solidFill>
                    <a:srgbClr val="000000"/>
                  </a:solidFill>
                  <a:latin typeface="Avenir-Medium"/>
                  <a:sym typeface="Avenir-Medium"/>
                  <a:rtl val="0"/>
                </a:rPr>
                <a:t>GÉNERO</a:t>
              </a:r>
            </a:p>
          </p:txBody>
        </p:sp>
        <p:sp>
          <p:nvSpPr>
            <p:cNvPr id="45" name="TextBox 44">
              <a:extLst>
                <a:ext uri="{FF2B5EF4-FFF2-40B4-BE49-F238E27FC236}">
                  <a16:creationId xmlns:a16="http://schemas.microsoft.com/office/drawing/2014/main" id="{E1AFA1D5-4178-482A-9BF4-E0363E66E9F2}"/>
                </a:ext>
              </a:extLst>
            </p:cNvPr>
            <p:cNvSpPr txBox="1"/>
            <p:nvPr/>
          </p:nvSpPr>
          <p:spPr>
            <a:xfrm>
              <a:off x="4331315" y="5772641"/>
              <a:ext cx="817734" cy="271802"/>
            </a:xfrm>
            <a:prstGeom prst="rect">
              <a:avLst/>
            </a:prstGeom>
            <a:noFill/>
          </p:spPr>
          <p:txBody>
            <a:bodyPr wrap="none" rtlCol="0">
              <a:spAutoFit/>
            </a:bodyPr>
            <a:lstStyle/>
            <a:p>
              <a:pPr algn="l"/>
              <a:r>
                <a:rPr lang="en-US" sz="1400" b="1" spc="0" baseline="0" dirty="0">
                  <a:solidFill>
                    <a:srgbClr val="000000"/>
                  </a:solidFill>
                  <a:latin typeface="Avenir-Medium"/>
                  <a:sym typeface="Avenir-Medium"/>
                  <a:rtl val="0"/>
                </a:rPr>
                <a:t>CULTURA</a:t>
              </a:r>
            </a:p>
          </p:txBody>
        </p:sp>
      </p:grpSp>
      <p:sp>
        <p:nvSpPr>
          <p:cNvPr id="157" name="TextBox 156">
            <a:extLst>
              <a:ext uri="{FF2B5EF4-FFF2-40B4-BE49-F238E27FC236}">
                <a16:creationId xmlns:a16="http://schemas.microsoft.com/office/drawing/2014/main" id="{4FC080C0-65F6-4B3F-8A11-EC346DF05C4E}"/>
              </a:ext>
            </a:extLst>
          </p:cNvPr>
          <p:cNvSpPr txBox="1"/>
          <p:nvPr/>
        </p:nvSpPr>
        <p:spPr>
          <a:xfrm>
            <a:off x="6690268" y="5490887"/>
            <a:ext cx="6096000" cy="373885"/>
          </a:xfrm>
          <a:prstGeom prst="rect">
            <a:avLst/>
          </a:prstGeom>
          <a:noFill/>
        </p:spPr>
        <p:txBody>
          <a:bodyPr wrap="square" lIns="91440" tIns="45720" rIns="91440" bIns="45720" anchor="t">
            <a:spAutoFit/>
          </a:bodyPr>
          <a:lstStyle/>
          <a:p>
            <a:pPr>
              <a:lnSpc>
                <a:spcPct val="107000"/>
              </a:lnSpc>
              <a:spcAft>
                <a:spcPts val="800"/>
              </a:spcAft>
            </a:pPr>
            <a:r>
              <a:rPr lang="en-GB" sz="1800" i="1" dirty="0">
                <a:latin typeface="Avenir Book"/>
                <a:ea typeface="Calibri" panose="020F0502020204030204" pitchFamily="34" charset="0"/>
                <a:cs typeface="Times New Roman"/>
              </a:rPr>
              <a:t>(</a:t>
            </a:r>
            <a:r>
              <a:rPr lang="en-GB" sz="1800" i="1" dirty="0" err="1">
                <a:latin typeface="Avenir Book"/>
                <a:ea typeface="Calibri" panose="020F0502020204030204" pitchFamily="34" charset="0"/>
                <a:cs typeface="Times New Roman"/>
              </a:rPr>
              <a:t>Adaptada</a:t>
            </a:r>
            <a:r>
              <a:rPr lang="en-GB" sz="1800" i="1" dirty="0">
                <a:latin typeface="Avenir Book"/>
                <a:ea typeface="Calibri" panose="020F0502020204030204" pitchFamily="34" charset="0"/>
                <a:cs typeface="Times New Roman"/>
              </a:rPr>
              <a:t> de Active Ageing : Policy Framework, 2002)</a:t>
            </a:r>
          </a:p>
        </p:txBody>
      </p:sp>
    </p:spTree>
    <p:extLst>
      <p:ext uri="{BB962C8B-B14F-4D97-AF65-F5344CB8AC3E}">
        <p14:creationId xmlns:p14="http://schemas.microsoft.com/office/powerpoint/2010/main" val="1892288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085F6C-952E-46B8-8474-1E116D0EA691}"/>
              </a:ext>
            </a:extLst>
          </p:cNvPr>
          <p:cNvSpPr>
            <a:spLocks noGrp="1"/>
          </p:cNvSpPr>
          <p:nvPr>
            <p:ph type="body" sz="quarter" idx="18"/>
          </p:nvPr>
        </p:nvSpPr>
        <p:spPr>
          <a:xfrm>
            <a:off x="5839326" y="1675866"/>
            <a:ext cx="5553055" cy="4361793"/>
          </a:xfrm>
        </p:spPr>
        <p:txBody>
          <a:bodyPr vert="horz" lIns="91440" tIns="45720" rIns="91440" bIns="45720" rtlCol="0" anchor="t">
            <a:normAutofit/>
          </a:bodyPr>
          <a:lstStyle/>
          <a:p>
            <a:pPr indent="0" algn="ctr"/>
            <a:r>
              <a:rPr lang="es-ES" dirty="0"/>
              <a:t>Los determinantes del envejecimiento activo en relación con los aspectos económicos son los </a:t>
            </a:r>
            <a:r>
              <a:rPr lang="es-ES" b="1" dirty="0"/>
              <a:t>ingresos, el trabajo y la protección social</a:t>
            </a:r>
            <a:r>
              <a:rPr lang="es-ES" dirty="0"/>
              <a:t>. En algunos países de la UE, la armonización de los derechos de pensión plantea problemas estructurales. Aunque no hay que subestimar la pobreza entre la población mayor, muchas personas mayores disponen de importantes ingresos. </a:t>
            </a:r>
            <a:endParaRPr lang="en-US" dirty="0">
              <a:cs typeface="Calibri" panose="020F0502020204030204"/>
            </a:endParaRPr>
          </a:p>
        </p:txBody>
      </p:sp>
      <p:sp>
        <p:nvSpPr>
          <p:cNvPr id="3" name="Text Placeholder 2">
            <a:extLst>
              <a:ext uri="{FF2B5EF4-FFF2-40B4-BE49-F238E27FC236}">
                <a16:creationId xmlns:a16="http://schemas.microsoft.com/office/drawing/2014/main" id="{78638468-6370-44ED-9FC9-8209663A1C98}"/>
              </a:ext>
            </a:extLst>
          </p:cNvPr>
          <p:cNvSpPr>
            <a:spLocks noGrp="1"/>
          </p:cNvSpPr>
          <p:nvPr>
            <p:ph type="body" sz="quarter" idx="16"/>
          </p:nvPr>
        </p:nvSpPr>
        <p:spPr/>
        <p:txBody>
          <a:bodyPr>
            <a:normAutofit/>
          </a:bodyPr>
          <a:lstStyle/>
          <a:p>
            <a:r>
              <a:rPr lang="en-US" sz="3300" b="1" dirty="0" err="1"/>
              <a:t>Economía</a:t>
            </a:r>
            <a:endParaRPr lang="en-IE" sz="3300" b="1" dirty="0"/>
          </a:p>
        </p:txBody>
      </p:sp>
      <p:grpSp>
        <p:nvGrpSpPr>
          <p:cNvPr id="4" name="Graphic 2">
            <a:extLst>
              <a:ext uri="{FF2B5EF4-FFF2-40B4-BE49-F238E27FC236}">
                <a16:creationId xmlns:a16="http://schemas.microsoft.com/office/drawing/2014/main" id="{2978004E-0CE6-423B-904A-B402F2748F0E}"/>
              </a:ext>
            </a:extLst>
          </p:cNvPr>
          <p:cNvGrpSpPr/>
          <p:nvPr/>
        </p:nvGrpSpPr>
        <p:grpSpPr>
          <a:xfrm>
            <a:off x="10247299" y="521128"/>
            <a:ext cx="1209987" cy="825908"/>
            <a:chOff x="8782406" y="5397193"/>
            <a:chExt cx="872121" cy="595289"/>
          </a:xfrm>
        </p:grpSpPr>
        <p:sp>
          <p:nvSpPr>
            <p:cNvPr id="5" name="Freeform 388">
              <a:extLst>
                <a:ext uri="{FF2B5EF4-FFF2-40B4-BE49-F238E27FC236}">
                  <a16:creationId xmlns:a16="http://schemas.microsoft.com/office/drawing/2014/main" id="{4DC8D117-DB5E-4C18-99DC-91DEDD3C4B83}"/>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FFD100"/>
            </a:solidFill>
            <a:ln w="9028" cap="flat">
              <a:noFill/>
              <a:prstDash val="solid"/>
              <a:miter/>
            </a:ln>
          </p:spPr>
          <p:txBody>
            <a:bodyPr rtlCol="0" anchor="ctr"/>
            <a:lstStyle/>
            <a:p>
              <a:endParaRPr lang="en-US"/>
            </a:p>
          </p:txBody>
        </p:sp>
        <p:sp>
          <p:nvSpPr>
            <p:cNvPr id="6" name="Freeform 389">
              <a:extLst>
                <a:ext uri="{FF2B5EF4-FFF2-40B4-BE49-F238E27FC236}">
                  <a16:creationId xmlns:a16="http://schemas.microsoft.com/office/drawing/2014/main" id="{689CF432-A6E6-4694-9627-79B8364D69C5}"/>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921C43DC-78BE-4640-8C51-45D92EC6701A}"/>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A1F1D262-B63C-4B0F-A333-74005ADF8773}"/>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pic>
        <p:nvPicPr>
          <p:cNvPr id="10" name="Picture 9" descr="A stack of bank cards">
            <a:extLst>
              <a:ext uri="{FF2B5EF4-FFF2-40B4-BE49-F238E27FC236}">
                <a16:creationId xmlns:a16="http://schemas.microsoft.com/office/drawing/2014/main" id="{44C32828-5187-42B5-9063-95BEA3256F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9619" y="1675866"/>
            <a:ext cx="3625985" cy="3411008"/>
          </a:xfrm>
          <a:prstGeom prst="rect">
            <a:avLst/>
          </a:prstGeom>
        </p:spPr>
      </p:pic>
    </p:spTree>
    <p:extLst>
      <p:ext uri="{BB962C8B-B14F-4D97-AF65-F5344CB8AC3E}">
        <p14:creationId xmlns:p14="http://schemas.microsoft.com/office/powerpoint/2010/main" val="3754350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9F066D-2330-4BC7-A9C6-F8E98EB68F47}"/>
              </a:ext>
            </a:extLst>
          </p:cNvPr>
          <p:cNvSpPr>
            <a:spLocks noGrp="1"/>
          </p:cNvSpPr>
          <p:nvPr>
            <p:ph type="body" sz="quarter" idx="18"/>
          </p:nvPr>
        </p:nvSpPr>
        <p:spPr>
          <a:xfrm>
            <a:off x="6096000" y="1684413"/>
            <a:ext cx="5525676" cy="3867704"/>
          </a:xfrm>
        </p:spPr>
        <p:txBody>
          <a:bodyPr vert="horz" lIns="91440" tIns="45720" rIns="91440" bIns="45720" rtlCol="0" anchor="t">
            <a:normAutofit fontScale="92500"/>
          </a:bodyPr>
          <a:lstStyle/>
          <a:p>
            <a:pPr indent="0" algn="just"/>
            <a:r>
              <a:rPr lang="es-ES" dirty="0"/>
              <a:t>El aislamiento social es un todo un reto para la tercera edad, siendo la jubilación sólo una de las causas. Por lo tanto, otros beneficios de la educación y la formación para las personas mayores son los beneficios para la salud mental y el aumento de la socialización y la interacción con la comunidad, lo que conduce a una menor privación social y a los desafíos de salud y bienestar asociados. Preservar y mejorar la movilidad de la población mayor es clave para un estilo de vida saludable y activo.</a:t>
            </a:r>
            <a:endParaRPr lang="en-IE" dirty="0">
              <a:cs typeface="Calibri" panose="020F0502020204030204"/>
            </a:endParaRPr>
          </a:p>
        </p:txBody>
      </p:sp>
      <p:sp>
        <p:nvSpPr>
          <p:cNvPr id="3" name="Text Placeholder 2">
            <a:extLst>
              <a:ext uri="{FF2B5EF4-FFF2-40B4-BE49-F238E27FC236}">
                <a16:creationId xmlns:a16="http://schemas.microsoft.com/office/drawing/2014/main" id="{CEF4EDF3-ECDD-49C5-A83A-9B91C2EEEA07}"/>
              </a:ext>
            </a:extLst>
          </p:cNvPr>
          <p:cNvSpPr>
            <a:spLocks noGrp="1"/>
          </p:cNvSpPr>
          <p:nvPr>
            <p:ph type="body" sz="quarter" idx="16"/>
          </p:nvPr>
        </p:nvSpPr>
        <p:spPr/>
        <p:txBody>
          <a:bodyPr>
            <a:normAutofit/>
          </a:bodyPr>
          <a:lstStyle/>
          <a:p>
            <a:r>
              <a:rPr lang="en-US" sz="3300" b="1"/>
              <a:t>Social</a:t>
            </a:r>
            <a:endParaRPr lang="en-IE" sz="3300" b="1"/>
          </a:p>
        </p:txBody>
      </p:sp>
      <p:grpSp>
        <p:nvGrpSpPr>
          <p:cNvPr id="4" name="Group 3">
            <a:extLst>
              <a:ext uri="{FF2B5EF4-FFF2-40B4-BE49-F238E27FC236}">
                <a16:creationId xmlns:a16="http://schemas.microsoft.com/office/drawing/2014/main" id="{CD6BBDCB-82D8-4077-A1E1-154ACAC1386F}"/>
              </a:ext>
            </a:extLst>
          </p:cNvPr>
          <p:cNvGrpSpPr/>
          <p:nvPr/>
        </p:nvGrpSpPr>
        <p:grpSpPr>
          <a:xfrm>
            <a:off x="10571752" y="486118"/>
            <a:ext cx="885534" cy="895928"/>
            <a:chOff x="7190753" y="5365577"/>
            <a:chExt cx="745522" cy="754273"/>
          </a:xfrm>
        </p:grpSpPr>
        <p:grpSp>
          <p:nvGrpSpPr>
            <p:cNvPr id="5" name="Graphic 2">
              <a:extLst>
                <a:ext uri="{FF2B5EF4-FFF2-40B4-BE49-F238E27FC236}">
                  <a16:creationId xmlns:a16="http://schemas.microsoft.com/office/drawing/2014/main" id="{3F1076BC-2DD3-4FBE-A709-700F74203C2D}"/>
                </a:ext>
              </a:extLst>
            </p:cNvPr>
            <p:cNvGrpSpPr/>
            <p:nvPr/>
          </p:nvGrpSpPr>
          <p:grpSpPr>
            <a:xfrm>
              <a:off x="7353351" y="5647412"/>
              <a:ext cx="420044" cy="75879"/>
              <a:chOff x="7353351" y="5647412"/>
              <a:chExt cx="420044" cy="75879"/>
            </a:xfrm>
            <a:solidFill>
              <a:srgbClr val="00BADE"/>
            </a:solidFill>
          </p:grpSpPr>
          <p:sp>
            <p:nvSpPr>
              <p:cNvPr id="16" name="Freeform 385">
                <a:extLst>
                  <a:ext uri="{FF2B5EF4-FFF2-40B4-BE49-F238E27FC236}">
                    <a16:creationId xmlns:a16="http://schemas.microsoft.com/office/drawing/2014/main" id="{C2455DBB-5CBE-461A-85F8-5888ADEA06B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w="9028" cap="flat">
                <a:noFill/>
                <a:prstDash val="solid"/>
                <a:miter/>
              </a:ln>
            </p:spPr>
            <p:txBody>
              <a:bodyPr rtlCol="0" anchor="ctr"/>
              <a:lstStyle/>
              <a:p>
                <a:endParaRPr lang="en-US"/>
              </a:p>
            </p:txBody>
          </p:sp>
          <p:sp>
            <p:nvSpPr>
              <p:cNvPr id="17" name="Freeform 386">
                <a:extLst>
                  <a:ext uri="{FF2B5EF4-FFF2-40B4-BE49-F238E27FC236}">
                    <a16:creationId xmlns:a16="http://schemas.microsoft.com/office/drawing/2014/main" id="{C8B322C2-0D8B-4430-94DD-77CFA72E720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82B8347-F430-466A-8F09-8892BB9C6E66}"/>
                </a:ext>
              </a:extLst>
            </p:cNvPr>
            <p:cNvGrpSpPr/>
            <p:nvPr/>
          </p:nvGrpSpPr>
          <p:grpSpPr>
            <a:xfrm>
              <a:off x="7190753" y="5365577"/>
              <a:ext cx="745522" cy="754273"/>
              <a:chOff x="7190753" y="5365577"/>
              <a:chExt cx="745522" cy="754273"/>
            </a:xfrm>
            <a:solidFill>
              <a:srgbClr val="000000"/>
            </a:solidFill>
          </p:grpSpPr>
          <p:sp>
            <p:nvSpPr>
              <p:cNvPr id="7" name="Freeform 376">
                <a:extLst>
                  <a:ext uri="{FF2B5EF4-FFF2-40B4-BE49-F238E27FC236}">
                    <a16:creationId xmlns:a16="http://schemas.microsoft.com/office/drawing/2014/main" id="{594252CB-D3A0-4062-8DA0-C17CB0C3C8C2}"/>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p>
            </p:txBody>
          </p:sp>
          <p:sp>
            <p:nvSpPr>
              <p:cNvPr id="8" name="Freeform 377">
                <a:extLst>
                  <a:ext uri="{FF2B5EF4-FFF2-40B4-BE49-F238E27FC236}">
                    <a16:creationId xmlns:a16="http://schemas.microsoft.com/office/drawing/2014/main" id="{AB2CF0CC-6B0A-44FF-A725-EC582844C2A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p>
            </p:txBody>
          </p:sp>
          <p:sp>
            <p:nvSpPr>
              <p:cNvPr id="9" name="Freeform 378">
                <a:extLst>
                  <a:ext uri="{FF2B5EF4-FFF2-40B4-BE49-F238E27FC236}">
                    <a16:creationId xmlns:a16="http://schemas.microsoft.com/office/drawing/2014/main" id="{9856376D-A382-43E2-81C8-B9AF72478FB7}"/>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p>
            </p:txBody>
          </p:sp>
          <p:sp>
            <p:nvSpPr>
              <p:cNvPr id="10" name="Freeform 379">
                <a:extLst>
                  <a:ext uri="{FF2B5EF4-FFF2-40B4-BE49-F238E27FC236}">
                    <a16:creationId xmlns:a16="http://schemas.microsoft.com/office/drawing/2014/main" id="{7385337A-23DD-45CA-B5B1-A45D654DACBA}"/>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p>
            </p:txBody>
          </p:sp>
          <p:sp>
            <p:nvSpPr>
              <p:cNvPr id="11" name="Freeform 380">
                <a:extLst>
                  <a:ext uri="{FF2B5EF4-FFF2-40B4-BE49-F238E27FC236}">
                    <a16:creationId xmlns:a16="http://schemas.microsoft.com/office/drawing/2014/main" id="{DA4A84D5-D510-42D2-A5B9-F385D91BF4A4}"/>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p>
            </p:txBody>
          </p:sp>
          <p:sp>
            <p:nvSpPr>
              <p:cNvPr id="12" name="Freeform 381">
                <a:extLst>
                  <a:ext uri="{FF2B5EF4-FFF2-40B4-BE49-F238E27FC236}">
                    <a16:creationId xmlns:a16="http://schemas.microsoft.com/office/drawing/2014/main" id="{7FC6425D-3C49-4E3D-95DD-F9CA8D5B2CF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p>
            </p:txBody>
          </p:sp>
          <p:sp>
            <p:nvSpPr>
              <p:cNvPr id="13" name="Freeform 382">
                <a:extLst>
                  <a:ext uri="{FF2B5EF4-FFF2-40B4-BE49-F238E27FC236}">
                    <a16:creationId xmlns:a16="http://schemas.microsoft.com/office/drawing/2014/main" id="{BF644F18-E794-4A0B-A495-D5414DB075E0}"/>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p>
            </p:txBody>
          </p:sp>
          <p:sp>
            <p:nvSpPr>
              <p:cNvPr id="14" name="Freeform 383">
                <a:extLst>
                  <a:ext uri="{FF2B5EF4-FFF2-40B4-BE49-F238E27FC236}">
                    <a16:creationId xmlns:a16="http://schemas.microsoft.com/office/drawing/2014/main" id="{09DABA73-D7C0-470F-84F8-4EDE0CAAC75E}"/>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p>
            </p:txBody>
          </p:sp>
          <p:sp>
            <p:nvSpPr>
              <p:cNvPr id="15" name="Freeform 384">
                <a:extLst>
                  <a:ext uri="{FF2B5EF4-FFF2-40B4-BE49-F238E27FC236}">
                    <a16:creationId xmlns:a16="http://schemas.microsoft.com/office/drawing/2014/main" id="{689EFC00-0A74-462E-88C4-08DEF4B714CB}"/>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p>
            </p:txBody>
          </p:sp>
        </p:grpSp>
      </p:grpSp>
      <p:pic>
        <p:nvPicPr>
          <p:cNvPr id="19" name="Picture 18" descr="Old gay couple in coffee shop">
            <a:extLst>
              <a:ext uri="{FF2B5EF4-FFF2-40B4-BE49-F238E27FC236}">
                <a16:creationId xmlns:a16="http://schemas.microsoft.com/office/drawing/2014/main" id="{2BD3CBDE-7428-465F-A079-4125D6CBDED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4714" y="1723254"/>
            <a:ext cx="4090737" cy="3411492"/>
          </a:xfrm>
          <a:prstGeom prst="rect">
            <a:avLst/>
          </a:prstGeom>
        </p:spPr>
      </p:pic>
    </p:spTree>
    <p:extLst>
      <p:ext uri="{BB962C8B-B14F-4D97-AF65-F5344CB8AC3E}">
        <p14:creationId xmlns:p14="http://schemas.microsoft.com/office/powerpoint/2010/main" val="522455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8EE678-8437-4031-8593-82E342C2ABEC}"/>
              </a:ext>
            </a:extLst>
          </p:cNvPr>
          <p:cNvSpPr>
            <a:spLocks noGrp="1"/>
          </p:cNvSpPr>
          <p:nvPr>
            <p:ph type="body" sz="quarter" idx="18"/>
          </p:nvPr>
        </p:nvSpPr>
        <p:spPr>
          <a:xfrm>
            <a:off x="289786" y="1646036"/>
            <a:ext cx="11424744" cy="4141076"/>
          </a:xfrm>
        </p:spPr>
        <p:txBody>
          <a:bodyPr vert="horz" lIns="91440" tIns="45720" rIns="91440" bIns="45720" rtlCol="0" anchor="t">
            <a:normAutofit fontScale="92500" lnSpcReduction="10000"/>
          </a:bodyPr>
          <a:lstStyle/>
          <a:p>
            <a:pPr indent="0" algn="just"/>
            <a:r>
              <a:rPr lang="es-ES" dirty="0"/>
              <a:t>Los determinantes del envejecimiento activo relacionados con el entorno físico son el transporte y la vivienda. Gran parte de los servicios de transporte existentes para las personas mayores y discapacitadas dependen en gran medida de los voluntarios. Esto es importante en el contexto de los comportamientos de compra de los mayores. </a:t>
            </a:r>
          </a:p>
          <a:p>
            <a:pPr indent="0" algn="just"/>
            <a:r>
              <a:rPr lang="es-ES" dirty="0"/>
              <a:t>La mayoría de las personas mayores prefieren permanecer en su propia casa a medida que envejecen. En la actualidad, muchas viviendas no están construidas para adaptarse a estos cambios, ni incluyen soluciones de hogar inteligente. Las soluciones adaptables e inteligentes para el hogar pueden ayudar a actualizar y apoyar mejor la vida independiente de las personas mayores. Permitir que las personas mayores permanezcan en su propio hogar reduce la presión sobre el sector sanitario y asistencial, en el que se retrasa el paso a la asistencia residencial. En nuestros estudios de caso vemos cómo las formas innovadoras de servicios de comida a domicilio son un área de crecimiento de los productos/servicios alimentarios. </a:t>
            </a:r>
            <a:r>
              <a:rPr lang="en-GB" dirty="0">
                <a:highlight>
                  <a:srgbClr val="FFFF00"/>
                </a:highlight>
                <a:hlinkClick r:id="rId2"/>
              </a:rPr>
              <a:t>Link a </a:t>
            </a:r>
            <a:r>
              <a:rPr lang="en-GB" dirty="0" err="1">
                <a:highlight>
                  <a:srgbClr val="FFFF00"/>
                </a:highlight>
                <a:hlinkClick r:id="rId2"/>
              </a:rPr>
              <a:t>nuestro</a:t>
            </a:r>
            <a:r>
              <a:rPr lang="en-GB" dirty="0">
                <a:highlight>
                  <a:srgbClr val="FFFF00"/>
                </a:highlight>
                <a:hlinkClick r:id="rId2"/>
              </a:rPr>
              <a:t> </a:t>
            </a:r>
            <a:r>
              <a:rPr lang="en-GB" dirty="0" err="1">
                <a:highlight>
                  <a:srgbClr val="FFFF00"/>
                </a:highlight>
                <a:hlinkClick r:id="rId2"/>
              </a:rPr>
              <a:t>caso</a:t>
            </a:r>
            <a:r>
              <a:rPr lang="en-GB" dirty="0">
                <a:highlight>
                  <a:srgbClr val="FFFF00"/>
                </a:highlight>
                <a:hlinkClick r:id="rId2"/>
              </a:rPr>
              <a:t> de </a:t>
            </a:r>
            <a:r>
              <a:rPr lang="en-GB" dirty="0" err="1">
                <a:highlight>
                  <a:srgbClr val="FFFF00"/>
                </a:highlight>
                <a:hlinkClick r:id="rId2"/>
              </a:rPr>
              <a:t>estudio</a:t>
            </a:r>
            <a:r>
              <a:rPr lang="en-GB" dirty="0">
                <a:highlight>
                  <a:srgbClr val="FFFF00"/>
                </a:highlight>
                <a:hlinkClick r:id="rId2"/>
              </a:rPr>
              <a:t> </a:t>
            </a:r>
            <a:endParaRPr lang="en-IE" dirty="0">
              <a:highlight>
                <a:srgbClr val="FFFF00"/>
              </a:highlight>
            </a:endParaRPr>
          </a:p>
          <a:p>
            <a:pPr indent="0"/>
            <a:endParaRPr lang="en-IE" dirty="0"/>
          </a:p>
        </p:txBody>
      </p:sp>
      <p:sp>
        <p:nvSpPr>
          <p:cNvPr id="3" name="Text Placeholder 2">
            <a:extLst>
              <a:ext uri="{FF2B5EF4-FFF2-40B4-BE49-F238E27FC236}">
                <a16:creationId xmlns:a16="http://schemas.microsoft.com/office/drawing/2014/main" id="{49A973B5-82D3-44F3-B4D1-78948C57EDD0}"/>
              </a:ext>
            </a:extLst>
          </p:cNvPr>
          <p:cNvSpPr>
            <a:spLocks noGrp="1"/>
          </p:cNvSpPr>
          <p:nvPr>
            <p:ph type="body" sz="quarter" idx="16"/>
          </p:nvPr>
        </p:nvSpPr>
        <p:spPr/>
        <p:txBody>
          <a:bodyPr>
            <a:normAutofit/>
          </a:bodyPr>
          <a:lstStyle/>
          <a:p>
            <a:r>
              <a:rPr lang="en-US" sz="3300" b="1" dirty="0" err="1"/>
              <a:t>Entorno</a:t>
            </a:r>
            <a:r>
              <a:rPr lang="en-US" sz="3300" b="1" dirty="0"/>
              <a:t> </a:t>
            </a:r>
            <a:r>
              <a:rPr lang="en-US" sz="3300" b="1" dirty="0" err="1"/>
              <a:t>físico</a:t>
            </a:r>
            <a:endParaRPr lang="en-IE" sz="3300" b="1" dirty="0"/>
          </a:p>
        </p:txBody>
      </p:sp>
      <p:pic>
        <p:nvPicPr>
          <p:cNvPr id="5" name="Graphic 4" descr="House outline">
            <a:extLst>
              <a:ext uri="{FF2B5EF4-FFF2-40B4-BE49-F238E27FC236}">
                <a16:creationId xmlns:a16="http://schemas.microsoft.com/office/drawing/2014/main" id="{CC907BA2-1090-48F6-9D2C-5588A113AE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42886" y="476882"/>
            <a:ext cx="914400" cy="914400"/>
          </a:xfrm>
          <a:prstGeom prst="rect">
            <a:avLst/>
          </a:prstGeom>
        </p:spPr>
      </p:pic>
      <p:sp>
        <p:nvSpPr>
          <p:cNvPr id="6" name="Rectangle 5">
            <a:extLst>
              <a:ext uri="{FF2B5EF4-FFF2-40B4-BE49-F238E27FC236}">
                <a16:creationId xmlns:a16="http://schemas.microsoft.com/office/drawing/2014/main" id="{301F7397-E7D4-4EE9-BB2D-079951D4F0C2}"/>
              </a:ext>
            </a:extLst>
          </p:cNvPr>
          <p:cNvSpPr/>
          <p:nvPr/>
        </p:nvSpPr>
        <p:spPr>
          <a:xfrm>
            <a:off x="10787973" y="1070888"/>
            <a:ext cx="85653" cy="69484"/>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Rectangle 6">
            <a:extLst>
              <a:ext uri="{FF2B5EF4-FFF2-40B4-BE49-F238E27FC236}">
                <a16:creationId xmlns:a16="http://schemas.microsoft.com/office/drawing/2014/main" id="{E8AED00F-5CBE-4D4E-BE60-E6DE3079FBBB}"/>
              </a:ext>
            </a:extLst>
          </p:cNvPr>
          <p:cNvSpPr/>
          <p:nvPr/>
        </p:nvSpPr>
        <p:spPr>
          <a:xfrm>
            <a:off x="11118713" y="1069035"/>
            <a:ext cx="85653" cy="71337"/>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485045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C44D54-72DE-49BE-B5BC-40C1BC91E211}"/>
              </a:ext>
            </a:extLst>
          </p:cNvPr>
          <p:cNvSpPr>
            <a:spLocks noGrp="1"/>
          </p:cNvSpPr>
          <p:nvPr>
            <p:ph type="body" sz="quarter" idx="18"/>
          </p:nvPr>
        </p:nvSpPr>
        <p:spPr>
          <a:xfrm>
            <a:off x="419878" y="1379530"/>
            <a:ext cx="5756021" cy="3867704"/>
          </a:xfrm>
        </p:spPr>
        <p:txBody>
          <a:bodyPr>
            <a:normAutofit lnSpcReduction="10000"/>
          </a:bodyPr>
          <a:lstStyle/>
          <a:p>
            <a:pPr indent="0" algn="just">
              <a:lnSpc>
                <a:spcPct val="100000"/>
              </a:lnSpc>
            </a:pPr>
            <a:r>
              <a:rPr lang="es-ES" dirty="0" err="1"/>
              <a:t>Pioneering</a:t>
            </a:r>
            <a:r>
              <a:rPr lang="es-ES" dirty="0"/>
              <a:t> Innovative </a:t>
            </a:r>
            <a:r>
              <a:rPr lang="es-ES" dirty="0" err="1"/>
              <a:t>Food</a:t>
            </a:r>
            <a:r>
              <a:rPr lang="es-ES" dirty="0"/>
              <a:t> </a:t>
            </a:r>
            <a:r>
              <a:rPr lang="es-ES" dirty="0" err="1"/>
              <a:t>for</a:t>
            </a:r>
            <a:r>
              <a:rPr lang="es-ES" dirty="0"/>
              <a:t> Seniors (PIFS) es un programa de formación de código abierto dirigido a las pequeñas y medianas empresas (PYME) del sector alimentario, para ayudarles a comercializar alimentos enriquecidos con nutrientes para personas mayores.</a:t>
            </a:r>
          </a:p>
          <a:p>
            <a:pPr indent="0" algn="ctr">
              <a:lnSpc>
                <a:spcPct val="100000"/>
              </a:lnSpc>
            </a:pPr>
            <a:r>
              <a:rPr lang="en-US" dirty="0"/>
              <a:t>“</a:t>
            </a:r>
            <a:r>
              <a:rPr lang="es-ES" i="1" dirty="0"/>
              <a:t>Las personas mayores pueden ser nuestro principal motor económico</a:t>
            </a:r>
            <a:r>
              <a:rPr lang="en-US" i="1" dirty="0"/>
              <a:t>”</a:t>
            </a:r>
          </a:p>
          <a:p>
            <a:pPr indent="0" algn="ctr">
              <a:lnSpc>
                <a:spcPct val="100000"/>
              </a:lnSpc>
            </a:pPr>
            <a:r>
              <a:rPr lang="en-US" dirty="0"/>
              <a:t>- </a:t>
            </a:r>
            <a:r>
              <a:rPr lang="en-US" dirty="0" err="1"/>
              <a:t>Comisión</a:t>
            </a:r>
            <a:r>
              <a:rPr lang="en-US" dirty="0"/>
              <a:t> </a:t>
            </a:r>
            <a:r>
              <a:rPr lang="en-US" dirty="0" err="1"/>
              <a:t>Europea</a:t>
            </a:r>
            <a:endParaRPr lang="en-IE" dirty="0"/>
          </a:p>
        </p:txBody>
      </p:sp>
      <p:sp>
        <p:nvSpPr>
          <p:cNvPr id="3" name="Text Placeholder 2">
            <a:extLst>
              <a:ext uri="{FF2B5EF4-FFF2-40B4-BE49-F238E27FC236}">
                <a16:creationId xmlns:a16="http://schemas.microsoft.com/office/drawing/2014/main" id="{792385E9-05D9-45CE-9F77-A6A4D8C14FE4}"/>
              </a:ext>
            </a:extLst>
          </p:cNvPr>
          <p:cNvSpPr>
            <a:spLocks noGrp="1"/>
          </p:cNvSpPr>
          <p:nvPr>
            <p:ph type="body" sz="quarter" idx="16"/>
          </p:nvPr>
        </p:nvSpPr>
        <p:spPr>
          <a:xfrm>
            <a:off x="734715" y="370643"/>
            <a:ext cx="4983180" cy="996593"/>
          </a:xfrm>
        </p:spPr>
        <p:txBody>
          <a:bodyPr>
            <a:normAutofit/>
          </a:bodyPr>
          <a:lstStyle/>
          <a:p>
            <a:r>
              <a:rPr lang="es-ES" sz="2400" b="1" dirty="0"/>
              <a:t>Pioneros en la alimentación innovadora para personas mayores</a:t>
            </a:r>
            <a:endParaRPr lang="en-IE" sz="2400" b="1" dirty="0"/>
          </a:p>
        </p:txBody>
      </p:sp>
      <p:pic>
        <p:nvPicPr>
          <p:cNvPr id="6" name="Picture Placeholder 5" descr="Smiling mature male food truck employee leaning on counter with pen and pad in food truck">
            <a:extLst>
              <a:ext uri="{FF2B5EF4-FFF2-40B4-BE49-F238E27FC236}">
                <a16:creationId xmlns:a16="http://schemas.microsoft.com/office/drawing/2014/main" id="{371BDF0B-6DC0-44EF-BA41-E928642C883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60402" y="164805"/>
            <a:ext cx="5564883" cy="5447571"/>
          </a:xfrm>
        </p:spPr>
      </p:pic>
    </p:spTree>
    <p:extLst>
      <p:ext uri="{BB962C8B-B14F-4D97-AF65-F5344CB8AC3E}">
        <p14:creationId xmlns:p14="http://schemas.microsoft.com/office/powerpoint/2010/main" val="18324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612AC6-DCD1-487A-8A0F-D6C194803384}"/>
              </a:ext>
            </a:extLst>
          </p:cNvPr>
          <p:cNvSpPr>
            <a:spLocks noGrp="1"/>
          </p:cNvSpPr>
          <p:nvPr>
            <p:ph type="body" sz="quarter" idx="18"/>
          </p:nvPr>
        </p:nvSpPr>
        <p:spPr>
          <a:xfrm>
            <a:off x="408562" y="1557372"/>
            <a:ext cx="11430000" cy="4067343"/>
          </a:xfrm>
        </p:spPr>
        <p:txBody>
          <a:bodyPr vert="horz" lIns="91440" tIns="45720" rIns="91440" bIns="45720" rtlCol="0" anchor="t">
            <a:normAutofit/>
          </a:bodyPr>
          <a:lstStyle/>
          <a:p>
            <a:pPr indent="0" algn="just"/>
            <a:r>
              <a:rPr lang="es-ES" dirty="0"/>
              <a:t>Por término medio, el consumo de asistencia sanitaria aumenta con la edad. Por ello, el número de personas mayores de 65 años que necesitarán asistencia sanitaria (de larga duración) aumentará sustancialmente en la UE en los próximos años, lo que supone una presión directa sobre el sistema sanitario. </a:t>
            </a:r>
            <a:endParaRPr lang="es-ES"/>
          </a:p>
          <a:p>
            <a:pPr indent="0" algn="just"/>
            <a:r>
              <a:rPr lang="es-ES" dirty="0"/>
              <a:t>El sector de la asistencia social también se ve sometido a presión, ya que con el aumento de la edad, las personas se ven más limitadas en sus movimientos y necesitan apoyo adicional en las tareas cotidianas. Así pues, la inclusión de soluciones tecnológicas y digitales en el sistema sanitario y asistencial, así como en el suministro de alimentos y bebidas, puede considerarse una oportunidad para las empresas. Se pueden llevar soluciones más personalizadas a su puerta. Los países de la UE que adopten este tipo de soluciones pueden aumentar la eficiencia de la prestación de cuidados.</a:t>
            </a:r>
            <a:endParaRPr lang="en-IE" dirty="0">
              <a:cs typeface="Calibri" panose="020F0502020204030204"/>
            </a:endParaRPr>
          </a:p>
        </p:txBody>
      </p:sp>
      <p:sp>
        <p:nvSpPr>
          <p:cNvPr id="3" name="Text Placeholder 2">
            <a:extLst>
              <a:ext uri="{FF2B5EF4-FFF2-40B4-BE49-F238E27FC236}">
                <a16:creationId xmlns:a16="http://schemas.microsoft.com/office/drawing/2014/main" id="{E036DB87-F6DB-431F-A43B-13BE3B5CA5D2}"/>
              </a:ext>
            </a:extLst>
          </p:cNvPr>
          <p:cNvSpPr>
            <a:spLocks noGrp="1"/>
          </p:cNvSpPr>
          <p:nvPr>
            <p:ph type="body" sz="quarter" idx="16"/>
          </p:nvPr>
        </p:nvSpPr>
        <p:spPr/>
        <p:txBody>
          <a:bodyPr>
            <a:normAutofit/>
          </a:bodyPr>
          <a:lstStyle/>
          <a:p>
            <a:r>
              <a:rPr lang="en-US" sz="3300" b="1" dirty="0" err="1"/>
              <a:t>Salud</a:t>
            </a:r>
            <a:r>
              <a:rPr lang="en-US" sz="3300" b="1" dirty="0"/>
              <a:t> y </a:t>
            </a:r>
            <a:r>
              <a:rPr lang="en-US" sz="3300" b="1" dirty="0" err="1"/>
              <a:t>servicios</a:t>
            </a:r>
            <a:r>
              <a:rPr lang="en-US" sz="3300" b="1" dirty="0"/>
              <a:t> </a:t>
            </a:r>
            <a:r>
              <a:rPr lang="en-US" sz="3300" b="1" dirty="0" err="1"/>
              <a:t>sociales</a:t>
            </a:r>
            <a:endParaRPr lang="en-US" sz="3300" b="1" dirty="0"/>
          </a:p>
        </p:txBody>
      </p:sp>
      <p:pic>
        <p:nvPicPr>
          <p:cNvPr id="8" name="Graphic 7" descr="Medical outline">
            <a:extLst>
              <a:ext uri="{FF2B5EF4-FFF2-40B4-BE49-F238E27FC236}">
                <a16:creationId xmlns:a16="http://schemas.microsoft.com/office/drawing/2014/main" id="{33933CE6-7E1D-4D08-BE13-BD27968C52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2886" y="476882"/>
            <a:ext cx="914400" cy="914400"/>
          </a:xfrm>
          <a:prstGeom prst="rect">
            <a:avLst/>
          </a:prstGeom>
        </p:spPr>
      </p:pic>
    </p:spTree>
    <p:extLst>
      <p:ext uri="{BB962C8B-B14F-4D97-AF65-F5344CB8AC3E}">
        <p14:creationId xmlns:p14="http://schemas.microsoft.com/office/powerpoint/2010/main" val="1649072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FE8E9D-11D1-44E1-B79D-D0F901B998A2}"/>
              </a:ext>
            </a:extLst>
          </p:cNvPr>
          <p:cNvSpPr>
            <a:spLocks noGrp="1"/>
          </p:cNvSpPr>
          <p:nvPr>
            <p:ph type="body" sz="quarter" idx="18"/>
          </p:nvPr>
        </p:nvSpPr>
        <p:spPr>
          <a:xfrm>
            <a:off x="457200" y="1757011"/>
            <a:ext cx="11085616" cy="3867704"/>
          </a:xfrm>
        </p:spPr>
        <p:txBody>
          <a:bodyPr vert="horz" lIns="91440" tIns="45720" rIns="91440" bIns="45720" rtlCol="0" anchor="t">
            <a:normAutofit/>
          </a:bodyPr>
          <a:lstStyle/>
          <a:p>
            <a:pPr indent="0" algn="just"/>
            <a:r>
              <a:rPr lang="es-ES" dirty="0"/>
              <a:t>Los factores determinantes del comportamiento, como la alimentación sana, la actividad física y el uso de medicamentos, son fundamentales para llevar un estilo de vida activo y saludable. La esperanza de vida ha aumentado considerablemente en toda la UE y, por término medio, la esperanza de vida al nacer es ahora de 78 años para los hombres y de casi 84 años para las mujeres. Sin embargo, la esperanza de vida saludable a los 65 años es de 18 años para los hombres y de 22 años para las mujeres, con 8,6 años de vida saludable para ambos. (</a:t>
            </a:r>
            <a:r>
              <a:rPr lang="en-US" dirty="0">
                <a:solidFill>
                  <a:srgbClr val="1D599B"/>
                </a:solidFill>
                <a:hlinkClick r:id="rId2">
                  <a:extLst>
                    <a:ext uri="{A12FA001-AC4F-418D-AE19-62706E023703}">
                      <ahyp:hlinkClr xmlns:ahyp="http://schemas.microsoft.com/office/drawing/2018/hyperlinkcolor" val="tx"/>
                    </a:ext>
                  </a:extLst>
                </a:hlinkClick>
              </a:rPr>
              <a:t>Eurostat, 2014</a:t>
            </a:r>
            <a:r>
              <a:rPr lang="en-US" dirty="0"/>
              <a:t>). So active and healthy ageing solutions can also play a role in the treatment of diseases. The EU and global market for active and healthy ageing is therefore expected to be sizable and growing. </a:t>
            </a:r>
            <a:endParaRPr lang="es-ES"/>
          </a:p>
          <a:p>
            <a:pPr indent="0"/>
            <a:endParaRPr lang="en-IE" dirty="0"/>
          </a:p>
        </p:txBody>
      </p:sp>
      <p:sp>
        <p:nvSpPr>
          <p:cNvPr id="3" name="Text Placeholder 2">
            <a:extLst>
              <a:ext uri="{FF2B5EF4-FFF2-40B4-BE49-F238E27FC236}">
                <a16:creationId xmlns:a16="http://schemas.microsoft.com/office/drawing/2014/main" id="{57FCB0BD-838C-4D5E-AEFB-18A5BF760B0A}"/>
              </a:ext>
            </a:extLst>
          </p:cNvPr>
          <p:cNvSpPr>
            <a:spLocks noGrp="1"/>
          </p:cNvSpPr>
          <p:nvPr>
            <p:ph type="body" sz="quarter" idx="16"/>
          </p:nvPr>
        </p:nvSpPr>
        <p:spPr/>
        <p:txBody>
          <a:bodyPr>
            <a:normAutofit/>
          </a:bodyPr>
          <a:lstStyle/>
          <a:p>
            <a:r>
              <a:rPr lang="en-IE" sz="3300" b="1" dirty="0" err="1"/>
              <a:t>Determinantes</a:t>
            </a:r>
            <a:r>
              <a:rPr lang="en-IE" sz="3300" b="1" dirty="0"/>
              <a:t> </a:t>
            </a:r>
            <a:r>
              <a:rPr lang="en-IE" sz="3300" b="1" dirty="0" err="1"/>
              <a:t>conductuales</a:t>
            </a:r>
            <a:endParaRPr lang="en-IE" sz="3300" b="1" dirty="0"/>
          </a:p>
        </p:txBody>
      </p:sp>
      <p:pic>
        <p:nvPicPr>
          <p:cNvPr id="4" name="Graphic 3" descr="Lunch Box with solid fill">
            <a:extLst>
              <a:ext uri="{FF2B5EF4-FFF2-40B4-BE49-F238E27FC236}">
                <a16:creationId xmlns:a16="http://schemas.microsoft.com/office/drawing/2014/main" id="{A0B93A30-2821-4E07-82E9-E67E0FC19D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28416" y="476882"/>
            <a:ext cx="914400" cy="914400"/>
          </a:xfrm>
          <a:prstGeom prst="rect">
            <a:avLst/>
          </a:prstGeom>
        </p:spPr>
      </p:pic>
      <p:sp>
        <p:nvSpPr>
          <p:cNvPr id="5" name="Minus Sign 4">
            <a:extLst>
              <a:ext uri="{FF2B5EF4-FFF2-40B4-BE49-F238E27FC236}">
                <a16:creationId xmlns:a16="http://schemas.microsoft.com/office/drawing/2014/main" id="{AC822B2F-493B-4C12-8572-FFC1A8C5C874}"/>
              </a:ext>
            </a:extLst>
          </p:cNvPr>
          <p:cNvSpPr/>
          <p:nvPr/>
        </p:nvSpPr>
        <p:spPr>
          <a:xfrm rot="1593491">
            <a:off x="10971171" y="524458"/>
            <a:ext cx="258731" cy="194553"/>
          </a:xfrm>
          <a:prstGeom prst="mathMinus">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904700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1707CB-0BFF-43FD-A43C-C0FEA70B0260}"/>
              </a:ext>
            </a:extLst>
          </p:cNvPr>
          <p:cNvSpPr>
            <a:spLocks noGrp="1"/>
          </p:cNvSpPr>
          <p:nvPr>
            <p:ph type="body" sz="quarter" idx="18"/>
          </p:nvPr>
        </p:nvSpPr>
        <p:spPr>
          <a:xfrm>
            <a:off x="476655" y="1757011"/>
            <a:ext cx="11066161" cy="3867704"/>
          </a:xfrm>
        </p:spPr>
        <p:txBody>
          <a:bodyPr vert="horz" lIns="91440" tIns="45720" rIns="91440" bIns="45720" rtlCol="0" anchor="t">
            <a:normAutofit/>
          </a:bodyPr>
          <a:lstStyle/>
          <a:p>
            <a:pPr indent="0" algn="just"/>
            <a:r>
              <a:rPr lang="es-ES" dirty="0"/>
              <a:t>Los determinantes personales del envejecimiento activo incluyen características biológicas y genéticas, que influyen en el modo en que una persona envejece, y factores psicológicos como la capacidad cognitiva. Un reto específico de la vejez es la demencia, y casi el 6% de la población de la UE mayor de 60 años vive con ella. Las personas con síntomas graves de demencia a menudo no pueden vivir solas, ya que pueden ponerse en peligro</a:t>
            </a:r>
            <a:r>
              <a:rPr lang="en-US" dirty="0"/>
              <a:t>. </a:t>
            </a:r>
            <a:endParaRPr lang="es-ES"/>
          </a:p>
          <a:p>
            <a:pPr indent="0" algn="just"/>
            <a:r>
              <a:rPr lang="es-ES" dirty="0"/>
              <a:t>Existe un mercado para la medicina y la nutrición personalizadas que ayudan a un envejecimiento activo y saludable. Además, el desarrollo de nuevas tecnologías integradas y/o tecnología vestible que pueda utilizarse para recoger información sobre la salud y el bienestar y proporcionar asesoramiento para aumentar aún más la salud y el bienestar. </a:t>
            </a:r>
            <a:endParaRPr lang="en-IE" dirty="0">
              <a:cs typeface="Calibri" panose="020F0502020204030204"/>
            </a:endParaRPr>
          </a:p>
        </p:txBody>
      </p:sp>
      <p:sp>
        <p:nvSpPr>
          <p:cNvPr id="3" name="Text Placeholder 2">
            <a:extLst>
              <a:ext uri="{FF2B5EF4-FFF2-40B4-BE49-F238E27FC236}">
                <a16:creationId xmlns:a16="http://schemas.microsoft.com/office/drawing/2014/main" id="{B890FF0C-1556-4552-B238-749F17BFE9DB}"/>
              </a:ext>
            </a:extLst>
          </p:cNvPr>
          <p:cNvSpPr>
            <a:spLocks noGrp="1"/>
          </p:cNvSpPr>
          <p:nvPr>
            <p:ph type="body" sz="quarter" idx="16"/>
          </p:nvPr>
        </p:nvSpPr>
        <p:spPr/>
        <p:txBody>
          <a:bodyPr>
            <a:normAutofit/>
          </a:bodyPr>
          <a:lstStyle/>
          <a:p>
            <a:r>
              <a:rPr lang="en-US" sz="3300" b="1" dirty="0" err="1"/>
              <a:t>Determinantes</a:t>
            </a:r>
            <a:r>
              <a:rPr lang="en-US" sz="3300" b="1" dirty="0"/>
              <a:t> </a:t>
            </a:r>
            <a:r>
              <a:rPr lang="en-US" sz="3300" b="1" dirty="0" err="1"/>
              <a:t>personales</a:t>
            </a:r>
            <a:r>
              <a:rPr lang="en-US" sz="3300" b="1" dirty="0"/>
              <a:t> </a:t>
            </a:r>
            <a:endParaRPr lang="en-IE" sz="3300" b="1" dirty="0"/>
          </a:p>
        </p:txBody>
      </p:sp>
      <p:grpSp>
        <p:nvGrpSpPr>
          <p:cNvPr id="4" name="Graphic 3">
            <a:extLst>
              <a:ext uri="{FF2B5EF4-FFF2-40B4-BE49-F238E27FC236}">
                <a16:creationId xmlns:a16="http://schemas.microsoft.com/office/drawing/2014/main" id="{0E4A3BB9-51AD-4023-8603-9FC05A40C9A2}"/>
              </a:ext>
            </a:extLst>
          </p:cNvPr>
          <p:cNvGrpSpPr/>
          <p:nvPr/>
        </p:nvGrpSpPr>
        <p:grpSpPr>
          <a:xfrm>
            <a:off x="10387607" y="399243"/>
            <a:ext cx="1069679" cy="1069677"/>
            <a:chOff x="4621636" y="3685754"/>
            <a:chExt cx="1069679" cy="1069677"/>
          </a:xfrm>
        </p:grpSpPr>
        <p:sp>
          <p:nvSpPr>
            <p:cNvPr id="5" name="Freeform 1160">
              <a:extLst>
                <a:ext uri="{FF2B5EF4-FFF2-40B4-BE49-F238E27FC236}">
                  <a16:creationId xmlns:a16="http://schemas.microsoft.com/office/drawing/2014/main" id="{A9AE6C29-CC8B-460D-8BD1-ABFC9559EDB8}"/>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00BADE"/>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B2411E8D-94D5-4907-9921-24B82F5A4050}"/>
                </a:ext>
              </a:extLst>
            </p:cNvPr>
            <p:cNvGrpSpPr/>
            <p:nvPr/>
          </p:nvGrpSpPr>
          <p:grpSpPr>
            <a:xfrm>
              <a:off x="4621636" y="3685754"/>
              <a:ext cx="1069679" cy="1069677"/>
              <a:chOff x="4621636" y="3685754"/>
              <a:chExt cx="1069679" cy="1069677"/>
            </a:xfrm>
          </p:grpSpPr>
          <p:grpSp>
            <p:nvGrpSpPr>
              <p:cNvPr id="7" name="Graphic 3">
                <a:extLst>
                  <a:ext uri="{FF2B5EF4-FFF2-40B4-BE49-F238E27FC236}">
                    <a16:creationId xmlns:a16="http://schemas.microsoft.com/office/drawing/2014/main" id="{993E0B7A-5A46-4582-92C6-2E6C0579D009}"/>
                  </a:ext>
                </a:extLst>
              </p:cNvPr>
              <p:cNvGrpSpPr/>
              <p:nvPr/>
            </p:nvGrpSpPr>
            <p:grpSpPr>
              <a:xfrm>
                <a:off x="4621636" y="3685754"/>
                <a:ext cx="1069679" cy="1069677"/>
                <a:chOff x="4621636" y="3685754"/>
                <a:chExt cx="1069679" cy="1069677"/>
              </a:xfrm>
              <a:solidFill>
                <a:srgbClr val="000000"/>
              </a:solidFill>
            </p:grpSpPr>
            <p:sp>
              <p:nvSpPr>
                <p:cNvPr id="9" name="Freeform 1164">
                  <a:extLst>
                    <a:ext uri="{FF2B5EF4-FFF2-40B4-BE49-F238E27FC236}">
                      <a16:creationId xmlns:a16="http://schemas.microsoft.com/office/drawing/2014/main" id="{0A214FC5-6966-4953-91AC-29E937FCD111}"/>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solidFill>
                  <a:srgbClr val="000000"/>
                </a:solidFill>
                <a:ln w="27426" cap="flat">
                  <a:noFill/>
                  <a:prstDash val="solid"/>
                  <a:miter/>
                </a:ln>
              </p:spPr>
              <p:txBody>
                <a:bodyPr rtlCol="0" anchor="ctr"/>
                <a:lstStyle/>
                <a:p>
                  <a:endParaRPr lang="en-US"/>
                </a:p>
              </p:txBody>
            </p:sp>
            <p:sp>
              <p:nvSpPr>
                <p:cNvPr id="10" name="Freeform 1165">
                  <a:extLst>
                    <a:ext uri="{FF2B5EF4-FFF2-40B4-BE49-F238E27FC236}">
                      <a16:creationId xmlns:a16="http://schemas.microsoft.com/office/drawing/2014/main" id="{6F521D17-6B7E-4491-94BC-024C75BF6092}"/>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solidFill>
                  <a:srgbClr val="000000"/>
                </a:solidFill>
                <a:ln w="27426" cap="flat">
                  <a:noFill/>
                  <a:prstDash val="solid"/>
                  <a:miter/>
                </a:ln>
              </p:spPr>
              <p:txBody>
                <a:bodyPr rtlCol="0" anchor="ctr"/>
                <a:lstStyle/>
                <a:p>
                  <a:endParaRPr lang="en-US"/>
                </a:p>
              </p:txBody>
            </p:sp>
            <p:sp>
              <p:nvSpPr>
                <p:cNvPr id="11" name="Freeform 1166">
                  <a:extLst>
                    <a:ext uri="{FF2B5EF4-FFF2-40B4-BE49-F238E27FC236}">
                      <a16:creationId xmlns:a16="http://schemas.microsoft.com/office/drawing/2014/main" id="{991078FA-458A-4096-AFF1-067B0FC862A5}"/>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solidFill>
                  <a:srgbClr val="000000"/>
                </a:solidFill>
                <a:ln w="27426" cap="flat">
                  <a:noFill/>
                  <a:prstDash val="solid"/>
                  <a:miter/>
                </a:ln>
              </p:spPr>
              <p:txBody>
                <a:bodyPr rtlCol="0" anchor="ctr"/>
                <a:lstStyle/>
                <a:p>
                  <a:endParaRPr lang="en-US"/>
                </a:p>
              </p:txBody>
            </p:sp>
            <p:sp>
              <p:nvSpPr>
                <p:cNvPr id="12" name="Freeform 1167">
                  <a:extLst>
                    <a:ext uri="{FF2B5EF4-FFF2-40B4-BE49-F238E27FC236}">
                      <a16:creationId xmlns:a16="http://schemas.microsoft.com/office/drawing/2014/main" id="{FDC57209-78F0-407C-A1F5-DA820C1968BD}"/>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solidFill>
                  <a:srgbClr val="000000"/>
                </a:solidFill>
                <a:ln w="27426" cap="flat">
                  <a:noFill/>
                  <a:prstDash val="solid"/>
                  <a:miter/>
                </a:ln>
              </p:spPr>
              <p:txBody>
                <a:bodyPr rtlCol="0" anchor="ctr"/>
                <a:lstStyle/>
                <a:p>
                  <a:endParaRPr lang="en-US"/>
                </a:p>
              </p:txBody>
            </p:sp>
            <p:sp>
              <p:nvSpPr>
                <p:cNvPr id="13" name="Freeform 1168">
                  <a:extLst>
                    <a:ext uri="{FF2B5EF4-FFF2-40B4-BE49-F238E27FC236}">
                      <a16:creationId xmlns:a16="http://schemas.microsoft.com/office/drawing/2014/main" id="{911872F4-55C3-46E4-A574-6AA3234D2F08}"/>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solidFill>
                  <a:srgbClr val="000000"/>
                </a:solidFill>
                <a:ln w="27426" cap="flat">
                  <a:noFill/>
                  <a:prstDash val="solid"/>
                  <a:miter/>
                </a:ln>
              </p:spPr>
              <p:txBody>
                <a:bodyPr rtlCol="0" anchor="ctr"/>
                <a:lstStyle/>
                <a:p>
                  <a:endParaRPr lang="en-US"/>
                </a:p>
              </p:txBody>
            </p:sp>
            <p:sp>
              <p:nvSpPr>
                <p:cNvPr id="14" name="Freeform 1169">
                  <a:extLst>
                    <a:ext uri="{FF2B5EF4-FFF2-40B4-BE49-F238E27FC236}">
                      <a16:creationId xmlns:a16="http://schemas.microsoft.com/office/drawing/2014/main" id="{DEEA45A5-D1ED-4ED4-9B37-BE0579F7E4F5}"/>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solidFill>
                  <a:srgbClr val="000000"/>
                </a:solidFill>
                <a:ln w="27426" cap="flat">
                  <a:noFill/>
                  <a:prstDash val="solid"/>
                  <a:miter/>
                </a:ln>
              </p:spPr>
              <p:txBody>
                <a:bodyPr rtlCol="0" anchor="ctr"/>
                <a:lstStyle/>
                <a:p>
                  <a:endParaRPr lang="en-US"/>
                </a:p>
              </p:txBody>
            </p:sp>
            <p:sp>
              <p:nvSpPr>
                <p:cNvPr id="15" name="Freeform 1170">
                  <a:extLst>
                    <a:ext uri="{FF2B5EF4-FFF2-40B4-BE49-F238E27FC236}">
                      <a16:creationId xmlns:a16="http://schemas.microsoft.com/office/drawing/2014/main" id="{4A2FBE56-A12C-40B4-9288-847CD2A644A3}"/>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solidFill>
                  <a:srgbClr val="000000"/>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4549A90C-1A31-48ED-8E33-CDBF9D107939}"/>
                    </a:ext>
                  </a:extLst>
                </p:cNvPr>
                <p:cNvGrpSpPr/>
                <p:nvPr/>
              </p:nvGrpSpPr>
              <p:grpSpPr>
                <a:xfrm>
                  <a:off x="5021366" y="3862855"/>
                  <a:ext cx="233848" cy="56033"/>
                  <a:chOff x="5021366" y="3862855"/>
                  <a:chExt cx="233848" cy="56033"/>
                </a:xfrm>
                <a:solidFill>
                  <a:srgbClr val="000000"/>
                </a:solidFill>
              </p:grpSpPr>
              <p:sp>
                <p:nvSpPr>
                  <p:cNvPr id="18" name="Freeform 1173">
                    <a:extLst>
                      <a:ext uri="{FF2B5EF4-FFF2-40B4-BE49-F238E27FC236}">
                        <a16:creationId xmlns:a16="http://schemas.microsoft.com/office/drawing/2014/main" id="{E8F45CFE-55D1-43B7-ACDC-99D07ED2C74C}"/>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solidFill>
                    <a:srgbClr val="000000"/>
                  </a:solidFill>
                  <a:ln w="27426" cap="flat">
                    <a:noFill/>
                    <a:prstDash val="solid"/>
                    <a:miter/>
                  </a:ln>
                </p:spPr>
                <p:txBody>
                  <a:bodyPr rtlCol="0" anchor="ctr"/>
                  <a:lstStyle/>
                  <a:p>
                    <a:endParaRPr lang="en-US"/>
                  </a:p>
                </p:txBody>
              </p:sp>
              <p:sp>
                <p:nvSpPr>
                  <p:cNvPr id="19" name="Freeform 1174">
                    <a:extLst>
                      <a:ext uri="{FF2B5EF4-FFF2-40B4-BE49-F238E27FC236}">
                        <a16:creationId xmlns:a16="http://schemas.microsoft.com/office/drawing/2014/main" id="{D19E746D-FFCD-44B4-A063-411F417995EB}"/>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solidFill>
                    <a:srgbClr val="000000"/>
                  </a:solidFill>
                  <a:ln w="27426" cap="flat">
                    <a:noFill/>
                    <a:prstDash val="solid"/>
                    <a:miter/>
                  </a:ln>
                </p:spPr>
                <p:txBody>
                  <a:bodyPr rtlCol="0" anchor="ctr"/>
                  <a:lstStyle/>
                  <a:p>
                    <a:endParaRPr lang="en-US"/>
                  </a:p>
                </p:txBody>
              </p:sp>
            </p:grpSp>
            <p:sp>
              <p:nvSpPr>
                <p:cNvPr id="17" name="Freeform 1172">
                  <a:extLst>
                    <a:ext uri="{FF2B5EF4-FFF2-40B4-BE49-F238E27FC236}">
                      <a16:creationId xmlns:a16="http://schemas.microsoft.com/office/drawing/2014/main" id="{EEFDAD6B-340D-436F-8F9B-D4DE05425053}"/>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solidFill>
                  <a:srgbClr val="000000"/>
                </a:solidFill>
                <a:ln w="27426" cap="flat">
                  <a:noFill/>
                  <a:prstDash val="solid"/>
                  <a:miter/>
                </a:ln>
              </p:spPr>
              <p:txBody>
                <a:bodyPr rtlCol="0" anchor="ctr"/>
                <a:lstStyle/>
                <a:p>
                  <a:endParaRPr lang="en-US"/>
                </a:p>
              </p:txBody>
            </p:sp>
          </p:grpSp>
          <p:sp>
            <p:nvSpPr>
              <p:cNvPr id="8" name="Freeform 1163">
                <a:extLst>
                  <a:ext uri="{FF2B5EF4-FFF2-40B4-BE49-F238E27FC236}">
                    <a16:creationId xmlns:a16="http://schemas.microsoft.com/office/drawing/2014/main" id="{852B63E1-909D-4D83-9001-A13C3EA4BE77}"/>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00BADE"/>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08906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bowl of food&#10;&#10;Description automatically generated with low confidence">
            <a:extLst>
              <a:ext uri="{FF2B5EF4-FFF2-40B4-BE49-F238E27FC236}">
                <a16:creationId xmlns:a16="http://schemas.microsoft.com/office/drawing/2014/main" id="{8019C897-A932-4D41-A3F6-9A04C563EE1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9226" r="9226"/>
          <a:stretch>
            <a:fillRect/>
          </a:stretch>
        </p:blipFill>
        <p:spPr/>
      </p:pic>
      <p:sp>
        <p:nvSpPr>
          <p:cNvPr id="3" name="Text Placeholder 2">
            <a:extLst>
              <a:ext uri="{FF2B5EF4-FFF2-40B4-BE49-F238E27FC236}">
                <a16:creationId xmlns:a16="http://schemas.microsoft.com/office/drawing/2014/main" id="{BEF25424-932E-433D-BC09-0160B2650120}"/>
              </a:ext>
            </a:extLst>
          </p:cNvPr>
          <p:cNvSpPr>
            <a:spLocks noGrp="1"/>
          </p:cNvSpPr>
          <p:nvPr>
            <p:ph type="body" sz="quarter" idx="18"/>
          </p:nvPr>
        </p:nvSpPr>
        <p:spPr>
          <a:xfrm>
            <a:off x="1455938" y="1408386"/>
            <a:ext cx="5193437" cy="5182914"/>
          </a:xfrm>
        </p:spPr>
        <p:txBody>
          <a:bodyPr vert="horz" lIns="91440" tIns="45720" rIns="91440" bIns="45720" rtlCol="0" anchor="t">
            <a:normAutofit/>
          </a:bodyPr>
          <a:lstStyle/>
          <a:p>
            <a:pPr marL="71755" algn="ctr">
              <a:lnSpc>
                <a:spcPct val="100000"/>
              </a:lnSpc>
            </a:pPr>
            <a:r>
              <a:rPr lang="es-ES" dirty="0"/>
              <a:t>Para estar preparados para afrontar el envejecimiento de nuestra población europea, es esencial tener en cuenta no sólo los retos, sino llamar más la atención sobre las oportunidades que ofrece la creciente longevidad... </a:t>
            </a:r>
            <a:endParaRPr lang="es-ES"/>
          </a:p>
          <a:p>
            <a:pPr marL="71755" algn="ctr">
              <a:lnSpc>
                <a:spcPct val="100000"/>
              </a:lnSpc>
            </a:pPr>
            <a:r>
              <a:rPr lang="en-US" b="1" dirty="0"/>
              <a:t>- </a:t>
            </a:r>
            <a:r>
              <a:rPr lang="es-ES" b="1" dirty="0"/>
              <a:t>El desarrollo y la comercialización de alimentos y productos adecuados o enriquecidos con nutrientes para las personas mayores. </a:t>
            </a:r>
          </a:p>
          <a:p>
            <a:pPr marL="71755" indent="0">
              <a:lnSpc>
                <a:spcPct val="100000"/>
              </a:lnSpc>
            </a:pPr>
            <a:endParaRPr lang="en-IE" dirty="0">
              <a:cs typeface="Calibri" panose="020F0502020204030204"/>
            </a:endParaRPr>
          </a:p>
        </p:txBody>
      </p:sp>
      <p:sp>
        <p:nvSpPr>
          <p:cNvPr id="4" name="Text Placeholder 3">
            <a:extLst>
              <a:ext uri="{FF2B5EF4-FFF2-40B4-BE49-F238E27FC236}">
                <a16:creationId xmlns:a16="http://schemas.microsoft.com/office/drawing/2014/main" id="{3F5788A0-2728-4B33-80DA-88A02ED86A73}"/>
              </a:ext>
            </a:extLst>
          </p:cNvPr>
          <p:cNvSpPr>
            <a:spLocks noGrp="1"/>
          </p:cNvSpPr>
          <p:nvPr>
            <p:ph type="body" sz="quarter" idx="16"/>
          </p:nvPr>
        </p:nvSpPr>
        <p:spPr>
          <a:xfrm>
            <a:off x="1560905" y="500917"/>
            <a:ext cx="4716425" cy="582221"/>
          </a:xfrm>
        </p:spPr>
        <p:txBody>
          <a:bodyPr>
            <a:normAutofit fontScale="92500"/>
          </a:bodyPr>
          <a:lstStyle/>
          <a:p>
            <a:r>
              <a:rPr lang="en-US" sz="3300" b="1" dirty="0" err="1"/>
              <a:t>Preparados</a:t>
            </a:r>
            <a:r>
              <a:rPr lang="en-US" sz="3300" b="1" dirty="0"/>
              <a:t> para </a:t>
            </a:r>
            <a:r>
              <a:rPr lang="en-US" sz="3300" b="1" dirty="0" err="1"/>
              <a:t>el</a:t>
            </a:r>
            <a:r>
              <a:rPr lang="en-US" sz="3300" b="1" dirty="0"/>
              <a:t> </a:t>
            </a:r>
            <a:r>
              <a:rPr lang="en-US" sz="3300" b="1" dirty="0" err="1"/>
              <a:t>cambio</a:t>
            </a:r>
            <a:endParaRPr lang="en-IE" sz="3300" b="1" dirty="0"/>
          </a:p>
        </p:txBody>
      </p:sp>
    </p:spTree>
    <p:extLst>
      <p:ext uri="{BB962C8B-B14F-4D97-AF65-F5344CB8AC3E}">
        <p14:creationId xmlns:p14="http://schemas.microsoft.com/office/powerpoint/2010/main" val="4109628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right ladder against dull ladders">
            <a:extLst>
              <a:ext uri="{FF2B5EF4-FFF2-40B4-BE49-F238E27FC236}">
                <a16:creationId xmlns:a16="http://schemas.microsoft.com/office/drawing/2014/main" id="{B5825549-2B27-465D-8E33-A6672FA703D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87C570EC-F362-4ABA-83BD-45754E47C86B}"/>
              </a:ext>
            </a:extLst>
          </p:cNvPr>
          <p:cNvSpPr>
            <a:spLocks noGrp="1"/>
          </p:cNvSpPr>
          <p:nvPr>
            <p:ph type="body" sz="quarter" idx="18"/>
          </p:nvPr>
        </p:nvSpPr>
        <p:spPr>
          <a:xfrm>
            <a:off x="1454331" y="1545020"/>
            <a:ext cx="5397731" cy="5046279"/>
          </a:xfrm>
        </p:spPr>
        <p:txBody>
          <a:bodyPr vert="horz" lIns="91440" tIns="45720" rIns="91440" bIns="45720" rtlCol="0" anchor="t">
            <a:normAutofit/>
          </a:bodyPr>
          <a:lstStyle/>
          <a:p>
            <a:pPr marL="71755" indent="0" algn="just">
              <a:lnSpc>
                <a:spcPct val="100000"/>
              </a:lnSpc>
            </a:pPr>
            <a:r>
              <a:rPr lang="es-ES" sz="2300" dirty="0"/>
              <a:t>El desarrollo de productos innovadores de éxito es un reto: la industria alimentaria se considera tradicionalmente un sector con baja intensidad de investigación y es bastante conservadora en cuanto al tipo de innovaciones que introduce en el mercado. </a:t>
            </a:r>
            <a:endParaRPr lang="es-ES"/>
          </a:p>
          <a:p>
            <a:pPr marL="71755" indent="0" algn="just">
              <a:lnSpc>
                <a:spcPct val="100000"/>
              </a:lnSpc>
            </a:pPr>
            <a:r>
              <a:rPr lang="es-ES" sz="2300" dirty="0"/>
              <a:t>El uso de nuevos métodos para potenciar la innovación y la capacidad empresarial es esencial para que las empresas respondan a la creciente demanda de nuevos productos y servicios alimentarios dentro de la economía plateada. </a:t>
            </a:r>
            <a:endParaRPr lang="en-IE" sz="2300" dirty="0">
              <a:cs typeface="Calibri" panose="020F0502020204030204"/>
            </a:endParaRPr>
          </a:p>
        </p:txBody>
      </p:sp>
      <p:sp>
        <p:nvSpPr>
          <p:cNvPr id="4" name="Text Placeholder 3">
            <a:extLst>
              <a:ext uri="{FF2B5EF4-FFF2-40B4-BE49-F238E27FC236}">
                <a16:creationId xmlns:a16="http://schemas.microsoft.com/office/drawing/2014/main" id="{3112D074-6014-4986-BB26-2293A1E1AD56}"/>
              </a:ext>
            </a:extLst>
          </p:cNvPr>
          <p:cNvSpPr>
            <a:spLocks noGrp="1"/>
          </p:cNvSpPr>
          <p:nvPr>
            <p:ph type="body" sz="quarter" idx="16"/>
          </p:nvPr>
        </p:nvSpPr>
        <p:spPr/>
        <p:txBody>
          <a:bodyPr>
            <a:normAutofit/>
          </a:bodyPr>
          <a:lstStyle/>
          <a:p>
            <a:r>
              <a:rPr lang="en-IE" sz="3300" b="1" dirty="0"/>
              <a:t>Ser </a:t>
            </a:r>
            <a:r>
              <a:rPr lang="en-IE" sz="3300" b="1" dirty="0" err="1"/>
              <a:t>innovadores</a:t>
            </a:r>
            <a:endParaRPr lang="en-IE" sz="3300" b="1" dirty="0"/>
          </a:p>
        </p:txBody>
      </p:sp>
    </p:spTree>
    <p:extLst>
      <p:ext uri="{BB962C8B-B14F-4D97-AF65-F5344CB8AC3E}">
        <p14:creationId xmlns:p14="http://schemas.microsoft.com/office/powerpoint/2010/main" val="2542079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57AABE-F8B2-4C22-8C38-A55E443C4311}"/>
              </a:ext>
            </a:extLst>
          </p:cNvPr>
          <p:cNvSpPr>
            <a:spLocks noGrp="1"/>
          </p:cNvSpPr>
          <p:nvPr>
            <p:ph type="body" sz="quarter" idx="16"/>
          </p:nvPr>
        </p:nvSpPr>
        <p:spPr>
          <a:xfrm>
            <a:off x="2149154" y="934084"/>
            <a:ext cx="4083695" cy="3682304"/>
          </a:xfrm>
        </p:spPr>
        <p:txBody>
          <a:bodyPr>
            <a:normAutofit/>
          </a:bodyPr>
          <a:lstStyle/>
          <a:p>
            <a:r>
              <a:rPr lang="es-ES" dirty="0"/>
              <a:t>Utilizar la innovación para crear oportunidades </a:t>
            </a:r>
            <a:endParaRPr lang="en-IE" dirty="0"/>
          </a:p>
        </p:txBody>
      </p:sp>
      <p:sp>
        <p:nvSpPr>
          <p:cNvPr id="3" name="Text Placeholder 2">
            <a:extLst>
              <a:ext uri="{FF2B5EF4-FFF2-40B4-BE49-F238E27FC236}">
                <a16:creationId xmlns:a16="http://schemas.microsoft.com/office/drawing/2014/main" id="{A62A8D1E-118D-4511-989E-C166AFA731AB}"/>
              </a:ext>
            </a:extLst>
          </p:cNvPr>
          <p:cNvSpPr>
            <a:spLocks noGrp="1"/>
          </p:cNvSpPr>
          <p:nvPr>
            <p:ph type="body" sz="quarter" idx="17"/>
          </p:nvPr>
        </p:nvSpPr>
        <p:spPr/>
        <p:txBody>
          <a:bodyPr>
            <a:normAutofit fontScale="85000" lnSpcReduction="20000"/>
          </a:bodyPr>
          <a:lstStyle/>
          <a:p>
            <a:r>
              <a:rPr lang="en-US"/>
              <a:t>2</a:t>
            </a:r>
            <a:endParaRPr lang="en-IE"/>
          </a:p>
        </p:txBody>
      </p:sp>
    </p:spTree>
    <p:extLst>
      <p:ext uri="{BB962C8B-B14F-4D97-AF65-F5344CB8AC3E}">
        <p14:creationId xmlns:p14="http://schemas.microsoft.com/office/powerpoint/2010/main" val="1632280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peas with one open pea with seeds">
            <a:extLst>
              <a:ext uri="{FF2B5EF4-FFF2-40B4-BE49-F238E27FC236}">
                <a16:creationId xmlns:a16="http://schemas.microsoft.com/office/drawing/2014/main" id="{71DAC84B-8465-4B24-BCC3-31C45976DFB9}"/>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40F5B38-FAD3-4D81-BEA7-946BAEFBE9E0}"/>
              </a:ext>
            </a:extLst>
          </p:cNvPr>
          <p:cNvSpPr>
            <a:spLocks noGrp="1"/>
          </p:cNvSpPr>
          <p:nvPr>
            <p:ph type="body" sz="quarter" idx="18"/>
          </p:nvPr>
        </p:nvSpPr>
        <p:spPr>
          <a:xfrm>
            <a:off x="1477371" y="1321904"/>
            <a:ext cx="5232188" cy="5450371"/>
          </a:xfrm>
        </p:spPr>
        <p:txBody>
          <a:bodyPr vert="horz" lIns="91440" tIns="45720" rIns="91440" bIns="45720" rtlCol="0" anchor="t">
            <a:normAutofit fontScale="85000" lnSpcReduction="10000"/>
          </a:bodyPr>
          <a:lstStyle/>
          <a:p>
            <a:pPr marL="71755" algn="ctr">
              <a:lnSpc>
                <a:spcPct val="120000"/>
              </a:lnSpc>
            </a:pPr>
            <a:r>
              <a:rPr lang="es-ES" dirty="0"/>
              <a:t>Como hemos visto en la sección 1, las necesidades de nuestros consumidores de la economía plateada evolucionan constantemente.  Como PYME del sector alimentario, debe ser capaz de mejorar las distintas áreas de su negocio para resolver los problemas que van surgiendo y </a:t>
            </a:r>
            <a:r>
              <a:rPr lang="es-ES" b="1" dirty="0"/>
              <a:t>seguir creando nuevo valor para los nuevos clientes</a:t>
            </a:r>
            <a:r>
              <a:rPr lang="es-ES" dirty="0"/>
              <a:t>.</a:t>
            </a:r>
            <a:endParaRPr lang="es-ES"/>
          </a:p>
          <a:p>
            <a:pPr marL="71755" algn="ctr">
              <a:lnSpc>
                <a:spcPct val="120000"/>
              </a:lnSpc>
            </a:pPr>
            <a:r>
              <a:rPr lang="es-ES" dirty="0"/>
              <a:t>Por lo tanto, saber qué tipos de innovación perseguir puede ayudarle a descubrir las nuevas oportunidades más adecuadas para su negocio</a:t>
            </a:r>
            <a:r>
              <a:rPr lang="en-US" dirty="0"/>
              <a:t>. </a:t>
            </a:r>
            <a:endParaRPr lang="en-US" dirty="0">
              <a:cs typeface="Calibri" panose="020F0502020204030204"/>
            </a:endParaRPr>
          </a:p>
          <a:p>
            <a:pPr marL="71755" algn="ctr">
              <a:lnSpc>
                <a:spcPct val="120000"/>
              </a:lnSpc>
            </a:pPr>
            <a:r>
              <a:rPr lang="es-ES" dirty="0">
                <a:highlight>
                  <a:srgbClr val="85D2E1"/>
                </a:highlight>
                <a:ea typeface="+mn-lt"/>
                <a:cs typeface="+mn-lt"/>
              </a:rPr>
              <a:t>Ponga a prueba la capacidad de innovación de su empresa con nuestra herramienta de autoevaluación: </a:t>
            </a:r>
            <a:r>
              <a:rPr lang="es-ES" b="1" dirty="0">
                <a:highlight>
                  <a:srgbClr val="85D2E1"/>
                </a:highlight>
                <a:ea typeface="+mn-lt"/>
                <a:cs typeface="+mn-lt"/>
              </a:rPr>
              <a:t>Haga clic aquí para saber más</a:t>
            </a:r>
            <a:endParaRPr lang="en-IE" b="1" dirty="0">
              <a:highlight>
                <a:srgbClr val="85D2E1"/>
              </a:highlight>
              <a:cs typeface="Calibri" panose="020F0502020204030204"/>
            </a:endParaRPr>
          </a:p>
        </p:txBody>
      </p:sp>
      <p:sp>
        <p:nvSpPr>
          <p:cNvPr id="4" name="Text Placeholder 3">
            <a:extLst>
              <a:ext uri="{FF2B5EF4-FFF2-40B4-BE49-F238E27FC236}">
                <a16:creationId xmlns:a16="http://schemas.microsoft.com/office/drawing/2014/main" id="{CE336CD2-C647-4DAD-A2CD-E0CDE142CC34}"/>
              </a:ext>
            </a:extLst>
          </p:cNvPr>
          <p:cNvSpPr>
            <a:spLocks noGrp="1"/>
          </p:cNvSpPr>
          <p:nvPr>
            <p:ph type="body" sz="quarter" idx="16"/>
          </p:nvPr>
        </p:nvSpPr>
        <p:spPr>
          <a:xfrm>
            <a:off x="1718561" y="595510"/>
            <a:ext cx="4990998" cy="582221"/>
          </a:xfrm>
        </p:spPr>
        <p:txBody>
          <a:bodyPr>
            <a:noAutofit/>
          </a:bodyPr>
          <a:lstStyle/>
          <a:p>
            <a:r>
              <a:rPr lang="es-ES" sz="2400" b="1" dirty="0"/>
              <a:t>Encontrar la mejor opción para usted</a:t>
            </a:r>
            <a:endParaRPr lang="en-IE" sz="2400" b="1" dirty="0"/>
          </a:p>
        </p:txBody>
      </p:sp>
    </p:spTree>
    <p:extLst>
      <p:ext uri="{BB962C8B-B14F-4D97-AF65-F5344CB8AC3E}">
        <p14:creationId xmlns:p14="http://schemas.microsoft.com/office/powerpoint/2010/main" val="1620243526"/>
      </p:ext>
    </p:extLst>
  </p:cSld>
  <p:clrMapOvr>
    <a:masterClrMapping/>
  </p:clrMapOvr>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rumpled paper light bulb">
            <a:extLst>
              <a:ext uri="{FF2B5EF4-FFF2-40B4-BE49-F238E27FC236}">
                <a16:creationId xmlns:a16="http://schemas.microsoft.com/office/drawing/2014/main" id="{237545D2-25E7-45D9-9F60-271E675C235A}"/>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6CA0088-593B-4A4B-8AE2-5E7210CFBE4A}"/>
              </a:ext>
            </a:extLst>
          </p:cNvPr>
          <p:cNvSpPr>
            <a:spLocks noGrp="1"/>
          </p:cNvSpPr>
          <p:nvPr>
            <p:ph type="body" sz="quarter" idx="18"/>
          </p:nvPr>
        </p:nvSpPr>
        <p:spPr>
          <a:xfrm>
            <a:off x="1450427" y="1408386"/>
            <a:ext cx="5401635" cy="5449614"/>
          </a:xfrm>
        </p:spPr>
        <p:txBody>
          <a:bodyPr vert="horz" lIns="91440" tIns="45720" rIns="91440" bIns="45720" rtlCol="0" anchor="t">
            <a:noAutofit/>
          </a:bodyPr>
          <a:lstStyle/>
          <a:p>
            <a:pPr marL="71755" indent="0" algn="just">
              <a:lnSpc>
                <a:spcPct val="100000"/>
              </a:lnSpc>
              <a:spcBef>
                <a:spcPts val="600"/>
              </a:spcBef>
            </a:pPr>
            <a:r>
              <a:rPr lang="es-ES" sz="2200" dirty="0"/>
              <a:t>La innovación puede ser un tema confuso, ya que hay muchos tipos diferentes de innovación. A menudo se oye hablar de innovación en términos de tecnología y, aunque es cierto que la innovación tecnológica ha sido, y probablemente seguirá siendo, la forma más obvia de innovación, también tiene otras formas</a:t>
            </a:r>
            <a:r>
              <a:rPr lang="en-US" sz="2200" dirty="0"/>
              <a:t>.</a:t>
            </a:r>
            <a:endParaRPr lang="es-ES"/>
          </a:p>
          <a:p>
            <a:pPr marL="71755" indent="0" algn="just">
              <a:lnSpc>
                <a:spcPct val="100000"/>
              </a:lnSpc>
              <a:spcBef>
                <a:spcPts val="600"/>
              </a:spcBef>
            </a:pPr>
            <a:r>
              <a:rPr lang="es-ES" sz="2200" dirty="0"/>
              <a:t>La mayoría de las innovaciones son pequeñas mejoras graduales de los productos, procesos y servicios existentes, mientras que algunas innovaciones pueden ser esos inventos o modelos de negocio revolucionarios que transforman las industrias.</a:t>
            </a:r>
            <a:endParaRPr lang="en-IE" sz="2200" dirty="0">
              <a:cs typeface="Calibri" panose="020F0502020204030204"/>
            </a:endParaRPr>
          </a:p>
        </p:txBody>
      </p:sp>
      <p:sp>
        <p:nvSpPr>
          <p:cNvPr id="4" name="Text Placeholder 3">
            <a:extLst>
              <a:ext uri="{FF2B5EF4-FFF2-40B4-BE49-F238E27FC236}">
                <a16:creationId xmlns:a16="http://schemas.microsoft.com/office/drawing/2014/main" id="{5527D05E-CF1F-4D4B-B375-92B1968E9CD7}"/>
              </a:ext>
            </a:extLst>
          </p:cNvPr>
          <p:cNvSpPr>
            <a:spLocks noGrp="1"/>
          </p:cNvSpPr>
          <p:nvPr>
            <p:ph type="body" sz="quarter" idx="16"/>
          </p:nvPr>
        </p:nvSpPr>
        <p:spPr/>
        <p:txBody>
          <a:bodyPr>
            <a:normAutofit lnSpcReduction="10000"/>
          </a:bodyPr>
          <a:lstStyle/>
          <a:p>
            <a:r>
              <a:rPr lang="en-US" b="1" dirty="0" err="1"/>
              <a:t>Qué</a:t>
            </a:r>
            <a:r>
              <a:rPr lang="en-US" b="1" dirty="0"/>
              <a:t> es la </a:t>
            </a:r>
            <a:r>
              <a:rPr lang="en-US" b="1" dirty="0" err="1"/>
              <a:t>innovación</a:t>
            </a:r>
            <a:r>
              <a:rPr lang="en-US" b="1" dirty="0"/>
              <a:t>...</a:t>
            </a:r>
          </a:p>
        </p:txBody>
      </p:sp>
    </p:spTree>
    <p:extLst>
      <p:ext uri="{BB962C8B-B14F-4D97-AF65-F5344CB8AC3E}">
        <p14:creationId xmlns:p14="http://schemas.microsoft.com/office/powerpoint/2010/main" val="575294484"/>
      </p:ext>
    </p:extLst>
  </p:cSld>
  <p:clrMapOvr>
    <a:masterClrMapping/>
  </p:clrMapOvr>
  <p:extLst>
    <p:ext uri="{6950BFC3-D8DA-4A85-94F7-54DA5524770B}">
      <p188:commentRel xmlns:p188="http://schemas.microsoft.com/office/powerpoint/2018/8/main" r:id="rId2"/>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ED8DFA-B5AF-40F1-A72D-E5136FDB2855}"/>
              </a:ext>
            </a:extLst>
          </p:cNvPr>
          <p:cNvSpPr>
            <a:spLocks noGrp="1"/>
          </p:cNvSpPr>
          <p:nvPr>
            <p:ph type="body" sz="quarter" idx="18"/>
          </p:nvPr>
        </p:nvSpPr>
        <p:spPr>
          <a:xfrm>
            <a:off x="1631913" y="1484848"/>
            <a:ext cx="4716424" cy="4525954"/>
          </a:xfrm>
        </p:spPr>
        <p:txBody>
          <a:bodyPr vert="horz" lIns="91440" tIns="45720" rIns="91440" bIns="45720" rtlCol="0" anchor="t">
            <a:normAutofit/>
          </a:bodyPr>
          <a:lstStyle/>
          <a:p>
            <a:pPr marL="71755" indent="0" algn="just"/>
            <a:r>
              <a:rPr lang="es-ES" dirty="0"/>
              <a:t>Una forma de clasificar la innovación es hacerlo en función de dos dimensiones: la tecnología que utiliza y el mercado en el que opera</a:t>
            </a:r>
            <a:r>
              <a:rPr lang="en-US" dirty="0"/>
              <a:t>. </a:t>
            </a:r>
            <a:endParaRPr lang="es-ES">
              <a:cs typeface="Calibri" panose="020F0502020204030204"/>
            </a:endParaRPr>
          </a:p>
          <a:p>
            <a:pPr marL="71755" indent="0" algn="just"/>
            <a:r>
              <a:rPr lang="es-ES" dirty="0"/>
              <a:t>Podemos utilizar la matriz de innovación para visualizar los cuatro tipos de innovación más comunes</a:t>
            </a:r>
            <a:r>
              <a:rPr lang="en-US" dirty="0"/>
              <a:t>:</a:t>
            </a:r>
            <a:endParaRPr lang="en-US" dirty="0">
              <a:cs typeface="Calibri" panose="020F0502020204030204"/>
            </a:endParaRPr>
          </a:p>
          <a:p>
            <a:pPr marL="1143000" lvl="1" indent="-457200" algn="just">
              <a:buFont typeface="+mj-lt"/>
              <a:buAutoNum type="arabicPeriod"/>
            </a:pPr>
            <a:r>
              <a:rPr lang="en-US" sz="2400" b="1" dirty="0">
                <a:solidFill>
                  <a:srgbClr val="000000"/>
                </a:solidFill>
                <a:latin typeface="+mn-lt"/>
              </a:rPr>
              <a:t>Incremental</a:t>
            </a:r>
            <a:endParaRPr lang="en-US" sz="2400" b="1" dirty="0">
              <a:solidFill>
                <a:srgbClr val="000000"/>
              </a:solidFill>
              <a:latin typeface="+mn-lt"/>
              <a:cs typeface="Calibri" panose="020F0502020204030204"/>
            </a:endParaRPr>
          </a:p>
          <a:p>
            <a:pPr marL="1143000" lvl="1" indent="-457200" algn="just">
              <a:buFont typeface="+mj-lt"/>
              <a:buAutoNum type="arabicPeriod"/>
            </a:pPr>
            <a:r>
              <a:rPr lang="en-US" sz="2400" b="1" dirty="0" err="1">
                <a:solidFill>
                  <a:srgbClr val="000000"/>
                </a:solidFill>
                <a:latin typeface="+mn-lt"/>
              </a:rPr>
              <a:t>Disruptiva</a:t>
            </a:r>
            <a:endParaRPr lang="en-US" sz="2400" b="1" dirty="0">
              <a:solidFill>
                <a:srgbClr val="000000"/>
              </a:solidFill>
              <a:latin typeface="+mn-lt"/>
              <a:cs typeface="Calibri" panose="020F0502020204030204"/>
            </a:endParaRPr>
          </a:p>
          <a:p>
            <a:pPr marL="1143000" lvl="1" indent="-457200" algn="just">
              <a:buFont typeface="+mj-lt"/>
              <a:buAutoNum type="arabicPeriod"/>
            </a:pPr>
            <a:r>
              <a:rPr lang="en-US" sz="2400" b="1" dirty="0" err="1">
                <a:solidFill>
                  <a:srgbClr val="000000"/>
                </a:solidFill>
                <a:latin typeface="+mn-lt"/>
              </a:rPr>
              <a:t>Sostenible</a:t>
            </a:r>
            <a:endParaRPr lang="en-US" sz="2400" b="1" dirty="0">
              <a:solidFill>
                <a:srgbClr val="000000"/>
              </a:solidFill>
              <a:latin typeface="+mn-lt"/>
              <a:cs typeface="Calibri" panose="020F0502020204030204"/>
            </a:endParaRPr>
          </a:p>
          <a:p>
            <a:pPr marL="1143000" lvl="1" indent="-457200">
              <a:buFont typeface="+mj-lt"/>
              <a:buAutoNum type="arabicPeriod"/>
            </a:pPr>
            <a:r>
              <a:rPr lang="en-US" sz="2400" b="1" dirty="0">
                <a:solidFill>
                  <a:srgbClr val="000000"/>
                </a:solidFill>
                <a:latin typeface="+mn-lt"/>
              </a:rPr>
              <a:t>Radical</a:t>
            </a:r>
            <a:endParaRPr lang="en-IE" sz="2400" b="1" dirty="0">
              <a:solidFill>
                <a:srgbClr val="000000"/>
              </a:solidFill>
              <a:latin typeface="+mn-lt"/>
            </a:endParaRPr>
          </a:p>
        </p:txBody>
      </p:sp>
      <p:sp>
        <p:nvSpPr>
          <p:cNvPr id="4" name="Text Placeholder 3">
            <a:extLst>
              <a:ext uri="{FF2B5EF4-FFF2-40B4-BE49-F238E27FC236}">
                <a16:creationId xmlns:a16="http://schemas.microsoft.com/office/drawing/2014/main" id="{4CEA963E-EBDF-4B9F-A0F2-BC2B3AB3F8F9}"/>
              </a:ext>
            </a:extLst>
          </p:cNvPr>
          <p:cNvSpPr>
            <a:spLocks noGrp="1"/>
          </p:cNvSpPr>
          <p:nvPr>
            <p:ph type="body" sz="quarter" idx="16"/>
          </p:nvPr>
        </p:nvSpPr>
        <p:spPr/>
        <p:txBody>
          <a:bodyPr>
            <a:normAutofit/>
          </a:bodyPr>
          <a:lstStyle/>
          <a:p>
            <a:r>
              <a:rPr lang="es-ES" sz="3300" b="1" dirty="0"/>
              <a:t>La matriz de la innovación</a:t>
            </a:r>
            <a:endParaRPr lang="en-IE" sz="3300" b="1" dirty="0"/>
          </a:p>
        </p:txBody>
      </p:sp>
      <p:sp>
        <p:nvSpPr>
          <p:cNvPr id="6" name="TextBox 5">
            <a:extLst>
              <a:ext uri="{FF2B5EF4-FFF2-40B4-BE49-F238E27FC236}">
                <a16:creationId xmlns:a16="http://schemas.microsoft.com/office/drawing/2014/main" id="{F0315E77-28BE-4284-818F-D5D2ECA30651}"/>
              </a:ext>
            </a:extLst>
          </p:cNvPr>
          <p:cNvSpPr txBox="1"/>
          <p:nvPr/>
        </p:nvSpPr>
        <p:spPr>
          <a:xfrm>
            <a:off x="8312727" y="1679171"/>
            <a:ext cx="1504604" cy="1271847"/>
          </a:xfrm>
          <a:prstGeom prst="rect">
            <a:avLst/>
          </a:prstGeom>
          <a:noFill/>
        </p:spPr>
        <p:txBody>
          <a:bodyPr wrap="square" rtlCol="0">
            <a:spAutoFit/>
          </a:bodyPr>
          <a:lstStyle/>
          <a:p>
            <a:endParaRPr lang="en-IE"/>
          </a:p>
        </p:txBody>
      </p:sp>
      <p:sp>
        <p:nvSpPr>
          <p:cNvPr id="8" name="TextBox 7">
            <a:extLst>
              <a:ext uri="{FF2B5EF4-FFF2-40B4-BE49-F238E27FC236}">
                <a16:creationId xmlns:a16="http://schemas.microsoft.com/office/drawing/2014/main" id="{FB0BEAEA-A4B6-4575-AE6D-79D00526E4EE}"/>
              </a:ext>
            </a:extLst>
          </p:cNvPr>
          <p:cNvSpPr txBox="1"/>
          <p:nvPr/>
        </p:nvSpPr>
        <p:spPr>
          <a:xfrm>
            <a:off x="8465127" y="1831571"/>
            <a:ext cx="1504604" cy="1271847"/>
          </a:xfrm>
          <a:prstGeom prst="rect">
            <a:avLst/>
          </a:prstGeom>
          <a:noFill/>
        </p:spPr>
        <p:txBody>
          <a:bodyPr wrap="square" rtlCol="0">
            <a:spAutoFit/>
          </a:bodyPr>
          <a:lstStyle/>
          <a:p>
            <a:endParaRPr lang="en-IE"/>
          </a:p>
        </p:txBody>
      </p:sp>
      <p:sp>
        <p:nvSpPr>
          <p:cNvPr id="9" name="TextBox 8">
            <a:extLst>
              <a:ext uri="{FF2B5EF4-FFF2-40B4-BE49-F238E27FC236}">
                <a16:creationId xmlns:a16="http://schemas.microsoft.com/office/drawing/2014/main" id="{29183E16-CCEC-4E59-9F06-BD38EBBE79C1}"/>
              </a:ext>
            </a:extLst>
          </p:cNvPr>
          <p:cNvSpPr txBox="1"/>
          <p:nvPr/>
        </p:nvSpPr>
        <p:spPr>
          <a:xfrm>
            <a:off x="7732589" y="1484848"/>
            <a:ext cx="1790007" cy="1523494"/>
          </a:xfrm>
          <a:prstGeom prst="rect">
            <a:avLst/>
          </a:prstGeom>
          <a:solidFill>
            <a:srgbClr val="85D2E1"/>
          </a:solidFill>
        </p:spPr>
        <p:txBody>
          <a:bodyPr wrap="square" rtlCol="0">
            <a:spAutoFit/>
          </a:bodyPr>
          <a:lstStyle/>
          <a:p>
            <a:pPr algn="ctr"/>
            <a:r>
              <a:rPr lang="en-US" sz="1400" b="1" u="sng" dirty="0" err="1"/>
              <a:t>Sostenible</a:t>
            </a:r>
            <a:endParaRPr lang="en-US" sz="1400" b="1" u="sng" dirty="0"/>
          </a:p>
          <a:p>
            <a:pPr algn="ctr"/>
            <a:r>
              <a:rPr lang="es-ES" sz="1300" dirty="0"/>
              <a:t>Una mejora significativa de un producto que pretende mantener una posición en un mercado existente</a:t>
            </a:r>
            <a:r>
              <a:rPr lang="es-ES" sz="1400" dirty="0"/>
              <a:t>.</a:t>
            </a:r>
            <a:endParaRPr lang="en-IE" sz="1400" dirty="0"/>
          </a:p>
        </p:txBody>
      </p:sp>
      <p:sp>
        <p:nvSpPr>
          <p:cNvPr id="10" name="TextBox 9">
            <a:extLst>
              <a:ext uri="{FF2B5EF4-FFF2-40B4-BE49-F238E27FC236}">
                <a16:creationId xmlns:a16="http://schemas.microsoft.com/office/drawing/2014/main" id="{ED5717D1-FB5B-4356-9840-E34F50337507}"/>
              </a:ext>
            </a:extLst>
          </p:cNvPr>
          <p:cNvSpPr txBox="1"/>
          <p:nvPr/>
        </p:nvSpPr>
        <p:spPr>
          <a:xfrm>
            <a:off x="9713789" y="1486074"/>
            <a:ext cx="1790007" cy="1384995"/>
          </a:xfrm>
          <a:prstGeom prst="rect">
            <a:avLst/>
          </a:prstGeom>
          <a:solidFill>
            <a:srgbClr val="8CBF4B"/>
          </a:solidFill>
        </p:spPr>
        <p:txBody>
          <a:bodyPr wrap="square" rtlCol="0">
            <a:spAutoFit/>
          </a:bodyPr>
          <a:lstStyle/>
          <a:p>
            <a:pPr algn="ctr"/>
            <a:r>
              <a:rPr lang="en-US" sz="1400" b="1" u="sng" dirty="0" err="1"/>
              <a:t>Disruptiva</a:t>
            </a:r>
            <a:endParaRPr lang="en-US" sz="1400" b="1" u="sng" dirty="0"/>
          </a:p>
          <a:p>
            <a:pPr algn="ctr"/>
            <a:r>
              <a:rPr lang="es-ES" sz="1400" dirty="0"/>
              <a:t>Tecnología o nuevo modelo de negocio que perturba el mercado existente</a:t>
            </a:r>
          </a:p>
          <a:p>
            <a:pPr algn="ctr"/>
            <a:endParaRPr lang="en-IE" sz="1400" dirty="0"/>
          </a:p>
        </p:txBody>
      </p:sp>
      <p:sp>
        <p:nvSpPr>
          <p:cNvPr id="11" name="TextBox 10">
            <a:extLst>
              <a:ext uri="{FF2B5EF4-FFF2-40B4-BE49-F238E27FC236}">
                <a16:creationId xmlns:a16="http://schemas.microsoft.com/office/drawing/2014/main" id="{B0AADE65-E71C-42BB-B9F4-B4213771E69C}"/>
              </a:ext>
            </a:extLst>
          </p:cNvPr>
          <p:cNvSpPr txBox="1"/>
          <p:nvPr/>
        </p:nvSpPr>
        <p:spPr>
          <a:xfrm>
            <a:off x="7732589" y="3041999"/>
            <a:ext cx="1773382" cy="1384995"/>
          </a:xfrm>
          <a:prstGeom prst="rect">
            <a:avLst/>
          </a:prstGeom>
          <a:solidFill>
            <a:srgbClr val="FFD100"/>
          </a:solidFill>
        </p:spPr>
        <p:txBody>
          <a:bodyPr wrap="square" rtlCol="0">
            <a:spAutoFit/>
          </a:bodyPr>
          <a:lstStyle/>
          <a:p>
            <a:pPr algn="ctr"/>
            <a:r>
              <a:rPr lang="en-US" sz="1400" b="1" u="sng" dirty="0"/>
              <a:t>Incremental</a:t>
            </a:r>
          </a:p>
          <a:p>
            <a:pPr algn="ctr"/>
            <a:r>
              <a:rPr lang="es-ES" sz="1400" dirty="0"/>
              <a:t>Mejoras graduales y continuas de los productos y servicios existentes</a:t>
            </a:r>
          </a:p>
          <a:p>
            <a:pPr algn="ctr"/>
            <a:endParaRPr lang="en-IE" sz="1400" dirty="0"/>
          </a:p>
        </p:txBody>
      </p:sp>
      <p:sp>
        <p:nvSpPr>
          <p:cNvPr id="12" name="TextBox 11">
            <a:extLst>
              <a:ext uri="{FF2B5EF4-FFF2-40B4-BE49-F238E27FC236}">
                <a16:creationId xmlns:a16="http://schemas.microsoft.com/office/drawing/2014/main" id="{5460DC5B-AD6A-4861-B170-F9F2F182F5CC}"/>
              </a:ext>
            </a:extLst>
          </p:cNvPr>
          <p:cNvSpPr txBox="1"/>
          <p:nvPr/>
        </p:nvSpPr>
        <p:spPr>
          <a:xfrm>
            <a:off x="9713789" y="3041999"/>
            <a:ext cx="1773382" cy="1384995"/>
          </a:xfrm>
          <a:prstGeom prst="rect">
            <a:avLst/>
          </a:prstGeom>
          <a:solidFill>
            <a:srgbClr val="003366"/>
          </a:solidFill>
        </p:spPr>
        <p:txBody>
          <a:bodyPr wrap="square" rtlCol="0">
            <a:spAutoFit/>
          </a:bodyPr>
          <a:lstStyle/>
          <a:p>
            <a:pPr algn="ctr"/>
            <a:r>
              <a:rPr lang="en-US" sz="1400" b="1" u="sng" dirty="0">
                <a:solidFill>
                  <a:srgbClr val="85D2E1"/>
                </a:solidFill>
              </a:rPr>
              <a:t>Radical</a:t>
            </a:r>
          </a:p>
          <a:p>
            <a:pPr algn="ctr"/>
            <a:r>
              <a:rPr lang="es-ES" sz="1400" dirty="0">
                <a:solidFill>
                  <a:srgbClr val="85D2E1"/>
                </a:solidFill>
              </a:rPr>
              <a:t>El avance tecnológico que transforma las industrias, a menudo crea un nuevo mercado</a:t>
            </a:r>
            <a:endParaRPr lang="en-IE" sz="1400" dirty="0">
              <a:solidFill>
                <a:srgbClr val="85D2E1"/>
              </a:solidFill>
            </a:endParaRPr>
          </a:p>
        </p:txBody>
      </p:sp>
      <p:sp>
        <p:nvSpPr>
          <p:cNvPr id="13" name="Arrow: Up 12">
            <a:extLst>
              <a:ext uri="{FF2B5EF4-FFF2-40B4-BE49-F238E27FC236}">
                <a16:creationId xmlns:a16="http://schemas.microsoft.com/office/drawing/2014/main" id="{B226F1EC-E4E3-4BAD-A4A9-5056A0AB1D52}"/>
              </a:ext>
            </a:extLst>
          </p:cNvPr>
          <p:cNvSpPr/>
          <p:nvPr/>
        </p:nvSpPr>
        <p:spPr>
          <a:xfrm>
            <a:off x="7461040" y="1296785"/>
            <a:ext cx="80356" cy="3399906"/>
          </a:xfrm>
          <a:prstGeom prst="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Arrow: Up 13">
            <a:extLst>
              <a:ext uri="{FF2B5EF4-FFF2-40B4-BE49-F238E27FC236}">
                <a16:creationId xmlns:a16="http://schemas.microsoft.com/office/drawing/2014/main" id="{936C8AFD-1336-4DB5-BD16-7B91FCED4F7A}"/>
              </a:ext>
            </a:extLst>
          </p:cNvPr>
          <p:cNvSpPr/>
          <p:nvPr/>
        </p:nvSpPr>
        <p:spPr>
          <a:xfrm rot="5400000">
            <a:off x="9501814" y="2636980"/>
            <a:ext cx="80356" cy="4081549"/>
          </a:xfrm>
          <a:prstGeom prst="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TextBox 14">
            <a:extLst>
              <a:ext uri="{FF2B5EF4-FFF2-40B4-BE49-F238E27FC236}">
                <a16:creationId xmlns:a16="http://schemas.microsoft.com/office/drawing/2014/main" id="{0175BE85-5A2B-4A3E-B2B2-2A0D5BBDD1B1}"/>
              </a:ext>
            </a:extLst>
          </p:cNvPr>
          <p:cNvSpPr txBox="1"/>
          <p:nvPr/>
        </p:nvSpPr>
        <p:spPr>
          <a:xfrm rot="16200000">
            <a:off x="6167349" y="2878840"/>
            <a:ext cx="2146600" cy="307777"/>
          </a:xfrm>
          <a:prstGeom prst="rect">
            <a:avLst/>
          </a:prstGeom>
          <a:noFill/>
        </p:spPr>
        <p:txBody>
          <a:bodyPr wrap="square" rtlCol="0">
            <a:spAutoFit/>
          </a:bodyPr>
          <a:lstStyle/>
          <a:p>
            <a:r>
              <a:rPr lang="en-US" sz="1400" b="1" dirty="0">
                <a:solidFill>
                  <a:srgbClr val="1BA19A"/>
                </a:solidFill>
              </a:rPr>
              <a:t>IMPACTO EN EL MERCADO</a:t>
            </a:r>
            <a:endParaRPr lang="en-IE" sz="1400" b="1" dirty="0">
              <a:solidFill>
                <a:srgbClr val="1BA19A"/>
              </a:solidFill>
            </a:endParaRPr>
          </a:p>
        </p:txBody>
      </p:sp>
      <p:sp>
        <p:nvSpPr>
          <p:cNvPr id="16" name="TextBox 15">
            <a:extLst>
              <a:ext uri="{FF2B5EF4-FFF2-40B4-BE49-F238E27FC236}">
                <a16:creationId xmlns:a16="http://schemas.microsoft.com/office/drawing/2014/main" id="{C83CC39C-F363-4696-B0D9-F477DF687EBD}"/>
              </a:ext>
            </a:extLst>
          </p:cNvPr>
          <p:cNvSpPr txBox="1"/>
          <p:nvPr/>
        </p:nvSpPr>
        <p:spPr>
          <a:xfrm>
            <a:off x="8619280" y="5024940"/>
            <a:ext cx="2324792" cy="307777"/>
          </a:xfrm>
          <a:prstGeom prst="rect">
            <a:avLst/>
          </a:prstGeom>
          <a:noFill/>
        </p:spPr>
        <p:txBody>
          <a:bodyPr wrap="square" rtlCol="0">
            <a:spAutoFit/>
          </a:bodyPr>
          <a:lstStyle/>
          <a:p>
            <a:r>
              <a:rPr lang="en-US" sz="1400" b="1" dirty="0"/>
              <a:t>NOVEDADES TECNOLÓGICAS</a:t>
            </a:r>
            <a:endParaRPr lang="en-IE" sz="1400" b="1" dirty="0"/>
          </a:p>
        </p:txBody>
      </p:sp>
      <p:sp>
        <p:nvSpPr>
          <p:cNvPr id="17" name="TextBox 16">
            <a:extLst>
              <a:ext uri="{FF2B5EF4-FFF2-40B4-BE49-F238E27FC236}">
                <a16:creationId xmlns:a16="http://schemas.microsoft.com/office/drawing/2014/main" id="{2F0B9D04-E7A3-488E-ABAE-C91B2A4BF56F}"/>
              </a:ext>
            </a:extLst>
          </p:cNvPr>
          <p:cNvSpPr txBox="1"/>
          <p:nvPr/>
        </p:nvSpPr>
        <p:spPr>
          <a:xfrm>
            <a:off x="7581206" y="4717931"/>
            <a:ext cx="638695" cy="307777"/>
          </a:xfrm>
          <a:prstGeom prst="rect">
            <a:avLst/>
          </a:prstGeom>
          <a:noFill/>
        </p:spPr>
        <p:txBody>
          <a:bodyPr wrap="square" rtlCol="0">
            <a:spAutoFit/>
          </a:bodyPr>
          <a:lstStyle/>
          <a:p>
            <a:r>
              <a:rPr lang="en-US" sz="1400" dirty="0"/>
              <a:t>BAJO</a:t>
            </a:r>
            <a:endParaRPr lang="en-IE" sz="1400" dirty="0"/>
          </a:p>
        </p:txBody>
      </p:sp>
      <p:sp>
        <p:nvSpPr>
          <p:cNvPr id="18" name="TextBox 17">
            <a:extLst>
              <a:ext uri="{FF2B5EF4-FFF2-40B4-BE49-F238E27FC236}">
                <a16:creationId xmlns:a16="http://schemas.microsoft.com/office/drawing/2014/main" id="{4C784C44-D5FA-4A7F-835E-2F333E8B8601}"/>
              </a:ext>
            </a:extLst>
          </p:cNvPr>
          <p:cNvSpPr txBox="1"/>
          <p:nvPr/>
        </p:nvSpPr>
        <p:spPr>
          <a:xfrm>
            <a:off x="10944072" y="4717931"/>
            <a:ext cx="638695" cy="307777"/>
          </a:xfrm>
          <a:prstGeom prst="rect">
            <a:avLst/>
          </a:prstGeom>
          <a:noFill/>
        </p:spPr>
        <p:txBody>
          <a:bodyPr wrap="square" rtlCol="0">
            <a:spAutoFit/>
          </a:bodyPr>
          <a:lstStyle/>
          <a:p>
            <a:r>
              <a:rPr lang="en-US" sz="1400" dirty="0"/>
              <a:t>ALTO</a:t>
            </a:r>
            <a:endParaRPr lang="en-IE" sz="1400" dirty="0"/>
          </a:p>
        </p:txBody>
      </p:sp>
    </p:spTree>
    <p:extLst>
      <p:ext uri="{BB962C8B-B14F-4D97-AF65-F5344CB8AC3E}">
        <p14:creationId xmlns:p14="http://schemas.microsoft.com/office/powerpoint/2010/main" val="2823456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413B3E-E826-47F6-A410-9E2931FDBEE0}"/>
              </a:ext>
            </a:extLst>
          </p:cNvPr>
          <p:cNvSpPr>
            <a:spLocks noGrp="1"/>
          </p:cNvSpPr>
          <p:nvPr>
            <p:ph type="body" sz="quarter" idx="18"/>
          </p:nvPr>
        </p:nvSpPr>
        <p:spPr>
          <a:xfrm>
            <a:off x="0" y="2360661"/>
            <a:ext cx="4467496" cy="3892094"/>
          </a:xfrm>
        </p:spPr>
        <p:txBody>
          <a:bodyPr vert="horz" lIns="91440" tIns="45720" rIns="91440" bIns="45720" rtlCol="0" anchor="t">
            <a:normAutofit fontScale="92500" lnSpcReduction="20000"/>
          </a:bodyPr>
          <a:lstStyle/>
          <a:p>
            <a:pPr indent="0" algn="just">
              <a:lnSpc>
                <a:spcPct val="120000"/>
              </a:lnSpc>
            </a:pPr>
            <a:r>
              <a:rPr lang="es-ES" b="0" i="0" dirty="0">
                <a:solidFill>
                  <a:srgbClr val="030303"/>
                </a:solidFill>
                <a:effectLst/>
              </a:rPr>
              <a:t>Existen muchas categorías y tipos diferentes de innovación. En este vídeo se explican las formas más comunes de clasificar la innovación y se explica cómo el hecho de observar la innovación desde diferentes ángulos puede ayudarle a comprender mejor cómo funciona realmente y a encontrar nuevas oportunidades para generar valor con ella.</a:t>
            </a:r>
            <a:endParaRPr lang="en-IE" dirty="0">
              <a:cs typeface="Calibri" panose="020F0502020204030204"/>
            </a:endParaRPr>
          </a:p>
        </p:txBody>
      </p:sp>
      <p:sp>
        <p:nvSpPr>
          <p:cNvPr id="3" name="Text Placeholder 2">
            <a:extLst>
              <a:ext uri="{FF2B5EF4-FFF2-40B4-BE49-F238E27FC236}">
                <a16:creationId xmlns:a16="http://schemas.microsoft.com/office/drawing/2014/main" id="{ACAD9D62-5811-4BFF-B0DD-C5356D9182B6}"/>
              </a:ext>
            </a:extLst>
          </p:cNvPr>
          <p:cNvSpPr>
            <a:spLocks noGrp="1"/>
          </p:cNvSpPr>
          <p:nvPr>
            <p:ph type="body" sz="quarter" idx="16"/>
          </p:nvPr>
        </p:nvSpPr>
        <p:spPr>
          <a:xfrm>
            <a:off x="254000" y="416972"/>
            <a:ext cx="4431211" cy="582221"/>
          </a:xfrm>
        </p:spPr>
        <p:txBody>
          <a:bodyPr>
            <a:noAutofit/>
          </a:bodyPr>
          <a:lstStyle/>
          <a:p>
            <a:r>
              <a:rPr lang="es-ES" b="1" dirty="0"/>
              <a:t>Una introducción a la innovación</a:t>
            </a:r>
            <a:endParaRPr lang="en-IE" b="1" dirty="0"/>
          </a:p>
        </p:txBody>
      </p:sp>
      <p:pic>
        <p:nvPicPr>
          <p:cNvPr id="4" name="Online Media 3" title="Different Types of Innovation Explained">
            <a:hlinkClick r:id="" action="ppaction://media"/>
            <a:extLst>
              <a:ext uri="{FF2B5EF4-FFF2-40B4-BE49-F238E27FC236}">
                <a16:creationId xmlns:a16="http://schemas.microsoft.com/office/drawing/2014/main" id="{0AC213EE-0A3C-40EF-B284-77CF2A01B786}"/>
              </a:ext>
            </a:extLst>
          </p:cNvPr>
          <p:cNvPicPr>
            <a:picLocks noRot="1" noChangeAspect="1"/>
          </p:cNvPicPr>
          <p:nvPr>
            <a:videoFile r:link="rId1"/>
          </p:nvPr>
        </p:nvPicPr>
        <p:blipFill>
          <a:blip r:embed="rId3"/>
          <a:stretch>
            <a:fillRect/>
          </a:stretch>
        </p:blipFill>
        <p:spPr>
          <a:xfrm>
            <a:off x="4890286" y="1234439"/>
            <a:ext cx="6834995" cy="4158103"/>
          </a:xfrm>
          <a:prstGeom prst="rect">
            <a:avLst/>
          </a:prstGeom>
        </p:spPr>
      </p:pic>
      <p:sp>
        <p:nvSpPr>
          <p:cNvPr id="6" name="TextBox 5">
            <a:extLst>
              <a:ext uri="{FF2B5EF4-FFF2-40B4-BE49-F238E27FC236}">
                <a16:creationId xmlns:a16="http://schemas.microsoft.com/office/drawing/2014/main" id="{00E68BD4-4117-4408-96F2-43F699075634}"/>
              </a:ext>
            </a:extLst>
          </p:cNvPr>
          <p:cNvSpPr txBox="1"/>
          <p:nvPr/>
        </p:nvSpPr>
        <p:spPr>
          <a:xfrm>
            <a:off x="4974771" y="6068089"/>
            <a:ext cx="6135188" cy="369332"/>
          </a:xfrm>
          <a:prstGeom prst="rect">
            <a:avLst/>
          </a:prstGeom>
          <a:noFill/>
        </p:spPr>
        <p:txBody>
          <a:bodyPr wrap="square">
            <a:spAutoFit/>
          </a:bodyPr>
          <a:lstStyle/>
          <a:p>
            <a:r>
              <a:rPr lang="en-US">
                <a:solidFill>
                  <a:srgbClr val="85D2E1"/>
                </a:solidFill>
                <a:hlinkClick r:id="rId4">
                  <a:extLst>
                    <a:ext uri="{A12FA001-AC4F-418D-AE19-62706E023703}">
                      <ahyp:hlinkClr xmlns:ahyp="http://schemas.microsoft.com/office/drawing/2018/hyperlinkcolor" val="tx"/>
                    </a:ext>
                  </a:extLst>
                </a:hlinkClick>
              </a:rPr>
              <a:t>Different Types of Innovation Explained - YouTube</a:t>
            </a:r>
            <a:endParaRPr lang="en-IE">
              <a:solidFill>
                <a:srgbClr val="85D2E1"/>
              </a:solidFill>
            </a:endParaRPr>
          </a:p>
        </p:txBody>
      </p:sp>
    </p:spTree>
    <p:extLst>
      <p:ext uri="{BB962C8B-B14F-4D97-AF65-F5344CB8AC3E}">
        <p14:creationId xmlns:p14="http://schemas.microsoft.com/office/powerpoint/2010/main" val="249418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2B5DAD-04A7-4C4C-A7A8-7C2874AE4EC7}"/>
              </a:ext>
            </a:extLst>
          </p:cNvPr>
          <p:cNvSpPr>
            <a:spLocks noGrp="1"/>
          </p:cNvSpPr>
          <p:nvPr>
            <p:ph type="body" sz="quarter" idx="18"/>
          </p:nvPr>
        </p:nvSpPr>
        <p:spPr>
          <a:xfrm>
            <a:off x="488272" y="1757011"/>
            <a:ext cx="5486400" cy="3867704"/>
          </a:xfrm>
        </p:spPr>
        <p:txBody>
          <a:bodyPr vert="horz" lIns="91440" tIns="45720" rIns="91440" bIns="45720" rtlCol="0" anchor="t">
            <a:normAutofit fontScale="92500" lnSpcReduction="10000"/>
          </a:bodyPr>
          <a:lstStyle/>
          <a:p>
            <a:pPr indent="0" algn="just">
              <a:lnSpc>
                <a:spcPct val="100000"/>
              </a:lnSpc>
            </a:pPr>
            <a:r>
              <a:rPr lang="es-ES" dirty="0"/>
              <a:t>El futuro demográfico de Europa puede resumirse en un color</a:t>
            </a:r>
            <a:r>
              <a:rPr lang="en-US" dirty="0"/>
              <a:t>: </a:t>
            </a:r>
            <a:r>
              <a:rPr lang="en-US" b="1" dirty="0"/>
              <a:t>El </a:t>
            </a:r>
            <a:r>
              <a:rPr lang="en-US" b="1" dirty="0" err="1"/>
              <a:t>plateado</a:t>
            </a:r>
            <a:endParaRPr lang="en-US" dirty="0">
              <a:cs typeface="Calibri" panose="020F0502020204030204"/>
            </a:endParaRPr>
          </a:p>
          <a:p>
            <a:pPr indent="0" algn="just">
              <a:lnSpc>
                <a:spcPct val="100000"/>
              </a:lnSpc>
            </a:pPr>
            <a:r>
              <a:rPr lang="es-ES" dirty="0"/>
              <a:t>La población envejece, con menos nacimientos y una mayor esperanza de vida. Sin embargo, las personas mayores corren el riesgo de padecer inseguridad alimentaria, con una disponibilidad limitada o incierta de alimentos nutricionalmente adecuados y seguros, o una capacidad limitada o incierta para adquirir alimentos aceptables de forma socialmente aceptable</a:t>
            </a:r>
            <a:endParaRPr lang="en-IE" dirty="0">
              <a:cs typeface="Calibri" panose="020F0502020204030204"/>
            </a:endParaRPr>
          </a:p>
        </p:txBody>
      </p:sp>
      <p:sp>
        <p:nvSpPr>
          <p:cNvPr id="3" name="Text Placeholder 2">
            <a:extLst>
              <a:ext uri="{FF2B5EF4-FFF2-40B4-BE49-F238E27FC236}">
                <a16:creationId xmlns:a16="http://schemas.microsoft.com/office/drawing/2014/main" id="{F1F61FF0-C1E5-421E-973A-4274F868A4D1}"/>
              </a:ext>
            </a:extLst>
          </p:cNvPr>
          <p:cNvSpPr>
            <a:spLocks noGrp="1"/>
          </p:cNvSpPr>
          <p:nvPr>
            <p:ph type="body" sz="quarter" idx="16"/>
          </p:nvPr>
        </p:nvSpPr>
        <p:spPr/>
        <p:txBody>
          <a:bodyPr>
            <a:normAutofit/>
          </a:bodyPr>
          <a:lstStyle/>
          <a:p>
            <a:r>
              <a:rPr lang="en-US" sz="3300" b="1" dirty="0" err="1"/>
              <a:t>Identificar</a:t>
            </a:r>
            <a:r>
              <a:rPr lang="en-US" sz="3300" b="1" dirty="0"/>
              <a:t> la </a:t>
            </a:r>
            <a:r>
              <a:rPr lang="en-US" sz="3300" b="1" dirty="0" err="1"/>
              <a:t>necesidad</a:t>
            </a:r>
            <a:r>
              <a:rPr lang="en-US" sz="3300" b="1" dirty="0"/>
              <a:t>:</a:t>
            </a:r>
            <a:endParaRPr lang="en-IE" sz="3300" b="1" dirty="0"/>
          </a:p>
        </p:txBody>
      </p:sp>
      <p:pic>
        <p:nvPicPr>
          <p:cNvPr id="16" name="Picture Placeholder 15" descr="Man wearing old-fashioned hat">
            <a:extLst>
              <a:ext uri="{FF2B5EF4-FFF2-40B4-BE49-F238E27FC236}">
                <a16:creationId xmlns:a16="http://schemas.microsoft.com/office/drawing/2014/main" id="{74D89269-FCB1-4F55-9F96-A3D353A399CF}"/>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392300" y="177144"/>
            <a:ext cx="5564883" cy="5447571"/>
          </a:xfrm>
        </p:spPr>
      </p:pic>
    </p:spTree>
    <p:extLst>
      <p:ext uri="{BB962C8B-B14F-4D97-AF65-F5344CB8AC3E}">
        <p14:creationId xmlns:p14="http://schemas.microsoft.com/office/powerpoint/2010/main" val="3696937482"/>
      </p:ext>
    </p:extLst>
  </p:cSld>
  <p:clrMapOvr>
    <a:masterClrMapping/>
  </p:clrMapOvr>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931C2F-CC20-448B-B354-330A55200343}"/>
              </a:ext>
            </a:extLst>
          </p:cNvPr>
          <p:cNvSpPr>
            <a:spLocks noGrp="1"/>
          </p:cNvSpPr>
          <p:nvPr>
            <p:ph type="body" sz="quarter" idx="18"/>
          </p:nvPr>
        </p:nvSpPr>
        <p:spPr>
          <a:xfrm>
            <a:off x="1612669" y="1571104"/>
            <a:ext cx="5029199" cy="5020195"/>
          </a:xfrm>
        </p:spPr>
        <p:txBody>
          <a:bodyPr vert="horz" lIns="91440" tIns="45720" rIns="91440" bIns="45720" rtlCol="0" anchor="t">
            <a:normAutofit fontScale="85000" lnSpcReduction="10000"/>
          </a:bodyPr>
          <a:lstStyle/>
          <a:p>
            <a:pPr marL="71755" algn="just">
              <a:lnSpc>
                <a:spcPct val="120000"/>
              </a:lnSpc>
            </a:pPr>
            <a:r>
              <a:rPr lang="es-ES" dirty="0"/>
              <a:t>Cuando la gente, y especialmente la prensa, habla de innovación, suele referirse a tipos de innovaciones disruptivas, y a menudo basadas en la tecnología</a:t>
            </a:r>
            <a:r>
              <a:rPr lang="en-US" dirty="0"/>
              <a:t>.</a:t>
            </a:r>
            <a:endParaRPr lang="es-ES"/>
          </a:p>
          <a:p>
            <a:pPr marL="71755" algn="just">
              <a:lnSpc>
                <a:spcPct val="120000"/>
              </a:lnSpc>
            </a:pPr>
            <a:r>
              <a:rPr lang="es-ES" dirty="0"/>
              <a:t>Sin embargo, esto es sólo una pequeña parte del rompecabezas de la innovación. De hecho, la mayor parte de la innovación que se produce en las empresas de todos los sectores es de naturaleza mucho más trivial.</a:t>
            </a:r>
            <a:endParaRPr lang="en-US" dirty="0">
              <a:cs typeface="Calibri" panose="020F0502020204030204"/>
            </a:endParaRPr>
          </a:p>
          <a:p>
            <a:pPr marL="71755" algn="just">
              <a:lnSpc>
                <a:spcPct val="120000"/>
              </a:lnSpc>
            </a:pPr>
            <a:r>
              <a:rPr lang="es-ES" dirty="0"/>
              <a:t>La </a:t>
            </a:r>
            <a:r>
              <a:rPr lang="es-ES" b="1" dirty="0"/>
              <a:t>Innovación Incremental</a:t>
            </a:r>
            <a:r>
              <a:rPr lang="es-ES" dirty="0"/>
              <a:t> tiende a ser un factor importante detrás de las empresas más exitosas, incluso cuando su éxito podría haberse originado en la innovación disruptiva.</a:t>
            </a:r>
            <a:endParaRPr lang="en-IE" dirty="0">
              <a:cs typeface="Calibri" panose="020F0502020204030204"/>
            </a:endParaRPr>
          </a:p>
        </p:txBody>
      </p:sp>
      <p:sp>
        <p:nvSpPr>
          <p:cNvPr id="4" name="Text Placeholder 3">
            <a:extLst>
              <a:ext uri="{FF2B5EF4-FFF2-40B4-BE49-F238E27FC236}">
                <a16:creationId xmlns:a16="http://schemas.microsoft.com/office/drawing/2014/main" id="{8399E088-9A8E-4F0D-9DD4-14E666C9FF91}"/>
              </a:ext>
            </a:extLst>
          </p:cNvPr>
          <p:cNvSpPr>
            <a:spLocks noGrp="1"/>
          </p:cNvSpPr>
          <p:nvPr>
            <p:ph type="body" sz="quarter" idx="16"/>
          </p:nvPr>
        </p:nvSpPr>
        <p:spPr/>
        <p:txBody>
          <a:bodyPr>
            <a:normAutofit fontScale="92500"/>
          </a:bodyPr>
          <a:lstStyle/>
          <a:p>
            <a:r>
              <a:rPr lang="en-US" sz="3300" b="1" dirty="0"/>
              <a:t>1.  </a:t>
            </a:r>
            <a:r>
              <a:rPr lang="en-US" sz="3300" b="1" dirty="0" err="1"/>
              <a:t>Innovación</a:t>
            </a:r>
            <a:r>
              <a:rPr lang="en-US" sz="3300" b="1" dirty="0"/>
              <a:t> incremental</a:t>
            </a:r>
            <a:endParaRPr lang="en-IE" sz="3300" b="1" dirty="0"/>
          </a:p>
        </p:txBody>
      </p:sp>
      <p:sp>
        <p:nvSpPr>
          <p:cNvPr id="6" name="TextBox 5">
            <a:extLst>
              <a:ext uri="{FF2B5EF4-FFF2-40B4-BE49-F238E27FC236}">
                <a16:creationId xmlns:a16="http://schemas.microsoft.com/office/drawing/2014/main" id="{96B57848-87F6-4E20-91A5-3EBF5D4CDA16}"/>
              </a:ext>
            </a:extLst>
          </p:cNvPr>
          <p:cNvSpPr txBox="1"/>
          <p:nvPr/>
        </p:nvSpPr>
        <p:spPr>
          <a:xfrm>
            <a:off x="7410723" y="1047902"/>
            <a:ext cx="4644427" cy="2862322"/>
          </a:xfrm>
          <a:prstGeom prst="rect">
            <a:avLst/>
          </a:prstGeom>
          <a:noFill/>
        </p:spPr>
        <p:txBody>
          <a:bodyPr wrap="square">
            <a:spAutoFit/>
          </a:bodyPr>
          <a:lstStyle/>
          <a:p>
            <a:r>
              <a:rPr lang="en-US" b="1" dirty="0">
                <a:solidFill>
                  <a:srgbClr val="000000"/>
                </a:solidFill>
              </a:rPr>
              <a:t>Danone: </a:t>
            </a:r>
            <a:r>
              <a:rPr lang="es-ES" dirty="0">
                <a:solidFill>
                  <a:srgbClr val="000000"/>
                </a:solidFill>
              </a:rPr>
              <a:t>Danone tiene una sólida posición de liderazgo en todos sus mercados. La empresa se basa en una cartera única de marcas sólidas y en una innovación constante. Danone ha hecho que el yogur pase de ser un simple producto lácteo fermentado a una amplia gama de formas, sabores, funciones y consistencias, y ahora incluso a opciones sin lácteos. Evolucionan para responder a un mundo cambiante.</a:t>
            </a:r>
            <a:endParaRPr lang="en-IE" dirty="0">
              <a:solidFill>
                <a:srgbClr val="000000"/>
              </a:solidFill>
            </a:endParaRPr>
          </a:p>
        </p:txBody>
      </p:sp>
      <p:pic>
        <p:nvPicPr>
          <p:cNvPr id="1028" name="Picture 4" descr="Danone overhauls insight offering to 'shape shopper marketing around  customer' – Marketing Week">
            <a:extLst>
              <a:ext uri="{FF2B5EF4-FFF2-40B4-BE49-F238E27FC236}">
                <a16:creationId xmlns:a16="http://schemas.microsoft.com/office/drawing/2014/main" id="{EC6AD9CE-C2A7-4EAA-9442-FDCDF210661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48563" y="5205675"/>
            <a:ext cx="4197554" cy="14999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anone Plans to Boost Growth with Vegan Yogurt | News">
            <a:extLst>
              <a:ext uri="{FF2B5EF4-FFF2-40B4-BE49-F238E27FC236}">
                <a16:creationId xmlns:a16="http://schemas.microsoft.com/office/drawing/2014/main" id="{7F4FEC45-6CFD-41C1-8E40-7AE2F36B760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920163" y="152399"/>
            <a:ext cx="1214437"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hronology of Danone's yogurts in jars packshots from 1919 to 2017">
            <a:extLst>
              <a:ext uri="{FF2B5EF4-FFF2-40B4-BE49-F238E27FC236}">
                <a16:creationId xmlns:a16="http://schemas.microsoft.com/office/drawing/2014/main" id="{D687BADF-9014-4880-B6BB-478E7FE0F3A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410724" y="3885900"/>
            <a:ext cx="4572000" cy="131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823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stairs with a blue arrow drawn in the middle pointing upwards">
            <a:extLst>
              <a:ext uri="{FF2B5EF4-FFF2-40B4-BE49-F238E27FC236}">
                <a16:creationId xmlns:a16="http://schemas.microsoft.com/office/drawing/2014/main" id="{6638418B-EBC4-4257-AD81-05D301E9E5F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1E620EC-CF4E-4C71-B169-3F63D870E1B2}"/>
              </a:ext>
            </a:extLst>
          </p:cNvPr>
          <p:cNvSpPr>
            <a:spLocks noGrp="1"/>
          </p:cNvSpPr>
          <p:nvPr>
            <p:ph type="body" sz="quarter" idx="18"/>
          </p:nvPr>
        </p:nvSpPr>
        <p:spPr>
          <a:xfrm>
            <a:off x="1540042" y="1297262"/>
            <a:ext cx="5206737" cy="5295206"/>
          </a:xfrm>
        </p:spPr>
        <p:txBody>
          <a:bodyPr vert="horz" lIns="91440" tIns="45720" rIns="91440" bIns="45720" rtlCol="0" anchor="t">
            <a:noAutofit/>
          </a:bodyPr>
          <a:lstStyle/>
          <a:p>
            <a:pPr marL="71755" algn="just">
              <a:lnSpc>
                <a:spcPct val="100000"/>
              </a:lnSpc>
            </a:pPr>
            <a:r>
              <a:rPr lang="es-ES" sz="1900" dirty="0"/>
              <a:t>En esencia, la innovación incremental es el proceso de introducir pequeñas mejoras en productos, servicios, procesos, métodos o incluso en la propia organización. Si un </a:t>
            </a:r>
            <a:r>
              <a:rPr lang="es-ES" sz="1900" b="1" dirty="0"/>
              <a:t>cambio cualquiera, crea valor</a:t>
            </a:r>
            <a:r>
              <a:rPr lang="es-ES" sz="1900" dirty="0"/>
              <a:t> y tiene algún </a:t>
            </a:r>
            <a:r>
              <a:rPr lang="es-ES" sz="1900" b="1" dirty="0"/>
              <a:t>elemento de novedad</a:t>
            </a:r>
            <a:r>
              <a:rPr lang="es-ES" sz="1900" dirty="0"/>
              <a:t>, puede clasificarse como proliferación innovadora.</a:t>
            </a:r>
            <a:endParaRPr lang="es-ES"/>
          </a:p>
          <a:p>
            <a:pPr marL="71755" algn="just">
              <a:lnSpc>
                <a:spcPct val="100000"/>
              </a:lnSpc>
            </a:pPr>
            <a:r>
              <a:rPr lang="es-ES" sz="1900" dirty="0"/>
              <a:t>En comparación con las innovaciones radicales o disruptivas, las innovaciones incrementales no requieren grandes saltos tecnológicos y suelen aprovechar la tecnología y el modelo de negocio existente, por lo que no suelen tener mucho impacto en la dinámica del mercado. Suelen ser mucho más rápidas y fáciles de aplicar que otros tipos de innovaciones, y hay menos incertidumbre, lo que las hace mucho más predecibles y, por tanto, más seguras para la organización.</a:t>
            </a:r>
            <a:endParaRPr lang="en-IE" sz="1900" dirty="0">
              <a:cs typeface="Calibri" panose="020F0502020204030204"/>
            </a:endParaRPr>
          </a:p>
        </p:txBody>
      </p:sp>
      <p:sp>
        <p:nvSpPr>
          <p:cNvPr id="5" name="Text Placeholder 3">
            <a:extLst>
              <a:ext uri="{FF2B5EF4-FFF2-40B4-BE49-F238E27FC236}">
                <a16:creationId xmlns:a16="http://schemas.microsoft.com/office/drawing/2014/main" id="{3DB34C07-AA6F-428A-85CF-DCA9C8127329}"/>
              </a:ext>
            </a:extLst>
          </p:cNvPr>
          <p:cNvSpPr>
            <a:spLocks noGrp="1"/>
          </p:cNvSpPr>
          <p:nvPr>
            <p:ph type="body" sz="quarter" idx="16"/>
          </p:nvPr>
        </p:nvSpPr>
        <p:spPr>
          <a:xfrm>
            <a:off x="1719263" y="595313"/>
            <a:ext cx="4716462" cy="582612"/>
          </a:xfrm>
        </p:spPr>
        <p:txBody>
          <a:bodyPr>
            <a:normAutofit/>
          </a:bodyPr>
          <a:lstStyle/>
          <a:p>
            <a:r>
              <a:rPr lang="en-US" sz="3300" b="1" dirty="0"/>
              <a:t>1. </a:t>
            </a:r>
            <a:r>
              <a:rPr lang="en-US" sz="3300" b="1" dirty="0" err="1"/>
              <a:t>Innovación</a:t>
            </a:r>
            <a:r>
              <a:rPr lang="en-US" sz="3300" b="1" dirty="0"/>
              <a:t> Incremental</a:t>
            </a:r>
            <a:endParaRPr lang="en-IE" sz="3300" b="1" dirty="0"/>
          </a:p>
        </p:txBody>
      </p:sp>
    </p:spTree>
    <p:extLst>
      <p:ext uri="{BB962C8B-B14F-4D97-AF65-F5344CB8AC3E}">
        <p14:creationId xmlns:p14="http://schemas.microsoft.com/office/powerpoint/2010/main" val="3674139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C19CF3-622F-4D45-878C-D0DB14386C3C}"/>
              </a:ext>
            </a:extLst>
          </p:cNvPr>
          <p:cNvSpPr>
            <a:spLocks noGrp="1"/>
          </p:cNvSpPr>
          <p:nvPr>
            <p:ph type="body" sz="quarter" idx="18"/>
          </p:nvPr>
        </p:nvSpPr>
        <p:spPr>
          <a:xfrm>
            <a:off x="1579418" y="1396538"/>
            <a:ext cx="5278582" cy="5461462"/>
          </a:xfrm>
        </p:spPr>
        <p:txBody>
          <a:bodyPr vert="horz" lIns="91440" tIns="45720" rIns="91440" bIns="45720" rtlCol="0" anchor="t">
            <a:noAutofit/>
          </a:bodyPr>
          <a:lstStyle/>
          <a:p>
            <a:pPr marL="71755" algn="just">
              <a:lnSpc>
                <a:spcPct val="100000"/>
              </a:lnSpc>
              <a:spcBef>
                <a:spcPts val="600"/>
              </a:spcBef>
            </a:pPr>
            <a:r>
              <a:rPr lang="es-ES" sz="2100" dirty="0"/>
              <a:t>Los productos pueden hacerse más pequeños, más fáciles de usar, tener extensiones de línea o ser más atractivos sin cambiar su funcionalidad principal. Los servicios suelen ser más eficientes gracias a la mejora constante.</a:t>
            </a:r>
            <a:endParaRPr lang="es-ES"/>
          </a:p>
          <a:p>
            <a:pPr marL="71755" algn="just">
              <a:lnSpc>
                <a:spcPct val="100000"/>
              </a:lnSpc>
              <a:spcBef>
                <a:spcPts val="600"/>
              </a:spcBef>
            </a:pPr>
            <a:r>
              <a:rPr lang="es-ES" sz="2100" dirty="0"/>
              <a:t>Aunque la innovación </a:t>
            </a:r>
            <a:r>
              <a:rPr lang="es-ES" sz="2100" b="1" dirty="0"/>
              <a:t>incremental no crea nuevos mercados</a:t>
            </a:r>
            <a:r>
              <a:rPr lang="es-ES" sz="2100" dirty="0"/>
              <a:t> y a menudo no utiliza una tecnología radicalmente nueva, puede atraer a clientes que pagan más, ya que satisface las necesidades de los clientes identificadas. </a:t>
            </a:r>
            <a:endParaRPr lang="es-ES" sz="2100" dirty="0">
              <a:cs typeface="Calibri" panose="020F0502020204030204"/>
            </a:endParaRPr>
          </a:p>
          <a:p>
            <a:pPr marL="71755" algn="just">
              <a:lnSpc>
                <a:spcPct val="100000"/>
              </a:lnSpc>
              <a:spcBef>
                <a:spcPts val="600"/>
              </a:spcBef>
            </a:pPr>
            <a:r>
              <a:rPr lang="es-ES" sz="2100" dirty="0"/>
              <a:t>El producto o servicio también puede resultar atractivo para un mercado mayoritario si se ofrecen las mismas funcionalidades y el mismo valor a un coste menor.</a:t>
            </a:r>
            <a:endParaRPr lang="es-ES" sz="2100" dirty="0">
              <a:cs typeface="Calibri" panose="020F0502020204030204"/>
            </a:endParaRPr>
          </a:p>
          <a:p>
            <a:pPr marL="71755">
              <a:lnSpc>
                <a:spcPct val="100000"/>
              </a:lnSpc>
              <a:spcBef>
                <a:spcPts val="600"/>
              </a:spcBef>
            </a:pPr>
            <a:endParaRPr lang="es-ES" sz="2100" dirty="0">
              <a:cs typeface="Calibri" panose="020F0502020204030204"/>
            </a:endParaRPr>
          </a:p>
        </p:txBody>
      </p:sp>
      <p:sp>
        <p:nvSpPr>
          <p:cNvPr id="5" name="Text Placeholder 3">
            <a:extLst>
              <a:ext uri="{FF2B5EF4-FFF2-40B4-BE49-F238E27FC236}">
                <a16:creationId xmlns:a16="http://schemas.microsoft.com/office/drawing/2014/main" id="{9A1F4139-4D77-48EB-8BE8-22AE51CD14BC}"/>
              </a:ext>
            </a:extLst>
          </p:cNvPr>
          <p:cNvSpPr>
            <a:spLocks noGrp="1"/>
          </p:cNvSpPr>
          <p:nvPr>
            <p:ph type="body" sz="quarter" idx="16"/>
          </p:nvPr>
        </p:nvSpPr>
        <p:spPr>
          <a:xfrm>
            <a:off x="1652761" y="595313"/>
            <a:ext cx="4716462" cy="582612"/>
          </a:xfrm>
        </p:spPr>
        <p:txBody>
          <a:bodyPr>
            <a:normAutofit/>
          </a:bodyPr>
          <a:lstStyle/>
          <a:p>
            <a:r>
              <a:rPr lang="en-US" sz="3300" b="1" dirty="0"/>
              <a:t>1. </a:t>
            </a:r>
            <a:r>
              <a:rPr lang="en-US" sz="3300" b="1" dirty="0" err="1"/>
              <a:t>Innovación</a:t>
            </a:r>
            <a:r>
              <a:rPr lang="en-US" sz="3300" b="1" dirty="0"/>
              <a:t> Incremental</a:t>
            </a:r>
            <a:endParaRPr lang="en-IE" sz="3300" b="1" dirty="0"/>
          </a:p>
        </p:txBody>
      </p:sp>
      <p:sp>
        <p:nvSpPr>
          <p:cNvPr id="17" name="TextBox 16">
            <a:extLst>
              <a:ext uri="{FF2B5EF4-FFF2-40B4-BE49-F238E27FC236}">
                <a16:creationId xmlns:a16="http://schemas.microsoft.com/office/drawing/2014/main" id="{49CF5454-6235-4238-BD87-38630C2E08ED}"/>
              </a:ext>
            </a:extLst>
          </p:cNvPr>
          <p:cNvSpPr txBox="1"/>
          <p:nvPr/>
        </p:nvSpPr>
        <p:spPr>
          <a:xfrm>
            <a:off x="7264734" y="632078"/>
            <a:ext cx="4407267" cy="3785652"/>
          </a:xfrm>
          <a:prstGeom prst="rect">
            <a:avLst/>
          </a:prstGeom>
          <a:noFill/>
        </p:spPr>
        <p:txBody>
          <a:bodyPr wrap="square" rtlCol="0">
            <a:spAutoFit/>
          </a:bodyPr>
          <a:lstStyle/>
          <a:p>
            <a:pPr algn="ctr"/>
            <a:r>
              <a:rPr lang="es-ES" sz="2000" dirty="0">
                <a:solidFill>
                  <a:srgbClr val="000000"/>
                </a:solidFill>
              </a:rPr>
              <a:t>Cadbury ha innovado progresivamente introduciendo extensiones de línea. Además de desarrollar nuevos sabores, la marca también ha creado nuevos formatos. Tomemos el ejemplo de </a:t>
            </a:r>
            <a:r>
              <a:rPr lang="es-ES" sz="2000" dirty="0" err="1">
                <a:solidFill>
                  <a:srgbClr val="000000"/>
                </a:solidFill>
              </a:rPr>
              <a:t>Wispa</a:t>
            </a:r>
            <a:r>
              <a:rPr lang="es-ES" sz="2000" dirty="0">
                <a:solidFill>
                  <a:srgbClr val="000000"/>
                </a:solidFill>
              </a:rPr>
              <a:t>: la popular barra de chocolate está ahora disponible en forma de chocolate caliente y de bolsa de aperitivos. Al utilizar un enfoque incremental de la innovación, Cadbury ha sido capaz de abrir nuevas fuentes de ingresos.</a:t>
            </a:r>
            <a:endParaRPr lang="en-IE" sz="2000" dirty="0">
              <a:solidFill>
                <a:srgbClr val="000000"/>
              </a:solidFill>
            </a:endParaRPr>
          </a:p>
        </p:txBody>
      </p:sp>
      <p:pic>
        <p:nvPicPr>
          <p:cNvPr id="18" name="Picture 17">
            <a:extLst>
              <a:ext uri="{FF2B5EF4-FFF2-40B4-BE49-F238E27FC236}">
                <a16:creationId xmlns:a16="http://schemas.microsoft.com/office/drawing/2014/main" id="{104E0AA0-6F0A-4B20-A57C-8D4990529405}"/>
              </a:ext>
            </a:extLst>
          </p:cNvPr>
          <p:cNvPicPr>
            <a:picLocks noChangeAspect="1"/>
          </p:cNvPicPr>
          <p:nvPr/>
        </p:nvPicPr>
        <p:blipFill>
          <a:blip r:embed="rId2"/>
          <a:stretch>
            <a:fillRect/>
          </a:stretch>
        </p:blipFill>
        <p:spPr>
          <a:xfrm>
            <a:off x="7664334" y="4709074"/>
            <a:ext cx="1804034" cy="1804034"/>
          </a:xfrm>
          <a:prstGeom prst="rect">
            <a:avLst/>
          </a:prstGeom>
        </p:spPr>
      </p:pic>
      <p:pic>
        <p:nvPicPr>
          <p:cNvPr id="19" name="Picture 18">
            <a:extLst>
              <a:ext uri="{FF2B5EF4-FFF2-40B4-BE49-F238E27FC236}">
                <a16:creationId xmlns:a16="http://schemas.microsoft.com/office/drawing/2014/main" id="{52E65D8B-BE71-4A7E-85E8-A6D262AE0049}"/>
              </a:ext>
            </a:extLst>
          </p:cNvPr>
          <p:cNvPicPr>
            <a:picLocks noChangeAspect="1"/>
          </p:cNvPicPr>
          <p:nvPr/>
        </p:nvPicPr>
        <p:blipFill>
          <a:blip r:embed="rId3"/>
          <a:stretch>
            <a:fillRect/>
          </a:stretch>
        </p:blipFill>
        <p:spPr>
          <a:xfrm>
            <a:off x="10058766" y="4959277"/>
            <a:ext cx="1303627" cy="1303627"/>
          </a:xfrm>
          <a:prstGeom prst="rect">
            <a:avLst/>
          </a:prstGeom>
        </p:spPr>
      </p:pic>
    </p:spTree>
    <p:extLst>
      <p:ext uri="{BB962C8B-B14F-4D97-AF65-F5344CB8AC3E}">
        <p14:creationId xmlns:p14="http://schemas.microsoft.com/office/powerpoint/2010/main" val="1903788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4889D9-A623-4CAB-A2E0-B1A13C7497E4}"/>
              </a:ext>
            </a:extLst>
          </p:cNvPr>
          <p:cNvSpPr>
            <a:spLocks noGrp="1"/>
          </p:cNvSpPr>
          <p:nvPr>
            <p:ph type="body" sz="quarter" idx="18"/>
          </p:nvPr>
        </p:nvSpPr>
        <p:spPr>
          <a:xfrm>
            <a:off x="1421476" y="1438102"/>
            <a:ext cx="5430586" cy="5419898"/>
          </a:xfrm>
        </p:spPr>
        <p:txBody>
          <a:bodyPr vert="horz" lIns="91440" tIns="45720" rIns="91440" bIns="45720" rtlCol="0" anchor="t">
            <a:normAutofit fontScale="77500" lnSpcReduction="20000"/>
          </a:bodyPr>
          <a:lstStyle/>
          <a:p>
            <a:pPr marL="71755" indent="0" algn="just">
              <a:lnSpc>
                <a:spcPct val="120000"/>
              </a:lnSpc>
            </a:pPr>
            <a:r>
              <a:rPr lang="es-ES" b="0" i="0" u="sng" strike="noStrike" dirty="0">
                <a:effectLst/>
              </a:rPr>
              <a:t>La innovación disruptiva </a:t>
            </a:r>
            <a:r>
              <a:rPr lang="es-ES" b="0" i="0" u="none" strike="noStrike" dirty="0">
                <a:effectLst/>
              </a:rPr>
              <a:t>es un concepto introducido por el profesor, académico y consultor empresarial Clayton Christensen primero en un </a:t>
            </a:r>
            <a:r>
              <a:rPr lang="es-ES" b="0" i="0" u="sng" strike="noStrike" dirty="0">
                <a:effectLst/>
              </a:rPr>
              <a:t>artículo de HBR </a:t>
            </a:r>
            <a:r>
              <a:rPr lang="es-ES" b="0" i="0" u="none" strike="noStrike" dirty="0">
                <a:effectLst/>
              </a:rPr>
              <a:t>y después en su libro titulado </a:t>
            </a:r>
            <a:r>
              <a:rPr lang="es-ES" b="0" i="0" u="sng" strike="noStrike" dirty="0" err="1">
                <a:effectLst/>
              </a:rPr>
              <a:t>Innovator's</a:t>
            </a:r>
            <a:r>
              <a:rPr lang="es-ES" b="0" i="0" u="sng" strike="noStrike" dirty="0">
                <a:effectLst/>
              </a:rPr>
              <a:t> </a:t>
            </a:r>
            <a:r>
              <a:rPr lang="es-ES" b="0" i="0" u="sng" strike="noStrike" dirty="0" err="1">
                <a:effectLst/>
              </a:rPr>
              <a:t>Dilemma</a:t>
            </a:r>
            <a:r>
              <a:rPr lang="en-US" b="0" i="1" dirty="0">
                <a:effectLst/>
              </a:rPr>
              <a:t>.</a:t>
            </a:r>
            <a:endParaRPr lang="en-US" b="0" i="0" dirty="0">
              <a:effectLst/>
              <a:cs typeface="Calibri" panose="020F0502020204030204"/>
            </a:endParaRPr>
          </a:p>
          <a:p>
            <a:pPr marL="71755" indent="0" algn="just">
              <a:lnSpc>
                <a:spcPct val="120000"/>
              </a:lnSpc>
            </a:pPr>
            <a:r>
              <a:rPr lang="es-ES" b="0" i="0" dirty="0">
                <a:effectLst/>
              </a:rPr>
              <a:t>La innovación disruptiva es una teoría que se refiere a un concepto, producto o servicio </a:t>
            </a:r>
            <a:r>
              <a:rPr lang="es-ES" b="1" i="0" dirty="0">
                <a:effectLst/>
              </a:rPr>
              <a:t>que crea una nueva red de valor</a:t>
            </a:r>
            <a:r>
              <a:rPr lang="es-ES" b="0" i="0" dirty="0">
                <a:effectLst/>
              </a:rPr>
              <a:t>, ya sea entrando en un mercado existente o creando un mercado completamente nuevo. Al principio, las innovaciones disruptivas tienen un rendimiento menor cuando se miden con las métricas de valor tradicionales, pero tienen aspectos diferentes que son valorados por un pequeño segmento del mercado. Este tipo de innovaciones suelen ser capaces de convertir a los no clientes en clientes, pero no necesariamente apelan a las necesidades y preferencias de los clientes principales, al menos no todavía.</a:t>
            </a:r>
            <a:endParaRPr lang="en-IE" dirty="0">
              <a:cs typeface="Calibri" panose="020F0502020204030204"/>
            </a:endParaRPr>
          </a:p>
        </p:txBody>
      </p:sp>
      <p:sp>
        <p:nvSpPr>
          <p:cNvPr id="4" name="Text Placeholder 3">
            <a:extLst>
              <a:ext uri="{FF2B5EF4-FFF2-40B4-BE49-F238E27FC236}">
                <a16:creationId xmlns:a16="http://schemas.microsoft.com/office/drawing/2014/main" id="{C6007CDE-A237-4532-B852-EBDB5E8C8D4B}"/>
              </a:ext>
            </a:extLst>
          </p:cNvPr>
          <p:cNvSpPr>
            <a:spLocks noGrp="1"/>
          </p:cNvSpPr>
          <p:nvPr>
            <p:ph type="body" sz="quarter" idx="16"/>
          </p:nvPr>
        </p:nvSpPr>
        <p:spPr>
          <a:xfrm>
            <a:off x="1566161" y="427068"/>
            <a:ext cx="4716425" cy="582221"/>
          </a:xfrm>
        </p:spPr>
        <p:txBody>
          <a:bodyPr>
            <a:normAutofit/>
          </a:bodyPr>
          <a:lstStyle/>
          <a:p>
            <a:r>
              <a:rPr lang="en-US" sz="3300" b="1" dirty="0"/>
              <a:t>2. </a:t>
            </a:r>
            <a:r>
              <a:rPr lang="en-US" sz="3300" b="1" dirty="0" err="1"/>
              <a:t>Innovación</a:t>
            </a:r>
            <a:r>
              <a:rPr lang="en-US" sz="3300" b="1" dirty="0"/>
              <a:t> </a:t>
            </a:r>
            <a:r>
              <a:rPr lang="en-US" sz="3300" b="1" dirty="0" err="1"/>
              <a:t>disruptiva</a:t>
            </a:r>
            <a:endParaRPr lang="en-IE" sz="3300" b="1" dirty="0"/>
          </a:p>
        </p:txBody>
      </p:sp>
      <p:sp>
        <p:nvSpPr>
          <p:cNvPr id="7" name="TextBox 6">
            <a:extLst>
              <a:ext uri="{FF2B5EF4-FFF2-40B4-BE49-F238E27FC236}">
                <a16:creationId xmlns:a16="http://schemas.microsoft.com/office/drawing/2014/main" id="{A668C8DC-18C7-486B-A382-C9CEDC96BF0A}"/>
              </a:ext>
            </a:extLst>
          </p:cNvPr>
          <p:cNvSpPr txBox="1"/>
          <p:nvPr/>
        </p:nvSpPr>
        <p:spPr>
          <a:xfrm>
            <a:off x="7063273" y="1779687"/>
            <a:ext cx="5128727" cy="5078313"/>
          </a:xfrm>
          <a:prstGeom prst="rect">
            <a:avLst/>
          </a:prstGeom>
          <a:noFill/>
        </p:spPr>
        <p:txBody>
          <a:bodyPr wrap="square">
            <a:spAutoFit/>
          </a:bodyPr>
          <a:lstStyle/>
          <a:p>
            <a:r>
              <a:rPr lang="es-ES" b="1" dirty="0">
                <a:solidFill>
                  <a:srgbClr val="000000"/>
                </a:solidFill>
              </a:rPr>
              <a:t>UN EJEMPLO DE INNOVACIÓN DISRUPTIVA en la industria alimentaria es la sustitución de la carne por proteínas de origen vegetal, creando productos sin carne de origen animal.</a:t>
            </a:r>
          </a:p>
          <a:p>
            <a:r>
              <a:rPr lang="es-ES" b="0" i="0" dirty="0">
                <a:solidFill>
                  <a:srgbClr val="000000"/>
                </a:solidFill>
                <a:effectLst/>
              </a:rPr>
              <a:t>Empresas emergentes como </a:t>
            </a:r>
            <a:r>
              <a:rPr lang="es-ES" b="0" i="0" dirty="0" err="1">
                <a:solidFill>
                  <a:srgbClr val="000000"/>
                </a:solidFill>
                <a:effectLst/>
              </a:rPr>
              <a:t>Brecks</a:t>
            </a:r>
            <a:r>
              <a:rPr lang="es-ES" b="0" i="0" dirty="0">
                <a:solidFill>
                  <a:srgbClr val="000000"/>
                </a:solidFill>
                <a:effectLst/>
              </a:rPr>
              <a:t> </a:t>
            </a:r>
            <a:r>
              <a:rPr lang="es-ES" b="0" i="0" dirty="0" err="1">
                <a:solidFill>
                  <a:srgbClr val="000000"/>
                </a:solidFill>
                <a:effectLst/>
              </a:rPr>
              <a:t>Food</a:t>
            </a:r>
            <a:r>
              <a:rPr lang="es-ES" b="0" i="0" dirty="0">
                <a:solidFill>
                  <a:srgbClr val="000000"/>
                </a:solidFill>
                <a:effectLst/>
              </a:rPr>
              <a:t> (Reino Unido) e </a:t>
            </a:r>
            <a:r>
              <a:rPr lang="es-ES" b="0" i="0" dirty="0" err="1">
                <a:solidFill>
                  <a:srgbClr val="000000"/>
                </a:solidFill>
                <a:effectLst/>
              </a:rPr>
              <a:t>Impossible</a:t>
            </a:r>
            <a:r>
              <a:rPr lang="es-ES" b="0" i="0" dirty="0">
                <a:solidFill>
                  <a:srgbClr val="000000"/>
                </a:solidFill>
                <a:effectLst/>
              </a:rPr>
              <a:t> </a:t>
            </a:r>
            <a:r>
              <a:rPr lang="es-ES" b="0" i="0" dirty="0" err="1">
                <a:solidFill>
                  <a:srgbClr val="000000"/>
                </a:solidFill>
                <a:effectLst/>
              </a:rPr>
              <a:t>Foods</a:t>
            </a:r>
            <a:r>
              <a:rPr lang="es-ES" b="0" i="0" dirty="0">
                <a:solidFill>
                  <a:srgbClr val="000000"/>
                </a:solidFill>
                <a:effectLst/>
              </a:rPr>
              <a:t> (EE.UU.) suelen utilizar la ciencia de los alimentos y la tecnología de secuenciación genética para simular equivalentes de proteínas vegetales a los productos de origen animal. La hamburguesa </a:t>
            </a:r>
            <a:r>
              <a:rPr lang="es-ES" b="0" i="0" dirty="0" err="1">
                <a:solidFill>
                  <a:srgbClr val="000000"/>
                </a:solidFill>
                <a:effectLst/>
              </a:rPr>
              <a:t>Impossible</a:t>
            </a:r>
            <a:r>
              <a:rPr lang="es-ES" b="0" i="0" dirty="0">
                <a:solidFill>
                  <a:srgbClr val="000000"/>
                </a:solidFill>
                <a:effectLst/>
              </a:rPr>
              <a:t>, descrita por algunos como "el cambio de juego en la industria alimentaria, está hecha con </a:t>
            </a:r>
            <a:r>
              <a:rPr lang="es-ES" b="0" i="0" dirty="0" err="1">
                <a:solidFill>
                  <a:srgbClr val="000000"/>
                </a:solidFill>
                <a:effectLst/>
              </a:rPr>
              <a:t>leghemoglobina</a:t>
            </a:r>
            <a:r>
              <a:rPr lang="es-ES" b="0" i="0" dirty="0">
                <a:solidFill>
                  <a:srgbClr val="000000"/>
                </a:solidFill>
                <a:effectLst/>
              </a:rPr>
              <a:t> de soja, una proteína que lleva hemo, imitando el sabor de la carne real". Tal y como avanza la investigación, se espera que los alimentos de carne vegetal lleguen a la par (en pruebas a ciegas) y puedan obviar la necesidad de los tradicionales animales de cría intensiva, trastornando así toda una industria.</a:t>
            </a:r>
          </a:p>
        </p:txBody>
      </p:sp>
      <p:pic>
        <p:nvPicPr>
          <p:cNvPr id="2050" name="Picture 2" descr="brecks_logo">
            <a:extLst>
              <a:ext uri="{FF2B5EF4-FFF2-40B4-BE49-F238E27FC236}">
                <a16:creationId xmlns:a16="http://schemas.microsoft.com/office/drawing/2014/main" id="{3D1CCE8A-6283-4DDB-9EBF-CDF4DF205FD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706309" y="794153"/>
            <a:ext cx="1285291" cy="9191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possible Logo">
            <a:extLst>
              <a:ext uri="{FF2B5EF4-FFF2-40B4-BE49-F238E27FC236}">
                <a16:creationId xmlns:a16="http://schemas.microsoft.com/office/drawing/2014/main" id="{539695BB-5EC5-4EE3-A52B-7661FC168F7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670711" y="925997"/>
            <a:ext cx="2171700" cy="492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556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835383C-C632-4944-BC5E-1528260BDB70}"/>
              </a:ext>
            </a:extLst>
          </p:cNvPr>
          <p:cNvSpPr txBox="1"/>
          <p:nvPr/>
        </p:nvSpPr>
        <p:spPr>
          <a:xfrm>
            <a:off x="7040880" y="216132"/>
            <a:ext cx="4979324" cy="1184826"/>
          </a:xfrm>
          <a:prstGeom prst="rect">
            <a:avLst/>
          </a:prstGeom>
          <a:solidFill>
            <a:srgbClr val="85D2E1"/>
          </a:solidFill>
        </p:spPr>
        <p:txBody>
          <a:bodyPr wrap="square" rtlCol="0">
            <a:spAutoFit/>
          </a:bodyPr>
          <a:lstStyle/>
          <a:p>
            <a:endParaRPr lang="en-IE"/>
          </a:p>
        </p:txBody>
      </p:sp>
      <p:sp>
        <p:nvSpPr>
          <p:cNvPr id="3" name="Text Placeholder 2">
            <a:extLst>
              <a:ext uri="{FF2B5EF4-FFF2-40B4-BE49-F238E27FC236}">
                <a16:creationId xmlns:a16="http://schemas.microsoft.com/office/drawing/2014/main" id="{BB4C88D4-E805-4222-BD7C-B9047020BF02}"/>
              </a:ext>
            </a:extLst>
          </p:cNvPr>
          <p:cNvSpPr>
            <a:spLocks noGrp="1"/>
          </p:cNvSpPr>
          <p:nvPr>
            <p:ph type="body" sz="quarter" idx="18"/>
          </p:nvPr>
        </p:nvSpPr>
        <p:spPr>
          <a:xfrm>
            <a:off x="1549172" y="1400958"/>
            <a:ext cx="5245331" cy="5070764"/>
          </a:xfrm>
        </p:spPr>
        <p:txBody>
          <a:bodyPr vert="horz" lIns="91440" tIns="45720" rIns="91440" bIns="45720" rtlCol="0" anchor="t">
            <a:noAutofit/>
          </a:bodyPr>
          <a:lstStyle/>
          <a:p>
            <a:pPr marL="71755" indent="0" algn="just">
              <a:lnSpc>
                <a:spcPct val="110000"/>
              </a:lnSpc>
            </a:pPr>
            <a:r>
              <a:rPr lang="es-ES" sz="1800" dirty="0"/>
              <a:t>Lo que dificulta la innovación disruptiva es que las organizaciones establecidas son completamente racionales a la hora de tomar decisiones relacionadas con su negocio actual. Entonces no se adaptan a la nueva competencia porque están demasiado centradas en optimizar la oferta existente o el modelo de negocio que ha tenido éxito en el mercado hasta ahora.</a:t>
            </a:r>
            <a:endParaRPr lang="es-ES"/>
          </a:p>
          <a:p>
            <a:pPr marL="71755" indent="0" algn="just">
              <a:lnSpc>
                <a:spcPct val="110000"/>
              </a:lnSpc>
            </a:pPr>
            <a:r>
              <a:rPr lang="es-ES" sz="1800" b="1" dirty="0"/>
              <a:t>Por lo tanto, el mercado suele ser perturbado por un nuevo participante y no por un titular.</a:t>
            </a:r>
            <a:endParaRPr lang="es-ES" sz="1800" b="1" dirty="0">
              <a:cs typeface="Calibri" panose="020F0502020204030204"/>
            </a:endParaRPr>
          </a:p>
          <a:p>
            <a:pPr marL="71755" indent="0" algn="just">
              <a:lnSpc>
                <a:spcPct val="110000"/>
              </a:lnSpc>
            </a:pPr>
            <a:r>
              <a:rPr lang="es-ES" sz="1800" dirty="0"/>
              <a:t>Una vez que los titulares se dan cuenta de que las nuevas innovaciones disruptivas se han generalizado, a menudo es demasiado tarde para que se pongan al día a pesar de la cantidad de recursos de que disponen.</a:t>
            </a:r>
            <a:endParaRPr lang="es-ES" sz="1800" dirty="0">
              <a:cs typeface="Calibri" panose="020F0502020204030204"/>
            </a:endParaRPr>
          </a:p>
        </p:txBody>
      </p:sp>
      <p:sp>
        <p:nvSpPr>
          <p:cNvPr id="5" name="Text Placeholder 3">
            <a:extLst>
              <a:ext uri="{FF2B5EF4-FFF2-40B4-BE49-F238E27FC236}">
                <a16:creationId xmlns:a16="http://schemas.microsoft.com/office/drawing/2014/main" id="{BC690035-7491-4B13-9A05-F3CACCABB921}"/>
              </a:ext>
            </a:extLst>
          </p:cNvPr>
          <p:cNvSpPr>
            <a:spLocks noGrp="1"/>
          </p:cNvSpPr>
          <p:nvPr>
            <p:ph type="body" sz="quarter" idx="16"/>
          </p:nvPr>
        </p:nvSpPr>
        <p:spPr>
          <a:xfrm>
            <a:off x="1623010" y="450934"/>
            <a:ext cx="4716462" cy="582612"/>
          </a:xfrm>
        </p:spPr>
        <p:txBody>
          <a:bodyPr>
            <a:normAutofit/>
          </a:bodyPr>
          <a:lstStyle/>
          <a:p>
            <a:r>
              <a:rPr lang="en-US" sz="3300" b="1" dirty="0"/>
              <a:t>2. </a:t>
            </a:r>
            <a:r>
              <a:rPr lang="en-US" sz="3300" b="1" dirty="0" err="1"/>
              <a:t>Innovación</a:t>
            </a:r>
            <a:r>
              <a:rPr lang="en-US" sz="3300" b="1" dirty="0"/>
              <a:t> </a:t>
            </a:r>
            <a:r>
              <a:rPr lang="en-US" sz="3300" b="1" dirty="0" err="1"/>
              <a:t>disruptiva</a:t>
            </a:r>
            <a:endParaRPr lang="en-IE" sz="3300" b="1" dirty="0"/>
          </a:p>
        </p:txBody>
      </p:sp>
      <p:sp>
        <p:nvSpPr>
          <p:cNvPr id="6" name="Isosceles Triangle 5">
            <a:extLst>
              <a:ext uri="{FF2B5EF4-FFF2-40B4-BE49-F238E27FC236}">
                <a16:creationId xmlns:a16="http://schemas.microsoft.com/office/drawing/2014/main" id="{90AB04CC-E2BD-45A1-AC19-468419A84225}"/>
              </a:ext>
            </a:extLst>
          </p:cNvPr>
          <p:cNvSpPr/>
          <p:nvPr/>
        </p:nvSpPr>
        <p:spPr>
          <a:xfrm>
            <a:off x="8964047" y="5361709"/>
            <a:ext cx="881149" cy="748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Minus Sign 6">
            <a:extLst>
              <a:ext uri="{FF2B5EF4-FFF2-40B4-BE49-F238E27FC236}">
                <a16:creationId xmlns:a16="http://schemas.microsoft.com/office/drawing/2014/main" id="{57C2973A-B6DF-4B39-B7F0-826376EB8F6F}"/>
              </a:ext>
            </a:extLst>
          </p:cNvPr>
          <p:cNvSpPr/>
          <p:nvPr/>
        </p:nvSpPr>
        <p:spPr>
          <a:xfrm rot="698713">
            <a:off x="6914959" y="4892040"/>
            <a:ext cx="4979323" cy="80633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Flowchart: Connector 7">
            <a:extLst>
              <a:ext uri="{FF2B5EF4-FFF2-40B4-BE49-F238E27FC236}">
                <a16:creationId xmlns:a16="http://schemas.microsoft.com/office/drawing/2014/main" id="{26C4F948-0330-41CA-8991-6E0E48357112}"/>
              </a:ext>
            </a:extLst>
          </p:cNvPr>
          <p:cNvSpPr/>
          <p:nvPr/>
        </p:nvSpPr>
        <p:spPr>
          <a:xfrm>
            <a:off x="7606145" y="3480262"/>
            <a:ext cx="1438180" cy="1457498"/>
          </a:xfrm>
          <a:prstGeom prst="flowChartConnector">
            <a:avLst/>
          </a:prstGeom>
          <a:solidFill>
            <a:srgbClr val="8CBF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1188A3"/>
                </a:solidFill>
              </a:rPr>
              <a:t>Disruptive</a:t>
            </a:r>
          </a:p>
          <a:p>
            <a:pPr algn="ctr"/>
            <a:r>
              <a:rPr lang="en-US" sz="1400" b="1">
                <a:solidFill>
                  <a:srgbClr val="1188A3"/>
                </a:solidFill>
              </a:rPr>
              <a:t>Innovation</a:t>
            </a:r>
            <a:endParaRPr lang="en-IE" sz="1400" b="1">
              <a:solidFill>
                <a:srgbClr val="1188A3"/>
              </a:solidFill>
            </a:endParaRPr>
          </a:p>
        </p:txBody>
      </p:sp>
      <p:sp>
        <p:nvSpPr>
          <p:cNvPr id="9" name="Flowchart: Connector 8">
            <a:extLst>
              <a:ext uri="{FF2B5EF4-FFF2-40B4-BE49-F238E27FC236}">
                <a16:creationId xmlns:a16="http://schemas.microsoft.com/office/drawing/2014/main" id="{962CB5A2-9FEF-47CC-98E4-B2D3BC1F1AA7}"/>
              </a:ext>
            </a:extLst>
          </p:cNvPr>
          <p:cNvSpPr/>
          <p:nvPr/>
        </p:nvSpPr>
        <p:spPr>
          <a:xfrm>
            <a:off x="10091573" y="4015047"/>
            <a:ext cx="1438180" cy="1457498"/>
          </a:xfrm>
          <a:prstGeom prst="flowChartConnector">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1188A3"/>
                </a:solidFill>
              </a:rPr>
              <a:t>Sustaining</a:t>
            </a:r>
          </a:p>
          <a:p>
            <a:pPr algn="ctr"/>
            <a:r>
              <a:rPr lang="en-US" sz="1400" b="1">
                <a:solidFill>
                  <a:srgbClr val="1188A3"/>
                </a:solidFill>
              </a:rPr>
              <a:t>Innovation</a:t>
            </a:r>
            <a:endParaRPr lang="en-IE" sz="1400" b="1">
              <a:solidFill>
                <a:srgbClr val="1188A3"/>
              </a:solidFill>
            </a:endParaRPr>
          </a:p>
        </p:txBody>
      </p:sp>
      <p:sp>
        <p:nvSpPr>
          <p:cNvPr id="10" name="TextBox 9">
            <a:extLst>
              <a:ext uri="{FF2B5EF4-FFF2-40B4-BE49-F238E27FC236}">
                <a16:creationId xmlns:a16="http://schemas.microsoft.com/office/drawing/2014/main" id="{F9727B5E-B581-4AC3-8C81-AC5769318036}"/>
              </a:ext>
            </a:extLst>
          </p:cNvPr>
          <p:cNvSpPr txBox="1"/>
          <p:nvPr/>
        </p:nvSpPr>
        <p:spPr>
          <a:xfrm>
            <a:off x="9883794" y="1895691"/>
            <a:ext cx="1853738" cy="1384995"/>
          </a:xfrm>
          <a:prstGeom prst="rect">
            <a:avLst/>
          </a:prstGeom>
          <a:noFill/>
        </p:spPr>
        <p:txBody>
          <a:bodyPr wrap="square" rtlCol="0">
            <a:spAutoFit/>
          </a:bodyPr>
          <a:lstStyle/>
          <a:p>
            <a:pPr algn="ctr"/>
            <a:r>
              <a:rPr lang="en-US" sz="1400" b="1" u="sng" dirty="0" err="1">
                <a:solidFill>
                  <a:srgbClr val="1188A3"/>
                </a:solidFill>
              </a:rPr>
              <a:t>Inicialmente</a:t>
            </a:r>
            <a:endParaRPr lang="en-US" sz="1400" b="1" dirty="0">
              <a:solidFill>
                <a:srgbClr val="1188A3"/>
              </a:solidFill>
            </a:endParaRPr>
          </a:p>
          <a:p>
            <a:pPr marL="285750" indent="-285750">
              <a:buFont typeface="Arial" panose="020B0604020202020204" pitchFamily="34" charset="0"/>
              <a:buChar char="•"/>
            </a:pPr>
            <a:r>
              <a:rPr lang="en-US" sz="1400" b="1" dirty="0">
                <a:solidFill>
                  <a:srgbClr val="1188A3"/>
                </a:solidFill>
              </a:rPr>
              <a:t>Mercado </a:t>
            </a:r>
            <a:r>
              <a:rPr lang="en-US" sz="1400" b="1" dirty="0" err="1">
                <a:solidFill>
                  <a:srgbClr val="1188A3"/>
                </a:solidFill>
              </a:rPr>
              <a:t>grande</a:t>
            </a:r>
            <a:endParaRPr lang="en-US" sz="1400" b="1" dirty="0">
              <a:solidFill>
                <a:srgbClr val="1188A3"/>
              </a:solidFill>
            </a:endParaRPr>
          </a:p>
          <a:p>
            <a:pPr marL="285750" indent="-285750">
              <a:buFont typeface="Arial" panose="020B0604020202020204" pitchFamily="34" charset="0"/>
              <a:buChar char="•"/>
            </a:pPr>
            <a:r>
              <a:rPr lang="en-US" sz="1400" b="1" dirty="0" err="1">
                <a:solidFill>
                  <a:srgbClr val="1188A3"/>
                </a:solidFill>
              </a:rPr>
              <a:t>Márgenes</a:t>
            </a:r>
            <a:r>
              <a:rPr lang="en-US" sz="1400" b="1" dirty="0">
                <a:solidFill>
                  <a:srgbClr val="1188A3"/>
                </a:solidFill>
              </a:rPr>
              <a:t> </a:t>
            </a:r>
            <a:r>
              <a:rPr lang="en-US" sz="1400" b="1" dirty="0" err="1">
                <a:solidFill>
                  <a:srgbClr val="1188A3"/>
                </a:solidFill>
              </a:rPr>
              <a:t>amplios</a:t>
            </a:r>
            <a:endParaRPr lang="en-US" sz="1400" b="1" dirty="0">
              <a:solidFill>
                <a:srgbClr val="1188A3"/>
              </a:solidFill>
            </a:endParaRPr>
          </a:p>
          <a:p>
            <a:pPr marL="285750" indent="-285750">
              <a:buFont typeface="Arial" panose="020B0604020202020204" pitchFamily="34" charset="0"/>
              <a:buChar char="•"/>
            </a:pPr>
            <a:r>
              <a:rPr lang="en-US" sz="1400" b="1" dirty="0" err="1">
                <a:solidFill>
                  <a:srgbClr val="1188A3"/>
                </a:solidFill>
              </a:rPr>
              <a:t>Riesgo</a:t>
            </a:r>
            <a:r>
              <a:rPr lang="en-US" sz="1400" b="1" dirty="0">
                <a:solidFill>
                  <a:srgbClr val="1188A3"/>
                </a:solidFill>
              </a:rPr>
              <a:t> bajo</a:t>
            </a:r>
          </a:p>
          <a:p>
            <a:pPr marL="285750" indent="-285750">
              <a:buFont typeface="Arial" panose="020B0604020202020204" pitchFamily="34" charset="0"/>
              <a:buChar char="•"/>
            </a:pPr>
            <a:r>
              <a:rPr lang="en-US" sz="1400" b="1" dirty="0" err="1">
                <a:solidFill>
                  <a:srgbClr val="1188A3"/>
                </a:solidFill>
              </a:rPr>
              <a:t>Menor</a:t>
            </a:r>
            <a:r>
              <a:rPr lang="en-US" sz="1400" b="1" dirty="0">
                <a:solidFill>
                  <a:srgbClr val="1188A3"/>
                </a:solidFill>
              </a:rPr>
              <a:t> </a:t>
            </a:r>
            <a:r>
              <a:rPr lang="en-US" sz="1400" b="1" dirty="0" err="1">
                <a:solidFill>
                  <a:srgbClr val="1188A3"/>
                </a:solidFill>
              </a:rPr>
              <a:t>potencial</a:t>
            </a:r>
            <a:r>
              <a:rPr lang="en-US" sz="1400" b="1" dirty="0">
                <a:solidFill>
                  <a:srgbClr val="1188A3"/>
                </a:solidFill>
              </a:rPr>
              <a:t> de </a:t>
            </a:r>
            <a:r>
              <a:rPr lang="en-US" sz="1400" b="1" dirty="0" err="1">
                <a:solidFill>
                  <a:srgbClr val="1188A3"/>
                </a:solidFill>
              </a:rPr>
              <a:t>crecimiento</a:t>
            </a:r>
            <a:endParaRPr lang="en-US" sz="1400" b="1" dirty="0">
              <a:solidFill>
                <a:srgbClr val="1188A3"/>
              </a:solidFill>
            </a:endParaRPr>
          </a:p>
        </p:txBody>
      </p:sp>
      <p:sp>
        <p:nvSpPr>
          <p:cNvPr id="11" name="TextBox 10">
            <a:extLst>
              <a:ext uri="{FF2B5EF4-FFF2-40B4-BE49-F238E27FC236}">
                <a16:creationId xmlns:a16="http://schemas.microsoft.com/office/drawing/2014/main" id="{1BC31457-CD94-4ED4-9204-9D97195F7835}"/>
              </a:ext>
            </a:extLst>
          </p:cNvPr>
          <p:cNvSpPr txBox="1"/>
          <p:nvPr/>
        </p:nvSpPr>
        <p:spPr>
          <a:xfrm>
            <a:off x="7676804" y="1879824"/>
            <a:ext cx="1853738" cy="1600438"/>
          </a:xfrm>
          <a:prstGeom prst="rect">
            <a:avLst/>
          </a:prstGeom>
          <a:noFill/>
        </p:spPr>
        <p:txBody>
          <a:bodyPr wrap="square" rtlCol="0">
            <a:spAutoFit/>
          </a:bodyPr>
          <a:lstStyle/>
          <a:p>
            <a:pPr algn="ctr"/>
            <a:r>
              <a:rPr lang="en-US" sz="1400" b="1" u="sng" dirty="0" err="1">
                <a:solidFill>
                  <a:srgbClr val="1188A3"/>
                </a:solidFill>
              </a:rPr>
              <a:t>Inicialmente</a:t>
            </a:r>
            <a:endParaRPr lang="en-US" sz="1400" b="1" u="sng" dirty="0">
              <a:solidFill>
                <a:srgbClr val="1188A3"/>
              </a:solidFill>
            </a:endParaRPr>
          </a:p>
          <a:p>
            <a:pPr marL="285750" indent="-285750">
              <a:buFont typeface="Arial" panose="020B0604020202020204" pitchFamily="34" charset="0"/>
              <a:buChar char="•"/>
            </a:pPr>
            <a:r>
              <a:rPr lang="en-US" sz="1400" b="1" dirty="0">
                <a:solidFill>
                  <a:srgbClr val="1188A3"/>
                </a:solidFill>
              </a:rPr>
              <a:t>Mercado </a:t>
            </a:r>
            <a:r>
              <a:rPr lang="en-US" sz="1400" b="1" dirty="0" err="1">
                <a:solidFill>
                  <a:srgbClr val="1188A3"/>
                </a:solidFill>
              </a:rPr>
              <a:t>pequeño</a:t>
            </a:r>
            <a:endParaRPr lang="en-US" sz="1400" b="1" dirty="0">
              <a:solidFill>
                <a:srgbClr val="1188A3"/>
              </a:solidFill>
            </a:endParaRPr>
          </a:p>
          <a:p>
            <a:pPr marL="285750" indent="-285750">
              <a:buFont typeface="Arial" panose="020B0604020202020204" pitchFamily="34" charset="0"/>
              <a:buChar char="•"/>
            </a:pPr>
            <a:r>
              <a:rPr lang="en-US" sz="1400" b="1" dirty="0" err="1">
                <a:solidFill>
                  <a:srgbClr val="1188A3"/>
                </a:solidFill>
              </a:rPr>
              <a:t>Márgenes</a:t>
            </a:r>
            <a:r>
              <a:rPr lang="en-US" sz="1400" b="1" dirty="0">
                <a:solidFill>
                  <a:srgbClr val="1188A3"/>
                </a:solidFill>
              </a:rPr>
              <a:t> </a:t>
            </a:r>
            <a:r>
              <a:rPr lang="en-US" sz="1400" b="1" dirty="0" err="1">
                <a:solidFill>
                  <a:srgbClr val="1188A3"/>
                </a:solidFill>
              </a:rPr>
              <a:t>reducidos</a:t>
            </a:r>
            <a:endParaRPr lang="en-US" sz="1400" b="1" dirty="0">
              <a:solidFill>
                <a:srgbClr val="1188A3"/>
              </a:solidFill>
            </a:endParaRPr>
          </a:p>
          <a:p>
            <a:pPr marL="285750" indent="-285750">
              <a:buFont typeface="Arial" panose="020B0604020202020204" pitchFamily="34" charset="0"/>
              <a:buChar char="•"/>
            </a:pPr>
            <a:r>
              <a:rPr lang="en-US" sz="1400" b="1" dirty="0" err="1">
                <a:solidFill>
                  <a:srgbClr val="1188A3"/>
                </a:solidFill>
              </a:rPr>
              <a:t>Riesgo</a:t>
            </a:r>
            <a:r>
              <a:rPr lang="en-US" sz="1400" b="1" dirty="0">
                <a:solidFill>
                  <a:srgbClr val="1188A3"/>
                </a:solidFill>
              </a:rPr>
              <a:t> alto</a:t>
            </a:r>
          </a:p>
          <a:p>
            <a:pPr marL="285750" indent="-285750">
              <a:buFont typeface="Arial" panose="020B0604020202020204" pitchFamily="34" charset="0"/>
              <a:buChar char="•"/>
            </a:pPr>
            <a:r>
              <a:rPr lang="en-US" sz="1400" b="1" dirty="0">
                <a:solidFill>
                  <a:srgbClr val="1188A3"/>
                </a:solidFill>
              </a:rPr>
              <a:t>Gran </a:t>
            </a:r>
            <a:r>
              <a:rPr lang="en-US" sz="1400" b="1" dirty="0" err="1">
                <a:solidFill>
                  <a:srgbClr val="1188A3"/>
                </a:solidFill>
              </a:rPr>
              <a:t>potencial</a:t>
            </a:r>
            <a:r>
              <a:rPr lang="en-US" sz="1400" b="1" dirty="0">
                <a:solidFill>
                  <a:srgbClr val="1188A3"/>
                </a:solidFill>
              </a:rPr>
              <a:t> de </a:t>
            </a:r>
            <a:r>
              <a:rPr lang="en-US" sz="1400" b="1" dirty="0" err="1">
                <a:solidFill>
                  <a:srgbClr val="1188A3"/>
                </a:solidFill>
              </a:rPr>
              <a:t>crecimiento</a:t>
            </a:r>
            <a:endParaRPr lang="en-US" sz="1400" b="1" dirty="0">
              <a:solidFill>
                <a:srgbClr val="1188A3"/>
              </a:solidFill>
            </a:endParaRPr>
          </a:p>
        </p:txBody>
      </p:sp>
      <p:sp>
        <p:nvSpPr>
          <p:cNvPr id="13" name="TextBox 12">
            <a:extLst>
              <a:ext uri="{FF2B5EF4-FFF2-40B4-BE49-F238E27FC236}">
                <a16:creationId xmlns:a16="http://schemas.microsoft.com/office/drawing/2014/main" id="{BD26DCD0-060C-4376-8518-FC66667976EA}"/>
              </a:ext>
            </a:extLst>
          </p:cNvPr>
          <p:cNvSpPr txBox="1"/>
          <p:nvPr/>
        </p:nvSpPr>
        <p:spPr>
          <a:xfrm>
            <a:off x="7268548" y="302002"/>
            <a:ext cx="4822124" cy="954107"/>
          </a:xfrm>
          <a:prstGeom prst="rect">
            <a:avLst/>
          </a:prstGeom>
          <a:noFill/>
        </p:spPr>
        <p:txBody>
          <a:bodyPr wrap="square">
            <a:spAutoFit/>
          </a:bodyPr>
          <a:lstStyle/>
          <a:p>
            <a:r>
              <a:rPr lang="es-ES" sz="1400" b="1" dirty="0"/>
              <a:t>La innovación disruptiva es aquella en la que los métodos empresariales tradicionales fracasan y requieren nuevas capacidades. Aunque los riesgos son grandes, hay un enorme potencial de crecimiento si todo sale bien</a:t>
            </a:r>
            <a:endParaRPr lang="en-IE" sz="1400" b="1" dirty="0"/>
          </a:p>
        </p:txBody>
      </p:sp>
    </p:spTree>
    <p:extLst>
      <p:ext uri="{BB962C8B-B14F-4D97-AF65-F5344CB8AC3E}">
        <p14:creationId xmlns:p14="http://schemas.microsoft.com/office/powerpoint/2010/main" val="2798222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Circular maze labyrinth">
            <a:extLst>
              <a:ext uri="{FF2B5EF4-FFF2-40B4-BE49-F238E27FC236}">
                <a16:creationId xmlns:a16="http://schemas.microsoft.com/office/drawing/2014/main" id="{E165CD32-2F3C-4AB8-88A6-4C25BFB4C8C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159FF903-4432-4AB0-BBBC-234083A11455}"/>
              </a:ext>
            </a:extLst>
          </p:cNvPr>
          <p:cNvSpPr>
            <a:spLocks noGrp="1"/>
          </p:cNvSpPr>
          <p:nvPr>
            <p:ph type="body" sz="quarter" idx="18"/>
          </p:nvPr>
        </p:nvSpPr>
        <p:spPr>
          <a:xfrm>
            <a:off x="2606566" y="989215"/>
            <a:ext cx="9585433" cy="4392082"/>
          </a:xfrm>
          <a:solidFill>
            <a:srgbClr val="FFD100"/>
          </a:solidFill>
        </p:spPr>
        <p:txBody>
          <a:bodyPr anchor="ctr">
            <a:noAutofit/>
          </a:bodyPr>
          <a:lstStyle/>
          <a:p>
            <a:pPr marL="71755" algn="just">
              <a:lnSpc>
                <a:spcPct val="120000"/>
              </a:lnSpc>
            </a:pPr>
            <a:r>
              <a:rPr lang="es-ES" sz="2200" b="1" dirty="0"/>
              <a:t>Jugando a ponerse al día:</a:t>
            </a:r>
            <a:endParaRPr lang="es-ES"/>
          </a:p>
          <a:p>
            <a:pPr marL="71755" algn="just">
              <a:lnSpc>
                <a:spcPct val="120000"/>
              </a:lnSpc>
            </a:pPr>
            <a:r>
              <a:rPr lang="es-ES" sz="2200" dirty="0"/>
              <a:t>La razón de este problema no es que las empresas no desarrollen tecnologías disruptivas. Por el contrario, el problema se produce cuando los operadores tradicionales intentan aplicar las nuevas tecnologías a sus redes de valor existentes o rechazan entrar en nuevos mercados porque los consideran demasiado pequeños para impulsar los objetivos de crecimiento o simplemente se percibe que tienen márgenes demasiado bajos</a:t>
            </a:r>
            <a:r>
              <a:rPr lang="en-US" sz="2200" dirty="0"/>
              <a:t>. </a:t>
            </a:r>
            <a:r>
              <a:rPr lang="en-US" sz="2200" dirty="0">
                <a:hlinkClick r:id="rId3"/>
              </a:rPr>
              <a:t>Fuente</a:t>
            </a:r>
            <a:r>
              <a:rPr lang="en-US" sz="2200" dirty="0"/>
              <a:t>.  </a:t>
            </a:r>
            <a:endParaRPr lang="en-US" sz="2200" dirty="0">
              <a:cs typeface="Calibri" panose="020F0502020204030204"/>
            </a:endParaRPr>
          </a:p>
          <a:p>
            <a:pPr marL="71755" algn="just">
              <a:lnSpc>
                <a:spcPct val="120000"/>
              </a:lnSpc>
            </a:pPr>
            <a:r>
              <a:rPr lang="es-ES" sz="2200" b="1" dirty="0"/>
              <a:t>Si quiere que la innovación se produzca en una PYME, la mejor manera de hacerlo es tratar su proyecto de innovación como una acción independiente.</a:t>
            </a:r>
            <a:endParaRPr lang="en-IE" sz="2200" b="1" dirty="0">
              <a:cs typeface="Calibri" panose="020F0502020204030204"/>
            </a:endParaRPr>
          </a:p>
        </p:txBody>
      </p:sp>
    </p:spTree>
    <p:extLst>
      <p:ext uri="{BB962C8B-B14F-4D97-AF65-F5344CB8AC3E}">
        <p14:creationId xmlns:p14="http://schemas.microsoft.com/office/powerpoint/2010/main" val="2066620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B9DE20-DB43-4B68-A4CB-5174F2008B39}"/>
              </a:ext>
            </a:extLst>
          </p:cNvPr>
          <p:cNvSpPr>
            <a:spLocks noGrp="1"/>
          </p:cNvSpPr>
          <p:nvPr>
            <p:ph type="body" sz="quarter" idx="18"/>
          </p:nvPr>
        </p:nvSpPr>
        <p:spPr>
          <a:xfrm>
            <a:off x="1502979" y="1496290"/>
            <a:ext cx="5349083" cy="5295207"/>
          </a:xfrm>
        </p:spPr>
        <p:txBody>
          <a:bodyPr vert="horz" lIns="91440" tIns="45720" rIns="91440" bIns="45720" rtlCol="0" anchor="t">
            <a:normAutofit fontScale="85000" lnSpcReduction="20000"/>
          </a:bodyPr>
          <a:lstStyle/>
          <a:p>
            <a:pPr marL="71755" algn="just">
              <a:lnSpc>
                <a:spcPct val="120000"/>
              </a:lnSpc>
            </a:pPr>
            <a:r>
              <a:rPr lang="es-ES" dirty="0"/>
              <a:t>La innovación sostenible es lo contrario de la innovación disruptiva, ya que existe en el mercado actual y, en lugar de crear nuevas redes de valor, mejora y hace crecer las existentes satisfaciendo las necesidades de un cliente.</a:t>
            </a:r>
            <a:endParaRPr lang="es-ES"/>
          </a:p>
          <a:p>
            <a:pPr marL="71755" algn="just">
              <a:lnSpc>
                <a:spcPct val="120000"/>
              </a:lnSpc>
            </a:pPr>
            <a:r>
              <a:rPr lang="es-ES" dirty="0"/>
              <a:t>Al igual que la innovación incremental, el rendimiento del producto de la innovación sostenida mejora ligeramente con cada iteración, reduciendo los defectos. La nueva versión mejorada del producto puede ser más cara y tener márgenes más altos que la anterior si se dirige a clientes más exigentes y de alto nivel con mejores prestaciones que las que había antes</a:t>
            </a:r>
            <a:r>
              <a:rPr lang="en-US" dirty="0"/>
              <a:t>.</a:t>
            </a:r>
            <a:endParaRPr lang="en-US" dirty="0">
              <a:cs typeface="Calibri" panose="020F0502020204030204"/>
            </a:endParaRPr>
          </a:p>
          <a:p>
            <a:pPr marL="71755" algn="just">
              <a:lnSpc>
                <a:spcPct val="120000"/>
              </a:lnSpc>
            </a:pPr>
            <a:r>
              <a:rPr lang="es-ES" dirty="0"/>
              <a:t>Sin embargo, también podría ser más barato si se traduce en mayores volúmenes y, por tanto, en mayores beneficios absolutos.</a:t>
            </a:r>
            <a:endParaRPr lang="es-ES" dirty="0">
              <a:cs typeface="Calibri" panose="020F0502020204030204"/>
            </a:endParaRPr>
          </a:p>
        </p:txBody>
      </p:sp>
      <p:sp>
        <p:nvSpPr>
          <p:cNvPr id="4" name="Text Placeholder 3">
            <a:extLst>
              <a:ext uri="{FF2B5EF4-FFF2-40B4-BE49-F238E27FC236}">
                <a16:creationId xmlns:a16="http://schemas.microsoft.com/office/drawing/2014/main" id="{4636A34E-A431-43AB-9447-0755FCE9A139}"/>
              </a:ext>
            </a:extLst>
          </p:cNvPr>
          <p:cNvSpPr>
            <a:spLocks noGrp="1"/>
          </p:cNvSpPr>
          <p:nvPr>
            <p:ph type="body" sz="quarter" idx="16"/>
          </p:nvPr>
        </p:nvSpPr>
        <p:spPr>
          <a:xfrm>
            <a:off x="1613457" y="443110"/>
            <a:ext cx="4716425" cy="582221"/>
          </a:xfrm>
        </p:spPr>
        <p:txBody>
          <a:bodyPr>
            <a:normAutofit/>
          </a:bodyPr>
          <a:lstStyle/>
          <a:p>
            <a:r>
              <a:rPr lang="en-US" sz="3300" b="1" dirty="0"/>
              <a:t>3. </a:t>
            </a:r>
            <a:r>
              <a:rPr lang="en-US" sz="3300" b="1" dirty="0" err="1"/>
              <a:t>Innovación</a:t>
            </a:r>
            <a:r>
              <a:rPr lang="en-US" sz="3300" b="1" dirty="0"/>
              <a:t> </a:t>
            </a:r>
            <a:r>
              <a:rPr lang="en-US" sz="3300" b="1" dirty="0" err="1"/>
              <a:t>sostenida</a:t>
            </a:r>
            <a:endParaRPr lang="en-IE" sz="3300" b="1" dirty="0"/>
          </a:p>
        </p:txBody>
      </p:sp>
      <p:sp>
        <p:nvSpPr>
          <p:cNvPr id="5" name="TextBox 4">
            <a:extLst>
              <a:ext uri="{FF2B5EF4-FFF2-40B4-BE49-F238E27FC236}">
                <a16:creationId xmlns:a16="http://schemas.microsoft.com/office/drawing/2014/main" id="{64A4847D-3420-418A-91A1-CEFF0D608A28}"/>
              </a:ext>
            </a:extLst>
          </p:cNvPr>
          <p:cNvSpPr txBox="1"/>
          <p:nvPr/>
        </p:nvSpPr>
        <p:spPr>
          <a:xfrm>
            <a:off x="7273637" y="657874"/>
            <a:ext cx="4763192" cy="2308324"/>
          </a:xfrm>
          <a:prstGeom prst="rect">
            <a:avLst/>
          </a:prstGeom>
          <a:noFill/>
        </p:spPr>
        <p:txBody>
          <a:bodyPr wrap="square" rtlCol="0">
            <a:spAutoFit/>
          </a:bodyPr>
          <a:lstStyle/>
          <a:p>
            <a:pPr algn="ctr"/>
            <a:r>
              <a:rPr lang="es-ES" b="1" dirty="0">
                <a:solidFill>
                  <a:srgbClr val="000000"/>
                </a:solidFill>
              </a:rPr>
              <a:t>Un ejemplo </a:t>
            </a:r>
            <a:r>
              <a:rPr lang="es-ES" dirty="0">
                <a:solidFill>
                  <a:srgbClr val="000000"/>
                </a:solidFill>
              </a:rPr>
              <a:t>de innovación sostenible sería la introducción de la anilla de apertura en las latas de comida. Esto eliminó la necesidad de un abrelatas, pero el producto siguió siendo el mismo... simplemente se hizo más fácil de abrir/usar y entonces satisface las necesidades del consumidor de manera más efectiva... aquí es donde está el valor.</a:t>
            </a:r>
          </a:p>
        </p:txBody>
      </p:sp>
      <p:pic>
        <p:nvPicPr>
          <p:cNvPr id="6" name="Picture Placeholder 12">
            <a:extLst>
              <a:ext uri="{FF2B5EF4-FFF2-40B4-BE49-F238E27FC236}">
                <a16:creationId xmlns:a16="http://schemas.microsoft.com/office/drawing/2014/main" id="{CB0C73F1-882F-4646-AA1E-87518084DDF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8374307" y="3173004"/>
            <a:ext cx="2428816" cy="3027122"/>
          </a:xfrm>
          <a:prstGeom prst="rect">
            <a:avLst/>
          </a:prstGeom>
        </p:spPr>
      </p:pic>
    </p:spTree>
    <p:extLst>
      <p:ext uri="{BB962C8B-B14F-4D97-AF65-F5344CB8AC3E}">
        <p14:creationId xmlns:p14="http://schemas.microsoft.com/office/powerpoint/2010/main" val="2333303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op view of berries">
            <a:extLst>
              <a:ext uri="{FF2B5EF4-FFF2-40B4-BE49-F238E27FC236}">
                <a16:creationId xmlns:a16="http://schemas.microsoft.com/office/drawing/2014/main" id="{F816786B-3E55-4EE9-AA84-393860A4BF1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57384D5A-7571-4159-AFAD-02AEAFCC2EF9}"/>
              </a:ext>
            </a:extLst>
          </p:cNvPr>
          <p:cNvSpPr>
            <a:spLocks noGrp="1"/>
          </p:cNvSpPr>
          <p:nvPr>
            <p:ph type="body" sz="quarter" idx="18"/>
          </p:nvPr>
        </p:nvSpPr>
        <p:spPr>
          <a:xfrm>
            <a:off x="1483923" y="1514877"/>
            <a:ext cx="5187142" cy="5174337"/>
          </a:xfrm>
        </p:spPr>
        <p:txBody>
          <a:bodyPr vert="horz" lIns="91440" tIns="45720" rIns="91440" bIns="45720" rtlCol="0" anchor="t">
            <a:normAutofit fontScale="85000" lnSpcReduction="20000"/>
          </a:bodyPr>
          <a:lstStyle/>
          <a:p>
            <a:pPr marL="71755" algn="just">
              <a:lnSpc>
                <a:spcPct val="110000"/>
              </a:lnSpc>
            </a:pPr>
            <a:r>
              <a:rPr lang="es-ES" dirty="0"/>
              <a:t>Los métodos empresariales tradicionales y las innovaciones sostenidas suelen ser suficientes porque son los más rentables y los riesgos son menores. </a:t>
            </a:r>
            <a:endParaRPr lang="es-ES"/>
          </a:p>
          <a:p>
            <a:pPr marL="71755" algn="just">
              <a:lnSpc>
                <a:spcPct val="110000"/>
              </a:lnSpc>
            </a:pPr>
            <a:r>
              <a:rPr lang="es-ES" dirty="0"/>
              <a:t>Las disrupciones, en cambio, suelen permitir el crecimiento de los ingresos: un gran aumento de la cuota de mercado o la creación de un mercado totalmente nuevo, pero no suelen ser rentables durante mucho tiempo porque requieren una fuerte inversión inicial para crecer.</a:t>
            </a:r>
            <a:endParaRPr lang="es-ES" dirty="0">
              <a:cs typeface="Calibri" panose="020F0502020204030204"/>
            </a:endParaRPr>
          </a:p>
          <a:p>
            <a:pPr marL="71755" algn="just">
              <a:lnSpc>
                <a:spcPct val="110000"/>
              </a:lnSpc>
            </a:pPr>
            <a:r>
              <a:rPr lang="es-ES" dirty="0"/>
              <a:t>A su vez, las innovaciones sostenidas </a:t>
            </a:r>
            <a:r>
              <a:rPr lang="es-ES" b="1" dirty="0"/>
              <a:t>siguen haciendo crecer el mercado lentamente</a:t>
            </a:r>
            <a:r>
              <a:rPr lang="es-ES" dirty="0"/>
              <a:t>, pero ya no en la misma proporción</a:t>
            </a:r>
            <a:r>
              <a:rPr lang="es-ES" b="1" dirty="0"/>
              <a:t>.</a:t>
            </a:r>
            <a:r>
              <a:rPr lang="es-ES" dirty="0"/>
              <a:t> Llegados a este punto, la atención se desplaza hacia el aumento de los beneficios.</a:t>
            </a:r>
            <a:endParaRPr lang="es-ES" dirty="0">
              <a:cs typeface="Calibri" panose="020F0502020204030204"/>
            </a:endParaRPr>
          </a:p>
        </p:txBody>
      </p:sp>
      <p:sp>
        <p:nvSpPr>
          <p:cNvPr id="5" name="Text Placeholder 3">
            <a:extLst>
              <a:ext uri="{FF2B5EF4-FFF2-40B4-BE49-F238E27FC236}">
                <a16:creationId xmlns:a16="http://schemas.microsoft.com/office/drawing/2014/main" id="{3F967D3A-9B8E-4047-A597-3B9821D42F22}"/>
              </a:ext>
            </a:extLst>
          </p:cNvPr>
          <p:cNvSpPr>
            <a:spLocks noGrp="1"/>
          </p:cNvSpPr>
          <p:nvPr>
            <p:ph type="body" sz="quarter" idx="16"/>
          </p:nvPr>
        </p:nvSpPr>
        <p:spPr>
          <a:xfrm>
            <a:off x="1598947" y="410829"/>
            <a:ext cx="4716462" cy="582612"/>
          </a:xfrm>
        </p:spPr>
        <p:txBody>
          <a:bodyPr>
            <a:normAutofit/>
          </a:bodyPr>
          <a:lstStyle/>
          <a:p>
            <a:r>
              <a:rPr lang="en-US" sz="3300" b="1" dirty="0"/>
              <a:t>3. </a:t>
            </a:r>
            <a:r>
              <a:rPr lang="en-US" sz="3300" b="1" dirty="0" err="1"/>
              <a:t>Innovación</a:t>
            </a:r>
            <a:r>
              <a:rPr lang="en-US" sz="3300" b="1" dirty="0"/>
              <a:t> </a:t>
            </a:r>
            <a:r>
              <a:rPr lang="en-US" sz="3300" b="1" dirty="0" err="1"/>
              <a:t>Sostenida</a:t>
            </a:r>
            <a:endParaRPr lang="en-IE" sz="3300" b="1" dirty="0"/>
          </a:p>
        </p:txBody>
      </p:sp>
    </p:spTree>
    <p:extLst>
      <p:ext uri="{BB962C8B-B14F-4D97-AF65-F5344CB8AC3E}">
        <p14:creationId xmlns:p14="http://schemas.microsoft.com/office/powerpoint/2010/main" val="372228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Small white light bulbs with one large yellow light bulb drawn on a black surface">
            <a:extLst>
              <a:ext uri="{FF2B5EF4-FFF2-40B4-BE49-F238E27FC236}">
                <a16:creationId xmlns:a16="http://schemas.microsoft.com/office/drawing/2014/main" id="{E09CE397-58BC-4829-A8FE-A28CE9B88F2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E45F2AE-C1B5-4FE5-A41D-EF4EED37A9F8}"/>
              </a:ext>
            </a:extLst>
          </p:cNvPr>
          <p:cNvSpPr>
            <a:spLocks noGrp="1"/>
          </p:cNvSpPr>
          <p:nvPr>
            <p:ph type="body" sz="quarter" idx="18"/>
          </p:nvPr>
        </p:nvSpPr>
        <p:spPr>
          <a:xfrm>
            <a:off x="2627586" y="989215"/>
            <a:ext cx="9564413" cy="4505498"/>
          </a:xfrm>
          <a:solidFill>
            <a:srgbClr val="FFD100"/>
          </a:solidFill>
        </p:spPr>
        <p:txBody>
          <a:bodyPr anchor="ctr">
            <a:normAutofit/>
          </a:bodyPr>
          <a:lstStyle/>
          <a:p>
            <a:pPr algn="ctr">
              <a:lnSpc>
                <a:spcPct val="100000"/>
              </a:lnSpc>
            </a:pPr>
            <a:r>
              <a:rPr lang="en-US" i="1" dirty="0"/>
              <a:t>“</a:t>
            </a:r>
            <a:r>
              <a:rPr lang="es-ES" sz="2000" i="1" dirty="0"/>
              <a:t>Algunas innovaciones sostenidas son las mejoras incrementales año tras año que todas las buenas empresas consiguen. Otras innovaciones sostenibles son productos rompedores, que superan a la competencia. Sin embargo, no importa lo difícil que sea la innovación desde el punto de vista tecnológico: Los competidores establecidos casi siempre ganan las batallas de la tecnología sostenible</a:t>
            </a:r>
            <a:r>
              <a:rPr lang="en-US" sz="2000" i="1" dirty="0"/>
              <a:t>.</a:t>
            </a:r>
          </a:p>
          <a:p>
            <a:pPr algn="ctr">
              <a:lnSpc>
                <a:spcPct val="100000"/>
              </a:lnSpc>
            </a:pPr>
            <a:r>
              <a:rPr lang="es-ES" sz="2000" i="1" dirty="0"/>
              <a:t>Como esta estrategia implica fabricar un producto mejor que puedan vender con mayores márgenes de beneficio a sus mejores clientes, los competidores establecidos tienen poderosas motivaciones para librar batallas sostenidas. Y tienen los recursos para ganar</a:t>
            </a:r>
            <a:r>
              <a:rPr lang="en-US" sz="2000" i="1" dirty="0"/>
              <a:t>.”</a:t>
            </a:r>
          </a:p>
          <a:p>
            <a:pPr algn="r">
              <a:lnSpc>
                <a:spcPct val="100000"/>
              </a:lnSpc>
            </a:pPr>
            <a:r>
              <a:rPr lang="en-IE" i="1" dirty="0"/>
              <a:t> </a:t>
            </a:r>
            <a:r>
              <a:rPr lang="en-IE" dirty="0"/>
              <a:t>– Clayton Christensen</a:t>
            </a:r>
          </a:p>
        </p:txBody>
      </p:sp>
    </p:spTree>
    <p:extLst>
      <p:ext uri="{BB962C8B-B14F-4D97-AF65-F5344CB8AC3E}">
        <p14:creationId xmlns:p14="http://schemas.microsoft.com/office/powerpoint/2010/main" val="40908170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Wi-Fi logo art">
            <a:extLst>
              <a:ext uri="{FF2B5EF4-FFF2-40B4-BE49-F238E27FC236}">
                <a16:creationId xmlns:a16="http://schemas.microsoft.com/office/drawing/2014/main" id="{E9528DC0-6069-4FAE-B82C-C3879EE6C3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5859" y="3529037"/>
            <a:ext cx="4547645" cy="3183352"/>
          </a:xfrm>
          <a:prstGeom prst="rect">
            <a:avLst/>
          </a:prstGeom>
        </p:spPr>
      </p:pic>
      <p:sp>
        <p:nvSpPr>
          <p:cNvPr id="3" name="Text Placeholder 2">
            <a:extLst>
              <a:ext uri="{FF2B5EF4-FFF2-40B4-BE49-F238E27FC236}">
                <a16:creationId xmlns:a16="http://schemas.microsoft.com/office/drawing/2014/main" id="{57F00125-A8D7-4363-BC9F-90E26892EB9A}"/>
              </a:ext>
            </a:extLst>
          </p:cNvPr>
          <p:cNvSpPr>
            <a:spLocks noGrp="1"/>
          </p:cNvSpPr>
          <p:nvPr>
            <p:ph type="body" sz="quarter" idx="18"/>
          </p:nvPr>
        </p:nvSpPr>
        <p:spPr>
          <a:xfrm>
            <a:off x="1518051" y="1283796"/>
            <a:ext cx="5297214" cy="5428593"/>
          </a:xfrm>
        </p:spPr>
        <p:txBody>
          <a:bodyPr vert="horz" lIns="91440" tIns="45720" rIns="91440" bIns="45720" rtlCol="0" anchor="t">
            <a:normAutofit fontScale="85000" lnSpcReduction="10000"/>
          </a:bodyPr>
          <a:lstStyle/>
          <a:p>
            <a:pPr marL="71755" algn="just">
              <a:lnSpc>
                <a:spcPct val="120000"/>
              </a:lnSpc>
            </a:pPr>
            <a:r>
              <a:rPr lang="es-ES" dirty="0"/>
              <a:t>La innovación radical es poco frecuente, ya que tiene características similares a la innovación disruptiva, pero es diferente porque utiliza </a:t>
            </a:r>
            <a:r>
              <a:rPr lang="es-ES" b="1" dirty="0"/>
              <a:t>simultáneamente una tecnología revolucionaria y un nuevo modelo de negocio</a:t>
            </a:r>
            <a:r>
              <a:rPr lang="es-ES" dirty="0"/>
              <a:t>. </a:t>
            </a:r>
            <a:endParaRPr lang="es-ES"/>
          </a:p>
          <a:p>
            <a:pPr marL="71755" algn="just">
              <a:lnSpc>
                <a:spcPct val="120000"/>
              </a:lnSpc>
            </a:pPr>
            <a:r>
              <a:rPr lang="es-ES" dirty="0"/>
              <a:t>La innovación radical resuelve problemas globales y aborda necesidades de formas completamente nuevas a las que estamos acostumbrados e incluso proporciona soluciones a necesidades y problemas que no sabíamos que existían, transformando completamente el mercado o incluso toda la economía.</a:t>
            </a:r>
            <a:endParaRPr lang="es-ES" dirty="0">
              <a:cs typeface="Calibri" panose="020F0502020204030204"/>
            </a:endParaRPr>
          </a:p>
          <a:p>
            <a:pPr marL="71755" algn="just">
              <a:lnSpc>
                <a:spcPct val="120000"/>
              </a:lnSpc>
            </a:pPr>
            <a:r>
              <a:rPr lang="es-ES" dirty="0"/>
              <a:t>Aunque las innovaciones radicales son poco frecuentes, en los últimos tiempos se han multiplicado</a:t>
            </a:r>
            <a:endParaRPr lang="en-IE" dirty="0">
              <a:cs typeface="Calibri" panose="020F0502020204030204"/>
            </a:endParaRPr>
          </a:p>
        </p:txBody>
      </p:sp>
      <p:sp>
        <p:nvSpPr>
          <p:cNvPr id="4" name="Text Placeholder 3">
            <a:extLst>
              <a:ext uri="{FF2B5EF4-FFF2-40B4-BE49-F238E27FC236}">
                <a16:creationId xmlns:a16="http://schemas.microsoft.com/office/drawing/2014/main" id="{D388E49B-20DD-409B-AF58-7970DE08E910}"/>
              </a:ext>
            </a:extLst>
          </p:cNvPr>
          <p:cNvSpPr>
            <a:spLocks noGrp="1"/>
          </p:cNvSpPr>
          <p:nvPr>
            <p:ph type="body" sz="quarter" idx="16"/>
          </p:nvPr>
        </p:nvSpPr>
        <p:spPr>
          <a:xfrm>
            <a:off x="1598246" y="442038"/>
            <a:ext cx="4716425" cy="582221"/>
          </a:xfrm>
        </p:spPr>
        <p:txBody>
          <a:bodyPr>
            <a:normAutofit/>
          </a:bodyPr>
          <a:lstStyle/>
          <a:p>
            <a:r>
              <a:rPr lang="en-US" sz="3300" b="1" dirty="0"/>
              <a:t>4. </a:t>
            </a:r>
            <a:r>
              <a:rPr lang="en-US" sz="3300" b="1" dirty="0" err="1"/>
              <a:t>Innovación</a:t>
            </a:r>
            <a:r>
              <a:rPr lang="en-US" sz="3300" b="1" dirty="0"/>
              <a:t> Radical</a:t>
            </a:r>
            <a:endParaRPr lang="en-IE" sz="3300" b="1" dirty="0"/>
          </a:p>
        </p:txBody>
      </p:sp>
      <p:sp>
        <p:nvSpPr>
          <p:cNvPr id="5" name="TextBox 4">
            <a:extLst>
              <a:ext uri="{FF2B5EF4-FFF2-40B4-BE49-F238E27FC236}">
                <a16:creationId xmlns:a16="http://schemas.microsoft.com/office/drawing/2014/main" id="{A0B0B7AE-9A8E-4F30-8855-3A86C8A127E7}"/>
              </a:ext>
            </a:extLst>
          </p:cNvPr>
          <p:cNvSpPr txBox="1"/>
          <p:nvPr/>
        </p:nvSpPr>
        <p:spPr>
          <a:xfrm>
            <a:off x="7315858" y="733148"/>
            <a:ext cx="4547645" cy="2585323"/>
          </a:xfrm>
          <a:prstGeom prst="rect">
            <a:avLst/>
          </a:prstGeom>
          <a:noFill/>
        </p:spPr>
        <p:txBody>
          <a:bodyPr wrap="square" rtlCol="0">
            <a:spAutoFit/>
          </a:bodyPr>
          <a:lstStyle/>
          <a:p>
            <a:pPr algn="just"/>
            <a:r>
              <a:rPr lang="es-ES" dirty="0">
                <a:solidFill>
                  <a:srgbClr val="000000"/>
                </a:solidFill>
              </a:rPr>
              <a:t>Las innovaciones tecnológicas, como los ordenadores personales e Internet, son ejemplos de innovaciones radicales que han transformado el modo en que el mundo entero funciona y se comunica. Estas innovaciones disruptivas proporcionan a nuestra sociedad una plataforma sobre la que construir, lo que conduce a un crecimiento económico muy acelerado.</a:t>
            </a:r>
          </a:p>
        </p:txBody>
      </p:sp>
      <p:pic>
        <p:nvPicPr>
          <p:cNvPr id="9" name="Picture 8" descr="People in a video call">
            <a:extLst>
              <a:ext uri="{FF2B5EF4-FFF2-40B4-BE49-F238E27FC236}">
                <a16:creationId xmlns:a16="http://schemas.microsoft.com/office/drawing/2014/main" id="{259D3DBD-6296-4314-8ADD-C7F79FCF7F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83532" y="4262577"/>
            <a:ext cx="2943399" cy="2036618"/>
          </a:xfrm>
          <a:prstGeom prst="rect">
            <a:avLst/>
          </a:prstGeom>
        </p:spPr>
      </p:pic>
    </p:spTree>
    <p:extLst>
      <p:ext uri="{BB962C8B-B14F-4D97-AF65-F5344CB8AC3E}">
        <p14:creationId xmlns:p14="http://schemas.microsoft.com/office/powerpoint/2010/main" val="3027707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D172A5-3961-40C5-87D8-CB6D62AEB8CE}"/>
              </a:ext>
            </a:extLst>
          </p:cNvPr>
          <p:cNvSpPr>
            <a:spLocks noGrp="1"/>
          </p:cNvSpPr>
          <p:nvPr>
            <p:ph type="body" sz="quarter" idx="18"/>
          </p:nvPr>
        </p:nvSpPr>
        <p:spPr>
          <a:xfrm>
            <a:off x="399494" y="1495148"/>
            <a:ext cx="5696505" cy="3867704"/>
          </a:xfrm>
        </p:spPr>
        <p:txBody>
          <a:bodyPr vert="horz" lIns="91440" tIns="45720" rIns="91440" bIns="45720" rtlCol="0" anchor="t">
            <a:normAutofit fontScale="92500"/>
          </a:bodyPr>
          <a:lstStyle/>
          <a:p>
            <a:pPr indent="0" algn="ctr">
              <a:lnSpc>
                <a:spcPct val="100000"/>
              </a:lnSpc>
            </a:pPr>
            <a:r>
              <a:rPr lang="es-ES" dirty="0"/>
              <a:t>La industria alimentaria tiene que responder; sin embargo, se considera un sector con poco interés en la investigación. El PIFS responde a la estrategia de innovación de Europa 2020: "</a:t>
            </a:r>
            <a:r>
              <a:rPr lang="es-ES" b="1" dirty="0"/>
              <a:t>Con el envejecimiento de la población y la fuerte presión competitiva de la globalización, el futuro crecimiento económico y el empleo de Europa tendrán que provenir cada vez más de la innovación en productos, servicios y modelos de negocio</a:t>
            </a:r>
            <a:r>
              <a:rPr lang="es-ES" dirty="0"/>
              <a:t>". </a:t>
            </a:r>
            <a:endParaRPr lang="en-IE" b="1" dirty="0">
              <a:cs typeface="Calibri" panose="020F0502020204030204"/>
            </a:endParaRPr>
          </a:p>
        </p:txBody>
      </p:sp>
      <p:sp>
        <p:nvSpPr>
          <p:cNvPr id="3" name="Text Placeholder 2">
            <a:extLst>
              <a:ext uri="{FF2B5EF4-FFF2-40B4-BE49-F238E27FC236}">
                <a16:creationId xmlns:a16="http://schemas.microsoft.com/office/drawing/2014/main" id="{796DDA6B-8365-4932-9EB1-97BC455FCBA9}"/>
              </a:ext>
            </a:extLst>
          </p:cNvPr>
          <p:cNvSpPr>
            <a:spLocks noGrp="1"/>
          </p:cNvSpPr>
          <p:nvPr>
            <p:ph type="body" sz="quarter" idx="16"/>
          </p:nvPr>
        </p:nvSpPr>
        <p:spPr>
          <a:xfrm>
            <a:off x="734714" y="642972"/>
            <a:ext cx="5361286" cy="582221"/>
          </a:xfrm>
        </p:spPr>
        <p:txBody>
          <a:bodyPr>
            <a:normAutofit lnSpcReduction="10000"/>
          </a:bodyPr>
          <a:lstStyle/>
          <a:p>
            <a:r>
              <a:rPr lang="en-US" b="1" dirty="0" err="1"/>
              <a:t>Respondamos</a:t>
            </a:r>
            <a:endParaRPr lang="en-IE" b="1" dirty="0"/>
          </a:p>
        </p:txBody>
      </p:sp>
      <p:pic>
        <p:nvPicPr>
          <p:cNvPr id="6" name="Picture Placeholder 5" descr="Light bulb with hanging lights background">
            <a:extLst>
              <a:ext uri="{FF2B5EF4-FFF2-40B4-BE49-F238E27FC236}">
                <a16:creationId xmlns:a16="http://schemas.microsoft.com/office/drawing/2014/main" id="{9F80DF6D-683B-445F-BCA8-44BF27DA1B83}"/>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1839937541"/>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7108EDEB-F3C1-475D-A536-2B2B9BF28656}"/>
              </a:ext>
            </a:extLst>
          </p:cNvPr>
          <p:cNvSpPr txBox="1"/>
          <p:nvPr/>
        </p:nvSpPr>
        <p:spPr>
          <a:xfrm>
            <a:off x="11072706" y="2119745"/>
            <a:ext cx="797929" cy="2219499"/>
          </a:xfrm>
          <a:prstGeom prst="rect">
            <a:avLst/>
          </a:prstGeom>
          <a:solidFill>
            <a:schemeClr val="bg1"/>
          </a:solidFill>
        </p:spPr>
        <p:txBody>
          <a:bodyPr wrap="square" rtlCol="0">
            <a:spAutoFit/>
          </a:bodyPr>
          <a:lstStyle/>
          <a:p>
            <a:endParaRPr lang="en-IE"/>
          </a:p>
        </p:txBody>
      </p:sp>
      <p:sp>
        <p:nvSpPr>
          <p:cNvPr id="3" name="Text Placeholder 2">
            <a:extLst>
              <a:ext uri="{FF2B5EF4-FFF2-40B4-BE49-F238E27FC236}">
                <a16:creationId xmlns:a16="http://schemas.microsoft.com/office/drawing/2014/main" id="{0BA7F2AD-0566-4136-BD6E-581074D3F499}"/>
              </a:ext>
            </a:extLst>
          </p:cNvPr>
          <p:cNvSpPr>
            <a:spLocks noGrp="1"/>
          </p:cNvSpPr>
          <p:nvPr>
            <p:ph type="body" sz="quarter" idx="18"/>
          </p:nvPr>
        </p:nvSpPr>
        <p:spPr>
          <a:xfrm>
            <a:off x="1475727" y="1366345"/>
            <a:ext cx="5220150" cy="5491655"/>
          </a:xfrm>
        </p:spPr>
        <p:txBody>
          <a:bodyPr vert="horz" lIns="91440" tIns="45720" rIns="91440" bIns="45720" rtlCol="0" anchor="t">
            <a:normAutofit fontScale="77500" lnSpcReduction="20000"/>
          </a:bodyPr>
          <a:lstStyle/>
          <a:p>
            <a:pPr marL="71755" algn="just">
              <a:lnSpc>
                <a:spcPct val="120000"/>
              </a:lnSpc>
            </a:pPr>
            <a:r>
              <a:rPr lang="es-ES" dirty="0"/>
              <a:t>Actualmente hay una nueva ola de innovaciones radicales aún mayor que se considera que está a punto de convertirse en la corriente principal. Se trata de la robótica, la inteligencia artificial (IA), la tecnología </a:t>
            </a:r>
            <a:r>
              <a:rPr lang="es-ES" dirty="0" err="1"/>
              <a:t>blockchain</a:t>
            </a:r>
            <a:r>
              <a:rPr lang="es-ES" dirty="0"/>
              <a:t>, el almacenamiento de energía y la secuenciación del genoma.</a:t>
            </a:r>
            <a:endParaRPr lang="es-ES"/>
          </a:p>
          <a:p>
            <a:pPr marL="71755" algn="just">
              <a:lnSpc>
                <a:spcPct val="120000"/>
              </a:lnSpc>
            </a:pPr>
            <a:r>
              <a:rPr lang="es-ES" dirty="0"/>
              <a:t>Como la innovación radical es tan diferente de lo que la gente está acostumbrada, suele enfrentarse a una importante resistencia al principio. Estos tipos de innovación suelen requerir mucho tiempo y desarrollo tecnológico antes de estar listos para los mercados principales.</a:t>
            </a:r>
            <a:endParaRPr lang="es-ES" dirty="0">
              <a:cs typeface="Calibri" panose="020F0502020204030204"/>
            </a:endParaRPr>
          </a:p>
          <a:p>
            <a:pPr marL="71755" algn="just">
              <a:lnSpc>
                <a:spcPct val="120000"/>
              </a:lnSpc>
            </a:pPr>
            <a:r>
              <a:rPr lang="es-ES" dirty="0"/>
              <a:t>Sin embargo, cuando se ejecuta con éxito, suele significar el comienzo de una nueva era que afecta a muchos sectores y geografías.</a:t>
            </a:r>
            <a:endParaRPr lang="es-ES" dirty="0">
              <a:cs typeface="Calibri" panose="020F0502020204030204"/>
            </a:endParaRPr>
          </a:p>
        </p:txBody>
      </p:sp>
      <p:sp>
        <p:nvSpPr>
          <p:cNvPr id="5" name="Text Placeholder 3">
            <a:extLst>
              <a:ext uri="{FF2B5EF4-FFF2-40B4-BE49-F238E27FC236}">
                <a16:creationId xmlns:a16="http://schemas.microsoft.com/office/drawing/2014/main" id="{17980CFE-3BBA-473E-AB21-D992B15780D3}"/>
              </a:ext>
            </a:extLst>
          </p:cNvPr>
          <p:cNvSpPr>
            <a:spLocks noGrp="1"/>
          </p:cNvSpPr>
          <p:nvPr>
            <p:ph type="body" sz="quarter" idx="16"/>
          </p:nvPr>
        </p:nvSpPr>
        <p:spPr>
          <a:xfrm>
            <a:off x="1623010" y="378744"/>
            <a:ext cx="4716462" cy="582612"/>
          </a:xfrm>
        </p:spPr>
        <p:txBody>
          <a:bodyPr>
            <a:normAutofit/>
          </a:bodyPr>
          <a:lstStyle/>
          <a:p>
            <a:r>
              <a:rPr lang="en-US" sz="3300" b="1" dirty="0"/>
              <a:t>4. </a:t>
            </a:r>
            <a:r>
              <a:rPr lang="en-US" sz="3300" b="1" dirty="0" err="1"/>
              <a:t>Innovación</a:t>
            </a:r>
            <a:r>
              <a:rPr lang="en-US" sz="3300" b="1" dirty="0"/>
              <a:t> Radical</a:t>
            </a:r>
            <a:endParaRPr lang="en-IE" sz="3300" b="1" dirty="0"/>
          </a:p>
        </p:txBody>
      </p:sp>
      <p:pic>
        <p:nvPicPr>
          <p:cNvPr id="7" name="Picture 6">
            <a:extLst>
              <a:ext uri="{FF2B5EF4-FFF2-40B4-BE49-F238E27FC236}">
                <a16:creationId xmlns:a16="http://schemas.microsoft.com/office/drawing/2014/main" id="{69F9A2E5-8EA2-4513-AF6F-4E807D647277}"/>
              </a:ext>
            </a:extLst>
          </p:cNvPr>
          <p:cNvPicPr>
            <a:picLocks noChangeAspect="1"/>
          </p:cNvPicPr>
          <p:nvPr/>
        </p:nvPicPr>
        <p:blipFill>
          <a:blip r:embed="rId2"/>
          <a:stretch>
            <a:fillRect/>
          </a:stretch>
        </p:blipFill>
        <p:spPr>
          <a:xfrm>
            <a:off x="6957813" y="1763873"/>
            <a:ext cx="4912822" cy="3353268"/>
          </a:xfrm>
          <a:prstGeom prst="rect">
            <a:avLst/>
          </a:prstGeom>
        </p:spPr>
      </p:pic>
      <p:sp>
        <p:nvSpPr>
          <p:cNvPr id="8" name="TextBox 7">
            <a:extLst>
              <a:ext uri="{FF2B5EF4-FFF2-40B4-BE49-F238E27FC236}">
                <a16:creationId xmlns:a16="http://schemas.microsoft.com/office/drawing/2014/main" id="{82BB4783-750C-4E39-9895-0DF4FD1DCDDC}"/>
              </a:ext>
            </a:extLst>
          </p:cNvPr>
          <p:cNvSpPr txBox="1"/>
          <p:nvPr/>
        </p:nvSpPr>
        <p:spPr>
          <a:xfrm rot="16200000">
            <a:off x="6131976" y="2768137"/>
            <a:ext cx="1895302" cy="276999"/>
          </a:xfrm>
          <a:prstGeom prst="rect">
            <a:avLst/>
          </a:prstGeom>
          <a:solidFill>
            <a:schemeClr val="bg1"/>
          </a:solidFill>
        </p:spPr>
        <p:txBody>
          <a:bodyPr wrap="square" rtlCol="0">
            <a:spAutoFit/>
          </a:bodyPr>
          <a:lstStyle/>
          <a:p>
            <a:r>
              <a:rPr lang="en-US" sz="1200" b="1" dirty="0" err="1"/>
              <a:t>Actividad</a:t>
            </a:r>
            <a:r>
              <a:rPr lang="en-US" sz="1200" b="1" dirty="0"/>
              <a:t> </a:t>
            </a:r>
            <a:r>
              <a:rPr lang="en-US" sz="1200" b="1" dirty="0" err="1"/>
              <a:t>económica</a:t>
            </a:r>
            <a:endParaRPr lang="en-IE" sz="1200" b="1" dirty="0"/>
          </a:p>
        </p:txBody>
      </p:sp>
      <p:sp>
        <p:nvSpPr>
          <p:cNvPr id="9" name="TextBox 8">
            <a:extLst>
              <a:ext uri="{FF2B5EF4-FFF2-40B4-BE49-F238E27FC236}">
                <a16:creationId xmlns:a16="http://schemas.microsoft.com/office/drawing/2014/main" id="{02E5C26C-596A-40D4-88FD-7522E7DB2FCD}"/>
              </a:ext>
            </a:extLst>
          </p:cNvPr>
          <p:cNvSpPr txBox="1"/>
          <p:nvPr/>
        </p:nvSpPr>
        <p:spPr>
          <a:xfrm>
            <a:off x="7218127" y="3325091"/>
            <a:ext cx="540327" cy="369332"/>
          </a:xfrm>
          <a:prstGeom prst="rect">
            <a:avLst/>
          </a:prstGeom>
          <a:solidFill>
            <a:schemeClr val="bg1"/>
          </a:solidFill>
        </p:spPr>
        <p:txBody>
          <a:bodyPr wrap="square" rtlCol="0">
            <a:spAutoFit/>
          </a:bodyPr>
          <a:lstStyle/>
          <a:p>
            <a:r>
              <a:rPr lang="en-US" sz="900">
                <a:solidFill>
                  <a:srgbClr val="000000"/>
                </a:solidFill>
              </a:rPr>
              <a:t>Steam Engine</a:t>
            </a:r>
            <a:endParaRPr lang="en-IE" sz="900">
              <a:solidFill>
                <a:srgbClr val="000000"/>
              </a:solidFill>
            </a:endParaRPr>
          </a:p>
        </p:txBody>
      </p:sp>
      <p:sp>
        <p:nvSpPr>
          <p:cNvPr id="10" name="TextBox 9">
            <a:extLst>
              <a:ext uri="{FF2B5EF4-FFF2-40B4-BE49-F238E27FC236}">
                <a16:creationId xmlns:a16="http://schemas.microsoft.com/office/drawing/2014/main" id="{D525128B-2CD2-4943-83A2-7FCE225678D9}"/>
              </a:ext>
            </a:extLst>
          </p:cNvPr>
          <p:cNvSpPr txBox="1"/>
          <p:nvPr/>
        </p:nvSpPr>
        <p:spPr>
          <a:xfrm>
            <a:off x="7694647" y="3405024"/>
            <a:ext cx="664927" cy="230832"/>
          </a:xfrm>
          <a:prstGeom prst="rect">
            <a:avLst/>
          </a:prstGeom>
          <a:solidFill>
            <a:schemeClr val="bg1"/>
          </a:solidFill>
        </p:spPr>
        <p:txBody>
          <a:bodyPr wrap="square" rtlCol="0">
            <a:spAutoFit/>
          </a:bodyPr>
          <a:lstStyle/>
          <a:p>
            <a:r>
              <a:rPr lang="en-US" sz="900">
                <a:solidFill>
                  <a:srgbClr val="000000"/>
                </a:solidFill>
              </a:rPr>
              <a:t>Railway</a:t>
            </a:r>
            <a:endParaRPr lang="en-IE" sz="900">
              <a:solidFill>
                <a:srgbClr val="000000"/>
              </a:solidFill>
            </a:endParaRPr>
          </a:p>
        </p:txBody>
      </p:sp>
      <p:sp>
        <p:nvSpPr>
          <p:cNvPr id="12" name="TextBox 11">
            <a:extLst>
              <a:ext uri="{FF2B5EF4-FFF2-40B4-BE49-F238E27FC236}">
                <a16:creationId xmlns:a16="http://schemas.microsoft.com/office/drawing/2014/main" id="{BEA14088-B57D-4EDE-9A87-D6CE45BDCEDB}"/>
              </a:ext>
            </a:extLst>
          </p:cNvPr>
          <p:cNvSpPr txBox="1"/>
          <p:nvPr/>
        </p:nvSpPr>
        <p:spPr>
          <a:xfrm>
            <a:off x="8359574" y="3129554"/>
            <a:ext cx="759488" cy="230832"/>
          </a:xfrm>
          <a:prstGeom prst="rect">
            <a:avLst/>
          </a:prstGeom>
          <a:solidFill>
            <a:schemeClr val="bg1"/>
          </a:solidFill>
        </p:spPr>
        <p:txBody>
          <a:bodyPr wrap="square" rtlCol="0">
            <a:spAutoFit/>
          </a:bodyPr>
          <a:lstStyle/>
          <a:p>
            <a:r>
              <a:rPr lang="en-US" sz="900">
                <a:solidFill>
                  <a:srgbClr val="000000"/>
                </a:solidFill>
              </a:rPr>
              <a:t>Telephone</a:t>
            </a:r>
            <a:endParaRPr lang="en-IE" sz="900">
              <a:solidFill>
                <a:srgbClr val="000000"/>
              </a:solidFill>
            </a:endParaRPr>
          </a:p>
        </p:txBody>
      </p:sp>
      <p:sp>
        <p:nvSpPr>
          <p:cNvPr id="13" name="TextBox 12">
            <a:extLst>
              <a:ext uri="{FF2B5EF4-FFF2-40B4-BE49-F238E27FC236}">
                <a16:creationId xmlns:a16="http://schemas.microsoft.com/office/drawing/2014/main" id="{124D31FA-B652-4B33-A608-FCA3C51D9485}"/>
              </a:ext>
            </a:extLst>
          </p:cNvPr>
          <p:cNvSpPr txBox="1"/>
          <p:nvPr/>
        </p:nvSpPr>
        <p:spPr>
          <a:xfrm>
            <a:off x="8511974" y="2898722"/>
            <a:ext cx="759488" cy="230832"/>
          </a:xfrm>
          <a:prstGeom prst="rect">
            <a:avLst/>
          </a:prstGeom>
          <a:solidFill>
            <a:schemeClr val="bg1"/>
          </a:solidFill>
        </p:spPr>
        <p:txBody>
          <a:bodyPr wrap="square" rtlCol="0">
            <a:spAutoFit/>
          </a:bodyPr>
          <a:lstStyle/>
          <a:p>
            <a:r>
              <a:rPr lang="en-US" sz="900">
                <a:solidFill>
                  <a:srgbClr val="000000"/>
                </a:solidFill>
              </a:rPr>
              <a:t>Automobile</a:t>
            </a:r>
            <a:endParaRPr lang="en-IE" sz="900">
              <a:solidFill>
                <a:srgbClr val="000000"/>
              </a:solidFill>
            </a:endParaRPr>
          </a:p>
        </p:txBody>
      </p:sp>
      <p:sp>
        <p:nvSpPr>
          <p:cNvPr id="14" name="TextBox 13">
            <a:extLst>
              <a:ext uri="{FF2B5EF4-FFF2-40B4-BE49-F238E27FC236}">
                <a16:creationId xmlns:a16="http://schemas.microsoft.com/office/drawing/2014/main" id="{D13C1495-A888-4764-BFDC-EB34FC27AE40}"/>
              </a:ext>
            </a:extLst>
          </p:cNvPr>
          <p:cNvSpPr txBox="1"/>
          <p:nvPr/>
        </p:nvSpPr>
        <p:spPr>
          <a:xfrm>
            <a:off x="8938998" y="2675804"/>
            <a:ext cx="664927" cy="230832"/>
          </a:xfrm>
          <a:prstGeom prst="rect">
            <a:avLst/>
          </a:prstGeom>
          <a:solidFill>
            <a:schemeClr val="bg1"/>
          </a:solidFill>
        </p:spPr>
        <p:txBody>
          <a:bodyPr wrap="square" rtlCol="0">
            <a:spAutoFit/>
          </a:bodyPr>
          <a:lstStyle/>
          <a:p>
            <a:r>
              <a:rPr lang="en-US" sz="900">
                <a:solidFill>
                  <a:srgbClr val="000000"/>
                </a:solidFill>
              </a:rPr>
              <a:t>Electricity</a:t>
            </a:r>
            <a:endParaRPr lang="en-IE" sz="900">
              <a:solidFill>
                <a:srgbClr val="000000"/>
              </a:solidFill>
            </a:endParaRPr>
          </a:p>
        </p:txBody>
      </p:sp>
      <p:sp>
        <p:nvSpPr>
          <p:cNvPr id="15" name="TextBox 14">
            <a:extLst>
              <a:ext uri="{FF2B5EF4-FFF2-40B4-BE49-F238E27FC236}">
                <a16:creationId xmlns:a16="http://schemas.microsoft.com/office/drawing/2014/main" id="{FC2F7BD1-0549-4644-A75F-8DBCED5D6441}"/>
              </a:ext>
            </a:extLst>
          </p:cNvPr>
          <p:cNvSpPr txBox="1"/>
          <p:nvPr/>
        </p:nvSpPr>
        <p:spPr>
          <a:xfrm>
            <a:off x="9603926" y="3509757"/>
            <a:ext cx="770100" cy="230832"/>
          </a:xfrm>
          <a:prstGeom prst="rect">
            <a:avLst/>
          </a:prstGeom>
          <a:solidFill>
            <a:schemeClr val="bg1"/>
          </a:solidFill>
        </p:spPr>
        <p:txBody>
          <a:bodyPr wrap="square" rtlCol="0">
            <a:spAutoFit/>
          </a:bodyPr>
          <a:lstStyle/>
          <a:p>
            <a:r>
              <a:rPr lang="en-US" sz="900">
                <a:solidFill>
                  <a:srgbClr val="000000"/>
                </a:solidFill>
              </a:rPr>
              <a:t>Computers</a:t>
            </a:r>
            <a:endParaRPr lang="en-IE" sz="900">
              <a:solidFill>
                <a:srgbClr val="000000"/>
              </a:solidFill>
            </a:endParaRPr>
          </a:p>
        </p:txBody>
      </p:sp>
      <p:sp>
        <p:nvSpPr>
          <p:cNvPr id="16" name="TextBox 15">
            <a:extLst>
              <a:ext uri="{FF2B5EF4-FFF2-40B4-BE49-F238E27FC236}">
                <a16:creationId xmlns:a16="http://schemas.microsoft.com/office/drawing/2014/main" id="{40E922CB-188B-47FC-95C1-12E1C3CFDE89}"/>
              </a:ext>
            </a:extLst>
          </p:cNvPr>
          <p:cNvSpPr txBox="1"/>
          <p:nvPr/>
        </p:nvSpPr>
        <p:spPr>
          <a:xfrm>
            <a:off x="10231349" y="3325091"/>
            <a:ext cx="664927" cy="230832"/>
          </a:xfrm>
          <a:prstGeom prst="rect">
            <a:avLst/>
          </a:prstGeom>
          <a:solidFill>
            <a:schemeClr val="bg1"/>
          </a:solidFill>
        </p:spPr>
        <p:txBody>
          <a:bodyPr wrap="square" rtlCol="0">
            <a:spAutoFit/>
          </a:bodyPr>
          <a:lstStyle/>
          <a:p>
            <a:r>
              <a:rPr lang="en-US" sz="900">
                <a:solidFill>
                  <a:srgbClr val="000000"/>
                </a:solidFill>
              </a:rPr>
              <a:t>Internet</a:t>
            </a:r>
            <a:endParaRPr lang="en-IE" sz="900">
              <a:solidFill>
                <a:srgbClr val="000000"/>
              </a:solidFill>
            </a:endParaRPr>
          </a:p>
        </p:txBody>
      </p:sp>
      <p:sp>
        <p:nvSpPr>
          <p:cNvPr id="17" name="TextBox 16">
            <a:extLst>
              <a:ext uri="{FF2B5EF4-FFF2-40B4-BE49-F238E27FC236}">
                <a16:creationId xmlns:a16="http://schemas.microsoft.com/office/drawing/2014/main" id="{E7B2794C-6354-445E-AB36-39A6CDC6C16E}"/>
              </a:ext>
            </a:extLst>
          </p:cNvPr>
          <p:cNvSpPr txBox="1"/>
          <p:nvPr/>
        </p:nvSpPr>
        <p:spPr>
          <a:xfrm>
            <a:off x="11072706" y="2151399"/>
            <a:ext cx="972650" cy="338554"/>
          </a:xfrm>
          <a:prstGeom prst="rect">
            <a:avLst/>
          </a:prstGeom>
          <a:solidFill>
            <a:schemeClr val="bg1"/>
          </a:solidFill>
        </p:spPr>
        <p:txBody>
          <a:bodyPr wrap="square" rtlCol="0">
            <a:spAutoFit/>
          </a:bodyPr>
          <a:lstStyle/>
          <a:p>
            <a:r>
              <a:rPr lang="en-US" sz="800" b="1">
                <a:solidFill>
                  <a:srgbClr val="000000"/>
                </a:solidFill>
              </a:rPr>
              <a:t>Blockchain</a:t>
            </a:r>
          </a:p>
          <a:p>
            <a:r>
              <a:rPr lang="en-US" sz="800" b="1">
                <a:solidFill>
                  <a:srgbClr val="000000"/>
                </a:solidFill>
              </a:rPr>
              <a:t>Technology</a:t>
            </a:r>
            <a:endParaRPr lang="en-IE" sz="800" b="1">
              <a:solidFill>
                <a:srgbClr val="000000"/>
              </a:solidFill>
            </a:endParaRPr>
          </a:p>
        </p:txBody>
      </p:sp>
      <p:sp>
        <p:nvSpPr>
          <p:cNvPr id="19" name="TextBox 18">
            <a:extLst>
              <a:ext uri="{FF2B5EF4-FFF2-40B4-BE49-F238E27FC236}">
                <a16:creationId xmlns:a16="http://schemas.microsoft.com/office/drawing/2014/main" id="{1BBA98C2-9401-429C-9ACF-E19FB23F67D9}"/>
              </a:ext>
            </a:extLst>
          </p:cNvPr>
          <p:cNvSpPr txBox="1"/>
          <p:nvPr/>
        </p:nvSpPr>
        <p:spPr>
          <a:xfrm>
            <a:off x="11076680" y="2705503"/>
            <a:ext cx="1115320" cy="215444"/>
          </a:xfrm>
          <a:prstGeom prst="rect">
            <a:avLst/>
          </a:prstGeom>
          <a:solidFill>
            <a:schemeClr val="bg1"/>
          </a:solidFill>
        </p:spPr>
        <p:txBody>
          <a:bodyPr wrap="square" rtlCol="0">
            <a:spAutoFit/>
          </a:bodyPr>
          <a:lstStyle/>
          <a:p>
            <a:r>
              <a:rPr lang="en-US" sz="800" b="1">
                <a:solidFill>
                  <a:srgbClr val="000000"/>
                </a:solidFill>
              </a:rPr>
              <a:t>Genome Sequencing</a:t>
            </a:r>
            <a:endParaRPr lang="en-IE" sz="800" b="1">
              <a:solidFill>
                <a:srgbClr val="000000"/>
              </a:solidFill>
            </a:endParaRPr>
          </a:p>
        </p:txBody>
      </p:sp>
      <p:sp>
        <p:nvSpPr>
          <p:cNvPr id="20" name="TextBox 19">
            <a:extLst>
              <a:ext uri="{FF2B5EF4-FFF2-40B4-BE49-F238E27FC236}">
                <a16:creationId xmlns:a16="http://schemas.microsoft.com/office/drawing/2014/main" id="{4FD6FBA9-4199-412C-BEEC-C3CAC3585094}"/>
              </a:ext>
            </a:extLst>
          </p:cNvPr>
          <p:cNvSpPr txBox="1"/>
          <p:nvPr/>
        </p:nvSpPr>
        <p:spPr>
          <a:xfrm>
            <a:off x="11072706" y="3050996"/>
            <a:ext cx="972650" cy="215444"/>
          </a:xfrm>
          <a:prstGeom prst="rect">
            <a:avLst/>
          </a:prstGeom>
          <a:solidFill>
            <a:schemeClr val="bg1"/>
          </a:solidFill>
        </p:spPr>
        <p:txBody>
          <a:bodyPr wrap="square" rtlCol="0">
            <a:spAutoFit/>
          </a:bodyPr>
          <a:lstStyle/>
          <a:p>
            <a:r>
              <a:rPr lang="en-US" sz="800" b="1">
                <a:solidFill>
                  <a:srgbClr val="000000"/>
                </a:solidFill>
              </a:rPr>
              <a:t>Robotics</a:t>
            </a:r>
            <a:endParaRPr lang="en-IE" sz="800" b="1">
              <a:solidFill>
                <a:srgbClr val="000000"/>
              </a:solidFill>
            </a:endParaRPr>
          </a:p>
        </p:txBody>
      </p:sp>
      <p:sp>
        <p:nvSpPr>
          <p:cNvPr id="21" name="TextBox 20">
            <a:extLst>
              <a:ext uri="{FF2B5EF4-FFF2-40B4-BE49-F238E27FC236}">
                <a16:creationId xmlns:a16="http://schemas.microsoft.com/office/drawing/2014/main" id="{D17DE4E7-E4D9-41D2-939B-4207058028DE}"/>
              </a:ext>
            </a:extLst>
          </p:cNvPr>
          <p:cNvSpPr txBox="1"/>
          <p:nvPr/>
        </p:nvSpPr>
        <p:spPr>
          <a:xfrm>
            <a:off x="11076680" y="3509757"/>
            <a:ext cx="972650" cy="215444"/>
          </a:xfrm>
          <a:prstGeom prst="rect">
            <a:avLst/>
          </a:prstGeom>
          <a:solidFill>
            <a:schemeClr val="bg1"/>
          </a:solidFill>
        </p:spPr>
        <p:txBody>
          <a:bodyPr wrap="square" rtlCol="0">
            <a:spAutoFit/>
          </a:bodyPr>
          <a:lstStyle/>
          <a:p>
            <a:r>
              <a:rPr lang="en-US" sz="800" b="1">
                <a:solidFill>
                  <a:srgbClr val="000000"/>
                </a:solidFill>
              </a:rPr>
              <a:t>Energy Storage</a:t>
            </a:r>
            <a:endParaRPr lang="en-IE" sz="800" b="1">
              <a:solidFill>
                <a:srgbClr val="000000"/>
              </a:solidFill>
            </a:endParaRPr>
          </a:p>
        </p:txBody>
      </p:sp>
      <p:sp>
        <p:nvSpPr>
          <p:cNvPr id="22" name="TextBox 21">
            <a:extLst>
              <a:ext uri="{FF2B5EF4-FFF2-40B4-BE49-F238E27FC236}">
                <a16:creationId xmlns:a16="http://schemas.microsoft.com/office/drawing/2014/main" id="{D3A6AFAB-864C-4F05-B954-22CD72C37CBC}"/>
              </a:ext>
            </a:extLst>
          </p:cNvPr>
          <p:cNvSpPr txBox="1"/>
          <p:nvPr/>
        </p:nvSpPr>
        <p:spPr>
          <a:xfrm>
            <a:off x="11076680" y="3878990"/>
            <a:ext cx="972650" cy="338554"/>
          </a:xfrm>
          <a:prstGeom prst="rect">
            <a:avLst/>
          </a:prstGeom>
          <a:solidFill>
            <a:schemeClr val="bg1"/>
          </a:solidFill>
        </p:spPr>
        <p:txBody>
          <a:bodyPr wrap="square" rtlCol="0">
            <a:spAutoFit/>
          </a:bodyPr>
          <a:lstStyle/>
          <a:p>
            <a:r>
              <a:rPr lang="en-US" sz="800" b="1">
                <a:solidFill>
                  <a:srgbClr val="000000"/>
                </a:solidFill>
              </a:rPr>
              <a:t>Artificial Intelligence</a:t>
            </a:r>
            <a:endParaRPr lang="en-IE" sz="800" b="1">
              <a:solidFill>
                <a:srgbClr val="000000"/>
              </a:solidFill>
            </a:endParaRPr>
          </a:p>
        </p:txBody>
      </p:sp>
      <p:sp>
        <p:nvSpPr>
          <p:cNvPr id="23" name="TextBox 22">
            <a:extLst>
              <a:ext uri="{FF2B5EF4-FFF2-40B4-BE49-F238E27FC236}">
                <a16:creationId xmlns:a16="http://schemas.microsoft.com/office/drawing/2014/main" id="{2EBAAB03-F1F8-43C2-9F1B-39698E800CBE}"/>
              </a:ext>
            </a:extLst>
          </p:cNvPr>
          <p:cNvSpPr txBox="1"/>
          <p:nvPr/>
        </p:nvSpPr>
        <p:spPr>
          <a:xfrm>
            <a:off x="8229600" y="4978641"/>
            <a:ext cx="2334212" cy="276999"/>
          </a:xfrm>
          <a:prstGeom prst="rect">
            <a:avLst/>
          </a:prstGeom>
          <a:solidFill>
            <a:schemeClr val="bg1"/>
          </a:solidFill>
        </p:spPr>
        <p:txBody>
          <a:bodyPr wrap="square" rtlCol="0">
            <a:spAutoFit/>
          </a:bodyPr>
          <a:lstStyle/>
          <a:p>
            <a:r>
              <a:rPr lang="es-ES" sz="1200" b="1" dirty="0"/>
              <a:t>Año (en incrementos de 20 años)</a:t>
            </a:r>
            <a:endParaRPr lang="en-IE" sz="1200" b="1" dirty="0"/>
          </a:p>
        </p:txBody>
      </p:sp>
      <p:sp>
        <p:nvSpPr>
          <p:cNvPr id="25" name="TextBox 24">
            <a:extLst>
              <a:ext uri="{FF2B5EF4-FFF2-40B4-BE49-F238E27FC236}">
                <a16:creationId xmlns:a16="http://schemas.microsoft.com/office/drawing/2014/main" id="{D02085FB-5520-41F1-8BDB-CCDE99C7F47B}"/>
              </a:ext>
            </a:extLst>
          </p:cNvPr>
          <p:cNvSpPr txBox="1"/>
          <p:nvPr/>
        </p:nvSpPr>
        <p:spPr>
          <a:xfrm>
            <a:off x="9773689" y="5484409"/>
            <a:ext cx="2144522" cy="338554"/>
          </a:xfrm>
          <a:prstGeom prst="rect">
            <a:avLst/>
          </a:prstGeom>
          <a:noFill/>
        </p:spPr>
        <p:txBody>
          <a:bodyPr wrap="square">
            <a:spAutoFit/>
          </a:bodyPr>
          <a:lstStyle/>
          <a:p>
            <a:r>
              <a:rPr lang="en-IE" sz="1600" b="0" i="1" dirty="0">
                <a:solidFill>
                  <a:srgbClr val="999999"/>
                </a:solidFill>
                <a:effectLst/>
              </a:rPr>
              <a:t>Source: </a:t>
            </a:r>
            <a:r>
              <a:rPr lang="en-IE" sz="1600" b="0" i="1" u="none" strike="noStrike" dirty="0">
                <a:solidFill>
                  <a:srgbClr val="999999"/>
                </a:solidFill>
                <a:effectLst/>
                <a:hlinkClick r:id="rId3"/>
              </a:rPr>
              <a:t>ARK Invest</a:t>
            </a:r>
            <a:endParaRPr lang="en-IE" sz="1600" dirty="0"/>
          </a:p>
        </p:txBody>
      </p:sp>
      <p:sp>
        <p:nvSpPr>
          <p:cNvPr id="26" name="TextBox 25">
            <a:extLst>
              <a:ext uri="{FF2B5EF4-FFF2-40B4-BE49-F238E27FC236}">
                <a16:creationId xmlns:a16="http://schemas.microsoft.com/office/drawing/2014/main" id="{B3F59507-F42C-482A-A263-F1A4E206589E}"/>
              </a:ext>
            </a:extLst>
          </p:cNvPr>
          <p:cNvSpPr txBox="1"/>
          <p:nvPr/>
        </p:nvSpPr>
        <p:spPr>
          <a:xfrm>
            <a:off x="7373495" y="1086814"/>
            <a:ext cx="4098175" cy="400110"/>
          </a:xfrm>
          <a:prstGeom prst="rect">
            <a:avLst/>
          </a:prstGeom>
          <a:noFill/>
          <a:ln>
            <a:solidFill>
              <a:srgbClr val="1188A3"/>
            </a:solidFill>
          </a:ln>
        </p:spPr>
        <p:txBody>
          <a:bodyPr wrap="square" rtlCol="0">
            <a:spAutoFit/>
          </a:bodyPr>
          <a:lstStyle/>
          <a:p>
            <a:pPr algn="ctr"/>
            <a:r>
              <a:rPr lang="en-US" sz="2000" b="1" dirty="0"/>
              <a:t>Ola de </a:t>
            </a:r>
            <a:r>
              <a:rPr lang="en-US" sz="2000" b="1" dirty="0" err="1"/>
              <a:t>innovaciones</a:t>
            </a:r>
            <a:r>
              <a:rPr lang="en-US" sz="2000" b="1" dirty="0"/>
              <a:t> </a:t>
            </a:r>
            <a:r>
              <a:rPr lang="en-US" sz="2000" b="1" dirty="0" err="1"/>
              <a:t>radicales</a:t>
            </a:r>
            <a:endParaRPr lang="en-IE" sz="2000" b="1" dirty="0"/>
          </a:p>
        </p:txBody>
      </p:sp>
    </p:spTree>
    <p:extLst>
      <p:ext uri="{BB962C8B-B14F-4D97-AF65-F5344CB8AC3E}">
        <p14:creationId xmlns:p14="http://schemas.microsoft.com/office/powerpoint/2010/main" val="451254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D6A587-570D-41E5-A7EE-5341129F224C}"/>
              </a:ext>
            </a:extLst>
          </p:cNvPr>
          <p:cNvSpPr>
            <a:spLocks noGrp="1"/>
          </p:cNvSpPr>
          <p:nvPr>
            <p:ph type="body" sz="quarter" idx="18"/>
          </p:nvPr>
        </p:nvSpPr>
        <p:spPr>
          <a:xfrm>
            <a:off x="477018" y="1460937"/>
            <a:ext cx="11152487" cy="4477407"/>
          </a:xfrm>
        </p:spPr>
        <p:txBody>
          <a:bodyPr vert="horz" lIns="91440" tIns="45720" rIns="91440" bIns="45720" rtlCol="0" anchor="t">
            <a:normAutofit fontScale="85000" lnSpcReduction="20000"/>
          </a:bodyPr>
          <a:lstStyle/>
          <a:p>
            <a:pPr indent="0" algn="just">
              <a:lnSpc>
                <a:spcPct val="120000"/>
              </a:lnSpc>
            </a:pPr>
            <a:r>
              <a:rPr lang="es-ES" dirty="0"/>
              <a:t>Cuando oímos hablar de innovación, a menudo la utilizamos como sinónimo de nuevos productos, o quizás de nuevas características en productos existentes. En realidad, esta es una visión bastante limitada de la innovación y es una de las causas fundamentales de los errores que cometen los innovadores sin experiencia.</a:t>
            </a:r>
            <a:endParaRPr lang="es-ES"/>
          </a:p>
          <a:p>
            <a:pPr indent="0" algn="just">
              <a:lnSpc>
                <a:spcPct val="120000"/>
              </a:lnSpc>
            </a:pPr>
            <a:r>
              <a:rPr lang="es-ES" dirty="0"/>
              <a:t>Superar las implicaciones causadas por esto puede ser a menudo un reto, especialmente en las grandes PYMES donde todo el mundo no está familiarizado con la innovación.</a:t>
            </a:r>
            <a:endParaRPr lang="es-ES" dirty="0">
              <a:cs typeface="Calibri" panose="020F0502020204030204"/>
            </a:endParaRPr>
          </a:p>
          <a:p>
            <a:pPr indent="0" algn="just">
              <a:lnSpc>
                <a:spcPct val="120000"/>
              </a:lnSpc>
            </a:pPr>
            <a:r>
              <a:rPr lang="es-ES" dirty="0"/>
              <a:t>Sin embargo, estos retos no son precisamente algo nuevo. La consultora de innovación </a:t>
            </a:r>
            <a:r>
              <a:rPr lang="es-ES" dirty="0">
                <a:hlinkClick r:id="rId2"/>
              </a:rPr>
              <a:t>Doblin</a:t>
            </a:r>
            <a:r>
              <a:rPr lang="es-ES" dirty="0"/>
              <a:t> se dio cuenta de ello en los años 90 y desarrolló el "Marco de los diez tipos de innovación" para ayudar a resolver el problema. Es una herramienta sencilla, elegante y práctica de la que todo innovador puede beneficiarse.</a:t>
            </a:r>
            <a:endParaRPr lang="es-ES" dirty="0">
              <a:cs typeface="Calibri" panose="020F0502020204030204"/>
            </a:endParaRPr>
          </a:p>
          <a:p>
            <a:pPr indent="0" algn="just">
              <a:lnSpc>
                <a:spcPct val="120000"/>
              </a:lnSpc>
            </a:pPr>
            <a:r>
              <a:rPr lang="es-ES" dirty="0"/>
              <a:t>Tras una amplia investigación, Doblin descubrió que todas las innovaciones se componen en realidad de los mismos 10 elementos básicos.</a:t>
            </a:r>
            <a:endParaRPr lang="es-ES" dirty="0">
              <a:cs typeface="Calibri" panose="020F0502020204030204"/>
            </a:endParaRPr>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US" dirty="0"/>
          </a:p>
          <a:p>
            <a:pPr indent="0">
              <a:lnSpc>
                <a:spcPct val="120000"/>
              </a:lnSpc>
            </a:pPr>
            <a:endParaRPr lang="en-IE" dirty="0"/>
          </a:p>
        </p:txBody>
      </p:sp>
      <p:sp>
        <p:nvSpPr>
          <p:cNvPr id="3" name="Text Placeholder 2">
            <a:extLst>
              <a:ext uri="{FF2B5EF4-FFF2-40B4-BE49-F238E27FC236}">
                <a16:creationId xmlns:a16="http://schemas.microsoft.com/office/drawing/2014/main" id="{10F0597D-126B-463E-B634-779B13A427E1}"/>
              </a:ext>
            </a:extLst>
          </p:cNvPr>
          <p:cNvSpPr>
            <a:spLocks noGrp="1"/>
          </p:cNvSpPr>
          <p:nvPr>
            <p:ph type="body" sz="quarter" idx="16"/>
          </p:nvPr>
        </p:nvSpPr>
        <p:spPr/>
        <p:txBody>
          <a:bodyPr>
            <a:normAutofit/>
          </a:bodyPr>
          <a:lstStyle/>
          <a:p>
            <a:r>
              <a:rPr lang="es-ES" sz="3300" b="1" dirty="0"/>
              <a:t>Los diez tipos de innovación de Doblin</a:t>
            </a:r>
          </a:p>
        </p:txBody>
      </p:sp>
    </p:spTree>
    <p:extLst>
      <p:ext uri="{BB962C8B-B14F-4D97-AF65-F5344CB8AC3E}">
        <p14:creationId xmlns:p14="http://schemas.microsoft.com/office/powerpoint/2010/main" val="4167043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6A5364-E619-4AD6-9915-C36C0F93E89A}"/>
              </a:ext>
            </a:extLst>
          </p:cNvPr>
          <p:cNvSpPr>
            <a:spLocks noGrp="1"/>
          </p:cNvSpPr>
          <p:nvPr>
            <p:ph type="body" sz="quarter" idx="16"/>
          </p:nvPr>
        </p:nvSpPr>
        <p:spPr>
          <a:xfrm>
            <a:off x="798827" y="427310"/>
            <a:ext cx="10594345" cy="582221"/>
          </a:xfrm>
        </p:spPr>
        <p:txBody>
          <a:bodyPr vert="horz" lIns="91440" tIns="45720" rIns="91440" bIns="45720" rtlCol="0" anchor="t">
            <a:normAutofit lnSpcReduction="10000"/>
          </a:bodyPr>
          <a:lstStyle/>
          <a:p>
            <a:r>
              <a:rPr lang="en-US" dirty="0">
                <a:ea typeface="+mn-lt"/>
                <a:cs typeface="+mn-lt"/>
              </a:rPr>
              <a:t>Marco de </a:t>
            </a:r>
            <a:r>
              <a:rPr lang="en-US" dirty="0" err="1">
                <a:ea typeface="+mn-lt"/>
                <a:cs typeface="+mn-lt"/>
              </a:rPr>
              <a:t>los</a:t>
            </a:r>
            <a:r>
              <a:rPr lang="en-US" dirty="0">
                <a:ea typeface="+mn-lt"/>
                <a:cs typeface="+mn-lt"/>
              </a:rPr>
              <a:t> </a:t>
            </a:r>
            <a:r>
              <a:rPr lang="en-US" dirty="0" err="1">
                <a:ea typeface="+mn-lt"/>
                <a:cs typeface="+mn-lt"/>
              </a:rPr>
              <a:t>diez</a:t>
            </a:r>
            <a:r>
              <a:rPr lang="en-US" dirty="0">
                <a:ea typeface="+mn-lt"/>
                <a:cs typeface="+mn-lt"/>
              </a:rPr>
              <a:t> </a:t>
            </a:r>
            <a:r>
              <a:rPr lang="en-US" dirty="0" err="1">
                <a:ea typeface="+mn-lt"/>
                <a:cs typeface="+mn-lt"/>
              </a:rPr>
              <a:t>tipos</a:t>
            </a:r>
            <a:r>
              <a:rPr lang="en-US" dirty="0">
                <a:ea typeface="+mn-lt"/>
                <a:cs typeface="+mn-lt"/>
              </a:rPr>
              <a:t> de </a:t>
            </a:r>
            <a:r>
              <a:rPr lang="en-US" dirty="0" err="1">
                <a:ea typeface="+mn-lt"/>
                <a:cs typeface="+mn-lt"/>
              </a:rPr>
              <a:t>innovación</a:t>
            </a:r>
            <a:r>
              <a:rPr lang="en-US" dirty="0">
                <a:ea typeface="+mn-lt"/>
                <a:cs typeface="+mn-lt"/>
              </a:rPr>
              <a:t> de Doblin</a:t>
            </a:r>
            <a:endParaRPr lang="es-ES" dirty="0"/>
          </a:p>
        </p:txBody>
      </p:sp>
      <p:sp>
        <p:nvSpPr>
          <p:cNvPr id="4" name="Rectangle 3">
            <a:extLst>
              <a:ext uri="{FF2B5EF4-FFF2-40B4-BE49-F238E27FC236}">
                <a16:creationId xmlns:a16="http://schemas.microsoft.com/office/drawing/2014/main" id="{74522C2B-FA95-4004-B33D-9659FC1C5260}"/>
              </a:ext>
            </a:extLst>
          </p:cNvPr>
          <p:cNvSpPr/>
          <p:nvPr/>
        </p:nvSpPr>
        <p:spPr>
          <a:xfrm>
            <a:off x="1813561" y="2448098"/>
            <a:ext cx="764076"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a:solidFill>
                  <a:schemeClr val="bg1"/>
                </a:solidFill>
              </a:rPr>
              <a:t>Modelo</a:t>
            </a:r>
            <a:r>
              <a:rPr lang="en-US" sz="1000" b="1" dirty="0">
                <a:solidFill>
                  <a:schemeClr val="bg1"/>
                </a:solidFill>
              </a:rPr>
              <a:t> de </a:t>
            </a:r>
            <a:r>
              <a:rPr lang="en-US" sz="1000" b="1" dirty="0" err="1">
                <a:solidFill>
                  <a:schemeClr val="bg1"/>
                </a:solidFill>
              </a:rPr>
              <a:t>Beneficios</a:t>
            </a:r>
            <a:endParaRPr lang="en-US" sz="1000" b="1" dirty="0">
              <a:solidFill>
                <a:schemeClr val="bg1"/>
              </a:solidFill>
            </a:endParaRPr>
          </a:p>
        </p:txBody>
      </p:sp>
      <p:sp>
        <p:nvSpPr>
          <p:cNvPr id="5" name="Rectangle 4">
            <a:extLst>
              <a:ext uri="{FF2B5EF4-FFF2-40B4-BE49-F238E27FC236}">
                <a16:creationId xmlns:a16="http://schemas.microsoft.com/office/drawing/2014/main" id="{04D4032F-F65C-4187-AD19-4F4D97D1B7D2}"/>
              </a:ext>
            </a:extLst>
          </p:cNvPr>
          <p:cNvSpPr/>
          <p:nvPr/>
        </p:nvSpPr>
        <p:spPr>
          <a:xfrm>
            <a:off x="2752896" y="2432061"/>
            <a:ext cx="640080"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0" b="1" dirty="0">
                <a:solidFill>
                  <a:schemeClr val="bg1"/>
                </a:solidFill>
              </a:rPr>
              <a:t>Redes</a:t>
            </a:r>
            <a:endParaRPr lang="en-IE" sz="950" b="1" dirty="0">
              <a:solidFill>
                <a:schemeClr val="bg1"/>
              </a:solidFill>
            </a:endParaRPr>
          </a:p>
        </p:txBody>
      </p:sp>
      <p:sp>
        <p:nvSpPr>
          <p:cNvPr id="6" name="Rectangle 5">
            <a:extLst>
              <a:ext uri="{FF2B5EF4-FFF2-40B4-BE49-F238E27FC236}">
                <a16:creationId xmlns:a16="http://schemas.microsoft.com/office/drawing/2014/main" id="{5E6ED6F8-E755-49B5-8137-6925DDEEEB7F}"/>
              </a:ext>
            </a:extLst>
          </p:cNvPr>
          <p:cNvSpPr/>
          <p:nvPr/>
        </p:nvSpPr>
        <p:spPr>
          <a:xfrm>
            <a:off x="3558540" y="2442556"/>
            <a:ext cx="686495"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err="1">
                <a:solidFill>
                  <a:schemeClr val="bg1"/>
                </a:solidFill>
              </a:rPr>
              <a:t>Estructura</a:t>
            </a:r>
            <a:endParaRPr lang="en-IE" sz="900" b="1" dirty="0">
              <a:solidFill>
                <a:schemeClr val="bg1"/>
              </a:solidFill>
            </a:endParaRPr>
          </a:p>
        </p:txBody>
      </p:sp>
      <p:sp>
        <p:nvSpPr>
          <p:cNvPr id="7" name="Rectangle 6">
            <a:extLst>
              <a:ext uri="{FF2B5EF4-FFF2-40B4-BE49-F238E27FC236}">
                <a16:creationId xmlns:a16="http://schemas.microsoft.com/office/drawing/2014/main" id="{D59E6770-925F-4BE0-8538-23D50A1B6B0F}"/>
              </a:ext>
            </a:extLst>
          </p:cNvPr>
          <p:cNvSpPr/>
          <p:nvPr/>
        </p:nvSpPr>
        <p:spPr>
          <a:xfrm>
            <a:off x="4445923" y="2448098"/>
            <a:ext cx="696887"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a:solidFill>
                  <a:schemeClr val="bg1"/>
                </a:solidFill>
              </a:rPr>
              <a:t>Procesos</a:t>
            </a:r>
            <a:endParaRPr lang="en-IE" sz="1000" b="1" dirty="0">
              <a:solidFill>
                <a:schemeClr val="bg1"/>
              </a:solidFill>
            </a:endParaRPr>
          </a:p>
        </p:txBody>
      </p:sp>
      <p:sp>
        <p:nvSpPr>
          <p:cNvPr id="9" name="Rectangle 8">
            <a:extLst>
              <a:ext uri="{FF2B5EF4-FFF2-40B4-BE49-F238E27FC236}">
                <a16:creationId xmlns:a16="http://schemas.microsoft.com/office/drawing/2014/main" id="{139F030A-0E90-41F2-ACF3-81C389E87D88}"/>
              </a:ext>
            </a:extLst>
          </p:cNvPr>
          <p:cNvSpPr/>
          <p:nvPr/>
        </p:nvSpPr>
        <p:spPr>
          <a:xfrm>
            <a:off x="5343698" y="2448098"/>
            <a:ext cx="696887" cy="843742"/>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a:solidFill>
                  <a:schemeClr val="bg1"/>
                </a:solidFill>
              </a:rPr>
              <a:t>Rendi-miento</a:t>
            </a:r>
            <a:r>
              <a:rPr lang="en-US" sz="1000" b="1" dirty="0">
                <a:solidFill>
                  <a:schemeClr val="bg1"/>
                </a:solidFill>
              </a:rPr>
              <a:t> del </a:t>
            </a:r>
            <a:r>
              <a:rPr lang="en-US" sz="1000" b="1" dirty="0" err="1">
                <a:solidFill>
                  <a:schemeClr val="bg1"/>
                </a:solidFill>
              </a:rPr>
              <a:t>producto</a:t>
            </a:r>
            <a:endParaRPr lang="en-IE" sz="1000" b="1" dirty="0">
              <a:solidFill>
                <a:schemeClr val="bg1"/>
              </a:solidFill>
            </a:endParaRPr>
          </a:p>
        </p:txBody>
      </p:sp>
      <p:sp>
        <p:nvSpPr>
          <p:cNvPr id="10" name="Rectangle 9">
            <a:extLst>
              <a:ext uri="{FF2B5EF4-FFF2-40B4-BE49-F238E27FC236}">
                <a16:creationId xmlns:a16="http://schemas.microsoft.com/office/drawing/2014/main" id="{ED0C90C5-7F76-4D48-BE83-E7ED06C5C653}"/>
              </a:ext>
            </a:extLst>
          </p:cNvPr>
          <p:cNvSpPr/>
          <p:nvPr/>
        </p:nvSpPr>
        <p:spPr>
          <a:xfrm>
            <a:off x="6241774" y="2448098"/>
            <a:ext cx="639780" cy="843742"/>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Sistema de product-</a:t>
            </a:r>
            <a:r>
              <a:rPr lang="en-US" sz="1000" b="1" dirty="0" err="1">
                <a:solidFill>
                  <a:schemeClr val="bg1"/>
                </a:solidFill>
              </a:rPr>
              <a:t>os</a:t>
            </a:r>
            <a:endParaRPr lang="en-IE" sz="1000" b="1" dirty="0">
              <a:solidFill>
                <a:schemeClr val="bg1"/>
              </a:solidFill>
            </a:endParaRPr>
          </a:p>
        </p:txBody>
      </p:sp>
      <p:sp>
        <p:nvSpPr>
          <p:cNvPr id="11" name="Rectangle 10">
            <a:extLst>
              <a:ext uri="{FF2B5EF4-FFF2-40B4-BE49-F238E27FC236}">
                <a16:creationId xmlns:a16="http://schemas.microsoft.com/office/drawing/2014/main" id="{80F0FE77-7E06-4A57-BEBF-BBBFA26046E1}"/>
              </a:ext>
            </a:extLst>
          </p:cNvPr>
          <p:cNvSpPr/>
          <p:nvPr/>
        </p:nvSpPr>
        <p:spPr>
          <a:xfrm>
            <a:off x="7108770" y="2448098"/>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a:solidFill>
                  <a:schemeClr val="bg1"/>
                </a:solidFill>
              </a:rPr>
              <a:t>Servicio</a:t>
            </a:r>
            <a:endParaRPr lang="en-IE" sz="1000" b="1" dirty="0">
              <a:solidFill>
                <a:schemeClr val="bg1"/>
              </a:solidFill>
            </a:endParaRPr>
          </a:p>
        </p:txBody>
      </p:sp>
      <p:sp>
        <p:nvSpPr>
          <p:cNvPr id="12" name="Rectangle 11">
            <a:extLst>
              <a:ext uri="{FF2B5EF4-FFF2-40B4-BE49-F238E27FC236}">
                <a16:creationId xmlns:a16="http://schemas.microsoft.com/office/drawing/2014/main" id="{BA3343EF-635A-4A88-B7FA-B51D4FFACDE4}"/>
              </a:ext>
            </a:extLst>
          </p:cNvPr>
          <p:cNvSpPr/>
          <p:nvPr/>
        </p:nvSpPr>
        <p:spPr>
          <a:xfrm>
            <a:off x="7949738" y="2442556"/>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Canal</a:t>
            </a:r>
            <a:endParaRPr lang="en-IE" sz="1000" b="1" dirty="0">
              <a:solidFill>
                <a:schemeClr val="bg1"/>
              </a:solidFill>
            </a:endParaRPr>
          </a:p>
        </p:txBody>
      </p:sp>
      <p:sp>
        <p:nvSpPr>
          <p:cNvPr id="13" name="Rectangle 12">
            <a:extLst>
              <a:ext uri="{FF2B5EF4-FFF2-40B4-BE49-F238E27FC236}">
                <a16:creationId xmlns:a16="http://schemas.microsoft.com/office/drawing/2014/main" id="{BDA09D30-A8D2-4072-8467-9FB28614C3B3}"/>
              </a:ext>
            </a:extLst>
          </p:cNvPr>
          <p:cNvSpPr/>
          <p:nvPr/>
        </p:nvSpPr>
        <p:spPr>
          <a:xfrm>
            <a:off x="8799025" y="2448098"/>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Marca</a:t>
            </a:r>
            <a:endParaRPr lang="en-IE" sz="1000" b="1" dirty="0">
              <a:solidFill>
                <a:schemeClr val="bg1"/>
              </a:solidFill>
            </a:endParaRPr>
          </a:p>
        </p:txBody>
      </p:sp>
      <p:sp>
        <p:nvSpPr>
          <p:cNvPr id="14" name="Rectangle 13">
            <a:extLst>
              <a:ext uri="{FF2B5EF4-FFF2-40B4-BE49-F238E27FC236}">
                <a16:creationId xmlns:a16="http://schemas.microsoft.com/office/drawing/2014/main" id="{8506BF5A-833B-43B7-83A8-E226984CFF26}"/>
              </a:ext>
            </a:extLst>
          </p:cNvPr>
          <p:cNvSpPr/>
          <p:nvPr/>
        </p:nvSpPr>
        <p:spPr>
          <a:xfrm>
            <a:off x="9639993" y="2442556"/>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900" b="1" dirty="0" err="1">
                <a:solidFill>
                  <a:schemeClr val="bg1"/>
                </a:solidFill>
              </a:rPr>
              <a:t>Compromiso</a:t>
            </a:r>
            <a:r>
              <a:rPr lang="en-IE" sz="900" b="1" dirty="0">
                <a:solidFill>
                  <a:schemeClr val="bg1"/>
                </a:solidFill>
              </a:rPr>
              <a:t> con </a:t>
            </a:r>
            <a:r>
              <a:rPr lang="en-IE" sz="900" b="1" dirty="0" err="1">
                <a:solidFill>
                  <a:schemeClr val="bg1"/>
                </a:solidFill>
              </a:rPr>
              <a:t>el</a:t>
            </a:r>
            <a:r>
              <a:rPr lang="en-IE" sz="900" b="1" dirty="0">
                <a:solidFill>
                  <a:schemeClr val="bg1"/>
                </a:solidFill>
              </a:rPr>
              <a:t> </a:t>
            </a:r>
            <a:r>
              <a:rPr lang="en-IE" sz="900" b="1" dirty="0" err="1">
                <a:solidFill>
                  <a:schemeClr val="bg1"/>
                </a:solidFill>
              </a:rPr>
              <a:t>cliente</a:t>
            </a:r>
            <a:endParaRPr lang="en-IE" sz="900" b="1" dirty="0">
              <a:solidFill>
                <a:schemeClr val="bg1"/>
              </a:solidFill>
            </a:endParaRPr>
          </a:p>
        </p:txBody>
      </p:sp>
      <p:sp>
        <p:nvSpPr>
          <p:cNvPr id="19" name="Rectangle 18">
            <a:extLst>
              <a:ext uri="{FF2B5EF4-FFF2-40B4-BE49-F238E27FC236}">
                <a16:creationId xmlns:a16="http://schemas.microsoft.com/office/drawing/2014/main" id="{E80D5B8D-D260-42FF-B51A-CEB1B9632EB9}"/>
              </a:ext>
            </a:extLst>
          </p:cNvPr>
          <p:cNvSpPr/>
          <p:nvPr/>
        </p:nvSpPr>
        <p:spPr>
          <a:xfrm>
            <a:off x="1813561" y="3649287"/>
            <a:ext cx="3272443" cy="23275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bg1"/>
                </a:solidFill>
              </a:rPr>
              <a:t>Configuración</a:t>
            </a:r>
            <a:endParaRPr lang="en-IE" sz="1400" b="1" dirty="0">
              <a:solidFill>
                <a:schemeClr val="bg1"/>
              </a:solidFill>
            </a:endParaRPr>
          </a:p>
        </p:txBody>
      </p:sp>
      <p:sp>
        <p:nvSpPr>
          <p:cNvPr id="20" name="Rectangle 19">
            <a:extLst>
              <a:ext uri="{FF2B5EF4-FFF2-40B4-BE49-F238E27FC236}">
                <a16:creationId xmlns:a16="http://schemas.microsoft.com/office/drawing/2014/main" id="{CA73CC71-4AB8-48A0-BB86-6FC60A74531B}"/>
              </a:ext>
            </a:extLst>
          </p:cNvPr>
          <p:cNvSpPr/>
          <p:nvPr/>
        </p:nvSpPr>
        <p:spPr>
          <a:xfrm>
            <a:off x="7115935" y="3649287"/>
            <a:ext cx="3272443" cy="232756"/>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bg1"/>
                </a:solidFill>
              </a:rPr>
              <a:t>Experiencia</a:t>
            </a:r>
            <a:endParaRPr lang="en-IE" sz="1400" b="1" dirty="0">
              <a:solidFill>
                <a:schemeClr val="bg1"/>
              </a:solidFill>
            </a:endParaRPr>
          </a:p>
        </p:txBody>
      </p:sp>
      <p:sp>
        <p:nvSpPr>
          <p:cNvPr id="21" name="Rectangle 20">
            <a:extLst>
              <a:ext uri="{FF2B5EF4-FFF2-40B4-BE49-F238E27FC236}">
                <a16:creationId xmlns:a16="http://schemas.microsoft.com/office/drawing/2014/main" id="{26A7527D-1AB4-4C8A-90AB-108FB4E2B1A5}"/>
              </a:ext>
            </a:extLst>
          </p:cNvPr>
          <p:cNvSpPr/>
          <p:nvPr/>
        </p:nvSpPr>
        <p:spPr>
          <a:xfrm>
            <a:off x="5343699" y="3652057"/>
            <a:ext cx="1537855" cy="229986"/>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t>Oferta</a:t>
            </a:r>
            <a:endParaRPr lang="en-IE" sz="1400" b="1" dirty="0"/>
          </a:p>
        </p:txBody>
      </p:sp>
      <p:cxnSp>
        <p:nvCxnSpPr>
          <p:cNvPr id="23" name="Straight Connector 22">
            <a:extLst>
              <a:ext uri="{FF2B5EF4-FFF2-40B4-BE49-F238E27FC236}">
                <a16:creationId xmlns:a16="http://schemas.microsoft.com/office/drawing/2014/main" id="{F6D07E9F-D2BA-4055-B123-A3D637858EDA}"/>
              </a:ext>
            </a:extLst>
          </p:cNvPr>
          <p:cNvCxnSpPr/>
          <p:nvPr/>
        </p:nvCxnSpPr>
        <p:spPr>
          <a:xfrm>
            <a:off x="2579718" y="2078182"/>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68681FF-E2AD-449E-BF6B-A0AF92085921}"/>
              </a:ext>
            </a:extLst>
          </p:cNvPr>
          <p:cNvCxnSpPr/>
          <p:nvPr/>
        </p:nvCxnSpPr>
        <p:spPr>
          <a:xfrm>
            <a:off x="7869384" y="2048395"/>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6C76FC9-232F-4F11-907F-C2B98DAB2290}"/>
              </a:ext>
            </a:extLst>
          </p:cNvPr>
          <p:cNvCxnSpPr/>
          <p:nvPr/>
        </p:nvCxnSpPr>
        <p:spPr>
          <a:xfrm>
            <a:off x="6174972" y="206848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AAA69E4-2D16-4A78-BD2B-FB5EA1561CE4}"/>
              </a:ext>
            </a:extLst>
          </p:cNvPr>
          <p:cNvCxnSpPr/>
          <p:nvPr/>
        </p:nvCxnSpPr>
        <p:spPr>
          <a:xfrm>
            <a:off x="4387735" y="206848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62446B0-A900-4088-872C-8B25BF14A26E}"/>
              </a:ext>
            </a:extLst>
          </p:cNvPr>
          <p:cNvCxnSpPr/>
          <p:nvPr/>
        </p:nvCxnSpPr>
        <p:spPr>
          <a:xfrm>
            <a:off x="9570722" y="2078182"/>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F480DB-FF56-4521-A893-EC840B122FAA}"/>
              </a:ext>
            </a:extLst>
          </p:cNvPr>
          <p:cNvCxnSpPr/>
          <p:nvPr/>
        </p:nvCxnSpPr>
        <p:spPr>
          <a:xfrm>
            <a:off x="1813561" y="3948546"/>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87A04E9-5ADD-4B3D-8803-2095359B6EAD}"/>
              </a:ext>
            </a:extLst>
          </p:cNvPr>
          <p:cNvCxnSpPr/>
          <p:nvPr/>
        </p:nvCxnSpPr>
        <p:spPr>
          <a:xfrm>
            <a:off x="3449782"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FE1EBBE-CC9C-47D1-A500-34D6968C2751}"/>
              </a:ext>
            </a:extLst>
          </p:cNvPr>
          <p:cNvCxnSpPr/>
          <p:nvPr/>
        </p:nvCxnSpPr>
        <p:spPr>
          <a:xfrm>
            <a:off x="5268884"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E534E23-FEF3-4A55-BDC4-C0B951ABFBE5}"/>
              </a:ext>
            </a:extLst>
          </p:cNvPr>
          <p:cNvCxnSpPr/>
          <p:nvPr/>
        </p:nvCxnSpPr>
        <p:spPr>
          <a:xfrm>
            <a:off x="7108770"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871CDF3-E9F8-4B72-A0F8-D98E0B6DBDC6}"/>
              </a:ext>
            </a:extLst>
          </p:cNvPr>
          <p:cNvCxnSpPr/>
          <p:nvPr/>
        </p:nvCxnSpPr>
        <p:spPr>
          <a:xfrm>
            <a:off x="8907089" y="3950624"/>
            <a:ext cx="0" cy="364374"/>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6224375-0530-49A3-BCD6-946FE341BF0F}"/>
              </a:ext>
            </a:extLst>
          </p:cNvPr>
          <p:cNvSpPr txBox="1"/>
          <p:nvPr/>
        </p:nvSpPr>
        <p:spPr>
          <a:xfrm>
            <a:off x="3558541" y="4328160"/>
            <a:ext cx="1072342" cy="784830"/>
          </a:xfrm>
          <a:prstGeom prst="rect">
            <a:avLst/>
          </a:prstGeom>
          <a:noFill/>
        </p:spPr>
        <p:txBody>
          <a:bodyPr wrap="square" rtlCol="0">
            <a:spAutoFit/>
          </a:bodyPr>
          <a:lstStyle/>
          <a:p>
            <a:r>
              <a:rPr lang="en-US" sz="1200" b="1" dirty="0" err="1">
                <a:solidFill>
                  <a:srgbClr val="000000"/>
                </a:solidFill>
              </a:rPr>
              <a:t>Estructura</a:t>
            </a:r>
            <a:endParaRPr lang="en-US" sz="1200" b="1" dirty="0">
              <a:solidFill>
                <a:srgbClr val="000000"/>
              </a:solidFill>
            </a:endParaRPr>
          </a:p>
          <a:p>
            <a:endParaRPr lang="en-US" sz="1200" b="1" dirty="0">
              <a:solidFill>
                <a:schemeClr val="bg2">
                  <a:lumMod val="50000"/>
                </a:schemeClr>
              </a:solidFill>
            </a:endParaRPr>
          </a:p>
          <a:p>
            <a:r>
              <a:rPr lang="es-ES" sz="1050" dirty="0">
                <a:solidFill>
                  <a:schemeClr val="bg2">
                    <a:lumMod val="50000"/>
                  </a:schemeClr>
                </a:solidFill>
              </a:rPr>
              <a:t>Alineación de su talento y activos</a:t>
            </a:r>
          </a:p>
        </p:txBody>
      </p:sp>
      <p:sp>
        <p:nvSpPr>
          <p:cNvPr id="35" name="TextBox 34">
            <a:extLst>
              <a:ext uri="{FF2B5EF4-FFF2-40B4-BE49-F238E27FC236}">
                <a16:creationId xmlns:a16="http://schemas.microsoft.com/office/drawing/2014/main" id="{98EB4030-F445-44D4-B40F-528028F3C861}"/>
              </a:ext>
            </a:extLst>
          </p:cNvPr>
          <p:cNvSpPr txBox="1"/>
          <p:nvPr/>
        </p:nvSpPr>
        <p:spPr>
          <a:xfrm>
            <a:off x="5348201" y="4312920"/>
            <a:ext cx="1072342" cy="1131079"/>
          </a:xfrm>
          <a:prstGeom prst="rect">
            <a:avLst/>
          </a:prstGeom>
          <a:noFill/>
        </p:spPr>
        <p:txBody>
          <a:bodyPr wrap="square" rtlCol="0">
            <a:spAutoFit/>
          </a:bodyPr>
          <a:lstStyle/>
          <a:p>
            <a:r>
              <a:rPr lang="en-US" sz="1200" b="1" dirty="0" err="1">
                <a:solidFill>
                  <a:srgbClr val="000000"/>
                </a:solidFill>
              </a:rPr>
              <a:t>Acción</a:t>
            </a:r>
            <a:r>
              <a:rPr lang="en-US" sz="1200" b="1" dirty="0">
                <a:solidFill>
                  <a:srgbClr val="000000"/>
                </a:solidFill>
              </a:rPr>
              <a:t> del </a:t>
            </a:r>
            <a:r>
              <a:rPr lang="en-US" sz="1200" b="1" dirty="0" err="1">
                <a:solidFill>
                  <a:srgbClr val="000000"/>
                </a:solidFill>
              </a:rPr>
              <a:t>producto</a:t>
            </a:r>
            <a:endParaRPr lang="en-US" sz="1200" b="1" dirty="0">
              <a:solidFill>
                <a:srgbClr val="000000"/>
              </a:solidFill>
            </a:endParaRPr>
          </a:p>
          <a:p>
            <a:endParaRPr lang="en-US" sz="1200" b="1" dirty="0">
              <a:solidFill>
                <a:schemeClr val="bg2">
                  <a:lumMod val="50000"/>
                </a:schemeClr>
              </a:solidFill>
            </a:endParaRPr>
          </a:p>
          <a:p>
            <a:r>
              <a:rPr lang="en-US" sz="1050" dirty="0" err="1">
                <a:solidFill>
                  <a:schemeClr val="bg2">
                    <a:lumMod val="50000"/>
                  </a:schemeClr>
                </a:solidFill>
              </a:rPr>
              <a:t>Características</a:t>
            </a:r>
            <a:r>
              <a:rPr lang="en-US" sz="1050" dirty="0">
                <a:solidFill>
                  <a:schemeClr val="bg2">
                    <a:lumMod val="50000"/>
                  </a:schemeClr>
                </a:solidFill>
              </a:rPr>
              <a:t> </a:t>
            </a:r>
            <a:r>
              <a:rPr lang="en-US" sz="1050" dirty="0" err="1">
                <a:solidFill>
                  <a:schemeClr val="bg2">
                    <a:lumMod val="50000"/>
                  </a:schemeClr>
                </a:solidFill>
              </a:rPr>
              <a:t>distintivas</a:t>
            </a:r>
            <a:r>
              <a:rPr lang="en-US" sz="1050" dirty="0">
                <a:solidFill>
                  <a:schemeClr val="bg2">
                    <a:lumMod val="50000"/>
                  </a:schemeClr>
                </a:solidFill>
              </a:rPr>
              <a:t> y </a:t>
            </a:r>
            <a:r>
              <a:rPr lang="en-US" sz="1050" dirty="0" err="1">
                <a:solidFill>
                  <a:schemeClr val="bg2">
                    <a:lumMod val="50000"/>
                  </a:schemeClr>
                </a:solidFill>
              </a:rPr>
              <a:t>funcionalidad</a:t>
            </a:r>
            <a:endParaRPr lang="en-US" sz="1050" dirty="0">
              <a:solidFill>
                <a:schemeClr val="bg2">
                  <a:lumMod val="50000"/>
                </a:schemeClr>
              </a:solidFill>
            </a:endParaRPr>
          </a:p>
        </p:txBody>
      </p:sp>
      <p:sp>
        <p:nvSpPr>
          <p:cNvPr id="36" name="TextBox 35">
            <a:extLst>
              <a:ext uri="{FF2B5EF4-FFF2-40B4-BE49-F238E27FC236}">
                <a16:creationId xmlns:a16="http://schemas.microsoft.com/office/drawing/2014/main" id="{3CD757A5-3702-4E10-9840-AB3612BEE1AA}"/>
              </a:ext>
            </a:extLst>
          </p:cNvPr>
          <p:cNvSpPr txBox="1"/>
          <p:nvPr/>
        </p:nvSpPr>
        <p:spPr>
          <a:xfrm>
            <a:off x="7137861" y="4314998"/>
            <a:ext cx="1072342" cy="1107996"/>
          </a:xfrm>
          <a:prstGeom prst="rect">
            <a:avLst/>
          </a:prstGeom>
          <a:noFill/>
        </p:spPr>
        <p:txBody>
          <a:bodyPr wrap="square" rtlCol="0">
            <a:spAutoFit/>
          </a:bodyPr>
          <a:lstStyle/>
          <a:p>
            <a:r>
              <a:rPr lang="en-US" sz="1200" b="1" dirty="0" err="1">
                <a:solidFill>
                  <a:srgbClr val="000000"/>
                </a:solidFill>
              </a:rPr>
              <a:t>Servicio</a:t>
            </a:r>
            <a:endParaRPr lang="en-US" sz="1200" b="1" dirty="0">
              <a:solidFill>
                <a:srgbClr val="000000"/>
              </a:solidFill>
            </a:endParaRPr>
          </a:p>
          <a:p>
            <a:endParaRPr lang="en-US" sz="1200" b="1" dirty="0">
              <a:solidFill>
                <a:schemeClr val="bg2">
                  <a:lumMod val="50000"/>
                </a:schemeClr>
              </a:solidFill>
            </a:endParaRPr>
          </a:p>
          <a:p>
            <a:r>
              <a:rPr lang="es-ES" sz="1050" dirty="0">
                <a:solidFill>
                  <a:schemeClr val="bg2">
                    <a:lumMod val="50000"/>
                  </a:schemeClr>
                </a:solidFill>
              </a:rPr>
              <a:t>Mejoras de apoyo que rodean sus ofertas</a:t>
            </a:r>
          </a:p>
        </p:txBody>
      </p:sp>
      <p:sp>
        <p:nvSpPr>
          <p:cNvPr id="37" name="TextBox 36">
            <a:extLst>
              <a:ext uri="{FF2B5EF4-FFF2-40B4-BE49-F238E27FC236}">
                <a16:creationId xmlns:a16="http://schemas.microsoft.com/office/drawing/2014/main" id="{8036707D-2957-45F3-B1F1-65BE9BEA209B}"/>
              </a:ext>
            </a:extLst>
          </p:cNvPr>
          <p:cNvSpPr txBox="1"/>
          <p:nvPr/>
        </p:nvSpPr>
        <p:spPr>
          <a:xfrm>
            <a:off x="8907088" y="4328160"/>
            <a:ext cx="1134683" cy="946413"/>
          </a:xfrm>
          <a:prstGeom prst="rect">
            <a:avLst/>
          </a:prstGeom>
          <a:noFill/>
        </p:spPr>
        <p:txBody>
          <a:bodyPr wrap="square" rtlCol="0">
            <a:spAutoFit/>
          </a:bodyPr>
          <a:lstStyle/>
          <a:p>
            <a:r>
              <a:rPr lang="en-US" sz="1200" b="1" dirty="0">
                <a:solidFill>
                  <a:srgbClr val="000000"/>
                </a:solidFill>
              </a:rPr>
              <a:t>Marca</a:t>
            </a:r>
          </a:p>
          <a:p>
            <a:endParaRPr lang="en-US" sz="1200" b="1" dirty="0">
              <a:solidFill>
                <a:schemeClr val="bg2">
                  <a:lumMod val="50000"/>
                </a:schemeClr>
              </a:solidFill>
            </a:endParaRPr>
          </a:p>
          <a:p>
            <a:r>
              <a:rPr lang="es-ES" sz="1050" dirty="0">
                <a:solidFill>
                  <a:schemeClr val="bg2">
                    <a:lumMod val="50000"/>
                  </a:schemeClr>
                </a:solidFill>
              </a:rPr>
              <a:t>Representación de sus ofertas y negocios</a:t>
            </a:r>
          </a:p>
        </p:txBody>
      </p:sp>
      <p:sp>
        <p:nvSpPr>
          <p:cNvPr id="38" name="TextBox 37">
            <a:extLst>
              <a:ext uri="{FF2B5EF4-FFF2-40B4-BE49-F238E27FC236}">
                <a16:creationId xmlns:a16="http://schemas.microsoft.com/office/drawing/2014/main" id="{C4E39CC7-2AD3-4C43-91E2-5342BB6FF64A}"/>
              </a:ext>
            </a:extLst>
          </p:cNvPr>
          <p:cNvSpPr txBox="1"/>
          <p:nvPr/>
        </p:nvSpPr>
        <p:spPr>
          <a:xfrm>
            <a:off x="9646920" y="1328429"/>
            <a:ext cx="1072342" cy="1069524"/>
          </a:xfrm>
          <a:prstGeom prst="rect">
            <a:avLst/>
          </a:prstGeom>
          <a:noFill/>
        </p:spPr>
        <p:txBody>
          <a:bodyPr wrap="square" rtlCol="0">
            <a:spAutoFit/>
          </a:bodyPr>
          <a:lstStyle/>
          <a:p>
            <a:r>
              <a:rPr lang="en-US" sz="1200" b="1" dirty="0" err="1">
                <a:solidFill>
                  <a:srgbClr val="000000"/>
                </a:solidFill>
              </a:rPr>
              <a:t>Compromiso</a:t>
            </a:r>
            <a:r>
              <a:rPr lang="en-US" sz="1200" b="1" dirty="0">
                <a:solidFill>
                  <a:srgbClr val="000000"/>
                </a:solidFill>
              </a:rPr>
              <a:t> con </a:t>
            </a:r>
            <a:r>
              <a:rPr lang="en-US" sz="1200" b="1" dirty="0" err="1">
                <a:solidFill>
                  <a:srgbClr val="000000"/>
                </a:solidFill>
              </a:rPr>
              <a:t>el</a:t>
            </a:r>
            <a:r>
              <a:rPr lang="en-US" sz="1200" b="1" dirty="0">
                <a:solidFill>
                  <a:srgbClr val="000000"/>
                </a:solidFill>
              </a:rPr>
              <a:t> </a:t>
            </a:r>
            <a:r>
              <a:rPr lang="en-US" sz="1200" b="1" dirty="0" err="1">
                <a:solidFill>
                  <a:srgbClr val="000000"/>
                </a:solidFill>
              </a:rPr>
              <a:t>cliente</a:t>
            </a:r>
            <a:endParaRPr lang="en-US" sz="1200" b="1" dirty="0">
              <a:solidFill>
                <a:srgbClr val="000000"/>
              </a:solidFill>
            </a:endParaRPr>
          </a:p>
          <a:p>
            <a:endParaRPr lang="en-US" sz="800" b="1" dirty="0">
              <a:solidFill>
                <a:schemeClr val="bg2">
                  <a:lumMod val="50000"/>
                </a:schemeClr>
              </a:solidFill>
            </a:endParaRPr>
          </a:p>
          <a:p>
            <a:r>
              <a:rPr lang="en-US" sz="1050" dirty="0" err="1">
                <a:solidFill>
                  <a:schemeClr val="bg2">
                    <a:lumMod val="50000"/>
                  </a:schemeClr>
                </a:solidFill>
              </a:rPr>
              <a:t>Interacciones</a:t>
            </a:r>
            <a:r>
              <a:rPr lang="en-US" sz="1050" dirty="0">
                <a:solidFill>
                  <a:schemeClr val="bg2">
                    <a:lumMod val="50000"/>
                  </a:schemeClr>
                </a:solidFill>
              </a:rPr>
              <a:t> </a:t>
            </a:r>
            <a:r>
              <a:rPr lang="en-US" sz="1050" dirty="0" err="1">
                <a:solidFill>
                  <a:schemeClr val="bg2">
                    <a:lumMod val="50000"/>
                  </a:schemeClr>
                </a:solidFill>
              </a:rPr>
              <a:t>distintivas</a:t>
            </a:r>
            <a:r>
              <a:rPr lang="en-US" sz="1050" dirty="0">
                <a:solidFill>
                  <a:schemeClr val="bg2">
                    <a:lumMod val="50000"/>
                  </a:schemeClr>
                </a:solidFill>
              </a:rPr>
              <a:t> que </a:t>
            </a:r>
            <a:r>
              <a:rPr lang="en-US" sz="1050" dirty="0" err="1">
                <a:solidFill>
                  <a:schemeClr val="bg2">
                    <a:lumMod val="50000"/>
                  </a:schemeClr>
                </a:solidFill>
              </a:rPr>
              <a:t>fomentas</a:t>
            </a:r>
            <a:endParaRPr lang="en-US" sz="1050" dirty="0">
              <a:solidFill>
                <a:schemeClr val="bg2">
                  <a:lumMod val="50000"/>
                </a:schemeClr>
              </a:solidFill>
            </a:endParaRPr>
          </a:p>
        </p:txBody>
      </p:sp>
      <p:sp>
        <p:nvSpPr>
          <p:cNvPr id="39" name="TextBox 38">
            <a:extLst>
              <a:ext uri="{FF2B5EF4-FFF2-40B4-BE49-F238E27FC236}">
                <a16:creationId xmlns:a16="http://schemas.microsoft.com/office/drawing/2014/main" id="{AC125C5C-79EF-4412-A69C-80F35AE720C6}"/>
              </a:ext>
            </a:extLst>
          </p:cNvPr>
          <p:cNvSpPr txBox="1"/>
          <p:nvPr/>
        </p:nvSpPr>
        <p:spPr>
          <a:xfrm>
            <a:off x="4439778" y="1280344"/>
            <a:ext cx="1112433" cy="1046440"/>
          </a:xfrm>
          <a:prstGeom prst="rect">
            <a:avLst/>
          </a:prstGeom>
          <a:noFill/>
        </p:spPr>
        <p:txBody>
          <a:bodyPr wrap="square" rtlCol="0">
            <a:spAutoFit/>
          </a:bodyPr>
          <a:lstStyle/>
          <a:p>
            <a:r>
              <a:rPr lang="en-US" sz="1200" b="1" dirty="0" err="1">
                <a:solidFill>
                  <a:srgbClr val="000000"/>
                </a:solidFill>
              </a:rPr>
              <a:t>Proceso</a:t>
            </a:r>
            <a:endParaRPr lang="en-US" sz="1200" b="1" dirty="0">
              <a:solidFill>
                <a:srgbClr val="000000"/>
              </a:solidFill>
            </a:endParaRPr>
          </a:p>
          <a:p>
            <a:endParaRPr lang="en-US" sz="800" b="1" dirty="0">
              <a:solidFill>
                <a:schemeClr val="bg2">
                  <a:lumMod val="50000"/>
                </a:schemeClr>
              </a:solidFill>
            </a:endParaRPr>
          </a:p>
          <a:p>
            <a:r>
              <a:rPr lang="es-ES" sz="1050" dirty="0">
                <a:solidFill>
                  <a:schemeClr val="bg2">
                    <a:lumMod val="50000"/>
                  </a:schemeClr>
                </a:solidFill>
              </a:rPr>
              <a:t>Firma o métodos superiores para realizar su trabajo</a:t>
            </a:r>
            <a:endParaRPr lang="en-IE" sz="1050" dirty="0">
              <a:solidFill>
                <a:schemeClr val="bg2">
                  <a:lumMod val="50000"/>
                </a:schemeClr>
              </a:solidFill>
            </a:endParaRPr>
          </a:p>
        </p:txBody>
      </p:sp>
      <p:sp>
        <p:nvSpPr>
          <p:cNvPr id="40" name="TextBox 39">
            <a:extLst>
              <a:ext uri="{FF2B5EF4-FFF2-40B4-BE49-F238E27FC236}">
                <a16:creationId xmlns:a16="http://schemas.microsoft.com/office/drawing/2014/main" id="{1D9A17FA-9B99-45CD-B71A-6FA1B17B0661}"/>
              </a:ext>
            </a:extLst>
          </p:cNvPr>
          <p:cNvSpPr txBox="1"/>
          <p:nvPr/>
        </p:nvSpPr>
        <p:spPr>
          <a:xfrm>
            <a:off x="6243551" y="1328429"/>
            <a:ext cx="1159625" cy="1069524"/>
          </a:xfrm>
          <a:prstGeom prst="rect">
            <a:avLst/>
          </a:prstGeom>
          <a:noFill/>
        </p:spPr>
        <p:txBody>
          <a:bodyPr wrap="square" rtlCol="0">
            <a:spAutoFit/>
          </a:bodyPr>
          <a:lstStyle/>
          <a:p>
            <a:r>
              <a:rPr lang="en-US" sz="1200" b="1" dirty="0">
                <a:solidFill>
                  <a:srgbClr val="000000"/>
                </a:solidFill>
              </a:rPr>
              <a:t>Sistema de </a:t>
            </a:r>
            <a:r>
              <a:rPr lang="en-US" sz="1200" b="1" dirty="0" err="1">
                <a:solidFill>
                  <a:srgbClr val="000000"/>
                </a:solidFill>
              </a:rPr>
              <a:t>productos</a:t>
            </a:r>
            <a:endParaRPr lang="en-US" sz="1200" b="1" dirty="0">
              <a:solidFill>
                <a:srgbClr val="000000"/>
              </a:solidFill>
            </a:endParaRPr>
          </a:p>
          <a:p>
            <a:endParaRPr lang="en-US" sz="800" b="1" dirty="0">
              <a:solidFill>
                <a:schemeClr val="bg2">
                  <a:lumMod val="50000"/>
                </a:schemeClr>
              </a:solidFill>
            </a:endParaRPr>
          </a:p>
          <a:p>
            <a:r>
              <a:rPr lang="en-US" sz="1050" dirty="0" err="1">
                <a:solidFill>
                  <a:schemeClr val="bg2">
                    <a:lumMod val="50000"/>
                  </a:schemeClr>
                </a:solidFill>
              </a:rPr>
              <a:t>Productos</a:t>
            </a:r>
            <a:r>
              <a:rPr lang="en-US" sz="1050" dirty="0">
                <a:solidFill>
                  <a:schemeClr val="bg2">
                    <a:lumMod val="50000"/>
                  </a:schemeClr>
                </a:solidFill>
              </a:rPr>
              <a:t> y </a:t>
            </a:r>
            <a:r>
              <a:rPr lang="en-US" sz="1050" dirty="0" err="1">
                <a:solidFill>
                  <a:schemeClr val="bg2">
                    <a:lumMod val="50000"/>
                  </a:schemeClr>
                </a:solidFill>
              </a:rPr>
              <a:t>servicios</a:t>
            </a:r>
            <a:r>
              <a:rPr lang="en-US" sz="1050" dirty="0">
                <a:solidFill>
                  <a:schemeClr val="bg2">
                    <a:lumMod val="50000"/>
                  </a:schemeClr>
                </a:solidFill>
              </a:rPr>
              <a:t> </a:t>
            </a:r>
            <a:r>
              <a:rPr lang="en-US" sz="1050" dirty="0" err="1">
                <a:solidFill>
                  <a:schemeClr val="bg2">
                    <a:lumMod val="50000"/>
                  </a:schemeClr>
                </a:solidFill>
              </a:rPr>
              <a:t>complementarios</a:t>
            </a:r>
            <a:endParaRPr lang="en-US" sz="1050" dirty="0">
              <a:solidFill>
                <a:schemeClr val="bg2">
                  <a:lumMod val="50000"/>
                </a:schemeClr>
              </a:solidFill>
            </a:endParaRPr>
          </a:p>
        </p:txBody>
      </p:sp>
      <p:sp>
        <p:nvSpPr>
          <p:cNvPr id="41" name="TextBox 40">
            <a:extLst>
              <a:ext uri="{FF2B5EF4-FFF2-40B4-BE49-F238E27FC236}">
                <a16:creationId xmlns:a16="http://schemas.microsoft.com/office/drawing/2014/main" id="{7237A0AE-247C-405F-8477-9E0353F311D3}"/>
              </a:ext>
            </a:extLst>
          </p:cNvPr>
          <p:cNvSpPr txBox="1"/>
          <p:nvPr/>
        </p:nvSpPr>
        <p:spPr>
          <a:xfrm>
            <a:off x="7937962" y="1328702"/>
            <a:ext cx="1264225" cy="884858"/>
          </a:xfrm>
          <a:prstGeom prst="rect">
            <a:avLst/>
          </a:prstGeom>
          <a:noFill/>
        </p:spPr>
        <p:txBody>
          <a:bodyPr wrap="square" rtlCol="0">
            <a:spAutoFit/>
          </a:bodyPr>
          <a:lstStyle/>
          <a:p>
            <a:r>
              <a:rPr lang="en-US" sz="1200" b="1" dirty="0">
                <a:solidFill>
                  <a:srgbClr val="000000"/>
                </a:solidFill>
              </a:rPr>
              <a:t>Canal</a:t>
            </a:r>
          </a:p>
          <a:p>
            <a:endParaRPr lang="en-US" sz="800" b="1" dirty="0">
              <a:solidFill>
                <a:schemeClr val="bg2">
                  <a:lumMod val="50000"/>
                </a:schemeClr>
              </a:solidFill>
            </a:endParaRPr>
          </a:p>
          <a:p>
            <a:r>
              <a:rPr lang="es-ES" sz="1050" dirty="0">
                <a:solidFill>
                  <a:schemeClr val="bg2">
                    <a:lumMod val="50000"/>
                  </a:schemeClr>
                </a:solidFill>
              </a:rPr>
              <a:t>Cómo se entregan sus ofertas a los clientes y usuarios</a:t>
            </a:r>
            <a:endParaRPr lang="en-IE" sz="1050" dirty="0">
              <a:solidFill>
                <a:schemeClr val="bg2">
                  <a:lumMod val="50000"/>
                </a:schemeClr>
              </a:solidFill>
            </a:endParaRPr>
          </a:p>
        </p:txBody>
      </p:sp>
      <p:sp>
        <p:nvSpPr>
          <p:cNvPr id="42" name="TextBox 41">
            <a:extLst>
              <a:ext uri="{FF2B5EF4-FFF2-40B4-BE49-F238E27FC236}">
                <a16:creationId xmlns:a16="http://schemas.microsoft.com/office/drawing/2014/main" id="{33482923-0F5F-4AB1-8CA6-F19F96E18E2A}"/>
              </a:ext>
            </a:extLst>
          </p:cNvPr>
          <p:cNvSpPr txBox="1"/>
          <p:nvPr/>
        </p:nvSpPr>
        <p:spPr>
          <a:xfrm>
            <a:off x="2617124" y="1280344"/>
            <a:ext cx="1072342" cy="946413"/>
          </a:xfrm>
          <a:prstGeom prst="rect">
            <a:avLst/>
          </a:prstGeom>
          <a:noFill/>
        </p:spPr>
        <p:txBody>
          <a:bodyPr wrap="square" rtlCol="0">
            <a:spAutoFit/>
          </a:bodyPr>
          <a:lstStyle/>
          <a:p>
            <a:r>
              <a:rPr lang="en-US" sz="1200" b="1" dirty="0" err="1">
                <a:solidFill>
                  <a:srgbClr val="000000"/>
                </a:solidFill>
              </a:rPr>
              <a:t>Modelo</a:t>
            </a:r>
            <a:r>
              <a:rPr lang="en-US" sz="1200" b="1" dirty="0">
                <a:solidFill>
                  <a:srgbClr val="000000"/>
                </a:solidFill>
              </a:rPr>
              <a:t> de </a:t>
            </a:r>
            <a:r>
              <a:rPr lang="en-US" sz="1200" b="1" dirty="0" err="1">
                <a:solidFill>
                  <a:srgbClr val="000000"/>
                </a:solidFill>
              </a:rPr>
              <a:t>Beneficios</a:t>
            </a:r>
            <a:endParaRPr lang="en-US" sz="1200" b="1" dirty="0">
              <a:solidFill>
                <a:srgbClr val="000000"/>
              </a:solidFill>
            </a:endParaRPr>
          </a:p>
          <a:p>
            <a:endParaRPr lang="en-US" sz="1050" dirty="0">
              <a:solidFill>
                <a:schemeClr val="bg2">
                  <a:lumMod val="50000"/>
                </a:schemeClr>
              </a:solidFill>
            </a:endParaRPr>
          </a:p>
          <a:p>
            <a:r>
              <a:rPr lang="es-ES" sz="1050" dirty="0">
                <a:solidFill>
                  <a:schemeClr val="bg2">
                    <a:lumMod val="50000"/>
                  </a:schemeClr>
                </a:solidFill>
              </a:rPr>
              <a:t>La forma de ganar dinero</a:t>
            </a:r>
            <a:endParaRPr lang="en-IE" sz="1050" dirty="0">
              <a:solidFill>
                <a:schemeClr val="bg2">
                  <a:lumMod val="50000"/>
                </a:schemeClr>
              </a:solidFill>
            </a:endParaRPr>
          </a:p>
        </p:txBody>
      </p:sp>
      <p:sp>
        <p:nvSpPr>
          <p:cNvPr id="43" name="TextBox 41">
            <a:extLst>
              <a:ext uri="{FF2B5EF4-FFF2-40B4-BE49-F238E27FC236}">
                <a16:creationId xmlns:a16="http://schemas.microsoft.com/office/drawing/2014/main" id="{DC7EFB0C-8EDE-423C-9DB0-836C828FE30B}"/>
              </a:ext>
            </a:extLst>
          </p:cNvPr>
          <p:cNvSpPr txBox="1"/>
          <p:nvPr/>
        </p:nvSpPr>
        <p:spPr>
          <a:xfrm>
            <a:off x="1865305" y="4328160"/>
            <a:ext cx="1072342" cy="946413"/>
          </a:xfrm>
          <a:prstGeom prst="rect">
            <a:avLst/>
          </a:prstGeom>
          <a:noFill/>
        </p:spPr>
        <p:txBody>
          <a:bodyPr wrap="square" rtlCol="0">
            <a:spAutoFit/>
          </a:bodyPr>
          <a:lstStyle/>
          <a:p>
            <a:r>
              <a:rPr lang="en-US" sz="1200" b="1" dirty="0" err="1">
                <a:solidFill>
                  <a:srgbClr val="000000"/>
                </a:solidFill>
              </a:rPr>
              <a:t>Modelo</a:t>
            </a:r>
            <a:r>
              <a:rPr lang="en-US" sz="1200" b="1" dirty="0">
                <a:solidFill>
                  <a:srgbClr val="000000"/>
                </a:solidFill>
              </a:rPr>
              <a:t> de </a:t>
            </a:r>
            <a:r>
              <a:rPr lang="en-US" sz="1200" b="1" dirty="0" err="1">
                <a:solidFill>
                  <a:srgbClr val="000000"/>
                </a:solidFill>
              </a:rPr>
              <a:t>Beneficios</a:t>
            </a:r>
            <a:endParaRPr lang="en-US" sz="1200" b="1" dirty="0">
              <a:solidFill>
                <a:srgbClr val="000000"/>
              </a:solidFill>
            </a:endParaRPr>
          </a:p>
          <a:p>
            <a:endParaRPr lang="en-US" sz="1050" dirty="0">
              <a:solidFill>
                <a:schemeClr val="bg2">
                  <a:lumMod val="50000"/>
                </a:schemeClr>
              </a:solidFill>
            </a:endParaRPr>
          </a:p>
          <a:p>
            <a:r>
              <a:rPr lang="es-ES" sz="1050" dirty="0">
                <a:solidFill>
                  <a:schemeClr val="bg2">
                    <a:lumMod val="50000"/>
                  </a:schemeClr>
                </a:solidFill>
              </a:rPr>
              <a:t>La forma de ganar dinero</a:t>
            </a:r>
            <a:endParaRPr lang="en-IE" sz="1050" dirty="0">
              <a:solidFill>
                <a:schemeClr val="bg2">
                  <a:lumMod val="50000"/>
                </a:schemeClr>
              </a:solidFill>
            </a:endParaRPr>
          </a:p>
        </p:txBody>
      </p:sp>
    </p:spTree>
    <p:extLst>
      <p:ext uri="{BB962C8B-B14F-4D97-AF65-F5344CB8AC3E}">
        <p14:creationId xmlns:p14="http://schemas.microsoft.com/office/powerpoint/2010/main" val="3060876902"/>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82DAC1-7214-468E-86F1-79D5DF163A1B}"/>
              </a:ext>
            </a:extLst>
          </p:cNvPr>
          <p:cNvSpPr>
            <a:spLocks noGrp="1"/>
          </p:cNvSpPr>
          <p:nvPr>
            <p:ph type="body" sz="quarter" idx="18"/>
          </p:nvPr>
        </p:nvSpPr>
        <p:spPr>
          <a:xfrm>
            <a:off x="1464959" y="1381269"/>
            <a:ext cx="5360834" cy="5528442"/>
          </a:xfrm>
        </p:spPr>
        <p:txBody>
          <a:bodyPr vert="horz" lIns="91440" tIns="45720" rIns="91440" bIns="45720" rtlCol="0" anchor="t">
            <a:normAutofit fontScale="92500" lnSpcReduction="20000"/>
          </a:bodyPr>
          <a:lstStyle/>
          <a:p>
            <a:pPr marL="71755">
              <a:lnSpc>
                <a:spcPct val="110000"/>
              </a:lnSpc>
            </a:pPr>
            <a:r>
              <a:rPr lang="en-US" dirty="0">
                <a:ea typeface="+mn-lt"/>
                <a:cs typeface="+mn-lt"/>
              </a:rPr>
              <a:t>Los </a:t>
            </a:r>
            <a:r>
              <a:rPr lang="en-US" dirty="0" err="1">
                <a:ea typeface="+mn-lt"/>
                <a:cs typeface="+mn-lt"/>
              </a:rPr>
              <a:t>diez</a:t>
            </a:r>
            <a:r>
              <a:rPr lang="en-US" dirty="0">
                <a:ea typeface="+mn-lt"/>
                <a:cs typeface="+mn-lt"/>
              </a:rPr>
              <a:t> </a:t>
            </a:r>
            <a:r>
              <a:rPr lang="en-US" dirty="0" err="1">
                <a:ea typeface="+mn-lt"/>
                <a:cs typeface="+mn-lt"/>
              </a:rPr>
              <a:t>elementos</a:t>
            </a:r>
            <a:r>
              <a:rPr lang="en-US" dirty="0">
                <a:ea typeface="+mn-lt"/>
                <a:cs typeface="+mn-lt"/>
              </a:rPr>
              <a:t> se </a:t>
            </a:r>
            <a:r>
              <a:rPr lang="en-US" dirty="0" err="1">
                <a:ea typeface="+mn-lt"/>
                <a:cs typeface="+mn-lt"/>
              </a:rPr>
              <a:t>agrupan</a:t>
            </a:r>
            <a:r>
              <a:rPr lang="en-US" dirty="0">
                <a:ea typeface="+mn-lt"/>
                <a:cs typeface="+mn-lt"/>
              </a:rPr>
              <a:t> a </a:t>
            </a:r>
            <a:r>
              <a:rPr lang="en-US" dirty="0" err="1">
                <a:ea typeface="+mn-lt"/>
                <a:cs typeface="+mn-lt"/>
              </a:rPr>
              <a:t>su</a:t>
            </a:r>
            <a:r>
              <a:rPr lang="en-US" dirty="0">
                <a:ea typeface="+mn-lt"/>
                <a:cs typeface="+mn-lt"/>
              </a:rPr>
              <a:t> </a:t>
            </a:r>
            <a:r>
              <a:rPr lang="en-US" dirty="0" err="1">
                <a:ea typeface="+mn-lt"/>
                <a:cs typeface="+mn-lt"/>
              </a:rPr>
              <a:t>vez</a:t>
            </a:r>
            <a:r>
              <a:rPr lang="en-US" dirty="0">
                <a:ea typeface="+mn-lt"/>
                <a:cs typeface="+mn-lt"/>
              </a:rPr>
              <a:t> </a:t>
            </a:r>
            <a:r>
              <a:rPr lang="en-US" dirty="0" err="1">
                <a:ea typeface="+mn-lt"/>
                <a:cs typeface="+mn-lt"/>
              </a:rPr>
              <a:t>en</a:t>
            </a:r>
            <a:r>
              <a:rPr lang="en-US" dirty="0">
                <a:ea typeface="+mn-lt"/>
                <a:cs typeface="+mn-lt"/>
              </a:rPr>
              <a:t> </a:t>
            </a:r>
            <a:r>
              <a:rPr lang="en-US" dirty="0" err="1">
                <a:ea typeface="+mn-lt"/>
                <a:cs typeface="+mn-lt"/>
              </a:rPr>
              <a:t>tres</a:t>
            </a:r>
            <a:r>
              <a:rPr lang="en-US" dirty="0">
                <a:ea typeface="+mn-lt"/>
                <a:cs typeface="+mn-lt"/>
              </a:rPr>
              <a:t> </a:t>
            </a:r>
            <a:r>
              <a:rPr lang="en-US" dirty="0" err="1">
                <a:ea typeface="+mn-lt"/>
                <a:cs typeface="+mn-lt"/>
              </a:rPr>
              <a:t>áreas</a:t>
            </a:r>
            <a:r>
              <a:rPr lang="en-US" dirty="0">
                <a:ea typeface="+mn-lt"/>
                <a:cs typeface="+mn-lt"/>
              </a:rPr>
              <a:t> </a:t>
            </a:r>
            <a:r>
              <a:rPr lang="en-US" dirty="0" err="1">
                <a:ea typeface="+mn-lt"/>
                <a:cs typeface="+mn-lt"/>
              </a:rPr>
              <a:t>principales</a:t>
            </a:r>
            <a:r>
              <a:rPr lang="en-US" dirty="0">
                <a:ea typeface="+mn-lt"/>
                <a:cs typeface="+mn-lt"/>
              </a:rPr>
              <a:t>:</a:t>
            </a:r>
            <a:endParaRPr lang="es-ES" dirty="0">
              <a:ea typeface="+mn-lt"/>
              <a:cs typeface="+mn-lt"/>
            </a:endParaRPr>
          </a:p>
          <a:p>
            <a:pPr marL="565150" indent="-457200">
              <a:lnSpc>
                <a:spcPct val="110000"/>
              </a:lnSpc>
              <a:buFont typeface="+mj-lt"/>
              <a:buAutoNum type="arabicPeriod"/>
            </a:pPr>
            <a:r>
              <a:rPr lang="es-ES" b="1" dirty="0"/>
              <a:t>La configuración </a:t>
            </a:r>
            <a:r>
              <a:rPr lang="es-ES" dirty="0"/>
              <a:t>abarca esencialmente el funcionamiento interno de la organización y su modelo de negocio, etc.</a:t>
            </a:r>
            <a:endParaRPr lang="es-ES" dirty="0">
              <a:cs typeface="Calibri" panose="020F0502020204030204"/>
            </a:endParaRPr>
          </a:p>
          <a:p>
            <a:pPr marL="565150" indent="-457200">
              <a:lnSpc>
                <a:spcPct val="110000"/>
              </a:lnSpc>
              <a:buFont typeface="+mj-lt"/>
              <a:buAutoNum type="arabicPeriod"/>
            </a:pPr>
            <a:r>
              <a:rPr lang="es-ES" b="1" dirty="0"/>
              <a:t>La oferta </a:t>
            </a:r>
            <a:r>
              <a:rPr lang="es-ES" dirty="0"/>
              <a:t>cubre los aspectos clave de los productos y/o servicios que ofrece la organización.</a:t>
            </a:r>
            <a:endParaRPr lang="es-ES" dirty="0">
              <a:cs typeface="Calibri" panose="020F0502020204030204"/>
            </a:endParaRPr>
          </a:p>
          <a:p>
            <a:pPr marL="565150" indent="-457200">
              <a:lnSpc>
                <a:spcPct val="110000"/>
              </a:lnSpc>
              <a:buFont typeface="+mj-lt"/>
              <a:buAutoNum type="arabicPeriod"/>
            </a:pPr>
            <a:r>
              <a:rPr lang="es-ES" dirty="0"/>
              <a:t>Por último, los elementos de cara al exterior de la empresa, o lo que es lo mismo, toda la </a:t>
            </a:r>
            <a:r>
              <a:rPr lang="es-ES" b="1" dirty="0"/>
              <a:t>experiencia del cliente</a:t>
            </a:r>
            <a:r>
              <a:rPr lang="es-ES" dirty="0"/>
              <a:t>.</a:t>
            </a:r>
            <a:endParaRPr lang="es-ES" dirty="0">
              <a:cs typeface="Calibri" panose="020F0502020204030204"/>
            </a:endParaRPr>
          </a:p>
          <a:p>
            <a:pPr marL="107950">
              <a:lnSpc>
                <a:spcPct val="110000"/>
              </a:lnSpc>
            </a:pPr>
            <a:r>
              <a:rPr lang="es-ES" dirty="0"/>
              <a:t>Doblin destacó que, según sus investigaciones, cuantos más tipos de innovación utilizaba una organización, mejores eran sus resultados.</a:t>
            </a:r>
            <a:endParaRPr lang="es-ES" dirty="0">
              <a:cs typeface="Calibri" panose="020F0502020204030204"/>
            </a:endParaRPr>
          </a:p>
        </p:txBody>
      </p:sp>
      <p:pic>
        <p:nvPicPr>
          <p:cNvPr id="1026" name="Picture 2" descr="Top Innovator Performance">
            <a:extLst>
              <a:ext uri="{FF2B5EF4-FFF2-40B4-BE49-F238E27FC236}">
                <a16:creationId xmlns:a16="http://schemas.microsoft.com/office/drawing/2014/main" id="{63D464DB-9630-49C1-AF12-4222F796983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46933" y="1776967"/>
            <a:ext cx="5287400" cy="34535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3F7628A-DBE0-42F5-8C52-C323DD68FD4F}"/>
              </a:ext>
            </a:extLst>
          </p:cNvPr>
          <p:cNvSpPr txBox="1"/>
          <p:nvPr/>
        </p:nvSpPr>
        <p:spPr>
          <a:xfrm rot="16200000">
            <a:off x="5516984" y="3479124"/>
            <a:ext cx="3031022" cy="276999"/>
          </a:xfrm>
          <a:prstGeom prst="rect">
            <a:avLst/>
          </a:prstGeom>
          <a:solidFill>
            <a:schemeClr val="tx2"/>
          </a:solidFill>
        </p:spPr>
        <p:txBody>
          <a:bodyPr wrap="square" lIns="91440" tIns="45720" rIns="91440" bIns="45720" rtlCol="0" anchor="t">
            <a:spAutoFit/>
          </a:bodyPr>
          <a:lstStyle/>
          <a:p>
            <a:r>
              <a:rPr lang="es-ES" sz="1200" b="1" dirty="0"/>
              <a:t>Precio de las acciones (indexado a 100)</a:t>
            </a:r>
          </a:p>
        </p:txBody>
      </p:sp>
      <p:sp>
        <p:nvSpPr>
          <p:cNvPr id="6" name="TextBox 5">
            <a:extLst>
              <a:ext uri="{FF2B5EF4-FFF2-40B4-BE49-F238E27FC236}">
                <a16:creationId xmlns:a16="http://schemas.microsoft.com/office/drawing/2014/main" id="{E7CB50A5-6333-4BE2-AD2D-5D9D9F6F4709}"/>
              </a:ext>
            </a:extLst>
          </p:cNvPr>
          <p:cNvSpPr txBox="1"/>
          <p:nvPr/>
        </p:nvSpPr>
        <p:spPr>
          <a:xfrm>
            <a:off x="11666483" y="2490952"/>
            <a:ext cx="525517" cy="369332"/>
          </a:xfrm>
          <a:prstGeom prst="rect">
            <a:avLst/>
          </a:prstGeom>
          <a:solidFill>
            <a:schemeClr val="bg2"/>
          </a:solidFill>
        </p:spPr>
        <p:txBody>
          <a:bodyPr wrap="square" rtlCol="0">
            <a:spAutoFit/>
          </a:bodyPr>
          <a:lstStyle/>
          <a:p>
            <a:r>
              <a:rPr lang="en-US" sz="900" b="1" dirty="0"/>
              <a:t>5+ </a:t>
            </a:r>
            <a:r>
              <a:rPr lang="en-US" sz="900" b="1" dirty="0" err="1"/>
              <a:t>Tipos</a:t>
            </a:r>
            <a:endParaRPr lang="en-IE" sz="900" b="1" dirty="0"/>
          </a:p>
        </p:txBody>
      </p:sp>
      <p:sp>
        <p:nvSpPr>
          <p:cNvPr id="8" name="TextBox 7">
            <a:extLst>
              <a:ext uri="{FF2B5EF4-FFF2-40B4-BE49-F238E27FC236}">
                <a16:creationId xmlns:a16="http://schemas.microsoft.com/office/drawing/2014/main" id="{C4A6B3DA-C4D4-4B18-AABE-00D92722957C}"/>
              </a:ext>
            </a:extLst>
          </p:cNvPr>
          <p:cNvSpPr txBox="1"/>
          <p:nvPr/>
        </p:nvSpPr>
        <p:spPr>
          <a:xfrm>
            <a:off x="11666483" y="3134394"/>
            <a:ext cx="525517" cy="369332"/>
          </a:xfrm>
          <a:prstGeom prst="rect">
            <a:avLst/>
          </a:prstGeom>
          <a:solidFill>
            <a:schemeClr val="bg2"/>
          </a:solidFill>
        </p:spPr>
        <p:txBody>
          <a:bodyPr wrap="square" rtlCol="0">
            <a:spAutoFit/>
          </a:bodyPr>
          <a:lstStyle/>
          <a:p>
            <a:r>
              <a:rPr lang="en-US" sz="900" b="1" dirty="0"/>
              <a:t>3-4 </a:t>
            </a:r>
            <a:r>
              <a:rPr lang="en-US" sz="900" b="1" dirty="0" err="1"/>
              <a:t>Tipos</a:t>
            </a:r>
            <a:endParaRPr lang="en-IE" sz="900" b="1" dirty="0"/>
          </a:p>
        </p:txBody>
      </p:sp>
      <p:sp>
        <p:nvSpPr>
          <p:cNvPr id="9" name="TextBox 8">
            <a:extLst>
              <a:ext uri="{FF2B5EF4-FFF2-40B4-BE49-F238E27FC236}">
                <a16:creationId xmlns:a16="http://schemas.microsoft.com/office/drawing/2014/main" id="{363BA592-B9A8-4956-AA02-8218C9F317EE}"/>
              </a:ext>
            </a:extLst>
          </p:cNvPr>
          <p:cNvSpPr txBox="1"/>
          <p:nvPr/>
        </p:nvSpPr>
        <p:spPr>
          <a:xfrm>
            <a:off x="11655973" y="3455276"/>
            <a:ext cx="525517" cy="369332"/>
          </a:xfrm>
          <a:prstGeom prst="rect">
            <a:avLst/>
          </a:prstGeom>
          <a:solidFill>
            <a:schemeClr val="bg2"/>
          </a:solidFill>
        </p:spPr>
        <p:txBody>
          <a:bodyPr wrap="square" rtlCol="0">
            <a:spAutoFit/>
          </a:bodyPr>
          <a:lstStyle/>
          <a:p>
            <a:r>
              <a:rPr lang="en-US" sz="900" b="1" dirty="0"/>
              <a:t>1 -2 </a:t>
            </a:r>
            <a:r>
              <a:rPr lang="en-US" sz="900" b="1" dirty="0" err="1"/>
              <a:t>Tipos</a:t>
            </a:r>
            <a:endParaRPr lang="en-IE" sz="900" b="1" dirty="0"/>
          </a:p>
        </p:txBody>
      </p:sp>
      <p:sp>
        <p:nvSpPr>
          <p:cNvPr id="10" name="TextBox 9">
            <a:extLst>
              <a:ext uri="{FF2B5EF4-FFF2-40B4-BE49-F238E27FC236}">
                <a16:creationId xmlns:a16="http://schemas.microsoft.com/office/drawing/2014/main" id="{8B470DD4-F112-4987-90E5-B669A8A4EAB9}"/>
              </a:ext>
            </a:extLst>
          </p:cNvPr>
          <p:cNvSpPr txBox="1"/>
          <p:nvPr/>
        </p:nvSpPr>
        <p:spPr>
          <a:xfrm>
            <a:off x="11676993" y="3960824"/>
            <a:ext cx="525517" cy="369332"/>
          </a:xfrm>
          <a:prstGeom prst="rect">
            <a:avLst/>
          </a:prstGeom>
          <a:solidFill>
            <a:schemeClr val="bg2"/>
          </a:solidFill>
        </p:spPr>
        <p:txBody>
          <a:bodyPr wrap="square" rtlCol="0">
            <a:spAutoFit/>
          </a:bodyPr>
          <a:lstStyle/>
          <a:p>
            <a:r>
              <a:rPr lang="en-US" sz="900" b="1"/>
              <a:t>S&amp;P 500</a:t>
            </a:r>
            <a:endParaRPr lang="en-IE" sz="900" b="1"/>
          </a:p>
        </p:txBody>
      </p:sp>
      <p:sp>
        <p:nvSpPr>
          <p:cNvPr id="12" name="TextBox 11">
            <a:extLst>
              <a:ext uri="{FF2B5EF4-FFF2-40B4-BE49-F238E27FC236}">
                <a16:creationId xmlns:a16="http://schemas.microsoft.com/office/drawing/2014/main" id="{873BC480-4A87-4EEC-B0C6-ED630CDCC872}"/>
              </a:ext>
            </a:extLst>
          </p:cNvPr>
          <p:cNvSpPr txBox="1"/>
          <p:nvPr/>
        </p:nvSpPr>
        <p:spPr>
          <a:xfrm>
            <a:off x="8067655" y="5481890"/>
            <a:ext cx="2961289" cy="738664"/>
          </a:xfrm>
          <a:prstGeom prst="rect">
            <a:avLst/>
          </a:prstGeom>
          <a:noFill/>
        </p:spPr>
        <p:txBody>
          <a:bodyPr wrap="square">
            <a:spAutoFit/>
          </a:bodyPr>
          <a:lstStyle/>
          <a:p>
            <a:r>
              <a:rPr lang="en-US" sz="1400" b="0" i="1" dirty="0">
                <a:solidFill>
                  <a:srgbClr val="999999"/>
                </a:solidFill>
                <a:effectLst/>
                <a:latin typeface="Noto Sans" panose="020B0502040504020204" pitchFamily="34" charset="0"/>
              </a:rPr>
              <a:t>Fuente: Ten Types of Innovation: The Discipline of Building Breakthroughs, 2013, Wiley</a:t>
            </a:r>
            <a:endParaRPr lang="en-IE" sz="1400" dirty="0"/>
          </a:p>
        </p:txBody>
      </p:sp>
      <p:sp>
        <p:nvSpPr>
          <p:cNvPr id="13" name="Text Placeholder 2">
            <a:extLst>
              <a:ext uri="{FF2B5EF4-FFF2-40B4-BE49-F238E27FC236}">
                <a16:creationId xmlns:a16="http://schemas.microsoft.com/office/drawing/2014/main" id="{FFB3691A-C0F5-4D38-B321-D31CB37CBFF3}"/>
              </a:ext>
            </a:extLst>
          </p:cNvPr>
          <p:cNvSpPr>
            <a:spLocks noGrp="1"/>
          </p:cNvSpPr>
          <p:nvPr>
            <p:ph type="body" sz="quarter" idx="16"/>
          </p:nvPr>
        </p:nvSpPr>
        <p:spPr>
          <a:xfrm>
            <a:off x="1376401" y="317900"/>
            <a:ext cx="5844994" cy="895374"/>
          </a:xfrm>
        </p:spPr>
        <p:txBody>
          <a:bodyPr>
            <a:normAutofit fontScale="92500" lnSpcReduction="10000"/>
          </a:bodyPr>
          <a:lstStyle/>
          <a:p>
            <a:r>
              <a:rPr lang="es-ES" sz="3300" b="1" dirty="0"/>
              <a:t>El Marco Teórico de Doblin explicado</a:t>
            </a:r>
            <a:endParaRPr lang="en-IE" sz="3300" b="1" dirty="0"/>
          </a:p>
        </p:txBody>
      </p:sp>
      <p:pic>
        <p:nvPicPr>
          <p:cNvPr id="15" name="Imagen 14">
            <a:extLst>
              <a:ext uri="{FF2B5EF4-FFF2-40B4-BE49-F238E27FC236}">
                <a16:creationId xmlns:a16="http://schemas.microsoft.com/office/drawing/2014/main" id="{75A31BCC-9ADA-499E-94FE-AE191FCC8B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32495" y="1381269"/>
            <a:ext cx="3408460" cy="792764"/>
          </a:xfrm>
          <a:prstGeom prst="rect">
            <a:avLst/>
          </a:prstGeom>
        </p:spPr>
      </p:pic>
    </p:spTree>
    <p:extLst>
      <p:ext uri="{BB962C8B-B14F-4D97-AF65-F5344CB8AC3E}">
        <p14:creationId xmlns:p14="http://schemas.microsoft.com/office/powerpoint/2010/main" val="40324639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929625-CE09-42C0-BB8F-5A45E29E2B23}"/>
              </a:ext>
            </a:extLst>
          </p:cNvPr>
          <p:cNvSpPr>
            <a:spLocks noGrp="1"/>
          </p:cNvSpPr>
          <p:nvPr>
            <p:ph type="body" sz="quarter" idx="31"/>
          </p:nvPr>
        </p:nvSpPr>
        <p:spPr>
          <a:xfrm>
            <a:off x="1025987" y="4032977"/>
            <a:ext cx="3401236" cy="1416101"/>
          </a:xfrm>
        </p:spPr>
        <p:txBody>
          <a:bodyPr>
            <a:noAutofit/>
          </a:bodyPr>
          <a:lstStyle/>
          <a:p>
            <a:r>
              <a:rPr lang="es-ES" sz="2400" b="1" dirty="0">
                <a:latin typeface="+mn-lt"/>
              </a:rPr>
              <a:t>Determine </a:t>
            </a:r>
            <a:r>
              <a:rPr lang="es-ES" sz="2400" dirty="0">
                <a:latin typeface="+mn-lt"/>
              </a:rPr>
              <a:t>el grado </a:t>
            </a:r>
            <a:r>
              <a:rPr lang="es-ES" sz="2400" b="1" dirty="0">
                <a:latin typeface="+mn-lt"/>
              </a:rPr>
              <a:t>de innovación </a:t>
            </a:r>
            <a:r>
              <a:rPr lang="es-ES" sz="2400" dirty="0">
                <a:latin typeface="+mn-lt"/>
              </a:rPr>
              <a:t>de su empresa y de sus servicios y productos.</a:t>
            </a:r>
          </a:p>
          <a:p>
            <a:endParaRPr lang="en-IE" sz="2400" dirty="0">
              <a:latin typeface="+mn-lt"/>
            </a:endParaRPr>
          </a:p>
        </p:txBody>
      </p:sp>
      <p:sp>
        <p:nvSpPr>
          <p:cNvPr id="3" name="Text Placeholder 2">
            <a:extLst>
              <a:ext uri="{FF2B5EF4-FFF2-40B4-BE49-F238E27FC236}">
                <a16:creationId xmlns:a16="http://schemas.microsoft.com/office/drawing/2014/main" id="{09E8451B-8009-4DB8-ADEB-5791586DDC7A}"/>
              </a:ext>
            </a:extLst>
          </p:cNvPr>
          <p:cNvSpPr>
            <a:spLocks noGrp="1"/>
          </p:cNvSpPr>
          <p:nvPr>
            <p:ph type="body" sz="quarter" idx="33"/>
          </p:nvPr>
        </p:nvSpPr>
        <p:spPr>
          <a:xfrm>
            <a:off x="4473346" y="4032977"/>
            <a:ext cx="3264281" cy="1988058"/>
          </a:xfrm>
        </p:spPr>
        <p:txBody>
          <a:bodyPr>
            <a:noAutofit/>
          </a:bodyPr>
          <a:lstStyle/>
          <a:p>
            <a:r>
              <a:rPr lang="es-ES" sz="2400" dirty="0">
                <a:latin typeface="+mn-lt"/>
              </a:rPr>
              <a:t>Intente </a:t>
            </a:r>
            <a:r>
              <a:rPr lang="es-ES" sz="2400" b="1" dirty="0">
                <a:latin typeface="+mn-lt"/>
              </a:rPr>
              <a:t>comprender</a:t>
            </a:r>
            <a:r>
              <a:rPr lang="es-ES" sz="2400" dirty="0">
                <a:latin typeface="+mn-lt"/>
              </a:rPr>
              <a:t> el mercado e </a:t>
            </a:r>
            <a:r>
              <a:rPr lang="es-ES" sz="2400" b="1" dirty="0">
                <a:latin typeface="+mn-lt"/>
              </a:rPr>
              <a:t>identifique las oportunidades </a:t>
            </a:r>
            <a:r>
              <a:rPr lang="es-ES" sz="2400" dirty="0">
                <a:latin typeface="+mn-lt"/>
              </a:rPr>
              <a:t>de innovación dentro de él.</a:t>
            </a:r>
          </a:p>
          <a:p>
            <a:endParaRPr lang="en-IE" sz="2400" dirty="0">
              <a:latin typeface="+mn-lt"/>
            </a:endParaRPr>
          </a:p>
        </p:txBody>
      </p:sp>
      <p:sp>
        <p:nvSpPr>
          <p:cNvPr id="4" name="Text Placeholder 3">
            <a:extLst>
              <a:ext uri="{FF2B5EF4-FFF2-40B4-BE49-F238E27FC236}">
                <a16:creationId xmlns:a16="http://schemas.microsoft.com/office/drawing/2014/main" id="{BDC8BEE6-8AEE-41D0-B958-6FBF89131E87}"/>
              </a:ext>
            </a:extLst>
          </p:cNvPr>
          <p:cNvSpPr>
            <a:spLocks noGrp="1"/>
          </p:cNvSpPr>
          <p:nvPr>
            <p:ph type="body" sz="quarter" idx="35"/>
          </p:nvPr>
        </p:nvSpPr>
        <p:spPr>
          <a:xfrm>
            <a:off x="7737627" y="4032977"/>
            <a:ext cx="4035755" cy="1988058"/>
          </a:xfrm>
        </p:spPr>
        <p:txBody>
          <a:bodyPr>
            <a:noAutofit/>
          </a:bodyPr>
          <a:lstStyle/>
          <a:p>
            <a:r>
              <a:rPr lang="es-ES" sz="2200" b="1" dirty="0">
                <a:latin typeface="+mn-lt"/>
              </a:rPr>
              <a:t>Evalúe su oferta o mercado </a:t>
            </a:r>
            <a:r>
              <a:rPr lang="es-ES" sz="2200" dirty="0">
                <a:latin typeface="+mn-lt"/>
              </a:rPr>
              <a:t>en cada uno de los diez elementos, e </a:t>
            </a:r>
            <a:r>
              <a:rPr lang="es-ES" sz="2200" b="1" dirty="0">
                <a:latin typeface="+mn-lt"/>
              </a:rPr>
              <a:t>identifique</a:t>
            </a:r>
            <a:r>
              <a:rPr lang="es-ES" sz="2200" dirty="0">
                <a:latin typeface="+mn-lt"/>
              </a:rPr>
              <a:t> las cosas que se hacen bien y las que se pueden mejorar e innovar.</a:t>
            </a:r>
          </a:p>
          <a:p>
            <a:endParaRPr lang="en-IE" sz="2300" dirty="0">
              <a:latin typeface="+mn-lt"/>
            </a:endParaRPr>
          </a:p>
        </p:txBody>
      </p:sp>
      <p:sp>
        <p:nvSpPr>
          <p:cNvPr id="5" name="Text Placeholder 4">
            <a:extLst>
              <a:ext uri="{FF2B5EF4-FFF2-40B4-BE49-F238E27FC236}">
                <a16:creationId xmlns:a16="http://schemas.microsoft.com/office/drawing/2014/main" id="{57422C9A-8F7B-421F-B07A-0DA343141CAA}"/>
              </a:ext>
            </a:extLst>
          </p:cNvPr>
          <p:cNvSpPr>
            <a:spLocks noGrp="1"/>
          </p:cNvSpPr>
          <p:nvPr>
            <p:ph type="body" sz="quarter" idx="29"/>
          </p:nvPr>
        </p:nvSpPr>
        <p:spPr>
          <a:xfrm>
            <a:off x="592812" y="675505"/>
            <a:ext cx="11025353" cy="763507"/>
          </a:xfrm>
          <a:solidFill>
            <a:srgbClr val="85D2E1"/>
          </a:solidFill>
        </p:spPr>
        <p:txBody>
          <a:bodyPr>
            <a:normAutofit fontScale="77500" lnSpcReduction="20000"/>
          </a:bodyPr>
          <a:lstStyle/>
          <a:p>
            <a:r>
              <a:rPr lang="es-ES" dirty="0"/>
              <a:t>El marco es una herramienta muy versátil y práctica que, además de para diseñar nuevas innovaciones, puede utilizarse para:</a:t>
            </a:r>
            <a:endParaRPr lang="en-IE" dirty="0"/>
          </a:p>
        </p:txBody>
      </p:sp>
      <p:sp>
        <p:nvSpPr>
          <p:cNvPr id="6" name="TextBox 5">
            <a:extLst>
              <a:ext uri="{FF2B5EF4-FFF2-40B4-BE49-F238E27FC236}">
                <a16:creationId xmlns:a16="http://schemas.microsoft.com/office/drawing/2014/main" id="{5373F281-E17D-45F2-86B8-33DD544E6308}"/>
              </a:ext>
            </a:extLst>
          </p:cNvPr>
          <p:cNvSpPr txBox="1"/>
          <p:nvPr/>
        </p:nvSpPr>
        <p:spPr>
          <a:xfrm>
            <a:off x="592812" y="126124"/>
            <a:ext cx="11006376" cy="549381"/>
          </a:xfrm>
          <a:prstGeom prst="rect">
            <a:avLst/>
          </a:prstGeom>
          <a:solidFill>
            <a:srgbClr val="85D2E1"/>
          </a:solid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300" b="1" i="0" u="none" strike="noStrike" kern="1200" cap="none" spc="0" normalizeH="0" baseline="0" noProof="0" dirty="0" err="1">
                <a:ln>
                  <a:noFill/>
                </a:ln>
                <a:solidFill>
                  <a:srgbClr val="000000"/>
                </a:solidFill>
                <a:effectLst/>
                <a:uLnTx/>
                <a:uFillTx/>
                <a:latin typeface="Calibri" panose="020F0502020204030204"/>
                <a:ea typeface="+mn-ea"/>
                <a:cs typeface="+mn-cs"/>
              </a:rPr>
              <a:t>Convertirse</a:t>
            </a:r>
            <a:r>
              <a:rPr kumimoji="0" lang="en-US" sz="33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3300" b="1" i="0" u="none" strike="noStrike" kern="1200" cap="none" spc="0" normalizeH="0" baseline="0" noProof="0" dirty="0" err="1">
                <a:ln>
                  <a:noFill/>
                </a:ln>
                <a:solidFill>
                  <a:srgbClr val="000000"/>
                </a:solidFill>
                <a:effectLst/>
                <a:uLnTx/>
                <a:uFillTx/>
                <a:latin typeface="Calibri" panose="020F0502020204030204"/>
                <a:ea typeface="+mn-ea"/>
                <a:cs typeface="+mn-cs"/>
              </a:rPr>
              <a:t>en</a:t>
            </a:r>
            <a:r>
              <a:rPr kumimoji="0" lang="en-US" sz="3300" b="1" i="0" u="none" strike="noStrike" kern="1200" cap="none" spc="0" normalizeH="0" baseline="0" noProof="0" dirty="0">
                <a:ln>
                  <a:noFill/>
                </a:ln>
                <a:solidFill>
                  <a:srgbClr val="000000"/>
                </a:solidFill>
                <a:effectLst/>
                <a:uLnTx/>
                <a:uFillTx/>
                <a:latin typeface="Calibri" panose="020F0502020204030204"/>
                <a:ea typeface="+mn-ea"/>
                <a:cs typeface="+mn-cs"/>
              </a:rPr>
              <a:t> una </a:t>
            </a:r>
            <a:r>
              <a:rPr kumimoji="0" lang="en-US" sz="3300" b="1" i="0" u="none" strike="noStrike" kern="1200" cap="none" spc="0" normalizeH="0" baseline="0" noProof="0" dirty="0" err="1">
                <a:ln>
                  <a:noFill/>
                </a:ln>
                <a:solidFill>
                  <a:srgbClr val="000000"/>
                </a:solidFill>
                <a:effectLst/>
                <a:uLnTx/>
                <a:uFillTx/>
                <a:latin typeface="Calibri" panose="020F0502020204030204"/>
                <a:ea typeface="+mn-ea"/>
                <a:cs typeface="+mn-cs"/>
              </a:rPr>
              <a:t>empresa</a:t>
            </a:r>
            <a:r>
              <a:rPr kumimoji="0" lang="en-US" sz="33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3300" b="1" i="0" u="none" strike="noStrike" kern="1200" cap="none" spc="0" normalizeH="0" baseline="0" noProof="0" dirty="0" err="1">
                <a:ln>
                  <a:noFill/>
                </a:ln>
                <a:solidFill>
                  <a:srgbClr val="000000"/>
                </a:solidFill>
                <a:effectLst/>
                <a:uLnTx/>
                <a:uFillTx/>
                <a:latin typeface="Calibri" panose="020F0502020204030204"/>
                <a:ea typeface="+mn-ea"/>
                <a:cs typeface="+mn-cs"/>
              </a:rPr>
              <a:t>innovadora</a:t>
            </a:r>
            <a:endParaRPr kumimoji="0" lang="en-IE" sz="33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8" name="Graphic 7" descr="Badge 1 outline">
            <a:extLst>
              <a:ext uri="{FF2B5EF4-FFF2-40B4-BE49-F238E27FC236}">
                <a16:creationId xmlns:a16="http://schemas.microsoft.com/office/drawing/2014/main" id="{AB29DE07-4A38-41A8-9246-5319A5DB1F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0034" y="2057400"/>
            <a:ext cx="914400" cy="914400"/>
          </a:xfrm>
          <a:prstGeom prst="rect">
            <a:avLst/>
          </a:prstGeom>
        </p:spPr>
      </p:pic>
      <p:pic>
        <p:nvPicPr>
          <p:cNvPr id="10" name="Graphic 9" descr="Badge outline">
            <a:extLst>
              <a:ext uri="{FF2B5EF4-FFF2-40B4-BE49-F238E27FC236}">
                <a16:creationId xmlns:a16="http://schemas.microsoft.com/office/drawing/2014/main" id="{5C2F6F88-C495-44AB-A8FC-1933714CE1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48287" y="2109952"/>
            <a:ext cx="914400" cy="884244"/>
          </a:xfrm>
          <a:prstGeom prst="rect">
            <a:avLst/>
          </a:prstGeom>
        </p:spPr>
      </p:pic>
      <p:pic>
        <p:nvPicPr>
          <p:cNvPr id="12" name="Graphic 11" descr="Badge 3 outline">
            <a:extLst>
              <a:ext uri="{FF2B5EF4-FFF2-40B4-BE49-F238E27FC236}">
                <a16:creationId xmlns:a16="http://schemas.microsoft.com/office/drawing/2014/main" id="{9E905AD6-AFAC-45B1-8695-84092A75EE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06191" y="2109952"/>
            <a:ext cx="914400" cy="884244"/>
          </a:xfrm>
          <a:prstGeom prst="rect">
            <a:avLst/>
          </a:prstGeom>
        </p:spPr>
      </p:pic>
      <p:sp>
        <p:nvSpPr>
          <p:cNvPr id="11" name="TextBox 8">
            <a:extLst>
              <a:ext uri="{FF2B5EF4-FFF2-40B4-BE49-F238E27FC236}">
                <a16:creationId xmlns:a16="http://schemas.microsoft.com/office/drawing/2014/main" id="{05197FF4-7497-4FA1-BFAC-34A07D48E905}"/>
              </a:ext>
            </a:extLst>
          </p:cNvPr>
          <p:cNvSpPr txBox="1"/>
          <p:nvPr/>
        </p:nvSpPr>
        <p:spPr>
          <a:xfrm>
            <a:off x="1299498" y="6013970"/>
            <a:ext cx="2918097" cy="830997"/>
          </a:xfrm>
          <a:prstGeom prst="rect">
            <a:avLst/>
          </a:prstGeom>
          <a:solidFill>
            <a:srgbClr val="85D2E1"/>
          </a:solidFill>
        </p:spPr>
        <p:txBody>
          <a:bodyPr wrap="square" rtlCol="0">
            <a:spAutoFit/>
          </a:bodyPr>
          <a:lstStyle/>
          <a:p>
            <a:pPr algn="ctr"/>
            <a:r>
              <a:rPr lang="es-ES" sz="1600" b="1" dirty="0">
                <a:solidFill>
                  <a:srgbClr val="000000"/>
                </a:solidFill>
              </a:rPr>
              <a:t>Realice nuestra prueba de preparación para la innovación: ¡haga clic aquí!</a:t>
            </a:r>
            <a:endParaRPr lang="en-IE" sz="1600" b="1" dirty="0">
              <a:solidFill>
                <a:srgbClr val="000000"/>
              </a:solidFill>
            </a:endParaRPr>
          </a:p>
        </p:txBody>
      </p:sp>
      <p:sp>
        <p:nvSpPr>
          <p:cNvPr id="13" name="TextBox 12">
            <a:extLst>
              <a:ext uri="{FF2B5EF4-FFF2-40B4-BE49-F238E27FC236}">
                <a16:creationId xmlns:a16="http://schemas.microsoft.com/office/drawing/2014/main" id="{5CEA3084-2E5F-4070-9D80-9DBB643223ED}"/>
              </a:ext>
            </a:extLst>
          </p:cNvPr>
          <p:cNvSpPr txBox="1"/>
          <p:nvPr/>
        </p:nvSpPr>
        <p:spPr>
          <a:xfrm>
            <a:off x="4627389" y="5978887"/>
            <a:ext cx="3145547" cy="877163"/>
          </a:xfrm>
          <a:prstGeom prst="rect">
            <a:avLst/>
          </a:prstGeom>
          <a:solidFill>
            <a:srgbClr val="85D2E1"/>
          </a:solidFill>
        </p:spPr>
        <p:txBody>
          <a:bodyPr wrap="square" rtlCol="0">
            <a:spAutoFit/>
          </a:bodyPr>
          <a:lstStyle/>
          <a:p>
            <a:pPr algn="ctr"/>
            <a:r>
              <a:rPr lang="es-ES" sz="1700" b="1" dirty="0">
                <a:solidFill>
                  <a:srgbClr val="000000"/>
                </a:solidFill>
              </a:rPr>
              <a:t>Continúe su viaje en el aprendizaje con los módulos 3 y 6</a:t>
            </a:r>
          </a:p>
        </p:txBody>
      </p:sp>
      <p:sp>
        <p:nvSpPr>
          <p:cNvPr id="14" name="TextBox 13">
            <a:extLst>
              <a:ext uri="{FF2B5EF4-FFF2-40B4-BE49-F238E27FC236}">
                <a16:creationId xmlns:a16="http://schemas.microsoft.com/office/drawing/2014/main" id="{671B95D4-B241-4E81-8DDB-AE94EA94A544}"/>
              </a:ext>
            </a:extLst>
          </p:cNvPr>
          <p:cNvSpPr txBox="1"/>
          <p:nvPr/>
        </p:nvSpPr>
        <p:spPr>
          <a:xfrm>
            <a:off x="8200385" y="6001969"/>
            <a:ext cx="3145548" cy="830997"/>
          </a:xfrm>
          <a:prstGeom prst="rect">
            <a:avLst/>
          </a:prstGeom>
          <a:solidFill>
            <a:srgbClr val="85D2E1"/>
          </a:solidFill>
        </p:spPr>
        <p:txBody>
          <a:bodyPr wrap="square" rtlCol="0">
            <a:spAutoFit/>
          </a:bodyPr>
          <a:lstStyle/>
          <a:p>
            <a:pPr algn="ctr"/>
            <a:r>
              <a:rPr lang="es-ES" sz="1600" b="1" dirty="0">
                <a:solidFill>
                  <a:srgbClr val="000000"/>
                </a:solidFill>
              </a:rPr>
              <a:t>Utilice los módulos 4 y 5 para ayudar a la comercialización y al desarrollo de nuevos productos.</a:t>
            </a:r>
          </a:p>
        </p:txBody>
      </p:sp>
    </p:spTree>
    <p:extLst>
      <p:ext uri="{BB962C8B-B14F-4D97-AF65-F5344CB8AC3E}">
        <p14:creationId xmlns:p14="http://schemas.microsoft.com/office/powerpoint/2010/main" val="32759489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1C1AA2-8841-43C8-BB10-0A2CB9713450}"/>
              </a:ext>
            </a:extLst>
          </p:cNvPr>
          <p:cNvSpPr>
            <a:spLocks noGrp="1"/>
          </p:cNvSpPr>
          <p:nvPr>
            <p:ph type="body" sz="quarter" idx="18"/>
          </p:nvPr>
        </p:nvSpPr>
        <p:spPr>
          <a:xfrm>
            <a:off x="315310" y="1555531"/>
            <a:ext cx="11577145" cy="4340772"/>
          </a:xfrm>
        </p:spPr>
        <p:txBody>
          <a:bodyPr vert="horz" lIns="91440" tIns="45720" rIns="91440" bIns="45720" rtlCol="0" anchor="t">
            <a:normAutofit fontScale="92500" lnSpcReduction="10000"/>
          </a:bodyPr>
          <a:lstStyle/>
          <a:p>
            <a:pPr indent="0" algn="just">
              <a:lnSpc>
                <a:spcPct val="120000"/>
              </a:lnSpc>
            </a:pPr>
            <a:r>
              <a:rPr lang="es-ES" dirty="0"/>
              <a:t>Tanto si se está iniciando en la innovación, como si ya ha adquirido cierta experiencia de éxito con ella o es un veterano innovador curtido en mil batallas, puede intentar encontrar nuevas oportunidades de crecimiento en su PYME alimentaria, independientemente de su nivel actual. Su enfoque de la innovación depende principalmente de sus capacidades únicas y de sus objetivos estratégicos. En última instancia, la gestión de la innovación no es diferente de la gestión de cualquier otro cambio importante, y se aplican más o menos los mismos principios.</a:t>
            </a:r>
            <a:endParaRPr lang="es-ES"/>
          </a:p>
          <a:p>
            <a:pPr indent="0" algn="just">
              <a:lnSpc>
                <a:spcPct val="120000"/>
              </a:lnSpc>
            </a:pPr>
            <a:r>
              <a:rPr lang="es-ES" dirty="0"/>
              <a:t>Aunque es importante actuar con rapidez, no hay que morder más de lo que se puede masticar. Para evitar estragos innecesarios, conviene utilizar el marco para analizar su negocio y luego:</a:t>
            </a:r>
            <a:endParaRPr lang="en-US" dirty="0">
              <a:cs typeface="Calibri"/>
            </a:endParaRPr>
          </a:p>
          <a:p>
            <a:pPr marL="342900" indent="0" algn="just">
              <a:lnSpc>
                <a:spcPct val="120000"/>
              </a:lnSpc>
              <a:spcBef>
                <a:spcPts val="600"/>
              </a:spcBef>
              <a:buFont typeface="Arial" panose="020B0604020202020204" pitchFamily="34" charset="0"/>
              <a:buChar char="•"/>
            </a:pPr>
            <a:r>
              <a:rPr lang="es-ES" b="1" dirty="0"/>
              <a:t>Divida sus objetivos estratégicos en partes más pequeñas y fáciles de implementar</a:t>
            </a:r>
            <a:endParaRPr lang="es-ES" b="1" dirty="0">
              <a:cs typeface="Calibri" panose="020F0502020204030204"/>
            </a:endParaRPr>
          </a:p>
          <a:p>
            <a:pPr marL="342900" indent="0" algn="just">
              <a:lnSpc>
                <a:spcPct val="120000"/>
              </a:lnSpc>
              <a:spcBef>
                <a:spcPts val="600"/>
              </a:spcBef>
              <a:buFont typeface="Arial" panose="020B0604020202020204" pitchFamily="34" charset="0"/>
              <a:buChar char="•"/>
            </a:pPr>
            <a:r>
              <a:rPr lang="en-US" b="1" dirty="0" err="1"/>
              <a:t>Comprometerse</a:t>
            </a:r>
            <a:r>
              <a:rPr lang="en-US" b="1" dirty="0"/>
              <a:t> con </a:t>
            </a:r>
            <a:r>
              <a:rPr lang="en-US" b="1" dirty="0" err="1"/>
              <a:t>el</a:t>
            </a:r>
            <a:r>
              <a:rPr lang="en-US" b="1" dirty="0"/>
              <a:t> </a:t>
            </a:r>
            <a:r>
              <a:rPr lang="en-US" b="1" dirty="0" err="1"/>
              <a:t>proceso</a:t>
            </a:r>
            <a:endParaRPr lang="en-IE" b="1" dirty="0">
              <a:cs typeface="Calibri"/>
            </a:endParaRPr>
          </a:p>
        </p:txBody>
      </p:sp>
      <p:sp>
        <p:nvSpPr>
          <p:cNvPr id="3" name="Text Placeholder 2">
            <a:extLst>
              <a:ext uri="{FF2B5EF4-FFF2-40B4-BE49-F238E27FC236}">
                <a16:creationId xmlns:a16="http://schemas.microsoft.com/office/drawing/2014/main" id="{CF1E85D5-9924-4CB9-81D2-BEEDDE5D2F93}"/>
              </a:ext>
            </a:extLst>
          </p:cNvPr>
          <p:cNvSpPr>
            <a:spLocks noGrp="1"/>
          </p:cNvSpPr>
          <p:nvPr>
            <p:ph type="body" sz="quarter" idx="16"/>
          </p:nvPr>
        </p:nvSpPr>
        <p:spPr>
          <a:xfrm>
            <a:off x="609600" y="670586"/>
            <a:ext cx="10933216" cy="582221"/>
          </a:xfrm>
        </p:spPr>
        <p:txBody>
          <a:bodyPr>
            <a:normAutofit/>
          </a:bodyPr>
          <a:lstStyle/>
          <a:p>
            <a:r>
              <a:rPr lang="en-US" sz="3300" b="1" dirty="0" err="1"/>
              <a:t>Iniciarse</a:t>
            </a:r>
            <a:r>
              <a:rPr lang="en-US" sz="3300" b="1" dirty="0"/>
              <a:t> </a:t>
            </a:r>
            <a:r>
              <a:rPr lang="en-US" sz="3300" b="1" dirty="0" err="1"/>
              <a:t>en</a:t>
            </a:r>
            <a:r>
              <a:rPr lang="en-US" sz="3300" b="1" dirty="0"/>
              <a:t> la </a:t>
            </a:r>
            <a:r>
              <a:rPr lang="en-US" sz="3300" b="1" dirty="0" err="1"/>
              <a:t>innovación</a:t>
            </a:r>
            <a:r>
              <a:rPr lang="en-US" sz="3300" b="1" dirty="0"/>
              <a:t>...</a:t>
            </a:r>
            <a:endParaRPr lang="en-IE" sz="3300" b="1" dirty="0"/>
          </a:p>
        </p:txBody>
      </p:sp>
      <p:grpSp>
        <p:nvGrpSpPr>
          <p:cNvPr id="7" name="Graphic 3">
            <a:extLst>
              <a:ext uri="{FF2B5EF4-FFF2-40B4-BE49-F238E27FC236}">
                <a16:creationId xmlns:a16="http://schemas.microsoft.com/office/drawing/2014/main" id="{9F644B26-31C7-4655-88A4-B65364DC2DD7}"/>
              </a:ext>
            </a:extLst>
          </p:cNvPr>
          <p:cNvGrpSpPr/>
          <p:nvPr/>
        </p:nvGrpSpPr>
        <p:grpSpPr>
          <a:xfrm>
            <a:off x="10036153" y="461142"/>
            <a:ext cx="1066935" cy="1001108"/>
            <a:chOff x="6615628" y="2116894"/>
            <a:chExt cx="1066935" cy="1001108"/>
          </a:xfrm>
        </p:grpSpPr>
        <p:sp>
          <p:nvSpPr>
            <p:cNvPr id="8" name="Freeform 1128">
              <a:extLst>
                <a:ext uri="{FF2B5EF4-FFF2-40B4-BE49-F238E27FC236}">
                  <a16:creationId xmlns:a16="http://schemas.microsoft.com/office/drawing/2014/main" id="{9753B257-13B3-40A6-A54A-9B2C88DF8897}"/>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00BADE"/>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02CD1121-0A0B-4261-9056-25F9E3B71D72}"/>
                </a:ext>
              </a:extLst>
            </p:cNvPr>
            <p:cNvGrpSpPr/>
            <p:nvPr/>
          </p:nvGrpSpPr>
          <p:grpSpPr>
            <a:xfrm>
              <a:off x="6615628" y="2116894"/>
              <a:ext cx="1066935" cy="1001108"/>
              <a:chOff x="6615628" y="2116894"/>
              <a:chExt cx="1066935" cy="1001108"/>
            </a:xfrm>
            <a:solidFill>
              <a:srgbClr val="000000"/>
            </a:solidFill>
          </p:grpSpPr>
          <p:sp>
            <p:nvSpPr>
              <p:cNvPr id="10" name="Freeform 1130">
                <a:extLst>
                  <a:ext uri="{FF2B5EF4-FFF2-40B4-BE49-F238E27FC236}">
                    <a16:creationId xmlns:a16="http://schemas.microsoft.com/office/drawing/2014/main" id="{FE477CD8-ED44-47C5-A0C9-23B9C3584E5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endParaRPr lang="en-US"/>
              </a:p>
            </p:txBody>
          </p:sp>
          <p:sp>
            <p:nvSpPr>
              <p:cNvPr id="11" name="Freeform 1131">
                <a:extLst>
                  <a:ext uri="{FF2B5EF4-FFF2-40B4-BE49-F238E27FC236}">
                    <a16:creationId xmlns:a16="http://schemas.microsoft.com/office/drawing/2014/main" id="{78CE25A5-BD5B-49FD-BE1F-831AF2BA349A}"/>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endParaRPr lang="en-US"/>
              </a:p>
            </p:txBody>
          </p:sp>
          <p:sp>
            <p:nvSpPr>
              <p:cNvPr id="12" name="Freeform 1132">
                <a:extLst>
                  <a:ext uri="{FF2B5EF4-FFF2-40B4-BE49-F238E27FC236}">
                    <a16:creationId xmlns:a16="http://schemas.microsoft.com/office/drawing/2014/main" id="{D65E2B1A-D150-4063-A96D-49D403E0BBF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endParaRPr lang="en-US"/>
              </a:p>
            </p:txBody>
          </p:sp>
          <p:sp>
            <p:nvSpPr>
              <p:cNvPr id="13" name="Freeform 1133">
                <a:extLst>
                  <a:ext uri="{FF2B5EF4-FFF2-40B4-BE49-F238E27FC236}">
                    <a16:creationId xmlns:a16="http://schemas.microsoft.com/office/drawing/2014/main" id="{48E6A050-BDC5-40FC-8DE1-F50B5C80892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endParaRPr lang="en-US"/>
              </a:p>
            </p:txBody>
          </p:sp>
          <p:sp>
            <p:nvSpPr>
              <p:cNvPr id="14" name="Freeform 1134">
                <a:extLst>
                  <a:ext uri="{FF2B5EF4-FFF2-40B4-BE49-F238E27FC236}">
                    <a16:creationId xmlns:a16="http://schemas.microsoft.com/office/drawing/2014/main" id="{A6F4D732-CC54-4C9D-8C5F-5F2B16E5CDC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endParaRPr lang="en-US"/>
              </a:p>
            </p:txBody>
          </p:sp>
          <p:sp>
            <p:nvSpPr>
              <p:cNvPr id="15" name="Freeform 1135">
                <a:extLst>
                  <a:ext uri="{FF2B5EF4-FFF2-40B4-BE49-F238E27FC236}">
                    <a16:creationId xmlns:a16="http://schemas.microsoft.com/office/drawing/2014/main" id="{88358234-9B08-4BA7-81B5-5E8EC6B2EA6E}"/>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endParaRPr lang="en-US"/>
              </a:p>
            </p:txBody>
          </p:sp>
          <p:sp>
            <p:nvSpPr>
              <p:cNvPr id="16" name="Freeform 1136">
                <a:extLst>
                  <a:ext uri="{FF2B5EF4-FFF2-40B4-BE49-F238E27FC236}">
                    <a16:creationId xmlns:a16="http://schemas.microsoft.com/office/drawing/2014/main" id="{4A2615BB-F8A8-4A8B-A4CB-2EE8E32A7D0B}"/>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endParaRPr lang="en-US"/>
              </a:p>
            </p:txBody>
          </p:sp>
          <p:sp>
            <p:nvSpPr>
              <p:cNvPr id="17" name="Freeform 1137">
                <a:extLst>
                  <a:ext uri="{FF2B5EF4-FFF2-40B4-BE49-F238E27FC236}">
                    <a16:creationId xmlns:a16="http://schemas.microsoft.com/office/drawing/2014/main" id="{B528AFCB-47D7-4033-BC7C-298BD6642C1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endParaRPr lang="en-US"/>
              </a:p>
            </p:txBody>
          </p:sp>
          <p:sp>
            <p:nvSpPr>
              <p:cNvPr id="18" name="Freeform 1138">
                <a:extLst>
                  <a:ext uri="{FF2B5EF4-FFF2-40B4-BE49-F238E27FC236}">
                    <a16:creationId xmlns:a16="http://schemas.microsoft.com/office/drawing/2014/main" id="{223E2F3C-E89C-42AE-A3B7-447C51D99C7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endParaRPr lang="en-US"/>
              </a:p>
            </p:txBody>
          </p:sp>
          <p:sp>
            <p:nvSpPr>
              <p:cNvPr id="19" name="Freeform 1139">
                <a:extLst>
                  <a:ext uri="{FF2B5EF4-FFF2-40B4-BE49-F238E27FC236}">
                    <a16:creationId xmlns:a16="http://schemas.microsoft.com/office/drawing/2014/main" id="{5EB9F2F3-921F-4683-B238-51DE10EA40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endParaRPr lang="en-US"/>
              </a:p>
            </p:txBody>
          </p:sp>
          <p:sp>
            <p:nvSpPr>
              <p:cNvPr id="20" name="Freeform 1140">
                <a:extLst>
                  <a:ext uri="{FF2B5EF4-FFF2-40B4-BE49-F238E27FC236}">
                    <a16:creationId xmlns:a16="http://schemas.microsoft.com/office/drawing/2014/main" id="{2DCACEEF-EB9F-415C-828D-C333E9A520B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endParaRPr lang="en-US"/>
              </a:p>
            </p:txBody>
          </p:sp>
          <p:sp>
            <p:nvSpPr>
              <p:cNvPr id="21" name="Freeform 1141">
                <a:extLst>
                  <a:ext uri="{FF2B5EF4-FFF2-40B4-BE49-F238E27FC236}">
                    <a16:creationId xmlns:a16="http://schemas.microsoft.com/office/drawing/2014/main" id="{77585696-9DB0-40A1-BDE4-DD0205AF0667}"/>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23412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5439EC8-E6FA-4024-91B3-B282A396A15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C440BC29-8AEC-41BA-81AB-C91EA5401FE3}"/>
              </a:ext>
            </a:extLst>
          </p:cNvPr>
          <p:cNvSpPr>
            <a:spLocks noGrp="1"/>
          </p:cNvSpPr>
          <p:nvPr>
            <p:ph type="body" sz="quarter" idx="18"/>
          </p:nvPr>
        </p:nvSpPr>
        <p:spPr>
          <a:xfrm>
            <a:off x="1880342" y="3019098"/>
            <a:ext cx="4983180" cy="1573924"/>
          </a:xfrm>
        </p:spPr>
        <p:txBody>
          <a:bodyPr>
            <a:normAutofit fontScale="92500" lnSpcReduction="10000"/>
          </a:bodyPr>
          <a:lstStyle/>
          <a:p>
            <a:pPr algn="ctr"/>
            <a:endParaRPr lang="en-US" sz="1100" dirty="0"/>
          </a:p>
          <a:p>
            <a:pPr algn="ctr"/>
            <a:r>
              <a:rPr lang="en-US" dirty="0"/>
              <a:t>Un </a:t>
            </a:r>
            <a:r>
              <a:rPr lang="en-US" dirty="0" err="1"/>
              <a:t>problema</a:t>
            </a:r>
            <a:r>
              <a:rPr lang="en-US" dirty="0"/>
              <a:t> = Una </a:t>
            </a:r>
            <a:r>
              <a:rPr lang="en-US" dirty="0" err="1"/>
              <a:t>oportunidad</a:t>
            </a:r>
            <a:endParaRPr lang="en-US" dirty="0"/>
          </a:p>
          <a:p>
            <a:pPr algn="ctr"/>
            <a:endParaRPr lang="en-US" sz="800" dirty="0"/>
          </a:p>
          <a:p>
            <a:pPr algn="ctr"/>
            <a:r>
              <a:rPr lang="en-US" dirty="0"/>
              <a:t>Un gran </a:t>
            </a:r>
            <a:r>
              <a:rPr lang="en-US" dirty="0" err="1"/>
              <a:t>problema</a:t>
            </a:r>
            <a:r>
              <a:rPr lang="en-US" dirty="0"/>
              <a:t> = Una gran </a:t>
            </a:r>
            <a:r>
              <a:rPr lang="en-US" dirty="0" err="1"/>
              <a:t>oportunidad</a:t>
            </a:r>
            <a:endParaRPr lang="en-IE" dirty="0"/>
          </a:p>
        </p:txBody>
      </p:sp>
      <p:sp>
        <p:nvSpPr>
          <p:cNvPr id="4" name="Text Placeholder 3">
            <a:extLst>
              <a:ext uri="{FF2B5EF4-FFF2-40B4-BE49-F238E27FC236}">
                <a16:creationId xmlns:a16="http://schemas.microsoft.com/office/drawing/2014/main" id="{5E5F2F87-59AD-4A4D-8F55-377241C6610A}"/>
              </a:ext>
            </a:extLst>
          </p:cNvPr>
          <p:cNvSpPr>
            <a:spLocks noGrp="1"/>
          </p:cNvSpPr>
          <p:nvPr>
            <p:ph type="body" sz="quarter" idx="16"/>
          </p:nvPr>
        </p:nvSpPr>
        <p:spPr>
          <a:xfrm>
            <a:off x="734714" y="737506"/>
            <a:ext cx="5778053" cy="487687"/>
          </a:xfrm>
        </p:spPr>
        <p:txBody>
          <a:bodyPr>
            <a:normAutofit fontScale="70000" lnSpcReduction="20000"/>
          </a:bodyPr>
          <a:lstStyle/>
          <a:p>
            <a:r>
              <a:rPr lang="es-ES" sz="3300" b="1" dirty="0"/>
              <a:t>La pregunta de PIFS que hay que responder...</a:t>
            </a:r>
            <a:endParaRPr lang="en-IE" sz="3300" b="1" dirty="0"/>
          </a:p>
        </p:txBody>
      </p:sp>
      <p:sp>
        <p:nvSpPr>
          <p:cNvPr id="7" name="TextBox 6">
            <a:extLst>
              <a:ext uri="{FF2B5EF4-FFF2-40B4-BE49-F238E27FC236}">
                <a16:creationId xmlns:a16="http://schemas.microsoft.com/office/drawing/2014/main" id="{C96F9321-E6E4-407B-83F6-8BE9E8E1D64C}"/>
              </a:ext>
            </a:extLst>
          </p:cNvPr>
          <p:cNvSpPr txBox="1"/>
          <p:nvPr/>
        </p:nvSpPr>
        <p:spPr>
          <a:xfrm>
            <a:off x="2022870" y="1902371"/>
            <a:ext cx="4698124" cy="646331"/>
          </a:xfrm>
          <a:prstGeom prst="rect">
            <a:avLst/>
          </a:prstGeom>
          <a:noFill/>
        </p:spPr>
        <p:txBody>
          <a:bodyPr wrap="square" rtlCol="0">
            <a:spAutoFit/>
          </a:bodyPr>
          <a:lstStyle/>
          <a:p>
            <a:r>
              <a:rPr lang="en-US" sz="3600" b="1" dirty="0">
                <a:solidFill>
                  <a:srgbClr val="000000"/>
                </a:solidFill>
              </a:rPr>
              <a:t>¿</a:t>
            </a:r>
            <a:r>
              <a:rPr lang="en-US" sz="3600" b="1" dirty="0" err="1">
                <a:solidFill>
                  <a:srgbClr val="000000"/>
                </a:solidFill>
              </a:rPr>
              <a:t>Cuál</a:t>
            </a:r>
            <a:r>
              <a:rPr lang="en-US" sz="3600" b="1" dirty="0">
                <a:solidFill>
                  <a:srgbClr val="000000"/>
                </a:solidFill>
              </a:rPr>
              <a:t> es </a:t>
            </a:r>
            <a:r>
              <a:rPr lang="en-US" sz="3600" b="1" dirty="0" err="1">
                <a:solidFill>
                  <a:srgbClr val="000000"/>
                </a:solidFill>
              </a:rPr>
              <a:t>el</a:t>
            </a:r>
            <a:r>
              <a:rPr lang="en-US" sz="3600" b="1" dirty="0">
                <a:solidFill>
                  <a:srgbClr val="000000"/>
                </a:solidFill>
              </a:rPr>
              <a:t> </a:t>
            </a:r>
            <a:r>
              <a:rPr lang="en-US" sz="3600" b="1" dirty="0" err="1">
                <a:solidFill>
                  <a:srgbClr val="000000"/>
                </a:solidFill>
              </a:rPr>
              <a:t>problema</a:t>
            </a:r>
            <a:r>
              <a:rPr lang="en-US" sz="3600" b="1" dirty="0">
                <a:solidFill>
                  <a:srgbClr val="000000"/>
                </a:solidFill>
              </a:rPr>
              <a:t>?</a:t>
            </a:r>
            <a:endParaRPr lang="en-IE" sz="3600" b="1" dirty="0">
              <a:solidFill>
                <a:srgbClr val="000000"/>
              </a:solidFill>
            </a:endParaRPr>
          </a:p>
        </p:txBody>
      </p:sp>
      <p:sp>
        <p:nvSpPr>
          <p:cNvPr id="10" name="TextBox 9">
            <a:extLst>
              <a:ext uri="{FF2B5EF4-FFF2-40B4-BE49-F238E27FC236}">
                <a16:creationId xmlns:a16="http://schemas.microsoft.com/office/drawing/2014/main" id="{300C0B6C-01DA-4033-BCA6-91096F060D4C}"/>
              </a:ext>
            </a:extLst>
          </p:cNvPr>
          <p:cNvSpPr txBox="1"/>
          <p:nvPr/>
        </p:nvSpPr>
        <p:spPr>
          <a:xfrm>
            <a:off x="1880343" y="4920165"/>
            <a:ext cx="5826744" cy="954107"/>
          </a:xfrm>
          <a:prstGeom prst="rect">
            <a:avLst/>
          </a:prstGeom>
          <a:noFill/>
        </p:spPr>
        <p:txBody>
          <a:bodyPr wrap="square" rtlCol="0">
            <a:spAutoFit/>
          </a:bodyPr>
          <a:lstStyle/>
          <a:p>
            <a:r>
              <a:rPr lang="es-ES" sz="2800" b="1" dirty="0">
                <a:solidFill>
                  <a:srgbClr val="000000"/>
                </a:solidFill>
              </a:rPr>
              <a:t>El pensamiento de diseño nos ayuda a encontrar las SOLUCIONES.</a:t>
            </a:r>
            <a:endParaRPr lang="en-IE" sz="2800" b="1" dirty="0">
              <a:solidFill>
                <a:srgbClr val="000000"/>
              </a:solidFill>
            </a:endParaRPr>
          </a:p>
        </p:txBody>
      </p:sp>
    </p:spTree>
    <p:extLst>
      <p:ext uri="{BB962C8B-B14F-4D97-AF65-F5344CB8AC3E}">
        <p14:creationId xmlns:p14="http://schemas.microsoft.com/office/powerpoint/2010/main" val="17998414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00602A-3680-43DF-A0FD-F7CBD4DB285B}"/>
              </a:ext>
            </a:extLst>
          </p:cNvPr>
          <p:cNvSpPr>
            <a:spLocks noGrp="1"/>
          </p:cNvSpPr>
          <p:nvPr>
            <p:ph type="body" sz="quarter" idx="16"/>
          </p:nvPr>
        </p:nvSpPr>
        <p:spPr>
          <a:xfrm>
            <a:off x="2149154" y="934084"/>
            <a:ext cx="4235894" cy="2776782"/>
          </a:xfrm>
        </p:spPr>
        <p:txBody>
          <a:bodyPr>
            <a:normAutofit/>
          </a:bodyPr>
          <a:lstStyle/>
          <a:p>
            <a:r>
              <a:rPr lang="es-ES" dirty="0"/>
              <a:t>El proceso de pensamiento de diseño</a:t>
            </a:r>
            <a:endParaRPr lang="en-IE" dirty="0"/>
          </a:p>
        </p:txBody>
      </p:sp>
      <p:sp>
        <p:nvSpPr>
          <p:cNvPr id="3" name="Text Placeholder 2">
            <a:extLst>
              <a:ext uri="{FF2B5EF4-FFF2-40B4-BE49-F238E27FC236}">
                <a16:creationId xmlns:a16="http://schemas.microsoft.com/office/drawing/2014/main" id="{7F673741-50A7-4476-A376-683F8D0D3EEA}"/>
              </a:ext>
            </a:extLst>
          </p:cNvPr>
          <p:cNvSpPr>
            <a:spLocks noGrp="1"/>
          </p:cNvSpPr>
          <p:nvPr>
            <p:ph type="body" sz="quarter" idx="17"/>
          </p:nvPr>
        </p:nvSpPr>
        <p:spPr/>
        <p:txBody>
          <a:bodyPr>
            <a:normAutofit fontScale="85000" lnSpcReduction="20000"/>
          </a:bodyPr>
          <a:lstStyle/>
          <a:p>
            <a:r>
              <a:rPr lang="en-US"/>
              <a:t>3</a:t>
            </a:r>
            <a:endParaRPr lang="en-IE"/>
          </a:p>
        </p:txBody>
      </p:sp>
    </p:spTree>
    <p:extLst>
      <p:ext uri="{BB962C8B-B14F-4D97-AF65-F5344CB8AC3E}">
        <p14:creationId xmlns:p14="http://schemas.microsoft.com/office/powerpoint/2010/main" val="6380018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7380CC-BB93-4BB3-BF90-7ABC17C5D8DA}"/>
              </a:ext>
            </a:extLst>
          </p:cNvPr>
          <p:cNvSpPr>
            <a:spLocks noGrp="1"/>
          </p:cNvSpPr>
          <p:nvPr>
            <p:ph type="body" sz="quarter" idx="14"/>
          </p:nvPr>
        </p:nvSpPr>
        <p:spPr>
          <a:xfrm>
            <a:off x="10535067" y="4075544"/>
            <a:ext cx="785328" cy="1056986"/>
          </a:xfrm>
        </p:spPr>
        <p:txBody>
          <a:bodyPr>
            <a:normAutofit fontScale="62500" lnSpcReduction="20000"/>
          </a:bodyPr>
          <a:lstStyle/>
          <a:p>
            <a:r>
              <a:rPr lang="en-US"/>
              <a:t>”</a:t>
            </a:r>
            <a:endParaRPr lang="en-IE"/>
          </a:p>
        </p:txBody>
      </p:sp>
      <p:sp>
        <p:nvSpPr>
          <p:cNvPr id="3" name="Text Placeholder 2">
            <a:extLst>
              <a:ext uri="{FF2B5EF4-FFF2-40B4-BE49-F238E27FC236}">
                <a16:creationId xmlns:a16="http://schemas.microsoft.com/office/drawing/2014/main" id="{0BCCED6F-3E69-465A-B5E5-B2B4A4EE9EDA}"/>
              </a:ext>
            </a:extLst>
          </p:cNvPr>
          <p:cNvSpPr>
            <a:spLocks noGrp="1"/>
          </p:cNvSpPr>
          <p:nvPr>
            <p:ph type="body" sz="quarter" idx="13"/>
          </p:nvPr>
        </p:nvSpPr>
        <p:spPr>
          <a:xfrm>
            <a:off x="6237246" y="545913"/>
            <a:ext cx="5248975" cy="4493975"/>
          </a:xfrm>
        </p:spPr>
        <p:txBody>
          <a:bodyPr/>
          <a:lstStyle/>
          <a:p>
            <a:pPr>
              <a:lnSpc>
                <a:spcPct val="100000"/>
              </a:lnSpc>
              <a:spcBef>
                <a:spcPts val="600"/>
              </a:spcBef>
            </a:pPr>
            <a:r>
              <a:rPr lang="es-ES" sz="2500" dirty="0"/>
              <a:t>El </a:t>
            </a:r>
            <a:r>
              <a:rPr lang="es-ES" sz="2500" b="1" dirty="0"/>
              <a:t>pensamiento de diseño </a:t>
            </a:r>
            <a:r>
              <a:rPr lang="es-ES" sz="2500" dirty="0"/>
              <a:t>es un </a:t>
            </a:r>
            <a:r>
              <a:rPr lang="es-ES" sz="2500" b="1" dirty="0"/>
              <a:t>enfoque de la innovación</a:t>
            </a:r>
            <a:r>
              <a:rPr lang="es-ES" sz="2500" dirty="0"/>
              <a:t> centrado en el ser humano que se basa en el conjunto de herramientas del diseñador para integrar las </a:t>
            </a:r>
            <a:r>
              <a:rPr lang="es-ES" sz="2500" b="1" dirty="0"/>
              <a:t>necesidades de las personas</a:t>
            </a:r>
            <a:r>
              <a:rPr lang="es-ES" sz="2500" dirty="0"/>
              <a:t>, las </a:t>
            </a:r>
            <a:r>
              <a:rPr lang="es-ES" sz="2500" b="1" dirty="0"/>
              <a:t>posibilidades de la tecnología</a:t>
            </a:r>
            <a:r>
              <a:rPr lang="es-ES" sz="2500" dirty="0"/>
              <a:t> y los requisitos para el éxito del negocio</a:t>
            </a:r>
          </a:p>
          <a:p>
            <a:endParaRPr lang="en-IE" dirty="0"/>
          </a:p>
        </p:txBody>
      </p:sp>
      <p:sp>
        <p:nvSpPr>
          <p:cNvPr id="4" name="Text Placeholder 3">
            <a:extLst>
              <a:ext uri="{FF2B5EF4-FFF2-40B4-BE49-F238E27FC236}">
                <a16:creationId xmlns:a16="http://schemas.microsoft.com/office/drawing/2014/main" id="{C218B71C-A900-4A26-88FF-9E5FA09DFF8E}"/>
              </a:ext>
            </a:extLst>
          </p:cNvPr>
          <p:cNvSpPr>
            <a:spLocks noGrp="1"/>
          </p:cNvSpPr>
          <p:nvPr>
            <p:ph type="body" sz="quarter" idx="15"/>
          </p:nvPr>
        </p:nvSpPr>
        <p:spPr>
          <a:xfrm>
            <a:off x="6237248" y="473289"/>
            <a:ext cx="983359" cy="705084"/>
          </a:xfrm>
        </p:spPr>
        <p:txBody>
          <a:bodyPr/>
          <a:lstStyle/>
          <a:p>
            <a:r>
              <a:rPr lang="en-US" sz="8100"/>
              <a:t>“</a:t>
            </a:r>
            <a:endParaRPr lang="en-IE" sz="8100"/>
          </a:p>
        </p:txBody>
      </p:sp>
      <p:pic>
        <p:nvPicPr>
          <p:cNvPr id="9" name="Picture Placeholder 8" descr="A picture containing indoor, arranged&#10;&#10;Description automatically generated">
            <a:extLst>
              <a:ext uri="{FF2B5EF4-FFF2-40B4-BE49-F238E27FC236}">
                <a16:creationId xmlns:a16="http://schemas.microsoft.com/office/drawing/2014/main" id="{045737D7-49B9-48AA-BDA8-01DB207C94C7}"/>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16202" r="10997"/>
          <a:stretch/>
        </p:blipFill>
        <p:spPr>
          <a:xfrm>
            <a:off x="705779" y="0"/>
            <a:ext cx="5248975" cy="6858001"/>
          </a:xfrm>
        </p:spPr>
      </p:pic>
      <p:sp>
        <p:nvSpPr>
          <p:cNvPr id="7" name="TextBox 6">
            <a:extLst>
              <a:ext uri="{FF2B5EF4-FFF2-40B4-BE49-F238E27FC236}">
                <a16:creationId xmlns:a16="http://schemas.microsoft.com/office/drawing/2014/main" id="{C6351F35-82BA-4E42-89B8-CFEA31D1DE65}"/>
              </a:ext>
            </a:extLst>
          </p:cNvPr>
          <p:cNvSpPr txBox="1"/>
          <p:nvPr/>
        </p:nvSpPr>
        <p:spPr>
          <a:xfrm>
            <a:off x="7957081" y="5410661"/>
            <a:ext cx="4116731" cy="369332"/>
          </a:xfrm>
          <a:prstGeom prst="rect">
            <a:avLst/>
          </a:prstGeom>
          <a:noFill/>
        </p:spPr>
        <p:txBody>
          <a:bodyPr wrap="square">
            <a:spAutoFit/>
          </a:bodyPr>
          <a:lstStyle/>
          <a:p>
            <a:r>
              <a:rPr lang="en-US" dirty="0">
                <a:solidFill>
                  <a:schemeClr val="bg2">
                    <a:lumMod val="50000"/>
                  </a:schemeClr>
                </a:solidFill>
              </a:rPr>
              <a:t>- Tim Brown </a:t>
            </a:r>
            <a:r>
              <a:rPr lang="en-US" dirty="0" err="1">
                <a:solidFill>
                  <a:schemeClr val="bg2">
                    <a:lumMod val="50000"/>
                  </a:schemeClr>
                </a:solidFill>
              </a:rPr>
              <a:t>presidente</a:t>
            </a:r>
            <a:r>
              <a:rPr lang="en-US" dirty="0">
                <a:solidFill>
                  <a:schemeClr val="bg2">
                    <a:lumMod val="50000"/>
                  </a:schemeClr>
                </a:solidFill>
              </a:rPr>
              <a:t> </a:t>
            </a:r>
            <a:r>
              <a:rPr lang="en-US" dirty="0" err="1">
                <a:solidFill>
                  <a:schemeClr val="bg2">
                    <a:lumMod val="50000"/>
                  </a:schemeClr>
                </a:solidFill>
              </a:rPr>
              <a:t>ejecutivo</a:t>
            </a:r>
            <a:r>
              <a:rPr lang="en-US" dirty="0">
                <a:solidFill>
                  <a:schemeClr val="bg2">
                    <a:lumMod val="50000"/>
                  </a:schemeClr>
                </a:solidFill>
              </a:rPr>
              <a:t> de IDEO</a:t>
            </a:r>
            <a:endParaRPr lang="en-IE" dirty="0">
              <a:solidFill>
                <a:schemeClr val="bg2">
                  <a:lumMod val="50000"/>
                </a:schemeClr>
              </a:solidFill>
            </a:endParaRPr>
          </a:p>
        </p:txBody>
      </p:sp>
    </p:spTree>
    <p:extLst>
      <p:ext uri="{BB962C8B-B14F-4D97-AF65-F5344CB8AC3E}">
        <p14:creationId xmlns:p14="http://schemas.microsoft.com/office/powerpoint/2010/main" val="15993490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8FF62E-756F-4D62-A840-6D5B88FB23F8}"/>
              </a:ext>
            </a:extLst>
          </p:cNvPr>
          <p:cNvSpPr>
            <a:spLocks noGrp="1"/>
          </p:cNvSpPr>
          <p:nvPr>
            <p:ph type="body" sz="quarter" idx="18"/>
          </p:nvPr>
        </p:nvSpPr>
        <p:spPr>
          <a:xfrm>
            <a:off x="0" y="2291581"/>
            <a:ext cx="4582510" cy="3772260"/>
          </a:xfrm>
        </p:spPr>
        <p:txBody>
          <a:bodyPr vert="horz" lIns="91440" tIns="45720" rIns="91440" bIns="45720" rtlCol="0" anchor="t">
            <a:normAutofit fontScale="85000" lnSpcReduction="20000"/>
          </a:bodyPr>
          <a:lstStyle/>
          <a:p>
            <a:pPr indent="0" algn="just">
              <a:lnSpc>
                <a:spcPct val="120000"/>
              </a:lnSpc>
            </a:pPr>
            <a:r>
              <a:rPr lang="es-ES" dirty="0">
                <a:solidFill>
                  <a:srgbClr val="030303"/>
                </a:solidFill>
                <a:latin typeface="Roboto"/>
                <a:ea typeface="Roboto"/>
              </a:rPr>
              <a:t>El </a:t>
            </a:r>
            <a:r>
              <a:rPr lang="es-ES" b="1" dirty="0" err="1">
                <a:solidFill>
                  <a:srgbClr val="030303"/>
                </a:solidFill>
                <a:latin typeface="Roboto"/>
                <a:ea typeface="Roboto"/>
              </a:rPr>
              <a:t>Design</a:t>
            </a:r>
            <a:r>
              <a:rPr lang="es-ES" b="1" dirty="0">
                <a:solidFill>
                  <a:srgbClr val="030303"/>
                </a:solidFill>
                <a:latin typeface="Roboto"/>
                <a:ea typeface="Roboto"/>
              </a:rPr>
              <a:t> </a:t>
            </a:r>
            <a:r>
              <a:rPr lang="es-ES" b="1" dirty="0" err="1">
                <a:solidFill>
                  <a:srgbClr val="030303"/>
                </a:solidFill>
                <a:latin typeface="Roboto"/>
                <a:ea typeface="Roboto"/>
              </a:rPr>
              <a:t>Thinking</a:t>
            </a:r>
            <a:r>
              <a:rPr lang="es-ES" b="1" dirty="0">
                <a:solidFill>
                  <a:srgbClr val="030303"/>
                </a:solidFill>
                <a:latin typeface="Roboto"/>
                <a:ea typeface="Roboto"/>
              </a:rPr>
              <a:t>  </a:t>
            </a:r>
            <a:r>
              <a:rPr lang="es-ES" dirty="0">
                <a:solidFill>
                  <a:srgbClr val="030303"/>
                </a:solidFill>
                <a:latin typeface="Roboto"/>
                <a:ea typeface="Roboto"/>
              </a:rPr>
              <a:t>(o diseño de pensamiento) es un proceso de </a:t>
            </a:r>
            <a:r>
              <a:rPr lang="es-ES" b="1" dirty="0">
                <a:solidFill>
                  <a:srgbClr val="030303"/>
                </a:solidFill>
                <a:latin typeface="Roboto"/>
                <a:ea typeface="Roboto"/>
              </a:rPr>
              <a:t>5 pasos</a:t>
            </a:r>
            <a:r>
              <a:rPr lang="es-ES" dirty="0">
                <a:solidFill>
                  <a:srgbClr val="030303"/>
                </a:solidFill>
                <a:latin typeface="Roboto"/>
                <a:ea typeface="Roboto"/>
              </a:rPr>
              <a:t> para crear ideas significativas que resuelvan problemas reales para un determinado grupo de personas.</a:t>
            </a:r>
            <a:endParaRPr lang="es-ES"/>
          </a:p>
          <a:p>
            <a:pPr indent="0" algn="just">
              <a:lnSpc>
                <a:spcPct val="120000"/>
              </a:lnSpc>
            </a:pPr>
            <a:r>
              <a:rPr lang="es-ES" dirty="0">
                <a:solidFill>
                  <a:srgbClr val="030303"/>
                </a:solidFill>
                <a:latin typeface="Roboto"/>
                <a:ea typeface="Roboto"/>
              </a:rPr>
              <a:t> El proceso ha aportado a muchas empresas muchos clientes satisfechos y ha ayudado a empresarios de todo el mundo a resolver problemas con soluciones nuevas e innovadoras.</a:t>
            </a:r>
            <a:endParaRPr lang="en-IE" dirty="0">
              <a:latin typeface="Roboto"/>
              <a:ea typeface="Roboto"/>
            </a:endParaRPr>
          </a:p>
        </p:txBody>
      </p:sp>
      <p:sp>
        <p:nvSpPr>
          <p:cNvPr id="3" name="Text Placeholder 2">
            <a:extLst>
              <a:ext uri="{FF2B5EF4-FFF2-40B4-BE49-F238E27FC236}">
                <a16:creationId xmlns:a16="http://schemas.microsoft.com/office/drawing/2014/main" id="{BFF7472D-14B8-4D7F-A068-BC70B9674763}"/>
              </a:ext>
            </a:extLst>
          </p:cNvPr>
          <p:cNvSpPr>
            <a:spLocks noGrp="1"/>
          </p:cNvSpPr>
          <p:nvPr>
            <p:ph type="body" sz="quarter" idx="16"/>
          </p:nvPr>
        </p:nvSpPr>
        <p:spPr>
          <a:xfrm>
            <a:off x="369614" y="465361"/>
            <a:ext cx="4431211" cy="582221"/>
          </a:xfrm>
        </p:spPr>
        <p:txBody>
          <a:bodyPr>
            <a:noAutofit/>
          </a:bodyPr>
          <a:lstStyle/>
          <a:p>
            <a:r>
              <a:rPr lang="es-ES" b="1" dirty="0"/>
              <a:t>Solución de problemas centrada en el ser humano</a:t>
            </a:r>
          </a:p>
        </p:txBody>
      </p:sp>
      <p:sp>
        <p:nvSpPr>
          <p:cNvPr id="8" name="TextBox 7">
            <a:extLst>
              <a:ext uri="{FF2B5EF4-FFF2-40B4-BE49-F238E27FC236}">
                <a16:creationId xmlns:a16="http://schemas.microsoft.com/office/drawing/2014/main" id="{B63E9C9F-3F76-4F20-87F4-86B02CF7FF30}"/>
              </a:ext>
            </a:extLst>
          </p:cNvPr>
          <p:cNvSpPr txBox="1"/>
          <p:nvPr/>
        </p:nvSpPr>
        <p:spPr>
          <a:xfrm>
            <a:off x="5055476" y="6147816"/>
            <a:ext cx="6096000" cy="369332"/>
          </a:xfrm>
          <a:prstGeom prst="rect">
            <a:avLst/>
          </a:prstGeom>
          <a:noFill/>
        </p:spPr>
        <p:txBody>
          <a:bodyPr wrap="square">
            <a:spAutoFit/>
          </a:bodyPr>
          <a:lstStyle/>
          <a:p>
            <a:r>
              <a:rPr lang="en-US">
                <a:solidFill>
                  <a:schemeClr val="bg2">
                    <a:lumMod val="50000"/>
                  </a:schemeClr>
                </a:solidFill>
                <a:hlinkClick r:id="rId3">
                  <a:extLst>
                    <a:ext uri="{A12FA001-AC4F-418D-AE19-62706E023703}">
                      <ahyp:hlinkClr xmlns:ahyp="http://schemas.microsoft.com/office/drawing/2018/hyperlinkcolor" val="tx"/>
                    </a:ext>
                  </a:extLst>
                </a:hlinkClick>
              </a:rPr>
              <a:t>The Design Thinking Process - YouTube</a:t>
            </a:r>
            <a:endParaRPr lang="en-IE">
              <a:solidFill>
                <a:schemeClr val="bg2">
                  <a:lumMod val="50000"/>
                </a:schemeClr>
              </a:solidFill>
            </a:endParaRPr>
          </a:p>
        </p:txBody>
      </p:sp>
      <p:pic>
        <p:nvPicPr>
          <p:cNvPr id="9" name="Online Media 8" title="The Design Thinking Process">
            <a:hlinkClick r:id="" action="ppaction://media"/>
            <a:extLst>
              <a:ext uri="{FF2B5EF4-FFF2-40B4-BE49-F238E27FC236}">
                <a16:creationId xmlns:a16="http://schemas.microsoft.com/office/drawing/2014/main" id="{D8E321A1-1EF9-4434-8A2D-C66FA654E7A8}"/>
              </a:ext>
            </a:extLst>
          </p:cNvPr>
          <p:cNvPicPr>
            <a:picLocks noRot="1" noChangeAspect="1"/>
          </p:cNvPicPr>
          <p:nvPr>
            <a:videoFile r:link="rId1"/>
          </p:nvPr>
        </p:nvPicPr>
        <p:blipFill>
          <a:blip r:embed="rId4"/>
          <a:stretch>
            <a:fillRect/>
          </a:stretch>
        </p:blipFill>
        <p:spPr>
          <a:xfrm>
            <a:off x="4907614" y="1219200"/>
            <a:ext cx="6734062" cy="4078014"/>
          </a:xfrm>
          <a:prstGeom prst="rect">
            <a:avLst/>
          </a:prstGeom>
        </p:spPr>
      </p:pic>
    </p:spTree>
    <p:extLst>
      <p:ext uri="{BB962C8B-B14F-4D97-AF65-F5344CB8AC3E}">
        <p14:creationId xmlns:p14="http://schemas.microsoft.com/office/powerpoint/2010/main" val="215532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r>
              <a:rPr lang="en-US"/>
              <a:t>1</a:t>
            </a:r>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511072" y="1781311"/>
            <a:ext cx="5036288" cy="4815438"/>
          </a:xfrm>
        </p:spPr>
        <p:txBody>
          <a:bodyPr vert="horz" lIns="91440" tIns="45720" rIns="91440" bIns="45720" rtlCol="0" anchor="t">
            <a:normAutofit lnSpcReduction="10000"/>
          </a:bodyPr>
          <a:lstStyle/>
          <a:p>
            <a:pPr indent="0" algn="just"/>
            <a:r>
              <a:rPr lang="es-ES" dirty="0"/>
              <a:t>A través de nuestros recursos educativos abiertos, queremos crear un </a:t>
            </a:r>
            <a:r>
              <a:rPr lang="es-ES" b="1" dirty="0"/>
              <a:t>impacto duradero </a:t>
            </a:r>
            <a:r>
              <a:rPr lang="es-ES" dirty="0"/>
              <a:t>para las PYMES alimentarias y sus empleados, utilizando métodos innovadores para mejorar las habilidades críticas de innovación y marketing que ayudan a las empresas a responder a la demanda de nuevos productos y servicios alimentarios dentro de la "economía de plata".</a:t>
            </a:r>
          </a:p>
          <a:p>
            <a:pPr indent="0" algn="just"/>
            <a:r>
              <a:rPr lang="es-ES" dirty="0"/>
              <a:t>Nuestro recurso educativo abierto está diseñado para cumplir los objetivos a través de 5 elementos clave.</a:t>
            </a:r>
            <a:endParaRPr lang="en-US" dirty="0"/>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normAutofit fontScale="92500"/>
          </a:bodyPr>
          <a:lstStyle/>
          <a:p>
            <a:r>
              <a:rPr lang="en-US" b="1" dirty="0" err="1"/>
              <a:t>Objetivos</a:t>
            </a:r>
            <a:r>
              <a:rPr lang="en-US" b="1" dirty="0"/>
              <a:t> del </a:t>
            </a:r>
            <a:r>
              <a:rPr lang="en-US" b="1" dirty="0" err="1"/>
              <a:t>proyecto</a:t>
            </a:r>
            <a:endParaRPr lang="en-US" b="1" dirty="0"/>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dirty="0"/>
              <a:t>Plan de </a:t>
            </a:r>
            <a:r>
              <a:rPr lang="en-US" dirty="0" err="1"/>
              <a:t>estudio</a:t>
            </a:r>
            <a:endParaRPr lang="en-US" dirty="0"/>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r>
              <a:rPr lang="en-US"/>
              <a:t>2</a:t>
            </a:r>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p:txBody>
          <a:bodyPr/>
          <a:lstStyle/>
          <a:p>
            <a:r>
              <a:rPr lang="en-US" dirty="0" err="1"/>
              <a:t>Objetivos</a:t>
            </a:r>
            <a:r>
              <a:rPr lang="en-US" dirty="0"/>
              <a:t> del </a:t>
            </a:r>
            <a:r>
              <a:rPr lang="en-US" dirty="0" err="1"/>
              <a:t>aprendizaje</a:t>
            </a:r>
            <a:endParaRPr lang="en-US" dirty="0"/>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r>
              <a:rPr lang="en-US"/>
              <a:t>3</a:t>
            </a:r>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n-US" dirty="0" err="1"/>
              <a:t>Técnicas</a:t>
            </a:r>
            <a:r>
              <a:rPr lang="en-US" dirty="0"/>
              <a:t> de </a:t>
            </a:r>
            <a:r>
              <a:rPr lang="en-US" dirty="0" err="1"/>
              <a:t>evaluación</a:t>
            </a:r>
            <a:endParaRPr lang="en-US" dirty="0"/>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r>
              <a:rPr lang="en-US"/>
              <a:t>4</a:t>
            </a:r>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p:txBody>
          <a:bodyPr/>
          <a:lstStyle/>
          <a:p>
            <a:r>
              <a:rPr lang="es-ES" dirty="0"/>
              <a:t>Contenido de los cursos presenciales</a:t>
            </a:r>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r>
              <a:rPr lang="en-US"/>
              <a:t>5</a:t>
            </a:r>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a:xfrm>
            <a:off x="7229716" y="5502145"/>
            <a:ext cx="4962284" cy="822373"/>
          </a:xfrm>
        </p:spPr>
        <p:txBody>
          <a:bodyPr/>
          <a:lstStyle/>
          <a:p>
            <a:r>
              <a:rPr lang="en-US" dirty="0" err="1"/>
              <a:t>Pedagogía</a:t>
            </a:r>
            <a:r>
              <a:rPr lang="en-US" dirty="0"/>
              <a:t> digital </a:t>
            </a:r>
            <a:r>
              <a:rPr lang="en-US" dirty="0" err="1"/>
              <a:t>intuitiva</a:t>
            </a:r>
            <a:r>
              <a:rPr lang="en-US" dirty="0"/>
              <a:t> &amp; </a:t>
            </a:r>
            <a:r>
              <a:rPr lang="en-US" dirty="0" err="1"/>
              <a:t>Recursos</a:t>
            </a:r>
            <a:r>
              <a:rPr lang="en-US" dirty="0"/>
              <a:t> para </a:t>
            </a:r>
            <a:r>
              <a:rPr lang="en-US" dirty="0" err="1"/>
              <a:t>formadores</a:t>
            </a:r>
            <a:endParaRPr lang="en-US" dirty="0"/>
          </a:p>
        </p:txBody>
      </p:sp>
    </p:spTree>
    <p:extLst>
      <p:ext uri="{BB962C8B-B14F-4D97-AF65-F5344CB8AC3E}">
        <p14:creationId xmlns:p14="http://schemas.microsoft.com/office/powerpoint/2010/main" val="40800543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6F1156-2A7F-48F6-A737-E0BD088DAACB}"/>
              </a:ext>
            </a:extLst>
          </p:cNvPr>
          <p:cNvSpPr>
            <a:spLocks noGrp="1"/>
          </p:cNvSpPr>
          <p:nvPr>
            <p:ph type="body" sz="quarter" idx="16"/>
          </p:nvPr>
        </p:nvSpPr>
        <p:spPr>
          <a:xfrm>
            <a:off x="734713" y="168166"/>
            <a:ext cx="10763604" cy="1057027"/>
          </a:xfrm>
          <a:solidFill>
            <a:srgbClr val="85D2E1"/>
          </a:solidFill>
        </p:spPr>
        <p:txBody>
          <a:bodyPr anchor="ctr">
            <a:normAutofit/>
          </a:bodyPr>
          <a:lstStyle/>
          <a:p>
            <a:r>
              <a:rPr lang="es-ES" b="1" dirty="0"/>
              <a:t>Las 5 etapas del proceso de pensamiento de diseño</a:t>
            </a:r>
            <a:endParaRPr lang="en-IE" b="1" dirty="0"/>
          </a:p>
        </p:txBody>
      </p:sp>
      <p:sp>
        <p:nvSpPr>
          <p:cNvPr id="4" name="Hexagon 3">
            <a:extLst>
              <a:ext uri="{FF2B5EF4-FFF2-40B4-BE49-F238E27FC236}">
                <a16:creationId xmlns:a16="http://schemas.microsoft.com/office/drawing/2014/main" id="{BFBA8122-B334-4F88-AB58-0C5254B2788C}"/>
              </a:ext>
            </a:extLst>
          </p:cNvPr>
          <p:cNvSpPr/>
          <p:nvPr/>
        </p:nvSpPr>
        <p:spPr>
          <a:xfrm>
            <a:off x="1697804" y="1902372"/>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rPr>
              <a:t>Empatizar</a:t>
            </a:r>
            <a:endParaRPr lang="en-IE" sz="2000" b="1" dirty="0">
              <a:solidFill>
                <a:schemeClr val="bg1"/>
              </a:solidFill>
            </a:endParaRPr>
          </a:p>
        </p:txBody>
      </p:sp>
      <p:sp>
        <p:nvSpPr>
          <p:cNvPr id="5" name="Hexagon 4">
            <a:extLst>
              <a:ext uri="{FF2B5EF4-FFF2-40B4-BE49-F238E27FC236}">
                <a16:creationId xmlns:a16="http://schemas.microsoft.com/office/drawing/2014/main" id="{F809265A-4735-4D83-9A7E-8BCDEB75F52E}"/>
              </a:ext>
            </a:extLst>
          </p:cNvPr>
          <p:cNvSpPr/>
          <p:nvPr/>
        </p:nvSpPr>
        <p:spPr>
          <a:xfrm>
            <a:off x="3526987" y="2916620"/>
            <a:ext cx="2039007" cy="1734207"/>
          </a:xfrm>
          <a:prstGeom prst="hexagon">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rPr>
              <a:t>Definir</a:t>
            </a:r>
            <a:r>
              <a:rPr lang="en-US" sz="2000" b="1" dirty="0">
                <a:solidFill>
                  <a:schemeClr val="bg1"/>
                </a:solidFill>
              </a:rPr>
              <a:t> </a:t>
            </a:r>
            <a:endParaRPr lang="en-IE" sz="2000" b="1" dirty="0">
              <a:solidFill>
                <a:schemeClr val="bg1"/>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5382830" y="1902372"/>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rPr>
              <a:t>Idear</a:t>
            </a:r>
            <a:endParaRPr lang="en-IE" sz="2000" b="1" dirty="0">
              <a:solidFill>
                <a:schemeClr val="bg1"/>
              </a:solidFill>
            </a:endParaRPr>
          </a:p>
        </p:txBody>
      </p:sp>
      <p:sp>
        <p:nvSpPr>
          <p:cNvPr id="7" name="Hexagon 6">
            <a:extLst>
              <a:ext uri="{FF2B5EF4-FFF2-40B4-BE49-F238E27FC236}">
                <a16:creationId xmlns:a16="http://schemas.microsoft.com/office/drawing/2014/main" id="{E3C9DFD8-B716-4235-9D52-C7EDBE1A78A9}"/>
              </a:ext>
            </a:extLst>
          </p:cNvPr>
          <p:cNvSpPr/>
          <p:nvPr/>
        </p:nvSpPr>
        <p:spPr>
          <a:xfrm>
            <a:off x="7185353" y="2916619"/>
            <a:ext cx="2039007" cy="1734207"/>
          </a:xfrm>
          <a:prstGeom prst="hexagon">
            <a:avLst/>
          </a:prstGeom>
          <a:solidFill>
            <a:srgbClr val="E78E0B"/>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Prototipo</a:t>
            </a:r>
            <a:endParaRPr lang="en-IE" sz="2000" b="1" dirty="0"/>
          </a:p>
        </p:txBody>
      </p:sp>
      <p:sp>
        <p:nvSpPr>
          <p:cNvPr id="8" name="Hexagon 7">
            <a:extLst>
              <a:ext uri="{FF2B5EF4-FFF2-40B4-BE49-F238E27FC236}">
                <a16:creationId xmlns:a16="http://schemas.microsoft.com/office/drawing/2014/main" id="{5A3A9D83-85D3-4851-AD4E-798EFA1C1A19}"/>
              </a:ext>
            </a:extLst>
          </p:cNvPr>
          <p:cNvSpPr/>
          <p:nvPr/>
        </p:nvSpPr>
        <p:spPr>
          <a:xfrm>
            <a:off x="8987876" y="3930866"/>
            <a:ext cx="2039007" cy="1734207"/>
          </a:xfrm>
          <a:prstGeom prst="hexagon">
            <a:avLst/>
          </a:prstGeom>
          <a:solidFill>
            <a:srgbClr val="C0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rPr>
              <a:t>Testeo</a:t>
            </a:r>
            <a:endParaRPr lang="en-IE" sz="2000" b="1" dirty="0">
              <a:solidFill>
                <a:schemeClr val="bg1"/>
              </a:solidFill>
            </a:endParaRPr>
          </a:p>
        </p:txBody>
      </p:sp>
    </p:spTree>
    <p:extLst>
      <p:ext uri="{BB962C8B-B14F-4D97-AF65-F5344CB8AC3E}">
        <p14:creationId xmlns:p14="http://schemas.microsoft.com/office/powerpoint/2010/main" val="2600539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EB79D7-A096-4AE6-846E-EAD30A5A5C5F}"/>
              </a:ext>
            </a:extLst>
          </p:cNvPr>
          <p:cNvSpPr>
            <a:spLocks noGrp="1"/>
          </p:cNvSpPr>
          <p:nvPr>
            <p:ph type="body" sz="quarter" idx="13"/>
          </p:nvPr>
        </p:nvSpPr>
        <p:spPr/>
        <p:txBody>
          <a:bodyPr>
            <a:normAutofit fontScale="85000" lnSpcReduction="20000"/>
          </a:bodyPr>
          <a:lstStyle/>
          <a:p>
            <a:r>
              <a:rPr lang="en-US" dirty="0">
                <a:solidFill>
                  <a:srgbClr val="2E2E2E"/>
                </a:solidFill>
                <a:latin typeface="poppins-extralight"/>
              </a:rPr>
              <a:t>El</a:t>
            </a:r>
            <a:r>
              <a:rPr lang="en-US" b="1" dirty="0">
                <a:solidFill>
                  <a:srgbClr val="2E2E2E"/>
                </a:solidFill>
                <a:latin typeface="poppins-extralight"/>
              </a:rPr>
              <a:t> </a:t>
            </a:r>
            <a:r>
              <a:rPr lang="en-US" b="1" dirty="0" err="1">
                <a:solidFill>
                  <a:srgbClr val="2E2E2E"/>
                </a:solidFill>
                <a:latin typeface="poppins-extralight"/>
              </a:rPr>
              <a:t>Pensamiento</a:t>
            </a:r>
            <a:r>
              <a:rPr lang="en-US" b="1" dirty="0">
                <a:solidFill>
                  <a:srgbClr val="2E2E2E"/>
                </a:solidFill>
                <a:latin typeface="poppins-extralight"/>
              </a:rPr>
              <a:t> de </a:t>
            </a:r>
            <a:r>
              <a:rPr lang="en-US" b="1" dirty="0" err="1">
                <a:solidFill>
                  <a:srgbClr val="2E2E2E"/>
                </a:solidFill>
                <a:latin typeface="poppins-extralight"/>
              </a:rPr>
              <a:t>diseño</a:t>
            </a:r>
            <a:r>
              <a:rPr lang="en-US" b="1" dirty="0">
                <a:solidFill>
                  <a:srgbClr val="2E2E2E"/>
                </a:solidFill>
                <a:latin typeface="poppins-extralight"/>
              </a:rPr>
              <a:t> </a:t>
            </a:r>
            <a:r>
              <a:rPr lang="en-US" b="1" dirty="0" err="1">
                <a:solidFill>
                  <a:srgbClr val="2E2E2E"/>
                </a:solidFill>
                <a:latin typeface="poppins-extralight"/>
              </a:rPr>
              <a:t>en</a:t>
            </a:r>
            <a:r>
              <a:rPr lang="en-US" b="1" dirty="0">
                <a:solidFill>
                  <a:srgbClr val="2E2E2E"/>
                </a:solidFill>
                <a:latin typeface="poppins-extralight"/>
              </a:rPr>
              <a:t> los </a:t>
            </a:r>
            <a:r>
              <a:rPr lang="en-US" b="1" dirty="0" err="1">
                <a:solidFill>
                  <a:srgbClr val="2E2E2E"/>
                </a:solidFill>
                <a:latin typeface="poppins-extralight"/>
              </a:rPr>
              <a:t>alimentos</a:t>
            </a:r>
            <a:r>
              <a:rPr lang="en-US" b="1" dirty="0">
                <a:solidFill>
                  <a:srgbClr val="2E2E2E"/>
                </a:solidFill>
                <a:latin typeface="poppins-extralight"/>
              </a:rPr>
              <a:t> </a:t>
            </a:r>
            <a:r>
              <a:rPr lang="en-US" dirty="0">
                <a:solidFill>
                  <a:srgbClr val="2E2E2E"/>
                </a:solidFill>
                <a:latin typeface="poppins-extralight"/>
              </a:rPr>
              <a:t>es </a:t>
            </a:r>
            <a:r>
              <a:rPr lang="en-US" dirty="0" err="1">
                <a:solidFill>
                  <a:srgbClr val="2E2E2E"/>
                </a:solidFill>
                <a:latin typeface="poppins-extralight"/>
              </a:rPr>
              <a:t>el</a:t>
            </a:r>
            <a:r>
              <a:rPr lang="en-US" dirty="0">
                <a:solidFill>
                  <a:srgbClr val="2E2E2E"/>
                </a:solidFill>
                <a:latin typeface="poppins-extralight"/>
              </a:rPr>
              <a:t> </a:t>
            </a:r>
            <a:r>
              <a:rPr lang="en-US" dirty="0" err="1">
                <a:solidFill>
                  <a:srgbClr val="2E2E2E"/>
                </a:solidFill>
                <a:latin typeface="poppins-extralight"/>
              </a:rPr>
              <a:t>proceso</a:t>
            </a:r>
            <a:r>
              <a:rPr lang="en-US" dirty="0">
                <a:solidFill>
                  <a:srgbClr val="2E2E2E"/>
                </a:solidFill>
                <a:latin typeface="poppins-extralight"/>
              </a:rPr>
              <a:t> que </a:t>
            </a:r>
            <a:r>
              <a:rPr lang="en-US" dirty="0" err="1">
                <a:solidFill>
                  <a:srgbClr val="2E2E2E"/>
                </a:solidFill>
                <a:latin typeface="poppins-extralight"/>
              </a:rPr>
              <a:t>desencadena</a:t>
            </a:r>
            <a:r>
              <a:rPr lang="en-US" dirty="0">
                <a:solidFill>
                  <a:srgbClr val="2E2E2E"/>
                </a:solidFill>
                <a:latin typeface="poppins-extralight"/>
              </a:rPr>
              <a:t> la </a:t>
            </a:r>
            <a:r>
              <a:rPr lang="en-US" dirty="0" err="1">
                <a:solidFill>
                  <a:srgbClr val="2E2E2E"/>
                </a:solidFill>
                <a:latin typeface="poppins-extralight"/>
              </a:rPr>
              <a:t>creatividad</a:t>
            </a:r>
            <a:r>
              <a:rPr lang="en-US" dirty="0">
                <a:solidFill>
                  <a:srgbClr val="2E2E2E"/>
                </a:solidFill>
                <a:latin typeface="poppins-extralight"/>
              </a:rPr>
              <a:t> </a:t>
            </a:r>
            <a:r>
              <a:rPr lang="en-US" i="1" dirty="0">
                <a:solidFill>
                  <a:srgbClr val="2E2E2E"/>
                </a:solidFill>
                <a:effectLst/>
                <a:latin typeface="poppins-extralight"/>
              </a:rPr>
              <a:t> y conduce a la </a:t>
            </a:r>
            <a:r>
              <a:rPr lang="en-US" i="1" dirty="0" err="1">
                <a:solidFill>
                  <a:srgbClr val="2E2E2E"/>
                </a:solidFill>
                <a:effectLst/>
                <a:latin typeface="poppins-extralight"/>
              </a:rPr>
              <a:t>innovación</a:t>
            </a:r>
            <a:r>
              <a:rPr lang="en-US" i="1" dirty="0">
                <a:solidFill>
                  <a:srgbClr val="2E2E2E"/>
                </a:solidFill>
                <a:effectLst/>
                <a:latin typeface="poppins-extralight"/>
              </a:rPr>
              <a:t>, a lo </a:t>
            </a:r>
            <a:r>
              <a:rPr lang="en-US" i="1" dirty="0" err="1">
                <a:solidFill>
                  <a:srgbClr val="2E2E2E"/>
                </a:solidFill>
                <a:effectLst/>
                <a:latin typeface="poppins-extralight"/>
              </a:rPr>
              <a:t>significativo</a:t>
            </a:r>
            <a:r>
              <a:rPr lang="en-US" i="1" dirty="0">
                <a:solidFill>
                  <a:srgbClr val="2E2E2E"/>
                </a:solidFill>
                <a:effectLst/>
                <a:latin typeface="poppins-extralight"/>
              </a:rPr>
              <a:t> y a </a:t>
            </a:r>
            <a:r>
              <a:rPr lang="en-US" i="1" dirty="0" err="1">
                <a:solidFill>
                  <a:srgbClr val="2E2E2E"/>
                </a:solidFill>
                <a:effectLst/>
                <a:latin typeface="poppins-extralight"/>
              </a:rPr>
              <a:t>propuestas</a:t>
            </a:r>
            <a:r>
              <a:rPr lang="en-US" i="1" dirty="0">
                <a:solidFill>
                  <a:srgbClr val="2E2E2E"/>
                </a:solidFill>
                <a:effectLst/>
                <a:latin typeface="poppins-extralight"/>
              </a:rPr>
              <a:t> </a:t>
            </a:r>
            <a:r>
              <a:rPr lang="en-US" i="1" dirty="0" err="1">
                <a:solidFill>
                  <a:srgbClr val="2E2E2E"/>
                </a:solidFill>
                <a:effectLst/>
                <a:latin typeface="poppins-extralight"/>
              </a:rPr>
              <a:t>sostenibles</a:t>
            </a:r>
            <a:r>
              <a:rPr lang="en-US" i="1" dirty="0">
                <a:solidFill>
                  <a:srgbClr val="2E2E2E"/>
                </a:solidFill>
                <a:effectLst/>
                <a:latin typeface="poppins-extralight"/>
              </a:rPr>
              <a:t> para </a:t>
            </a:r>
            <a:r>
              <a:rPr lang="en-US" i="1" dirty="0" err="1">
                <a:solidFill>
                  <a:srgbClr val="2E2E2E"/>
                </a:solidFill>
                <a:effectLst/>
                <a:latin typeface="poppins-extralight"/>
              </a:rPr>
              <a:t>nuevos</a:t>
            </a:r>
            <a:r>
              <a:rPr lang="en-US" i="1" dirty="0">
                <a:solidFill>
                  <a:srgbClr val="2E2E2E"/>
                </a:solidFill>
                <a:effectLst/>
                <a:latin typeface="poppins-extralight"/>
              </a:rPr>
              <a:t> </a:t>
            </a:r>
            <a:r>
              <a:rPr lang="en-US" i="1" dirty="0" err="1">
                <a:solidFill>
                  <a:srgbClr val="2E2E2E"/>
                </a:solidFill>
                <a:effectLst/>
                <a:latin typeface="poppins-extralight"/>
              </a:rPr>
              <a:t>platos</a:t>
            </a:r>
            <a:r>
              <a:rPr lang="en-US" i="1" dirty="0">
                <a:solidFill>
                  <a:srgbClr val="2E2E2E"/>
                </a:solidFill>
                <a:effectLst/>
                <a:latin typeface="poppins-extralight"/>
              </a:rPr>
              <a:t>, </a:t>
            </a:r>
            <a:r>
              <a:rPr lang="en-US" i="1" dirty="0" err="1">
                <a:solidFill>
                  <a:srgbClr val="2E2E2E"/>
                </a:solidFill>
                <a:effectLst/>
                <a:latin typeface="poppins-extralight"/>
              </a:rPr>
              <a:t>productos</a:t>
            </a:r>
            <a:r>
              <a:rPr lang="en-US" i="1" dirty="0">
                <a:solidFill>
                  <a:srgbClr val="2E2E2E"/>
                </a:solidFill>
                <a:effectLst/>
                <a:latin typeface="poppins-extralight"/>
              </a:rPr>
              <a:t> </a:t>
            </a:r>
            <a:r>
              <a:rPr lang="en-US" i="1" dirty="0" err="1">
                <a:solidFill>
                  <a:srgbClr val="2E2E2E"/>
                </a:solidFill>
                <a:effectLst/>
                <a:latin typeface="poppins-extralight"/>
              </a:rPr>
              <a:t>alimenticios</a:t>
            </a:r>
            <a:r>
              <a:rPr lang="en-US" i="1" dirty="0">
                <a:solidFill>
                  <a:srgbClr val="2E2E2E"/>
                </a:solidFill>
                <a:effectLst/>
                <a:latin typeface="poppins-extralight"/>
              </a:rPr>
              <a:t>, </a:t>
            </a:r>
            <a:r>
              <a:rPr lang="en-US" i="1" dirty="0" err="1">
                <a:solidFill>
                  <a:srgbClr val="2E2E2E"/>
                </a:solidFill>
                <a:effectLst/>
                <a:latin typeface="poppins-extralight"/>
              </a:rPr>
              <a:t>eventos</a:t>
            </a:r>
            <a:r>
              <a:rPr lang="en-US" i="1" dirty="0">
                <a:solidFill>
                  <a:srgbClr val="2E2E2E"/>
                </a:solidFill>
                <a:effectLst/>
                <a:latin typeface="poppins-extralight"/>
              </a:rPr>
              <a:t> </a:t>
            </a:r>
            <a:r>
              <a:rPr lang="en-US" i="1" dirty="0" err="1">
                <a:solidFill>
                  <a:srgbClr val="2E2E2E"/>
                </a:solidFill>
                <a:effectLst/>
                <a:latin typeface="poppins-extralight"/>
              </a:rPr>
              <a:t>gastronómicos</a:t>
            </a:r>
            <a:r>
              <a:rPr lang="en-US" i="1" dirty="0">
                <a:solidFill>
                  <a:srgbClr val="2E2E2E"/>
                </a:solidFill>
                <a:effectLst/>
                <a:latin typeface="poppins-extralight"/>
              </a:rPr>
              <a:t>, </a:t>
            </a:r>
            <a:r>
              <a:rPr lang="en-US" i="1" dirty="0" err="1">
                <a:solidFill>
                  <a:srgbClr val="2E2E2E"/>
                </a:solidFill>
                <a:effectLst/>
                <a:latin typeface="poppins-extralight"/>
              </a:rPr>
              <a:t>sistemas</a:t>
            </a:r>
            <a:r>
              <a:rPr lang="en-US" i="1" dirty="0">
                <a:solidFill>
                  <a:srgbClr val="2E2E2E"/>
                </a:solidFill>
                <a:effectLst/>
                <a:latin typeface="poppins-extralight"/>
              </a:rPr>
              <a:t> de </a:t>
            </a:r>
            <a:r>
              <a:rPr lang="en-US" i="1" dirty="0" err="1">
                <a:solidFill>
                  <a:srgbClr val="2E2E2E"/>
                </a:solidFill>
                <a:effectLst/>
                <a:latin typeface="poppins-extralight"/>
              </a:rPr>
              <a:t>alimentación</a:t>
            </a:r>
            <a:r>
              <a:rPr lang="en-US" i="1" dirty="0">
                <a:solidFill>
                  <a:srgbClr val="2E2E2E"/>
                </a:solidFill>
                <a:effectLst/>
                <a:latin typeface="poppins-extralight"/>
              </a:rPr>
              <a:t> </a:t>
            </a:r>
            <a:r>
              <a:rPr lang="en-US" dirty="0">
                <a:solidFill>
                  <a:srgbClr val="2E2E2E"/>
                </a:solidFill>
                <a:latin typeface="poppins-extralight"/>
              </a:rPr>
              <a:t>y</a:t>
            </a:r>
            <a:r>
              <a:rPr lang="en-US" i="1" dirty="0">
                <a:solidFill>
                  <a:srgbClr val="2E2E2E"/>
                </a:solidFill>
                <a:effectLst/>
                <a:latin typeface="poppins-extralight"/>
              </a:rPr>
              <a:t> </a:t>
            </a:r>
            <a:r>
              <a:rPr lang="es-ES" i="1" dirty="0">
                <a:solidFill>
                  <a:srgbClr val="2E2E2E"/>
                </a:solidFill>
                <a:effectLst/>
                <a:latin typeface="poppins-extralight"/>
              </a:rPr>
              <a:t>cualquier cosa en el medio.</a:t>
            </a:r>
            <a:endParaRPr lang="en-IE" dirty="0"/>
          </a:p>
        </p:txBody>
      </p:sp>
      <p:pic>
        <p:nvPicPr>
          <p:cNvPr id="7" name="Picture Placeholder 6" descr="Fresh orange slice in water">
            <a:extLst>
              <a:ext uri="{FF2B5EF4-FFF2-40B4-BE49-F238E27FC236}">
                <a16:creationId xmlns:a16="http://schemas.microsoft.com/office/drawing/2014/main" id="{13367E5A-A424-41C5-93E7-039A3EED939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8" name="TextBox 7">
            <a:extLst>
              <a:ext uri="{FF2B5EF4-FFF2-40B4-BE49-F238E27FC236}">
                <a16:creationId xmlns:a16="http://schemas.microsoft.com/office/drawing/2014/main" id="{529E8F99-9213-4433-BF01-813EA941BBDB}"/>
              </a:ext>
            </a:extLst>
          </p:cNvPr>
          <p:cNvSpPr txBox="1"/>
          <p:nvPr/>
        </p:nvSpPr>
        <p:spPr>
          <a:xfrm>
            <a:off x="1242391" y="2256182"/>
            <a:ext cx="4393096" cy="1938992"/>
          </a:xfrm>
          <a:prstGeom prst="rect">
            <a:avLst/>
          </a:prstGeom>
          <a:noFill/>
        </p:spPr>
        <p:txBody>
          <a:bodyPr wrap="square" rtlCol="0">
            <a:spAutoFit/>
          </a:bodyPr>
          <a:lstStyle/>
          <a:p>
            <a:r>
              <a:rPr lang="en-IE" sz="4000" b="1" dirty="0"/>
              <a:t>INNOVACIÓN Y CREATIVIDAD ALIMENTICIA</a:t>
            </a:r>
          </a:p>
        </p:txBody>
      </p:sp>
    </p:spTree>
    <p:extLst>
      <p:ext uri="{BB962C8B-B14F-4D97-AF65-F5344CB8AC3E}">
        <p14:creationId xmlns:p14="http://schemas.microsoft.com/office/powerpoint/2010/main" val="31765937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E5D5F7-6788-4DEB-9EB5-2B29414AB2DB}"/>
              </a:ext>
            </a:extLst>
          </p:cNvPr>
          <p:cNvSpPr>
            <a:spLocks noGrp="1"/>
          </p:cNvSpPr>
          <p:nvPr>
            <p:ph type="body" sz="quarter" idx="18"/>
          </p:nvPr>
        </p:nvSpPr>
        <p:spPr>
          <a:xfrm>
            <a:off x="1313793" y="1408386"/>
            <a:ext cx="5412826" cy="5181600"/>
          </a:xfrm>
        </p:spPr>
        <p:txBody>
          <a:bodyPr>
            <a:normAutofit fontScale="85000" lnSpcReduction="10000"/>
          </a:bodyPr>
          <a:lstStyle/>
          <a:p>
            <a:pPr>
              <a:lnSpc>
                <a:spcPct val="110000"/>
              </a:lnSpc>
            </a:pPr>
            <a:r>
              <a:rPr lang="es-ES" dirty="0"/>
              <a:t>El objetivo de la primera fase es ponerse en la piel del usuario para comprender mejor o tener una idea más clara de lo que realmente le importa a la gente. Hay que desarrollar su historia y conocer el problema y a los que lo experimentan. </a:t>
            </a:r>
          </a:p>
          <a:p>
            <a:pPr>
              <a:lnSpc>
                <a:spcPct val="110000"/>
              </a:lnSpc>
            </a:pPr>
            <a:r>
              <a:rPr lang="es-ES" dirty="0"/>
              <a:t>Por ejemplo, si quieres ayudar a las personas mayores, puede que descubras que quieren mantener la capacidad de cocinar y alimentarse por sí mismos. En sus conversaciones, podrían compartir las diferentes formas en que pueden hacerlo. Más adelante en la entrevista, querrás profundizar un poco más, buscar historias personales o situaciones en las que las cosas se volvieron difíciles. Lo ideal es repetir el proceso con muchas personas con el mismo problema.</a:t>
            </a:r>
            <a:endParaRPr lang="en-IE" dirty="0"/>
          </a:p>
        </p:txBody>
      </p:sp>
      <p:sp>
        <p:nvSpPr>
          <p:cNvPr id="4" name="Text Placeholder 3">
            <a:extLst>
              <a:ext uri="{FF2B5EF4-FFF2-40B4-BE49-F238E27FC236}">
                <a16:creationId xmlns:a16="http://schemas.microsoft.com/office/drawing/2014/main" id="{242AB8F8-1443-4C2E-9CD9-E72722688437}"/>
              </a:ext>
            </a:extLst>
          </p:cNvPr>
          <p:cNvSpPr>
            <a:spLocks noGrp="1"/>
          </p:cNvSpPr>
          <p:nvPr>
            <p:ph type="body" sz="quarter" idx="16"/>
          </p:nvPr>
        </p:nvSpPr>
        <p:spPr>
          <a:xfrm>
            <a:off x="1718561" y="406323"/>
            <a:ext cx="4716425" cy="582221"/>
          </a:xfrm>
        </p:spPr>
        <p:txBody>
          <a:bodyPr>
            <a:normAutofit/>
          </a:bodyPr>
          <a:lstStyle/>
          <a:p>
            <a:r>
              <a:rPr lang="en-US" sz="3300" b="1" dirty="0"/>
              <a:t>Paso 1: </a:t>
            </a:r>
            <a:r>
              <a:rPr lang="en-US" sz="3300" b="1" dirty="0" err="1"/>
              <a:t>Empatizar</a:t>
            </a:r>
            <a:endParaRPr lang="en-IE" sz="3300" b="1" dirty="0"/>
          </a:p>
        </p:txBody>
      </p:sp>
      <p:grpSp>
        <p:nvGrpSpPr>
          <p:cNvPr id="5" name="Graphic 3">
            <a:extLst>
              <a:ext uri="{FF2B5EF4-FFF2-40B4-BE49-F238E27FC236}">
                <a16:creationId xmlns:a16="http://schemas.microsoft.com/office/drawing/2014/main" id="{AFCF33E0-72F9-410D-AAA9-EC9C8AF37A00}"/>
              </a:ext>
            </a:extLst>
          </p:cNvPr>
          <p:cNvGrpSpPr/>
          <p:nvPr/>
        </p:nvGrpSpPr>
        <p:grpSpPr>
          <a:xfrm>
            <a:off x="8303171" y="2228193"/>
            <a:ext cx="2575036" cy="2204545"/>
            <a:chOff x="781761" y="3715924"/>
            <a:chExt cx="914639" cy="888654"/>
          </a:xfrm>
        </p:grpSpPr>
        <p:sp>
          <p:nvSpPr>
            <p:cNvPr id="6" name="Freeform 1176">
              <a:extLst>
                <a:ext uri="{FF2B5EF4-FFF2-40B4-BE49-F238E27FC236}">
                  <a16:creationId xmlns:a16="http://schemas.microsoft.com/office/drawing/2014/main" id="{ACD59EE2-EFF9-46F2-80CC-EFCD5A27B05E}"/>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7" name="Freeform 1177">
              <a:extLst>
                <a:ext uri="{FF2B5EF4-FFF2-40B4-BE49-F238E27FC236}">
                  <a16:creationId xmlns:a16="http://schemas.microsoft.com/office/drawing/2014/main" id="{0B92BEAD-DEA2-48A8-B21D-B8B799F1C16F}"/>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sp>
        <p:nvSpPr>
          <p:cNvPr id="8" name="TextBox 7">
            <a:extLst>
              <a:ext uri="{FF2B5EF4-FFF2-40B4-BE49-F238E27FC236}">
                <a16:creationId xmlns:a16="http://schemas.microsoft.com/office/drawing/2014/main" id="{181DA56F-E05F-4125-84E1-E4A43272569D}"/>
              </a:ext>
            </a:extLst>
          </p:cNvPr>
          <p:cNvSpPr txBox="1"/>
          <p:nvPr/>
        </p:nvSpPr>
        <p:spPr>
          <a:xfrm>
            <a:off x="7714593" y="4866290"/>
            <a:ext cx="3867807" cy="830997"/>
          </a:xfrm>
          <a:prstGeom prst="rect">
            <a:avLst/>
          </a:prstGeom>
          <a:noFill/>
        </p:spPr>
        <p:txBody>
          <a:bodyPr wrap="square" rtlCol="0">
            <a:spAutoFit/>
          </a:bodyPr>
          <a:lstStyle/>
          <a:p>
            <a:pPr algn="ctr"/>
            <a:r>
              <a:rPr lang="en-US" sz="2400" b="1" dirty="0" err="1">
                <a:solidFill>
                  <a:srgbClr val="85D2E1"/>
                </a:solidFill>
              </a:rPr>
              <a:t>Construyendo</a:t>
            </a:r>
            <a:r>
              <a:rPr lang="en-US" sz="2400" b="1" dirty="0">
                <a:solidFill>
                  <a:srgbClr val="85D2E1"/>
                </a:solidFill>
              </a:rPr>
              <a:t> </a:t>
            </a:r>
            <a:r>
              <a:rPr lang="en-US" sz="2400" b="1" dirty="0" err="1">
                <a:solidFill>
                  <a:srgbClr val="85D2E1"/>
                </a:solidFill>
              </a:rPr>
              <a:t>el</a:t>
            </a:r>
            <a:r>
              <a:rPr lang="en-US" sz="2400" b="1" dirty="0">
                <a:solidFill>
                  <a:srgbClr val="85D2E1"/>
                </a:solidFill>
              </a:rPr>
              <a:t> </a:t>
            </a:r>
            <a:r>
              <a:rPr lang="en-US" sz="2400" b="1" dirty="0" err="1">
                <a:solidFill>
                  <a:srgbClr val="85D2E1"/>
                </a:solidFill>
              </a:rPr>
              <a:t>entendimiento</a:t>
            </a:r>
            <a:r>
              <a:rPr lang="en-US" sz="2400" b="1" dirty="0">
                <a:solidFill>
                  <a:srgbClr val="85D2E1"/>
                </a:solidFill>
              </a:rPr>
              <a:t> y la </a:t>
            </a:r>
            <a:r>
              <a:rPr lang="en-US" sz="2400" b="1" dirty="0" err="1">
                <a:solidFill>
                  <a:srgbClr val="85D2E1"/>
                </a:solidFill>
              </a:rPr>
              <a:t>empatía</a:t>
            </a:r>
            <a:endParaRPr lang="en-IE" sz="2400" b="1" dirty="0">
              <a:solidFill>
                <a:srgbClr val="85D2E1"/>
              </a:solidFill>
            </a:endParaRPr>
          </a:p>
        </p:txBody>
      </p:sp>
    </p:spTree>
    <p:extLst>
      <p:ext uri="{BB962C8B-B14F-4D97-AF65-F5344CB8AC3E}">
        <p14:creationId xmlns:p14="http://schemas.microsoft.com/office/powerpoint/2010/main" val="1019209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066544"/>
            <a:ext cx="6054486" cy="3722513"/>
          </a:xfrm>
        </p:spPr>
        <p:txBody>
          <a:bodyPr/>
          <a:lstStyle/>
          <a:p>
            <a:r>
              <a:rPr lang="en-US" b="1" dirty="0"/>
              <a:t>Metas:</a:t>
            </a:r>
          </a:p>
          <a:p>
            <a:pPr marL="342900" indent="-342900">
              <a:buClr>
                <a:srgbClr val="FFC000"/>
              </a:buClr>
              <a:buFont typeface="Arial" panose="020B0604020202020204" pitchFamily="34" charset="0"/>
              <a:buChar char="•"/>
            </a:pPr>
            <a:r>
              <a:rPr lang="es-ES" dirty="0"/>
              <a:t>Ampliar el conocimiento sobre el usuario y sus problemas</a:t>
            </a:r>
          </a:p>
          <a:p>
            <a:pPr marL="342900" indent="-342900">
              <a:buClr>
                <a:srgbClr val="FFC000"/>
              </a:buClr>
              <a:buFont typeface="Arial" panose="020B0604020202020204" pitchFamily="34" charset="0"/>
              <a:buChar char="•"/>
            </a:pPr>
            <a:r>
              <a:rPr lang="es-ES" dirty="0"/>
              <a:t>Obtener conocimientos sobre los antecedentes del problema, el lugar de uso del producto y el entorno operativo</a:t>
            </a:r>
          </a:p>
          <a:p>
            <a:pPr marL="342900" indent="-342900">
              <a:buClr>
                <a:srgbClr val="FFC000"/>
              </a:buClr>
              <a:buFont typeface="Arial" panose="020B0604020202020204" pitchFamily="34" charset="0"/>
              <a:buChar char="•"/>
            </a:pPr>
            <a:r>
              <a:rPr lang="es-ES" dirty="0"/>
              <a:t>Desarrollar un entendimiento común del desafío</a:t>
            </a:r>
          </a:p>
          <a:p>
            <a:pPr marL="342900" indent="-342900">
              <a:buClr>
                <a:srgbClr val="FFC000"/>
              </a:buClr>
              <a:buFont typeface="Arial" panose="020B0604020202020204" pitchFamily="34" charset="0"/>
              <a:buChar char="•"/>
            </a:pPr>
            <a:r>
              <a:rPr lang="es-ES" dirty="0"/>
              <a:t>Desarrollar conocimientos especializados sobre el proyecto</a:t>
            </a:r>
            <a:endParaRPr lang="en-IE" dirty="0"/>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158622" cy="1144838"/>
          </a:xfrm>
        </p:spPr>
        <p:txBody>
          <a:bodyPr>
            <a:normAutofit fontScale="85000" lnSpcReduction="20000"/>
          </a:bodyPr>
          <a:lstStyle/>
          <a:p>
            <a:r>
              <a:rPr lang="es-ES" b="1" dirty="0"/>
              <a:t>Empatizar - </a:t>
            </a:r>
            <a:r>
              <a:rPr lang="es-ES" dirty="0"/>
              <a:t>Observar el comportamiento del cliente en su entorno natural</a:t>
            </a:r>
          </a:p>
          <a:p>
            <a:endParaRPr lang="en-IE" b="1" dirty="0"/>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45818" y="2957308"/>
            <a:ext cx="3934563" cy="3433969"/>
          </a:xfrm>
        </p:spPr>
        <p:txBody>
          <a:bodyPr>
            <a:normAutofit fontScale="92500" lnSpcReduction="20000"/>
          </a:bodyPr>
          <a:lstStyle/>
          <a:p>
            <a:r>
              <a:rPr lang="es-ES" sz="2000" b="1" dirty="0"/>
              <a:t>Ejemplos de herramientas para la  empatía </a:t>
            </a:r>
            <a:r>
              <a:rPr lang="en-US" sz="2000" b="1" dirty="0"/>
              <a:t>:</a:t>
            </a:r>
          </a:p>
          <a:p>
            <a:pPr marL="342900" indent="-342900">
              <a:buFont typeface="Arial" panose="020B0604020202020204" pitchFamily="34" charset="0"/>
              <a:buChar char="•"/>
            </a:pPr>
            <a:r>
              <a:rPr lang="en-US" sz="2000" dirty="0" err="1"/>
              <a:t>Cuestionarios</a:t>
            </a:r>
            <a:endParaRPr lang="en-US" sz="2000" dirty="0"/>
          </a:p>
          <a:p>
            <a:pPr marL="342900" indent="-342900">
              <a:buFont typeface="Arial" panose="020B0604020202020204" pitchFamily="34" charset="0"/>
              <a:buChar char="•"/>
            </a:pPr>
            <a:r>
              <a:rPr lang="en-US" sz="2000" dirty="0" err="1"/>
              <a:t>Observación</a:t>
            </a:r>
            <a:r>
              <a:rPr lang="en-US" sz="2000" dirty="0"/>
              <a:t> del </a:t>
            </a:r>
            <a:r>
              <a:rPr lang="en-US" sz="2000" dirty="0" err="1"/>
              <a:t>grupo</a:t>
            </a:r>
            <a:r>
              <a:rPr lang="en-US" sz="2000" dirty="0"/>
              <a:t> al que </a:t>
            </a:r>
            <a:r>
              <a:rPr lang="en-US" sz="2000" dirty="0" err="1"/>
              <a:t>nos</a:t>
            </a:r>
            <a:r>
              <a:rPr lang="en-US" sz="2000" dirty="0"/>
              <a:t> </a:t>
            </a:r>
            <a:r>
              <a:rPr lang="en-US" sz="2000" dirty="0" err="1"/>
              <a:t>dirijimos</a:t>
            </a:r>
            <a:endParaRPr lang="en-US" sz="2000" dirty="0"/>
          </a:p>
          <a:p>
            <a:pPr marL="342900" indent="-342900">
              <a:buFont typeface="Arial" panose="020B0604020202020204" pitchFamily="34" charset="0"/>
              <a:buChar char="•"/>
            </a:pPr>
            <a:r>
              <a:rPr lang="en-US" sz="2000" dirty="0" err="1"/>
              <a:t>Entrevistas</a:t>
            </a:r>
            <a:endParaRPr lang="en-US" sz="2000" dirty="0"/>
          </a:p>
          <a:p>
            <a:pPr marL="342900" indent="-342900">
              <a:buFont typeface="Arial" panose="020B0604020202020204" pitchFamily="34" charset="0"/>
              <a:buChar char="•"/>
            </a:pPr>
            <a:r>
              <a:rPr lang="en-US" sz="2000" dirty="0" err="1"/>
              <a:t>Escuchar</a:t>
            </a:r>
            <a:r>
              <a:rPr lang="en-US" sz="2000" dirty="0"/>
              <a:t> hasta </a:t>
            </a:r>
            <a:r>
              <a:rPr lang="en-US" sz="2000" dirty="0" err="1"/>
              <a:t>el</a:t>
            </a:r>
            <a:r>
              <a:rPr lang="en-US" sz="2000" dirty="0"/>
              <a:t> final.</a:t>
            </a:r>
          </a:p>
          <a:p>
            <a:pPr marL="342900" indent="-342900">
              <a:buFont typeface="Arial" panose="020B0604020202020204" pitchFamily="34" charset="0"/>
              <a:buChar char="•"/>
            </a:pPr>
            <a:r>
              <a:rPr lang="en-US" sz="2000" dirty="0"/>
              <a:t>Shadowing o </a:t>
            </a:r>
            <a:r>
              <a:rPr lang="en-US" sz="2000" dirty="0" err="1"/>
              <a:t>aprendizaje</a:t>
            </a:r>
            <a:r>
              <a:rPr lang="en-US" sz="2000" dirty="0"/>
              <a:t> </a:t>
            </a:r>
            <a:r>
              <a:rPr lang="en-US" sz="2000" dirty="0" err="1"/>
              <a:t>observacional</a:t>
            </a:r>
            <a:endParaRPr lang="en-US" sz="2000" dirty="0"/>
          </a:p>
          <a:p>
            <a:pPr marL="342900" indent="-342900">
              <a:buFont typeface="Arial" panose="020B0604020202020204" pitchFamily="34" charset="0"/>
              <a:buChar char="•"/>
            </a:pPr>
            <a:r>
              <a:rPr lang="en-US" sz="2000" dirty="0"/>
              <a:t>Body-storming </a:t>
            </a:r>
          </a:p>
          <a:p>
            <a:pPr marL="342900" indent="-342900">
              <a:buFont typeface="Arial" panose="020B0604020202020204" pitchFamily="34" charset="0"/>
              <a:buChar char="•"/>
            </a:pPr>
            <a:r>
              <a:rPr lang="en-US" sz="2000" dirty="0"/>
              <a:t>Role Playing</a:t>
            </a:r>
            <a:endParaRPr lang="en-IE" sz="2000" dirty="0"/>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1</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63649" y="2109112"/>
            <a:ext cx="4416733" cy="338554"/>
          </a:xfrm>
          <a:prstGeom prst="rect">
            <a:avLst/>
          </a:prstGeom>
          <a:solidFill>
            <a:srgbClr val="FFD100"/>
          </a:solidFill>
        </p:spPr>
        <p:txBody>
          <a:bodyPr wrap="square">
            <a:spAutoFit/>
          </a:bodyPr>
          <a:lstStyle/>
          <a:p>
            <a:pPr algn="ctr"/>
            <a:r>
              <a:rPr lang="es-ES" sz="1600" b="1" dirty="0">
                <a:solidFill>
                  <a:srgbClr val="000000"/>
                </a:solidFill>
              </a:rPr>
              <a:t>No debemos sacar conclusiones a estas alturas</a:t>
            </a:r>
            <a:endParaRPr lang="pl-PL" sz="1600" b="1" dirty="0">
              <a:solidFill>
                <a:srgbClr val="000000"/>
              </a:solidFill>
            </a:endParaRPr>
          </a:p>
        </p:txBody>
      </p:sp>
      <p:grpSp>
        <p:nvGrpSpPr>
          <p:cNvPr id="14" name="Graphic 3">
            <a:extLst>
              <a:ext uri="{FF2B5EF4-FFF2-40B4-BE49-F238E27FC236}">
                <a16:creationId xmlns:a16="http://schemas.microsoft.com/office/drawing/2014/main" id="{7E8395D7-5A71-4424-B173-C1B95892D781}"/>
              </a:ext>
            </a:extLst>
          </p:cNvPr>
          <p:cNvGrpSpPr/>
          <p:nvPr/>
        </p:nvGrpSpPr>
        <p:grpSpPr>
          <a:xfrm>
            <a:off x="1846953" y="420414"/>
            <a:ext cx="1650124" cy="1475430"/>
            <a:chOff x="781761" y="3715924"/>
            <a:chExt cx="914639" cy="888654"/>
          </a:xfrm>
        </p:grpSpPr>
        <p:sp>
          <p:nvSpPr>
            <p:cNvPr id="15" name="Freeform 1176">
              <a:extLst>
                <a:ext uri="{FF2B5EF4-FFF2-40B4-BE49-F238E27FC236}">
                  <a16:creationId xmlns:a16="http://schemas.microsoft.com/office/drawing/2014/main" id="{AE551E45-9B41-48EF-B37F-5BCE3377D9A0}"/>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16" name="Freeform 1177">
              <a:extLst>
                <a:ext uri="{FF2B5EF4-FFF2-40B4-BE49-F238E27FC236}">
                  <a16:creationId xmlns:a16="http://schemas.microsoft.com/office/drawing/2014/main" id="{EE084CF5-1604-447A-AC7F-D323F788983F}"/>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648489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AB0145-C34D-402F-88A6-04AA8402151B}"/>
              </a:ext>
            </a:extLst>
          </p:cNvPr>
          <p:cNvSpPr>
            <a:spLocks noGrp="1"/>
          </p:cNvSpPr>
          <p:nvPr>
            <p:ph type="body" sz="quarter" idx="18"/>
          </p:nvPr>
        </p:nvSpPr>
        <p:spPr>
          <a:xfrm>
            <a:off x="0" y="2545710"/>
            <a:ext cx="4267200" cy="3281905"/>
          </a:xfrm>
        </p:spPr>
        <p:txBody>
          <a:bodyPr vert="horz" lIns="91440" tIns="45720" rIns="91440" bIns="45720" rtlCol="0" anchor="t">
            <a:normAutofit/>
          </a:bodyPr>
          <a:lstStyle/>
          <a:p>
            <a:pPr indent="0" algn="just"/>
            <a:r>
              <a:rPr lang="es-ES" dirty="0"/>
              <a:t>Este breve vídeo define lo que es la empatía y destaca la importancia de la empatía y la inmersión total en el tema o a su usuario final, con el fin de resolver sus problemas y por lo tanto se mantiene conectado a su misión.</a:t>
            </a:r>
            <a:endParaRPr lang="en-IE" dirty="0">
              <a:cs typeface="Calibri" panose="020F0502020204030204"/>
            </a:endParaRPr>
          </a:p>
        </p:txBody>
      </p:sp>
      <p:sp>
        <p:nvSpPr>
          <p:cNvPr id="3" name="Text Placeholder 2">
            <a:extLst>
              <a:ext uri="{FF2B5EF4-FFF2-40B4-BE49-F238E27FC236}">
                <a16:creationId xmlns:a16="http://schemas.microsoft.com/office/drawing/2014/main" id="{B64E0A43-0151-4BEC-8517-BF382B89A792}"/>
              </a:ext>
            </a:extLst>
          </p:cNvPr>
          <p:cNvSpPr>
            <a:spLocks noGrp="1"/>
          </p:cNvSpPr>
          <p:nvPr>
            <p:ph type="body" sz="quarter" idx="16"/>
          </p:nvPr>
        </p:nvSpPr>
        <p:spPr/>
        <p:txBody>
          <a:bodyPr>
            <a:normAutofit fontScale="77500" lnSpcReduction="20000"/>
          </a:bodyPr>
          <a:lstStyle/>
          <a:p>
            <a:r>
              <a:rPr lang="en-US" b="1" dirty="0"/>
              <a:t>La </a:t>
            </a:r>
            <a:r>
              <a:rPr lang="en-US" b="1" dirty="0" err="1"/>
              <a:t>Empatía</a:t>
            </a:r>
            <a:r>
              <a:rPr lang="en-US" b="1" dirty="0"/>
              <a:t> </a:t>
            </a:r>
            <a:r>
              <a:rPr lang="en-US" b="1" dirty="0" err="1"/>
              <a:t>como</a:t>
            </a:r>
            <a:r>
              <a:rPr lang="en-US" b="1" dirty="0"/>
              <a:t> </a:t>
            </a:r>
            <a:r>
              <a:rPr lang="en-US" b="1" dirty="0" err="1"/>
              <a:t>herramienta</a:t>
            </a:r>
            <a:endParaRPr lang="en-IE" b="1" dirty="0"/>
          </a:p>
        </p:txBody>
      </p:sp>
      <p:pic>
        <p:nvPicPr>
          <p:cNvPr id="4" name="Online Media 3" title="Empathy">
            <a:hlinkClick r:id="" action="ppaction://media"/>
            <a:extLst>
              <a:ext uri="{FF2B5EF4-FFF2-40B4-BE49-F238E27FC236}">
                <a16:creationId xmlns:a16="http://schemas.microsoft.com/office/drawing/2014/main" id="{63F1B7D0-4DA5-4CCC-9740-21DF26C1A710}"/>
              </a:ext>
            </a:extLst>
          </p:cNvPr>
          <p:cNvPicPr>
            <a:picLocks noRot="1" noChangeAspect="1"/>
          </p:cNvPicPr>
          <p:nvPr>
            <a:videoFile r:link="rId1"/>
          </p:nvPr>
        </p:nvPicPr>
        <p:blipFill>
          <a:blip r:embed="rId3"/>
          <a:stretch>
            <a:fillRect/>
          </a:stretch>
        </p:blipFill>
        <p:spPr>
          <a:xfrm>
            <a:off x="4910082" y="1219200"/>
            <a:ext cx="6819462" cy="4032000"/>
          </a:xfrm>
          <a:prstGeom prst="rect">
            <a:avLst/>
          </a:prstGeom>
        </p:spPr>
      </p:pic>
      <p:sp>
        <p:nvSpPr>
          <p:cNvPr id="6" name="TextBox 5">
            <a:extLst>
              <a:ext uri="{FF2B5EF4-FFF2-40B4-BE49-F238E27FC236}">
                <a16:creationId xmlns:a16="http://schemas.microsoft.com/office/drawing/2014/main" id="{815B28C8-4792-49D2-ACBC-EAF542B84F07}"/>
              </a:ext>
            </a:extLst>
          </p:cNvPr>
          <p:cNvSpPr txBox="1"/>
          <p:nvPr/>
        </p:nvSpPr>
        <p:spPr>
          <a:xfrm>
            <a:off x="5139559" y="6021692"/>
            <a:ext cx="6096000" cy="369332"/>
          </a:xfrm>
          <a:prstGeom prst="rect">
            <a:avLst/>
          </a:prstGeom>
          <a:noFill/>
        </p:spPr>
        <p:txBody>
          <a:bodyPr wrap="square">
            <a:spAutoFit/>
          </a:bodyPr>
          <a:lstStyle/>
          <a:p>
            <a:r>
              <a:rPr lang="en-IE">
                <a:solidFill>
                  <a:schemeClr val="bg2">
                    <a:lumMod val="50000"/>
                  </a:schemeClr>
                </a:solidFill>
                <a:hlinkClick r:id="rId4">
                  <a:extLst>
                    <a:ext uri="{A12FA001-AC4F-418D-AE19-62706E023703}">
                      <ahyp:hlinkClr xmlns:ahyp="http://schemas.microsoft.com/office/drawing/2018/hyperlinkcolor" val="tx"/>
                    </a:ext>
                  </a:extLst>
                </a:hlinkClick>
              </a:rPr>
              <a:t>Empathy - YouTube</a:t>
            </a:r>
            <a:endParaRPr lang="en-IE">
              <a:solidFill>
                <a:schemeClr val="bg2">
                  <a:lumMod val="50000"/>
                </a:schemeClr>
              </a:solidFill>
            </a:endParaRPr>
          </a:p>
        </p:txBody>
      </p:sp>
    </p:spTree>
    <p:extLst>
      <p:ext uri="{BB962C8B-B14F-4D97-AF65-F5344CB8AC3E}">
        <p14:creationId xmlns:p14="http://schemas.microsoft.com/office/powerpoint/2010/main" val="106393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193243" y="1192378"/>
            <a:ext cx="5633723" cy="5491655"/>
          </a:xfrm>
        </p:spPr>
        <p:txBody>
          <a:bodyPr vert="horz" lIns="91440" tIns="45720" rIns="91440" bIns="45720" rtlCol="0" anchor="t">
            <a:noAutofit/>
          </a:bodyPr>
          <a:lstStyle/>
          <a:p>
            <a:pPr algn="just">
              <a:lnSpc>
                <a:spcPct val="120000"/>
              </a:lnSpc>
            </a:pPr>
            <a:r>
              <a:rPr lang="es-ES" sz="2100" b="0" i="0" dirty="0">
                <a:solidFill>
                  <a:srgbClr val="030303"/>
                </a:solidFill>
                <a:effectLst/>
              </a:rPr>
              <a:t>La etapa de definición puede ser a menudo la más larga, pero vale la pena no precipitarse, para desarrollar una mejor comprensión de las necesidades reales de las personas a través de ciertas actividades como el mapeo de empatía o el subrayado de los verbos o actividades que las personas mencionan al hablar de sus problemas como: </a:t>
            </a:r>
            <a:r>
              <a:rPr lang="es-ES" sz="2100" b="0" i="1" dirty="0">
                <a:solidFill>
                  <a:srgbClr val="030303"/>
                </a:solidFill>
                <a:effectLst/>
              </a:rPr>
              <a:t>ir a comprar al supermercado</a:t>
            </a:r>
            <a:r>
              <a:rPr lang="es-ES" sz="2100" b="0" i="0" dirty="0">
                <a:solidFill>
                  <a:srgbClr val="030303"/>
                </a:solidFill>
                <a:effectLst/>
              </a:rPr>
              <a:t>, </a:t>
            </a:r>
            <a:r>
              <a:rPr lang="es-ES" sz="2100" b="0" i="1" dirty="0">
                <a:solidFill>
                  <a:srgbClr val="030303"/>
                </a:solidFill>
                <a:effectLst/>
              </a:rPr>
              <a:t>cocinar es agotador</a:t>
            </a:r>
            <a:r>
              <a:rPr lang="es-ES" sz="2100" b="0" i="0" dirty="0">
                <a:solidFill>
                  <a:srgbClr val="030303"/>
                </a:solidFill>
                <a:effectLst/>
              </a:rPr>
              <a:t>, </a:t>
            </a:r>
            <a:r>
              <a:rPr lang="es-ES" sz="2100" b="0" i="1" dirty="0">
                <a:solidFill>
                  <a:srgbClr val="030303"/>
                </a:solidFill>
                <a:effectLst/>
              </a:rPr>
              <a:t>estar de pie durante mucho tiempo</a:t>
            </a:r>
            <a:r>
              <a:rPr lang="es-ES" sz="2100" b="0" i="0" dirty="0">
                <a:solidFill>
                  <a:srgbClr val="030303"/>
                </a:solidFill>
                <a:effectLst/>
              </a:rPr>
              <a:t>, </a:t>
            </a:r>
            <a:r>
              <a:rPr lang="es-ES" sz="2100" b="0" i="1" dirty="0">
                <a:solidFill>
                  <a:srgbClr val="030303"/>
                </a:solidFill>
                <a:effectLst/>
              </a:rPr>
              <a:t>es difícil de tragar </a:t>
            </a:r>
            <a:r>
              <a:rPr lang="es-ES" sz="2100" b="0" i="0" dirty="0">
                <a:solidFill>
                  <a:srgbClr val="030303"/>
                </a:solidFill>
                <a:effectLst/>
              </a:rPr>
              <a:t>o </a:t>
            </a:r>
            <a:r>
              <a:rPr lang="es-ES" sz="2100" b="0" i="1" dirty="0">
                <a:solidFill>
                  <a:srgbClr val="030303"/>
                </a:solidFill>
                <a:effectLst/>
              </a:rPr>
              <a:t>incluso es difícil sostener el tenedor</a:t>
            </a:r>
            <a:r>
              <a:rPr lang="es-ES" sz="2100" b="0" i="0" dirty="0">
                <a:solidFill>
                  <a:srgbClr val="030303"/>
                </a:solidFill>
                <a:effectLst/>
              </a:rPr>
              <a:t>. Puede que te des cuenta de que no se trata tanto de la comida como de las tareas que la rodean. Tras tu análisis, formula un enunciado del problema que se ajuste a esta cohorte.</a:t>
            </a:r>
            <a:endParaRPr lang="en-IE" sz="2100" dirty="0">
              <a:cs typeface="Calibri" panose="020F0502020204030204"/>
            </a:endParaRPr>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473672" y="325820"/>
            <a:ext cx="5105121" cy="820379"/>
          </a:xfrm>
        </p:spPr>
        <p:txBody>
          <a:bodyPr>
            <a:normAutofit/>
          </a:bodyPr>
          <a:lstStyle/>
          <a:p>
            <a:r>
              <a:rPr lang="en-US" sz="3300" b="1" dirty="0"/>
              <a:t>Paso 2: Define </a:t>
            </a:r>
            <a:r>
              <a:rPr lang="en-US" sz="3300" b="1" dirty="0" err="1"/>
              <a:t>el</a:t>
            </a:r>
            <a:r>
              <a:rPr lang="en-US" sz="3300" b="1" dirty="0"/>
              <a:t> </a:t>
            </a:r>
            <a:r>
              <a:rPr lang="en-US" sz="3300" b="1" dirty="0" err="1"/>
              <a:t>problema</a:t>
            </a:r>
            <a:endParaRPr lang="en-IE" sz="3300" b="1" dirty="0"/>
          </a:p>
        </p:txBody>
      </p:sp>
      <p:grpSp>
        <p:nvGrpSpPr>
          <p:cNvPr id="5" name="Group 4">
            <a:extLst>
              <a:ext uri="{FF2B5EF4-FFF2-40B4-BE49-F238E27FC236}">
                <a16:creationId xmlns:a16="http://schemas.microsoft.com/office/drawing/2014/main" id="{5BA3E340-3100-402D-81BB-6A0575DED51D}"/>
              </a:ext>
            </a:extLst>
          </p:cNvPr>
          <p:cNvGrpSpPr/>
          <p:nvPr/>
        </p:nvGrpSpPr>
        <p:grpSpPr>
          <a:xfrm>
            <a:off x="8597462" y="1776248"/>
            <a:ext cx="2669627" cy="2627586"/>
            <a:chOff x="3258209" y="1217582"/>
            <a:chExt cx="4712093" cy="4711281"/>
          </a:xfrm>
        </p:grpSpPr>
        <p:sp>
          <p:nvSpPr>
            <p:cNvPr id="6" name="Freeform 31">
              <a:extLst>
                <a:ext uri="{FF2B5EF4-FFF2-40B4-BE49-F238E27FC236}">
                  <a16:creationId xmlns:a16="http://schemas.microsoft.com/office/drawing/2014/main" id="{3A66777D-F708-462E-AFF6-E9201845DCB8}"/>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0CCFAFFD-1EA5-4BF1-812B-A38FCF3774A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44B8C398-0215-46E5-90D1-60AEDC765822}"/>
                </a:ext>
              </a:extLst>
            </p:cNvPr>
            <p:cNvGrpSpPr/>
            <p:nvPr/>
          </p:nvGrpSpPr>
          <p:grpSpPr>
            <a:xfrm>
              <a:off x="3258209" y="1217582"/>
              <a:ext cx="4712093" cy="4711281"/>
              <a:chOff x="3258209" y="1217582"/>
              <a:chExt cx="4712093" cy="4711281"/>
            </a:xfrm>
          </p:grpSpPr>
          <p:sp>
            <p:nvSpPr>
              <p:cNvPr id="9" name="Freeform 16">
                <a:extLst>
                  <a:ext uri="{FF2B5EF4-FFF2-40B4-BE49-F238E27FC236}">
                    <a16:creationId xmlns:a16="http://schemas.microsoft.com/office/drawing/2014/main" id="{28947B16-F090-4108-A2A0-4E2778A88F33}"/>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10" name="Freeform 17">
                <a:extLst>
                  <a:ext uri="{FF2B5EF4-FFF2-40B4-BE49-F238E27FC236}">
                    <a16:creationId xmlns:a16="http://schemas.microsoft.com/office/drawing/2014/main" id="{A46F847A-67B5-414A-A327-00CBE1410B5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11" name="Freeform 18">
                <a:extLst>
                  <a:ext uri="{FF2B5EF4-FFF2-40B4-BE49-F238E27FC236}">
                    <a16:creationId xmlns:a16="http://schemas.microsoft.com/office/drawing/2014/main" id="{1BDDCE2E-1BD8-4F77-BC7B-FCB13643A8E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12" name="Freeform 19">
                <a:extLst>
                  <a:ext uri="{FF2B5EF4-FFF2-40B4-BE49-F238E27FC236}">
                    <a16:creationId xmlns:a16="http://schemas.microsoft.com/office/drawing/2014/main" id="{E90A22F4-AF7A-4ACE-B00A-10FDBF0C104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13" name="Freeform 20">
                <a:extLst>
                  <a:ext uri="{FF2B5EF4-FFF2-40B4-BE49-F238E27FC236}">
                    <a16:creationId xmlns:a16="http://schemas.microsoft.com/office/drawing/2014/main" id="{508C4AEC-4460-4B87-8CD0-2CDD985DEE0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14" name="Freeform 21">
                <a:extLst>
                  <a:ext uri="{FF2B5EF4-FFF2-40B4-BE49-F238E27FC236}">
                    <a16:creationId xmlns:a16="http://schemas.microsoft.com/office/drawing/2014/main" id="{5B7C1784-0CC2-44FA-BC83-B6988C3DB4B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5" name="Freeform 22">
                <a:extLst>
                  <a:ext uri="{FF2B5EF4-FFF2-40B4-BE49-F238E27FC236}">
                    <a16:creationId xmlns:a16="http://schemas.microsoft.com/office/drawing/2014/main" id="{30C25394-FC5A-436E-A68F-749D531CA7E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6" name="Freeform 23">
                <a:extLst>
                  <a:ext uri="{FF2B5EF4-FFF2-40B4-BE49-F238E27FC236}">
                    <a16:creationId xmlns:a16="http://schemas.microsoft.com/office/drawing/2014/main" id="{84165E7F-0A94-4F60-8F01-E294AF88C18B}"/>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17" name="Freeform 24">
                <a:extLst>
                  <a:ext uri="{FF2B5EF4-FFF2-40B4-BE49-F238E27FC236}">
                    <a16:creationId xmlns:a16="http://schemas.microsoft.com/office/drawing/2014/main" id="{8218654C-2247-4656-861C-525ABD41B11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8" name="Freeform 25">
                <a:extLst>
                  <a:ext uri="{FF2B5EF4-FFF2-40B4-BE49-F238E27FC236}">
                    <a16:creationId xmlns:a16="http://schemas.microsoft.com/office/drawing/2014/main" id="{7921A464-A743-4A4C-8234-AA966C829DB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5F31A82B-9B12-47A6-B1FC-C3983C47171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20" name="Freeform 27">
                <a:extLst>
                  <a:ext uri="{FF2B5EF4-FFF2-40B4-BE49-F238E27FC236}">
                    <a16:creationId xmlns:a16="http://schemas.microsoft.com/office/drawing/2014/main" id="{F3ED18E5-51CE-4B51-BC64-265F623006F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21" name="Freeform 28">
                <a:extLst>
                  <a:ext uri="{FF2B5EF4-FFF2-40B4-BE49-F238E27FC236}">
                    <a16:creationId xmlns:a16="http://schemas.microsoft.com/office/drawing/2014/main" id="{A4FECC6E-F192-4F22-9713-42C68D74B8F1}"/>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22" name="Freeform 29">
                <a:extLst>
                  <a:ext uri="{FF2B5EF4-FFF2-40B4-BE49-F238E27FC236}">
                    <a16:creationId xmlns:a16="http://schemas.microsoft.com/office/drawing/2014/main" id="{13FF1E71-95CE-45FF-8223-61A55FAF4AB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23" name="Freeform 30">
                <a:extLst>
                  <a:ext uri="{FF2B5EF4-FFF2-40B4-BE49-F238E27FC236}">
                    <a16:creationId xmlns:a16="http://schemas.microsoft.com/office/drawing/2014/main" id="{219790D9-8091-4684-BA4E-EE4E0F78836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
        <p:nvSpPr>
          <p:cNvPr id="24" name="Flowchart: Delay 23">
            <a:extLst>
              <a:ext uri="{FF2B5EF4-FFF2-40B4-BE49-F238E27FC236}">
                <a16:creationId xmlns:a16="http://schemas.microsoft.com/office/drawing/2014/main" id="{0B596C8B-206D-4A7F-B5DB-5613FD469640}"/>
              </a:ext>
            </a:extLst>
          </p:cNvPr>
          <p:cNvSpPr/>
          <p:nvPr/>
        </p:nvSpPr>
        <p:spPr>
          <a:xfrm rot="18966353">
            <a:off x="11020534" y="3135784"/>
            <a:ext cx="145855" cy="231494"/>
          </a:xfrm>
          <a:prstGeom prst="flowChartDelay">
            <a:avLst/>
          </a:prstGeom>
          <a:solidFill>
            <a:srgbClr val="FFD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TextBox 24">
            <a:extLst>
              <a:ext uri="{FF2B5EF4-FFF2-40B4-BE49-F238E27FC236}">
                <a16:creationId xmlns:a16="http://schemas.microsoft.com/office/drawing/2014/main" id="{BB38D494-4DD4-46E0-98A0-16E14482AA3A}"/>
              </a:ext>
            </a:extLst>
          </p:cNvPr>
          <p:cNvSpPr txBox="1"/>
          <p:nvPr/>
        </p:nvSpPr>
        <p:spPr>
          <a:xfrm>
            <a:off x="7847662" y="4658977"/>
            <a:ext cx="3867807" cy="1200329"/>
          </a:xfrm>
          <a:prstGeom prst="rect">
            <a:avLst/>
          </a:prstGeom>
          <a:noFill/>
        </p:spPr>
        <p:txBody>
          <a:bodyPr wrap="square" rtlCol="0">
            <a:spAutoFit/>
          </a:bodyPr>
          <a:lstStyle/>
          <a:p>
            <a:pPr algn="ctr"/>
            <a:r>
              <a:rPr lang="es-ES" sz="2400" b="1" dirty="0">
                <a:solidFill>
                  <a:srgbClr val="85D2E1"/>
                </a:solidFill>
              </a:rPr>
              <a:t>Identificar los problemas y las necesidades específicas del usuario</a:t>
            </a:r>
            <a:endParaRPr lang="en-IE" sz="2400" b="1" dirty="0">
              <a:solidFill>
                <a:srgbClr val="85D2E1"/>
              </a:solidFill>
            </a:endParaRPr>
          </a:p>
        </p:txBody>
      </p:sp>
    </p:spTree>
    <p:extLst>
      <p:ext uri="{BB962C8B-B14F-4D97-AF65-F5344CB8AC3E}">
        <p14:creationId xmlns:p14="http://schemas.microsoft.com/office/powerpoint/2010/main" val="19498608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vert="horz" lIns="91440" tIns="45720" rIns="91440" bIns="45720" rtlCol="0" anchor="t">
            <a:noAutofit/>
          </a:bodyPr>
          <a:lstStyle/>
          <a:p>
            <a:r>
              <a:rPr lang="en-US" b="1" dirty="0"/>
              <a:t>Metas:</a:t>
            </a:r>
          </a:p>
          <a:p>
            <a:pPr marL="342900" indent="-342900" algn="just">
              <a:buClr>
                <a:srgbClr val="FFC000"/>
              </a:buClr>
              <a:buFont typeface="Arial" panose="020B0604020202020204" pitchFamily="34" charset="0"/>
              <a:buChar char="•"/>
            </a:pPr>
            <a:r>
              <a:rPr lang="es-ES" dirty="0"/>
              <a:t>El objetivo es conocer mejor el problema y a las personas que lo sufren o se ven afectadas por él</a:t>
            </a:r>
            <a:r>
              <a:rPr lang="en-US" dirty="0"/>
              <a:t>. (Tu </a:t>
            </a:r>
            <a:r>
              <a:rPr lang="en-US" dirty="0" err="1"/>
              <a:t>público</a:t>
            </a:r>
            <a:r>
              <a:rPr lang="en-US" dirty="0"/>
              <a:t> </a:t>
            </a:r>
            <a:r>
              <a:rPr lang="en-US" dirty="0" err="1"/>
              <a:t>objetivo</a:t>
            </a:r>
            <a:r>
              <a:rPr lang="en-US" dirty="0"/>
              <a:t>)</a:t>
            </a:r>
            <a:endParaRPr lang="en-US" dirty="0">
              <a:cs typeface="Calibri" panose="020F0502020204030204"/>
            </a:endParaRPr>
          </a:p>
          <a:p>
            <a:pPr marL="342900" indent="-342900" algn="just">
              <a:buClr>
                <a:srgbClr val="FFC000"/>
              </a:buClr>
              <a:buFont typeface="Arial" panose="020B0604020202020204" pitchFamily="34" charset="0"/>
              <a:buChar char="•"/>
            </a:pPr>
            <a:r>
              <a:rPr lang="es-ES" dirty="0"/>
              <a:t>A continuación, reúna lo que ha aprendido, los conocimientos que ha obtenido y comience a articular las necesidades/deseos reales del usuario potencial</a:t>
            </a:r>
            <a:r>
              <a:rPr lang="en-US" dirty="0"/>
              <a:t>.</a:t>
            </a:r>
            <a:endParaRPr lang="en-US" dirty="0">
              <a:cs typeface="Calibri" panose="020F0502020204030204"/>
            </a:endParaRPr>
          </a:p>
          <a:p>
            <a:pPr marL="342900" indent="-342900" algn="just">
              <a:buClr>
                <a:srgbClr val="FFC000"/>
              </a:buClr>
              <a:buFont typeface="Arial" panose="020B0604020202020204" pitchFamily="34" charset="0"/>
              <a:buChar char="•"/>
            </a:pPr>
            <a:r>
              <a:rPr lang="es-ES" dirty="0"/>
              <a:t>Desarrollar el planteamiento del problema</a:t>
            </a:r>
            <a:endParaRPr lang="en-IE" dirty="0">
              <a:cs typeface="Calibri" panose="020F0502020204030204"/>
            </a:endParaRPr>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77500" lnSpcReduction="20000"/>
          </a:bodyPr>
          <a:lstStyle/>
          <a:p>
            <a:pPr>
              <a:lnSpc>
                <a:spcPct val="120000"/>
              </a:lnSpc>
            </a:pPr>
            <a:r>
              <a:rPr lang="en-US" b="1" dirty="0" err="1"/>
              <a:t>Definir</a:t>
            </a:r>
            <a:r>
              <a:rPr lang="en-US" b="1" dirty="0"/>
              <a:t> </a:t>
            </a:r>
            <a:r>
              <a:rPr lang="en-US" b="1" dirty="0" err="1"/>
              <a:t>el</a:t>
            </a:r>
            <a:r>
              <a:rPr lang="en-US" b="1" dirty="0"/>
              <a:t> </a:t>
            </a:r>
            <a:r>
              <a:rPr lang="en-US" b="1" dirty="0" err="1"/>
              <a:t>problema</a:t>
            </a:r>
            <a:r>
              <a:rPr lang="en-US" b="1" dirty="0"/>
              <a:t> – </a:t>
            </a:r>
            <a:r>
              <a:rPr lang="es-ES" dirty="0"/>
              <a:t>Evaluación de las necesidades reales y formulación del planteamiento del problema</a:t>
            </a:r>
            <a:endParaRPr lang="en-IE" dirty="0"/>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45819" y="2957308"/>
            <a:ext cx="3837576" cy="3433969"/>
          </a:xfrm>
        </p:spPr>
        <p:txBody>
          <a:bodyPr>
            <a:normAutofit/>
          </a:bodyPr>
          <a:lstStyle/>
          <a:p>
            <a:r>
              <a:rPr lang="es-ES" sz="2000" b="1" dirty="0"/>
              <a:t>Ejemplos de herramientas para la fase de Definición </a:t>
            </a:r>
            <a:r>
              <a:rPr lang="en-US" sz="2000" b="1" dirty="0"/>
              <a:t>:</a:t>
            </a:r>
          </a:p>
          <a:p>
            <a:pPr marL="342900" indent="-342900">
              <a:buFont typeface="Arial" panose="020B0604020202020204" pitchFamily="34" charset="0"/>
              <a:buChar char="•"/>
            </a:pPr>
            <a:r>
              <a:rPr lang="en-US" sz="2000" dirty="0" err="1"/>
              <a:t>Mapeo</a:t>
            </a:r>
            <a:r>
              <a:rPr lang="en-US" sz="2000" dirty="0"/>
              <a:t> de la </a:t>
            </a:r>
            <a:r>
              <a:rPr lang="en-US" sz="2000" dirty="0" err="1"/>
              <a:t>Empatía</a:t>
            </a:r>
            <a:endParaRPr lang="en-US" sz="2000" dirty="0"/>
          </a:p>
          <a:p>
            <a:pPr marL="342900" indent="-342900">
              <a:buFont typeface="Arial" panose="020B0604020202020204" pitchFamily="34" charset="0"/>
              <a:buChar char="•"/>
            </a:pPr>
            <a:r>
              <a:rPr lang="en-US" sz="2000" dirty="0" err="1"/>
              <a:t>Creando</a:t>
            </a:r>
            <a:r>
              <a:rPr lang="en-US" sz="2000" dirty="0"/>
              <a:t> persona</a:t>
            </a:r>
          </a:p>
          <a:p>
            <a:pPr marL="342900" indent="-342900">
              <a:buFont typeface="Arial" panose="020B0604020202020204" pitchFamily="34" charset="0"/>
              <a:buChar char="•"/>
            </a:pPr>
            <a:r>
              <a:rPr lang="en-US" sz="2000" dirty="0"/>
              <a:t>Storytelling</a:t>
            </a:r>
          </a:p>
          <a:p>
            <a:pPr marL="342900" indent="-342900">
              <a:buFont typeface="Arial" panose="020B0604020202020204" pitchFamily="34" charset="0"/>
              <a:buChar char="•"/>
            </a:pPr>
            <a:r>
              <a:rPr lang="es-ES" sz="2000" dirty="0"/>
              <a:t>Mapa de la ruta del cliente</a:t>
            </a:r>
          </a:p>
          <a:p>
            <a:pPr marL="342900" indent="-342900">
              <a:buFont typeface="Arial" panose="020B0604020202020204" pitchFamily="34" charset="0"/>
              <a:buChar char="•"/>
            </a:pPr>
            <a:r>
              <a:rPr lang="en-US" sz="2000" dirty="0"/>
              <a:t>Lean Canvas o </a:t>
            </a:r>
            <a:r>
              <a:rPr lang="en-US" sz="2000" dirty="0" err="1"/>
              <a:t>Lienzo</a:t>
            </a:r>
            <a:r>
              <a:rPr lang="en-US" sz="2000" dirty="0"/>
              <a:t> </a:t>
            </a:r>
            <a:r>
              <a:rPr lang="en-US" sz="2000" dirty="0" err="1"/>
              <a:t>esbelto</a:t>
            </a:r>
            <a:endParaRPr lang="en-US" sz="2000" dirty="0"/>
          </a:p>
          <a:p>
            <a:pPr marL="342900" indent="-342900">
              <a:buFont typeface="Arial" panose="020B0604020202020204" pitchFamily="34" charset="0"/>
              <a:buChar char="•"/>
            </a:pPr>
            <a:r>
              <a:rPr lang="en-US" sz="2000" dirty="0" err="1"/>
              <a:t>Ej</a:t>
            </a:r>
            <a:r>
              <a:rPr lang="en-US" sz="2000" dirty="0"/>
              <a:t>. de Apps, Trello, Asana, Evernote, OneNote</a:t>
            </a:r>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2</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63649" y="2109112"/>
            <a:ext cx="4675910" cy="369332"/>
          </a:xfrm>
          <a:prstGeom prst="rect">
            <a:avLst/>
          </a:prstGeom>
          <a:solidFill>
            <a:srgbClr val="FFD100"/>
          </a:solidFill>
        </p:spPr>
        <p:txBody>
          <a:bodyPr wrap="square">
            <a:spAutoFit/>
          </a:bodyPr>
          <a:lstStyle/>
          <a:p>
            <a:pPr algn="ctr"/>
            <a:r>
              <a:rPr lang="es-ES" sz="1800" b="1" dirty="0">
                <a:solidFill>
                  <a:srgbClr val="000000"/>
                </a:solidFill>
              </a:rPr>
              <a:t>identificar los problemas y necesidades reales</a:t>
            </a:r>
            <a:endParaRPr lang="pl-PL" sz="1800" b="1" dirty="0">
              <a:solidFill>
                <a:srgbClr val="000000"/>
              </a:solidFill>
            </a:endParaRPr>
          </a:p>
        </p:txBody>
      </p:sp>
      <p:grpSp>
        <p:nvGrpSpPr>
          <p:cNvPr id="10" name="Group 9">
            <a:extLst>
              <a:ext uri="{FF2B5EF4-FFF2-40B4-BE49-F238E27FC236}">
                <a16:creationId xmlns:a16="http://schemas.microsoft.com/office/drawing/2014/main" id="{FA98E465-AB1B-4474-BBA1-D23AACF43F6A}"/>
              </a:ext>
            </a:extLst>
          </p:cNvPr>
          <p:cNvGrpSpPr/>
          <p:nvPr/>
        </p:nvGrpSpPr>
        <p:grpSpPr>
          <a:xfrm>
            <a:off x="1814016" y="415811"/>
            <a:ext cx="1720147" cy="1450477"/>
            <a:chOff x="3258209" y="1217582"/>
            <a:chExt cx="4712093" cy="4711281"/>
          </a:xfrm>
        </p:grpSpPr>
        <p:sp>
          <p:nvSpPr>
            <p:cNvPr id="11" name="Freeform 31">
              <a:extLst>
                <a:ext uri="{FF2B5EF4-FFF2-40B4-BE49-F238E27FC236}">
                  <a16:creationId xmlns:a16="http://schemas.microsoft.com/office/drawing/2014/main" id="{DE6C2FB9-B1FB-434D-9BA9-5818E889FE4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12" name="Freeform 32">
              <a:extLst>
                <a:ext uri="{FF2B5EF4-FFF2-40B4-BE49-F238E27FC236}">
                  <a16:creationId xmlns:a16="http://schemas.microsoft.com/office/drawing/2014/main" id="{52CAEC62-584B-4531-87F9-775467DC4CD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8FA00011-3910-41DF-8D36-4730C35C3281}"/>
                </a:ext>
              </a:extLst>
            </p:cNvPr>
            <p:cNvGrpSpPr/>
            <p:nvPr/>
          </p:nvGrpSpPr>
          <p:grpSpPr>
            <a:xfrm>
              <a:off x="3258209" y="1217582"/>
              <a:ext cx="4712093" cy="4711281"/>
              <a:chOff x="3258209" y="1217582"/>
              <a:chExt cx="4712093" cy="4711281"/>
            </a:xfrm>
          </p:grpSpPr>
          <p:sp>
            <p:nvSpPr>
              <p:cNvPr id="18" name="Freeform 16">
                <a:extLst>
                  <a:ext uri="{FF2B5EF4-FFF2-40B4-BE49-F238E27FC236}">
                    <a16:creationId xmlns:a16="http://schemas.microsoft.com/office/drawing/2014/main" id="{039758F5-0CB7-4D6E-9176-6508B8CA5B5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19" name="Freeform 17">
                <a:extLst>
                  <a:ext uri="{FF2B5EF4-FFF2-40B4-BE49-F238E27FC236}">
                    <a16:creationId xmlns:a16="http://schemas.microsoft.com/office/drawing/2014/main" id="{B7C3E33D-C48A-4F87-AB20-BBD1BC951D2D}"/>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20" name="Freeform 18">
                <a:extLst>
                  <a:ext uri="{FF2B5EF4-FFF2-40B4-BE49-F238E27FC236}">
                    <a16:creationId xmlns:a16="http://schemas.microsoft.com/office/drawing/2014/main" id="{D01D9284-2A52-48AB-9670-D2EEAE816333}"/>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21" name="Freeform 19">
                <a:extLst>
                  <a:ext uri="{FF2B5EF4-FFF2-40B4-BE49-F238E27FC236}">
                    <a16:creationId xmlns:a16="http://schemas.microsoft.com/office/drawing/2014/main" id="{C205707B-2ACE-4964-A988-DBA76437F2DD}"/>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22" name="Freeform 20">
                <a:extLst>
                  <a:ext uri="{FF2B5EF4-FFF2-40B4-BE49-F238E27FC236}">
                    <a16:creationId xmlns:a16="http://schemas.microsoft.com/office/drawing/2014/main" id="{7B2EDDAE-8213-4566-85F8-F161161C07D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23" name="Freeform 21">
                <a:extLst>
                  <a:ext uri="{FF2B5EF4-FFF2-40B4-BE49-F238E27FC236}">
                    <a16:creationId xmlns:a16="http://schemas.microsoft.com/office/drawing/2014/main" id="{91D743AF-1641-4303-8D25-0121A4F6BBD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24" name="Freeform 22">
                <a:extLst>
                  <a:ext uri="{FF2B5EF4-FFF2-40B4-BE49-F238E27FC236}">
                    <a16:creationId xmlns:a16="http://schemas.microsoft.com/office/drawing/2014/main" id="{7A96AA02-72BA-4A02-A651-8D1C18B869D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25" name="Freeform 23">
                <a:extLst>
                  <a:ext uri="{FF2B5EF4-FFF2-40B4-BE49-F238E27FC236}">
                    <a16:creationId xmlns:a16="http://schemas.microsoft.com/office/drawing/2014/main" id="{367C7856-B5A6-4AC7-9555-0626F8FFDA9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26" name="Freeform 24">
                <a:extLst>
                  <a:ext uri="{FF2B5EF4-FFF2-40B4-BE49-F238E27FC236}">
                    <a16:creationId xmlns:a16="http://schemas.microsoft.com/office/drawing/2014/main" id="{C654687D-2B61-4D33-8627-98A6DF6BDBB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27" name="Freeform 25">
                <a:extLst>
                  <a:ext uri="{FF2B5EF4-FFF2-40B4-BE49-F238E27FC236}">
                    <a16:creationId xmlns:a16="http://schemas.microsoft.com/office/drawing/2014/main" id="{B2F81C88-65B3-4E41-9CF3-B595037112D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28" name="Freeform 26">
                <a:extLst>
                  <a:ext uri="{FF2B5EF4-FFF2-40B4-BE49-F238E27FC236}">
                    <a16:creationId xmlns:a16="http://schemas.microsoft.com/office/drawing/2014/main" id="{898E3565-5589-41C0-8639-C115308B036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29" name="Freeform 27">
                <a:extLst>
                  <a:ext uri="{FF2B5EF4-FFF2-40B4-BE49-F238E27FC236}">
                    <a16:creationId xmlns:a16="http://schemas.microsoft.com/office/drawing/2014/main" id="{2C06E2A0-CF85-467D-8D29-5DB2E7D20D7A}"/>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30" name="Freeform 28">
                <a:extLst>
                  <a:ext uri="{FF2B5EF4-FFF2-40B4-BE49-F238E27FC236}">
                    <a16:creationId xmlns:a16="http://schemas.microsoft.com/office/drawing/2014/main" id="{A4CF8AEA-4CF2-4BF2-88B3-2FBE24F6345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31" name="Freeform 29">
                <a:extLst>
                  <a:ext uri="{FF2B5EF4-FFF2-40B4-BE49-F238E27FC236}">
                    <a16:creationId xmlns:a16="http://schemas.microsoft.com/office/drawing/2014/main" id="{957CE031-B2E7-4927-A547-DB35D3281AD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32" name="Freeform 30">
                <a:extLst>
                  <a:ext uri="{FF2B5EF4-FFF2-40B4-BE49-F238E27FC236}">
                    <a16:creationId xmlns:a16="http://schemas.microsoft.com/office/drawing/2014/main" id="{9CB16611-9AAF-4AFF-81C4-F4AD07B9416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
        <p:nvSpPr>
          <p:cNvPr id="6" name="Flowchart: Delay 5">
            <a:extLst>
              <a:ext uri="{FF2B5EF4-FFF2-40B4-BE49-F238E27FC236}">
                <a16:creationId xmlns:a16="http://schemas.microsoft.com/office/drawing/2014/main" id="{00B457DF-3E7E-4D81-B272-3A0FCD6CB552}"/>
              </a:ext>
            </a:extLst>
          </p:cNvPr>
          <p:cNvSpPr/>
          <p:nvPr/>
        </p:nvSpPr>
        <p:spPr>
          <a:xfrm rot="19597814">
            <a:off x="3342551" y="1146639"/>
            <a:ext cx="112226" cy="147952"/>
          </a:xfrm>
          <a:prstGeom prst="flowChartDelay">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017467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E97485-78AE-4E44-9F5E-72989CDE3554}"/>
              </a:ext>
            </a:extLst>
          </p:cNvPr>
          <p:cNvSpPr>
            <a:spLocks noGrp="1"/>
          </p:cNvSpPr>
          <p:nvPr>
            <p:ph type="body" sz="quarter" idx="18"/>
          </p:nvPr>
        </p:nvSpPr>
        <p:spPr/>
        <p:txBody>
          <a:bodyPr/>
          <a:lstStyle/>
          <a:p>
            <a:r>
              <a:rPr lang="en-US" dirty="0" err="1"/>
              <a:t>Desglosando</a:t>
            </a:r>
            <a:r>
              <a:rPr lang="en-US" dirty="0"/>
              <a:t> </a:t>
            </a:r>
            <a:r>
              <a:rPr lang="en-US" dirty="0" err="1"/>
              <a:t>el</a:t>
            </a:r>
            <a:r>
              <a:rPr lang="en-US" dirty="0"/>
              <a:t> </a:t>
            </a:r>
            <a:r>
              <a:rPr lang="en-US" dirty="0" err="1"/>
              <a:t>problema</a:t>
            </a:r>
            <a:endParaRPr lang="en-IE" dirty="0"/>
          </a:p>
        </p:txBody>
      </p:sp>
      <p:sp>
        <p:nvSpPr>
          <p:cNvPr id="3" name="Text Placeholder 2">
            <a:extLst>
              <a:ext uri="{FF2B5EF4-FFF2-40B4-BE49-F238E27FC236}">
                <a16:creationId xmlns:a16="http://schemas.microsoft.com/office/drawing/2014/main" id="{1F60E5C2-FA24-4C16-A3FE-11FB59FAA305}"/>
              </a:ext>
            </a:extLst>
          </p:cNvPr>
          <p:cNvSpPr>
            <a:spLocks noGrp="1"/>
          </p:cNvSpPr>
          <p:nvPr>
            <p:ph type="body" sz="quarter" idx="16"/>
          </p:nvPr>
        </p:nvSpPr>
        <p:spPr>
          <a:xfrm>
            <a:off x="411246" y="429619"/>
            <a:ext cx="11360340" cy="582221"/>
          </a:xfrm>
          <a:solidFill>
            <a:srgbClr val="85D2E1"/>
          </a:solidFill>
        </p:spPr>
        <p:txBody>
          <a:bodyPr anchor="ctr">
            <a:normAutofit lnSpcReduction="10000"/>
          </a:bodyPr>
          <a:lstStyle/>
          <a:p>
            <a:r>
              <a:rPr lang="en-US" b="1" dirty="0" err="1"/>
              <a:t>Exploración</a:t>
            </a:r>
            <a:r>
              <a:rPr lang="en-US" b="1" dirty="0"/>
              <a:t> del </a:t>
            </a:r>
            <a:r>
              <a:rPr lang="en-US" b="1" dirty="0" err="1"/>
              <a:t>Problema</a:t>
            </a:r>
            <a:endParaRPr lang="en-IE" b="1" dirty="0" err="1"/>
          </a:p>
        </p:txBody>
      </p:sp>
      <p:sp>
        <p:nvSpPr>
          <p:cNvPr id="4" name="Text Placeholder 3">
            <a:extLst>
              <a:ext uri="{FF2B5EF4-FFF2-40B4-BE49-F238E27FC236}">
                <a16:creationId xmlns:a16="http://schemas.microsoft.com/office/drawing/2014/main" id="{717D52E5-B4F3-4CEC-9B0F-2BED3F82B15A}"/>
              </a:ext>
            </a:extLst>
          </p:cNvPr>
          <p:cNvSpPr>
            <a:spLocks noGrp="1"/>
          </p:cNvSpPr>
          <p:nvPr>
            <p:ph type="body" sz="quarter" idx="21"/>
          </p:nvPr>
        </p:nvSpPr>
        <p:spPr>
          <a:xfrm>
            <a:off x="2530296" y="3094971"/>
            <a:ext cx="1740791" cy="697634"/>
          </a:xfrm>
        </p:spPr>
        <p:txBody>
          <a:bodyPr>
            <a:normAutofit/>
          </a:bodyPr>
          <a:lstStyle/>
          <a:p>
            <a:r>
              <a:rPr lang="en-IE" sz="1600" b="1" dirty="0">
                <a:solidFill>
                  <a:srgbClr val="1D599B"/>
                </a:solidFill>
              </a:rPr>
              <a:t>DE TU PROBLEMA SELECCIONADO</a:t>
            </a:r>
          </a:p>
        </p:txBody>
      </p:sp>
      <p:sp>
        <p:nvSpPr>
          <p:cNvPr id="5" name="Text Placeholder 4">
            <a:extLst>
              <a:ext uri="{FF2B5EF4-FFF2-40B4-BE49-F238E27FC236}">
                <a16:creationId xmlns:a16="http://schemas.microsoft.com/office/drawing/2014/main" id="{44F5DA16-4072-47C4-9CBB-AFA731A6E592}"/>
              </a:ext>
            </a:extLst>
          </p:cNvPr>
          <p:cNvSpPr>
            <a:spLocks noGrp="1"/>
          </p:cNvSpPr>
          <p:nvPr>
            <p:ph type="body" sz="quarter" idx="25"/>
          </p:nvPr>
        </p:nvSpPr>
        <p:spPr>
          <a:xfrm>
            <a:off x="2565689" y="2731199"/>
            <a:ext cx="1740791" cy="238466"/>
          </a:xfrm>
        </p:spPr>
        <p:txBody>
          <a:bodyPr>
            <a:noAutofit/>
          </a:bodyPr>
          <a:lstStyle/>
          <a:p>
            <a:r>
              <a:rPr lang="en-US" sz="1800" b="1" dirty="0"/>
              <a:t>REVISION</a:t>
            </a:r>
            <a:endParaRPr lang="en-IE" sz="1800" b="1" dirty="0"/>
          </a:p>
        </p:txBody>
      </p:sp>
      <p:sp>
        <p:nvSpPr>
          <p:cNvPr id="6" name="Text Placeholder 5">
            <a:extLst>
              <a:ext uri="{FF2B5EF4-FFF2-40B4-BE49-F238E27FC236}">
                <a16:creationId xmlns:a16="http://schemas.microsoft.com/office/drawing/2014/main" id="{96FE298E-FC34-41BA-9164-C81AF9D73E95}"/>
              </a:ext>
            </a:extLst>
          </p:cNvPr>
          <p:cNvSpPr>
            <a:spLocks noGrp="1"/>
          </p:cNvSpPr>
          <p:nvPr>
            <p:ph type="body" sz="quarter" idx="26"/>
          </p:nvPr>
        </p:nvSpPr>
        <p:spPr>
          <a:xfrm>
            <a:off x="4480219" y="4068495"/>
            <a:ext cx="1853076" cy="839438"/>
          </a:xfrm>
        </p:spPr>
        <p:txBody>
          <a:bodyPr>
            <a:normAutofit/>
          </a:bodyPr>
          <a:lstStyle/>
          <a:p>
            <a:r>
              <a:rPr lang="en-IE" sz="1600" b="1" dirty="0">
                <a:solidFill>
                  <a:srgbClr val="1D599B"/>
                </a:solidFill>
              </a:rPr>
              <a:t>TODAS LAS CAUSAS DE TU PROBLEMA</a:t>
            </a:r>
          </a:p>
        </p:txBody>
      </p:sp>
      <p:sp>
        <p:nvSpPr>
          <p:cNvPr id="7" name="Text Placeholder 6">
            <a:extLst>
              <a:ext uri="{FF2B5EF4-FFF2-40B4-BE49-F238E27FC236}">
                <a16:creationId xmlns:a16="http://schemas.microsoft.com/office/drawing/2014/main" id="{62CA7424-1B17-4FDC-9312-F960F60D09CF}"/>
              </a:ext>
            </a:extLst>
          </p:cNvPr>
          <p:cNvSpPr>
            <a:spLocks noGrp="1"/>
          </p:cNvSpPr>
          <p:nvPr>
            <p:ph type="body" sz="quarter" idx="27"/>
          </p:nvPr>
        </p:nvSpPr>
        <p:spPr>
          <a:xfrm>
            <a:off x="4477782" y="3702814"/>
            <a:ext cx="1853076" cy="238466"/>
          </a:xfrm>
        </p:spPr>
        <p:txBody>
          <a:bodyPr>
            <a:noAutofit/>
          </a:bodyPr>
          <a:lstStyle/>
          <a:p>
            <a:r>
              <a:rPr lang="en-US" sz="1800" b="1" dirty="0"/>
              <a:t>IDENTIFICA</a:t>
            </a:r>
            <a:endParaRPr lang="en-IE" sz="1800" b="1" dirty="0"/>
          </a:p>
        </p:txBody>
      </p:sp>
      <p:sp>
        <p:nvSpPr>
          <p:cNvPr id="8" name="Text Placeholder 7">
            <a:extLst>
              <a:ext uri="{FF2B5EF4-FFF2-40B4-BE49-F238E27FC236}">
                <a16:creationId xmlns:a16="http://schemas.microsoft.com/office/drawing/2014/main" id="{0C1BC466-7F26-4FB7-98BE-1A2C39F7C989}"/>
              </a:ext>
            </a:extLst>
          </p:cNvPr>
          <p:cNvSpPr>
            <a:spLocks noGrp="1"/>
          </p:cNvSpPr>
          <p:nvPr>
            <p:ph type="body" sz="quarter" idx="28"/>
          </p:nvPr>
        </p:nvSpPr>
        <p:spPr>
          <a:xfrm>
            <a:off x="6950565" y="3912125"/>
            <a:ext cx="2130961" cy="880763"/>
          </a:xfrm>
        </p:spPr>
        <p:txBody>
          <a:bodyPr>
            <a:normAutofit/>
          </a:bodyPr>
          <a:lstStyle/>
          <a:p>
            <a:r>
              <a:rPr lang="en-IE" sz="1600" b="1" dirty="0">
                <a:solidFill>
                  <a:srgbClr val="1D599B"/>
                </a:solidFill>
              </a:rPr>
              <a:t>DE IMPACTOS DEL PROBLEMA</a:t>
            </a:r>
          </a:p>
        </p:txBody>
      </p:sp>
      <p:sp>
        <p:nvSpPr>
          <p:cNvPr id="9" name="Text Placeholder 8">
            <a:extLst>
              <a:ext uri="{FF2B5EF4-FFF2-40B4-BE49-F238E27FC236}">
                <a16:creationId xmlns:a16="http://schemas.microsoft.com/office/drawing/2014/main" id="{6DB3AFC7-54CD-4BB5-8E1B-BD268E75FD05}"/>
              </a:ext>
            </a:extLst>
          </p:cNvPr>
          <p:cNvSpPr>
            <a:spLocks noGrp="1"/>
          </p:cNvSpPr>
          <p:nvPr>
            <p:ph type="body" sz="quarter" idx="29"/>
          </p:nvPr>
        </p:nvSpPr>
        <p:spPr>
          <a:xfrm>
            <a:off x="6989317" y="3575458"/>
            <a:ext cx="2130961" cy="238466"/>
          </a:xfrm>
        </p:spPr>
        <p:txBody>
          <a:bodyPr>
            <a:noAutofit/>
          </a:bodyPr>
          <a:lstStyle/>
          <a:p>
            <a:r>
              <a:rPr lang="en-US" sz="1800" b="1" dirty="0"/>
              <a:t>LISTA</a:t>
            </a:r>
            <a:endParaRPr lang="en-IE" sz="1800" b="1" dirty="0"/>
          </a:p>
        </p:txBody>
      </p:sp>
      <p:sp>
        <p:nvSpPr>
          <p:cNvPr id="10" name="Text Placeholder 9">
            <a:extLst>
              <a:ext uri="{FF2B5EF4-FFF2-40B4-BE49-F238E27FC236}">
                <a16:creationId xmlns:a16="http://schemas.microsoft.com/office/drawing/2014/main" id="{196913B2-D22C-435F-A659-C3B8B66E79F5}"/>
              </a:ext>
            </a:extLst>
          </p:cNvPr>
          <p:cNvSpPr>
            <a:spLocks noGrp="1"/>
          </p:cNvSpPr>
          <p:nvPr>
            <p:ph type="body" sz="quarter" idx="30"/>
          </p:nvPr>
        </p:nvSpPr>
        <p:spPr>
          <a:xfrm>
            <a:off x="9113041" y="2842160"/>
            <a:ext cx="2333958" cy="880763"/>
          </a:xfrm>
        </p:spPr>
        <p:txBody>
          <a:bodyPr>
            <a:normAutofit/>
          </a:bodyPr>
          <a:lstStyle/>
          <a:p>
            <a:r>
              <a:rPr lang="en-US" sz="1600" b="1" dirty="0">
                <a:solidFill>
                  <a:srgbClr val="1D599B"/>
                </a:solidFill>
              </a:rPr>
              <a:t>POSIBLES PLANTEAMIENTOS DEL PROBLEMA</a:t>
            </a:r>
            <a:endParaRPr lang="en-IE" sz="1600" b="1" dirty="0">
              <a:solidFill>
                <a:srgbClr val="1D599B"/>
              </a:solidFill>
            </a:endParaRPr>
          </a:p>
        </p:txBody>
      </p:sp>
      <p:sp>
        <p:nvSpPr>
          <p:cNvPr id="11" name="Text Placeholder 10">
            <a:extLst>
              <a:ext uri="{FF2B5EF4-FFF2-40B4-BE49-F238E27FC236}">
                <a16:creationId xmlns:a16="http://schemas.microsoft.com/office/drawing/2014/main" id="{9A3A5DDF-D9FC-442B-A8DD-5444097AED04}"/>
              </a:ext>
            </a:extLst>
          </p:cNvPr>
          <p:cNvSpPr>
            <a:spLocks noGrp="1"/>
          </p:cNvSpPr>
          <p:nvPr>
            <p:ph type="body" sz="quarter" idx="31"/>
          </p:nvPr>
        </p:nvSpPr>
        <p:spPr>
          <a:xfrm>
            <a:off x="9081526" y="2520848"/>
            <a:ext cx="2333958" cy="238466"/>
          </a:xfrm>
        </p:spPr>
        <p:txBody>
          <a:bodyPr>
            <a:noAutofit/>
          </a:bodyPr>
          <a:lstStyle/>
          <a:p>
            <a:r>
              <a:rPr lang="en-US" sz="1800" b="1" dirty="0"/>
              <a:t>CREA</a:t>
            </a:r>
            <a:endParaRPr lang="en-IE" sz="1800" b="1" dirty="0"/>
          </a:p>
        </p:txBody>
      </p:sp>
      <p:sp>
        <p:nvSpPr>
          <p:cNvPr id="12" name="Text Placeholder 11">
            <a:extLst>
              <a:ext uri="{FF2B5EF4-FFF2-40B4-BE49-F238E27FC236}">
                <a16:creationId xmlns:a16="http://schemas.microsoft.com/office/drawing/2014/main" id="{99C84558-4FF8-420F-BF0F-5A47C1C26B23}"/>
              </a:ext>
            </a:extLst>
          </p:cNvPr>
          <p:cNvSpPr>
            <a:spLocks noGrp="1"/>
          </p:cNvSpPr>
          <p:nvPr>
            <p:ph type="body" sz="quarter" idx="32"/>
          </p:nvPr>
        </p:nvSpPr>
        <p:spPr/>
        <p:txBody>
          <a:bodyPr>
            <a:normAutofit fontScale="92500" lnSpcReduction="20000"/>
          </a:bodyPr>
          <a:lstStyle/>
          <a:p>
            <a:r>
              <a:rPr lang="es-ES" b="1" dirty="0">
                <a:solidFill>
                  <a:srgbClr val="1D599B"/>
                </a:solidFill>
              </a:rPr>
              <a:t>PARA CADA UNA DE LAS CAUSAS PARA ENCONTRAR CUALQUIER TEMA O SUBTEMA</a:t>
            </a:r>
            <a:endParaRPr lang="en-IE" b="1" dirty="0">
              <a:solidFill>
                <a:srgbClr val="1D599B"/>
              </a:solidFill>
            </a:endParaRPr>
          </a:p>
        </p:txBody>
      </p:sp>
      <p:sp>
        <p:nvSpPr>
          <p:cNvPr id="13" name="Text Placeholder 12">
            <a:extLst>
              <a:ext uri="{FF2B5EF4-FFF2-40B4-BE49-F238E27FC236}">
                <a16:creationId xmlns:a16="http://schemas.microsoft.com/office/drawing/2014/main" id="{53A0ED57-A02C-4260-86A3-093F64BB8F18}"/>
              </a:ext>
            </a:extLst>
          </p:cNvPr>
          <p:cNvSpPr>
            <a:spLocks noGrp="1"/>
          </p:cNvSpPr>
          <p:nvPr>
            <p:ph type="body" sz="quarter" idx="33"/>
          </p:nvPr>
        </p:nvSpPr>
        <p:spPr>
          <a:xfrm>
            <a:off x="5571507" y="1928830"/>
            <a:ext cx="1921766" cy="457541"/>
          </a:xfrm>
        </p:spPr>
        <p:txBody>
          <a:bodyPr vert="horz" lIns="91440" tIns="45720" rIns="91440" bIns="45720" rtlCol="0" anchor="t">
            <a:noAutofit/>
          </a:bodyPr>
          <a:lstStyle/>
          <a:p>
            <a:r>
              <a:rPr lang="en-US" sz="1400" b="1" dirty="0"/>
              <a:t>PREGUNTA ¿POR QUÉ</a:t>
            </a:r>
            <a:r>
              <a:rPr lang="en-US" sz="1800" b="1" dirty="0"/>
              <a:t>?</a:t>
            </a:r>
            <a:endParaRPr lang="en-IE" sz="1800" b="1" dirty="0"/>
          </a:p>
        </p:txBody>
      </p:sp>
      <p:sp>
        <p:nvSpPr>
          <p:cNvPr id="14" name="Text Placeholder 13">
            <a:extLst>
              <a:ext uri="{FF2B5EF4-FFF2-40B4-BE49-F238E27FC236}">
                <a16:creationId xmlns:a16="http://schemas.microsoft.com/office/drawing/2014/main" id="{096C9CE7-80D5-4539-897F-D78D04009EDF}"/>
              </a:ext>
            </a:extLst>
          </p:cNvPr>
          <p:cNvSpPr>
            <a:spLocks noGrp="1"/>
          </p:cNvSpPr>
          <p:nvPr>
            <p:ph type="body" sz="quarter" idx="34"/>
          </p:nvPr>
        </p:nvSpPr>
        <p:spPr/>
        <p:txBody>
          <a:bodyPr/>
          <a:lstStyle/>
          <a:p>
            <a:r>
              <a:rPr lang="en-US"/>
              <a:t>1</a:t>
            </a:r>
            <a:endParaRPr lang="en-IE"/>
          </a:p>
        </p:txBody>
      </p:sp>
      <p:sp>
        <p:nvSpPr>
          <p:cNvPr id="15" name="Text Placeholder 14">
            <a:extLst>
              <a:ext uri="{FF2B5EF4-FFF2-40B4-BE49-F238E27FC236}">
                <a16:creationId xmlns:a16="http://schemas.microsoft.com/office/drawing/2014/main" id="{F3DFC1FC-9566-44E2-9B5E-4DC9F9662DCB}"/>
              </a:ext>
            </a:extLst>
          </p:cNvPr>
          <p:cNvSpPr>
            <a:spLocks noGrp="1"/>
          </p:cNvSpPr>
          <p:nvPr>
            <p:ph type="body" sz="quarter" idx="35"/>
          </p:nvPr>
        </p:nvSpPr>
        <p:spPr/>
        <p:txBody>
          <a:bodyPr/>
          <a:lstStyle/>
          <a:p>
            <a:r>
              <a:rPr lang="en-US"/>
              <a:t>2</a:t>
            </a:r>
            <a:endParaRPr lang="en-IE"/>
          </a:p>
        </p:txBody>
      </p:sp>
      <p:sp>
        <p:nvSpPr>
          <p:cNvPr id="16" name="Text Placeholder 15">
            <a:extLst>
              <a:ext uri="{FF2B5EF4-FFF2-40B4-BE49-F238E27FC236}">
                <a16:creationId xmlns:a16="http://schemas.microsoft.com/office/drawing/2014/main" id="{526EC553-DBEE-4B10-9900-DDF75CFAA7E3}"/>
              </a:ext>
            </a:extLst>
          </p:cNvPr>
          <p:cNvSpPr>
            <a:spLocks noGrp="1"/>
          </p:cNvSpPr>
          <p:nvPr>
            <p:ph type="body" sz="quarter" idx="36"/>
          </p:nvPr>
        </p:nvSpPr>
        <p:spPr/>
        <p:txBody>
          <a:bodyPr/>
          <a:lstStyle/>
          <a:p>
            <a:r>
              <a:rPr lang="en-US"/>
              <a:t>3</a:t>
            </a:r>
            <a:endParaRPr lang="en-IE"/>
          </a:p>
        </p:txBody>
      </p:sp>
      <p:sp>
        <p:nvSpPr>
          <p:cNvPr id="17" name="Text Placeholder 16">
            <a:extLst>
              <a:ext uri="{FF2B5EF4-FFF2-40B4-BE49-F238E27FC236}">
                <a16:creationId xmlns:a16="http://schemas.microsoft.com/office/drawing/2014/main" id="{89428E48-7B11-45F0-82D6-5EAA3737462D}"/>
              </a:ext>
            </a:extLst>
          </p:cNvPr>
          <p:cNvSpPr>
            <a:spLocks noGrp="1"/>
          </p:cNvSpPr>
          <p:nvPr>
            <p:ph type="body" sz="quarter" idx="37"/>
          </p:nvPr>
        </p:nvSpPr>
        <p:spPr/>
        <p:txBody>
          <a:bodyPr/>
          <a:lstStyle/>
          <a:p>
            <a:r>
              <a:rPr lang="en-US"/>
              <a:t>4</a:t>
            </a:r>
            <a:endParaRPr lang="en-IE"/>
          </a:p>
        </p:txBody>
      </p:sp>
      <p:sp>
        <p:nvSpPr>
          <p:cNvPr id="18" name="Text Placeholder 17">
            <a:extLst>
              <a:ext uri="{FF2B5EF4-FFF2-40B4-BE49-F238E27FC236}">
                <a16:creationId xmlns:a16="http://schemas.microsoft.com/office/drawing/2014/main" id="{0C0493A6-4340-43C7-96C5-A65CADC8CAF4}"/>
              </a:ext>
            </a:extLst>
          </p:cNvPr>
          <p:cNvSpPr>
            <a:spLocks noGrp="1"/>
          </p:cNvSpPr>
          <p:nvPr>
            <p:ph type="body" sz="quarter" idx="38"/>
          </p:nvPr>
        </p:nvSpPr>
        <p:spPr/>
        <p:txBody>
          <a:bodyPr/>
          <a:lstStyle/>
          <a:p>
            <a:r>
              <a:rPr lang="en-US"/>
              <a:t>5</a:t>
            </a:r>
            <a:endParaRPr lang="en-IE"/>
          </a:p>
        </p:txBody>
      </p:sp>
    </p:spTree>
    <p:extLst>
      <p:ext uri="{BB962C8B-B14F-4D97-AF65-F5344CB8AC3E}">
        <p14:creationId xmlns:p14="http://schemas.microsoft.com/office/powerpoint/2010/main" val="31844623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outdoor, outdoor object, light, fireworks&#10;&#10;Description automatically generated">
            <a:extLst>
              <a:ext uri="{FF2B5EF4-FFF2-40B4-BE49-F238E27FC236}">
                <a16:creationId xmlns:a16="http://schemas.microsoft.com/office/drawing/2014/main" id="{F574EDB5-D567-4250-9ED9-E6721AA07A1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268" r="12268"/>
          <a:stretch>
            <a:fillRect/>
          </a:stretch>
        </p:blipFill>
        <p:spPr/>
      </p:pic>
      <p:sp>
        <p:nvSpPr>
          <p:cNvPr id="3" name="Text Placeholder 2">
            <a:extLst>
              <a:ext uri="{FF2B5EF4-FFF2-40B4-BE49-F238E27FC236}">
                <a16:creationId xmlns:a16="http://schemas.microsoft.com/office/drawing/2014/main" id="{44176092-009D-463F-9E85-47A56E0548E0}"/>
              </a:ext>
            </a:extLst>
          </p:cNvPr>
          <p:cNvSpPr>
            <a:spLocks noGrp="1"/>
          </p:cNvSpPr>
          <p:nvPr>
            <p:ph type="body" sz="quarter" idx="18"/>
          </p:nvPr>
        </p:nvSpPr>
        <p:spPr>
          <a:xfrm>
            <a:off x="1445555" y="1736536"/>
            <a:ext cx="5105121" cy="4525954"/>
          </a:xfrm>
        </p:spPr>
        <p:txBody>
          <a:bodyPr vert="horz" lIns="91440" tIns="45720" rIns="91440" bIns="45720" rtlCol="0" anchor="t">
            <a:normAutofit/>
          </a:bodyPr>
          <a:lstStyle/>
          <a:p>
            <a:pPr marL="414655" indent="-342900">
              <a:buFont typeface="Arial" panose="020B0604020202020204" pitchFamily="34" charset="0"/>
              <a:buChar char="•"/>
            </a:pPr>
            <a:r>
              <a:rPr lang="es-ES" dirty="0"/>
              <a:t>¿A quiénes afecta este problema</a:t>
            </a:r>
            <a:r>
              <a:rPr lang="en-US" dirty="0"/>
              <a:t>?</a:t>
            </a:r>
            <a:endParaRPr lang="es-ES"/>
          </a:p>
          <a:p>
            <a:pPr marL="414655" indent="-342900">
              <a:buFont typeface="Arial" panose="020B0604020202020204" pitchFamily="34" charset="0"/>
              <a:buChar char="•"/>
            </a:pPr>
            <a:r>
              <a:rPr lang="en-US" dirty="0"/>
              <a:t>¿A </a:t>
            </a:r>
            <a:r>
              <a:rPr lang="en-US" dirty="0" err="1"/>
              <a:t>quién</a:t>
            </a:r>
            <a:r>
              <a:rPr lang="en-US" dirty="0"/>
              <a:t> le </a:t>
            </a:r>
            <a:r>
              <a:rPr lang="en-US" dirty="0" err="1"/>
              <a:t>importa</a:t>
            </a:r>
            <a:r>
              <a:rPr lang="en-US" dirty="0"/>
              <a:t> </a:t>
            </a:r>
            <a:r>
              <a:rPr lang="en-US" dirty="0" err="1"/>
              <a:t>este</a:t>
            </a:r>
            <a:r>
              <a:rPr lang="en-US" dirty="0"/>
              <a:t> </a:t>
            </a:r>
            <a:r>
              <a:rPr lang="en-US" dirty="0" err="1"/>
              <a:t>problema</a:t>
            </a:r>
            <a:r>
              <a:rPr lang="en-US" dirty="0"/>
              <a:t>?</a:t>
            </a:r>
            <a:endParaRPr lang="en-US" dirty="0">
              <a:cs typeface="Calibri"/>
            </a:endParaRPr>
          </a:p>
          <a:p>
            <a:pPr marL="414655" indent="-342900">
              <a:buFont typeface="Arial" panose="020B0604020202020204" pitchFamily="34" charset="0"/>
              <a:buChar char="•"/>
            </a:pPr>
            <a:r>
              <a:rPr lang="es-ES" dirty="0"/>
              <a:t>¿Cuál de estos será su grupo objetivo?</a:t>
            </a:r>
            <a:r>
              <a:rPr lang="en-US" dirty="0"/>
              <a:t>?</a:t>
            </a:r>
            <a:endParaRPr lang="en-US" dirty="0">
              <a:cs typeface="Calibri" panose="020F0502020204030204"/>
            </a:endParaRPr>
          </a:p>
          <a:p>
            <a:pPr marL="414655" indent="-342900">
              <a:buFont typeface="Arial" panose="020B0604020202020204" pitchFamily="34" charset="0"/>
              <a:buChar char="•"/>
            </a:pPr>
            <a:r>
              <a:rPr lang="en-US" dirty="0"/>
              <a:t>¿</a:t>
            </a:r>
            <a:r>
              <a:rPr lang="en-US" dirty="0" err="1"/>
              <a:t>Existe</a:t>
            </a:r>
            <a:r>
              <a:rPr lang="en-US" dirty="0"/>
              <a:t> </a:t>
            </a:r>
            <a:r>
              <a:rPr lang="en-US" dirty="0" err="1"/>
              <a:t>ya</a:t>
            </a:r>
            <a:r>
              <a:rPr lang="en-US" dirty="0"/>
              <a:t> una idea?</a:t>
            </a:r>
            <a:endParaRPr lang="en-US" dirty="0">
              <a:cs typeface="Calibri" panose="020F0502020204030204"/>
            </a:endParaRPr>
          </a:p>
          <a:p>
            <a:pPr marL="414655" indent="-342900">
              <a:buFont typeface="Arial" panose="020B0604020202020204" pitchFamily="34" charset="0"/>
              <a:buChar char="•"/>
            </a:pPr>
            <a:r>
              <a:rPr lang="en-US" dirty="0"/>
              <a:t>¿</a:t>
            </a:r>
            <a:r>
              <a:rPr lang="en-US" dirty="0" err="1"/>
              <a:t>Existe</a:t>
            </a:r>
            <a:r>
              <a:rPr lang="en-US" dirty="0"/>
              <a:t> </a:t>
            </a:r>
            <a:r>
              <a:rPr lang="en-US" dirty="0" err="1"/>
              <a:t>ya</a:t>
            </a:r>
            <a:r>
              <a:rPr lang="en-US" dirty="0"/>
              <a:t> una </a:t>
            </a:r>
            <a:r>
              <a:rPr lang="en-US" dirty="0" err="1"/>
              <a:t>solución</a:t>
            </a:r>
            <a:r>
              <a:rPr lang="en-US" dirty="0"/>
              <a:t>?</a:t>
            </a:r>
            <a:endParaRPr lang="en-US" dirty="0">
              <a:cs typeface="Calibri" panose="020F0502020204030204"/>
            </a:endParaRPr>
          </a:p>
          <a:p>
            <a:pPr marL="414655" indent="-342900">
              <a:buFont typeface="Arial" panose="020B0604020202020204" pitchFamily="34" charset="0"/>
              <a:buChar char="•"/>
            </a:pPr>
            <a:r>
              <a:rPr lang="en-US" dirty="0"/>
              <a:t>¿</a:t>
            </a:r>
            <a:r>
              <a:rPr lang="en-US" dirty="0" err="1"/>
              <a:t>Quién</a:t>
            </a:r>
            <a:r>
              <a:rPr lang="en-US" dirty="0"/>
              <a:t> </a:t>
            </a:r>
            <a:r>
              <a:rPr lang="en-US" dirty="0" err="1"/>
              <a:t>tiene</a:t>
            </a:r>
            <a:r>
              <a:rPr lang="en-US" dirty="0"/>
              <a:t> </a:t>
            </a:r>
            <a:r>
              <a:rPr lang="en-US" dirty="0" err="1"/>
              <a:t>esto</a:t>
            </a:r>
            <a:r>
              <a:rPr lang="en-US" dirty="0"/>
              <a:t>?</a:t>
            </a:r>
            <a:endParaRPr lang="en-US" dirty="0">
              <a:cs typeface="Calibri" panose="020F0502020204030204"/>
            </a:endParaRPr>
          </a:p>
          <a:p>
            <a:pPr marL="414655" indent="-342900">
              <a:buFont typeface="Arial" panose="020B0604020202020204" pitchFamily="34" charset="0"/>
              <a:buChar char="•"/>
            </a:pPr>
            <a:r>
              <a:rPr lang="en-US" b="1" dirty="0"/>
              <a:t>¿</a:t>
            </a:r>
            <a:r>
              <a:rPr lang="en-US" b="1" dirty="0" err="1"/>
              <a:t>Cómo</a:t>
            </a:r>
            <a:r>
              <a:rPr lang="en-US" b="1" dirty="0"/>
              <a:t> se </a:t>
            </a:r>
            <a:r>
              <a:rPr lang="en-US" b="1" dirty="0" err="1"/>
              <a:t>puede</a:t>
            </a:r>
            <a:r>
              <a:rPr lang="en-US" b="1" dirty="0"/>
              <a:t> </a:t>
            </a:r>
            <a:r>
              <a:rPr lang="en-US" b="1" dirty="0" err="1"/>
              <a:t>mejorar</a:t>
            </a:r>
            <a:r>
              <a:rPr lang="en-US" b="1" dirty="0"/>
              <a:t>?</a:t>
            </a:r>
            <a:endParaRPr lang="en-IE" dirty="0">
              <a:cs typeface="Calibri" panose="020F0502020204030204"/>
            </a:endParaRPr>
          </a:p>
        </p:txBody>
      </p:sp>
      <p:sp>
        <p:nvSpPr>
          <p:cNvPr id="4" name="Text Placeholder 3">
            <a:extLst>
              <a:ext uri="{FF2B5EF4-FFF2-40B4-BE49-F238E27FC236}">
                <a16:creationId xmlns:a16="http://schemas.microsoft.com/office/drawing/2014/main" id="{BAB8B602-17D0-4A99-8995-562D5E4538CB}"/>
              </a:ext>
            </a:extLst>
          </p:cNvPr>
          <p:cNvSpPr>
            <a:spLocks noGrp="1"/>
          </p:cNvSpPr>
          <p:nvPr>
            <p:ph type="body" sz="quarter" idx="16"/>
          </p:nvPr>
        </p:nvSpPr>
        <p:spPr/>
        <p:txBody>
          <a:bodyPr>
            <a:normAutofit/>
          </a:bodyPr>
          <a:lstStyle/>
          <a:p>
            <a:r>
              <a:rPr lang="en-US" sz="3300" b="1" dirty="0"/>
              <a:t>OTRAS QUESTIONES:</a:t>
            </a:r>
            <a:endParaRPr lang="en-IE" sz="3300" b="1" dirty="0"/>
          </a:p>
        </p:txBody>
      </p:sp>
    </p:spTree>
    <p:extLst>
      <p:ext uri="{BB962C8B-B14F-4D97-AF65-F5344CB8AC3E}">
        <p14:creationId xmlns:p14="http://schemas.microsoft.com/office/powerpoint/2010/main" val="2680774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607E9C-EF85-4C10-BB55-692EAA6FBE01}"/>
              </a:ext>
            </a:extLst>
          </p:cNvPr>
          <p:cNvSpPr>
            <a:spLocks noGrp="1"/>
          </p:cNvSpPr>
          <p:nvPr>
            <p:ph type="body" sz="quarter" idx="18"/>
          </p:nvPr>
        </p:nvSpPr>
        <p:spPr>
          <a:xfrm>
            <a:off x="0" y="2545710"/>
            <a:ext cx="4431210" cy="3281905"/>
          </a:xfrm>
        </p:spPr>
        <p:txBody>
          <a:bodyPr vert="horz" lIns="91440" tIns="45720" rIns="91440" bIns="45720" rtlCol="0" anchor="t">
            <a:normAutofit lnSpcReduction="10000"/>
          </a:bodyPr>
          <a:lstStyle/>
          <a:p>
            <a:pPr indent="0" algn="just"/>
            <a:r>
              <a:rPr lang="es-ES" dirty="0">
                <a:solidFill>
                  <a:srgbClr val="1D599B"/>
                </a:solidFill>
              </a:rPr>
              <a:t>Este es un breve vídeo con una visión general del Mapa de la Empatía con el Cliente. Se trata de una herramienta útil que puede utilizarse para ayudar a las empresas a entender mejor a sus clientes y ayudarles a descubrir y definir el problema real que el cliente está experimentando </a:t>
            </a:r>
            <a:endParaRPr lang="en-IE" dirty="0">
              <a:solidFill>
                <a:srgbClr val="1D599B"/>
              </a:solidFill>
              <a:cs typeface="Calibri" panose="020F0502020204030204"/>
            </a:endParaRPr>
          </a:p>
        </p:txBody>
      </p:sp>
      <p:sp>
        <p:nvSpPr>
          <p:cNvPr id="3" name="Text Placeholder 2">
            <a:extLst>
              <a:ext uri="{FF2B5EF4-FFF2-40B4-BE49-F238E27FC236}">
                <a16:creationId xmlns:a16="http://schemas.microsoft.com/office/drawing/2014/main" id="{9F2CEBF5-E462-4BD9-83B5-394FDDF380B0}"/>
              </a:ext>
            </a:extLst>
          </p:cNvPr>
          <p:cNvSpPr>
            <a:spLocks noGrp="1"/>
          </p:cNvSpPr>
          <p:nvPr>
            <p:ph type="body" sz="quarter" idx="16"/>
          </p:nvPr>
        </p:nvSpPr>
        <p:spPr/>
        <p:txBody>
          <a:bodyPr/>
          <a:lstStyle/>
          <a:p>
            <a:r>
              <a:rPr lang="en-US" b="1" dirty="0" err="1"/>
              <a:t>Mapa</a:t>
            </a:r>
            <a:r>
              <a:rPr lang="en-US" b="1" dirty="0"/>
              <a:t> de la </a:t>
            </a:r>
            <a:r>
              <a:rPr lang="en-US" b="1" dirty="0" err="1"/>
              <a:t>empatía</a:t>
            </a:r>
            <a:endParaRPr lang="en-IE" b="1" dirty="0"/>
          </a:p>
        </p:txBody>
      </p:sp>
      <p:pic>
        <p:nvPicPr>
          <p:cNvPr id="4" name="Online Media 3" title="Understanding Customers - An Introduction to Customer Empathy Mapping">
            <a:hlinkClick r:id="" action="ppaction://media"/>
            <a:extLst>
              <a:ext uri="{FF2B5EF4-FFF2-40B4-BE49-F238E27FC236}">
                <a16:creationId xmlns:a16="http://schemas.microsoft.com/office/drawing/2014/main" id="{A12CFFCE-7E53-4942-8369-E1731E9F4BB4}"/>
              </a:ext>
            </a:extLst>
          </p:cNvPr>
          <p:cNvPicPr>
            <a:picLocks noRot="1" noChangeAspect="1"/>
          </p:cNvPicPr>
          <p:nvPr>
            <a:videoFile r:link="rId1"/>
          </p:nvPr>
        </p:nvPicPr>
        <p:blipFill>
          <a:blip r:embed="rId3"/>
          <a:stretch>
            <a:fillRect/>
          </a:stretch>
        </p:blipFill>
        <p:spPr>
          <a:xfrm>
            <a:off x="4899572" y="1243689"/>
            <a:ext cx="6783731" cy="4064035"/>
          </a:xfrm>
          <a:prstGeom prst="rect">
            <a:avLst/>
          </a:prstGeom>
        </p:spPr>
      </p:pic>
      <p:sp>
        <p:nvSpPr>
          <p:cNvPr id="6" name="TextBox 5">
            <a:extLst>
              <a:ext uri="{FF2B5EF4-FFF2-40B4-BE49-F238E27FC236}">
                <a16:creationId xmlns:a16="http://schemas.microsoft.com/office/drawing/2014/main" id="{EE68FAF0-871C-4F8F-83BF-A90980464E47}"/>
              </a:ext>
            </a:extLst>
          </p:cNvPr>
          <p:cNvSpPr txBox="1"/>
          <p:nvPr/>
        </p:nvSpPr>
        <p:spPr>
          <a:xfrm>
            <a:off x="4685211" y="5925234"/>
            <a:ext cx="6096000" cy="646331"/>
          </a:xfrm>
          <a:prstGeom prst="rect">
            <a:avLst/>
          </a:prstGeom>
          <a:noFill/>
        </p:spPr>
        <p:txBody>
          <a:bodyPr wrap="square">
            <a:spAutoFit/>
          </a:bodyPr>
          <a:lstStyle/>
          <a:p>
            <a:r>
              <a:rPr lang="en-US">
                <a:solidFill>
                  <a:srgbClr val="1D599B"/>
                </a:solidFill>
                <a:hlinkClick r:id="rId4">
                  <a:extLst>
                    <a:ext uri="{A12FA001-AC4F-418D-AE19-62706E023703}">
                      <ahyp:hlinkClr xmlns:ahyp="http://schemas.microsoft.com/office/drawing/2018/hyperlinkcolor" val="tx"/>
                    </a:ext>
                  </a:extLst>
                </a:hlinkClick>
              </a:rPr>
              <a:t>Understanding Customers - An Introduction to Customer Empathy Mapping - YouTube</a:t>
            </a:r>
            <a:endParaRPr lang="en-IE">
              <a:solidFill>
                <a:srgbClr val="1D599B"/>
              </a:solidFill>
            </a:endParaRPr>
          </a:p>
        </p:txBody>
      </p:sp>
    </p:spTree>
    <p:extLst>
      <p:ext uri="{BB962C8B-B14F-4D97-AF65-F5344CB8AC3E}">
        <p14:creationId xmlns:p14="http://schemas.microsoft.com/office/powerpoint/2010/main" val="18757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6F3EA5-C1CA-43D7-9E7D-DD0482DACAA4}"/>
              </a:ext>
            </a:extLst>
          </p:cNvPr>
          <p:cNvSpPr>
            <a:spLocks noGrp="1"/>
          </p:cNvSpPr>
          <p:nvPr>
            <p:ph type="body" sz="quarter" idx="30"/>
          </p:nvPr>
        </p:nvSpPr>
        <p:spPr>
          <a:xfrm>
            <a:off x="11113" y="4810155"/>
            <a:ext cx="3930316" cy="1237497"/>
          </a:xfrm>
        </p:spPr>
        <p:txBody>
          <a:bodyPr>
            <a:noAutofit/>
          </a:bodyPr>
          <a:lstStyle/>
          <a:p>
            <a:r>
              <a:rPr lang="en-US" sz="1700" b="1" dirty="0"/>
              <a:t>Desarrollo, </a:t>
            </a:r>
            <a:r>
              <a:rPr lang="en-US" sz="1700" b="1" dirty="0" err="1"/>
              <a:t>implementación</a:t>
            </a:r>
            <a:r>
              <a:rPr lang="en-US" sz="1700" b="1" dirty="0"/>
              <a:t> y </a:t>
            </a:r>
            <a:r>
              <a:rPr lang="es-ES" sz="1700" b="1" dirty="0"/>
              <a:t>Incorporación de nuevos contenidos de formación a la oferta de formación profesional</a:t>
            </a:r>
            <a:endParaRPr lang="en-IE" sz="1700" dirty="0"/>
          </a:p>
        </p:txBody>
      </p:sp>
      <p:sp>
        <p:nvSpPr>
          <p:cNvPr id="3" name="Text Placeholder 2">
            <a:extLst>
              <a:ext uri="{FF2B5EF4-FFF2-40B4-BE49-F238E27FC236}">
                <a16:creationId xmlns:a16="http://schemas.microsoft.com/office/drawing/2014/main" id="{5F08B2CC-7354-44C0-A871-A287EA59BCCF}"/>
              </a:ext>
            </a:extLst>
          </p:cNvPr>
          <p:cNvSpPr>
            <a:spLocks noGrp="1"/>
          </p:cNvSpPr>
          <p:nvPr>
            <p:ph type="body" sz="quarter" idx="31"/>
          </p:nvPr>
        </p:nvSpPr>
        <p:spPr>
          <a:xfrm>
            <a:off x="938445" y="3785937"/>
            <a:ext cx="2061046" cy="643131"/>
          </a:xfrm>
        </p:spPr>
        <p:txBody>
          <a:bodyPr>
            <a:normAutofit fontScale="85000" lnSpcReduction="10000"/>
          </a:bodyPr>
          <a:lstStyle/>
          <a:p>
            <a:r>
              <a:rPr lang="en-US" sz="2000" b="1" dirty="0" err="1"/>
              <a:t>Educadores</a:t>
            </a:r>
            <a:r>
              <a:rPr lang="en-US" sz="2000" b="1" dirty="0"/>
              <a:t> </a:t>
            </a:r>
            <a:r>
              <a:rPr lang="en-US" sz="2000" b="1" dirty="0" err="1"/>
              <a:t>empoderados</a:t>
            </a:r>
            <a:endParaRPr lang="en-US" sz="2000" b="1" dirty="0"/>
          </a:p>
          <a:p>
            <a:endParaRPr lang="en-IE" dirty="0"/>
          </a:p>
        </p:txBody>
      </p:sp>
      <p:sp>
        <p:nvSpPr>
          <p:cNvPr id="4" name="Text Placeholder 3">
            <a:extLst>
              <a:ext uri="{FF2B5EF4-FFF2-40B4-BE49-F238E27FC236}">
                <a16:creationId xmlns:a16="http://schemas.microsoft.com/office/drawing/2014/main" id="{AB54E431-5E75-42ED-8815-837835D69300}"/>
              </a:ext>
            </a:extLst>
          </p:cNvPr>
          <p:cNvSpPr>
            <a:spLocks noGrp="1"/>
          </p:cNvSpPr>
          <p:nvPr>
            <p:ph type="body" sz="quarter" idx="32"/>
          </p:nvPr>
        </p:nvSpPr>
        <p:spPr>
          <a:xfrm>
            <a:off x="4517596" y="4812289"/>
            <a:ext cx="3208712" cy="1237497"/>
          </a:xfrm>
        </p:spPr>
        <p:txBody>
          <a:bodyPr>
            <a:normAutofit fontScale="85000" lnSpcReduction="20000"/>
          </a:bodyPr>
          <a:lstStyle/>
          <a:p>
            <a:endParaRPr lang="en-US" sz="2000" b="1" dirty="0"/>
          </a:p>
          <a:p>
            <a:r>
              <a:rPr lang="es-ES" sz="2000" b="1" dirty="0"/>
              <a:t>Plan de estudios para que las PYME sigan y aprendan, informándolas y capacitándolas</a:t>
            </a:r>
            <a:endParaRPr lang="en-IE" sz="2000" dirty="0"/>
          </a:p>
        </p:txBody>
      </p:sp>
      <p:sp>
        <p:nvSpPr>
          <p:cNvPr id="5" name="Text Placeholder 4">
            <a:extLst>
              <a:ext uri="{FF2B5EF4-FFF2-40B4-BE49-F238E27FC236}">
                <a16:creationId xmlns:a16="http://schemas.microsoft.com/office/drawing/2014/main" id="{CA916AE7-65AC-45FB-B0EB-19E5F5B90761}"/>
              </a:ext>
            </a:extLst>
          </p:cNvPr>
          <p:cNvSpPr>
            <a:spLocks noGrp="1"/>
          </p:cNvSpPr>
          <p:nvPr>
            <p:ph type="body" sz="quarter" idx="33"/>
          </p:nvPr>
        </p:nvSpPr>
        <p:spPr>
          <a:xfrm>
            <a:off x="4320212" y="3793958"/>
            <a:ext cx="3551576" cy="651282"/>
          </a:xfrm>
        </p:spPr>
        <p:txBody>
          <a:bodyPr>
            <a:noAutofit/>
          </a:bodyPr>
          <a:lstStyle/>
          <a:p>
            <a:r>
              <a:rPr lang="es-ES" b="1" dirty="0"/>
              <a:t>PYMES informadas y preparadas para la innovación</a:t>
            </a:r>
            <a:endParaRPr lang="en-US" b="1" dirty="0"/>
          </a:p>
          <a:p>
            <a:endParaRPr lang="en-IE" dirty="0"/>
          </a:p>
        </p:txBody>
      </p:sp>
      <p:sp>
        <p:nvSpPr>
          <p:cNvPr id="6" name="Text Placeholder 5">
            <a:extLst>
              <a:ext uri="{FF2B5EF4-FFF2-40B4-BE49-F238E27FC236}">
                <a16:creationId xmlns:a16="http://schemas.microsoft.com/office/drawing/2014/main" id="{D6FF680A-B4EE-44FE-8FA3-CBC5BCC59B79}"/>
              </a:ext>
            </a:extLst>
          </p:cNvPr>
          <p:cNvSpPr>
            <a:spLocks noGrp="1"/>
          </p:cNvSpPr>
          <p:nvPr>
            <p:ph type="body" sz="quarter" idx="34"/>
          </p:nvPr>
        </p:nvSpPr>
        <p:spPr>
          <a:xfrm>
            <a:off x="8816646" y="4810154"/>
            <a:ext cx="2998123" cy="1237497"/>
          </a:xfrm>
        </p:spPr>
        <p:txBody>
          <a:bodyPr>
            <a:normAutofit fontScale="92500" lnSpcReduction="20000"/>
          </a:bodyPr>
          <a:lstStyle/>
          <a:p>
            <a:r>
              <a:rPr lang="es-ES" sz="2000" b="1" dirty="0">
                <a:solidFill>
                  <a:srgbClr val="000000"/>
                </a:solidFill>
              </a:rPr>
              <a:t>Una nueva generación de productos o servicios para la comunidad de personas mayores</a:t>
            </a:r>
            <a:endParaRPr lang="en-IE" sz="2000" dirty="0"/>
          </a:p>
        </p:txBody>
      </p:sp>
      <p:sp>
        <p:nvSpPr>
          <p:cNvPr id="7" name="Text Placeholder 6">
            <a:extLst>
              <a:ext uri="{FF2B5EF4-FFF2-40B4-BE49-F238E27FC236}">
                <a16:creationId xmlns:a16="http://schemas.microsoft.com/office/drawing/2014/main" id="{07C7BD42-77BC-49EA-BDEB-DF0CA2625F5C}"/>
              </a:ext>
            </a:extLst>
          </p:cNvPr>
          <p:cNvSpPr>
            <a:spLocks noGrp="1"/>
          </p:cNvSpPr>
          <p:nvPr>
            <p:ph type="body" sz="quarter" idx="35"/>
          </p:nvPr>
        </p:nvSpPr>
        <p:spPr>
          <a:xfrm>
            <a:off x="8550442" y="3785937"/>
            <a:ext cx="3312695" cy="710962"/>
          </a:xfrm>
        </p:spPr>
        <p:txBody>
          <a:bodyPr vert="horz" lIns="91440" tIns="45720" rIns="91440" bIns="45720" rtlCol="0" anchor="t">
            <a:noAutofit/>
          </a:bodyPr>
          <a:lstStyle/>
          <a:p>
            <a:r>
              <a:rPr lang="es-ES" b="1" dirty="0">
                <a:latin typeface="Montserrat"/>
              </a:rPr>
              <a:t>Desarrollo acelerado de nuevos productos </a:t>
            </a:r>
          </a:p>
          <a:p>
            <a:endParaRPr lang="en-IE" dirty="0"/>
          </a:p>
        </p:txBody>
      </p:sp>
      <p:sp>
        <p:nvSpPr>
          <p:cNvPr id="9" name="Shape 2633">
            <a:extLst>
              <a:ext uri="{FF2B5EF4-FFF2-40B4-BE49-F238E27FC236}">
                <a16:creationId xmlns:a16="http://schemas.microsoft.com/office/drawing/2014/main" id="{A68A7ABD-52FE-4B7A-8741-7FC441421997}"/>
              </a:ext>
            </a:extLst>
          </p:cNvPr>
          <p:cNvSpPr/>
          <p:nvPr/>
        </p:nvSpPr>
        <p:spPr>
          <a:xfrm>
            <a:off x="1702582" y="2066094"/>
            <a:ext cx="532771" cy="532768"/>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rgbClr val="000000"/>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0" name="Shape 2772">
            <a:extLst>
              <a:ext uri="{FF2B5EF4-FFF2-40B4-BE49-F238E27FC236}">
                <a16:creationId xmlns:a16="http://schemas.microsoft.com/office/drawing/2014/main" id="{DA7A4268-5910-4C6B-BA7A-07DAA89FF869}"/>
              </a:ext>
            </a:extLst>
          </p:cNvPr>
          <p:cNvSpPr/>
          <p:nvPr/>
        </p:nvSpPr>
        <p:spPr>
          <a:xfrm>
            <a:off x="5856603" y="2068163"/>
            <a:ext cx="530699" cy="530699"/>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8" y="0"/>
                  <a:pt x="9818" y="440"/>
                  <a:pt x="9818" y="982"/>
                </a:cubicBezTo>
                <a:lnTo>
                  <a:pt x="982" y="982"/>
                </a:lnTo>
                <a:cubicBezTo>
                  <a:pt x="440" y="982"/>
                  <a:pt x="0" y="1422"/>
                  <a:pt x="0" y="1964"/>
                </a:cubicBezTo>
                <a:lnTo>
                  <a:pt x="0" y="2945"/>
                </a:lnTo>
                <a:cubicBezTo>
                  <a:pt x="0" y="3488"/>
                  <a:pt x="440" y="3927"/>
                  <a:pt x="982" y="3927"/>
                </a:cubicBezTo>
                <a:lnTo>
                  <a:pt x="982" y="15709"/>
                </a:lnTo>
                <a:cubicBezTo>
                  <a:pt x="982" y="16252"/>
                  <a:pt x="1422" y="16691"/>
                  <a:pt x="1964" y="16691"/>
                </a:cubicBezTo>
                <a:lnTo>
                  <a:pt x="10309" y="16691"/>
                </a:lnTo>
                <a:lnTo>
                  <a:pt x="10309" y="17960"/>
                </a:lnTo>
                <a:lnTo>
                  <a:pt x="7507" y="20762"/>
                </a:lnTo>
                <a:cubicBezTo>
                  <a:pt x="7419" y="20851"/>
                  <a:pt x="7364" y="20974"/>
                  <a:pt x="7364" y="21109"/>
                </a:cubicBezTo>
                <a:cubicBezTo>
                  <a:pt x="7364" y="21380"/>
                  <a:pt x="7584" y="21600"/>
                  <a:pt x="7855" y="21600"/>
                </a:cubicBezTo>
                <a:cubicBezTo>
                  <a:pt x="7990" y="21600"/>
                  <a:pt x="8113" y="21545"/>
                  <a:pt x="8202" y="21456"/>
                </a:cubicBezTo>
                <a:lnTo>
                  <a:pt x="10800" y="18858"/>
                </a:lnTo>
                <a:lnTo>
                  <a:pt x="13398" y="21456"/>
                </a:lnTo>
                <a:cubicBezTo>
                  <a:pt x="13487" y="21545"/>
                  <a:pt x="13610" y="21600"/>
                  <a:pt x="13745" y="21600"/>
                </a:cubicBezTo>
                <a:cubicBezTo>
                  <a:pt x="14016" y="21600"/>
                  <a:pt x="14236" y="21380"/>
                  <a:pt x="14236" y="21109"/>
                </a:cubicBezTo>
                <a:cubicBezTo>
                  <a:pt x="14236" y="20974"/>
                  <a:pt x="14181"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2273" y="12764"/>
                </a:moveTo>
                <a:lnTo>
                  <a:pt x="17182" y="12764"/>
                </a:lnTo>
                <a:cubicBezTo>
                  <a:pt x="17453" y="12764"/>
                  <a:pt x="17673" y="12544"/>
                  <a:pt x="17673" y="12273"/>
                </a:cubicBezTo>
                <a:cubicBezTo>
                  <a:pt x="17673" y="12002"/>
                  <a:pt x="17453" y="11782"/>
                  <a:pt x="17182" y="11782"/>
                </a:cubicBezTo>
                <a:lnTo>
                  <a:pt x="12273" y="11782"/>
                </a:lnTo>
                <a:cubicBezTo>
                  <a:pt x="12002" y="11782"/>
                  <a:pt x="11782" y="12002"/>
                  <a:pt x="11782" y="12273"/>
                </a:cubicBezTo>
                <a:cubicBezTo>
                  <a:pt x="11782" y="12544"/>
                  <a:pt x="12002" y="12764"/>
                  <a:pt x="12273" y="12764"/>
                </a:cubicBezTo>
                <a:moveTo>
                  <a:pt x="4909" y="6873"/>
                </a:moveTo>
                <a:lnTo>
                  <a:pt x="8836" y="6873"/>
                </a:lnTo>
                <a:lnTo>
                  <a:pt x="8836" y="11782"/>
                </a:lnTo>
                <a:lnTo>
                  <a:pt x="4909" y="11782"/>
                </a:lnTo>
                <a:cubicBezTo>
                  <a:pt x="4909" y="11782"/>
                  <a:pt x="4909" y="6873"/>
                  <a:pt x="4909" y="6873"/>
                </a:cubicBezTo>
                <a:close/>
                <a:moveTo>
                  <a:pt x="4909" y="12764"/>
                </a:moveTo>
                <a:lnTo>
                  <a:pt x="8836" y="12764"/>
                </a:lnTo>
                <a:cubicBezTo>
                  <a:pt x="9378" y="12764"/>
                  <a:pt x="9818" y="12325"/>
                  <a:pt x="9818" y="11782"/>
                </a:cubicBezTo>
                <a:lnTo>
                  <a:pt x="9818" y="6873"/>
                </a:lnTo>
                <a:cubicBezTo>
                  <a:pt x="9818" y="6331"/>
                  <a:pt x="9378" y="5891"/>
                  <a:pt x="8836" y="5891"/>
                </a:cubicBezTo>
                <a:lnTo>
                  <a:pt x="4909" y="5891"/>
                </a:lnTo>
                <a:cubicBezTo>
                  <a:pt x="4367" y="5891"/>
                  <a:pt x="3927" y="6331"/>
                  <a:pt x="3927" y="6873"/>
                </a:cubicBezTo>
                <a:lnTo>
                  <a:pt x="3927" y="11782"/>
                </a:lnTo>
                <a:cubicBezTo>
                  <a:pt x="3927" y="12325"/>
                  <a:pt x="4367" y="12764"/>
                  <a:pt x="4909" y="12764"/>
                </a:cubicBezTo>
                <a:moveTo>
                  <a:pt x="12273" y="10800"/>
                </a:moveTo>
                <a:lnTo>
                  <a:pt x="14236" y="10800"/>
                </a:lnTo>
                <a:cubicBezTo>
                  <a:pt x="14507" y="10800"/>
                  <a:pt x="14727" y="10580"/>
                  <a:pt x="14727" y="10309"/>
                </a:cubicBezTo>
                <a:cubicBezTo>
                  <a:pt x="14727" y="10038"/>
                  <a:pt x="14507" y="9818"/>
                  <a:pt x="14236" y="9818"/>
                </a:cubicBezTo>
                <a:lnTo>
                  <a:pt x="12273" y="9818"/>
                </a:lnTo>
                <a:cubicBezTo>
                  <a:pt x="12002" y="9818"/>
                  <a:pt x="11782" y="10038"/>
                  <a:pt x="11782" y="10309"/>
                </a:cubicBezTo>
                <a:cubicBezTo>
                  <a:pt x="11782" y="10580"/>
                  <a:pt x="12002" y="10800"/>
                  <a:pt x="12273" y="10800"/>
                </a:cubicBezTo>
                <a:moveTo>
                  <a:pt x="12273" y="6873"/>
                </a:moveTo>
                <a:lnTo>
                  <a:pt x="15218" y="6873"/>
                </a:lnTo>
                <a:cubicBezTo>
                  <a:pt x="15489" y="6873"/>
                  <a:pt x="15709" y="6653"/>
                  <a:pt x="15709" y="6382"/>
                </a:cubicBezTo>
                <a:cubicBezTo>
                  <a:pt x="15709" y="6111"/>
                  <a:pt x="15489" y="5891"/>
                  <a:pt x="15218" y="5891"/>
                </a:cubicBezTo>
                <a:lnTo>
                  <a:pt x="12273" y="5891"/>
                </a:lnTo>
                <a:cubicBezTo>
                  <a:pt x="12002" y="5891"/>
                  <a:pt x="11782" y="6111"/>
                  <a:pt x="11782" y="6382"/>
                </a:cubicBezTo>
                <a:cubicBezTo>
                  <a:pt x="11782" y="6653"/>
                  <a:pt x="12002" y="6873"/>
                  <a:pt x="12273" y="6873"/>
                </a:cubicBezTo>
                <a:moveTo>
                  <a:pt x="12273" y="8836"/>
                </a:moveTo>
                <a:lnTo>
                  <a:pt x="17182" y="8836"/>
                </a:lnTo>
                <a:cubicBezTo>
                  <a:pt x="17453" y="8836"/>
                  <a:pt x="17673" y="8617"/>
                  <a:pt x="17673" y="8345"/>
                </a:cubicBezTo>
                <a:cubicBezTo>
                  <a:pt x="17673" y="8075"/>
                  <a:pt x="17453" y="7855"/>
                  <a:pt x="17182" y="7855"/>
                </a:cubicBezTo>
                <a:lnTo>
                  <a:pt x="12273" y="7855"/>
                </a:lnTo>
                <a:cubicBezTo>
                  <a:pt x="12002" y="7855"/>
                  <a:pt x="11782" y="8075"/>
                  <a:pt x="11782" y="8345"/>
                </a:cubicBezTo>
                <a:cubicBezTo>
                  <a:pt x="11782" y="8617"/>
                  <a:pt x="12002" y="8836"/>
                  <a:pt x="12273" y="8836"/>
                </a:cubicBezTo>
              </a:path>
            </a:pathLst>
          </a:custGeom>
          <a:solidFill>
            <a:srgbClr val="000000"/>
          </a:solidFill>
          <a:ln w="12700">
            <a:noFill/>
            <a:miter lim="400000"/>
          </a:ln>
        </p:spPr>
        <p:txBody>
          <a:bodyPr lIns="38090" tIns="38090" rIns="38090" bIns="38090" anchor="ctr"/>
          <a:lstStyle/>
          <a:p>
            <a:pPr defTabSz="45707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2"/>
              </a:solidFill>
            </a:endParaRPr>
          </a:p>
        </p:txBody>
      </p:sp>
      <p:grpSp>
        <p:nvGrpSpPr>
          <p:cNvPr id="11" name="Graphic 3">
            <a:extLst>
              <a:ext uri="{FF2B5EF4-FFF2-40B4-BE49-F238E27FC236}">
                <a16:creationId xmlns:a16="http://schemas.microsoft.com/office/drawing/2014/main" id="{B4E53667-22D5-4B27-8705-946AD8CE1F61}"/>
              </a:ext>
            </a:extLst>
          </p:cNvPr>
          <p:cNvGrpSpPr/>
          <p:nvPr/>
        </p:nvGrpSpPr>
        <p:grpSpPr>
          <a:xfrm>
            <a:off x="9930556" y="1987110"/>
            <a:ext cx="688763" cy="690736"/>
            <a:chOff x="8424689" y="5374597"/>
            <a:chExt cx="1088878" cy="1111078"/>
          </a:xfrm>
        </p:grpSpPr>
        <p:sp>
          <p:nvSpPr>
            <p:cNvPr id="12" name="Freeform 1258">
              <a:extLst>
                <a:ext uri="{FF2B5EF4-FFF2-40B4-BE49-F238E27FC236}">
                  <a16:creationId xmlns:a16="http://schemas.microsoft.com/office/drawing/2014/main" id="{F3957CA3-54A5-4FE7-97C1-425355DBA3FD}"/>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FD1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26DCD2B7-6DB6-4743-9962-61B1D26C0DF8}"/>
                </a:ext>
              </a:extLst>
            </p:cNvPr>
            <p:cNvGrpSpPr/>
            <p:nvPr/>
          </p:nvGrpSpPr>
          <p:grpSpPr>
            <a:xfrm>
              <a:off x="8424689" y="5374597"/>
              <a:ext cx="1088878" cy="1111078"/>
              <a:chOff x="8424689" y="5374597"/>
              <a:chExt cx="1088878" cy="1111078"/>
            </a:xfrm>
            <a:solidFill>
              <a:srgbClr val="000000"/>
            </a:solidFill>
          </p:grpSpPr>
          <p:grpSp>
            <p:nvGrpSpPr>
              <p:cNvPr id="14" name="Graphic 3">
                <a:extLst>
                  <a:ext uri="{FF2B5EF4-FFF2-40B4-BE49-F238E27FC236}">
                    <a16:creationId xmlns:a16="http://schemas.microsoft.com/office/drawing/2014/main" id="{B82AAA62-B887-442B-A51B-C8D756F902DA}"/>
                  </a:ext>
                </a:extLst>
              </p:cNvPr>
              <p:cNvGrpSpPr/>
              <p:nvPr/>
            </p:nvGrpSpPr>
            <p:grpSpPr>
              <a:xfrm>
                <a:off x="8424689" y="5374597"/>
                <a:ext cx="943956" cy="1111078"/>
                <a:chOff x="8424689" y="5374597"/>
                <a:chExt cx="943956" cy="1111078"/>
              </a:xfrm>
              <a:solidFill>
                <a:srgbClr val="000000"/>
              </a:solidFill>
            </p:grpSpPr>
            <p:sp>
              <p:nvSpPr>
                <p:cNvPr id="24" name="Freeform 1270">
                  <a:extLst>
                    <a:ext uri="{FF2B5EF4-FFF2-40B4-BE49-F238E27FC236}">
                      <a16:creationId xmlns:a16="http://schemas.microsoft.com/office/drawing/2014/main" id="{58144EDC-347B-496B-8ACA-EA9394EF0AAD}"/>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rgbClr val="000000"/>
                </a:solidFill>
                <a:ln w="27426" cap="flat">
                  <a:noFill/>
                  <a:prstDash val="solid"/>
                  <a:miter/>
                </a:ln>
              </p:spPr>
              <p:txBody>
                <a:bodyPr rtlCol="0" anchor="ctr"/>
                <a:lstStyle/>
                <a:p>
                  <a:endParaRPr lang="en-US"/>
                </a:p>
              </p:txBody>
            </p:sp>
            <p:sp>
              <p:nvSpPr>
                <p:cNvPr id="25" name="Freeform 1271">
                  <a:extLst>
                    <a:ext uri="{FF2B5EF4-FFF2-40B4-BE49-F238E27FC236}">
                      <a16:creationId xmlns:a16="http://schemas.microsoft.com/office/drawing/2014/main" id="{B893C328-8C22-481E-BCA2-264492FA2A09}"/>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rgbClr val="000000"/>
                </a:solidFill>
                <a:ln w="27426" cap="flat">
                  <a:noFill/>
                  <a:prstDash val="solid"/>
                  <a:miter/>
                </a:ln>
              </p:spPr>
              <p:txBody>
                <a:bodyPr rtlCol="0" anchor="ctr"/>
                <a:lstStyle/>
                <a:p>
                  <a:endParaRPr lang="en-US"/>
                </a:p>
              </p:txBody>
            </p:sp>
          </p:grpSp>
          <p:sp>
            <p:nvSpPr>
              <p:cNvPr id="15" name="Freeform 1261">
                <a:extLst>
                  <a:ext uri="{FF2B5EF4-FFF2-40B4-BE49-F238E27FC236}">
                    <a16:creationId xmlns:a16="http://schemas.microsoft.com/office/drawing/2014/main" id="{2FCAEE07-5DEF-47E2-B70D-2DBE95D6E478}"/>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rgbClr val="000000"/>
              </a:solidFill>
              <a:ln w="27426" cap="flat">
                <a:noFill/>
                <a:prstDash val="solid"/>
                <a:miter/>
              </a:ln>
            </p:spPr>
            <p:txBody>
              <a:bodyPr rtlCol="0" anchor="ctr"/>
              <a:lstStyle/>
              <a:p>
                <a:endParaRPr lang="en-US"/>
              </a:p>
            </p:txBody>
          </p:sp>
          <p:sp>
            <p:nvSpPr>
              <p:cNvPr id="16" name="Freeform 1262">
                <a:extLst>
                  <a:ext uri="{FF2B5EF4-FFF2-40B4-BE49-F238E27FC236}">
                    <a16:creationId xmlns:a16="http://schemas.microsoft.com/office/drawing/2014/main" id="{480D4004-A2E5-4311-8EEE-89A67F7B79C6}"/>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rgbClr val="000000"/>
              </a:solidFill>
              <a:ln w="27426" cap="flat">
                <a:noFill/>
                <a:prstDash val="solid"/>
                <a:miter/>
              </a:ln>
            </p:spPr>
            <p:txBody>
              <a:bodyPr rtlCol="0" anchor="ctr"/>
              <a:lstStyle/>
              <a:p>
                <a:endParaRPr lang="en-US"/>
              </a:p>
            </p:txBody>
          </p:sp>
          <p:sp>
            <p:nvSpPr>
              <p:cNvPr id="17" name="Freeform 1263">
                <a:extLst>
                  <a:ext uri="{FF2B5EF4-FFF2-40B4-BE49-F238E27FC236}">
                    <a16:creationId xmlns:a16="http://schemas.microsoft.com/office/drawing/2014/main" id="{6ABF5729-C24D-4908-A62C-CA6D5FFD7146}"/>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rgbClr val="000000"/>
              </a:solidFill>
              <a:ln w="27426" cap="flat">
                <a:noFill/>
                <a:prstDash val="solid"/>
                <a:miter/>
              </a:ln>
            </p:spPr>
            <p:txBody>
              <a:bodyPr rtlCol="0" anchor="ctr"/>
              <a:lstStyle/>
              <a:p>
                <a:endParaRPr lang="en-US"/>
              </a:p>
            </p:txBody>
          </p:sp>
          <p:sp>
            <p:nvSpPr>
              <p:cNvPr id="18" name="Freeform 1264">
                <a:extLst>
                  <a:ext uri="{FF2B5EF4-FFF2-40B4-BE49-F238E27FC236}">
                    <a16:creationId xmlns:a16="http://schemas.microsoft.com/office/drawing/2014/main" id="{98D75A5B-D299-4226-BD0B-BF134981BD5C}"/>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rgbClr val="000000"/>
              </a:solidFill>
              <a:ln w="27426" cap="flat">
                <a:noFill/>
                <a:prstDash val="solid"/>
                <a:miter/>
              </a:ln>
            </p:spPr>
            <p:txBody>
              <a:bodyPr rtlCol="0" anchor="ctr"/>
              <a:lstStyle/>
              <a:p>
                <a:endParaRPr lang="en-US"/>
              </a:p>
            </p:txBody>
          </p:sp>
          <p:sp>
            <p:nvSpPr>
              <p:cNvPr id="19" name="Freeform 1265">
                <a:extLst>
                  <a:ext uri="{FF2B5EF4-FFF2-40B4-BE49-F238E27FC236}">
                    <a16:creationId xmlns:a16="http://schemas.microsoft.com/office/drawing/2014/main" id="{ABDE7207-6644-4D47-A33E-EFE8AEC8EA8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rgbClr val="000000"/>
              </a:solidFill>
              <a:ln w="27426" cap="flat">
                <a:noFill/>
                <a:prstDash val="solid"/>
                <a:miter/>
              </a:ln>
            </p:spPr>
            <p:txBody>
              <a:bodyPr rtlCol="0" anchor="ctr"/>
              <a:lstStyle/>
              <a:p>
                <a:endParaRPr lang="en-US"/>
              </a:p>
            </p:txBody>
          </p:sp>
          <p:sp>
            <p:nvSpPr>
              <p:cNvPr id="20" name="Freeform 1266">
                <a:extLst>
                  <a:ext uri="{FF2B5EF4-FFF2-40B4-BE49-F238E27FC236}">
                    <a16:creationId xmlns:a16="http://schemas.microsoft.com/office/drawing/2014/main" id="{F0D23570-04F8-451C-806B-11EB0B070785}"/>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rgbClr val="000000"/>
              </a:solidFill>
              <a:ln w="27426" cap="flat">
                <a:noFill/>
                <a:prstDash val="solid"/>
                <a:miter/>
              </a:ln>
            </p:spPr>
            <p:txBody>
              <a:bodyPr rtlCol="0" anchor="ctr"/>
              <a:lstStyle/>
              <a:p>
                <a:endParaRPr lang="en-US"/>
              </a:p>
            </p:txBody>
          </p:sp>
          <p:sp>
            <p:nvSpPr>
              <p:cNvPr id="21" name="Freeform 1267">
                <a:extLst>
                  <a:ext uri="{FF2B5EF4-FFF2-40B4-BE49-F238E27FC236}">
                    <a16:creationId xmlns:a16="http://schemas.microsoft.com/office/drawing/2014/main" id="{45FFEDE9-C06C-48DF-8123-20DCB46C5A75}"/>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rgbClr val="000000"/>
              </a:solidFill>
              <a:ln w="27426" cap="flat">
                <a:noFill/>
                <a:prstDash val="solid"/>
                <a:miter/>
              </a:ln>
            </p:spPr>
            <p:txBody>
              <a:bodyPr rtlCol="0" anchor="ctr"/>
              <a:lstStyle/>
              <a:p>
                <a:endParaRPr lang="en-US"/>
              </a:p>
            </p:txBody>
          </p:sp>
          <p:sp>
            <p:nvSpPr>
              <p:cNvPr id="22" name="Freeform 1268">
                <a:extLst>
                  <a:ext uri="{FF2B5EF4-FFF2-40B4-BE49-F238E27FC236}">
                    <a16:creationId xmlns:a16="http://schemas.microsoft.com/office/drawing/2014/main" id="{CFA21E31-166D-451D-B264-83CEA71D7D09}"/>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rgbClr val="000000"/>
              </a:solidFill>
              <a:ln w="27426" cap="flat">
                <a:noFill/>
                <a:prstDash val="solid"/>
                <a:miter/>
              </a:ln>
            </p:spPr>
            <p:txBody>
              <a:bodyPr rtlCol="0" anchor="ctr"/>
              <a:lstStyle/>
              <a:p>
                <a:endParaRPr lang="en-US"/>
              </a:p>
            </p:txBody>
          </p:sp>
          <p:sp>
            <p:nvSpPr>
              <p:cNvPr id="23" name="Freeform 1269">
                <a:extLst>
                  <a:ext uri="{FF2B5EF4-FFF2-40B4-BE49-F238E27FC236}">
                    <a16:creationId xmlns:a16="http://schemas.microsoft.com/office/drawing/2014/main" id="{22D31566-EBBD-474B-8043-8964AEF8B5B4}"/>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rgbClr val="000000"/>
              </a:solidFill>
              <a:ln w="27426" cap="flat">
                <a:noFill/>
                <a:prstDash val="solid"/>
                <a:miter/>
              </a:ln>
            </p:spPr>
            <p:txBody>
              <a:bodyPr rtlCol="0" anchor="ctr"/>
              <a:lstStyle/>
              <a:p>
                <a:endParaRPr lang="en-US"/>
              </a:p>
            </p:txBody>
          </p:sp>
        </p:grpSp>
      </p:grpSp>
      <p:sp>
        <p:nvSpPr>
          <p:cNvPr id="26" name="Text Placeholder 1">
            <a:extLst>
              <a:ext uri="{FF2B5EF4-FFF2-40B4-BE49-F238E27FC236}">
                <a16:creationId xmlns:a16="http://schemas.microsoft.com/office/drawing/2014/main" id="{626A799E-9535-4EB8-B46C-C3A8EB1675EA}"/>
              </a:ext>
            </a:extLst>
          </p:cNvPr>
          <p:cNvSpPr>
            <a:spLocks noGrp="1"/>
          </p:cNvSpPr>
          <p:nvPr>
            <p:ph type="body" sz="quarter" idx="29"/>
          </p:nvPr>
        </p:nvSpPr>
        <p:spPr>
          <a:xfrm>
            <a:off x="11113" y="446088"/>
            <a:ext cx="12180887" cy="582612"/>
          </a:xfrm>
          <a:solidFill>
            <a:srgbClr val="85D2E1"/>
          </a:solidFill>
        </p:spPr>
        <p:txBody>
          <a:bodyPr anchor="ctr">
            <a:normAutofit lnSpcReduction="10000"/>
          </a:bodyPr>
          <a:lstStyle/>
          <a:p>
            <a:r>
              <a:rPr lang="en-US" b="1" dirty="0" err="1"/>
              <a:t>Resultados</a:t>
            </a:r>
            <a:r>
              <a:rPr lang="en-US" b="1" dirty="0"/>
              <a:t> </a:t>
            </a:r>
            <a:r>
              <a:rPr lang="en-US" b="1" dirty="0" err="1"/>
              <a:t>Esperados</a:t>
            </a:r>
            <a:endParaRPr lang="en-US" b="1" dirty="0"/>
          </a:p>
        </p:txBody>
      </p:sp>
    </p:spTree>
    <p:extLst>
      <p:ext uri="{BB962C8B-B14F-4D97-AF65-F5344CB8AC3E}">
        <p14:creationId xmlns:p14="http://schemas.microsoft.com/office/powerpoint/2010/main" val="32005262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705BAB-9863-44DC-B2C5-62DF39272285}"/>
              </a:ext>
            </a:extLst>
          </p:cNvPr>
          <p:cNvSpPr>
            <a:spLocks noGrp="1"/>
          </p:cNvSpPr>
          <p:nvPr>
            <p:ph type="body" sz="quarter" idx="16"/>
          </p:nvPr>
        </p:nvSpPr>
        <p:spPr>
          <a:xfrm>
            <a:off x="798827" y="383165"/>
            <a:ext cx="10594345" cy="582221"/>
          </a:xfrm>
        </p:spPr>
        <p:txBody>
          <a:bodyPr>
            <a:normAutofit/>
          </a:bodyPr>
          <a:lstStyle/>
          <a:p>
            <a:r>
              <a:rPr lang="en-US" sz="3300" b="1" dirty="0" err="1"/>
              <a:t>Entender</a:t>
            </a:r>
            <a:r>
              <a:rPr lang="en-US" sz="3300" b="1" dirty="0"/>
              <a:t> a los </a:t>
            </a:r>
            <a:r>
              <a:rPr lang="en-US" sz="3300" b="1" dirty="0" err="1"/>
              <a:t>clientes</a:t>
            </a:r>
            <a:r>
              <a:rPr lang="en-US" sz="3300" b="1" dirty="0"/>
              <a:t>– a </a:t>
            </a:r>
            <a:r>
              <a:rPr lang="en-US" sz="3300" b="1" dirty="0" err="1"/>
              <a:t>través</a:t>
            </a:r>
            <a:r>
              <a:rPr lang="en-US" sz="3300" b="1" dirty="0"/>
              <a:t> del </a:t>
            </a:r>
            <a:r>
              <a:rPr lang="en-US" sz="3300" b="1" dirty="0" err="1"/>
              <a:t>Mapa</a:t>
            </a:r>
            <a:r>
              <a:rPr lang="en-US" sz="3300" b="1" dirty="0"/>
              <a:t> de la </a:t>
            </a:r>
            <a:r>
              <a:rPr lang="en-US" sz="3300" b="1" dirty="0" err="1"/>
              <a:t>Empatía</a:t>
            </a:r>
            <a:endParaRPr lang="en-IE" sz="3300" b="1" dirty="0"/>
          </a:p>
        </p:txBody>
      </p:sp>
      <p:pic>
        <p:nvPicPr>
          <p:cNvPr id="5" name="Picture 4">
            <a:extLst>
              <a:ext uri="{FF2B5EF4-FFF2-40B4-BE49-F238E27FC236}">
                <a16:creationId xmlns:a16="http://schemas.microsoft.com/office/drawing/2014/main" id="{DA0C15BE-DD68-4669-A702-2C9906E56460}"/>
              </a:ext>
            </a:extLst>
          </p:cNvPr>
          <p:cNvPicPr>
            <a:picLocks noChangeAspect="1"/>
          </p:cNvPicPr>
          <p:nvPr/>
        </p:nvPicPr>
        <p:blipFill>
          <a:blip r:embed="rId2"/>
          <a:stretch>
            <a:fillRect/>
          </a:stretch>
        </p:blipFill>
        <p:spPr>
          <a:xfrm>
            <a:off x="3069021" y="1225193"/>
            <a:ext cx="7756634" cy="5559691"/>
          </a:xfrm>
          <a:prstGeom prst="rect">
            <a:avLst/>
          </a:prstGeom>
        </p:spPr>
      </p:pic>
      <p:sp>
        <p:nvSpPr>
          <p:cNvPr id="6" name="Flowchart: Connector 5">
            <a:extLst>
              <a:ext uri="{FF2B5EF4-FFF2-40B4-BE49-F238E27FC236}">
                <a16:creationId xmlns:a16="http://schemas.microsoft.com/office/drawing/2014/main" id="{058A42DB-E399-40BC-AB47-EE935F07F93E}"/>
              </a:ext>
            </a:extLst>
          </p:cNvPr>
          <p:cNvSpPr/>
          <p:nvPr/>
        </p:nvSpPr>
        <p:spPr>
          <a:xfrm>
            <a:off x="5864772" y="2564524"/>
            <a:ext cx="1933904" cy="1954924"/>
          </a:xfrm>
          <a:prstGeom prst="flowChartConnector">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Nombre</a:t>
            </a:r>
            <a:r>
              <a:rPr lang="en-US" dirty="0"/>
              <a:t>:</a:t>
            </a:r>
          </a:p>
          <a:p>
            <a:pPr algn="ctr"/>
            <a:r>
              <a:rPr lang="en-US" dirty="0" err="1"/>
              <a:t>Edad</a:t>
            </a:r>
            <a:r>
              <a:rPr lang="en-US" dirty="0"/>
              <a:t>:</a:t>
            </a:r>
          </a:p>
          <a:p>
            <a:pPr algn="ctr"/>
            <a:r>
              <a:rPr lang="en-US" dirty="0" err="1"/>
              <a:t>Estatus</a:t>
            </a:r>
            <a:r>
              <a:rPr lang="en-US" dirty="0"/>
              <a:t>:</a:t>
            </a:r>
          </a:p>
          <a:p>
            <a:pPr algn="ctr"/>
            <a:endParaRPr lang="en-IE" dirty="0"/>
          </a:p>
        </p:txBody>
      </p:sp>
      <p:sp>
        <p:nvSpPr>
          <p:cNvPr id="7" name="TextBox 6">
            <a:extLst>
              <a:ext uri="{FF2B5EF4-FFF2-40B4-BE49-F238E27FC236}">
                <a16:creationId xmlns:a16="http://schemas.microsoft.com/office/drawing/2014/main" id="{1FB7AC6D-A1D5-4C29-9AC9-39F260E3EAC0}"/>
              </a:ext>
            </a:extLst>
          </p:cNvPr>
          <p:cNvSpPr txBox="1"/>
          <p:nvPr/>
        </p:nvSpPr>
        <p:spPr>
          <a:xfrm>
            <a:off x="5761278" y="1393165"/>
            <a:ext cx="2260939" cy="954107"/>
          </a:xfrm>
          <a:prstGeom prst="rect">
            <a:avLst/>
          </a:prstGeom>
          <a:solidFill>
            <a:schemeClr val="bg1"/>
          </a:solidFill>
        </p:spPr>
        <p:txBody>
          <a:bodyPr wrap="square" rtlCol="0">
            <a:spAutoFit/>
          </a:bodyPr>
          <a:lstStyle/>
          <a:p>
            <a:pPr algn="ctr"/>
            <a:r>
              <a:rPr lang="es-ES" sz="1400" b="1" dirty="0">
                <a:solidFill>
                  <a:srgbClr val="C32F79"/>
                </a:solidFill>
              </a:rPr>
              <a:t>¿Pensar y sentir?</a:t>
            </a:r>
          </a:p>
          <a:p>
            <a:pPr algn="ctr"/>
            <a:r>
              <a:rPr lang="es-ES" sz="1400" dirty="0">
                <a:solidFill>
                  <a:srgbClr val="C32F79"/>
                </a:solidFill>
              </a:rPr>
              <a:t>Lo que realmente importa</a:t>
            </a:r>
          </a:p>
          <a:p>
            <a:pPr algn="ctr"/>
            <a:r>
              <a:rPr lang="es-ES" sz="1400" dirty="0">
                <a:solidFill>
                  <a:srgbClr val="C32F79"/>
                </a:solidFill>
              </a:rPr>
              <a:t>Preocupaciones / Aspiraciones</a:t>
            </a:r>
            <a:endParaRPr lang="en-IE" sz="1400" dirty="0">
              <a:solidFill>
                <a:srgbClr val="C32F79"/>
              </a:solidFill>
            </a:endParaRPr>
          </a:p>
        </p:txBody>
      </p:sp>
      <p:sp>
        <p:nvSpPr>
          <p:cNvPr id="8" name="TextBox 7">
            <a:extLst>
              <a:ext uri="{FF2B5EF4-FFF2-40B4-BE49-F238E27FC236}">
                <a16:creationId xmlns:a16="http://schemas.microsoft.com/office/drawing/2014/main" id="{52209B0B-7A54-4919-973F-30750B887DD7}"/>
              </a:ext>
            </a:extLst>
          </p:cNvPr>
          <p:cNvSpPr txBox="1"/>
          <p:nvPr/>
        </p:nvSpPr>
        <p:spPr>
          <a:xfrm>
            <a:off x="3312368" y="2736502"/>
            <a:ext cx="2552404" cy="1384995"/>
          </a:xfrm>
          <a:prstGeom prst="rect">
            <a:avLst/>
          </a:prstGeom>
          <a:solidFill>
            <a:schemeClr val="bg1"/>
          </a:solidFill>
        </p:spPr>
        <p:txBody>
          <a:bodyPr wrap="square" rtlCol="0">
            <a:spAutoFit/>
          </a:bodyPr>
          <a:lstStyle/>
          <a:p>
            <a:pPr algn="ctr"/>
            <a:r>
              <a:rPr lang="es-ES" sz="1400" b="1" dirty="0">
                <a:solidFill>
                  <a:srgbClr val="7030A0"/>
                </a:solidFill>
              </a:rPr>
              <a:t>¿Oyes?</a:t>
            </a:r>
          </a:p>
          <a:p>
            <a:pPr algn="ctr"/>
            <a:r>
              <a:rPr lang="es-ES" sz="1400" dirty="0">
                <a:solidFill>
                  <a:srgbClr val="7030A0"/>
                </a:solidFill>
              </a:rPr>
              <a:t>Lo que dicen los amigos</a:t>
            </a:r>
          </a:p>
          <a:p>
            <a:pPr algn="ctr"/>
            <a:r>
              <a:rPr lang="es-ES" sz="1400" dirty="0">
                <a:solidFill>
                  <a:srgbClr val="7030A0"/>
                </a:solidFill>
              </a:rPr>
              <a:t>Lo que dice la familia</a:t>
            </a:r>
          </a:p>
          <a:p>
            <a:pPr algn="ctr"/>
            <a:r>
              <a:rPr lang="es-ES" sz="1400" dirty="0">
                <a:solidFill>
                  <a:srgbClr val="7030A0"/>
                </a:solidFill>
              </a:rPr>
              <a:t>Lo que </a:t>
            </a:r>
            <a:r>
              <a:rPr lang="es-ES" sz="1400" dirty="0" err="1">
                <a:solidFill>
                  <a:srgbClr val="7030A0"/>
                </a:solidFill>
              </a:rPr>
              <a:t>influyentesdice</a:t>
            </a:r>
            <a:r>
              <a:rPr lang="es-ES" sz="1400" dirty="0">
                <a:solidFill>
                  <a:srgbClr val="7030A0"/>
                </a:solidFill>
              </a:rPr>
              <a:t> el jefe/los compañeros</a:t>
            </a:r>
          </a:p>
          <a:p>
            <a:pPr algn="ctr"/>
            <a:r>
              <a:rPr lang="es-ES" sz="1400" dirty="0">
                <a:solidFill>
                  <a:srgbClr val="7030A0"/>
                </a:solidFill>
              </a:rPr>
              <a:t>Lo que dicen las personas </a:t>
            </a:r>
            <a:endParaRPr lang="en-IE" sz="1400" dirty="0">
              <a:solidFill>
                <a:srgbClr val="7030A0"/>
              </a:solidFill>
            </a:endParaRPr>
          </a:p>
        </p:txBody>
      </p:sp>
      <p:sp>
        <p:nvSpPr>
          <p:cNvPr id="9" name="TextBox 8">
            <a:extLst>
              <a:ext uri="{FF2B5EF4-FFF2-40B4-BE49-F238E27FC236}">
                <a16:creationId xmlns:a16="http://schemas.microsoft.com/office/drawing/2014/main" id="{93FDC72A-778C-4793-B888-117E27434D9B}"/>
              </a:ext>
            </a:extLst>
          </p:cNvPr>
          <p:cNvSpPr txBox="1"/>
          <p:nvPr/>
        </p:nvSpPr>
        <p:spPr>
          <a:xfrm>
            <a:off x="8322710" y="2764614"/>
            <a:ext cx="2165130" cy="1384995"/>
          </a:xfrm>
          <a:prstGeom prst="rect">
            <a:avLst/>
          </a:prstGeom>
          <a:solidFill>
            <a:schemeClr val="bg1"/>
          </a:solidFill>
        </p:spPr>
        <p:txBody>
          <a:bodyPr wrap="square" rtlCol="0">
            <a:spAutoFit/>
          </a:bodyPr>
          <a:lstStyle/>
          <a:p>
            <a:pPr algn="ctr"/>
            <a:r>
              <a:rPr lang="es-ES" sz="1400" b="1" dirty="0">
                <a:solidFill>
                  <a:srgbClr val="0070C0"/>
                </a:solidFill>
              </a:rPr>
              <a:t>¿Ves?</a:t>
            </a:r>
          </a:p>
          <a:p>
            <a:pPr algn="ctr"/>
            <a:r>
              <a:rPr lang="es-ES" sz="1400" dirty="0">
                <a:solidFill>
                  <a:srgbClr val="0070C0"/>
                </a:solidFill>
              </a:rPr>
              <a:t>Medio ambiente</a:t>
            </a:r>
          </a:p>
          <a:p>
            <a:pPr algn="ctr"/>
            <a:r>
              <a:rPr lang="es-ES" sz="1400" dirty="0">
                <a:solidFill>
                  <a:srgbClr val="0070C0"/>
                </a:solidFill>
              </a:rPr>
              <a:t>Medios sociales/ amigos</a:t>
            </a:r>
          </a:p>
          <a:p>
            <a:pPr algn="ctr"/>
            <a:r>
              <a:rPr lang="es-ES" sz="1400" dirty="0">
                <a:solidFill>
                  <a:srgbClr val="0070C0"/>
                </a:solidFill>
              </a:rPr>
              <a:t>Páginas web</a:t>
            </a:r>
          </a:p>
          <a:p>
            <a:pPr algn="ctr"/>
            <a:r>
              <a:rPr lang="es-ES" sz="1400" dirty="0">
                <a:solidFill>
                  <a:srgbClr val="0070C0"/>
                </a:solidFill>
              </a:rPr>
              <a:t>Revistas</a:t>
            </a:r>
          </a:p>
          <a:p>
            <a:pPr algn="ctr"/>
            <a:r>
              <a:rPr lang="es-ES" sz="1400" dirty="0">
                <a:solidFill>
                  <a:srgbClr val="0070C0"/>
                </a:solidFill>
              </a:rPr>
              <a:t>Marketing</a:t>
            </a:r>
          </a:p>
        </p:txBody>
      </p:sp>
      <p:sp>
        <p:nvSpPr>
          <p:cNvPr id="10" name="TextBox 9">
            <a:extLst>
              <a:ext uri="{FF2B5EF4-FFF2-40B4-BE49-F238E27FC236}">
                <a16:creationId xmlns:a16="http://schemas.microsoft.com/office/drawing/2014/main" id="{C531DAFB-0657-4F69-98D9-21DB0DC81863}"/>
              </a:ext>
            </a:extLst>
          </p:cNvPr>
          <p:cNvSpPr txBox="1"/>
          <p:nvPr/>
        </p:nvSpPr>
        <p:spPr>
          <a:xfrm>
            <a:off x="5630185" y="4606558"/>
            <a:ext cx="2380986" cy="923330"/>
          </a:xfrm>
          <a:prstGeom prst="rect">
            <a:avLst/>
          </a:prstGeom>
          <a:solidFill>
            <a:schemeClr val="bg1"/>
          </a:solidFill>
        </p:spPr>
        <p:txBody>
          <a:bodyPr wrap="square" rtlCol="0">
            <a:spAutoFit/>
          </a:bodyPr>
          <a:lstStyle/>
          <a:p>
            <a:pPr algn="ctr"/>
            <a:r>
              <a:rPr lang="es-ES" b="1" dirty="0">
                <a:solidFill>
                  <a:srgbClr val="1BA19A"/>
                </a:solidFill>
              </a:rPr>
              <a:t>¿Dirigir y hacer?</a:t>
            </a:r>
          </a:p>
          <a:p>
            <a:pPr algn="ctr"/>
            <a:r>
              <a:rPr lang="es-ES" dirty="0">
                <a:solidFill>
                  <a:srgbClr val="1BA19A"/>
                </a:solidFill>
              </a:rPr>
              <a:t>Apariencia</a:t>
            </a:r>
          </a:p>
          <a:p>
            <a:pPr algn="ctr"/>
            <a:r>
              <a:rPr lang="es-ES" dirty="0">
                <a:solidFill>
                  <a:srgbClr val="1BA19A"/>
                </a:solidFill>
              </a:rPr>
              <a:t>Actitud en público</a:t>
            </a:r>
            <a:endParaRPr lang="en-IE" dirty="0">
              <a:solidFill>
                <a:srgbClr val="1BA19A"/>
              </a:solidFill>
            </a:endParaRPr>
          </a:p>
        </p:txBody>
      </p:sp>
      <p:sp>
        <p:nvSpPr>
          <p:cNvPr id="11" name="TextBox 10">
            <a:extLst>
              <a:ext uri="{FF2B5EF4-FFF2-40B4-BE49-F238E27FC236}">
                <a16:creationId xmlns:a16="http://schemas.microsoft.com/office/drawing/2014/main" id="{228DC885-B49F-49D4-8CC8-919D261860D3}"/>
              </a:ext>
            </a:extLst>
          </p:cNvPr>
          <p:cNvSpPr txBox="1"/>
          <p:nvPr/>
        </p:nvSpPr>
        <p:spPr>
          <a:xfrm>
            <a:off x="3688078" y="5653038"/>
            <a:ext cx="2343807" cy="922688"/>
          </a:xfrm>
          <a:prstGeom prst="rect">
            <a:avLst/>
          </a:prstGeom>
          <a:solidFill>
            <a:schemeClr val="bg1"/>
          </a:solidFill>
        </p:spPr>
        <p:txBody>
          <a:bodyPr wrap="square" rtlCol="0">
            <a:spAutoFit/>
          </a:bodyPr>
          <a:lstStyle/>
          <a:p>
            <a:pPr algn="ctr">
              <a:lnSpc>
                <a:spcPts val="1600"/>
              </a:lnSpc>
            </a:pPr>
            <a:r>
              <a:rPr lang="en-US" b="1" dirty="0">
                <a:solidFill>
                  <a:srgbClr val="1D599B"/>
                </a:solidFill>
              </a:rPr>
              <a:t>Dolores</a:t>
            </a:r>
          </a:p>
          <a:p>
            <a:pPr algn="ctr">
              <a:lnSpc>
                <a:spcPts val="1600"/>
              </a:lnSpc>
            </a:pPr>
            <a:r>
              <a:rPr lang="en-US" dirty="0" err="1">
                <a:solidFill>
                  <a:srgbClr val="1D599B"/>
                </a:solidFill>
              </a:rPr>
              <a:t>Miedos</a:t>
            </a:r>
            <a:endParaRPr lang="en-US" dirty="0">
              <a:solidFill>
                <a:srgbClr val="1D599B"/>
              </a:solidFill>
            </a:endParaRPr>
          </a:p>
          <a:p>
            <a:pPr algn="ctr">
              <a:lnSpc>
                <a:spcPts val="1600"/>
              </a:lnSpc>
            </a:pPr>
            <a:r>
              <a:rPr lang="en-US" dirty="0" err="1">
                <a:solidFill>
                  <a:srgbClr val="1D599B"/>
                </a:solidFill>
              </a:rPr>
              <a:t>Frustraciones</a:t>
            </a:r>
            <a:endParaRPr lang="en-US" dirty="0">
              <a:solidFill>
                <a:srgbClr val="1D599B"/>
              </a:solidFill>
            </a:endParaRPr>
          </a:p>
          <a:p>
            <a:pPr algn="ctr">
              <a:lnSpc>
                <a:spcPts val="1600"/>
              </a:lnSpc>
            </a:pPr>
            <a:r>
              <a:rPr lang="en-US" dirty="0" err="1">
                <a:solidFill>
                  <a:srgbClr val="1D599B"/>
                </a:solidFill>
              </a:rPr>
              <a:t>Obstáculos</a:t>
            </a:r>
            <a:endParaRPr lang="en-IE" dirty="0">
              <a:solidFill>
                <a:srgbClr val="1D599B"/>
              </a:solidFill>
            </a:endParaRPr>
          </a:p>
        </p:txBody>
      </p:sp>
      <p:sp>
        <p:nvSpPr>
          <p:cNvPr id="12" name="TextBox 11">
            <a:extLst>
              <a:ext uri="{FF2B5EF4-FFF2-40B4-BE49-F238E27FC236}">
                <a16:creationId xmlns:a16="http://schemas.microsoft.com/office/drawing/2014/main" id="{D876DB2F-C3A6-41C4-A0AD-2D67E70EA17B}"/>
              </a:ext>
            </a:extLst>
          </p:cNvPr>
          <p:cNvSpPr txBox="1"/>
          <p:nvPr/>
        </p:nvSpPr>
        <p:spPr>
          <a:xfrm>
            <a:off x="7425558" y="5659791"/>
            <a:ext cx="2685393" cy="922688"/>
          </a:xfrm>
          <a:prstGeom prst="rect">
            <a:avLst/>
          </a:prstGeom>
          <a:solidFill>
            <a:schemeClr val="bg1"/>
          </a:solidFill>
        </p:spPr>
        <p:txBody>
          <a:bodyPr wrap="square" rtlCol="0">
            <a:spAutoFit/>
          </a:bodyPr>
          <a:lstStyle/>
          <a:p>
            <a:pPr algn="ctr">
              <a:lnSpc>
                <a:spcPts val="1600"/>
              </a:lnSpc>
            </a:pPr>
            <a:r>
              <a:rPr lang="es-ES" b="1" dirty="0">
                <a:solidFill>
                  <a:srgbClr val="E78E0B"/>
                </a:solidFill>
              </a:rPr>
              <a:t>Ganancias</a:t>
            </a:r>
          </a:p>
          <a:p>
            <a:pPr algn="ctr">
              <a:lnSpc>
                <a:spcPts val="1600"/>
              </a:lnSpc>
            </a:pPr>
            <a:r>
              <a:rPr lang="es-ES" dirty="0">
                <a:solidFill>
                  <a:srgbClr val="E78E0B"/>
                </a:solidFill>
              </a:rPr>
              <a:t>Deseos / Necesidades</a:t>
            </a:r>
          </a:p>
          <a:p>
            <a:pPr algn="ctr">
              <a:lnSpc>
                <a:spcPts val="1600"/>
              </a:lnSpc>
            </a:pPr>
            <a:r>
              <a:rPr lang="es-ES" dirty="0">
                <a:solidFill>
                  <a:srgbClr val="E78E0B"/>
                </a:solidFill>
              </a:rPr>
              <a:t>Medida del éxito</a:t>
            </a:r>
          </a:p>
          <a:p>
            <a:pPr algn="ctr">
              <a:lnSpc>
                <a:spcPts val="1600"/>
              </a:lnSpc>
            </a:pPr>
            <a:r>
              <a:rPr lang="es-ES" dirty="0">
                <a:solidFill>
                  <a:srgbClr val="E78E0B"/>
                </a:solidFill>
              </a:rPr>
              <a:t>Objetivos</a:t>
            </a:r>
            <a:endParaRPr lang="en-IE" dirty="0">
              <a:solidFill>
                <a:srgbClr val="E78E0B"/>
              </a:solidFill>
            </a:endParaRPr>
          </a:p>
        </p:txBody>
      </p:sp>
    </p:spTree>
    <p:extLst>
      <p:ext uri="{BB962C8B-B14F-4D97-AF65-F5344CB8AC3E}">
        <p14:creationId xmlns:p14="http://schemas.microsoft.com/office/powerpoint/2010/main" val="34933622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22DAC7-B44D-40BA-B756-BDC63BD8C2C1}"/>
              </a:ext>
            </a:extLst>
          </p:cNvPr>
          <p:cNvSpPr>
            <a:spLocks noGrp="1"/>
          </p:cNvSpPr>
          <p:nvPr>
            <p:ph type="body" sz="quarter" idx="18"/>
          </p:nvPr>
        </p:nvSpPr>
        <p:spPr>
          <a:xfrm>
            <a:off x="734714" y="1757011"/>
            <a:ext cx="10594346" cy="4526094"/>
          </a:xfrm>
        </p:spPr>
        <p:txBody>
          <a:bodyPr/>
          <a:lstStyle/>
          <a:p>
            <a:pPr marL="0" indent="0"/>
            <a:r>
              <a:rPr lang="es-ES" b="1" dirty="0">
                <a:solidFill>
                  <a:srgbClr val="1D599B"/>
                </a:solidFill>
              </a:rPr>
              <a:t>Empiece a pensar en su cliente objetivo...</a:t>
            </a:r>
          </a:p>
          <a:p>
            <a:pPr marL="0" indent="0"/>
            <a:endParaRPr lang="en-US" sz="800" b="1" dirty="0">
              <a:solidFill>
                <a:srgbClr val="1D599B"/>
              </a:solidFill>
            </a:endParaRPr>
          </a:p>
          <a:p>
            <a:pPr marL="0" indent="0"/>
            <a:r>
              <a:rPr lang="es-ES" b="1" dirty="0"/>
              <a:t>Coge una hoja de papel o trabaja en </a:t>
            </a:r>
            <a:r>
              <a:rPr lang="es-ES" b="1" dirty="0">
                <a:solidFill>
                  <a:srgbClr val="1D599B"/>
                </a:solidFill>
                <a:hlinkClick r:id="rId2">
                  <a:extLst>
                    <a:ext uri="{A12FA001-AC4F-418D-AE19-62706E023703}">
                      <ahyp:hlinkClr xmlns:ahyp="http://schemas.microsoft.com/office/drawing/2018/hyperlinkcolor" val="tx"/>
                    </a:ext>
                  </a:extLst>
                </a:hlinkClick>
              </a:rPr>
              <a:t>Trello</a:t>
            </a:r>
            <a:r>
              <a:rPr lang="es-ES" b="1" dirty="0"/>
              <a:t> y empieza tu propio MAPA DE LA EMPATÍA</a:t>
            </a:r>
          </a:p>
          <a:p>
            <a:pPr marL="0" indent="0"/>
            <a:r>
              <a:rPr lang="en-IE" b="1" dirty="0" err="1">
                <a:solidFill>
                  <a:srgbClr val="1D599B"/>
                </a:solidFill>
              </a:rPr>
              <a:t>Notas</a:t>
            </a:r>
            <a:r>
              <a:rPr lang="en-IE" b="1" dirty="0">
                <a:solidFill>
                  <a:srgbClr val="1D599B"/>
                </a:solidFill>
              </a:rPr>
              <a:t> : </a:t>
            </a:r>
            <a:endParaRPr lang="en-IE" b="1" dirty="0">
              <a:solidFill>
                <a:srgbClr val="C32F79"/>
              </a:solidFill>
            </a:endParaRPr>
          </a:p>
          <a:p>
            <a:pPr marL="342900" indent="-342900">
              <a:buFont typeface="Arial" panose="020B0604020202020204" pitchFamily="34" charset="0"/>
              <a:buChar char="•"/>
            </a:pPr>
            <a:r>
              <a:rPr lang="en-IE" b="1" dirty="0">
                <a:solidFill>
                  <a:srgbClr val="C32F79"/>
                </a:solidFill>
              </a:rPr>
              <a:t>Como </a:t>
            </a:r>
            <a:r>
              <a:rPr lang="en-IE" b="1" dirty="0" err="1">
                <a:solidFill>
                  <a:srgbClr val="C32F79"/>
                </a:solidFill>
              </a:rPr>
              <a:t>piensa</a:t>
            </a:r>
            <a:r>
              <a:rPr lang="en-IE" b="1" dirty="0">
                <a:solidFill>
                  <a:srgbClr val="C32F79"/>
                </a:solidFill>
              </a:rPr>
              <a:t> y </a:t>
            </a:r>
            <a:r>
              <a:rPr lang="en-IE" b="1" dirty="0" err="1">
                <a:solidFill>
                  <a:srgbClr val="C32F79"/>
                </a:solidFill>
              </a:rPr>
              <a:t>siente</a:t>
            </a:r>
            <a:r>
              <a:rPr lang="en-IE" b="1" dirty="0">
                <a:solidFill>
                  <a:srgbClr val="C32F79"/>
                </a:solidFill>
              </a:rPr>
              <a:t> </a:t>
            </a:r>
            <a:r>
              <a:rPr lang="en-IE" b="1" dirty="0" err="1">
                <a:solidFill>
                  <a:srgbClr val="C32F79"/>
                </a:solidFill>
              </a:rPr>
              <a:t>el</a:t>
            </a:r>
            <a:r>
              <a:rPr lang="en-IE" b="1" dirty="0">
                <a:solidFill>
                  <a:srgbClr val="C32F79"/>
                </a:solidFill>
              </a:rPr>
              <a:t> resto?</a:t>
            </a:r>
          </a:p>
          <a:p>
            <a:pPr marL="342900" indent="-342900">
              <a:buFont typeface="Arial" panose="020B0604020202020204" pitchFamily="34" charset="0"/>
              <a:buChar char="•"/>
            </a:pPr>
            <a:r>
              <a:rPr lang="en-IE" b="1" dirty="0">
                <a:solidFill>
                  <a:srgbClr val="00B0F0"/>
                </a:solidFill>
              </a:rPr>
              <a:t>¿</a:t>
            </a:r>
            <a:r>
              <a:rPr lang="en-IE" b="1" dirty="0" err="1">
                <a:solidFill>
                  <a:srgbClr val="00B0F0"/>
                </a:solidFill>
              </a:rPr>
              <a:t>Qué</a:t>
            </a:r>
            <a:r>
              <a:rPr lang="en-IE" b="1" dirty="0">
                <a:solidFill>
                  <a:srgbClr val="00B0F0"/>
                </a:solidFill>
              </a:rPr>
              <a:t> </a:t>
            </a:r>
            <a:r>
              <a:rPr lang="en-IE" b="1" dirty="0" err="1">
                <a:solidFill>
                  <a:srgbClr val="00B0F0"/>
                </a:solidFill>
              </a:rPr>
              <a:t>ven</a:t>
            </a:r>
            <a:r>
              <a:rPr lang="en-IE" b="1" dirty="0">
                <a:solidFill>
                  <a:srgbClr val="00B0F0"/>
                </a:solidFill>
              </a:rPr>
              <a:t>/</a:t>
            </a:r>
            <a:r>
              <a:rPr lang="en-IE" b="1" dirty="0" err="1">
                <a:solidFill>
                  <a:srgbClr val="00B0F0"/>
                </a:solidFill>
              </a:rPr>
              <a:t>observan</a:t>
            </a:r>
            <a:r>
              <a:rPr lang="en-IE" b="1" dirty="0">
                <a:solidFill>
                  <a:srgbClr val="00B0F0"/>
                </a:solidFill>
              </a:rPr>
              <a:t> </a:t>
            </a:r>
            <a:r>
              <a:rPr lang="en-IE" b="1" dirty="0" err="1">
                <a:solidFill>
                  <a:srgbClr val="00B0F0"/>
                </a:solidFill>
              </a:rPr>
              <a:t>regularmente</a:t>
            </a:r>
            <a:r>
              <a:rPr lang="en-IE" b="1" dirty="0">
                <a:solidFill>
                  <a:srgbClr val="00B0F0"/>
                </a:solidFill>
              </a:rPr>
              <a:t>?</a:t>
            </a:r>
          </a:p>
          <a:p>
            <a:pPr marL="342900" indent="-342900">
              <a:buFont typeface="Arial" panose="020B0604020202020204" pitchFamily="34" charset="0"/>
              <a:buChar char="•"/>
            </a:pPr>
            <a:r>
              <a:rPr lang="es-ES" b="1" dirty="0">
                <a:solidFill>
                  <a:srgbClr val="7030A0"/>
                </a:solidFill>
              </a:rPr>
              <a:t>¿Qué oyen y quién... quién les influye?</a:t>
            </a:r>
          </a:p>
          <a:p>
            <a:pPr marL="342900" indent="-342900">
              <a:buFont typeface="Arial" panose="020B0604020202020204" pitchFamily="34" charset="0"/>
              <a:buChar char="•"/>
            </a:pPr>
            <a:r>
              <a:rPr lang="es-ES" b="1" dirty="0">
                <a:solidFill>
                  <a:srgbClr val="1BA19A"/>
                </a:solidFill>
              </a:rPr>
              <a:t>¿Cómo se comportan? ¿Qué dicen y hacen</a:t>
            </a:r>
            <a:r>
              <a:rPr lang="en-IE" b="1" dirty="0">
                <a:solidFill>
                  <a:srgbClr val="1BA19A"/>
                </a:solidFill>
              </a:rPr>
              <a:t>?</a:t>
            </a:r>
          </a:p>
          <a:p>
            <a:pPr marL="0" indent="0"/>
            <a:r>
              <a:rPr lang="es-ES" b="1" dirty="0"/>
              <a:t>Una vez que haya creado una imagen de su cliente, debería ser capaz de identificar algunos de sus </a:t>
            </a:r>
            <a:r>
              <a:rPr lang="es-ES" b="1" dirty="0">
                <a:solidFill>
                  <a:srgbClr val="E78E0B"/>
                </a:solidFill>
              </a:rPr>
              <a:t>problemas</a:t>
            </a:r>
            <a:r>
              <a:rPr lang="es-ES" b="1" dirty="0"/>
              <a:t> y </a:t>
            </a:r>
            <a:r>
              <a:rPr lang="es-ES" b="1" dirty="0">
                <a:solidFill>
                  <a:schemeClr val="tx1"/>
                </a:solidFill>
              </a:rPr>
              <a:t>beneficios</a:t>
            </a:r>
            <a:endParaRPr lang="en-IE" b="1" dirty="0">
              <a:solidFill>
                <a:schemeClr val="tx1"/>
              </a:solidFill>
            </a:endParaRPr>
          </a:p>
        </p:txBody>
      </p:sp>
      <p:sp>
        <p:nvSpPr>
          <p:cNvPr id="3" name="Text Placeholder 2">
            <a:extLst>
              <a:ext uri="{FF2B5EF4-FFF2-40B4-BE49-F238E27FC236}">
                <a16:creationId xmlns:a16="http://schemas.microsoft.com/office/drawing/2014/main" id="{8D0743E3-BFDB-4837-94FC-0F1583E69065}"/>
              </a:ext>
            </a:extLst>
          </p:cNvPr>
          <p:cNvSpPr>
            <a:spLocks noGrp="1"/>
          </p:cNvSpPr>
          <p:nvPr>
            <p:ph type="body" sz="quarter" idx="16"/>
          </p:nvPr>
        </p:nvSpPr>
        <p:spPr>
          <a:xfrm>
            <a:off x="798827" y="285163"/>
            <a:ext cx="10594345" cy="857837"/>
          </a:xfrm>
          <a:solidFill>
            <a:srgbClr val="85D2E1"/>
          </a:solidFill>
        </p:spPr>
        <p:txBody>
          <a:bodyPr anchor="ctr">
            <a:normAutofit/>
          </a:bodyPr>
          <a:lstStyle/>
          <a:p>
            <a:r>
              <a:rPr lang="en-US" dirty="0" err="1"/>
              <a:t>Ejercicios</a:t>
            </a:r>
            <a:r>
              <a:rPr lang="en-US" dirty="0"/>
              <a:t> para la </a:t>
            </a:r>
            <a:r>
              <a:rPr lang="en-US" dirty="0" err="1"/>
              <a:t>companía</a:t>
            </a:r>
            <a:r>
              <a:rPr lang="en-US" dirty="0"/>
              <a:t>:</a:t>
            </a:r>
            <a:endParaRPr lang="en-IE" dirty="0"/>
          </a:p>
        </p:txBody>
      </p:sp>
      <p:grpSp>
        <p:nvGrpSpPr>
          <p:cNvPr id="4" name="Group 3">
            <a:extLst>
              <a:ext uri="{FF2B5EF4-FFF2-40B4-BE49-F238E27FC236}">
                <a16:creationId xmlns:a16="http://schemas.microsoft.com/office/drawing/2014/main" id="{BA7D3528-645C-4B36-8CE8-D4EF6016F1FD}"/>
              </a:ext>
            </a:extLst>
          </p:cNvPr>
          <p:cNvGrpSpPr/>
          <p:nvPr/>
        </p:nvGrpSpPr>
        <p:grpSpPr>
          <a:xfrm>
            <a:off x="10701906" y="2353992"/>
            <a:ext cx="861714" cy="861565"/>
            <a:chOff x="3258209" y="1217582"/>
            <a:chExt cx="4712093" cy="4711281"/>
          </a:xfrm>
        </p:grpSpPr>
        <p:sp>
          <p:nvSpPr>
            <p:cNvPr id="5" name="Freeform 31">
              <a:extLst>
                <a:ext uri="{FF2B5EF4-FFF2-40B4-BE49-F238E27FC236}">
                  <a16:creationId xmlns:a16="http://schemas.microsoft.com/office/drawing/2014/main" id="{C2F6FD7B-9E27-4BAC-82FA-DF85D904910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6" name="Freeform 32">
              <a:extLst>
                <a:ext uri="{FF2B5EF4-FFF2-40B4-BE49-F238E27FC236}">
                  <a16:creationId xmlns:a16="http://schemas.microsoft.com/office/drawing/2014/main" id="{52E20CB3-7BA5-40E2-A45D-6F49DEFB1C3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7" name="Group 6">
              <a:extLst>
                <a:ext uri="{FF2B5EF4-FFF2-40B4-BE49-F238E27FC236}">
                  <a16:creationId xmlns:a16="http://schemas.microsoft.com/office/drawing/2014/main" id="{BB8EC6E5-EEAE-4277-8EB4-3BD4EADA24E0}"/>
                </a:ext>
              </a:extLst>
            </p:cNvPr>
            <p:cNvGrpSpPr/>
            <p:nvPr/>
          </p:nvGrpSpPr>
          <p:grpSpPr>
            <a:xfrm>
              <a:off x="3258209" y="1217582"/>
              <a:ext cx="4712093" cy="4711281"/>
              <a:chOff x="3258209" y="1217582"/>
              <a:chExt cx="4712093" cy="4711281"/>
            </a:xfrm>
          </p:grpSpPr>
          <p:sp>
            <p:nvSpPr>
              <p:cNvPr id="8" name="Freeform 16">
                <a:extLst>
                  <a:ext uri="{FF2B5EF4-FFF2-40B4-BE49-F238E27FC236}">
                    <a16:creationId xmlns:a16="http://schemas.microsoft.com/office/drawing/2014/main" id="{B874D17D-674B-4FA7-A404-22363605AA0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9" name="Freeform 17">
                <a:extLst>
                  <a:ext uri="{FF2B5EF4-FFF2-40B4-BE49-F238E27FC236}">
                    <a16:creationId xmlns:a16="http://schemas.microsoft.com/office/drawing/2014/main" id="{A928A754-570B-471B-9F50-1D82E7CBC13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BD70D335-B2BF-4C60-A1B5-08CD510881E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7F6E0529-C962-420E-AF0E-A13A87B8FCB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C6FAEB5A-5437-44BC-B923-AB364B8CFD79}"/>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6F1CD803-1381-4985-A3AB-034B8CDF5C3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C707025A-3A69-4351-AD67-4ECCA06DF047}"/>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8E1F5D54-7A46-4692-B0BA-1A083F2D2BF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A298F47B-E967-4486-8697-D4EC0ADC06C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CD2CFB34-FCA6-444F-9C5F-4FAD984F7AC3}"/>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AFE6B707-B8D4-4B08-927C-1510F2B9A82F}"/>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A7FDE710-2DCE-4732-A0BE-BD78FDDFA2A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70B3F8F4-4B85-4FE5-A085-9ED5BF0C089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F0603357-1FD9-4BF7-A686-8EE4AE5FF3B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A6C44796-8C94-4C15-A9F2-CCC34E64D37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86279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vert="horz" lIns="91440" tIns="45720" rIns="91440" bIns="45720" rtlCol="0" anchor="t">
            <a:normAutofit lnSpcReduction="10000"/>
          </a:bodyPr>
          <a:lstStyle/>
          <a:p>
            <a:pPr algn="ctr">
              <a:lnSpc>
                <a:spcPct val="100000"/>
              </a:lnSpc>
            </a:pPr>
            <a:r>
              <a:rPr lang="es-ES" dirty="0"/>
              <a:t>Ahora concéntrese sólo en el planteamiento del problema y proponga ideas que lo resuelvan. No se trata de conseguir una idea perfecta, sino de proponer el mayor número posible de ideas: como experiencias únicas de realidad virtual, opciones saludables sin cocción, productos con sabor mejorado/fortificado, tablas flotantes para personas mayores o un carrito modificado. Sea lo que sea, esboza tus mejores ideas y muéstraselas a las personas a las que quieres ayudar, para que te den su opinión.</a:t>
            </a:r>
            <a:br>
              <a:rPr lang="en-US" dirty="0"/>
            </a:br>
            <a:endParaRPr lang="en-IE" dirty="0">
              <a:cs typeface="Calibri" panose="020F0502020204030204"/>
            </a:endParaRPr>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en-US" sz="3300" b="1" dirty="0" err="1"/>
              <a:t>Fase</a:t>
            </a:r>
            <a:r>
              <a:rPr lang="en-US" sz="3300" b="1" dirty="0"/>
              <a:t> 3: </a:t>
            </a:r>
            <a:r>
              <a:rPr lang="en-US" sz="3300" b="1" dirty="0" err="1"/>
              <a:t>Idear</a:t>
            </a:r>
            <a:endParaRPr lang="en-IE" sz="3300" b="1" dirty="0"/>
          </a:p>
        </p:txBody>
      </p:sp>
      <p:sp>
        <p:nvSpPr>
          <p:cNvPr id="25" name="TextBox 24">
            <a:extLst>
              <a:ext uri="{FF2B5EF4-FFF2-40B4-BE49-F238E27FC236}">
                <a16:creationId xmlns:a16="http://schemas.microsoft.com/office/drawing/2014/main" id="{BB38D494-4DD4-46E0-98A0-16E14482AA3A}"/>
              </a:ext>
            </a:extLst>
          </p:cNvPr>
          <p:cNvSpPr txBox="1"/>
          <p:nvPr/>
        </p:nvSpPr>
        <p:spPr>
          <a:xfrm>
            <a:off x="7577959" y="4866290"/>
            <a:ext cx="4004441" cy="1200329"/>
          </a:xfrm>
          <a:prstGeom prst="rect">
            <a:avLst/>
          </a:prstGeom>
          <a:noFill/>
        </p:spPr>
        <p:txBody>
          <a:bodyPr wrap="square" lIns="91440" tIns="45720" rIns="91440" bIns="45720" rtlCol="0" anchor="t">
            <a:spAutoFit/>
          </a:bodyPr>
          <a:lstStyle/>
          <a:p>
            <a:pPr algn="ctr"/>
            <a:r>
              <a:rPr lang="en-US" sz="2400" dirty="0">
                <a:ea typeface="+mn-lt"/>
                <a:cs typeface="+mn-lt"/>
              </a:rPr>
              <a:t>Hacer </a:t>
            </a:r>
            <a:r>
              <a:rPr lang="en-US" sz="2400" dirty="0" err="1">
                <a:ea typeface="+mn-lt"/>
                <a:cs typeface="+mn-lt"/>
              </a:rPr>
              <a:t>una</a:t>
            </a:r>
            <a:r>
              <a:rPr lang="en-US" sz="2400" dirty="0">
                <a:ea typeface="+mn-lt"/>
                <a:cs typeface="+mn-lt"/>
              </a:rPr>
              <a:t> </a:t>
            </a:r>
            <a:r>
              <a:rPr lang="en-US" sz="2400" dirty="0" err="1">
                <a:ea typeface="+mn-lt"/>
                <a:cs typeface="+mn-lt"/>
              </a:rPr>
              <a:t>lluvia</a:t>
            </a:r>
            <a:r>
              <a:rPr lang="en-US" sz="2400" dirty="0">
                <a:ea typeface="+mn-lt"/>
                <a:cs typeface="+mn-lt"/>
              </a:rPr>
              <a:t> de ideas y </a:t>
            </a:r>
            <a:r>
              <a:rPr lang="en-US" sz="2400" dirty="0" err="1">
                <a:ea typeface="+mn-lt"/>
                <a:cs typeface="+mn-lt"/>
              </a:rPr>
              <a:t>proponer</a:t>
            </a:r>
            <a:r>
              <a:rPr lang="en-US" sz="2400" dirty="0">
                <a:ea typeface="+mn-lt"/>
                <a:cs typeface="+mn-lt"/>
              </a:rPr>
              <a:t> </a:t>
            </a:r>
            <a:r>
              <a:rPr lang="en-US" sz="2400" dirty="0" err="1">
                <a:ea typeface="+mn-lt"/>
                <a:cs typeface="+mn-lt"/>
              </a:rPr>
              <a:t>soluciones</a:t>
            </a:r>
            <a:r>
              <a:rPr lang="en-US" sz="2400" dirty="0">
                <a:ea typeface="+mn-lt"/>
                <a:cs typeface="+mn-lt"/>
              </a:rPr>
              <a:t> </a:t>
            </a:r>
            <a:r>
              <a:rPr lang="en-US" sz="2400" dirty="0" err="1">
                <a:ea typeface="+mn-lt"/>
                <a:cs typeface="+mn-lt"/>
              </a:rPr>
              <a:t>creativas</a:t>
            </a:r>
            <a:endParaRPr lang="es-ES" dirty="0" err="1"/>
          </a:p>
          <a:p>
            <a:pPr algn="ctr"/>
            <a:endParaRPr lang="en-US" sz="2400" b="1" dirty="0">
              <a:solidFill>
                <a:srgbClr val="85D2E1"/>
              </a:solidFill>
              <a:cs typeface="Calibri"/>
            </a:endParaRPr>
          </a:p>
        </p:txBody>
      </p:sp>
      <p:grpSp>
        <p:nvGrpSpPr>
          <p:cNvPr id="26" name="Group 25">
            <a:extLst>
              <a:ext uri="{FF2B5EF4-FFF2-40B4-BE49-F238E27FC236}">
                <a16:creationId xmlns:a16="http://schemas.microsoft.com/office/drawing/2014/main" id="{E5466EF8-FCFD-47B0-920E-406A939D7220}"/>
              </a:ext>
            </a:extLst>
          </p:cNvPr>
          <p:cNvGrpSpPr/>
          <p:nvPr/>
        </p:nvGrpSpPr>
        <p:grpSpPr>
          <a:xfrm>
            <a:off x="8523889" y="1620418"/>
            <a:ext cx="2259724" cy="2396358"/>
            <a:chOff x="8736336" y="773976"/>
            <a:chExt cx="925001" cy="925018"/>
          </a:xfrm>
        </p:grpSpPr>
        <p:grpSp>
          <p:nvGrpSpPr>
            <p:cNvPr id="27" name="Graphic 2">
              <a:extLst>
                <a:ext uri="{FF2B5EF4-FFF2-40B4-BE49-F238E27FC236}">
                  <a16:creationId xmlns:a16="http://schemas.microsoft.com/office/drawing/2014/main" id="{B1FC0D48-62E7-4E5F-8F1A-D76E5DED6227}"/>
                </a:ext>
              </a:extLst>
            </p:cNvPr>
            <p:cNvGrpSpPr/>
            <p:nvPr/>
          </p:nvGrpSpPr>
          <p:grpSpPr>
            <a:xfrm>
              <a:off x="8736336" y="773976"/>
              <a:ext cx="925001" cy="925018"/>
              <a:chOff x="8736336" y="773976"/>
              <a:chExt cx="925001" cy="925018"/>
            </a:xfrm>
            <a:solidFill>
              <a:srgbClr val="010101"/>
            </a:solidFill>
          </p:grpSpPr>
          <p:sp>
            <p:nvSpPr>
              <p:cNvPr id="30" name="Freeform 306">
                <a:extLst>
                  <a:ext uri="{FF2B5EF4-FFF2-40B4-BE49-F238E27FC236}">
                    <a16:creationId xmlns:a16="http://schemas.microsoft.com/office/drawing/2014/main" id="{DEE7E5A5-8942-419C-BF5C-9006A8CC6DB0}"/>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010101"/>
              </a:solidFill>
              <a:ln w="9028" cap="flat">
                <a:noFill/>
                <a:prstDash val="solid"/>
                <a:miter/>
              </a:ln>
            </p:spPr>
            <p:txBody>
              <a:bodyPr rtlCol="0" anchor="ctr"/>
              <a:lstStyle/>
              <a:p>
                <a:endParaRPr lang="en-US"/>
              </a:p>
            </p:txBody>
          </p:sp>
          <p:sp>
            <p:nvSpPr>
              <p:cNvPr id="31" name="Freeform 307">
                <a:extLst>
                  <a:ext uri="{FF2B5EF4-FFF2-40B4-BE49-F238E27FC236}">
                    <a16:creationId xmlns:a16="http://schemas.microsoft.com/office/drawing/2014/main" id="{F7E71758-CA1B-43F8-8461-50B994014B4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noFill/>
                <a:prstDash val="solid"/>
                <a:miter/>
              </a:ln>
            </p:spPr>
            <p:txBody>
              <a:bodyPr rtlCol="0" anchor="ctr"/>
              <a:lstStyle/>
              <a:p>
                <a:endParaRPr lang="en-US"/>
              </a:p>
            </p:txBody>
          </p:sp>
          <p:sp>
            <p:nvSpPr>
              <p:cNvPr id="32" name="Freeform 308">
                <a:extLst>
                  <a:ext uri="{FF2B5EF4-FFF2-40B4-BE49-F238E27FC236}">
                    <a16:creationId xmlns:a16="http://schemas.microsoft.com/office/drawing/2014/main" id="{EB813A33-15C1-4D50-AC69-D1DFBADB1FDF}"/>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noFill/>
                <a:prstDash val="solid"/>
                <a:miter/>
              </a:ln>
            </p:spPr>
            <p:txBody>
              <a:bodyPr rtlCol="0" anchor="ctr"/>
              <a:lstStyle/>
              <a:p>
                <a:endParaRPr lang="en-US"/>
              </a:p>
            </p:txBody>
          </p:sp>
          <p:sp>
            <p:nvSpPr>
              <p:cNvPr id="33" name="Freeform 309">
                <a:extLst>
                  <a:ext uri="{FF2B5EF4-FFF2-40B4-BE49-F238E27FC236}">
                    <a16:creationId xmlns:a16="http://schemas.microsoft.com/office/drawing/2014/main" id="{8431E2AD-79C7-4B56-A71B-9849E6CBA96D}"/>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noFill/>
                <a:prstDash val="solid"/>
                <a:miter/>
              </a:ln>
            </p:spPr>
            <p:txBody>
              <a:bodyPr rtlCol="0" anchor="ctr"/>
              <a:lstStyle/>
              <a:p>
                <a:endParaRPr lang="en-US"/>
              </a:p>
            </p:txBody>
          </p:sp>
          <p:sp>
            <p:nvSpPr>
              <p:cNvPr id="34" name="Freeform 310">
                <a:extLst>
                  <a:ext uri="{FF2B5EF4-FFF2-40B4-BE49-F238E27FC236}">
                    <a16:creationId xmlns:a16="http://schemas.microsoft.com/office/drawing/2014/main" id="{4419837A-4BAE-47CE-9873-DAC57C93EFB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noFill/>
                <a:prstDash val="solid"/>
                <a:miter/>
              </a:ln>
            </p:spPr>
            <p:txBody>
              <a:bodyPr rtlCol="0" anchor="ctr"/>
              <a:lstStyle/>
              <a:p>
                <a:endParaRPr lang="en-US"/>
              </a:p>
            </p:txBody>
          </p:sp>
          <p:sp>
            <p:nvSpPr>
              <p:cNvPr id="35" name="Freeform 311">
                <a:extLst>
                  <a:ext uri="{FF2B5EF4-FFF2-40B4-BE49-F238E27FC236}">
                    <a16:creationId xmlns:a16="http://schemas.microsoft.com/office/drawing/2014/main" id="{B995FCA1-E2D1-4230-8D7C-0564F00EC6CA}"/>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noFill/>
                <a:prstDash val="solid"/>
                <a:miter/>
              </a:ln>
            </p:spPr>
            <p:txBody>
              <a:bodyPr rtlCol="0" anchor="ctr"/>
              <a:lstStyle/>
              <a:p>
                <a:endParaRPr lang="en-US"/>
              </a:p>
            </p:txBody>
          </p:sp>
          <p:sp>
            <p:nvSpPr>
              <p:cNvPr id="36" name="Freeform 312">
                <a:extLst>
                  <a:ext uri="{FF2B5EF4-FFF2-40B4-BE49-F238E27FC236}">
                    <a16:creationId xmlns:a16="http://schemas.microsoft.com/office/drawing/2014/main" id="{2923D619-1686-4B3C-94D1-CDCEF0E9FD6D}"/>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noFill/>
                <a:prstDash val="solid"/>
                <a:miter/>
              </a:ln>
            </p:spPr>
            <p:txBody>
              <a:bodyPr rtlCol="0" anchor="ctr"/>
              <a:lstStyle/>
              <a:p>
                <a:endParaRPr lang="en-US"/>
              </a:p>
            </p:txBody>
          </p:sp>
        </p:grpSp>
        <p:sp>
          <p:nvSpPr>
            <p:cNvPr id="28" name="Freeform 304">
              <a:extLst>
                <a:ext uri="{FF2B5EF4-FFF2-40B4-BE49-F238E27FC236}">
                  <a16:creationId xmlns:a16="http://schemas.microsoft.com/office/drawing/2014/main" id="{3403626D-3B68-4569-9E3E-EEFF9F6403D6}"/>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FFD100"/>
            </a:solidFill>
            <a:ln w="9028" cap="flat">
              <a:noFill/>
              <a:prstDash val="solid"/>
              <a:miter/>
            </a:ln>
          </p:spPr>
          <p:txBody>
            <a:bodyPr rtlCol="0" anchor="ctr"/>
            <a:lstStyle/>
            <a:p>
              <a:endParaRPr lang="en-US"/>
            </a:p>
          </p:txBody>
        </p:sp>
        <p:sp>
          <p:nvSpPr>
            <p:cNvPr id="29" name="Freeform 305">
              <a:extLst>
                <a:ext uri="{FF2B5EF4-FFF2-40B4-BE49-F238E27FC236}">
                  <a16:creationId xmlns:a16="http://schemas.microsoft.com/office/drawing/2014/main" id="{30023CD3-CFA6-4EAA-8FF4-3D0AB3E360FE}"/>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FFD1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8892132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a:lstStyle/>
          <a:p>
            <a:r>
              <a:rPr lang="en-US" b="1" dirty="0"/>
              <a:t>Metas:</a:t>
            </a:r>
          </a:p>
          <a:p>
            <a:pPr marL="342900" indent="-342900">
              <a:buClr>
                <a:srgbClr val="FFC000"/>
              </a:buClr>
              <a:buFont typeface="Arial" panose="020B0604020202020204" pitchFamily="34" charset="0"/>
              <a:buChar char="•"/>
            </a:pPr>
            <a:r>
              <a:rPr lang="es-ES" dirty="0"/>
              <a:t>Generar y recoger el mayor número posible de ideas de forma colaborativa</a:t>
            </a:r>
          </a:p>
          <a:p>
            <a:pPr marL="342900" indent="-342900">
              <a:buClr>
                <a:srgbClr val="FFC000"/>
              </a:buClr>
              <a:buFont typeface="Arial" panose="020B0604020202020204" pitchFamily="34" charset="0"/>
              <a:buChar char="•"/>
            </a:pPr>
            <a:r>
              <a:rPr lang="es-ES" dirty="0"/>
              <a:t>Analizar las ideas y elegir la más adecuada </a:t>
            </a:r>
          </a:p>
          <a:p>
            <a:pPr marL="342900" indent="-342900">
              <a:buClr>
                <a:srgbClr val="FFC000"/>
              </a:buClr>
              <a:buFont typeface="Arial" panose="020B0604020202020204" pitchFamily="34" charset="0"/>
              <a:buChar char="•"/>
            </a:pPr>
            <a:r>
              <a:rPr lang="es-ES" dirty="0"/>
              <a:t>Formar conceptos reales</a:t>
            </a:r>
          </a:p>
          <a:p>
            <a:pPr marL="342900" indent="-342900">
              <a:buClr>
                <a:srgbClr val="FFC000"/>
              </a:buClr>
              <a:buFont typeface="Arial" panose="020B0604020202020204" pitchFamily="34" charset="0"/>
              <a:buChar char="•"/>
            </a:pPr>
            <a:r>
              <a:rPr lang="es-ES" dirty="0"/>
              <a:t>Obtener la solución óptima</a:t>
            </a:r>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92500" lnSpcReduction="20000"/>
          </a:bodyPr>
          <a:lstStyle/>
          <a:p>
            <a:pPr>
              <a:lnSpc>
                <a:spcPct val="120000"/>
              </a:lnSpc>
            </a:pPr>
            <a:r>
              <a:rPr lang="es-ES" b="1" dirty="0"/>
              <a:t>Idear soluciones: </a:t>
            </a:r>
            <a:r>
              <a:rPr lang="es-ES" dirty="0"/>
              <a:t>hacer una lluvia de ideas y proponer soluciones creativas</a:t>
            </a:r>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32661" y="3220067"/>
            <a:ext cx="3837576" cy="3433969"/>
          </a:xfrm>
        </p:spPr>
        <p:txBody>
          <a:bodyPr>
            <a:normAutofit lnSpcReduction="10000"/>
          </a:bodyPr>
          <a:lstStyle/>
          <a:p>
            <a:r>
              <a:rPr lang="es-ES" sz="2000" b="1" dirty="0"/>
              <a:t>Ejemplos de herramientas para la etapa de idear</a:t>
            </a:r>
          </a:p>
          <a:p>
            <a:pPr marL="342900" indent="-342900">
              <a:buFont typeface="Arial" panose="020B0604020202020204" pitchFamily="34" charset="0"/>
              <a:buChar char="•"/>
            </a:pPr>
            <a:r>
              <a:rPr lang="en-US" sz="2000" dirty="0">
                <a:hlinkClick r:id="rId2">
                  <a:extLst>
                    <a:ext uri="{A12FA001-AC4F-418D-AE19-62706E023703}">
                      <ahyp:hlinkClr xmlns:ahyp="http://schemas.microsoft.com/office/drawing/2018/hyperlinkcolor" val="tx"/>
                    </a:ext>
                  </a:extLst>
                </a:hlinkClick>
              </a:rPr>
              <a:t>Lluvia de ideas</a:t>
            </a:r>
            <a:endParaRPr lang="en-US" sz="2000" dirty="0"/>
          </a:p>
          <a:p>
            <a:pPr marL="342900" indent="-342900">
              <a:buFont typeface="Arial" panose="020B0604020202020204" pitchFamily="34" charset="0"/>
              <a:buChar char="•"/>
            </a:pPr>
            <a:r>
              <a:rPr lang="en-US" sz="2000" dirty="0">
                <a:hlinkClick r:id="rId3" action="ppaction://hlinkfile">
                  <a:extLst>
                    <a:ext uri="{A12FA001-AC4F-418D-AE19-62706E023703}">
                      <ahyp:hlinkClr xmlns:ahyp="http://schemas.microsoft.com/office/drawing/2018/hyperlinkcolor" val="tx"/>
                    </a:ext>
                  </a:extLst>
                </a:hlinkClick>
              </a:rPr>
              <a:t>Braindumping</a:t>
            </a:r>
            <a:endParaRPr lang="en-US" sz="2000" dirty="0">
              <a:hlinkClick r:id="rId4">
                <a:extLst>
                  <a:ext uri="{A12FA001-AC4F-418D-AE19-62706E023703}">
                    <ahyp:hlinkClr xmlns:ahyp="http://schemas.microsoft.com/office/drawing/2018/hyperlinkcolor" val="tx"/>
                  </a:ext>
                </a:extLst>
              </a:hlinkClick>
            </a:endParaRPr>
          </a:p>
          <a:p>
            <a:pPr marL="342900" indent="-342900">
              <a:buFont typeface="Arial" panose="020B0604020202020204" pitchFamily="34" charset="0"/>
              <a:buChar char="•"/>
            </a:pPr>
            <a:r>
              <a:rPr lang="en-US" sz="2000" dirty="0">
                <a:hlinkClick r:id="rId5">
                  <a:extLst>
                    <a:ext uri="{A12FA001-AC4F-418D-AE19-62706E023703}">
                      <ahyp:hlinkClr xmlns:ahyp="http://schemas.microsoft.com/office/drawing/2018/hyperlinkcolor" val="tx"/>
                    </a:ext>
                  </a:extLst>
                </a:hlinkClick>
              </a:rPr>
              <a:t>Brain writing</a:t>
            </a:r>
            <a:endParaRPr lang="en-US" sz="2000" dirty="0"/>
          </a:p>
          <a:p>
            <a:pPr marL="342900" indent="-342900">
              <a:buFont typeface="Arial" panose="020B0604020202020204" pitchFamily="34" charset="0"/>
              <a:buChar char="•"/>
            </a:pPr>
            <a:r>
              <a:rPr lang="en-US" sz="2000" dirty="0">
                <a:hlinkClick r:id="rId6">
                  <a:extLst>
                    <a:ext uri="{A12FA001-AC4F-418D-AE19-62706E023703}">
                      <ahyp:hlinkClr xmlns:ahyp="http://schemas.microsoft.com/office/drawing/2018/hyperlinkcolor" val="tx"/>
                    </a:ext>
                  </a:extLst>
                </a:hlinkClick>
              </a:rPr>
              <a:t>Brainwalking</a:t>
            </a:r>
            <a:endParaRPr lang="en-US" sz="2000" dirty="0"/>
          </a:p>
          <a:p>
            <a:pPr marL="342900" indent="-342900">
              <a:buFont typeface="Arial" panose="020B0604020202020204" pitchFamily="34" charset="0"/>
              <a:buChar char="•"/>
            </a:pPr>
            <a:r>
              <a:rPr lang="en-US" sz="2000" dirty="0">
                <a:hlinkClick r:id="rId7">
                  <a:extLst>
                    <a:ext uri="{A12FA001-AC4F-418D-AE19-62706E023703}">
                      <ahyp:hlinkClr xmlns:ahyp="http://schemas.microsoft.com/office/drawing/2018/hyperlinkcolor" val="tx"/>
                    </a:ext>
                  </a:extLst>
                </a:hlinkClick>
              </a:rPr>
              <a:t>6 Sombreros para </a:t>
            </a:r>
            <a:r>
              <a:rPr lang="en-US" sz="2000" dirty="0" err="1">
                <a:hlinkClick r:id="rId7">
                  <a:extLst>
                    <a:ext uri="{A12FA001-AC4F-418D-AE19-62706E023703}">
                      <ahyp:hlinkClr xmlns:ahyp="http://schemas.microsoft.com/office/drawing/2018/hyperlinkcolor" val="tx"/>
                    </a:ext>
                  </a:extLst>
                </a:hlinkClick>
              </a:rPr>
              <a:t>pensar</a:t>
            </a:r>
            <a:endParaRPr lang="en-US" sz="2000" dirty="0"/>
          </a:p>
          <a:p>
            <a:pPr marL="342900" indent="-342900">
              <a:buFont typeface="Arial" panose="020B0604020202020204" pitchFamily="34" charset="0"/>
              <a:buChar char="•"/>
            </a:pPr>
            <a:r>
              <a:rPr lang="en-US" sz="2000" dirty="0">
                <a:hlinkClick r:id="rId8">
                  <a:extLst>
                    <a:ext uri="{A12FA001-AC4F-418D-AE19-62706E023703}">
                      <ahyp:hlinkClr xmlns:ahyp="http://schemas.microsoft.com/office/drawing/2018/hyperlinkcolor" val="tx"/>
                    </a:ext>
                  </a:extLst>
                </a:hlinkClick>
              </a:rPr>
              <a:t>Analisis DAFO y PEST </a:t>
            </a:r>
            <a:endParaRPr lang="en-US" sz="2000" dirty="0"/>
          </a:p>
          <a:p>
            <a:pPr marL="342900" indent="-342900">
              <a:buFont typeface="Arial" panose="020B0604020202020204" pitchFamily="34" charset="0"/>
              <a:buChar char="•"/>
            </a:pPr>
            <a:r>
              <a:rPr lang="en-US" sz="2000" dirty="0"/>
              <a:t>Sketching</a:t>
            </a:r>
          </a:p>
          <a:p>
            <a:pPr marL="342900" indent="-342900">
              <a:buFont typeface="Arial" panose="020B0604020202020204" pitchFamily="34" charset="0"/>
              <a:buChar char="•"/>
            </a:pPr>
            <a:endParaRPr lang="en-US" sz="2000" dirty="0"/>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3</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1985995"/>
            <a:ext cx="4675910" cy="923330"/>
          </a:xfrm>
          <a:prstGeom prst="rect">
            <a:avLst/>
          </a:prstGeom>
          <a:solidFill>
            <a:srgbClr val="FFD100"/>
          </a:solidFill>
        </p:spPr>
        <p:txBody>
          <a:bodyPr wrap="square">
            <a:spAutoFit/>
          </a:bodyPr>
          <a:lstStyle/>
          <a:p>
            <a:pPr algn="ctr"/>
            <a:r>
              <a:rPr lang="es-ES" sz="1800" b="1" dirty="0">
                <a:solidFill>
                  <a:srgbClr val="000000"/>
                </a:solidFill>
              </a:rPr>
              <a:t>Esta fase debe limitar las críticas</a:t>
            </a:r>
          </a:p>
          <a:p>
            <a:pPr algn="ctr"/>
            <a:r>
              <a:rPr lang="es-ES" sz="1800" b="1" dirty="0">
                <a:solidFill>
                  <a:srgbClr val="000000"/>
                </a:solidFill>
              </a:rPr>
              <a:t>Lo que cuenta es la cantidad, no la calidad</a:t>
            </a:r>
          </a:p>
          <a:p>
            <a:pPr algn="ctr"/>
            <a:r>
              <a:rPr lang="es-ES" sz="1800" b="1" dirty="0">
                <a:solidFill>
                  <a:srgbClr val="000000"/>
                </a:solidFill>
              </a:rPr>
              <a:t>No hay ideas tontas o equivocadas</a:t>
            </a:r>
          </a:p>
        </p:txBody>
      </p:sp>
      <p:grpSp>
        <p:nvGrpSpPr>
          <p:cNvPr id="33" name="Group 32">
            <a:extLst>
              <a:ext uri="{FF2B5EF4-FFF2-40B4-BE49-F238E27FC236}">
                <a16:creationId xmlns:a16="http://schemas.microsoft.com/office/drawing/2014/main" id="{6EE25BCD-6CDF-4DF7-A2A5-A9392BCD8E9A}"/>
              </a:ext>
            </a:extLst>
          </p:cNvPr>
          <p:cNvGrpSpPr/>
          <p:nvPr/>
        </p:nvGrpSpPr>
        <p:grpSpPr>
          <a:xfrm>
            <a:off x="2065879" y="317985"/>
            <a:ext cx="1471449" cy="1510815"/>
            <a:chOff x="8736336" y="773976"/>
            <a:chExt cx="925001" cy="925018"/>
          </a:xfrm>
        </p:grpSpPr>
        <p:grpSp>
          <p:nvGrpSpPr>
            <p:cNvPr id="34" name="Graphic 2">
              <a:extLst>
                <a:ext uri="{FF2B5EF4-FFF2-40B4-BE49-F238E27FC236}">
                  <a16:creationId xmlns:a16="http://schemas.microsoft.com/office/drawing/2014/main" id="{235DD47C-6519-4085-928A-CD492739B5C2}"/>
                </a:ext>
              </a:extLst>
            </p:cNvPr>
            <p:cNvGrpSpPr/>
            <p:nvPr/>
          </p:nvGrpSpPr>
          <p:grpSpPr>
            <a:xfrm>
              <a:off x="8736336" y="773976"/>
              <a:ext cx="925001" cy="925018"/>
              <a:chOff x="8736336" y="773976"/>
              <a:chExt cx="925001" cy="925018"/>
            </a:xfrm>
            <a:solidFill>
              <a:srgbClr val="010101"/>
            </a:solidFill>
          </p:grpSpPr>
          <p:sp>
            <p:nvSpPr>
              <p:cNvPr id="37" name="Freeform 306">
                <a:extLst>
                  <a:ext uri="{FF2B5EF4-FFF2-40B4-BE49-F238E27FC236}">
                    <a16:creationId xmlns:a16="http://schemas.microsoft.com/office/drawing/2014/main" id="{CB0A945D-9A6D-4F2B-BDC0-61E3DE8253F5}"/>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010101"/>
              </a:solidFill>
              <a:ln w="9028" cap="flat">
                <a:noFill/>
                <a:prstDash val="solid"/>
                <a:miter/>
              </a:ln>
            </p:spPr>
            <p:txBody>
              <a:bodyPr rtlCol="0" anchor="ctr"/>
              <a:lstStyle/>
              <a:p>
                <a:endParaRPr lang="en-US"/>
              </a:p>
            </p:txBody>
          </p:sp>
          <p:sp>
            <p:nvSpPr>
              <p:cNvPr id="38" name="Freeform 307">
                <a:extLst>
                  <a:ext uri="{FF2B5EF4-FFF2-40B4-BE49-F238E27FC236}">
                    <a16:creationId xmlns:a16="http://schemas.microsoft.com/office/drawing/2014/main" id="{0CD8C840-D0C9-448E-B85A-C4E7CFF330D1}"/>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noFill/>
                <a:prstDash val="solid"/>
                <a:miter/>
              </a:ln>
            </p:spPr>
            <p:txBody>
              <a:bodyPr rtlCol="0" anchor="ctr"/>
              <a:lstStyle/>
              <a:p>
                <a:endParaRPr lang="en-US"/>
              </a:p>
            </p:txBody>
          </p:sp>
          <p:sp>
            <p:nvSpPr>
              <p:cNvPr id="39" name="Freeform 308">
                <a:extLst>
                  <a:ext uri="{FF2B5EF4-FFF2-40B4-BE49-F238E27FC236}">
                    <a16:creationId xmlns:a16="http://schemas.microsoft.com/office/drawing/2014/main" id="{BD6876C8-AEBF-4BB8-B6AF-DB2A50893751}"/>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noFill/>
                <a:prstDash val="solid"/>
                <a:miter/>
              </a:ln>
            </p:spPr>
            <p:txBody>
              <a:bodyPr rtlCol="0" anchor="ctr"/>
              <a:lstStyle/>
              <a:p>
                <a:endParaRPr lang="en-US"/>
              </a:p>
            </p:txBody>
          </p:sp>
          <p:sp>
            <p:nvSpPr>
              <p:cNvPr id="40" name="Freeform 309">
                <a:extLst>
                  <a:ext uri="{FF2B5EF4-FFF2-40B4-BE49-F238E27FC236}">
                    <a16:creationId xmlns:a16="http://schemas.microsoft.com/office/drawing/2014/main" id="{E0CDAA8C-00AF-418A-9A46-ECBE8EBC3602}"/>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noFill/>
                <a:prstDash val="solid"/>
                <a:miter/>
              </a:ln>
            </p:spPr>
            <p:txBody>
              <a:bodyPr rtlCol="0" anchor="ctr"/>
              <a:lstStyle/>
              <a:p>
                <a:endParaRPr lang="en-US"/>
              </a:p>
            </p:txBody>
          </p:sp>
          <p:sp>
            <p:nvSpPr>
              <p:cNvPr id="41" name="Freeform 310">
                <a:extLst>
                  <a:ext uri="{FF2B5EF4-FFF2-40B4-BE49-F238E27FC236}">
                    <a16:creationId xmlns:a16="http://schemas.microsoft.com/office/drawing/2014/main" id="{431B2F1F-2E60-4256-81FC-D36B39E64B22}"/>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noFill/>
                <a:prstDash val="solid"/>
                <a:miter/>
              </a:ln>
            </p:spPr>
            <p:txBody>
              <a:bodyPr rtlCol="0" anchor="ctr"/>
              <a:lstStyle/>
              <a:p>
                <a:endParaRPr lang="en-US"/>
              </a:p>
            </p:txBody>
          </p:sp>
          <p:sp>
            <p:nvSpPr>
              <p:cNvPr id="42" name="Freeform 311">
                <a:extLst>
                  <a:ext uri="{FF2B5EF4-FFF2-40B4-BE49-F238E27FC236}">
                    <a16:creationId xmlns:a16="http://schemas.microsoft.com/office/drawing/2014/main" id="{9DA079BA-44A1-459E-B4F3-444F31DF7057}"/>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noFill/>
                <a:prstDash val="solid"/>
                <a:miter/>
              </a:ln>
            </p:spPr>
            <p:txBody>
              <a:bodyPr rtlCol="0" anchor="ctr"/>
              <a:lstStyle/>
              <a:p>
                <a:endParaRPr lang="en-US"/>
              </a:p>
            </p:txBody>
          </p:sp>
          <p:sp>
            <p:nvSpPr>
              <p:cNvPr id="43" name="Freeform 312">
                <a:extLst>
                  <a:ext uri="{FF2B5EF4-FFF2-40B4-BE49-F238E27FC236}">
                    <a16:creationId xmlns:a16="http://schemas.microsoft.com/office/drawing/2014/main" id="{118A604E-5956-468D-BC85-6D4059EF2FD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noFill/>
                <a:prstDash val="solid"/>
                <a:miter/>
              </a:ln>
            </p:spPr>
            <p:txBody>
              <a:bodyPr rtlCol="0" anchor="ctr"/>
              <a:lstStyle/>
              <a:p>
                <a:endParaRPr lang="en-US"/>
              </a:p>
            </p:txBody>
          </p:sp>
        </p:grpSp>
        <p:sp>
          <p:nvSpPr>
            <p:cNvPr id="35" name="Freeform 304">
              <a:extLst>
                <a:ext uri="{FF2B5EF4-FFF2-40B4-BE49-F238E27FC236}">
                  <a16:creationId xmlns:a16="http://schemas.microsoft.com/office/drawing/2014/main" id="{6A594F35-E93E-4592-9301-5EA4A1E8B1F5}"/>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FFD100"/>
            </a:solidFill>
            <a:ln w="9028" cap="flat">
              <a:noFill/>
              <a:prstDash val="solid"/>
              <a:miter/>
            </a:ln>
          </p:spPr>
          <p:txBody>
            <a:bodyPr rtlCol="0" anchor="ctr"/>
            <a:lstStyle/>
            <a:p>
              <a:endParaRPr lang="en-US"/>
            </a:p>
          </p:txBody>
        </p:sp>
        <p:sp>
          <p:nvSpPr>
            <p:cNvPr id="36" name="Freeform 305">
              <a:extLst>
                <a:ext uri="{FF2B5EF4-FFF2-40B4-BE49-F238E27FC236}">
                  <a16:creationId xmlns:a16="http://schemas.microsoft.com/office/drawing/2014/main" id="{CA79299E-E832-4607-BE27-CEAE6CFEEA23}"/>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FFD1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293234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0E2B48-19AC-4503-89C1-CD707391309C}"/>
              </a:ext>
            </a:extLst>
          </p:cNvPr>
          <p:cNvSpPr>
            <a:spLocks noGrp="1"/>
          </p:cNvSpPr>
          <p:nvPr>
            <p:ph type="body" sz="quarter" idx="15"/>
          </p:nvPr>
        </p:nvSpPr>
        <p:spPr/>
        <p:txBody>
          <a:bodyPr/>
          <a:lstStyle/>
          <a:p>
            <a:r>
              <a:rPr lang="en-US"/>
              <a:t>1</a:t>
            </a:r>
            <a:endParaRPr lang="en-IE"/>
          </a:p>
        </p:txBody>
      </p:sp>
      <p:sp>
        <p:nvSpPr>
          <p:cNvPr id="5" name="Text Placeholder 4">
            <a:extLst>
              <a:ext uri="{FF2B5EF4-FFF2-40B4-BE49-F238E27FC236}">
                <a16:creationId xmlns:a16="http://schemas.microsoft.com/office/drawing/2014/main" id="{2C91703A-0A74-4655-AE62-7E01E8D61D7B}"/>
              </a:ext>
            </a:extLst>
          </p:cNvPr>
          <p:cNvSpPr>
            <a:spLocks noGrp="1"/>
          </p:cNvSpPr>
          <p:nvPr>
            <p:ph type="body" sz="quarter" idx="14"/>
          </p:nvPr>
        </p:nvSpPr>
        <p:spPr/>
        <p:txBody>
          <a:bodyPr/>
          <a:lstStyle/>
          <a:p>
            <a:r>
              <a:rPr lang="en-IE" b="1" dirty="0" err="1"/>
              <a:t>Inspiración</a:t>
            </a:r>
            <a:r>
              <a:rPr lang="en-IE" b="1" dirty="0"/>
              <a:t> sensorial</a:t>
            </a:r>
          </a:p>
        </p:txBody>
      </p:sp>
      <p:sp>
        <p:nvSpPr>
          <p:cNvPr id="6" name="Text Placeholder 5">
            <a:extLst>
              <a:ext uri="{FF2B5EF4-FFF2-40B4-BE49-F238E27FC236}">
                <a16:creationId xmlns:a16="http://schemas.microsoft.com/office/drawing/2014/main" id="{3084866E-8603-4C33-A196-78A27D967711}"/>
              </a:ext>
            </a:extLst>
          </p:cNvPr>
          <p:cNvSpPr>
            <a:spLocks noGrp="1"/>
          </p:cNvSpPr>
          <p:nvPr>
            <p:ph type="body" sz="quarter" idx="19"/>
          </p:nvPr>
        </p:nvSpPr>
        <p:spPr/>
        <p:txBody>
          <a:bodyPr/>
          <a:lstStyle/>
          <a:p>
            <a:r>
              <a:rPr lang="en-US"/>
              <a:t>2</a:t>
            </a:r>
            <a:endParaRPr lang="en-IE"/>
          </a:p>
        </p:txBody>
      </p:sp>
      <p:sp>
        <p:nvSpPr>
          <p:cNvPr id="7" name="Text Placeholder 6">
            <a:extLst>
              <a:ext uri="{FF2B5EF4-FFF2-40B4-BE49-F238E27FC236}">
                <a16:creationId xmlns:a16="http://schemas.microsoft.com/office/drawing/2014/main" id="{E2E25089-7FA1-47F2-979F-503DCC86C23B}"/>
              </a:ext>
            </a:extLst>
          </p:cNvPr>
          <p:cNvSpPr>
            <a:spLocks noGrp="1"/>
          </p:cNvSpPr>
          <p:nvPr>
            <p:ph type="body" sz="quarter" idx="20"/>
          </p:nvPr>
        </p:nvSpPr>
        <p:spPr/>
        <p:txBody>
          <a:bodyPr/>
          <a:lstStyle/>
          <a:p>
            <a:r>
              <a:rPr lang="en-US" b="1" dirty="0" err="1"/>
              <a:t>Materias</a:t>
            </a:r>
            <a:r>
              <a:rPr lang="en-US" b="1" dirty="0"/>
              <a:t> </a:t>
            </a:r>
            <a:r>
              <a:rPr lang="en-US" b="1" dirty="0" err="1"/>
              <a:t>Primas</a:t>
            </a:r>
            <a:r>
              <a:rPr lang="en-US" b="1" dirty="0"/>
              <a:t>	</a:t>
            </a:r>
            <a:endParaRPr lang="en-IE" b="1" dirty="0"/>
          </a:p>
        </p:txBody>
      </p:sp>
      <p:sp>
        <p:nvSpPr>
          <p:cNvPr id="8" name="Text Placeholder 7">
            <a:extLst>
              <a:ext uri="{FF2B5EF4-FFF2-40B4-BE49-F238E27FC236}">
                <a16:creationId xmlns:a16="http://schemas.microsoft.com/office/drawing/2014/main" id="{6F5E0E8E-7955-4576-AE3E-20FA1F214E67}"/>
              </a:ext>
            </a:extLst>
          </p:cNvPr>
          <p:cNvSpPr>
            <a:spLocks noGrp="1"/>
          </p:cNvSpPr>
          <p:nvPr>
            <p:ph type="body" sz="quarter" idx="21"/>
          </p:nvPr>
        </p:nvSpPr>
        <p:spPr/>
        <p:txBody>
          <a:bodyPr/>
          <a:lstStyle/>
          <a:p>
            <a:r>
              <a:rPr lang="en-US"/>
              <a:t>3</a:t>
            </a:r>
            <a:endParaRPr lang="en-IE"/>
          </a:p>
        </p:txBody>
      </p:sp>
      <p:sp>
        <p:nvSpPr>
          <p:cNvPr id="9" name="Text Placeholder 8">
            <a:extLst>
              <a:ext uri="{FF2B5EF4-FFF2-40B4-BE49-F238E27FC236}">
                <a16:creationId xmlns:a16="http://schemas.microsoft.com/office/drawing/2014/main" id="{BBA2C3FC-72C6-4FEA-8AAF-A7AC458CDB48}"/>
              </a:ext>
            </a:extLst>
          </p:cNvPr>
          <p:cNvSpPr>
            <a:spLocks noGrp="1"/>
          </p:cNvSpPr>
          <p:nvPr>
            <p:ph type="body" sz="quarter" idx="22"/>
          </p:nvPr>
        </p:nvSpPr>
        <p:spPr/>
        <p:txBody>
          <a:bodyPr/>
          <a:lstStyle/>
          <a:p>
            <a:r>
              <a:rPr lang="en-IE" b="1" dirty="0" err="1"/>
              <a:t>Tecnología</a:t>
            </a:r>
            <a:r>
              <a:rPr lang="en-IE" b="1" dirty="0"/>
              <a:t> de </a:t>
            </a:r>
            <a:r>
              <a:rPr lang="en-IE" b="1" dirty="0" err="1"/>
              <a:t>procesamiento</a:t>
            </a:r>
            <a:endParaRPr lang="en-IE" b="1" dirty="0"/>
          </a:p>
        </p:txBody>
      </p:sp>
      <p:sp>
        <p:nvSpPr>
          <p:cNvPr id="10" name="Text Placeholder 9">
            <a:extLst>
              <a:ext uri="{FF2B5EF4-FFF2-40B4-BE49-F238E27FC236}">
                <a16:creationId xmlns:a16="http://schemas.microsoft.com/office/drawing/2014/main" id="{F429B417-8BEE-45C0-8359-5B05330A93CB}"/>
              </a:ext>
            </a:extLst>
          </p:cNvPr>
          <p:cNvSpPr>
            <a:spLocks noGrp="1"/>
          </p:cNvSpPr>
          <p:nvPr>
            <p:ph type="body" sz="quarter" idx="23"/>
          </p:nvPr>
        </p:nvSpPr>
        <p:spPr/>
        <p:txBody>
          <a:bodyPr/>
          <a:lstStyle/>
          <a:p>
            <a:r>
              <a:rPr lang="en-US"/>
              <a:t>4</a:t>
            </a:r>
            <a:endParaRPr lang="en-IE"/>
          </a:p>
        </p:txBody>
      </p:sp>
      <p:sp>
        <p:nvSpPr>
          <p:cNvPr id="11" name="Text Placeholder 10">
            <a:extLst>
              <a:ext uri="{FF2B5EF4-FFF2-40B4-BE49-F238E27FC236}">
                <a16:creationId xmlns:a16="http://schemas.microsoft.com/office/drawing/2014/main" id="{88CC2A94-2C82-41CA-B2E0-E0CF8783AB93}"/>
              </a:ext>
            </a:extLst>
          </p:cNvPr>
          <p:cNvSpPr>
            <a:spLocks noGrp="1"/>
          </p:cNvSpPr>
          <p:nvPr>
            <p:ph type="body" sz="quarter" idx="24"/>
          </p:nvPr>
        </p:nvSpPr>
        <p:spPr/>
        <p:txBody>
          <a:bodyPr/>
          <a:lstStyle/>
          <a:p>
            <a:r>
              <a:rPr lang="en-US" b="1" dirty="0" err="1"/>
              <a:t>Aplicación</a:t>
            </a:r>
            <a:endParaRPr lang="en-IE" b="1" dirty="0"/>
          </a:p>
        </p:txBody>
      </p:sp>
      <p:sp>
        <p:nvSpPr>
          <p:cNvPr id="12" name="Text Placeholder 11">
            <a:extLst>
              <a:ext uri="{FF2B5EF4-FFF2-40B4-BE49-F238E27FC236}">
                <a16:creationId xmlns:a16="http://schemas.microsoft.com/office/drawing/2014/main" id="{84C85974-FEF1-4268-B1F1-4E71DE709F67}"/>
              </a:ext>
            </a:extLst>
          </p:cNvPr>
          <p:cNvSpPr>
            <a:spLocks noGrp="1"/>
          </p:cNvSpPr>
          <p:nvPr>
            <p:ph type="body" sz="quarter" idx="25"/>
          </p:nvPr>
        </p:nvSpPr>
        <p:spPr/>
        <p:txBody>
          <a:bodyPr/>
          <a:lstStyle/>
          <a:p>
            <a:r>
              <a:rPr lang="en-US"/>
              <a:t>5</a:t>
            </a:r>
            <a:endParaRPr lang="en-IE"/>
          </a:p>
        </p:txBody>
      </p:sp>
      <p:sp>
        <p:nvSpPr>
          <p:cNvPr id="13" name="Text Placeholder 12">
            <a:extLst>
              <a:ext uri="{FF2B5EF4-FFF2-40B4-BE49-F238E27FC236}">
                <a16:creationId xmlns:a16="http://schemas.microsoft.com/office/drawing/2014/main" id="{D05ECA3F-A64E-4B70-85BB-8FAA416FFEA1}"/>
              </a:ext>
            </a:extLst>
          </p:cNvPr>
          <p:cNvSpPr>
            <a:spLocks noGrp="1"/>
          </p:cNvSpPr>
          <p:nvPr>
            <p:ph type="body" sz="quarter" idx="26"/>
          </p:nvPr>
        </p:nvSpPr>
        <p:spPr/>
        <p:txBody>
          <a:bodyPr/>
          <a:lstStyle/>
          <a:p>
            <a:r>
              <a:rPr lang="en-US" b="1" dirty="0" err="1"/>
              <a:t>Regulaciones</a:t>
            </a:r>
            <a:r>
              <a:rPr lang="en-US" b="1" dirty="0"/>
              <a:t> y </a:t>
            </a:r>
            <a:r>
              <a:rPr lang="en-US" b="1" dirty="0" err="1"/>
              <a:t>limitaciones</a:t>
            </a:r>
            <a:r>
              <a:rPr lang="en-US" b="1" dirty="0"/>
              <a:t> </a:t>
            </a:r>
            <a:endParaRPr lang="en-IE" b="1" dirty="0"/>
          </a:p>
        </p:txBody>
      </p:sp>
      <p:sp>
        <p:nvSpPr>
          <p:cNvPr id="14" name="Text Placeholder 2">
            <a:extLst>
              <a:ext uri="{FF2B5EF4-FFF2-40B4-BE49-F238E27FC236}">
                <a16:creationId xmlns:a16="http://schemas.microsoft.com/office/drawing/2014/main" id="{8F6F614C-0B9F-4BC9-8266-D4319676BFE7}"/>
              </a:ext>
            </a:extLst>
          </p:cNvPr>
          <p:cNvSpPr>
            <a:spLocks noGrp="1"/>
          </p:cNvSpPr>
          <p:nvPr>
            <p:ph type="body" sz="quarter" idx="18"/>
          </p:nvPr>
        </p:nvSpPr>
        <p:spPr>
          <a:xfrm>
            <a:off x="612742" y="1659118"/>
            <a:ext cx="4892512" cy="4807670"/>
          </a:xfrm>
        </p:spPr>
        <p:txBody>
          <a:bodyPr>
            <a:noAutofit/>
          </a:bodyPr>
          <a:lstStyle/>
          <a:p>
            <a:pPr indent="-230400" algn="l" fontAlgn="base">
              <a:buFont typeface="Arial" panose="020B0604020202020204" pitchFamily="34" charset="0"/>
              <a:buChar char="•"/>
            </a:pPr>
            <a:r>
              <a:rPr lang="es-ES" sz="2300" b="0" i="0" dirty="0">
                <a:effectLst/>
              </a:rPr>
              <a:t>Idear nuevos sabores y productos requiere una </a:t>
            </a:r>
            <a:r>
              <a:rPr lang="es-ES" sz="2300" b="1" i="0" dirty="0">
                <a:effectLst/>
              </a:rPr>
              <a:t>cuidadosa planificación </a:t>
            </a:r>
            <a:r>
              <a:rPr lang="es-ES" sz="2300" b="0" i="0" dirty="0">
                <a:effectLst/>
              </a:rPr>
              <a:t>y una </a:t>
            </a:r>
            <a:r>
              <a:rPr lang="es-ES" sz="2300" b="1" i="0" dirty="0">
                <a:effectLst/>
              </a:rPr>
              <a:t>creatividad sin límites</a:t>
            </a:r>
            <a:r>
              <a:rPr lang="es-ES" sz="2300" b="0" i="0" dirty="0">
                <a:effectLst/>
              </a:rPr>
              <a:t>.</a:t>
            </a:r>
          </a:p>
          <a:p>
            <a:pPr indent="-230400" algn="l" fontAlgn="base">
              <a:buFont typeface="Arial" panose="020B0604020202020204" pitchFamily="34" charset="0"/>
              <a:buChar char="•"/>
            </a:pPr>
            <a:r>
              <a:rPr lang="es-ES" sz="2300" b="0" i="0" dirty="0">
                <a:effectLst/>
              </a:rPr>
              <a:t>Aplicar el pensamiento de diseño al proceso de innovación de alimentos y bebidas puede inspirar nuevas ideas que estén a la </a:t>
            </a:r>
            <a:r>
              <a:rPr lang="es-ES" sz="2300" b="1" i="0" dirty="0">
                <a:effectLst/>
              </a:rPr>
              <a:t>moda</a:t>
            </a:r>
            <a:r>
              <a:rPr lang="en-US" sz="2300" b="0" i="0" dirty="0">
                <a:effectLst/>
              </a:rPr>
              <a:t>.</a:t>
            </a:r>
          </a:p>
          <a:p>
            <a:pPr indent="-230400" algn="l" fontAlgn="base">
              <a:buFont typeface="Arial" panose="020B0604020202020204" pitchFamily="34" charset="0"/>
              <a:buChar char="•"/>
            </a:pPr>
            <a:r>
              <a:rPr lang="es-ES" sz="2300" b="0" i="0" dirty="0">
                <a:effectLst/>
              </a:rPr>
              <a:t>El proceso consiste en catalogar los </a:t>
            </a:r>
            <a:r>
              <a:rPr lang="es-ES" sz="2300" b="1" i="0" dirty="0">
                <a:effectLst/>
              </a:rPr>
              <a:t>recursos disponibles </a:t>
            </a:r>
            <a:r>
              <a:rPr lang="es-ES" sz="2300" b="0" i="0" dirty="0">
                <a:effectLst/>
              </a:rPr>
              <a:t>y dejar espacio para el desarrollo de otros nuevos</a:t>
            </a:r>
            <a:r>
              <a:rPr lang="en-US" sz="2300" b="0" i="0" dirty="0">
                <a:effectLst/>
              </a:rPr>
              <a:t>.</a:t>
            </a:r>
          </a:p>
          <a:p>
            <a:pPr indent="-230400" algn="l" fontAlgn="base">
              <a:buFont typeface="Arial" panose="020B0604020202020204" pitchFamily="34" charset="0"/>
              <a:buChar char="•"/>
            </a:pPr>
            <a:r>
              <a:rPr lang="es-ES" sz="2300" b="0" i="0" dirty="0">
                <a:effectLst/>
              </a:rPr>
              <a:t>Para empezar, compartimos cómo se pueden mezclar y combinar </a:t>
            </a:r>
            <a:r>
              <a:rPr lang="es-ES" sz="2300" b="1" i="0" dirty="0">
                <a:effectLst/>
              </a:rPr>
              <a:t>cinco variables </a:t>
            </a:r>
            <a:r>
              <a:rPr lang="es-ES" sz="2300" b="0" i="0" dirty="0">
                <a:effectLst/>
              </a:rPr>
              <a:t>mientras se trabaja para encontrar la mejor solución.</a:t>
            </a:r>
          </a:p>
          <a:p>
            <a:endParaRPr lang="en-IE" sz="2300" dirty="0"/>
          </a:p>
        </p:txBody>
      </p:sp>
      <p:sp>
        <p:nvSpPr>
          <p:cNvPr id="15" name="Text Placeholder 3">
            <a:extLst>
              <a:ext uri="{FF2B5EF4-FFF2-40B4-BE49-F238E27FC236}">
                <a16:creationId xmlns:a16="http://schemas.microsoft.com/office/drawing/2014/main" id="{1D82194A-C402-4CF2-B0E9-2D38702A4EF1}"/>
              </a:ext>
            </a:extLst>
          </p:cNvPr>
          <p:cNvSpPr>
            <a:spLocks noGrp="1"/>
          </p:cNvSpPr>
          <p:nvPr>
            <p:ph type="body" sz="quarter" idx="16"/>
          </p:nvPr>
        </p:nvSpPr>
        <p:spPr>
          <a:xfrm>
            <a:off x="744718" y="141402"/>
            <a:ext cx="4947475" cy="1291472"/>
          </a:xfrm>
        </p:spPr>
        <p:txBody>
          <a:bodyPr vert="horz" lIns="91440" tIns="45720" rIns="91440" bIns="45720" rtlCol="0" anchor="t">
            <a:normAutofit fontScale="70000" lnSpcReduction="20000"/>
          </a:bodyPr>
          <a:lstStyle/>
          <a:p>
            <a:pPr>
              <a:lnSpc>
                <a:spcPct val="120000"/>
              </a:lnSpc>
            </a:pPr>
            <a:r>
              <a:rPr lang="es-ES" b="1" dirty="0"/>
              <a:t>Comenzando la etapa de ideación en el pensamiento de diseño con los alimentos</a:t>
            </a:r>
            <a:endParaRPr lang="en-IE" b="1" dirty="0"/>
          </a:p>
        </p:txBody>
      </p:sp>
      <p:sp>
        <p:nvSpPr>
          <p:cNvPr id="16" name="TextBox 15">
            <a:extLst>
              <a:ext uri="{FF2B5EF4-FFF2-40B4-BE49-F238E27FC236}">
                <a16:creationId xmlns:a16="http://schemas.microsoft.com/office/drawing/2014/main" id="{0AA84C84-DA56-4150-AA87-8E900E4F74FC}"/>
              </a:ext>
            </a:extLst>
          </p:cNvPr>
          <p:cNvSpPr txBox="1"/>
          <p:nvPr/>
        </p:nvSpPr>
        <p:spPr>
          <a:xfrm>
            <a:off x="6363093" y="141402"/>
            <a:ext cx="5331690" cy="1077218"/>
          </a:xfrm>
          <a:prstGeom prst="rect">
            <a:avLst/>
          </a:prstGeom>
          <a:noFill/>
        </p:spPr>
        <p:txBody>
          <a:bodyPr wrap="square" rtlCol="0">
            <a:spAutoFit/>
          </a:bodyPr>
          <a:lstStyle/>
          <a:p>
            <a:pPr algn="ctr"/>
            <a:r>
              <a:rPr lang="es-ES" sz="3200" b="1" dirty="0">
                <a:solidFill>
                  <a:srgbClr val="85D2E1"/>
                </a:solidFill>
              </a:rPr>
              <a:t>Variables del pensamiento de diseño para la alimentación</a:t>
            </a:r>
          </a:p>
        </p:txBody>
      </p:sp>
    </p:spTree>
    <p:extLst>
      <p:ext uri="{BB962C8B-B14F-4D97-AF65-F5344CB8AC3E}">
        <p14:creationId xmlns:p14="http://schemas.microsoft.com/office/powerpoint/2010/main" val="2900410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2CDFE9-D78F-4C3A-82BC-9DD52CD0AFDA}"/>
              </a:ext>
            </a:extLst>
          </p:cNvPr>
          <p:cNvSpPr>
            <a:spLocks noGrp="1"/>
          </p:cNvSpPr>
          <p:nvPr>
            <p:ph type="body" sz="quarter" idx="18"/>
          </p:nvPr>
        </p:nvSpPr>
        <p:spPr>
          <a:xfrm>
            <a:off x="443060" y="1574276"/>
            <a:ext cx="11099756" cy="4050439"/>
          </a:xfrm>
        </p:spPr>
        <p:txBody>
          <a:bodyPr vert="horz" lIns="91440" tIns="45720" rIns="91440" bIns="45720" rtlCol="0" anchor="t">
            <a:normAutofit fontScale="92500" lnSpcReduction="10000"/>
          </a:bodyPr>
          <a:lstStyle/>
          <a:p>
            <a:pPr indent="0" algn="just"/>
            <a:r>
              <a:rPr lang="es-ES" b="1" dirty="0"/>
              <a:t>El pensamiento de diseño siempre empieza con un concepto o una pregunta. </a:t>
            </a:r>
            <a:r>
              <a:rPr lang="es-ES" dirty="0"/>
              <a:t>Tal vez haya notado un vacío en un determinado segmento del mercado de las bebidas, o haya probado recientemente un nuevo sabor de bayas que quiere utilizar en una nueva creación. Sea cual sea el impulso, empieza a explorarlo.</a:t>
            </a:r>
            <a:endParaRPr lang="es-ES"/>
          </a:p>
          <a:p>
            <a:pPr indent="0" algn="just"/>
            <a:r>
              <a:rPr lang="es-ES" dirty="0"/>
              <a:t>Aunque estés empezando, este es el paso que requiere más energía y curiosidad. Pero en realidad nunca se empieza con una pizarra en blanco. </a:t>
            </a:r>
            <a:r>
              <a:rPr lang="es-ES" b="1" dirty="0"/>
              <a:t>En la creación de sabores y productos, las ideas suelen estar arraigadas en tus propias experiencias y en las sensaciones y sentimientos que te inspiran.</a:t>
            </a:r>
            <a:endParaRPr lang="es-ES" b="1" dirty="0">
              <a:cs typeface="Calibri" panose="020F0502020204030204"/>
            </a:endParaRPr>
          </a:p>
          <a:p>
            <a:pPr indent="0" algn="just"/>
            <a:br>
              <a:rPr lang="es-ES" dirty="0"/>
            </a:br>
            <a:r>
              <a:rPr lang="es-ES" dirty="0"/>
              <a:t>Aunque estés empezando, este es el paso que requiere más energía y curiosidad. Pero en realidad nunca se empieza con una pizarra en blanco. En la creación de sabores y productos, las ideas suelen estar arraigadas en tus propias experiencias y en las sensaciones y sentimientos que te inspiran.</a:t>
            </a:r>
            <a:endParaRPr lang="es-ES" dirty="0">
              <a:cs typeface="Calibri" panose="020F0502020204030204"/>
            </a:endParaRPr>
          </a:p>
          <a:p>
            <a:endParaRPr lang="en-IE" dirty="0"/>
          </a:p>
        </p:txBody>
      </p:sp>
      <p:sp>
        <p:nvSpPr>
          <p:cNvPr id="3" name="Text Placeholder 2">
            <a:extLst>
              <a:ext uri="{FF2B5EF4-FFF2-40B4-BE49-F238E27FC236}">
                <a16:creationId xmlns:a16="http://schemas.microsoft.com/office/drawing/2014/main" id="{C5A2DC82-A8B5-42BA-B41D-BDAE8411AACE}"/>
              </a:ext>
            </a:extLst>
          </p:cNvPr>
          <p:cNvSpPr>
            <a:spLocks noGrp="1"/>
          </p:cNvSpPr>
          <p:nvPr>
            <p:ph type="body" sz="quarter" idx="16"/>
          </p:nvPr>
        </p:nvSpPr>
        <p:spPr>
          <a:xfrm>
            <a:off x="734714" y="642972"/>
            <a:ext cx="11227900" cy="582221"/>
          </a:xfrm>
        </p:spPr>
        <p:txBody>
          <a:bodyPr>
            <a:normAutofit fontScale="70000" lnSpcReduction="20000"/>
          </a:bodyPr>
          <a:lstStyle/>
          <a:p>
            <a:r>
              <a:rPr lang="en-US" dirty="0"/>
              <a:t>Variable 1 </a:t>
            </a:r>
            <a:r>
              <a:rPr lang="en-US" dirty="0" err="1"/>
              <a:t>en</a:t>
            </a:r>
            <a:r>
              <a:rPr lang="en-US" dirty="0"/>
              <a:t> </a:t>
            </a:r>
            <a:r>
              <a:rPr lang="en-US" dirty="0" err="1"/>
              <a:t>el</a:t>
            </a:r>
            <a:r>
              <a:rPr lang="en-US" dirty="0"/>
              <a:t> </a:t>
            </a:r>
            <a:r>
              <a:rPr lang="en-US" dirty="0" err="1"/>
              <a:t>Pensamiento</a:t>
            </a:r>
            <a:r>
              <a:rPr lang="en-US" dirty="0"/>
              <a:t> del </a:t>
            </a:r>
            <a:r>
              <a:rPr lang="en-US" dirty="0" err="1"/>
              <a:t>diseño</a:t>
            </a:r>
            <a:r>
              <a:rPr lang="en-US" dirty="0"/>
              <a:t> para la </a:t>
            </a:r>
            <a:r>
              <a:rPr lang="en-US" dirty="0" err="1"/>
              <a:t>alimentición</a:t>
            </a:r>
            <a:r>
              <a:rPr lang="en-US" dirty="0"/>
              <a:t>: </a:t>
            </a:r>
            <a:r>
              <a:rPr lang="en-US" b="1" dirty="0" err="1"/>
              <a:t>Inspiración</a:t>
            </a:r>
            <a:r>
              <a:rPr lang="en-US" b="1" dirty="0"/>
              <a:t> sensorial</a:t>
            </a:r>
            <a:endParaRPr lang="en-IE" b="1" dirty="0"/>
          </a:p>
        </p:txBody>
      </p:sp>
    </p:spTree>
    <p:extLst>
      <p:ext uri="{BB962C8B-B14F-4D97-AF65-F5344CB8AC3E}">
        <p14:creationId xmlns:p14="http://schemas.microsoft.com/office/powerpoint/2010/main" val="34588281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09C656-C717-4405-9A44-4E9D87D89537}"/>
              </a:ext>
            </a:extLst>
          </p:cNvPr>
          <p:cNvSpPr>
            <a:spLocks noGrp="1"/>
          </p:cNvSpPr>
          <p:nvPr>
            <p:ph type="body" sz="quarter" idx="18"/>
          </p:nvPr>
        </p:nvSpPr>
        <p:spPr>
          <a:xfrm>
            <a:off x="461913" y="1640264"/>
            <a:ext cx="11080903" cy="3984451"/>
          </a:xfrm>
        </p:spPr>
        <p:txBody>
          <a:bodyPr vert="horz" lIns="91440" tIns="45720" rIns="91440" bIns="45720" rtlCol="0" anchor="t">
            <a:normAutofit/>
          </a:bodyPr>
          <a:lstStyle/>
          <a:p>
            <a:pPr indent="0" algn="just"/>
            <a:r>
              <a:rPr lang="es-ES" dirty="0"/>
              <a:t>Una vez que se tiene un concepto o una pregunta, como "¿cómo convierto este aroma floral en un helado?" o "¿cuál es la mejor aplicación para el sabor del besugo?", se puede empezar a construir un sabor y un producto</a:t>
            </a:r>
            <a:r>
              <a:rPr lang="en-US" dirty="0"/>
              <a:t>. </a:t>
            </a:r>
            <a:r>
              <a:rPr lang="es-ES" b="1" dirty="0"/>
              <a:t>Aquí es donde entran en juego el empuje de la creatividad y el rigor científico.</a:t>
            </a:r>
            <a:endParaRPr lang="en-US" b="1" dirty="0">
              <a:cs typeface="Calibri" panose="020F0502020204030204"/>
            </a:endParaRPr>
          </a:p>
          <a:p>
            <a:pPr indent="0" algn="just"/>
            <a:r>
              <a:rPr lang="es-ES" dirty="0"/>
              <a:t>Los miles de materias primas disponibles pueden dividirse en tres categorías </a:t>
            </a:r>
            <a:r>
              <a:rPr lang="en-US" dirty="0"/>
              <a:t>: </a:t>
            </a:r>
            <a:r>
              <a:rPr lang="en-US" b="1" dirty="0">
                <a:solidFill>
                  <a:srgbClr val="1BA19A"/>
                </a:solidFill>
              </a:rPr>
              <a:t>known </a:t>
            </a:r>
            <a:r>
              <a:rPr lang="en-US" b="1" dirty="0" err="1">
                <a:solidFill>
                  <a:srgbClr val="1BA19A"/>
                </a:solidFill>
              </a:rPr>
              <a:t>ingredientes</a:t>
            </a:r>
            <a:r>
              <a:rPr lang="en-US" dirty="0"/>
              <a:t>, </a:t>
            </a:r>
            <a:r>
              <a:rPr lang="en-US" b="1" dirty="0">
                <a:solidFill>
                  <a:srgbClr val="E78E0B"/>
                </a:solidFill>
              </a:rPr>
              <a:t>ingredients </a:t>
            </a:r>
            <a:r>
              <a:rPr lang="en-US" b="1" dirty="0" err="1">
                <a:solidFill>
                  <a:srgbClr val="E78E0B"/>
                </a:solidFill>
              </a:rPr>
              <a:t>desconocidos</a:t>
            </a:r>
            <a:r>
              <a:rPr lang="en-US" b="1" dirty="0">
                <a:solidFill>
                  <a:srgbClr val="E78E0B"/>
                </a:solidFill>
              </a:rPr>
              <a:t> </a:t>
            </a:r>
            <a:r>
              <a:rPr lang="en-US" dirty="0"/>
              <a:t>y </a:t>
            </a:r>
            <a:r>
              <a:rPr lang="en-US" dirty="0" err="1"/>
              <a:t>ingredientes</a:t>
            </a:r>
            <a:r>
              <a:rPr lang="en-US" dirty="0"/>
              <a:t> que son </a:t>
            </a:r>
            <a:r>
              <a:rPr lang="en-US" b="1" dirty="0" err="1">
                <a:solidFill>
                  <a:schemeClr val="accent2"/>
                </a:solidFill>
              </a:rPr>
              <a:t>conocidos</a:t>
            </a:r>
            <a:r>
              <a:rPr lang="en-US" b="1" dirty="0">
                <a:solidFill>
                  <a:schemeClr val="accent2"/>
                </a:solidFill>
              </a:rPr>
              <a:t> </a:t>
            </a:r>
            <a:r>
              <a:rPr lang="en-US" b="1" dirty="0" err="1">
                <a:solidFill>
                  <a:schemeClr val="accent2"/>
                </a:solidFill>
              </a:rPr>
              <a:t>pero</a:t>
            </a:r>
            <a:r>
              <a:rPr lang="en-US" b="1" dirty="0">
                <a:solidFill>
                  <a:schemeClr val="accent2"/>
                </a:solidFill>
              </a:rPr>
              <a:t> no </a:t>
            </a:r>
            <a:r>
              <a:rPr lang="en-US" b="1" dirty="0" err="1">
                <a:solidFill>
                  <a:schemeClr val="accent2"/>
                </a:solidFill>
              </a:rPr>
              <a:t>habitualmente</a:t>
            </a:r>
            <a:r>
              <a:rPr lang="en-US" b="1" dirty="0">
                <a:solidFill>
                  <a:schemeClr val="accent2"/>
                </a:solidFill>
              </a:rPr>
              <a:t> </a:t>
            </a:r>
            <a:r>
              <a:rPr lang="en-US" b="1" dirty="0" err="1">
                <a:solidFill>
                  <a:schemeClr val="accent2"/>
                </a:solidFill>
              </a:rPr>
              <a:t>utilizados</a:t>
            </a:r>
            <a:r>
              <a:rPr lang="en-US" dirty="0"/>
              <a:t>, </a:t>
            </a:r>
            <a:r>
              <a:rPr lang="es-ES" dirty="0"/>
              <a:t>como el núcleo de la piña, a menudo desechado.</a:t>
            </a:r>
            <a:endParaRPr lang="es-ES" dirty="0">
              <a:cs typeface="Calibri" panose="020F0502020204030204"/>
            </a:endParaRPr>
          </a:p>
          <a:p>
            <a:pPr indent="0" algn="just"/>
            <a:r>
              <a:rPr lang="es-ES" dirty="0"/>
              <a:t>Bajo la premisa del pensamiento de diseño, se puede empezar a juguetear con una receta de sabores, haciendo maridajes que incluyan materias primas de una o todas las categorías.</a:t>
            </a:r>
            <a:endParaRPr lang="es-ES" dirty="0">
              <a:cs typeface="Calibri" panose="020F0502020204030204"/>
            </a:endParaRPr>
          </a:p>
        </p:txBody>
      </p:sp>
      <p:sp>
        <p:nvSpPr>
          <p:cNvPr id="3" name="Text Placeholder 2">
            <a:extLst>
              <a:ext uri="{FF2B5EF4-FFF2-40B4-BE49-F238E27FC236}">
                <a16:creationId xmlns:a16="http://schemas.microsoft.com/office/drawing/2014/main" id="{850E3515-C953-4123-B619-4E35D83ABD56}"/>
              </a:ext>
            </a:extLst>
          </p:cNvPr>
          <p:cNvSpPr>
            <a:spLocks noGrp="1"/>
          </p:cNvSpPr>
          <p:nvPr>
            <p:ph type="body" sz="quarter" idx="16"/>
          </p:nvPr>
        </p:nvSpPr>
        <p:spPr/>
        <p:txBody>
          <a:bodyPr>
            <a:normAutofit fontScale="70000" lnSpcReduction="20000"/>
          </a:bodyPr>
          <a:lstStyle/>
          <a:p>
            <a:r>
              <a:rPr lang="en-US" dirty="0"/>
              <a:t>Variable 2 </a:t>
            </a:r>
            <a:r>
              <a:rPr lang="en-US" dirty="0" err="1"/>
              <a:t>en</a:t>
            </a:r>
            <a:r>
              <a:rPr lang="en-US" dirty="0"/>
              <a:t> </a:t>
            </a:r>
            <a:r>
              <a:rPr lang="en-US" dirty="0" err="1"/>
              <a:t>el</a:t>
            </a:r>
            <a:r>
              <a:rPr lang="en-US" dirty="0"/>
              <a:t> </a:t>
            </a:r>
            <a:r>
              <a:rPr lang="en-US" dirty="0" err="1"/>
              <a:t>Pensamiento</a:t>
            </a:r>
            <a:r>
              <a:rPr lang="en-US" dirty="0"/>
              <a:t> del </a:t>
            </a:r>
            <a:r>
              <a:rPr lang="en-US" dirty="0" err="1"/>
              <a:t>diseño</a:t>
            </a:r>
            <a:r>
              <a:rPr lang="en-US" dirty="0"/>
              <a:t> para la </a:t>
            </a:r>
            <a:r>
              <a:rPr lang="en-US" dirty="0" err="1"/>
              <a:t>alimentición</a:t>
            </a:r>
            <a:r>
              <a:rPr lang="en-US" dirty="0"/>
              <a:t>:</a:t>
            </a:r>
            <a:r>
              <a:rPr lang="en-US" b="1" dirty="0"/>
              <a:t> </a:t>
            </a:r>
            <a:r>
              <a:rPr lang="en-US" b="1" dirty="0" err="1"/>
              <a:t>Materias</a:t>
            </a:r>
            <a:r>
              <a:rPr lang="en-US" b="1" dirty="0"/>
              <a:t> </a:t>
            </a:r>
            <a:r>
              <a:rPr lang="en-US" b="1" dirty="0" err="1"/>
              <a:t>primas</a:t>
            </a:r>
            <a:endParaRPr lang="en-IE" b="1" dirty="0"/>
          </a:p>
        </p:txBody>
      </p:sp>
    </p:spTree>
    <p:extLst>
      <p:ext uri="{BB962C8B-B14F-4D97-AF65-F5344CB8AC3E}">
        <p14:creationId xmlns:p14="http://schemas.microsoft.com/office/powerpoint/2010/main" val="41927712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B51E50-DF53-401F-A7A7-D37F36309A01}"/>
              </a:ext>
            </a:extLst>
          </p:cNvPr>
          <p:cNvSpPr>
            <a:spLocks noGrp="1"/>
          </p:cNvSpPr>
          <p:nvPr>
            <p:ph type="body" sz="quarter" idx="18"/>
          </p:nvPr>
        </p:nvSpPr>
        <p:spPr>
          <a:xfrm>
            <a:off x="466042" y="1564849"/>
            <a:ext cx="11076774" cy="4059866"/>
          </a:xfrm>
        </p:spPr>
        <p:txBody>
          <a:bodyPr vert="horz" lIns="91440" tIns="45720" rIns="91440" bIns="45720" rtlCol="0" anchor="t">
            <a:normAutofit/>
          </a:bodyPr>
          <a:lstStyle/>
          <a:p>
            <a:pPr indent="0" algn="just"/>
            <a:r>
              <a:rPr lang="es-ES" dirty="0"/>
              <a:t>Sí, se puede echar un limón entero en una nueva creación, pero lo más habitual es añadirlo a una tintura, infusionarlo, destilarlo o crear un extracto a partir de él. Éstas son sólo algunas de las tecnologías de procesamiento que pueden aplicarse a las materias primas a la hora de elaborar un nuevo producto, y cualquiera que sea la que elija para trabajar dará un resultado único.</a:t>
            </a:r>
            <a:endParaRPr lang="es-ES"/>
          </a:p>
          <a:p>
            <a:pPr indent="0" algn="just"/>
            <a:r>
              <a:rPr lang="es-ES" dirty="0"/>
              <a:t>Las tecnologías que considere pueden ser las que ya se conocen y están disponibles o las que se desarrollen específicamente para responder a los desafíos únicos de su nuevo producto. </a:t>
            </a:r>
            <a:r>
              <a:rPr lang="es-ES" b="1" dirty="0"/>
              <a:t>Con el pensamiento de diseño, se puede emparejar cualquier materia prima con cualquier tecnología de procesado para idear diferentes soluciones, desde aprovechar una tendencia ya conocida hasta innovar una forma totalmente nueva de trabajar con los alimentos.</a:t>
            </a:r>
            <a:endParaRPr lang="en-IE" b="1" dirty="0">
              <a:cs typeface="Calibri" panose="020F0502020204030204"/>
            </a:endParaRPr>
          </a:p>
        </p:txBody>
      </p:sp>
      <p:sp>
        <p:nvSpPr>
          <p:cNvPr id="4" name="Text Placeholder 2">
            <a:extLst>
              <a:ext uri="{FF2B5EF4-FFF2-40B4-BE49-F238E27FC236}">
                <a16:creationId xmlns:a16="http://schemas.microsoft.com/office/drawing/2014/main" id="{A954A7F5-A3AF-4D77-8BA9-E7798365ED5E}"/>
              </a:ext>
            </a:extLst>
          </p:cNvPr>
          <p:cNvSpPr>
            <a:spLocks noGrp="1"/>
          </p:cNvSpPr>
          <p:nvPr>
            <p:ph type="body" sz="quarter" idx="16"/>
          </p:nvPr>
        </p:nvSpPr>
        <p:spPr>
          <a:xfrm>
            <a:off x="735012" y="452487"/>
            <a:ext cx="11076774" cy="970960"/>
          </a:xfrm>
        </p:spPr>
        <p:txBody>
          <a:bodyPr anchor="ctr">
            <a:normAutofit/>
          </a:bodyPr>
          <a:lstStyle/>
          <a:p>
            <a:r>
              <a:rPr lang="en-US" sz="2400" dirty="0"/>
              <a:t>Variable 3  </a:t>
            </a:r>
            <a:r>
              <a:rPr lang="en-US" sz="2400" dirty="0" err="1"/>
              <a:t>en</a:t>
            </a:r>
            <a:r>
              <a:rPr lang="en-US" sz="2400" dirty="0"/>
              <a:t> </a:t>
            </a:r>
            <a:r>
              <a:rPr lang="en-US" sz="2400" dirty="0" err="1"/>
              <a:t>el</a:t>
            </a:r>
            <a:r>
              <a:rPr lang="en-US" sz="2400" dirty="0"/>
              <a:t> </a:t>
            </a:r>
            <a:r>
              <a:rPr lang="en-US" sz="2400" dirty="0" err="1"/>
              <a:t>Pensamiento</a:t>
            </a:r>
            <a:r>
              <a:rPr lang="en-US" sz="2400" dirty="0"/>
              <a:t> del </a:t>
            </a:r>
            <a:r>
              <a:rPr lang="en-US" sz="2400" dirty="0" err="1"/>
              <a:t>diseño</a:t>
            </a:r>
            <a:r>
              <a:rPr lang="en-US" sz="2400" dirty="0"/>
              <a:t> para la </a:t>
            </a:r>
            <a:r>
              <a:rPr lang="en-US" sz="2400" dirty="0" err="1"/>
              <a:t>alimentición</a:t>
            </a:r>
            <a:r>
              <a:rPr lang="en-US" sz="2400" dirty="0"/>
              <a:t> : </a:t>
            </a:r>
            <a:r>
              <a:rPr lang="en-US" sz="2400" b="1" dirty="0" err="1"/>
              <a:t>Tecnología</a:t>
            </a:r>
            <a:r>
              <a:rPr lang="en-US" sz="2400" b="1" dirty="0"/>
              <a:t> de </a:t>
            </a:r>
            <a:r>
              <a:rPr lang="en-US" sz="2400" b="1" dirty="0" err="1"/>
              <a:t>procesamiento</a:t>
            </a:r>
            <a:endParaRPr lang="en-IE" sz="2400" b="1" dirty="0"/>
          </a:p>
        </p:txBody>
      </p:sp>
    </p:spTree>
    <p:extLst>
      <p:ext uri="{BB962C8B-B14F-4D97-AF65-F5344CB8AC3E}">
        <p14:creationId xmlns:p14="http://schemas.microsoft.com/office/powerpoint/2010/main" val="18921173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137CE1-AD19-433B-88FC-458791B8F4DF}"/>
              </a:ext>
            </a:extLst>
          </p:cNvPr>
          <p:cNvSpPr>
            <a:spLocks noGrp="1"/>
          </p:cNvSpPr>
          <p:nvPr>
            <p:ph type="body" sz="quarter" idx="18"/>
          </p:nvPr>
        </p:nvSpPr>
        <p:spPr>
          <a:xfrm>
            <a:off x="433633" y="1593130"/>
            <a:ext cx="11109183" cy="4031585"/>
          </a:xfrm>
        </p:spPr>
        <p:txBody>
          <a:bodyPr vert="horz" lIns="91440" tIns="45720" rIns="91440" bIns="45720" rtlCol="0" anchor="t">
            <a:normAutofit/>
          </a:bodyPr>
          <a:lstStyle/>
          <a:p>
            <a:pPr indent="0" algn="just"/>
            <a:r>
              <a:rPr lang="es-ES" dirty="0"/>
              <a:t>Al igual que con algunas de las otras variables, hay aplicaciones típicas y otras inesperadas o que aún no se han pensado</a:t>
            </a:r>
            <a:endParaRPr lang="es-ES"/>
          </a:p>
          <a:p>
            <a:pPr indent="0" algn="just"/>
            <a:r>
              <a:rPr lang="es-ES" b="1" dirty="0"/>
              <a:t>Suceden cosas interesantes cuando se traspasa la frontera de los usos tradicionales. </a:t>
            </a:r>
            <a:r>
              <a:rPr lang="es-ES" dirty="0"/>
              <a:t>Por ejemplo, el chocolate. Existen los usos esperados, como en los postres, y algunos fabricantes incluso ponen extractos de cacao en el queso y el yogur. Pero en México, el chocolate es un ingrediente esencial del </a:t>
            </a:r>
            <a:r>
              <a:rPr lang="es-ES" i="1" dirty="0"/>
              <a:t>molé</a:t>
            </a:r>
            <a:r>
              <a:rPr lang="es-ES" dirty="0"/>
              <a:t>, una salsa única y sabrosa</a:t>
            </a:r>
            <a:r>
              <a:rPr lang="en-US" dirty="0"/>
              <a:t>.</a:t>
            </a:r>
            <a:endParaRPr lang="en-US" dirty="0">
              <a:cs typeface="Calibri" panose="020F0502020204030204"/>
            </a:endParaRPr>
          </a:p>
          <a:p>
            <a:pPr indent="0" algn="just"/>
            <a:r>
              <a:rPr lang="es-ES" dirty="0"/>
              <a:t>Al aplicar el proceso de mezcla y combinación del pensamiento de diseño a las aplicaciones, puede inspirarse para convertir un producto de desecho de alimentos en una aplicación totalmente nueva o infundir un nuevo ingrediente en algo más estándar, como un producto de café listo para beber</a:t>
            </a:r>
            <a:r>
              <a:rPr lang="en-US" dirty="0"/>
              <a:t>.</a:t>
            </a:r>
            <a:endParaRPr lang="en-IE" dirty="0">
              <a:cs typeface="Calibri" panose="020F0502020204030204"/>
            </a:endParaRPr>
          </a:p>
        </p:txBody>
      </p:sp>
      <p:sp>
        <p:nvSpPr>
          <p:cNvPr id="4" name="Text Placeholder 2">
            <a:extLst>
              <a:ext uri="{FF2B5EF4-FFF2-40B4-BE49-F238E27FC236}">
                <a16:creationId xmlns:a16="http://schemas.microsoft.com/office/drawing/2014/main" id="{4838896B-E1E6-4A87-AEC0-AC30D063B8BC}"/>
              </a:ext>
            </a:extLst>
          </p:cNvPr>
          <p:cNvSpPr>
            <a:spLocks noGrp="1"/>
          </p:cNvSpPr>
          <p:nvPr>
            <p:ph type="body" sz="quarter" idx="16"/>
          </p:nvPr>
        </p:nvSpPr>
        <p:spPr>
          <a:xfrm>
            <a:off x="735013" y="642938"/>
            <a:ext cx="10807700" cy="582612"/>
          </a:xfrm>
        </p:spPr>
        <p:txBody>
          <a:bodyPr anchor="ctr">
            <a:normAutofit fontScale="77500" lnSpcReduction="20000"/>
          </a:bodyPr>
          <a:lstStyle/>
          <a:p>
            <a:r>
              <a:rPr lang="en-US" sz="3600" dirty="0"/>
              <a:t>Variable 4 </a:t>
            </a:r>
            <a:r>
              <a:rPr lang="en-US" sz="3600" dirty="0" err="1"/>
              <a:t>en</a:t>
            </a:r>
            <a:r>
              <a:rPr lang="en-US" sz="3600" dirty="0"/>
              <a:t> </a:t>
            </a:r>
            <a:r>
              <a:rPr lang="en-US" sz="3600" dirty="0" err="1"/>
              <a:t>el</a:t>
            </a:r>
            <a:r>
              <a:rPr lang="en-US" sz="3600" dirty="0"/>
              <a:t> </a:t>
            </a:r>
            <a:r>
              <a:rPr lang="en-US" sz="3600" dirty="0" err="1"/>
              <a:t>Pensamiento</a:t>
            </a:r>
            <a:r>
              <a:rPr lang="en-US" sz="3600" dirty="0"/>
              <a:t> del </a:t>
            </a:r>
            <a:r>
              <a:rPr lang="en-US" sz="3600" dirty="0" err="1"/>
              <a:t>diseño</a:t>
            </a:r>
            <a:r>
              <a:rPr lang="en-US" sz="3600" dirty="0"/>
              <a:t> para la </a:t>
            </a:r>
            <a:r>
              <a:rPr lang="en-US" sz="3600" dirty="0" err="1"/>
              <a:t>alimentición</a:t>
            </a:r>
            <a:r>
              <a:rPr lang="en-US" sz="3600" dirty="0"/>
              <a:t> </a:t>
            </a:r>
            <a:r>
              <a:rPr lang="en-US" dirty="0"/>
              <a:t>: </a:t>
            </a:r>
            <a:r>
              <a:rPr lang="en-US" b="1" dirty="0" err="1"/>
              <a:t>Aplicación</a:t>
            </a:r>
            <a:endParaRPr lang="en-IE" b="1" dirty="0"/>
          </a:p>
        </p:txBody>
      </p:sp>
    </p:spTree>
    <p:extLst>
      <p:ext uri="{BB962C8B-B14F-4D97-AF65-F5344CB8AC3E}">
        <p14:creationId xmlns:p14="http://schemas.microsoft.com/office/powerpoint/2010/main" val="41398554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7CA1BE-38BF-43B8-9ACE-F4BFB36E8C9C}"/>
              </a:ext>
            </a:extLst>
          </p:cNvPr>
          <p:cNvSpPr>
            <a:spLocks noGrp="1"/>
          </p:cNvSpPr>
          <p:nvPr>
            <p:ph type="body" sz="quarter" idx="18"/>
          </p:nvPr>
        </p:nvSpPr>
        <p:spPr>
          <a:xfrm>
            <a:off x="424206" y="1757011"/>
            <a:ext cx="11118610" cy="3867704"/>
          </a:xfrm>
        </p:spPr>
        <p:txBody>
          <a:bodyPr vert="horz" lIns="91440" tIns="45720" rIns="91440" bIns="45720" rtlCol="0" anchor="t">
            <a:normAutofit/>
          </a:bodyPr>
          <a:lstStyle/>
          <a:p>
            <a:pPr indent="0"/>
            <a:r>
              <a:rPr lang="es-ES" b="1" dirty="0">
                <a:solidFill>
                  <a:srgbClr val="1188A3"/>
                </a:solidFill>
              </a:rPr>
              <a:t>A veces las limitaciones generan inspiración</a:t>
            </a:r>
            <a:r>
              <a:rPr lang="en-US" dirty="0"/>
              <a:t>. </a:t>
            </a:r>
          </a:p>
          <a:p>
            <a:pPr indent="0" algn="just"/>
            <a:r>
              <a:rPr lang="es-ES" dirty="0"/>
              <a:t>Es probable que el mercado de un producto tenga normas específicas que pueden determinar ciertos factores, como la cantidad de un ingrediente específico que se puede utilizar</a:t>
            </a:r>
            <a:r>
              <a:rPr lang="en-US" dirty="0"/>
              <a:t>. </a:t>
            </a:r>
            <a:r>
              <a:rPr lang="es-ES" dirty="0"/>
              <a:t>Por ejemplo, </a:t>
            </a:r>
            <a:r>
              <a:rPr lang="es-ES" b="1" dirty="0"/>
              <a:t>un impuesto sobre el azúcar </a:t>
            </a:r>
            <a:r>
              <a:rPr lang="es-ES" dirty="0"/>
              <a:t>en el país de venta propuesto puede restringir la cantidad de azúcar utilizada en una bebida, y una reciente prohibición de las </a:t>
            </a:r>
            <a:r>
              <a:rPr lang="es-ES" b="1" dirty="0"/>
              <a:t>bebidas energéticas </a:t>
            </a:r>
            <a:r>
              <a:rPr lang="es-ES" dirty="0"/>
              <a:t>en Europa ha hecho que los fabricantes reformulen los productos para que contengan menos cafeína</a:t>
            </a:r>
            <a:r>
              <a:rPr lang="en-US" dirty="0"/>
              <a:t>. </a:t>
            </a:r>
            <a:endParaRPr lang="en-US" dirty="0">
              <a:cs typeface="Calibri" panose="020F0502020204030204"/>
            </a:endParaRPr>
          </a:p>
          <a:p>
            <a:pPr indent="0" algn="just"/>
            <a:r>
              <a:rPr lang="es-ES" b="1" dirty="0"/>
              <a:t>Parámetros como estos, así como el coste y los recursos e instalaciones disponibles, pueden estructurar el pensamiento de diseño, ayudándole a encontrar una solución final.</a:t>
            </a:r>
            <a:endParaRPr lang="en-IE" dirty="0">
              <a:cs typeface="Calibri" panose="020F0502020204030204"/>
            </a:endParaRPr>
          </a:p>
        </p:txBody>
      </p:sp>
      <p:sp>
        <p:nvSpPr>
          <p:cNvPr id="4" name="Text Placeholder 2">
            <a:extLst>
              <a:ext uri="{FF2B5EF4-FFF2-40B4-BE49-F238E27FC236}">
                <a16:creationId xmlns:a16="http://schemas.microsoft.com/office/drawing/2014/main" id="{A8A6E8BA-070E-4AC5-A535-9BCE691E7C82}"/>
              </a:ext>
            </a:extLst>
          </p:cNvPr>
          <p:cNvSpPr>
            <a:spLocks noGrp="1"/>
          </p:cNvSpPr>
          <p:nvPr>
            <p:ph type="body" sz="quarter" idx="16"/>
          </p:nvPr>
        </p:nvSpPr>
        <p:spPr>
          <a:xfrm>
            <a:off x="424206" y="419174"/>
            <a:ext cx="11416341" cy="1234911"/>
          </a:xfrm>
        </p:spPr>
        <p:txBody>
          <a:bodyPr anchor="ctr">
            <a:normAutofit/>
          </a:bodyPr>
          <a:lstStyle/>
          <a:p>
            <a:pPr algn="r"/>
            <a:r>
              <a:rPr lang="en-US" sz="2400" dirty="0"/>
              <a:t>Variable 5 </a:t>
            </a:r>
            <a:r>
              <a:rPr lang="en-US" sz="2400" dirty="0" err="1"/>
              <a:t>en</a:t>
            </a:r>
            <a:r>
              <a:rPr lang="en-US" sz="2400" dirty="0"/>
              <a:t> </a:t>
            </a:r>
            <a:r>
              <a:rPr lang="en-US" sz="2400" dirty="0" err="1"/>
              <a:t>el</a:t>
            </a:r>
            <a:r>
              <a:rPr lang="en-US" sz="2400" dirty="0"/>
              <a:t> </a:t>
            </a:r>
            <a:r>
              <a:rPr lang="en-US" sz="2400" dirty="0" err="1"/>
              <a:t>pensamiento</a:t>
            </a:r>
            <a:r>
              <a:rPr lang="en-US" sz="2400" dirty="0"/>
              <a:t> del </a:t>
            </a:r>
            <a:r>
              <a:rPr lang="en-US" sz="2400" dirty="0" err="1"/>
              <a:t>diseño</a:t>
            </a:r>
            <a:r>
              <a:rPr lang="en-US" sz="2400" dirty="0"/>
              <a:t> para la </a:t>
            </a:r>
            <a:r>
              <a:rPr lang="en-US" sz="2400" dirty="0" err="1"/>
              <a:t>alimentación</a:t>
            </a:r>
            <a:r>
              <a:rPr lang="en-US" sz="2400" dirty="0"/>
              <a:t>: </a:t>
            </a:r>
            <a:r>
              <a:rPr lang="en-US" sz="2400" b="1" dirty="0" err="1"/>
              <a:t>Regulaciones</a:t>
            </a:r>
            <a:r>
              <a:rPr lang="en-US" sz="2400" b="1" dirty="0"/>
              <a:t> y </a:t>
            </a:r>
            <a:r>
              <a:rPr lang="en-US" sz="2400" b="1" dirty="0" err="1"/>
              <a:t>Limitaciones</a:t>
            </a:r>
            <a:endParaRPr lang="en-IE" sz="2400" b="1" dirty="0"/>
          </a:p>
        </p:txBody>
      </p:sp>
    </p:spTree>
    <p:extLst>
      <p:ext uri="{BB962C8B-B14F-4D97-AF65-F5344CB8AC3E}">
        <p14:creationId xmlns:p14="http://schemas.microsoft.com/office/powerpoint/2010/main" val="1090569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ABF2DA-EEDC-9049-B6A4-E12546FDE13E}"/>
              </a:ext>
            </a:extLst>
          </p:cNvPr>
          <p:cNvSpPr>
            <a:spLocks noGrp="1"/>
          </p:cNvSpPr>
          <p:nvPr>
            <p:ph type="body" sz="quarter" idx="13"/>
          </p:nvPr>
        </p:nvSpPr>
        <p:spPr/>
        <p:txBody>
          <a:bodyPr/>
          <a:lstStyle/>
          <a:p>
            <a:r>
              <a:rPr lang="es-ES" b="0" i="0" dirty="0">
                <a:effectLst/>
                <a:latin typeface="Arial"/>
                <a:cs typeface="Arial"/>
              </a:rPr>
              <a:t>El primer curso de formación de código abierto de Europa para PYMES que innovan en la alimentación de los mayores... para el autoaprendizaje y la enseñanza presencial</a:t>
            </a:r>
          </a:p>
        </p:txBody>
      </p:sp>
      <p:pic>
        <p:nvPicPr>
          <p:cNvPr id="6" name="Picture Placeholder 5" descr="Colored windows">
            <a:extLst>
              <a:ext uri="{FF2B5EF4-FFF2-40B4-BE49-F238E27FC236}">
                <a16:creationId xmlns:a16="http://schemas.microsoft.com/office/drawing/2014/main" id="{5552648D-D378-4DDD-8FF6-CCC0E71884A2}"/>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61533817"/>
      </p:ext>
    </p:extLst>
  </p:cSld>
  <p:clrMapOvr>
    <a:masterClrMapping/>
  </p:clrMapOvr>
  <p:extLst>
    <p:ext uri="{6950BFC3-D8DA-4A85-94F7-54DA5524770B}">
      <p188:commentRel xmlns:p188="http://schemas.microsoft.com/office/powerpoint/2018/8/main" r:id="rId2"/>
    </p:ext>
  </p:extLs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7F44CA-87CA-4163-8965-5F1C2B5D9F6A}"/>
              </a:ext>
            </a:extLst>
          </p:cNvPr>
          <p:cNvSpPr>
            <a:spLocks noGrp="1"/>
          </p:cNvSpPr>
          <p:nvPr>
            <p:ph type="body" sz="quarter" idx="16"/>
          </p:nvPr>
        </p:nvSpPr>
        <p:spPr>
          <a:xfrm>
            <a:off x="1" y="144856"/>
            <a:ext cx="11329058" cy="1080338"/>
          </a:xfrm>
          <a:solidFill>
            <a:srgbClr val="FFD100"/>
          </a:solidFill>
        </p:spPr>
        <p:txBody>
          <a:bodyPr anchor="ctr">
            <a:normAutofit/>
          </a:bodyPr>
          <a:lstStyle/>
          <a:p>
            <a:pPr marL="756000"/>
            <a:r>
              <a:rPr lang="es-ES" sz="2800" b="1" dirty="0"/>
              <a:t>Creación de soluciones </a:t>
            </a:r>
            <a:r>
              <a:rPr lang="es-ES" sz="2800" dirty="0"/>
              <a:t>a través del Pensamiento de diseño para la alimentación </a:t>
            </a:r>
            <a:r>
              <a:rPr lang="en-US" dirty="0"/>
              <a:t>…</a:t>
            </a:r>
            <a:endParaRPr lang="en-IE" dirty="0"/>
          </a:p>
        </p:txBody>
      </p:sp>
      <p:graphicFrame>
        <p:nvGraphicFramePr>
          <p:cNvPr id="4" name="Diagram 3">
            <a:extLst>
              <a:ext uri="{FF2B5EF4-FFF2-40B4-BE49-F238E27FC236}">
                <a16:creationId xmlns:a16="http://schemas.microsoft.com/office/drawing/2014/main" id="{328DC3EF-391C-424B-8048-18AE20ACA342}"/>
              </a:ext>
            </a:extLst>
          </p:cNvPr>
          <p:cNvGraphicFramePr/>
          <p:nvPr>
            <p:extLst>
              <p:ext uri="{D42A27DB-BD31-4B8C-83A1-F6EECF244321}">
                <p14:modId xmlns:p14="http://schemas.microsoft.com/office/powerpoint/2010/main" val="1362767438"/>
              </p:ext>
            </p:extLst>
          </p:nvPr>
        </p:nvGraphicFramePr>
        <p:xfrm>
          <a:off x="2032000" y="122519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AB75D5E6-7229-47BB-A7F1-FF866D221CCE}"/>
              </a:ext>
            </a:extLst>
          </p:cNvPr>
          <p:cNvSpPr/>
          <p:nvPr/>
        </p:nvSpPr>
        <p:spPr>
          <a:xfrm>
            <a:off x="4565963" y="2255107"/>
            <a:ext cx="3060071" cy="2942377"/>
          </a:xfrm>
          <a:prstGeom prst="ellipse">
            <a:avLst/>
          </a:prstGeom>
          <a:solidFill>
            <a:schemeClr val="accent5">
              <a:lumMod val="40000"/>
              <a:lumOff val="60000"/>
            </a:schemeClr>
          </a:solidFill>
          <a:ln>
            <a:solidFill>
              <a:srgbClr val="FFC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16063910-FED3-400B-A6C4-F0E8B0D4AF9C}"/>
              </a:ext>
            </a:extLst>
          </p:cNvPr>
          <p:cNvSpPr txBox="1"/>
          <p:nvPr/>
        </p:nvSpPr>
        <p:spPr>
          <a:xfrm>
            <a:off x="5000530" y="2449024"/>
            <a:ext cx="2190939" cy="2569934"/>
          </a:xfrm>
          <a:prstGeom prst="rect">
            <a:avLst/>
          </a:prstGeom>
          <a:noFill/>
        </p:spPr>
        <p:txBody>
          <a:bodyPr wrap="square" rtlCol="0">
            <a:spAutoFit/>
          </a:bodyPr>
          <a:lstStyle/>
          <a:p>
            <a:pPr algn="ctr"/>
            <a:r>
              <a:rPr lang="es-ES" sz="2300" dirty="0">
                <a:solidFill>
                  <a:srgbClr val="1188A3"/>
                </a:solidFill>
                <a:latin typeface="Corbel" panose="020B0503020204020204" pitchFamily="34" charset="0"/>
                <a:cs typeface="Calibri" panose="020F0502020204030204" pitchFamily="34" charset="0"/>
              </a:rPr>
              <a:t>Mezclando y combinando estas </a:t>
            </a:r>
            <a:r>
              <a:rPr lang="es-ES" sz="2300" b="1" dirty="0">
                <a:solidFill>
                  <a:srgbClr val="1188A3"/>
                </a:solidFill>
                <a:latin typeface="Corbel" panose="020B0503020204020204" pitchFamily="34" charset="0"/>
                <a:cs typeface="Calibri" panose="020F0502020204030204" pitchFamily="34" charset="0"/>
              </a:rPr>
              <a:t>VARIABLES</a:t>
            </a:r>
            <a:r>
              <a:rPr lang="es-ES" sz="2300" dirty="0">
                <a:solidFill>
                  <a:srgbClr val="1188A3"/>
                </a:solidFill>
                <a:latin typeface="Corbel" panose="020B0503020204020204" pitchFamily="34" charset="0"/>
                <a:cs typeface="Calibri" panose="020F0502020204030204" pitchFamily="34" charset="0"/>
              </a:rPr>
              <a:t> se crearán las mejores </a:t>
            </a:r>
            <a:r>
              <a:rPr lang="es-ES" sz="2300" b="1" dirty="0">
                <a:solidFill>
                  <a:srgbClr val="1188A3"/>
                </a:solidFill>
                <a:latin typeface="Corbel" panose="020B0503020204020204" pitchFamily="34" charset="0"/>
                <a:cs typeface="Calibri" panose="020F0502020204030204" pitchFamily="34" charset="0"/>
              </a:rPr>
              <a:t>SOLUCIONES</a:t>
            </a:r>
            <a:endParaRPr lang="en-IE" sz="2300" b="1" dirty="0">
              <a:solidFill>
                <a:srgbClr val="1188A3"/>
              </a:solidFill>
              <a:latin typeface="Comic Sans MS" panose="030F0702030302020204" pitchFamily="66" charset="0"/>
            </a:endParaRPr>
          </a:p>
        </p:txBody>
      </p:sp>
    </p:spTree>
    <p:extLst>
      <p:ext uri="{BB962C8B-B14F-4D97-AF65-F5344CB8AC3E}">
        <p14:creationId xmlns:p14="http://schemas.microsoft.com/office/powerpoint/2010/main" val="12839478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281905"/>
          </a:xfrm>
        </p:spPr>
        <p:txBody>
          <a:bodyPr vert="horz" lIns="91440" tIns="45720" rIns="91440" bIns="45720" rtlCol="0" anchor="t">
            <a:normAutofit lnSpcReduction="10000"/>
          </a:bodyPr>
          <a:lstStyle/>
          <a:p>
            <a:pPr indent="0" algn="just"/>
            <a:r>
              <a:rPr lang="es-ES" dirty="0"/>
              <a:t>Este vídeo es un breve resumen de lo que implica la fase de ideación del proceso del Diseño del Pensamiento. Al principio, la cantidad es más importante que la calidad. Después se puede volver a converger y seleccionar la solución más adecuada al problema para llevarla a la fase de prototipo.</a:t>
            </a:r>
            <a:endParaRPr lang="en-IE" dirty="0">
              <a:cs typeface="Calibri" panose="020F0502020204030204"/>
            </a:endParaRPr>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p:txBody>
          <a:bodyPr/>
          <a:lstStyle/>
          <a:p>
            <a:r>
              <a:rPr lang="en-US" dirty="0"/>
              <a:t>Como </a:t>
            </a:r>
            <a:r>
              <a:rPr lang="en-US" dirty="0" err="1"/>
              <a:t>idear</a:t>
            </a:r>
            <a:endParaRPr lang="en-IE" dirty="0"/>
          </a:p>
        </p:txBody>
      </p:sp>
      <p:sp>
        <p:nvSpPr>
          <p:cNvPr id="5" name="TextBox 4">
            <a:extLst>
              <a:ext uri="{FF2B5EF4-FFF2-40B4-BE49-F238E27FC236}">
                <a16:creationId xmlns:a16="http://schemas.microsoft.com/office/drawing/2014/main" id="{8432EA4F-D9B0-440A-81E9-9AB526F7F9FE}"/>
              </a:ext>
            </a:extLst>
          </p:cNvPr>
          <p:cNvSpPr txBox="1"/>
          <p:nvPr/>
        </p:nvSpPr>
        <p:spPr>
          <a:xfrm>
            <a:off x="5097517" y="5990161"/>
            <a:ext cx="6096000" cy="369332"/>
          </a:xfrm>
          <a:prstGeom prst="rect">
            <a:avLst/>
          </a:prstGeom>
          <a:noFill/>
        </p:spPr>
        <p:txBody>
          <a:bodyPr wrap="square">
            <a:spAutoFit/>
          </a:bodyPr>
          <a:lstStyle/>
          <a:p>
            <a:r>
              <a:rPr lang="en-US">
                <a:hlinkClick r:id="rId3"/>
              </a:rPr>
              <a:t>Design Thinking Step 3: Ideate - YouTube</a:t>
            </a:r>
            <a:endParaRPr lang="en-IE"/>
          </a:p>
        </p:txBody>
      </p:sp>
      <p:pic>
        <p:nvPicPr>
          <p:cNvPr id="6" name="Online Media 5" title="Design Thinking Step 3: Ideate">
            <a:hlinkClick r:id="" action="ppaction://media"/>
            <a:extLst>
              <a:ext uri="{FF2B5EF4-FFF2-40B4-BE49-F238E27FC236}">
                <a16:creationId xmlns:a16="http://schemas.microsoft.com/office/drawing/2014/main" id="{AD73728A-4548-474C-8886-5ECF1C5BAB43}"/>
              </a:ext>
            </a:extLst>
          </p:cNvPr>
          <p:cNvPicPr>
            <a:picLocks noRot="1" noChangeAspect="1"/>
          </p:cNvPicPr>
          <p:nvPr>
            <a:videoFile r:link="rId1"/>
          </p:nvPr>
        </p:nvPicPr>
        <p:blipFill>
          <a:blip r:embed="rId4"/>
          <a:stretch>
            <a:fillRect/>
          </a:stretch>
        </p:blipFill>
        <p:spPr>
          <a:xfrm>
            <a:off x="4910083" y="1229710"/>
            <a:ext cx="6808952" cy="4015552"/>
          </a:xfrm>
          <a:prstGeom prst="rect">
            <a:avLst/>
          </a:prstGeom>
        </p:spPr>
      </p:pic>
    </p:spTree>
    <p:extLst>
      <p:ext uri="{BB962C8B-B14F-4D97-AF65-F5344CB8AC3E}">
        <p14:creationId xmlns:p14="http://schemas.microsoft.com/office/powerpoint/2010/main" val="33383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vert="horz" lIns="91440" tIns="45720" rIns="91440" bIns="45720" rtlCol="0" anchor="t">
            <a:normAutofit/>
          </a:bodyPr>
          <a:lstStyle/>
          <a:p>
            <a:pPr algn="just">
              <a:lnSpc>
                <a:spcPct val="100000"/>
              </a:lnSpc>
            </a:pPr>
            <a:r>
              <a:rPr lang="es-ES" dirty="0"/>
              <a:t>A continuación, tómate un momento para reflexionar sobre lo que has aprendido de las conversaciones con tus "usuarios", sobre las diferentes ideas. Pregúntate cómo encaja tu idea en el contexto de la vida real de las personas. Tu solución podría ser una combinación de una idea nueva y de lo que ya se utiliza. A continuación, conecta los puntos, esboza tu solución final y construye un prototipo real que sea lo suficientemente bueno como para ser probado. </a:t>
            </a:r>
            <a:endParaRPr lang="en-IE" dirty="0">
              <a:cs typeface="Calibri" panose="020F0502020204030204"/>
            </a:endParaRPr>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en-US" sz="3300" b="1" dirty="0" err="1"/>
              <a:t>Fase</a:t>
            </a:r>
            <a:r>
              <a:rPr lang="en-US" sz="3300" b="1" dirty="0"/>
              <a:t> 4: </a:t>
            </a:r>
            <a:r>
              <a:rPr lang="en-US" sz="3300" b="1" dirty="0" err="1"/>
              <a:t>Prototipo</a:t>
            </a:r>
            <a:endParaRPr lang="en-IE" sz="3300" b="1" dirty="0"/>
          </a:p>
        </p:txBody>
      </p:sp>
      <p:sp>
        <p:nvSpPr>
          <p:cNvPr id="25" name="TextBox 24">
            <a:extLst>
              <a:ext uri="{FF2B5EF4-FFF2-40B4-BE49-F238E27FC236}">
                <a16:creationId xmlns:a16="http://schemas.microsoft.com/office/drawing/2014/main" id="{BB38D494-4DD4-46E0-98A0-16E14482AA3A}"/>
              </a:ext>
            </a:extLst>
          </p:cNvPr>
          <p:cNvSpPr txBox="1"/>
          <p:nvPr/>
        </p:nvSpPr>
        <p:spPr>
          <a:xfrm>
            <a:off x="7577960" y="4866290"/>
            <a:ext cx="3899338" cy="1569660"/>
          </a:xfrm>
          <a:prstGeom prst="rect">
            <a:avLst/>
          </a:prstGeom>
          <a:noFill/>
        </p:spPr>
        <p:txBody>
          <a:bodyPr wrap="square" rtlCol="0">
            <a:spAutoFit/>
          </a:bodyPr>
          <a:lstStyle/>
          <a:p>
            <a:pPr algn="ctr"/>
            <a:r>
              <a:rPr lang="es-ES" sz="2400" b="1" dirty="0">
                <a:solidFill>
                  <a:srgbClr val="85D2E1"/>
                </a:solidFill>
              </a:rPr>
              <a:t>Construye una representación para una o más de estas ideas, para poder mostrar a los demás</a:t>
            </a:r>
            <a:endParaRPr lang="en-IE" sz="2400" b="1" dirty="0">
              <a:solidFill>
                <a:srgbClr val="85D2E1"/>
              </a:solidFill>
            </a:endParaRPr>
          </a:p>
        </p:txBody>
      </p:sp>
      <p:grpSp>
        <p:nvGrpSpPr>
          <p:cNvPr id="16" name="Group 15">
            <a:extLst>
              <a:ext uri="{FF2B5EF4-FFF2-40B4-BE49-F238E27FC236}">
                <a16:creationId xmlns:a16="http://schemas.microsoft.com/office/drawing/2014/main" id="{5AA0BFFD-7524-429F-8EF3-E2CA0B356C0D}"/>
              </a:ext>
            </a:extLst>
          </p:cNvPr>
          <p:cNvGrpSpPr/>
          <p:nvPr/>
        </p:nvGrpSpPr>
        <p:grpSpPr>
          <a:xfrm>
            <a:off x="8109168" y="1453626"/>
            <a:ext cx="2836922" cy="2900855"/>
            <a:chOff x="10376768" y="2334933"/>
            <a:chExt cx="920484" cy="919581"/>
          </a:xfrm>
        </p:grpSpPr>
        <p:sp>
          <p:nvSpPr>
            <p:cNvPr id="17" name="Freeform 240">
              <a:extLst>
                <a:ext uri="{FF2B5EF4-FFF2-40B4-BE49-F238E27FC236}">
                  <a16:creationId xmlns:a16="http://schemas.microsoft.com/office/drawing/2014/main" id="{C499B037-909E-484D-8784-8C0424CE5DE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D100"/>
            </a:solidFill>
            <a:ln w="9028" cap="flat">
              <a:noFill/>
              <a:prstDash val="solid"/>
              <a:miter/>
            </a:ln>
          </p:spPr>
          <p:txBody>
            <a:bodyPr rtlCol="0" anchor="ctr"/>
            <a:lstStyle/>
            <a:p>
              <a:endParaRPr lang="en-US"/>
            </a:p>
          </p:txBody>
        </p:sp>
        <p:sp>
          <p:nvSpPr>
            <p:cNvPr id="18" name="Freeform 241">
              <a:extLst>
                <a:ext uri="{FF2B5EF4-FFF2-40B4-BE49-F238E27FC236}">
                  <a16:creationId xmlns:a16="http://schemas.microsoft.com/office/drawing/2014/main" id="{8616A9BA-AE90-4B32-B5B9-4D20267FD97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00BADE"/>
            </a:solidFill>
            <a:ln w="9028" cap="flat">
              <a:noFill/>
              <a:prstDash val="solid"/>
              <a:miter/>
            </a:ln>
          </p:spPr>
          <p:txBody>
            <a:bodyPr rtlCol="0" anchor="ctr"/>
            <a:lstStyle/>
            <a:p>
              <a:endParaRPr lang="en-US"/>
            </a:p>
          </p:txBody>
        </p:sp>
        <p:grpSp>
          <p:nvGrpSpPr>
            <p:cNvPr id="19" name="Graphic 2">
              <a:extLst>
                <a:ext uri="{FF2B5EF4-FFF2-40B4-BE49-F238E27FC236}">
                  <a16:creationId xmlns:a16="http://schemas.microsoft.com/office/drawing/2014/main" id="{A310E288-9991-4EB7-A4B5-B1142A1F9C2A}"/>
                </a:ext>
              </a:extLst>
            </p:cNvPr>
            <p:cNvGrpSpPr/>
            <p:nvPr/>
          </p:nvGrpSpPr>
          <p:grpSpPr>
            <a:xfrm>
              <a:off x="10376768" y="2334933"/>
              <a:ext cx="920484" cy="919581"/>
              <a:chOff x="10376768" y="2334933"/>
              <a:chExt cx="920484" cy="919581"/>
            </a:xfrm>
            <a:solidFill>
              <a:srgbClr val="010101"/>
            </a:solidFill>
          </p:grpSpPr>
          <p:sp>
            <p:nvSpPr>
              <p:cNvPr id="20" name="Freeform 243">
                <a:extLst>
                  <a:ext uri="{FF2B5EF4-FFF2-40B4-BE49-F238E27FC236}">
                    <a16:creationId xmlns:a16="http://schemas.microsoft.com/office/drawing/2014/main" id="{0E94BB81-C1C0-43B8-8999-CE638F6E9EA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21" name="Freeform 244">
                <a:extLst>
                  <a:ext uri="{FF2B5EF4-FFF2-40B4-BE49-F238E27FC236}">
                    <a16:creationId xmlns:a16="http://schemas.microsoft.com/office/drawing/2014/main" id="{41566DC6-3611-45B8-9FC2-A930A604BBD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6031421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1875827"/>
            <a:ext cx="6054486" cy="4030296"/>
          </a:xfrm>
        </p:spPr>
        <p:txBody>
          <a:bodyPr/>
          <a:lstStyle/>
          <a:p>
            <a:r>
              <a:rPr lang="en-US" b="1" dirty="0"/>
              <a:t>Metas:</a:t>
            </a:r>
          </a:p>
          <a:p>
            <a:r>
              <a:rPr lang="es-ES" sz="2200" dirty="0"/>
              <a:t>La creación de un prototipo alimentario, definido como una manifestación tridimensional de su producto o concepto alimentario, es un paso inicial esencial en el desarrollo de nuevos alimentos, bebidas y productos nutracéuticos... necesitamos</a:t>
            </a:r>
            <a:r>
              <a:rPr lang="en-US" sz="2200" dirty="0"/>
              <a:t>:</a:t>
            </a:r>
          </a:p>
          <a:p>
            <a:pPr marL="342900" indent="-342900">
              <a:buClr>
                <a:srgbClr val="FFC000"/>
              </a:buClr>
              <a:buFont typeface="Arial" panose="020B0604020202020204" pitchFamily="34" charset="0"/>
              <a:buChar char="•"/>
            </a:pPr>
            <a:r>
              <a:rPr lang="es-ES" sz="2200" dirty="0"/>
              <a:t>Construir representaciones sencillas o prototipos como objeto(s) visual(es) para demostrar el efecto de la innovación</a:t>
            </a:r>
          </a:p>
          <a:p>
            <a:pPr marL="342900" indent="-342900">
              <a:buClr>
                <a:srgbClr val="FFC000"/>
              </a:buClr>
              <a:buFont typeface="Arial" panose="020B0604020202020204" pitchFamily="34" charset="0"/>
              <a:buChar char="•"/>
            </a:pPr>
            <a:r>
              <a:rPr lang="es-ES" sz="2200" dirty="0"/>
              <a:t>No complicar demasiado el prototipo</a:t>
            </a:r>
          </a:p>
          <a:p>
            <a:pPr marL="342900" indent="-342900">
              <a:buClr>
                <a:srgbClr val="FFC000"/>
              </a:buClr>
              <a:buFont typeface="Arial" panose="020B0604020202020204" pitchFamily="34" charset="0"/>
              <a:buChar char="•"/>
            </a:pPr>
            <a:r>
              <a:rPr lang="es-ES" sz="2200" dirty="0"/>
              <a:t>Fallar rápido / iterar rápidamente </a:t>
            </a:r>
          </a:p>
          <a:p>
            <a:pPr marL="342900" indent="-342900">
              <a:buClr>
                <a:srgbClr val="FFC000"/>
              </a:buClr>
              <a:buFont typeface="Arial" panose="020B0604020202020204" pitchFamily="34" charset="0"/>
              <a:buChar char="•"/>
            </a:pPr>
            <a:r>
              <a:rPr lang="es-ES" sz="2200" dirty="0"/>
              <a:t>Crear lo más rápidamente posible</a:t>
            </a:r>
            <a:endParaRPr lang="en-US" sz="2200" dirty="0"/>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a:bodyPr>
          <a:lstStyle/>
          <a:p>
            <a:pPr>
              <a:lnSpc>
                <a:spcPct val="120000"/>
              </a:lnSpc>
            </a:pPr>
            <a:r>
              <a:rPr lang="es-ES" b="1" dirty="0"/>
              <a:t>Prototipo - </a:t>
            </a:r>
            <a:r>
              <a:rPr lang="es-ES" dirty="0"/>
              <a:t>Comprobación de soluciones en la práctica</a:t>
            </a:r>
            <a:endParaRPr lang="en-IE" dirty="0"/>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32661" y="3220067"/>
            <a:ext cx="4333022" cy="3433969"/>
          </a:xfrm>
        </p:spPr>
        <p:txBody>
          <a:bodyPr>
            <a:normAutofit fontScale="92500" lnSpcReduction="10000"/>
          </a:bodyPr>
          <a:lstStyle/>
          <a:p>
            <a:r>
              <a:rPr lang="es-ES" sz="2000" b="1" dirty="0"/>
              <a:t>Ejemplos de herramientas para la fase del prototipo </a:t>
            </a:r>
            <a:r>
              <a:rPr lang="en-US" sz="2000" b="1" dirty="0"/>
              <a:t>:</a:t>
            </a:r>
          </a:p>
          <a:p>
            <a:pPr marL="342900" indent="-342900">
              <a:buFont typeface="Arial" panose="020B0604020202020204" pitchFamily="34" charset="0"/>
              <a:buChar char="•"/>
            </a:pPr>
            <a:r>
              <a:rPr lang="en-US" sz="2000" dirty="0" err="1"/>
              <a:t>Maquetas</a:t>
            </a:r>
            <a:endParaRPr lang="en-US" sz="2000" dirty="0"/>
          </a:p>
          <a:p>
            <a:pPr marL="342900" indent="-342900">
              <a:buFont typeface="Arial" panose="020B0604020202020204" pitchFamily="34" charset="0"/>
              <a:buChar char="•"/>
            </a:pPr>
            <a:r>
              <a:rPr lang="en-US" sz="2000" dirty="0" err="1"/>
              <a:t>Pruebas</a:t>
            </a:r>
            <a:r>
              <a:rPr lang="en-US" sz="2000" dirty="0"/>
              <a:t>/ </a:t>
            </a:r>
            <a:r>
              <a:rPr lang="en-US" sz="2000" dirty="0" err="1"/>
              <a:t>Pruebas</a:t>
            </a:r>
            <a:r>
              <a:rPr lang="en-US" sz="2000" dirty="0"/>
              <a:t> por </a:t>
            </a:r>
            <a:r>
              <a:rPr lang="en-US" sz="2000" dirty="0" err="1"/>
              <a:t>lotes</a:t>
            </a:r>
            <a:endParaRPr lang="en-US" sz="2000" dirty="0"/>
          </a:p>
          <a:p>
            <a:pPr marL="342900" indent="-342900">
              <a:buFont typeface="Arial" panose="020B0604020202020204" pitchFamily="34" charset="0"/>
              <a:buChar char="•"/>
            </a:pPr>
            <a:r>
              <a:rPr lang="en-US" sz="2000" dirty="0" err="1"/>
              <a:t>Guiones</a:t>
            </a:r>
            <a:r>
              <a:rPr lang="en-US" sz="2000" dirty="0"/>
              <a:t> </a:t>
            </a:r>
            <a:r>
              <a:rPr lang="en-US" sz="2000" dirty="0" err="1"/>
              <a:t>gráficos</a:t>
            </a:r>
            <a:endParaRPr lang="en-US" sz="2000" dirty="0"/>
          </a:p>
          <a:p>
            <a:pPr marL="342900" indent="-342900">
              <a:buFont typeface="Arial" panose="020B0604020202020204" pitchFamily="34" charset="0"/>
              <a:buChar char="•"/>
            </a:pPr>
            <a:r>
              <a:rPr lang="en-US" sz="2000" dirty="0">
                <a:hlinkClick r:id="rId2">
                  <a:extLst>
                    <a:ext uri="{A12FA001-AC4F-418D-AE19-62706E023703}">
                      <ahyp:hlinkClr xmlns:ahyp="http://schemas.microsoft.com/office/drawing/2018/hyperlinkcolor" val="tx"/>
                    </a:ext>
                  </a:extLst>
                </a:hlinkClick>
              </a:rPr>
              <a:t>Figma</a:t>
            </a:r>
            <a:endParaRPr lang="en-US" sz="2000" dirty="0"/>
          </a:p>
          <a:p>
            <a:pPr marL="342900" indent="-342900">
              <a:buFont typeface="Arial" panose="020B0604020202020204" pitchFamily="34" charset="0"/>
              <a:buChar char="•"/>
            </a:pPr>
            <a:r>
              <a:rPr lang="en-US" sz="2000" dirty="0">
                <a:hlinkClick r:id="rId3"/>
              </a:rPr>
              <a:t>Adobe XD</a:t>
            </a:r>
            <a:endParaRPr lang="en-US" sz="2000" dirty="0"/>
          </a:p>
          <a:p>
            <a:pPr marL="342900" indent="-342900">
              <a:buFont typeface="Arial" panose="020B0604020202020204" pitchFamily="34" charset="0"/>
              <a:buChar char="•"/>
            </a:pPr>
            <a:r>
              <a:rPr lang="en-US" sz="2000" dirty="0">
                <a:hlinkClick r:id="rId4">
                  <a:extLst>
                    <a:ext uri="{A12FA001-AC4F-418D-AE19-62706E023703}">
                      <ahyp:hlinkClr xmlns:ahyp="http://schemas.microsoft.com/office/drawing/2018/hyperlinkcolor" val="tx"/>
                    </a:ext>
                  </a:extLst>
                </a:hlinkClick>
              </a:rPr>
              <a:t>In Vision</a:t>
            </a:r>
            <a:endParaRPr lang="en-US" sz="2000" dirty="0"/>
          </a:p>
          <a:p>
            <a:pPr marL="342900" indent="-342900">
              <a:buFont typeface="Arial" panose="020B0604020202020204" pitchFamily="34" charset="0"/>
              <a:buChar char="•"/>
            </a:pPr>
            <a:r>
              <a:rPr lang="en-US" sz="2000" dirty="0">
                <a:hlinkClick r:id="rId5">
                  <a:extLst>
                    <a:ext uri="{A12FA001-AC4F-418D-AE19-62706E023703}">
                      <ahyp:hlinkClr xmlns:ahyp="http://schemas.microsoft.com/office/drawing/2018/hyperlinkcolor" val="tx"/>
                    </a:ext>
                  </a:extLst>
                </a:hlinkClick>
              </a:rPr>
              <a:t>Froghop</a:t>
            </a:r>
            <a:r>
              <a:rPr lang="en-US" sz="2000" dirty="0"/>
              <a:t> </a:t>
            </a:r>
            <a:r>
              <a:rPr lang="en-US" sz="2000" dirty="0" err="1"/>
              <a:t>en</a:t>
            </a:r>
            <a:r>
              <a:rPr lang="en-US" sz="2000" dirty="0"/>
              <a:t> </a:t>
            </a:r>
            <a:r>
              <a:rPr lang="en-US" sz="2000" dirty="0" err="1"/>
              <a:t>el</a:t>
            </a:r>
            <a:r>
              <a:rPr lang="en-US" sz="2000" dirty="0"/>
              <a:t> Desarrollo de </a:t>
            </a:r>
            <a:r>
              <a:rPr lang="en-US" sz="2000" dirty="0" err="1"/>
              <a:t>prototipos</a:t>
            </a:r>
            <a:r>
              <a:rPr lang="en-US" sz="2000" dirty="0"/>
              <a:t> </a:t>
            </a:r>
            <a:r>
              <a:rPr lang="en-US" sz="2000" dirty="0" err="1"/>
              <a:t>alimentarios</a:t>
            </a:r>
            <a:endParaRPr lang="en-US" sz="2000" dirty="0"/>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4</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1985995"/>
            <a:ext cx="4675910" cy="923330"/>
          </a:xfrm>
          <a:prstGeom prst="rect">
            <a:avLst/>
          </a:prstGeom>
          <a:solidFill>
            <a:srgbClr val="FFD100"/>
          </a:solidFill>
        </p:spPr>
        <p:txBody>
          <a:bodyPr wrap="square">
            <a:spAutoFit/>
          </a:bodyPr>
          <a:lstStyle/>
          <a:p>
            <a:pPr algn="ctr"/>
            <a:r>
              <a:rPr lang="es-ES" sz="1800" b="1" dirty="0">
                <a:solidFill>
                  <a:srgbClr val="000000"/>
                </a:solidFill>
              </a:rPr>
              <a:t>¡Es hora de elegir las mejores ideas!</a:t>
            </a:r>
          </a:p>
          <a:p>
            <a:pPr algn="ctr"/>
            <a:r>
              <a:rPr lang="es-ES" sz="1800" b="1" dirty="0">
                <a:solidFill>
                  <a:srgbClr val="000000"/>
                </a:solidFill>
              </a:rPr>
              <a:t>Reduzca las soluciones creadas a un máximo de varias variantes</a:t>
            </a:r>
            <a:endParaRPr lang="en-US" sz="1800" b="1" dirty="0">
              <a:solidFill>
                <a:srgbClr val="000000"/>
              </a:solidFill>
            </a:endParaRPr>
          </a:p>
        </p:txBody>
      </p:sp>
      <p:grpSp>
        <p:nvGrpSpPr>
          <p:cNvPr id="18" name="Group 17">
            <a:extLst>
              <a:ext uri="{FF2B5EF4-FFF2-40B4-BE49-F238E27FC236}">
                <a16:creationId xmlns:a16="http://schemas.microsoft.com/office/drawing/2014/main" id="{730800A1-41CA-4F4E-9387-B3286C1B1F29}"/>
              </a:ext>
            </a:extLst>
          </p:cNvPr>
          <p:cNvGrpSpPr/>
          <p:nvPr/>
        </p:nvGrpSpPr>
        <p:grpSpPr>
          <a:xfrm>
            <a:off x="1953721" y="306798"/>
            <a:ext cx="1255551" cy="1368456"/>
            <a:chOff x="10376768" y="2334933"/>
            <a:chExt cx="920484" cy="919581"/>
          </a:xfrm>
        </p:grpSpPr>
        <p:sp>
          <p:nvSpPr>
            <p:cNvPr id="19" name="Freeform 240">
              <a:extLst>
                <a:ext uri="{FF2B5EF4-FFF2-40B4-BE49-F238E27FC236}">
                  <a16:creationId xmlns:a16="http://schemas.microsoft.com/office/drawing/2014/main" id="{1AC191D2-98D9-4C58-B4E1-3CACA3903C9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D100"/>
            </a:solidFill>
            <a:ln w="9028" cap="flat">
              <a:noFill/>
              <a:prstDash val="solid"/>
              <a:miter/>
            </a:ln>
          </p:spPr>
          <p:txBody>
            <a:bodyPr rtlCol="0" anchor="ctr"/>
            <a:lstStyle/>
            <a:p>
              <a:endParaRPr lang="en-US"/>
            </a:p>
          </p:txBody>
        </p:sp>
        <p:sp>
          <p:nvSpPr>
            <p:cNvPr id="20" name="Freeform 241">
              <a:extLst>
                <a:ext uri="{FF2B5EF4-FFF2-40B4-BE49-F238E27FC236}">
                  <a16:creationId xmlns:a16="http://schemas.microsoft.com/office/drawing/2014/main" id="{4FD3DBC5-2CB5-47DA-9274-05FD4CDAF2DB}"/>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00BADE"/>
            </a:solidFill>
            <a:ln w="9028" cap="flat">
              <a:noFill/>
              <a:prstDash val="solid"/>
              <a:miter/>
            </a:ln>
          </p:spPr>
          <p:txBody>
            <a:bodyPr rtlCol="0" anchor="ctr"/>
            <a:lstStyle/>
            <a:p>
              <a:endParaRPr lang="en-US"/>
            </a:p>
          </p:txBody>
        </p:sp>
        <p:grpSp>
          <p:nvGrpSpPr>
            <p:cNvPr id="21" name="Graphic 2">
              <a:extLst>
                <a:ext uri="{FF2B5EF4-FFF2-40B4-BE49-F238E27FC236}">
                  <a16:creationId xmlns:a16="http://schemas.microsoft.com/office/drawing/2014/main" id="{AD195F4C-7AF2-4A5D-BE45-D30C94D97583}"/>
                </a:ext>
              </a:extLst>
            </p:cNvPr>
            <p:cNvGrpSpPr/>
            <p:nvPr/>
          </p:nvGrpSpPr>
          <p:grpSpPr>
            <a:xfrm>
              <a:off x="10376768" y="2334933"/>
              <a:ext cx="920484" cy="919581"/>
              <a:chOff x="10376768" y="2334933"/>
              <a:chExt cx="920484" cy="919581"/>
            </a:xfrm>
            <a:solidFill>
              <a:srgbClr val="010101"/>
            </a:solidFill>
          </p:grpSpPr>
          <p:sp>
            <p:nvSpPr>
              <p:cNvPr id="22" name="Freeform 243">
                <a:extLst>
                  <a:ext uri="{FF2B5EF4-FFF2-40B4-BE49-F238E27FC236}">
                    <a16:creationId xmlns:a16="http://schemas.microsoft.com/office/drawing/2014/main" id="{1CD41182-E561-4AB8-9C6F-0A8B5A8BEC59}"/>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23" name="Freeform 244">
                <a:extLst>
                  <a:ext uri="{FF2B5EF4-FFF2-40B4-BE49-F238E27FC236}">
                    <a16:creationId xmlns:a16="http://schemas.microsoft.com/office/drawing/2014/main" id="{30D73A9C-B382-4DA5-9DA5-494B700B475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59945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1E95A3-C1A1-4470-97F4-65F37F2F0B74}"/>
              </a:ext>
            </a:extLst>
          </p:cNvPr>
          <p:cNvPicPr>
            <a:picLocks noChangeAspect="1"/>
          </p:cNvPicPr>
          <p:nvPr/>
        </p:nvPicPr>
        <p:blipFill>
          <a:blip r:embed="rId2"/>
          <a:stretch>
            <a:fillRect/>
          </a:stretch>
        </p:blipFill>
        <p:spPr>
          <a:xfrm>
            <a:off x="5287223" y="1661311"/>
            <a:ext cx="6458139" cy="4843604"/>
          </a:xfrm>
          <a:prstGeom prst="rect">
            <a:avLst/>
          </a:prstGeom>
        </p:spPr>
      </p:pic>
      <p:sp>
        <p:nvSpPr>
          <p:cNvPr id="3" name="Text Placeholder 2">
            <a:extLst>
              <a:ext uri="{FF2B5EF4-FFF2-40B4-BE49-F238E27FC236}">
                <a16:creationId xmlns:a16="http://schemas.microsoft.com/office/drawing/2014/main" id="{38E5B5E3-27B9-4701-8867-B07435C0A0E0}"/>
              </a:ext>
            </a:extLst>
          </p:cNvPr>
          <p:cNvSpPr>
            <a:spLocks noGrp="1"/>
          </p:cNvSpPr>
          <p:nvPr>
            <p:ph type="body" sz="quarter" idx="16"/>
          </p:nvPr>
        </p:nvSpPr>
        <p:spPr>
          <a:xfrm>
            <a:off x="0" y="1"/>
            <a:ext cx="11778558" cy="935306"/>
          </a:xfrm>
          <a:solidFill>
            <a:srgbClr val="85D2E1"/>
          </a:solidFill>
        </p:spPr>
        <p:txBody>
          <a:bodyPr anchor="ctr">
            <a:normAutofit/>
          </a:bodyPr>
          <a:lstStyle/>
          <a:p>
            <a:pPr algn="ctr"/>
            <a:r>
              <a:rPr lang="en-US" dirty="0" err="1">
                <a:ea typeface="+mn-lt"/>
                <a:cs typeface="+mn-lt"/>
              </a:rPr>
              <a:t>Ejemplos</a:t>
            </a:r>
            <a:r>
              <a:rPr lang="en-US" dirty="0">
                <a:ea typeface="+mn-lt"/>
                <a:cs typeface="+mn-lt"/>
              </a:rPr>
              <a:t> de </a:t>
            </a:r>
            <a:r>
              <a:rPr lang="en-US" dirty="0" err="1">
                <a:ea typeface="+mn-lt"/>
                <a:cs typeface="+mn-lt"/>
              </a:rPr>
              <a:t>visualización</a:t>
            </a:r>
            <a:r>
              <a:rPr lang="en-US" dirty="0">
                <a:ea typeface="+mn-lt"/>
                <a:cs typeface="+mn-lt"/>
              </a:rPr>
              <a:t> y </a:t>
            </a:r>
            <a:r>
              <a:rPr lang="en-US" dirty="0" err="1">
                <a:ea typeface="+mn-lt"/>
                <a:cs typeface="+mn-lt"/>
              </a:rPr>
              <a:t>creación</a:t>
            </a:r>
            <a:r>
              <a:rPr lang="en-US" dirty="0">
                <a:ea typeface="+mn-lt"/>
                <a:cs typeface="+mn-lt"/>
              </a:rPr>
              <a:t> de </a:t>
            </a:r>
            <a:r>
              <a:rPr lang="en-US" dirty="0" err="1">
                <a:ea typeface="+mn-lt"/>
                <a:cs typeface="+mn-lt"/>
              </a:rPr>
              <a:t>prototipos</a:t>
            </a:r>
            <a:r>
              <a:rPr lang="en-US" dirty="0">
                <a:ea typeface="+mn-lt"/>
                <a:cs typeface="+mn-lt"/>
              </a:rPr>
              <a:t> </a:t>
            </a:r>
            <a:r>
              <a:rPr lang="en-US" dirty="0" err="1">
                <a:ea typeface="+mn-lt"/>
                <a:cs typeface="+mn-lt"/>
              </a:rPr>
              <a:t>sencillos</a:t>
            </a:r>
            <a:r>
              <a:rPr lang="en-US" dirty="0">
                <a:ea typeface="+mn-lt"/>
                <a:cs typeface="+mn-lt"/>
              </a:rPr>
              <a:t>...</a:t>
            </a:r>
            <a:endParaRPr lang="es-ES" dirty="0"/>
          </a:p>
        </p:txBody>
      </p:sp>
      <p:pic>
        <p:nvPicPr>
          <p:cNvPr id="6" name="Picture 5">
            <a:extLst>
              <a:ext uri="{FF2B5EF4-FFF2-40B4-BE49-F238E27FC236}">
                <a16:creationId xmlns:a16="http://schemas.microsoft.com/office/drawing/2014/main" id="{078159FC-BE2E-48A5-98BA-643E299AC8A1}"/>
              </a:ext>
            </a:extLst>
          </p:cNvPr>
          <p:cNvPicPr>
            <a:picLocks noChangeAspect="1"/>
          </p:cNvPicPr>
          <p:nvPr/>
        </p:nvPicPr>
        <p:blipFill>
          <a:blip r:embed="rId3"/>
          <a:stretch>
            <a:fillRect/>
          </a:stretch>
        </p:blipFill>
        <p:spPr>
          <a:xfrm>
            <a:off x="734713" y="2022359"/>
            <a:ext cx="4388076" cy="3302170"/>
          </a:xfrm>
          <a:prstGeom prst="rect">
            <a:avLst/>
          </a:prstGeom>
        </p:spPr>
      </p:pic>
    </p:spTree>
    <p:extLst>
      <p:ext uri="{BB962C8B-B14F-4D97-AF65-F5344CB8AC3E}">
        <p14:creationId xmlns:p14="http://schemas.microsoft.com/office/powerpoint/2010/main" val="7016273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371615"/>
          </a:xfrm>
        </p:spPr>
        <p:txBody>
          <a:bodyPr vert="horz" lIns="91440" tIns="45720" rIns="91440" bIns="45720" rtlCol="0" anchor="t">
            <a:normAutofit fontScale="92500" lnSpcReduction="10000"/>
          </a:bodyPr>
          <a:lstStyle/>
          <a:p>
            <a:pPr indent="0" algn="ctr">
              <a:lnSpc>
                <a:spcPct val="110000"/>
              </a:lnSpc>
            </a:pPr>
            <a:r>
              <a:rPr lang="es-ES" dirty="0"/>
              <a:t>Este vídeo es un breve resumen de lo que implica el proceso del Pensamiento de Diseño. Explica por qué se utiliza la creación de prototipos y cómo ahorra tiempo y dinero a largo plazo y nos ayuda a perfeccionar nuestro producto o servicio y a comprender aún mejor el problema o el reto.</a:t>
            </a:r>
            <a:endParaRPr lang="en-IE" dirty="0">
              <a:cs typeface="Calibri" panose="020F0502020204030204"/>
            </a:endParaRPr>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a:xfrm>
            <a:off x="254000" y="441435"/>
            <a:ext cx="4431211" cy="956770"/>
          </a:xfrm>
        </p:spPr>
        <p:txBody>
          <a:bodyPr>
            <a:normAutofit fontScale="92500"/>
          </a:bodyPr>
          <a:lstStyle/>
          <a:p>
            <a:r>
              <a:rPr lang="es-ES" b="1" dirty="0"/>
              <a:t>¿Por qué </a:t>
            </a:r>
            <a:r>
              <a:rPr lang="es-ES" b="1" dirty="0" err="1"/>
              <a:t>us</a:t>
            </a:r>
            <a:r>
              <a:rPr lang="es-ES" b="1" dirty="0"/>
              <a:t> útil la fase de la creación del prototipo?</a:t>
            </a:r>
          </a:p>
        </p:txBody>
      </p:sp>
      <p:pic>
        <p:nvPicPr>
          <p:cNvPr id="4" name="Online Media 3" title="Design Thinking Step 4: Prototype">
            <a:hlinkClick r:id="" action="ppaction://media"/>
            <a:extLst>
              <a:ext uri="{FF2B5EF4-FFF2-40B4-BE49-F238E27FC236}">
                <a16:creationId xmlns:a16="http://schemas.microsoft.com/office/drawing/2014/main" id="{5E6CD370-1A1B-486D-A78D-19088C45D2ED}"/>
              </a:ext>
            </a:extLst>
          </p:cNvPr>
          <p:cNvPicPr>
            <a:picLocks noRot="1" noChangeAspect="1"/>
          </p:cNvPicPr>
          <p:nvPr>
            <a:videoFile r:link="rId1"/>
          </p:nvPr>
        </p:nvPicPr>
        <p:blipFill>
          <a:blip r:embed="rId3"/>
          <a:stretch>
            <a:fillRect/>
          </a:stretch>
        </p:blipFill>
        <p:spPr>
          <a:xfrm>
            <a:off x="4920593" y="1271532"/>
            <a:ext cx="6840483" cy="4015171"/>
          </a:xfrm>
          <a:prstGeom prst="rect">
            <a:avLst/>
          </a:prstGeom>
        </p:spPr>
      </p:pic>
      <p:sp>
        <p:nvSpPr>
          <p:cNvPr id="8" name="TextBox 7">
            <a:extLst>
              <a:ext uri="{FF2B5EF4-FFF2-40B4-BE49-F238E27FC236}">
                <a16:creationId xmlns:a16="http://schemas.microsoft.com/office/drawing/2014/main" id="{A0A7EFE5-5B10-47B5-8BD7-A5C608F3447E}"/>
              </a:ext>
            </a:extLst>
          </p:cNvPr>
          <p:cNvSpPr txBox="1"/>
          <p:nvPr/>
        </p:nvSpPr>
        <p:spPr>
          <a:xfrm>
            <a:off x="4920593" y="6021692"/>
            <a:ext cx="6096000" cy="369332"/>
          </a:xfrm>
          <a:prstGeom prst="rect">
            <a:avLst/>
          </a:prstGeom>
          <a:noFill/>
        </p:spPr>
        <p:txBody>
          <a:bodyPr wrap="square">
            <a:spAutoFit/>
          </a:bodyPr>
          <a:lstStyle/>
          <a:p>
            <a:r>
              <a:rPr lang="en-US" dirty="0">
                <a:solidFill>
                  <a:schemeClr val="bg2">
                    <a:lumMod val="50000"/>
                  </a:schemeClr>
                </a:solidFill>
                <a:hlinkClick r:id="rId4">
                  <a:extLst>
                    <a:ext uri="{A12FA001-AC4F-418D-AE19-62706E023703}">
                      <ahyp:hlinkClr xmlns:ahyp="http://schemas.microsoft.com/office/drawing/2018/hyperlinkcolor" val="tx"/>
                    </a:ext>
                  </a:extLst>
                </a:hlinkClick>
              </a:rPr>
              <a:t>El </a:t>
            </a:r>
            <a:r>
              <a:rPr lang="en-US" dirty="0" err="1">
                <a:solidFill>
                  <a:schemeClr val="bg2">
                    <a:lumMod val="50000"/>
                  </a:schemeClr>
                </a:solidFill>
                <a:hlinkClick r:id="rId4">
                  <a:extLst>
                    <a:ext uri="{A12FA001-AC4F-418D-AE19-62706E023703}">
                      <ahyp:hlinkClr xmlns:ahyp="http://schemas.microsoft.com/office/drawing/2018/hyperlinkcolor" val="tx"/>
                    </a:ext>
                  </a:extLst>
                </a:hlinkClick>
              </a:rPr>
              <a:t>Pensamiento</a:t>
            </a:r>
            <a:r>
              <a:rPr lang="en-US" dirty="0">
                <a:solidFill>
                  <a:schemeClr val="bg2">
                    <a:lumMod val="50000"/>
                  </a:schemeClr>
                </a:solidFill>
                <a:hlinkClick r:id="rId4">
                  <a:extLst>
                    <a:ext uri="{A12FA001-AC4F-418D-AE19-62706E023703}">
                      <ahyp:hlinkClr xmlns:ahyp="http://schemas.microsoft.com/office/drawing/2018/hyperlinkcolor" val="tx"/>
                    </a:ext>
                  </a:extLst>
                </a:hlinkClick>
              </a:rPr>
              <a:t> de </a:t>
            </a:r>
            <a:r>
              <a:rPr lang="en-US" dirty="0" err="1">
                <a:solidFill>
                  <a:schemeClr val="bg2">
                    <a:lumMod val="50000"/>
                  </a:schemeClr>
                </a:solidFill>
                <a:hlinkClick r:id="rId4">
                  <a:extLst>
                    <a:ext uri="{A12FA001-AC4F-418D-AE19-62706E023703}">
                      <ahyp:hlinkClr xmlns:ahyp="http://schemas.microsoft.com/office/drawing/2018/hyperlinkcolor" val="tx"/>
                    </a:ext>
                  </a:extLst>
                </a:hlinkClick>
              </a:rPr>
              <a:t>Diseño</a:t>
            </a:r>
            <a:r>
              <a:rPr lang="en-US" dirty="0">
                <a:solidFill>
                  <a:schemeClr val="bg2">
                    <a:lumMod val="50000"/>
                  </a:schemeClr>
                </a:solidFill>
                <a:hlinkClick r:id="rId4">
                  <a:extLst>
                    <a:ext uri="{A12FA001-AC4F-418D-AE19-62706E023703}">
                      <ahyp:hlinkClr xmlns:ahyp="http://schemas.microsoft.com/office/drawing/2018/hyperlinkcolor" val="tx"/>
                    </a:ext>
                  </a:extLst>
                </a:hlinkClick>
              </a:rPr>
              <a:t>, paso 4: </a:t>
            </a:r>
            <a:r>
              <a:rPr lang="en-US" dirty="0" err="1">
                <a:solidFill>
                  <a:schemeClr val="bg2">
                    <a:lumMod val="50000"/>
                  </a:schemeClr>
                </a:solidFill>
                <a:hlinkClick r:id="rId4">
                  <a:extLst>
                    <a:ext uri="{A12FA001-AC4F-418D-AE19-62706E023703}">
                      <ahyp:hlinkClr xmlns:ahyp="http://schemas.microsoft.com/office/drawing/2018/hyperlinkcolor" val="tx"/>
                    </a:ext>
                  </a:extLst>
                </a:hlinkClick>
              </a:rPr>
              <a:t>Prototipo</a:t>
            </a:r>
            <a:r>
              <a:rPr lang="en-US" dirty="0">
                <a:solidFill>
                  <a:schemeClr val="bg2">
                    <a:lumMod val="50000"/>
                  </a:schemeClr>
                </a:solidFill>
                <a:hlinkClick r:id="rId4">
                  <a:extLst>
                    <a:ext uri="{A12FA001-AC4F-418D-AE19-62706E023703}">
                      <ahyp:hlinkClr xmlns:ahyp="http://schemas.microsoft.com/office/drawing/2018/hyperlinkcolor" val="tx"/>
                    </a:ext>
                  </a:extLst>
                </a:hlinkClick>
              </a:rPr>
              <a:t> -  YouTube</a:t>
            </a:r>
            <a:endParaRPr lang="en-IE" dirty="0">
              <a:solidFill>
                <a:schemeClr val="bg2">
                  <a:lumMod val="50000"/>
                </a:schemeClr>
              </a:solidFill>
            </a:endParaRPr>
          </a:p>
        </p:txBody>
      </p:sp>
    </p:spTree>
    <p:extLst>
      <p:ext uri="{BB962C8B-B14F-4D97-AF65-F5344CB8AC3E}">
        <p14:creationId xmlns:p14="http://schemas.microsoft.com/office/powerpoint/2010/main" val="180370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vert="horz" lIns="91440" tIns="45720" rIns="91440" bIns="45720" rtlCol="0" anchor="t">
            <a:normAutofit/>
          </a:bodyPr>
          <a:lstStyle/>
          <a:p>
            <a:pPr algn="just">
              <a:lnSpc>
                <a:spcPct val="100000"/>
              </a:lnSpc>
            </a:pPr>
            <a:r>
              <a:rPr lang="es-ES" b="0" i="0" dirty="0">
                <a:solidFill>
                  <a:srgbClr val="030303"/>
                </a:solidFill>
                <a:effectLst/>
              </a:rPr>
              <a:t>A continuación, prueba tu prototipo con los usuarios finales reales. No defiendas tu idea en caso de que no le guste a la gente, la cuestión es aprender lo que funciona y lo que no, así que cualquier comentario es estupendo. A continuación, vuelve a la ideación o al prototipo y aplica lo aprendido. Repite el proceso hasta que tengas un prototipo que funcione y resuelva el problema real. </a:t>
            </a:r>
            <a:endParaRPr lang="es-ES"/>
          </a:p>
          <a:p>
            <a:pPr algn="just">
              <a:lnSpc>
                <a:spcPct val="100000"/>
              </a:lnSpc>
            </a:pPr>
            <a:r>
              <a:rPr lang="es-ES" b="0" i="0" dirty="0">
                <a:solidFill>
                  <a:srgbClr val="030303"/>
                </a:solidFill>
                <a:effectLst/>
              </a:rPr>
              <a:t>Ahora estás listo para cambiar el mundo o llenar el enorme vacío en el mercado de la plata.</a:t>
            </a:r>
            <a:endParaRPr lang="en-IE" dirty="0">
              <a:cs typeface="Calibri" panose="020F0502020204030204"/>
            </a:endParaRPr>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en-US" sz="3300" b="1" dirty="0" err="1"/>
              <a:t>Fase</a:t>
            </a:r>
            <a:r>
              <a:rPr lang="en-US" sz="3300" b="1" dirty="0"/>
              <a:t> 5: </a:t>
            </a:r>
            <a:r>
              <a:rPr lang="en-US" sz="3300" b="1" dirty="0" err="1"/>
              <a:t>prueba</a:t>
            </a:r>
            <a:endParaRPr lang="en-IE" sz="3300" b="1" dirty="0"/>
          </a:p>
        </p:txBody>
      </p:sp>
      <p:sp>
        <p:nvSpPr>
          <p:cNvPr id="25" name="TextBox 24">
            <a:extLst>
              <a:ext uri="{FF2B5EF4-FFF2-40B4-BE49-F238E27FC236}">
                <a16:creationId xmlns:a16="http://schemas.microsoft.com/office/drawing/2014/main" id="{BB38D494-4DD4-46E0-98A0-16E14482AA3A}"/>
              </a:ext>
            </a:extLst>
          </p:cNvPr>
          <p:cNvSpPr txBox="1"/>
          <p:nvPr/>
        </p:nvSpPr>
        <p:spPr>
          <a:xfrm>
            <a:off x="7577960" y="4612655"/>
            <a:ext cx="3899338" cy="1569660"/>
          </a:xfrm>
          <a:prstGeom prst="rect">
            <a:avLst/>
          </a:prstGeom>
          <a:noFill/>
        </p:spPr>
        <p:txBody>
          <a:bodyPr wrap="square" rtlCol="0">
            <a:spAutoFit/>
          </a:bodyPr>
          <a:lstStyle/>
          <a:p>
            <a:pPr algn="ctr"/>
            <a:r>
              <a:rPr lang="es-ES" sz="2400" b="1" dirty="0">
                <a:solidFill>
                  <a:srgbClr val="85D2E1"/>
                </a:solidFill>
              </a:rPr>
              <a:t>Volver a las personas que experimentan el problema y probar sus ideas para recibir comentarios</a:t>
            </a:r>
            <a:endParaRPr lang="en-IE" sz="2400" b="1" dirty="0">
              <a:solidFill>
                <a:srgbClr val="85D2E1"/>
              </a:solidFill>
            </a:endParaRPr>
          </a:p>
        </p:txBody>
      </p:sp>
      <p:grpSp>
        <p:nvGrpSpPr>
          <p:cNvPr id="5" name="Graphic 3">
            <a:extLst>
              <a:ext uri="{FF2B5EF4-FFF2-40B4-BE49-F238E27FC236}">
                <a16:creationId xmlns:a16="http://schemas.microsoft.com/office/drawing/2014/main" id="{2F4C604A-9C22-4FA1-B09A-F0E9D17A8577}"/>
              </a:ext>
            </a:extLst>
          </p:cNvPr>
          <p:cNvGrpSpPr/>
          <p:nvPr/>
        </p:nvGrpSpPr>
        <p:grpSpPr>
          <a:xfrm>
            <a:off x="8371491" y="1587565"/>
            <a:ext cx="2312276" cy="2165131"/>
            <a:chOff x="662657" y="410457"/>
            <a:chExt cx="888845" cy="973680"/>
          </a:xfrm>
        </p:grpSpPr>
        <p:sp>
          <p:nvSpPr>
            <p:cNvPr id="6" name="Freeform 1324">
              <a:extLst>
                <a:ext uri="{FF2B5EF4-FFF2-40B4-BE49-F238E27FC236}">
                  <a16:creationId xmlns:a16="http://schemas.microsoft.com/office/drawing/2014/main" id="{D65FF03A-BE8B-4490-AAFC-84D80C4E850B}"/>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BA7D6353-E7DE-4153-A393-B97E0A200F26}"/>
                </a:ext>
              </a:extLst>
            </p:cNvPr>
            <p:cNvGrpSpPr/>
            <p:nvPr/>
          </p:nvGrpSpPr>
          <p:grpSpPr>
            <a:xfrm>
              <a:off x="662657" y="443370"/>
              <a:ext cx="888845" cy="940767"/>
              <a:chOff x="662657" y="443370"/>
              <a:chExt cx="888845" cy="940767"/>
            </a:xfrm>
            <a:solidFill>
              <a:srgbClr val="000000"/>
            </a:solidFill>
          </p:grpSpPr>
          <p:sp>
            <p:nvSpPr>
              <p:cNvPr id="8" name="Freeform 1326">
                <a:extLst>
                  <a:ext uri="{FF2B5EF4-FFF2-40B4-BE49-F238E27FC236}">
                    <a16:creationId xmlns:a16="http://schemas.microsoft.com/office/drawing/2014/main" id="{80C440F9-A166-4282-BF1B-2C9F980847C1}"/>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9" name="Freeform 1327">
                <a:extLst>
                  <a:ext uri="{FF2B5EF4-FFF2-40B4-BE49-F238E27FC236}">
                    <a16:creationId xmlns:a16="http://schemas.microsoft.com/office/drawing/2014/main" id="{27FE96E8-0056-4E7B-8FE4-87F2746F2C92}"/>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10" name="Freeform 1328">
                <a:extLst>
                  <a:ext uri="{FF2B5EF4-FFF2-40B4-BE49-F238E27FC236}">
                    <a16:creationId xmlns:a16="http://schemas.microsoft.com/office/drawing/2014/main" id="{98BCCE57-8AC3-409C-BF47-33F451A09DE6}"/>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1" name="Freeform 1329">
                <a:extLst>
                  <a:ext uri="{FF2B5EF4-FFF2-40B4-BE49-F238E27FC236}">
                    <a16:creationId xmlns:a16="http://schemas.microsoft.com/office/drawing/2014/main" id="{4A8E2668-5677-4EAE-8F4D-F05C335B0FFA}"/>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12" name="Freeform 1330">
                <a:extLst>
                  <a:ext uri="{FF2B5EF4-FFF2-40B4-BE49-F238E27FC236}">
                    <a16:creationId xmlns:a16="http://schemas.microsoft.com/office/drawing/2014/main" id="{89D73F18-97DD-4C29-86E2-6548796F0B8B}"/>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3" name="Freeform 1331">
                <a:extLst>
                  <a:ext uri="{FF2B5EF4-FFF2-40B4-BE49-F238E27FC236}">
                    <a16:creationId xmlns:a16="http://schemas.microsoft.com/office/drawing/2014/main" id="{5201DAE3-2E7E-4686-8601-58148E7E0476}"/>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14" name="Freeform 1332">
                <a:extLst>
                  <a:ext uri="{FF2B5EF4-FFF2-40B4-BE49-F238E27FC236}">
                    <a16:creationId xmlns:a16="http://schemas.microsoft.com/office/drawing/2014/main" id="{7E077EFE-FE51-4904-A470-A5AA8D442689}"/>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5" name="Freeform 1333">
                <a:extLst>
                  <a:ext uri="{FF2B5EF4-FFF2-40B4-BE49-F238E27FC236}">
                    <a16:creationId xmlns:a16="http://schemas.microsoft.com/office/drawing/2014/main" id="{6F12E688-F57A-49F2-9837-2363E1BC8DE9}"/>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16" name="Freeform 1334">
                <a:extLst>
                  <a:ext uri="{FF2B5EF4-FFF2-40B4-BE49-F238E27FC236}">
                    <a16:creationId xmlns:a16="http://schemas.microsoft.com/office/drawing/2014/main" id="{85250722-7943-4D23-A1F9-B3903784C2E1}"/>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6F5D06BE-74C8-409D-8BA8-C9607B9383CE}"/>
                  </a:ext>
                </a:extLst>
              </p:cNvPr>
              <p:cNvGrpSpPr/>
              <p:nvPr/>
            </p:nvGrpSpPr>
            <p:grpSpPr>
              <a:xfrm>
                <a:off x="662657" y="668277"/>
                <a:ext cx="888845" cy="715860"/>
                <a:chOff x="662657" y="668277"/>
                <a:chExt cx="888845" cy="715860"/>
              </a:xfrm>
              <a:solidFill>
                <a:srgbClr val="000000"/>
              </a:solidFill>
            </p:grpSpPr>
            <p:sp>
              <p:nvSpPr>
                <p:cNvPr id="19" name="Freeform 1337">
                  <a:extLst>
                    <a:ext uri="{FF2B5EF4-FFF2-40B4-BE49-F238E27FC236}">
                      <a16:creationId xmlns:a16="http://schemas.microsoft.com/office/drawing/2014/main" id="{E8446221-198D-493B-A112-97562A0B80E4}"/>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0" name="Freeform 1338">
                  <a:extLst>
                    <a:ext uri="{FF2B5EF4-FFF2-40B4-BE49-F238E27FC236}">
                      <a16:creationId xmlns:a16="http://schemas.microsoft.com/office/drawing/2014/main" id="{451EEA56-C067-4D31-9440-1D043B4C0634}"/>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21" name="Freeform 1339">
                  <a:extLst>
                    <a:ext uri="{FF2B5EF4-FFF2-40B4-BE49-F238E27FC236}">
                      <a16:creationId xmlns:a16="http://schemas.microsoft.com/office/drawing/2014/main" id="{F0454603-9982-4F52-A3FC-70B6593FA30B}"/>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18" name="Freeform 1336">
                <a:extLst>
                  <a:ext uri="{FF2B5EF4-FFF2-40B4-BE49-F238E27FC236}">
                    <a16:creationId xmlns:a16="http://schemas.microsoft.com/office/drawing/2014/main" id="{C7A6D65D-08F9-405C-A053-86EE6FC22BA6}"/>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sp>
        <p:nvSpPr>
          <p:cNvPr id="2" name="Arrow: Up 1">
            <a:extLst>
              <a:ext uri="{FF2B5EF4-FFF2-40B4-BE49-F238E27FC236}">
                <a16:creationId xmlns:a16="http://schemas.microsoft.com/office/drawing/2014/main" id="{D7FA776E-0153-41B3-B3F0-D1633092BE1B}"/>
              </a:ext>
            </a:extLst>
          </p:cNvPr>
          <p:cNvSpPr/>
          <p:nvPr/>
        </p:nvSpPr>
        <p:spPr>
          <a:xfrm>
            <a:off x="9374495" y="2876687"/>
            <a:ext cx="273268" cy="478317"/>
          </a:xfrm>
          <a:prstGeom prst="upArrow">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33062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a:lstStyle/>
          <a:p>
            <a:r>
              <a:rPr lang="en-US" b="1" dirty="0"/>
              <a:t>Metas:</a:t>
            </a:r>
          </a:p>
          <a:p>
            <a:pPr marL="342900" indent="-342900">
              <a:buClr>
                <a:srgbClr val="FFC000"/>
              </a:buClr>
              <a:buFont typeface="Arial" panose="020B0604020202020204" pitchFamily="34" charset="0"/>
              <a:buChar char="•"/>
            </a:pPr>
            <a:r>
              <a:rPr lang="es-ES" dirty="0"/>
              <a:t>Entender qué funciona y qué es un impedimento</a:t>
            </a:r>
          </a:p>
          <a:p>
            <a:pPr marL="342900" indent="-342900">
              <a:buClr>
                <a:srgbClr val="FFC000"/>
              </a:buClr>
              <a:buFont typeface="Arial" panose="020B0604020202020204" pitchFamily="34" charset="0"/>
              <a:buChar char="•"/>
            </a:pPr>
            <a:r>
              <a:rPr lang="es-ES" dirty="0"/>
              <a:t>Probar en un entorno neutro o lo más parecido a la ubicación típica del usuario</a:t>
            </a:r>
          </a:p>
          <a:p>
            <a:pPr marL="342900" indent="-342900">
              <a:buClr>
                <a:srgbClr val="FFC000"/>
              </a:buClr>
              <a:buFont typeface="Arial" panose="020B0604020202020204" pitchFamily="34" charset="0"/>
              <a:buChar char="•"/>
            </a:pPr>
            <a:r>
              <a:rPr lang="es-ES" dirty="0"/>
              <a:t>Observar las reacciones espontáneas y auténticas de los usuarios</a:t>
            </a:r>
          </a:p>
          <a:p>
            <a:pPr marL="342900" indent="-342900">
              <a:buClr>
                <a:srgbClr val="FFC000"/>
              </a:buClr>
              <a:buFont typeface="Arial" panose="020B0604020202020204" pitchFamily="34" charset="0"/>
              <a:buChar char="•"/>
            </a:pPr>
            <a:r>
              <a:rPr lang="es-ES" dirty="0"/>
              <a:t>Obtener comentarios de los usuarios sobre el prototipo para tomar decisiones sobre los próximos pasos </a:t>
            </a:r>
            <a:endParaRPr lang="en-US" dirty="0"/>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92500" lnSpcReduction="20000"/>
          </a:bodyPr>
          <a:lstStyle/>
          <a:p>
            <a:pPr>
              <a:lnSpc>
                <a:spcPct val="120000"/>
              </a:lnSpc>
            </a:pPr>
            <a:r>
              <a:rPr lang="es-ES" b="1" dirty="0"/>
              <a:t>Prueba - </a:t>
            </a:r>
            <a:r>
              <a:rPr lang="es-ES" dirty="0"/>
              <a:t>La oportunidad de probar los prototipos en condiciones reales</a:t>
            </a:r>
          </a:p>
          <a:p>
            <a:pPr>
              <a:lnSpc>
                <a:spcPct val="120000"/>
              </a:lnSpc>
            </a:pPr>
            <a:endParaRPr lang="en-IE" dirty="0"/>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788276" y="3220067"/>
            <a:ext cx="4477407" cy="3433969"/>
          </a:xfrm>
        </p:spPr>
        <p:txBody>
          <a:bodyPr>
            <a:normAutofit lnSpcReduction="10000"/>
          </a:bodyPr>
          <a:lstStyle/>
          <a:p>
            <a:r>
              <a:rPr lang="es-ES" sz="2000" b="1" dirty="0"/>
              <a:t>Aspectos a tener en cuenta en la fase de prueba</a:t>
            </a:r>
            <a:r>
              <a:rPr lang="en-US" sz="2000" b="1" dirty="0"/>
              <a:t>:</a:t>
            </a:r>
          </a:p>
          <a:p>
            <a:pPr marL="342900" indent="-342900">
              <a:buFont typeface="Arial" panose="020B0604020202020204" pitchFamily="34" charset="0"/>
              <a:buChar char="•"/>
            </a:pPr>
            <a:r>
              <a:rPr lang="es-ES" sz="2000" dirty="0"/>
              <a:t>Sólo observar, no comentar o defender su producto</a:t>
            </a:r>
          </a:p>
          <a:p>
            <a:pPr marL="342900" indent="-342900">
              <a:buFont typeface="Arial" panose="020B0604020202020204" pitchFamily="34" charset="0"/>
              <a:buChar char="•"/>
            </a:pPr>
            <a:r>
              <a:rPr lang="es-ES" sz="2000" dirty="0"/>
              <a:t>No pasa nada por fracasar, todavía estás en un viaje de descubrimiento</a:t>
            </a:r>
          </a:p>
          <a:p>
            <a:pPr marL="342900" indent="-342900">
              <a:buFont typeface="Arial" panose="020B0604020202020204" pitchFamily="34" charset="0"/>
              <a:buChar char="•"/>
            </a:pPr>
            <a:r>
              <a:rPr lang="es-ES" sz="2000" dirty="0"/>
              <a:t>El proceso del pensamiento de diseño es un proceso iterativo. Para adaptar correctamente el prototipo a las necesidades de sus futuros usuarios y perfeccionarlo realmente, deben repetirse las tres últimas fases</a:t>
            </a:r>
            <a:endParaRPr lang="en-US" sz="2000" dirty="0"/>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5</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2143557"/>
            <a:ext cx="4675910" cy="923330"/>
          </a:xfrm>
          <a:prstGeom prst="rect">
            <a:avLst/>
          </a:prstGeom>
          <a:solidFill>
            <a:srgbClr val="FFD100"/>
          </a:solidFill>
        </p:spPr>
        <p:txBody>
          <a:bodyPr wrap="square">
            <a:spAutoFit/>
          </a:bodyPr>
          <a:lstStyle/>
          <a:p>
            <a:pPr algn="ctr"/>
            <a:r>
              <a:rPr lang="es-ES" sz="1800" b="1" dirty="0">
                <a:solidFill>
                  <a:srgbClr val="000000"/>
                </a:solidFill>
              </a:rPr>
              <a:t>El equipo de diseño debe pasar a un segundo plano en esta fase y limitarse a observar la interacción con el prototipo.</a:t>
            </a:r>
            <a:endParaRPr lang="en-US" sz="1800" b="1" dirty="0">
              <a:solidFill>
                <a:srgbClr val="000000"/>
              </a:solidFill>
            </a:endParaRPr>
          </a:p>
        </p:txBody>
      </p:sp>
      <p:grpSp>
        <p:nvGrpSpPr>
          <p:cNvPr id="14" name="Graphic 3">
            <a:extLst>
              <a:ext uri="{FF2B5EF4-FFF2-40B4-BE49-F238E27FC236}">
                <a16:creationId xmlns:a16="http://schemas.microsoft.com/office/drawing/2014/main" id="{D38A6C26-B9C9-45F8-A1A8-331DEC8F6A98}"/>
              </a:ext>
            </a:extLst>
          </p:cNvPr>
          <p:cNvGrpSpPr/>
          <p:nvPr/>
        </p:nvGrpSpPr>
        <p:grpSpPr>
          <a:xfrm>
            <a:off x="2057996" y="348185"/>
            <a:ext cx="1472844" cy="1585729"/>
            <a:chOff x="662657" y="410457"/>
            <a:chExt cx="888845" cy="973680"/>
          </a:xfrm>
        </p:grpSpPr>
        <p:sp>
          <p:nvSpPr>
            <p:cNvPr id="15" name="Freeform 1324">
              <a:extLst>
                <a:ext uri="{FF2B5EF4-FFF2-40B4-BE49-F238E27FC236}">
                  <a16:creationId xmlns:a16="http://schemas.microsoft.com/office/drawing/2014/main" id="{F331D465-D85E-4734-B446-6070FE5790DC}"/>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B3AF45E8-9E60-418C-9DE8-91912B0A5640}"/>
                </a:ext>
              </a:extLst>
            </p:cNvPr>
            <p:cNvGrpSpPr/>
            <p:nvPr/>
          </p:nvGrpSpPr>
          <p:grpSpPr>
            <a:xfrm>
              <a:off x="662657" y="443370"/>
              <a:ext cx="888845" cy="940767"/>
              <a:chOff x="662657" y="443370"/>
              <a:chExt cx="888845" cy="940767"/>
            </a:xfrm>
            <a:solidFill>
              <a:srgbClr val="000000"/>
            </a:solidFill>
          </p:grpSpPr>
          <p:sp>
            <p:nvSpPr>
              <p:cNvPr id="17" name="Freeform 1326">
                <a:extLst>
                  <a:ext uri="{FF2B5EF4-FFF2-40B4-BE49-F238E27FC236}">
                    <a16:creationId xmlns:a16="http://schemas.microsoft.com/office/drawing/2014/main" id="{119EB862-7FF9-4183-B605-BE766437A9DD}"/>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24" name="Freeform 1327">
                <a:extLst>
                  <a:ext uri="{FF2B5EF4-FFF2-40B4-BE49-F238E27FC236}">
                    <a16:creationId xmlns:a16="http://schemas.microsoft.com/office/drawing/2014/main" id="{884B5284-5E79-44AB-A635-9B66B3169B6D}"/>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25" name="Freeform 1328">
                <a:extLst>
                  <a:ext uri="{FF2B5EF4-FFF2-40B4-BE49-F238E27FC236}">
                    <a16:creationId xmlns:a16="http://schemas.microsoft.com/office/drawing/2014/main" id="{132CDC6B-4C47-4F1A-94B2-30FA61CD0B50}"/>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6" name="Freeform 1329">
                <a:extLst>
                  <a:ext uri="{FF2B5EF4-FFF2-40B4-BE49-F238E27FC236}">
                    <a16:creationId xmlns:a16="http://schemas.microsoft.com/office/drawing/2014/main" id="{FFA4F9B1-C3EB-4ACC-9C9B-FFB5170A07B4}"/>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27" name="Freeform 1330">
                <a:extLst>
                  <a:ext uri="{FF2B5EF4-FFF2-40B4-BE49-F238E27FC236}">
                    <a16:creationId xmlns:a16="http://schemas.microsoft.com/office/drawing/2014/main" id="{A610A206-C74A-42E5-92EB-29884FE2A389}"/>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8" name="Freeform 1331">
                <a:extLst>
                  <a:ext uri="{FF2B5EF4-FFF2-40B4-BE49-F238E27FC236}">
                    <a16:creationId xmlns:a16="http://schemas.microsoft.com/office/drawing/2014/main" id="{95F9CD83-0595-4963-890F-145C25BE507E}"/>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29" name="Freeform 1332">
                <a:extLst>
                  <a:ext uri="{FF2B5EF4-FFF2-40B4-BE49-F238E27FC236}">
                    <a16:creationId xmlns:a16="http://schemas.microsoft.com/office/drawing/2014/main" id="{8D3D34BA-6C75-4154-A3F1-2A4EBBF03504}"/>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0" name="Freeform 1333">
                <a:extLst>
                  <a:ext uri="{FF2B5EF4-FFF2-40B4-BE49-F238E27FC236}">
                    <a16:creationId xmlns:a16="http://schemas.microsoft.com/office/drawing/2014/main" id="{4AD5FAF4-60D7-4C2B-B37A-5FBA1CABA402}"/>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31" name="Freeform 1334">
                <a:extLst>
                  <a:ext uri="{FF2B5EF4-FFF2-40B4-BE49-F238E27FC236}">
                    <a16:creationId xmlns:a16="http://schemas.microsoft.com/office/drawing/2014/main" id="{D91439FC-5B8B-4BD9-AD54-94FA93A48F96}"/>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8DD58936-21D1-40CD-86C6-51CD315E102E}"/>
                  </a:ext>
                </a:extLst>
              </p:cNvPr>
              <p:cNvGrpSpPr/>
              <p:nvPr/>
            </p:nvGrpSpPr>
            <p:grpSpPr>
              <a:xfrm>
                <a:off x="662657" y="668277"/>
                <a:ext cx="888845" cy="715860"/>
                <a:chOff x="662657" y="668277"/>
                <a:chExt cx="888845" cy="715860"/>
              </a:xfrm>
              <a:solidFill>
                <a:srgbClr val="000000"/>
              </a:solidFill>
            </p:grpSpPr>
            <p:sp>
              <p:nvSpPr>
                <p:cNvPr id="34" name="Freeform 1337">
                  <a:extLst>
                    <a:ext uri="{FF2B5EF4-FFF2-40B4-BE49-F238E27FC236}">
                      <a16:creationId xmlns:a16="http://schemas.microsoft.com/office/drawing/2014/main" id="{07694DC9-D18E-4C79-9172-A13648F0BEFB}"/>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5" name="Freeform 1338">
                  <a:extLst>
                    <a:ext uri="{FF2B5EF4-FFF2-40B4-BE49-F238E27FC236}">
                      <a16:creationId xmlns:a16="http://schemas.microsoft.com/office/drawing/2014/main" id="{2868ADB4-1614-44D2-B2EE-9E599E663AFC}"/>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36" name="Freeform 1339">
                  <a:extLst>
                    <a:ext uri="{FF2B5EF4-FFF2-40B4-BE49-F238E27FC236}">
                      <a16:creationId xmlns:a16="http://schemas.microsoft.com/office/drawing/2014/main" id="{D31E7C64-C743-47D6-B072-D05F01471966}"/>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33" name="Freeform 1336">
                <a:extLst>
                  <a:ext uri="{FF2B5EF4-FFF2-40B4-BE49-F238E27FC236}">
                    <a16:creationId xmlns:a16="http://schemas.microsoft.com/office/drawing/2014/main" id="{8BC62724-20FA-4886-AB2B-9F2EE66EC9A2}"/>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sp>
        <p:nvSpPr>
          <p:cNvPr id="37" name="Arrow: Up 36">
            <a:extLst>
              <a:ext uri="{FF2B5EF4-FFF2-40B4-BE49-F238E27FC236}">
                <a16:creationId xmlns:a16="http://schemas.microsoft.com/office/drawing/2014/main" id="{41941BFE-0ECD-47F9-912B-1E274E553095}"/>
              </a:ext>
            </a:extLst>
          </p:cNvPr>
          <p:cNvSpPr/>
          <p:nvPr/>
        </p:nvSpPr>
        <p:spPr>
          <a:xfrm>
            <a:off x="2669189" y="1299183"/>
            <a:ext cx="206881" cy="469460"/>
          </a:xfrm>
          <a:prstGeom prst="upArrow">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027373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371615"/>
          </a:xfrm>
        </p:spPr>
        <p:txBody>
          <a:bodyPr vert="horz" lIns="91440" tIns="45720" rIns="91440" bIns="45720" rtlCol="0" anchor="t">
            <a:normAutofit fontScale="92500"/>
          </a:bodyPr>
          <a:lstStyle/>
          <a:p>
            <a:pPr indent="0" algn="ctr">
              <a:lnSpc>
                <a:spcPct val="110000"/>
              </a:lnSpc>
            </a:pPr>
            <a:r>
              <a:rPr lang="es-ES" dirty="0"/>
              <a:t>Este vídeo es un breve resumen de lo que implica la fase de prueba del proceso del Pensamiento del Diseño. Explica por qué las pruebas son importantes y cómo nos ayudan a perfeccionar nuestro producto o servicio y a comprender mejor el problema o el reto.</a:t>
            </a:r>
            <a:endParaRPr lang="en-IE" dirty="0">
              <a:cs typeface="Calibri" panose="020F0502020204030204"/>
            </a:endParaRPr>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a:xfrm>
            <a:off x="254000" y="441435"/>
            <a:ext cx="4431211" cy="956770"/>
          </a:xfrm>
        </p:spPr>
        <p:txBody>
          <a:bodyPr anchor="ctr">
            <a:normAutofit/>
          </a:bodyPr>
          <a:lstStyle/>
          <a:p>
            <a:r>
              <a:rPr lang="en-US" b="1" dirty="0"/>
              <a:t>La </a:t>
            </a:r>
            <a:r>
              <a:rPr lang="en-US" b="1" dirty="0" err="1"/>
              <a:t>etapa</a:t>
            </a:r>
            <a:r>
              <a:rPr lang="en-US" b="1" dirty="0"/>
              <a:t> de </a:t>
            </a:r>
            <a:r>
              <a:rPr lang="en-US" b="1" dirty="0" err="1"/>
              <a:t>pruebas</a:t>
            </a:r>
            <a:endParaRPr lang="en-IE" b="1" dirty="0"/>
          </a:p>
        </p:txBody>
      </p:sp>
      <p:pic>
        <p:nvPicPr>
          <p:cNvPr id="5" name="Online Media 4" title="Design Thinking Step 5: Test">
            <a:hlinkClick r:id="" action="ppaction://media"/>
            <a:extLst>
              <a:ext uri="{FF2B5EF4-FFF2-40B4-BE49-F238E27FC236}">
                <a16:creationId xmlns:a16="http://schemas.microsoft.com/office/drawing/2014/main" id="{32827E0B-D2E8-4F17-8689-D3F6B442F694}"/>
              </a:ext>
            </a:extLst>
          </p:cNvPr>
          <p:cNvPicPr>
            <a:picLocks noRot="1" noChangeAspect="1"/>
          </p:cNvPicPr>
          <p:nvPr>
            <a:videoFile r:link="rId1"/>
          </p:nvPr>
        </p:nvPicPr>
        <p:blipFill>
          <a:blip r:embed="rId3"/>
          <a:stretch>
            <a:fillRect/>
          </a:stretch>
        </p:blipFill>
        <p:spPr>
          <a:xfrm>
            <a:off x="4827752" y="1282473"/>
            <a:ext cx="6966607" cy="3936133"/>
          </a:xfrm>
          <a:prstGeom prst="rect">
            <a:avLst/>
          </a:prstGeom>
        </p:spPr>
      </p:pic>
      <p:sp>
        <p:nvSpPr>
          <p:cNvPr id="9" name="TextBox 8">
            <a:extLst>
              <a:ext uri="{FF2B5EF4-FFF2-40B4-BE49-F238E27FC236}">
                <a16:creationId xmlns:a16="http://schemas.microsoft.com/office/drawing/2014/main" id="{7C374899-B6E8-4580-9B1D-B90CA3D3743A}"/>
              </a:ext>
            </a:extLst>
          </p:cNvPr>
          <p:cNvSpPr txBox="1"/>
          <p:nvPr/>
        </p:nvSpPr>
        <p:spPr>
          <a:xfrm>
            <a:off x="4981903" y="6126795"/>
            <a:ext cx="6096000" cy="369332"/>
          </a:xfrm>
          <a:prstGeom prst="rect">
            <a:avLst/>
          </a:prstGeom>
          <a:noFill/>
        </p:spPr>
        <p:txBody>
          <a:bodyPr wrap="square">
            <a:spAutoFit/>
          </a:bodyPr>
          <a:lstStyle/>
          <a:p>
            <a:r>
              <a:rPr lang="en-US" dirty="0" err="1">
                <a:solidFill>
                  <a:schemeClr val="bg2">
                    <a:lumMod val="50000"/>
                  </a:schemeClr>
                </a:solidFill>
                <a:hlinkClick r:id="rId4">
                  <a:extLst>
                    <a:ext uri="{A12FA001-AC4F-418D-AE19-62706E023703}">
                      <ahyp:hlinkClr xmlns:ahyp="http://schemas.microsoft.com/office/drawing/2018/hyperlinkcolor" val="tx"/>
                    </a:ext>
                  </a:extLst>
                </a:hlinkClick>
              </a:rPr>
              <a:t>Pensamiento</a:t>
            </a:r>
            <a:r>
              <a:rPr lang="en-US" dirty="0">
                <a:solidFill>
                  <a:schemeClr val="bg2">
                    <a:lumMod val="50000"/>
                  </a:schemeClr>
                </a:solidFill>
                <a:hlinkClick r:id="rId4">
                  <a:extLst>
                    <a:ext uri="{A12FA001-AC4F-418D-AE19-62706E023703}">
                      <ahyp:hlinkClr xmlns:ahyp="http://schemas.microsoft.com/office/drawing/2018/hyperlinkcolor" val="tx"/>
                    </a:ext>
                  </a:extLst>
                </a:hlinkClick>
              </a:rPr>
              <a:t> del </a:t>
            </a:r>
            <a:r>
              <a:rPr lang="en-US" dirty="0" err="1">
                <a:solidFill>
                  <a:schemeClr val="bg2">
                    <a:lumMod val="50000"/>
                  </a:schemeClr>
                </a:solidFill>
                <a:hlinkClick r:id="rId4">
                  <a:extLst>
                    <a:ext uri="{A12FA001-AC4F-418D-AE19-62706E023703}">
                      <ahyp:hlinkClr xmlns:ahyp="http://schemas.microsoft.com/office/drawing/2018/hyperlinkcolor" val="tx"/>
                    </a:ext>
                  </a:extLst>
                </a:hlinkClick>
              </a:rPr>
              <a:t>Diseño</a:t>
            </a:r>
            <a:r>
              <a:rPr lang="en-US" dirty="0">
                <a:solidFill>
                  <a:schemeClr val="bg2">
                    <a:lumMod val="50000"/>
                  </a:schemeClr>
                </a:solidFill>
                <a:hlinkClick r:id="rId4">
                  <a:extLst>
                    <a:ext uri="{A12FA001-AC4F-418D-AE19-62706E023703}">
                      <ahyp:hlinkClr xmlns:ahyp="http://schemas.microsoft.com/office/drawing/2018/hyperlinkcolor" val="tx"/>
                    </a:ext>
                  </a:extLst>
                </a:hlinkClick>
              </a:rPr>
              <a:t>, paso 5: </a:t>
            </a:r>
            <a:r>
              <a:rPr lang="en-US" dirty="0" err="1">
                <a:solidFill>
                  <a:schemeClr val="bg2">
                    <a:lumMod val="50000"/>
                  </a:schemeClr>
                </a:solidFill>
                <a:hlinkClick r:id="rId4">
                  <a:extLst>
                    <a:ext uri="{A12FA001-AC4F-418D-AE19-62706E023703}">
                      <ahyp:hlinkClr xmlns:ahyp="http://schemas.microsoft.com/office/drawing/2018/hyperlinkcolor" val="tx"/>
                    </a:ext>
                  </a:extLst>
                </a:hlinkClick>
              </a:rPr>
              <a:t>Testeo</a:t>
            </a:r>
            <a:r>
              <a:rPr lang="en-US" dirty="0">
                <a:solidFill>
                  <a:schemeClr val="bg2">
                    <a:lumMod val="50000"/>
                  </a:schemeClr>
                </a:solidFill>
                <a:hlinkClick r:id="rId4">
                  <a:extLst>
                    <a:ext uri="{A12FA001-AC4F-418D-AE19-62706E023703}">
                      <ahyp:hlinkClr xmlns:ahyp="http://schemas.microsoft.com/office/drawing/2018/hyperlinkcolor" val="tx"/>
                    </a:ext>
                  </a:extLst>
                </a:hlinkClick>
              </a:rPr>
              <a:t> - YouTube</a:t>
            </a:r>
            <a:endParaRPr lang="en-IE" dirty="0">
              <a:solidFill>
                <a:schemeClr val="bg2">
                  <a:lumMod val="50000"/>
                </a:schemeClr>
              </a:solidFill>
            </a:endParaRPr>
          </a:p>
        </p:txBody>
      </p:sp>
    </p:spTree>
    <p:extLst>
      <p:ext uri="{BB962C8B-B14F-4D97-AF65-F5344CB8AC3E}">
        <p14:creationId xmlns:p14="http://schemas.microsoft.com/office/powerpoint/2010/main" val="206156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BA7760-CE7F-4807-A0C9-D25528350D80}"/>
              </a:ext>
            </a:extLst>
          </p:cNvPr>
          <p:cNvSpPr>
            <a:spLocks noGrp="1"/>
          </p:cNvSpPr>
          <p:nvPr>
            <p:ph type="body" sz="quarter" idx="18"/>
          </p:nvPr>
        </p:nvSpPr>
        <p:spPr>
          <a:xfrm>
            <a:off x="566548" y="1495148"/>
            <a:ext cx="11268100" cy="4422176"/>
          </a:xfrm>
        </p:spPr>
        <p:txBody>
          <a:bodyPr>
            <a:normAutofit fontScale="92500" lnSpcReduction="20000"/>
          </a:bodyPr>
          <a:lstStyle/>
          <a:p>
            <a:pPr indent="-396000">
              <a:lnSpc>
                <a:spcPct val="110000"/>
              </a:lnSpc>
              <a:spcBef>
                <a:spcPts val="600"/>
              </a:spcBef>
            </a:pPr>
            <a:r>
              <a:rPr lang="en-US" b="1" dirty="0"/>
              <a:t>1. La </a:t>
            </a:r>
            <a:r>
              <a:rPr lang="en-US" b="1" dirty="0" err="1"/>
              <a:t>regla</a:t>
            </a:r>
            <a:r>
              <a:rPr lang="en-US" b="1" dirty="0"/>
              <a:t> </a:t>
            </a:r>
            <a:r>
              <a:rPr lang="en-US" b="1" dirty="0" err="1"/>
              <a:t>humana</a:t>
            </a:r>
            <a:r>
              <a:rPr lang="en-US" b="1" dirty="0"/>
              <a:t> : </a:t>
            </a:r>
            <a:r>
              <a:rPr lang="es-ES" b="1" dirty="0">
                <a:solidFill>
                  <a:schemeClr val="bg1">
                    <a:lumMod val="50000"/>
                  </a:schemeClr>
                </a:solidFill>
              </a:rPr>
              <a:t>Toda actividad de diseño es, en última instancia, de naturaleza social</a:t>
            </a:r>
            <a:endParaRPr lang="en-US" b="1" dirty="0">
              <a:solidFill>
                <a:schemeClr val="bg1">
                  <a:lumMod val="50000"/>
                </a:schemeClr>
              </a:solidFill>
            </a:endParaRPr>
          </a:p>
          <a:p>
            <a:pPr indent="-396000">
              <a:lnSpc>
                <a:spcPct val="110000"/>
              </a:lnSpc>
              <a:spcBef>
                <a:spcPts val="600"/>
              </a:spcBef>
            </a:pPr>
            <a:r>
              <a:rPr lang="en-US" dirty="0"/>
              <a:t>	 </a:t>
            </a:r>
            <a:r>
              <a:rPr lang="es-ES" dirty="0"/>
              <a:t>Las soluciones que se apliquen deben tratar de satisfacer las necesidades humanas.</a:t>
            </a:r>
          </a:p>
          <a:p>
            <a:pPr indent="-396000">
              <a:lnSpc>
                <a:spcPct val="110000"/>
              </a:lnSpc>
              <a:spcBef>
                <a:spcPts val="600"/>
              </a:spcBef>
            </a:pPr>
            <a:r>
              <a:rPr lang="en-US" b="1" dirty="0"/>
              <a:t>2. </a:t>
            </a:r>
            <a:r>
              <a:rPr lang="es-ES" b="1" dirty="0"/>
              <a:t>La regla de la ambigüedad. </a:t>
            </a:r>
            <a:r>
              <a:rPr lang="en-US" dirty="0"/>
              <a:t>: </a:t>
            </a:r>
            <a:r>
              <a:rPr lang="es-ES" b="1" dirty="0">
                <a:solidFill>
                  <a:schemeClr val="bg1">
                    <a:lumMod val="50000"/>
                  </a:schemeClr>
                </a:solidFill>
              </a:rPr>
              <a:t>Los diseñadores deben preservar la ambigüedad</a:t>
            </a:r>
            <a:endParaRPr lang="en-US" b="1" dirty="0">
              <a:solidFill>
                <a:schemeClr val="bg1">
                  <a:lumMod val="50000"/>
                </a:schemeClr>
              </a:solidFill>
            </a:endParaRPr>
          </a:p>
          <a:p>
            <a:pPr indent="-396000">
              <a:lnSpc>
                <a:spcPct val="110000"/>
              </a:lnSpc>
              <a:spcBef>
                <a:spcPts val="600"/>
              </a:spcBef>
            </a:pPr>
            <a:r>
              <a:rPr lang="en-US" dirty="0"/>
              <a:t>	</a:t>
            </a:r>
            <a:r>
              <a:rPr lang="es-ES" dirty="0"/>
              <a:t>Alejarse de las restricciones y crear condiciones para experimentar en la frontera del conocimiento y la imaginación. Buscar soluciones que parezcan inapropiadas.</a:t>
            </a:r>
          </a:p>
          <a:p>
            <a:pPr indent="-396000">
              <a:lnSpc>
                <a:spcPct val="110000"/>
              </a:lnSpc>
              <a:spcBef>
                <a:spcPts val="600"/>
              </a:spcBef>
            </a:pPr>
            <a:r>
              <a:rPr lang="en-US" b="1" dirty="0"/>
              <a:t>3. The Re-design Rule: </a:t>
            </a:r>
            <a:r>
              <a:rPr lang="es-ES" b="1" dirty="0">
                <a:solidFill>
                  <a:schemeClr val="bg1">
                    <a:lumMod val="50000"/>
                  </a:schemeClr>
                </a:solidFill>
              </a:rPr>
              <a:t>Todo diseño es un rediseño</a:t>
            </a:r>
            <a:endParaRPr lang="en-US" b="1" dirty="0">
              <a:solidFill>
                <a:schemeClr val="bg1">
                  <a:lumMod val="50000"/>
                </a:schemeClr>
              </a:solidFill>
            </a:endParaRPr>
          </a:p>
          <a:p>
            <a:pPr indent="-396000">
              <a:lnSpc>
                <a:spcPct val="110000"/>
              </a:lnSpc>
              <a:spcBef>
                <a:spcPts val="600"/>
              </a:spcBef>
            </a:pPr>
            <a:r>
              <a:rPr lang="en-US" dirty="0"/>
              <a:t>	</a:t>
            </a:r>
            <a:r>
              <a:rPr lang="es-ES" dirty="0"/>
              <a:t> Diseñar las condiciones técnicas y sociales futuras, a partir de las soluciones históricas, para analizar y resolver mejor el problema</a:t>
            </a:r>
            <a:endParaRPr lang="en-US" dirty="0"/>
          </a:p>
          <a:p>
            <a:pPr indent="-396000">
              <a:lnSpc>
                <a:spcPct val="110000"/>
              </a:lnSpc>
              <a:spcBef>
                <a:spcPts val="600"/>
              </a:spcBef>
            </a:pPr>
            <a:r>
              <a:rPr lang="en-US" b="1" dirty="0"/>
              <a:t>4. </a:t>
            </a:r>
            <a:r>
              <a:rPr lang="es-ES" b="1" dirty="0"/>
              <a:t>La regla de la tangibilidad </a:t>
            </a:r>
            <a:r>
              <a:rPr lang="en-US" b="1" dirty="0"/>
              <a:t>: </a:t>
            </a:r>
            <a:r>
              <a:rPr lang="es-ES" b="1" dirty="0">
                <a:solidFill>
                  <a:schemeClr val="bg1">
                    <a:lumMod val="50000"/>
                  </a:schemeClr>
                </a:solidFill>
              </a:rPr>
              <a:t>Hacer que las ideas sean tangibles siempre facilita la comunicación</a:t>
            </a:r>
            <a:endParaRPr lang="en-US" b="1" dirty="0">
              <a:solidFill>
                <a:schemeClr val="bg1">
                  <a:lumMod val="50000"/>
                </a:schemeClr>
              </a:solidFill>
            </a:endParaRPr>
          </a:p>
          <a:p>
            <a:pPr indent="-396000">
              <a:lnSpc>
                <a:spcPct val="110000"/>
              </a:lnSpc>
              <a:spcBef>
                <a:spcPts val="600"/>
              </a:spcBef>
            </a:pPr>
            <a:r>
              <a:rPr lang="en-US" dirty="0"/>
              <a:t>	</a:t>
            </a:r>
            <a:r>
              <a:rPr lang="es-ES" dirty="0"/>
              <a:t>Hacer realidad las ideas mediante la visualización y la creación de prototipos mejora la comunicación entre los miembros del equipo del proyecto</a:t>
            </a:r>
            <a:endParaRPr lang="en-IE" dirty="0"/>
          </a:p>
        </p:txBody>
      </p:sp>
      <p:sp>
        <p:nvSpPr>
          <p:cNvPr id="3" name="Text Placeholder 2">
            <a:extLst>
              <a:ext uri="{FF2B5EF4-FFF2-40B4-BE49-F238E27FC236}">
                <a16:creationId xmlns:a16="http://schemas.microsoft.com/office/drawing/2014/main" id="{10F2F911-AB4D-4933-BA52-9200D07EB20D}"/>
              </a:ext>
            </a:extLst>
          </p:cNvPr>
          <p:cNvSpPr>
            <a:spLocks noGrp="1"/>
          </p:cNvSpPr>
          <p:nvPr>
            <p:ph type="body" sz="quarter" idx="16"/>
          </p:nvPr>
        </p:nvSpPr>
        <p:spPr>
          <a:xfrm>
            <a:off x="566548" y="558890"/>
            <a:ext cx="10808102" cy="582221"/>
          </a:xfrm>
        </p:spPr>
        <p:txBody>
          <a:bodyPr>
            <a:normAutofit/>
          </a:bodyPr>
          <a:lstStyle/>
          <a:p>
            <a:r>
              <a:rPr lang="es-ES" sz="3300" b="1" dirty="0"/>
              <a:t>Resumen de las reglas del pensamiento de diseño...</a:t>
            </a:r>
            <a:endParaRPr lang="en-IE" sz="3300" b="1" dirty="0"/>
          </a:p>
        </p:txBody>
      </p:sp>
      <p:pic>
        <p:nvPicPr>
          <p:cNvPr id="4" name="Obraz 2">
            <a:extLst>
              <a:ext uri="{FF2B5EF4-FFF2-40B4-BE49-F238E27FC236}">
                <a16:creationId xmlns:a16="http://schemas.microsoft.com/office/drawing/2014/main" id="{671D1B58-2DC9-4DB0-9443-8EF446D28F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38279" y="247089"/>
            <a:ext cx="1387173" cy="1387173"/>
          </a:xfrm>
          <a:prstGeom prst="rect">
            <a:avLst/>
          </a:prstGeom>
        </p:spPr>
      </p:pic>
      <p:sp>
        <p:nvSpPr>
          <p:cNvPr id="6" name="TextBox 5">
            <a:extLst>
              <a:ext uri="{FF2B5EF4-FFF2-40B4-BE49-F238E27FC236}">
                <a16:creationId xmlns:a16="http://schemas.microsoft.com/office/drawing/2014/main" id="{DFD67BD0-1D70-4DDB-916E-FF8430E71DE5}"/>
              </a:ext>
            </a:extLst>
          </p:cNvPr>
          <p:cNvSpPr txBox="1"/>
          <p:nvPr/>
        </p:nvSpPr>
        <p:spPr>
          <a:xfrm>
            <a:off x="5517930" y="5609547"/>
            <a:ext cx="6527935" cy="307777"/>
          </a:xfrm>
          <a:prstGeom prst="rect">
            <a:avLst/>
          </a:prstGeom>
          <a:noFill/>
        </p:spPr>
        <p:txBody>
          <a:bodyPr wrap="square">
            <a:spAutoFit/>
          </a:bodyPr>
          <a:lstStyle/>
          <a:p>
            <a:r>
              <a:rPr lang="en-US" sz="1400" dirty="0"/>
              <a:t>Fuente</a:t>
            </a:r>
            <a:r>
              <a:rPr lang="en-US" sz="1400" dirty="0">
                <a:solidFill>
                  <a:schemeClr val="tx1"/>
                </a:solidFill>
              </a:rPr>
              <a:t>: H. </a:t>
            </a:r>
            <a:r>
              <a:rPr lang="en-US" sz="1400" dirty="0" err="1">
                <a:solidFill>
                  <a:schemeClr val="tx1"/>
                </a:solidFill>
              </a:rPr>
              <a:t>Plattner,C</a:t>
            </a:r>
            <a:r>
              <a:rPr lang="en-US" sz="1400" dirty="0">
                <a:solidFill>
                  <a:schemeClr val="tx1"/>
                </a:solidFill>
              </a:rPr>
              <a:t>.  </a:t>
            </a:r>
            <a:r>
              <a:rPr lang="en-US" sz="1400" dirty="0" err="1">
                <a:solidFill>
                  <a:schemeClr val="tx1"/>
                </a:solidFill>
              </a:rPr>
              <a:t>Meinel</a:t>
            </a:r>
            <a:r>
              <a:rPr lang="en-US" sz="1400" dirty="0">
                <a:solidFill>
                  <a:schemeClr val="tx1"/>
                </a:solidFill>
              </a:rPr>
              <a:t>, L. Leifer, Design Thinking: Understand - Improve - Apply</a:t>
            </a:r>
          </a:p>
        </p:txBody>
      </p:sp>
    </p:spTree>
    <p:extLst>
      <p:ext uri="{BB962C8B-B14F-4D97-AF65-F5344CB8AC3E}">
        <p14:creationId xmlns:p14="http://schemas.microsoft.com/office/powerpoint/2010/main" val="381246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80AF93-180E-4225-B546-31D8F56328BD}"/>
              </a:ext>
            </a:extLst>
          </p:cNvPr>
          <p:cNvSpPr>
            <a:spLocks noGrp="1"/>
          </p:cNvSpPr>
          <p:nvPr>
            <p:ph type="body" sz="quarter" idx="15"/>
          </p:nvPr>
        </p:nvSpPr>
        <p:spPr>
          <a:xfrm>
            <a:off x="429800" y="3528580"/>
            <a:ext cx="11332399" cy="697353"/>
          </a:xfrm>
        </p:spPr>
        <p:txBody>
          <a:bodyPr/>
          <a:lstStyle/>
          <a:p>
            <a:r>
              <a:rPr lang="es-ES" sz="4400" dirty="0"/>
              <a:t>Módulo 1: El panorama de las oportunidades</a:t>
            </a:r>
            <a:endParaRPr lang="en-IE" sz="4400" dirty="0"/>
          </a:p>
        </p:txBody>
      </p:sp>
      <p:sp>
        <p:nvSpPr>
          <p:cNvPr id="6" name="TextBox 5">
            <a:extLst>
              <a:ext uri="{FF2B5EF4-FFF2-40B4-BE49-F238E27FC236}">
                <a16:creationId xmlns:a16="http://schemas.microsoft.com/office/drawing/2014/main" id="{3E9FF556-2D03-4273-9854-97CCFD2465EC}"/>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spTree>
    <p:extLst>
      <p:ext uri="{BB962C8B-B14F-4D97-AF65-F5344CB8AC3E}">
        <p14:creationId xmlns:p14="http://schemas.microsoft.com/office/powerpoint/2010/main" val="30600923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EFBC08-A31A-4DAE-AB4B-846A31B00FEA}"/>
              </a:ext>
            </a:extLst>
          </p:cNvPr>
          <p:cNvSpPr>
            <a:spLocks noGrp="1"/>
          </p:cNvSpPr>
          <p:nvPr>
            <p:ph type="body" sz="quarter" idx="18"/>
          </p:nvPr>
        </p:nvSpPr>
        <p:spPr>
          <a:xfrm>
            <a:off x="734714" y="1757011"/>
            <a:ext cx="5182609" cy="3867704"/>
          </a:xfrm>
        </p:spPr>
        <p:txBody>
          <a:bodyPr>
            <a:normAutofit fontScale="92500"/>
          </a:bodyPr>
          <a:lstStyle/>
          <a:p>
            <a:pPr marL="457200" indent="-457200" algn="l">
              <a:buFont typeface="Arial" panose="020B0604020202020204" pitchFamily="34" charset="0"/>
              <a:buChar char="•"/>
            </a:pPr>
            <a:r>
              <a:rPr lang="es-ES" sz="2400" cap="none" baseline="0" dirty="0"/>
              <a:t>Contacto frecuente con clientes/usuarios </a:t>
            </a:r>
            <a:r>
              <a:rPr lang="es-ES" sz="2400" cap="none" baseline="0" dirty="0" err="1"/>
              <a:t>potenciale</a:t>
            </a:r>
            <a:endParaRPr lang="es-ES" sz="2400" cap="none" baseline="0" dirty="0"/>
          </a:p>
          <a:p>
            <a:pPr marL="457200" indent="-457200" algn="l">
              <a:buFont typeface="Arial" panose="020B0604020202020204" pitchFamily="34" charset="0"/>
              <a:buChar char="•"/>
            </a:pPr>
            <a:r>
              <a:rPr lang="es-ES" sz="2400" cap="none" baseline="0" dirty="0"/>
              <a:t>Una gran orientación al cliente</a:t>
            </a:r>
          </a:p>
          <a:p>
            <a:pPr marL="457200" indent="-457200" algn="l">
              <a:buFont typeface="Arial" panose="020B0604020202020204" pitchFamily="34" charset="0"/>
              <a:buChar char="•"/>
            </a:pPr>
            <a:r>
              <a:rPr lang="es-ES" sz="2400" cap="none" baseline="0" dirty="0"/>
              <a:t>Eliminación de suposiciones incorrectas mediante la supervisión del proceso</a:t>
            </a:r>
          </a:p>
          <a:p>
            <a:pPr marL="457200" indent="-457200" algn="l">
              <a:buFont typeface="Arial" panose="020B0604020202020204" pitchFamily="34" charset="0"/>
              <a:buChar char="•"/>
            </a:pPr>
            <a:r>
              <a:rPr lang="es-ES" sz="2400" cap="none" baseline="0" dirty="0"/>
              <a:t>Aplicación de las funciones básicas</a:t>
            </a:r>
          </a:p>
          <a:p>
            <a:pPr marL="457200" indent="-457200" algn="l">
              <a:buFont typeface="Arial" panose="020B0604020202020204" pitchFamily="34" charset="0"/>
              <a:buChar char="•"/>
            </a:pPr>
            <a:r>
              <a:rPr lang="es-ES" sz="2400" cap="none" baseline="0" dirty="0"/>
              <a:t>Ahorro gracias a los frecuentes comentarios de los usuarios</a:t>
            </a:r>
          </a:p>
          <a:p>
            <a:pPr marL="457200" indent="-457200" algn="l">
              <a:buFont typeface="Arial" panose="020B0604020202020204" pitchFamily="34" charset="0"/>
              <a:buChar char="•"/>
            </a:pPr>
            <a:r>
              <a:rPr lang="es-ES" sz="2400" cap="none" baseline="0" dirty="0"/>
              <a:t>Ahorro de costes gracias a la omisión de algunos componentes</a:t>
            </a:r>
          </a:p>
          <a:p>
            <a:pPr marL="342900" indent="-342900">
              <a:buFont typeface="Arial" panose="020B0604020202020204" pitchFamily="34" charset="0"/>
              <a:buChar char="•"/>
            </a:pPr>
            <a:endParaRPr lang="en-IE" dirty="0"/>
          </a:p>
        </p:txBody>
      </p:sp>
      <p:sp>
        <p:nvSpPr>
          <p:cNvPr id="3" name="Text Placeholder 2">
            <a:extLst>
              <a:ext uri="{FF2B5EF4-FFF2-40B4-BE49-F238E27FC236}">
                <a16:creationId xmlns:a16="http://schemas.microsoft.com/office/drawing/2014/main" id="{91E77320-82EE-4EE5-B0FA-7EB62C7DFD22}"/>
              </a:ext>
            </a:extLst>
          </p:cNvPr>
          <p:cNvSpPr>
            <a:spLocks noGrp="1"/>
          </p:cNvSpPr>
          <p:nvPr>
            <p:ph type="body" sz="quarter" idx="16"/>
          </p:nvPr>
        </p:nvSpPr>
        <p:spPr>
          <a:xfrm>
            <a:off x="734714" y="95540"/>
            <a:ext cx="5085159" cy="1137745"/>
          </a:xfrm>
        </p:spPr>
        <p:txBody>
          <a:bodyPr>
            <a:normAutofit/>
          </a:bodyPr>
          <a:lstStyle/>
          <a:p>
            <a:r>
              <a:rPr lang="es-ES" b="1" dirty="0"/>
              <a:t>Ventajas del proceso del Diseño del Pensamiento</a:t>
            </a:r>
            <a:endParaRPr lang="en-IE" b="1" dirty="0"/>
          </a:p>
        </p:txBody>
      </p:sp>
      <p:pic>
        <p:nvPicPr>
          <p:cNvPr id="6" name="Picture Placeholder 5" descr="Single orange balloon floating above white balloons">
            <a:extLst>
              <a:ext uri="{FF2B5EF4-FFF2-40B4-BE49-F238E27FC236}">
                <a16:creationId xmlns:a16="http://schemas.microsoft.com/office/drawing/2014/main" id="{C93DF863-DD88-4BCF-9855-4B8CD1AED93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3482101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5D67DA-F9E2-470F-8295-5E0C677F3C3B}"/>
              </a:ext>
            </a:extLst>
          </p:cNvPr>
          <p:cNvSpPr>
            <a:spLocks noGrp="1"/>
          </p:cNvSpPr>
          <p:nvPr>
            <p:ph type="body" sz="quarter" idx="17"/>
          </p:nvPr>
        </p:nvSpPr>
        <p:spPr/>
        <p:txBody>
          <a:bodyPr>
            <a:normAutofit fontScale="85000" lnSpcReduction="20000"/>
          </a:bodyPr>
          <a:lstStyle/>
          <a:p>
            <a:r>
              <a:rPr lang="en-US"/>
              <a:t>4</a:t>
            </a:r>
            <a:endParaRPr lang="en-IE"/>
          </a:p>
        </p:txBody>
      </p:sp>
      <p:sp>
        <p:nvSpPr>
          <p:cNvPr id="4" name="Text Placeholder 1">
            <a:extLst>
              <a:ext uri="{FF2B5EF4-FFF2-40B4-BE49-F238E27FC236}">
                <a16:creationId xmlns:a16="http://schemas.microsoft.com/office/drawing/2014/main" id="{0CD7917B-5148-46A5-A2BD-3A488ADAE16D}"/>
              </a:ext>
            </a:extLst>
          </p:cNvPr>
          <p:cNvSpPr>
            <a:spLocks noGrp="1"/>
          </p:cNvSpPr>
          <p:nvPr>
            <p:ph type="body" sz="quarter" idx="16"/>
          </p:nvPr>
        </p:nvSpPr>
        <p:spPr>
          <a:xfrm>
            <a:off x="2149154" y="934083"/>
            <a:ext cx="4509098" cy="3868735"/>
          </a:xfrm>
        </p:spPr>
        <p:txBody>
          <a:bodyPr>
            <a:normAutofit/>
          </a:bodyPr>
          <a:lstStyle/>
          <a:p>
            <a:r>
              <a:rPr lang="es-ES" dirty="0"/>
              <a:t>El mercado de alimentos para mayores... donde están las oportunidades</a:t>
            </a:r>
            <a:endParaRPr lang="en-IE" dirty="0"/>
          </a:p>
        </p:txBody>
      </p:sp>
    </p:spTree>
    <p:extLst>
      <p:ext uri="{BB962C8B-B14F-4D97-AF65-F5344CB8AC3E}">
        <p14:creationId xmlns:p14="http://schemas.microsoft.com/office/powerpoint/2010/main" val="30377037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Flat lay top view of vibrantly colored farfalle">
            <a:extLst>
              <a:ext uri="{FF2B5EF4-FFF2-40B4-BE49-F238E27FC236}">
                <a16:creationId xmlns:a16="http://schemas.microsoft.com/office/drawing/2014/main" id="{E694EB0E-CEF3-48CA-993D-95015C1916A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9DC3015-1155-49C2-8056-1CFACE253D16}"/>
              </a:ext>
            </a:extLst>
          </p:cNvPr>
          <p:cNvSpPr>
            <a:spLocks noGrp="1"/>
          </p:cNvSpPr>
          <p:nvPr>
            <p:ph type="body" sz="quarter" idx="18"/>
          </p:nvPr>
        </p:nvSpPr>
        <p:spPr>
          <a:xfrm>
            <a:off x="3920248" y="2130357"/>
            <a:ext cx="8271752" cy="3511686"/>
          </a:xfrm>
          <a:solidFill>
            <a:srgbClr val="FFD100"/>
          </a:solidFill>
        </p:spPr>
        <p:txBody>
          <a:bodyPr>
            <a:normAutofit/>
          </a:bodyPr>
          <a:lstStyle/>
          <a:p>
            <a:r>
              <a:rPr lang="es-ES" dirty="0"/>
              <a:t>Como ya se ha mencionado, un reto o un problema también puede verse como una oportunidad</a:t>
            </a:r>
            <a:r>
              <a:rPr lang="en-US" dirty="0"/>
              <a:t>!!</a:t>
            </a:r>
          </a:p>
          <a:p>
            <a:r>
              <a:rPr lang="es-ES" dirty="0"/>
              <a:t>En nuestro </a:t>
            </a:r>
            <a:r>
              <a:rPr lang="es-ES" b="1" dirty="0">
                <a:hlinkClick r:id="rId3"/>
              </a:rPr>
              <a:t>Compendio de Buenas Prácticas</a:t>
            </a:r>
            <a:r>
              <a:rPr lang="es-ES" dirty="0"/>
              <a:t>, examinamos 20 ejemplos de PYMES que innovan en alimentos y servicios para mayores en toda Europa. De este modo, podrá inspirarse en los esfuerzos que ya se están realizando para llenar el vacío existente en el mercado.</a:t>
            </a:r>
          </a:p>
          <a:p>
            <a:endParaRPr lang="en-IE" dirty="0"/>
          </a:p>
        </p:txBody>
      </p:sp>
      <p:sp>
        <p:nvSpPr>
          <p:cNvPr id="4" name="Text Placeholder 3">
            <a:extLst>
              <a:ext uri="{FF2B5EF4-FFF2-40B4-BE49-F238E27FC236}">
                <a16:creationId xmlns:a16="http://schemas.microsoft.com/office/drawing/2014/main" id="{04641FE5-D89F-46FA-8B0E-5446BFCBDA7A}"/>
              </a:ext>
            </a:extLst>
          </p:cNvPr>
          <p:cNvSpPr>
            <a:spLocks noGrp="1"/>
          </p:cNvSpPr>
          <p:nvPr>
            <p:ph type="body" sz="quarter" idx="16"/>
          </p:nvPr>
        </p:nvSpPr>
        <p:spPr>
          <a:xfrm>
            <a:off x="464195" y="444299"/>
            <a:ext cx="11696699" cy="582221"/>
          </a:xfrm>
        </p:spPr>
        <p:txBody>
          <a:bodyPr>
            <a:noAutofit/>
          </a:bodyPr>
          <a:lstStyle/>
          <a:p>
            <a:r>
              <a:rPr lang="es-ES" sz="3200" b="1" dirty="0"/>
              <a:t>Inspírate... Cómo los retos pueden convertirse en OPORTUNIDADES</a:t>
            </a:r>
          </a:p>
        </p:txBody>
      </p:sp>
      <p:sp>
        <p:nvSpPr>
          <p:cNvPr id="2" name="Oval 1">
            <a:hlinkClick r:id="rId3"/>
            <a:extLst>
              <a:ext uri="{FF2B5EF4-FFF2-40B4-BE49-F238E27FC236}">
                <a16:creationId xmlns:a16="http://schemas.microsoft.com/office/drawing/2014/main" id="{D6D16FC9-23A9-43A2-AAF4-1B9ED35F10E3}"/>
              </a:ext>
            </a:extLst>
          </p:cNvPr>
          <p:cNvSpPr/>
          <p:nvPr/>
        </p:nvSpPr>
        <p:spPr>
          <a:xfrm>
            <a:off x="9922503" y="4562947"/>
            <a:ext cx="2145671" cy="1079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hlinkClick r:id="rId3"/>
              </a:rPr>
              <a:t>Haga clic aquí para ver el Compendio de Buenas Prácticas </a:t>
            </a:r>
            <a:endParaRPr lang="en-IE" sz="1400" dirty="0"/>
          </a:p>
        </p:txBody>
      </p:sp>
    </p:spTree>
    <p:extLst>
      <p:ext uri="{BB962C8B-B14F-4D97-AF65-F5344CB8AC3E}">
        <p14:creationId xmlns:p14="http://schemas.microsoft.com/office/powerpoint/2010/main" val="20990163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513BC4-7962-4E5C-BD12-40266DB17214}"/>
              </a:ext>
            </a:extLst>
          </p:cNvPr>
          <p:cNvSpPr>
            <a:spLocks noGrp="1"/>
          </p:cNvSpPr>
          <p:nvPr>
            <p:ph type="body" sz="quarter" idx="31"/>
          </p:nvPr>
        </p:nvSpPr>
        <p:spPr>
          <a:xfrm>
            <a:off x="1790662" y="4506622"/>
            <a:ext cx="2390847" cy="1988058"/>
          </a:xfrm>
        </p:spPr>
        <p:txBody>
          <a:bodyPr/>
          <a:lstStyle/>
          <a:p>
            <a:r>
              <a:rPr lang="en-IE" b="1" dirty="0">
                <a:latin typeface="+mn-lt"/>
              </a:rPr>
              <a:t>PRODUCTOS</a:t>
            </a:r>
          </a:p>
          <a:p>
            <a:r>
              <a:rPr lang="en-IE" b="1" dirty="0">
                <a:latin typeface="+mn-lt"/>
              </a:rPr>
              <a:t>INNOVADORES</a:t>
            </a:r>
          </a:p>
        </p:txBody>
      </p:sp>
      <p:sp>
        <p:nvSpPr>
          <p:cNvPr id="3" name="Text Placeholder 2">
            <a:extLst>
              <a:ext uri="{FF2B5EF4-FFF2-40B4-BE49-F238E27FC236}">
                <a16:creationId xmlns:a16="http://schemas.microsoft.com/office/drawing/2014/main" id="{7E432A19-3CEA-4465-86D0-DA86F35A587F}"/>
              </a:ext>
            </a:extLst>
          </p:cNvPr>
          <p:cNvSpPr>
            <a:spLocks noGrp="1"/>
          </p:cNvSpPr>
          <p:nvPr>
            <p:ph type="body" sz="quarter" idx="33"/>
          </p:nvPr>
        </p:nvSpPr>
        <p:spPr>
          <a:xfrm>
            <a:off x="4900576" y="4509018"/>
            <a:ext cx="2390847" cy="1988058"/>
          </a:xfrm>
        </p:spPr>
        <p:txBody>
          <a:bodyPr/>
          <a:lstStyle/>
          <a:p>
            <a:r>
              <a:rPr lang="en-US" b="1" dirty="0">
                <a:latin typeface="+mn-lt"/>
              </a:rPr>
              <a:t>SERVICIOS ÚNICOS O ÚTILES</a:t>
            </a:r>
            <a:endParaRPr lang="en-IE" b="1" dirty="0">
              <a:latin typeface="+mn-lt"/>
            </a:endParaRPr>
          </a:p>
        </p:txBody>
      </p:sp>
      <p:sp>
        <p:nvSpPr>
          <p:cNvPr id="4" name="Text Placeholder 3">
            <a:extLst>
              <a:ext uri="{FF2B5EF4-FFF2-40B4-BE49-F238E27FC236}">
                <a16:creationId xmlns:a16="http://schemas.microsoft.com/office/drawing/2014/main" id="{E8284BB1-1343-48F9-ADD9-8408DC511856}"/>
              </a:ext>
            </a:extLst>
          </p:cNvPr>
          <p:cNvSpPr>
            <a:spLocks noGrp="1"/>
          </p:cNvSpPr>
          <p:nvPr>
            <p:ph type="body" sz="quarter" idx="35"/>
          </p:nvPr>
        </p:nvSpPr>
        <p:spPr>
          <a:xfrm>
            <a:off x="8326886" y="4545533"/>
            <a:ext cx="2390847" cy="1988058"/>
          </a:xfrm>
        </p:spPr>
        <p:txBody>
          <a:bodyPr/>
          <a:lstStyle/>
          <a:p>
            <a:r>
              <a:rPr lang="es-ES" b="1" dirty="0">
                <a:latin typeface="+mn-lt"/>
              </a:rPr>
              <a:t>ALIVIAR LOS PROBLEMAS O DESAFÍOS</a:t>
            </a:r>
            <a:endParaRPr lang="en-IE" b="1" dirty="0">
              <a:latin typeface="+mn-lt"/>
            </a:endParaRPr>
          </a:p>
        </p:txBody>
      </p:sp>
      <p:sp>
        <p:nvSpPr>
          <p:cNvPr id="5" name="Text Placeholder 4">
            <a:extLst>
              <a:ext uri="{FF2B5EF4-FFF2-40B4-BE49-F238E27FC236}">
                <a16:creationId xmlns:a16="http://schemas.microsoft.com/office/drawing/2014/main" id="{E37254FB-C98A-461E-B6D0-14211E3F9C1D}"/>
              </a:ext>
            </a:extLst>
          </p:cNvPr>
          <p:cNvSpPr>
            <a:spLocks noGrp="1"/>
          </p:cNvSpPr>
          <p:nvPr>
            <p:ph type="body" sz="quarter" idx="29"/>
          </p:nvPr>
        </p:nvSpPr>
        <p:spPr>
          <a:xfrm>
            <a:off x="592812" y="204281"/>
            <a:ext cx="11025353" cy="1234731"/>
          </a:xfrm>
          <a:solidFill>
            <a:srgbClr val="85D2E1"/>
          </a:solidFill>
        </p:spPr>
        <p:txBody>
          <a:bodyPr>
            <a:normAutofit/>
          </a:bodyPr>
          <a:lstStyle/>
          <a:p>
            <a:r>
              <a:rPr lang="es-ES" sz="3300" b="1" dirty="0"/>
              <a:t>Cómo nuestro Compendio clasificó las oportunidades en el </a:t>
            </a:r>
          </a:p>
          <a:p>
            <a:r>
              <a:rPr lang="es-ES" sz="3300" b="1" dirty="0"/>
              <a:t>Mercado Senior</a:t>
            </a:r>
          </a:p>
          <a:p>
            <a:endParaRPr lang="en-IE" sz="3300" b="1" dirty="0"/>
          </a:p>
        </p:txBody>
      </p:sp>
      <p:sp>
        <p:nvSpPr>
          <p:cNvPr id="6" name="TextBox 5">
            <a:extLst>
              <a:ext uri="{FF2B5EF4-FFF2-40B4-BE49-F238E27FC236}">
                <a16:creationId xmlns:a16="http://schemas.microsoft.com/office/drawing/2014/main" id="{5AE7D177-0594-4D9E-A333-8372BC29C463}"/>
              </a:ext>
            </a:extLst>
          </p:cNvPr>
          <p:cNvSpPr txBox="1"/>
          <p:nvPr/>
        </p:nvSpPr>
        <p:spPr>
          <a:xfrm>
            <a:off x="2553205" y="1994170"/>
            <a:ext cx="961176" cy="369332"/>
          </a:xfrm>
          <a:prstGeom prst="rect">
            <a:avLst/>
          </a:prstGeom>
          <a:noFill/>
        </p:spPr>
        <p:txBody>
          <a:bodyPr wrap="square" rtlCol="0">
            <a:spAutoFit/>
          </a:bodyPr>
          <a:lstStyle/>
          <a:p>
            <a:r>
              <a:rPr lang="en-US" b="1" dirty="0">
                <a:solidFill>
                  <a:srgbClr val="000000"/>
                </a:solidFill>
              </a:rPr>
              <a:t>GRUPO</a:t>
            </a:r>
            <a:r>
              <a:rPr lang="en-US" dirty="0">
                <a:solidFill>
                  <a:srgbClr val="000000"/>
                </a:solidFill>
              </a:rPr>
              <a:t> </a:t>
            </a:r>
            <a:endParaRPr lang="en-IE" dirty="0">
              <a:solidFill>
                <a:srgbClr val="000000"/>
              </a:solidFill>
            </a:endParaRPr>
          </a:p>
        </p:txBody>
      </p:sp>
      <p:sp>
        <p:nvSpPr>
          <p:cNvPr id="7" name="TextBox 6">
            <a:extLst>
              <a:ext uri="{FF2B5EF4-FFF2-40B4-BE49-F238E27FC236}">
                <a16:creationId xmlns:a16="http://schemas.microsoft.com/office/drawing/2014/main" id="{8F8D9B27-28D8-483F-9026-C6530EFD23C3}"/>
              </a:ext>
            </a:extLst>
          </p:cNvPr>
          <p:cNvSpPr txBox="1"/>
          <p:nvPr/>
        </p:nvSpPr>
        <p:spPr>
          <a:xfrm>
            <a:off x="5672606" y="1994170"/>
            <a:ext cx="961176" cy="369332"/>
          </a:xfrm>
          <a:prstGeom prst="rect">
            <a:avLst/>
          </a:prstGeom>
          <a:noFill/>
        </p:spPr>
        <p:txBody>
          <a:bodyPr wrap="square" rtlCol="0">
            <a:spAutoFit/>
          </a:bodyPr>
          <a:lstStyle/>
          <a:p>
            <a:r>
              <a:rPr lang="en-US" b="1" dirty="0">
                <a:solidFill>
                  <a:srgbClr val="000000"/>
                </a:solidFill>
              </a:rPr>
              <a:t>GRUPO</a:t>
            </a:r>
            <a:endParaRPr lang="en-IE" b="1" dirty="0">
              <a:solidFill>
                <a:srgbClr val="000000"/>
              </a:solidFill>
            </a:endParaRPr>
          </a:p>
        </p:txBody>
      </p:sp>
      <p:sp>
        <p:nvSpPr>
          <p:cNvPr id="8" name="TextBox 7">
            <a:extLst>
              <a:ext uri="{FF2B5EF4-FFF2-40B4-BE49-F238E27FC236}">
                <a16:creationId xmlns:a16="http://schemas.microsoft.com/office/drawing/2014/main" id="{FE6F6571-1A2A-40C4-B9F1-471D38549921}"/>
              </a:ext>
            </a:extLst>
          </p:cNvPr>
          <p:cNvSpPr txBox="1"/>
          <p:nvPr/>
        </p:nvSpPr>
        <p:spPr>
          <a:xfrm>
            <a:off x="9089428" y="1994170"/>
            <a:ext cx="961176" cy="369332"/>
          </a:xfrm>
          <a:prstGeom prst="rect">
            <a:avLst/>
          </a:prstGeom>
          <a:noFill/>
        </p:spPr>
        <p:txBody>
          <a:bodyPr wrap="square" rtlCol="0">
            <a:spAutoFit/>
          </a:bodyPr>
          <a:lstStyle/>
          <a:p>
            <a:r>
              <a:rPr lang="en-US" b="1" dirty="0">
                <a:solidFill>
                  <a:srgbClr val="000000"/>
                </a:solidFill>
              </a:rPr>
              <a:t>GRUPO </a:t>
            </a:r>
            <a:endParaRPr lang="en-IE" b="1" dirty="0">
              <a:solidFill>
                <a:srgbClr val="000000"/>
              </a:solidFill>
            </a:endParaRPr>
          </a:p>
        </p:txBody>
      </p:sp>
      <p:sp>
        <p:nvSpPr>
          <p:cNvPr id="9" name="TextBox 8">
            <a:extLst>
              <a:ext uri="{FF2B5EF4-FFF2-40B4-BE49-F238E27FC236}">
                <a16:creationId xmlns:a16="http://schemas.microsoft.com/office/drawing/2014/main" id="{9036AE86-77B1-43D4-8D74-12203E5B25E6}"/>
              </a:ext>
            </a:extLst>
          </p:cNvPr>
          <p:cNvSpPr txBox="1"/>
          <p:nvPr/>
        </p:nvSpPr>
        <p:spPr>
          <a:xfrm>
            <a:off x="2782111" y="2363502"/>
            <a:ext cx="496110" cy="461665"/>
          </a:xfrm>
          <a:prstGeom prst="rect">
            <a:avLst/>
          </a:prstGeom>
          <a:noFill/>
        </p:spPr>
        <p:txBody>
          <a:bodyPr wrap="square" rtlCol="0">
            <a:spAutoFit/>
          </a:bodyPr>
          <a:lstStyle/>
          <a:p>
            <a:r>
              <a:rPr lang="en-US" sz="2400" b="1">
                <a:solidFill>
                  <a:srgbClr val="000000"/>
                </a:solidFill>
              </a:rPr>
              <a:t>01</a:t>
            </a:r>
            <a:endParaRPr lang="en-IE" sz="2400" b="1">
              <a:solidFill>
                <a:srgbClr val="000000"/>
              </a:solidFill>
            </a:endParaRPr>
          </a:p>
        </p:txBody>
      </p:sp>
      <p:sp>
        <p:nvSpPr>
          <p:cNvPr id="10" name="TextBox 9">
            <a:extLst>
              <a:ext uri="{FF2B5EF4-FFF2-40B4-BE49-F238E27FC236}">
                <a16:creationId xmlns:a16="http://schemas.microsoft.com/office/drawing/2014/main" id="{53D79E63-EF22-4308-A196-F1F66CB56CA6}"/>
              </a:ext>
            </a:extLst>
          </p:cNvPr>
          <p:cNvSpPr txBox="1"/>
          <p:nvPr/>
        </p:nvSpPr>
        <p:spPr>
          <a:xfrm>
            <a:off x="5877403" y="2363501"/>
            <a:ext cx="496110" cy="461665"/>
          </a:xfrm>
          <a:prstGeom prst="rect">
            <a:avLst/>
          </a:prstGeom>
          <a:noFill/>
        </p:spPr>
        <p:txBody>
          <a:bodyPr wrap="square" rtlCol="0">
            <a:spAutoFit/>
          </a:bodyPr>
          <a:lstStyle/>
          <a:p>
            <a:r>
              <a:rPr lang="en-US" sz="2400" b="1">
                <a:solidFill>
                  <a:srgbClr val="000000"/>
                </a:solidFill>
              </a:rPr>
              <a:t>02</a:t>
            </a:r>
            <a:endParaRPr lang="en-IE" sz="2400" b="1">
              <a:solidFill>
                <a:srgbClr val="000000"/>
              </a:solidFill>
            </a:endParaRPr>
          </a:p>
        </p:txBody>
      </p:sp>
      <p:sp>
        <p:nvSpPr>
          <p:cNvPr id="11" name="TextBox 10">
            <a:extLst>
              <a:ext uri="{FF2B5EF4-FFF2-40B4-BE49-F238E27FC236}">
                <a16:creationId xmlns:a16="http://schemas.microsoft.com/office/drawing/2014/main" id="{7F47599A-F81E-43A3-9140-2A6F4B45CAC7}"/>
              </a:ext>
            </a:extLst>
          </p:cNvPr>
          <p:cNvSpPr txBox="1"/>
          <p:nvPr/>
        </p:nvSpPr>
        <p:spPr>
          <a:xfrm>
            <a:off x="9274254" y="2369940"/>
            <a:ext cx="496110" cy="461665"/>
          </a:xfrm>
          <a:prstGeom prst="rect">
            <a:avLst/>
          </a:prstGeom>
          <a:noFill/>
        </p:spPr>
        <p:txBody>
          <a:bodyPr wrap="square" rtlCol="0">
            <a:spAutoFit/>
          </a:bodyPr>
          <a:lstStyle/>
          <a:p>
            <a:r>
              <a:rPr lang="en-US" sz="2400" b="1">
                <a:solidFill>
                  <a:srgbClr val="000000"/>
                </a:solidFill>
              </a:rPr>
              <a:t>03</a:t>
            </a:r>
            <a:endParaRPr lang="en-IE" sz="2400" b="1">
              <a:solidFill>
                <a:srgbClr val="000000"/>
              </a:solidFill>
            </a:endParaRPr>
          </a:p>
        </p:txBody>
      </p:sp>
    </p:spTree>
    <p:extLst>
      <p:ext uri="{BB962C8B-B14F-4D97-AF65-F5344CB8AC3E}">
        <p14:creationId xmlns:p14="http://schemas.microsoft.com/office/powerpoint/2010/main" val="29415779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9869-8F30-423E-AA9A-BB2E0BE0EE84}"/>
              </a:ext>
            </a:extLst>
          </p:cNvPr>
          <p:cNvSpPr>
            <a:spLocks noGrp="1"/>
          </p:cNvSpPr>
          <p:nvPr>
            <p:ph type="body" sz="quarter" idx="18"/>
          </p:nvPr>
        </p:nvSpPr>
        <p:spPr>
          <a:xfrm>
            <a:off x="470780" y="1457608"/>
            <a:ext cx="5739897" cy="4167107"/>
          </a:xfrm>
        </p:spPr>
        <p:txBody>
          <a:bodyPr vert="horz" lIns="91440" tIns="45720" rIns="91440" bIns="45720" rtlCol="0" anchor="t">
            <a:normAutofit fontScale="92500" lnSpcReduction="10000"/>
          </a:bodyPr>
          <a:lstStyle/>
          <a:p>
            <a:pPr indent="0" algn="just"/>
            <a:r>
              <a:rPr lang="en-US" b="1" dirty="0"/>
              <a:t>Reto: </a:t>
            </a:r>
            <a:r>
              <a:rPr lang="es-ES" dirty="0"/>
              <a:t>En los estudios realizados se ha comprobado que los sujetos de edad avanzada muestran una reducción de la diversidad de la microbiota en sus intestinos en comparación con los adultos más jóvenes. Estas diferencias de la microbiota intestinal de los ancianos no tienen por qué estar causadas por el envejecimiento, sino que podrían estar asociadas al deterioro del estado general de salud con la malnutrición y con una mayor necesidad de medicación, como los antibióticos y los antiinflamatorios no esteroideos, situaciones que se dan con frecuencia en los ancianos. </a:t>
            </a:r>
            <a:endParaRPr lang="en-IE" dirty="0">
              <a:cs typeface="Calibri" panose="020F0502020204030204"/>
            </a:endParaRPr>
          </a:p>
        </p:txBody>
      </p:sp>
      <p:sp>
        <p:nvSpPr>
          <p:cNvPr id="3" name="Text Placeholder 2">
            <a:extLst>
              <a:ext uri="{FF2B5EF4-FFF2-40B4-BE49-F238E27FC236}">
                <a16:creationId xmlns:a16="http://schemas.microsoft.com/office/drawing/2014/main" id="{BBC994BE-B6C2-4673-9138-211368FBE710}"/>
              </a:ext>
            </a:extLst>
          </p:cNvPr>
          <p:cNvSpPr>
            <a:spLocks noGrp="1"/>
          </p:cNvSpPr>
          <p:nvPr>
            <p:ph type="body" sz="quarter" idx="16"/>
          </p:nvPr>
        </p:nvSpPr>
        <p:spPr>
          <a:xfrm>
            <a:off x="712834" y="351861"/>
            <a:ext cx="5085159" cy="1006159"/>
          </a:xfrm>
        </p:spPr>
        <p:txBody>
          <a:bodyPr>
            <a:normAutofit lnSpcReduction="10000"/>
          </a:bodyPr>
          <a:lstStyle/>
          <a:p>
            <a:r>
              <a:rPr lang="es-ES" dirty="0"/>
              <a:t>Ejemplo del Grupo 1: </a:t>
            </a:r>
            <a:r>
              <a:rPr lang="es-ES" b="1" dirty="0"/>
              <a:t>Productos innovadores</a:t>
            </a:r>
            <a:endParaRPr lang="en-IE" b="1" dirty="0"/>
          </a:p>
        </p:txBody>
      </p:sp>
      <p:sp>
        <p:nvSpPr>
          <p:cNvPr id="7" name="TextBox 6">
            <a:extLst>
              <a:ext uri="{FF2B5EF4-FFF2-40B4-BE49-F238E27FC236}">
                <a16:creationId xmlns:a16="http://schemas.microsoft.com/office/drawing/2014/main" id="{6B13636D-8195-4415-BD42-EBAF37CF86BC}"/>
              </a:ext>
            </a:extLst>
          </p:cNvPr>
          <p:cNvSpPr txBox="1"/>
          <p:nvPr/>
        </p:nvSpPr>
        <p:spPr>
          <a:xfrm>
            <a:off x="6572816" y="1544337"/>
            <a:ext cx="3675707" cy="4708981"/>
          </a:xfrm>
          <a:prstGeom prst="rect">
            <a:avLst/>
          </a:prstGeom>
          <a:noFill/>
        </p:spPr>
        <p:txBody>
          <a:bodyPr wrap="square" lIns="91440" tIns="45720" rIns="91440" bIns="45720" anchor="t">
            <a:spAutoFit/>
          </a:bodyPr>
          <a:lstStyle/>
          <a:p>
            <a:pPr algn="just"/>
            <a:r>
              <a:rPr lang="es-ES" sz="2000" b="1" dirty="0" err="1">
                <a:solidFill>
                  <a:srgbClr val="000000"/>
                </a:solidFill>
              </a:rPr>
              <a:t>Ventro</a:t>
            </a:r>
            <a:r>
              <a:rPr lang="es-ES" sz="2000" b="1" dirty="0">
                <a:solidFill>
                  <a:srgbClr val="000000"/>
                </a:solidFill>
              </a:rPr>
              <a:t> Bio-gel </a:t>
            </a:r>
            <a:r>
              <a:rPr lang="es-ES" sz="2000" dirty="0">
                <a:solidFill>
                  <a:srgbClr val="000000"/>
                </a:solidFill>
              </a:rPr>
              <a:t>contiene probióticos vivos que pueden ayudar a regular y mantener el equilibrio de nuestra microbiota (flora intestinal), apoyando así nuestras funciones intestinales y son los primeros de su tipo en el mundo, ya que se derivan sin el uso de productos lácteos o procesos de liofilización. Cada bolsita no contiene lácteos ni lactosa, con gelatina con sabor a fruta, sólo 2,32 calorías por porción, sin grasa, sin colorantes ni edulcorantes artificiales.</a:t>
            </a:r>
            <a:endParaRPr lang="en-IE" sz="2000" dirty="0">
              <a:solidFill>
                <a:srgbClr val="000000"/>
              </a:solidFill>
              <a:cs typeface="Calibri" panose="020F0502020204030204"/>
            </a:endParaRPr>
          </a:p>
        </p:txBody>
      </p:sp>
      <p:sp>
        <p:nvSpPr>
          <p:cNvPr id="8" name="TextBox 7">
            <a:extLst>
              <a:ext uri="{FF2B5EF4-FFF2-40B4-BE49-F238E27FC236}">
                <a16:creationId xmlns:a16="http://schemas.microsoft.com/office/drawing/2014/main" id="{3364177C-09D2-48DA-8F8B-655ADF76F60F}"/>
              </a:ext>
            </a:extLst>
          </p:cNvPr>
          <p:cNvSpPr txBox="1"/>
          <p:nvPr/>
        </p:nvSpPr>
        <p:spPr>
          <a:xfrm>
            <a:off x="6394008" y="491099"/>
            <a:ext cx="5539845" cy="923330"/>
          </a:xfrm>
          <a:prstGeom prst="rect">
            <a:avLst/>
          </a:prstGeom>
          <a:solidFill>
            <a:srgbClr val="FFD100"/>
          </a:solidFill>
        </p:spPr>
        <p:txBody>
          <a:bodyPr wrap="square" rtlCol="0">
            <a:spAutoFit/>
          </a:bodyPr>
          <a:lstStyle/>
          <a:p>
            <a:r>
              <a:rPr lang="en-US" b="1" dirty="0" err="1">
                <a:solidFill>
                  <a:srgbClr val="000000"/>
                </a:solidFill>
              </a:rPr>
              <a:t>Producto</a:t>
            </a:r>
            <a:r>
              <a:rPr lang="en-US" b="1" dirty="0">
                <a:solidFill>
                  <a:srgbClr val="000000"/>
                </a:solidFill>
              </a:rPr>
              <a:t>: </a:t>
            </a:r>
            <a:r>
              <a:rPr lang="en-US" dirty="0">
                <a:solidFill>
                  <a:srgbClr val="000000"/>
                </a:solidFill>
              </a:rPr>
              <a:t>Bio-Gel Pro/</a:t>
            </a:r>
            <a:r>
              <a:rPr lang="en-US" dirty="0" err="1">
                <a:solidFill>
                  <a:srgbClr val="000000"/>
                </a:solidFill>
              </a:rPr>
              <a:t>Prebióticos</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complementos</a:t>
            </a:r>
            <a:r>
              <a:rPr lang="en-US" dirty="0">
                <a:solidFill>
                  <a:srgbClr val="000000"/>
                </a:solidFill>
              </a:rPr>
              <a:t> </a:t>
            </a:r>
            <a:r>
              <a:rPr lang="en-US" dirty="0" err="1">
                <a:solidFill>
                  <a:srgbClr val="000000"/>
                </a:solidFill>
              </a:rPr>
              <a:t>alimenticios</a:t>
            </a:r>
            <a:endParaRPr lang="en-US" dirty="0">
              <a:solidFill>
                <a:srgbClr val="000000"/>
              </a:solidFill>
            </a:endParaRPr>
          </a:p>
          <a:p>
            <a:r>
              <a:rPr lang="en-US" b="1" dirty="0">
                <a:solidFill>
                  <a:srgbClr val="000000"/>
                </a:solidFill>
              </a:rPr>
              <a:t>Region: </a:t>
            </a:r>
            <a:r>
              <a:rPr lang="en-US" dirty="0">
                <a:solidFill>
                  <a:srgbClr val="000000"/>
                </a:solidFill>
              </a:rPr>
              <a:t>Munster, </a:t>
            </a:r>
            <a:r>
              <a:rPr lang="en-US" dirty="0" err="1">
                <a:solidFill>
                  <a:srgbClr val="000000"/>
                </a:solidFill>
              </a:rPr>
              <a:t>Alemania</a:t>
            </a:r>
            <a:endParaRPr lang="en-IE" dirty="0">
              <a:solidFill>
                <a:srgbClr val="000000"/>
              </a:solidFill>
            </a:endParaRPr>
          </a:p>
        </p:txBody>
      </p:sp>
      <p:pic>
        <p:nvPicPr>
          <p:cNvPr id="9" name="Picture 8">
            <a:hlinkClick r:id="rId2"/>
            <a:extLst>
              <a:ext uri="{FF2B5EF4-FFF2-40B4-BE49-F238E27FC236}">
                <a16:creationId xmlns:a16="http://schemas.microsoft.com/office/drawing/2014/main" id="{27985E18-63D5-4293-BF73-0DC55185E6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264239" y="1414429"/>
            <a:ext cx="1669614" cy="2540716"/>
          </a:xfrm>
          <a:prstGeom prst="rect">
            <a:avLst/>
          </a:prstGeom>
        </p:spPr>
      </p:pic>
    </p:spTree>
    <p:extLst>
      <p:ext uri="{BB962C8B-B14F-4D97-AF65-F5344CB8AC3E}">
        <p14:creationId xmlns:p14="http://schemas.microsoft.com/office/powerpoint/2010/main" val="13331037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BD4835-B756-40A2-99A0-241D1B9BED43}"/>
              </a:ext>
            </a:extLst>
          </p:cNvPr>
          <p:cNvSpPr>
            <a:spLocks noGrp="1"/>
          </p:cNvSpPr>
          <p:nvPr>
            <p:ph type="body" sz="quarter" idx="18"/>
          </p:nvPr>
        </p:nvSpPr>
        <p:spPr>
          <a:xfrm>
            <a:off x="416459" y="1757011"/>
            <a:ext cx="5301436" cy="3867704"/>
          </a:xfrm>
        </p:spPr>
        <p:txBody>
          <a:bodyPr vert="horz" lIns="91440" tIns="45720" rIns="91440" bIns="45720" rtlCol="0" anchor="t">
            <a:normAutofit/>
          </a:bodyPr>
          <a:lstStyle/>
          <a:p>
            <a:pPr indent="0" algn="just"/>
            <a:r>
              <a:rPr lang="es-ES" b="1" dirty="0"/>
              <a:t>Reto: </a:t>
            </a:r>
            <a:r>
              <a:rPr lang="es-ES" dirty="0"/>
              <a:t>Algunas personas mayores pueden perder la capacidad de recordar cómo comer o cómo utilizar los cubiertos de forma eficaz, esto puede ser consecuencia de una demencia o de un accidente cerebrovascular. Por lo tanto, algunos adultos mayores comen menos y, en consecuencia, se desnutren y son más vulnerables a las enfermedades.</a:t>
            </a:r>
            <a:endParaRPr lang="en-US" dirty="0">
              <a:cs typeface="Calibri" panose="020F0502020204030204"/>
            </a:endParaRPr>
          </a:p>
        </p:txBody>
      </p:sp>
      <p:sp>
        <p:nvSpPr>
          <p:cNvPr id="3" name="Text Placeholder 2">
            <a:extLst>
              <a:ext uri="{FF2B5EF4-FFF2-40B4-BE49-F238E27FC236}">
                <a16:creationId xmlns:a16="http://schemas.microsoft.com/office/drawing/2014/main" id="{7A8F6700-A70C-49E0-A3D4-AA2518DCEB7D}"/>
              </a:ext>
            </a:extLst>
          </p:cNvPr>
          <p:cNvSpPr>
            <a:spLocks noGrp="1"/>
          </p:cNvSpPr>
          <p:nvPr>
            <p:ph type="body" sz="quarter" idx="16"/>
          </p:nvPr>
        </p:nvSpPr>
        <p:spPr>
          <a:xfrm>
            <a:off x="734714" y="228600"/>
            <a:ext cx="5085159" cy="996593"/>
          </a:xfrm>
        </p:spPr>
        <p:txBody>
          <a:bodyPr>
            <a:normAutofit fontScale="92500" lnSpcReduction="10000"/>
          </a:bodyPr>
          <a:lstStyle/>
          <a:p>
            <a:r>
              <a:rPr lang="es-ES" dirty="0"/>
              <a:t>Ejemplo del Grupo 2: </a:t>
            </a:r>
            <a:r>
              <a:rPr lang="es-ES" b="1" dirty="0"/>
              <a:t>Servicios únicos o útiles</a:t>
            </a:r>
            <a:endParaRPr lang="en-IE" b="1" dirty="0"/>
          </a:p>
        </p:txBody>
      </p:sp>
      <p:sp>
        <p:nvSpPr>
          <p:cNvPr id="5" name="TextBox 4">
            <a:extLst>
              <a:ext uri="{FF2B5EF4-FFF2-40B4-BE49-F238E27FC236}">
                <a16:creationId xmlns:a16="http://schemas.microsoft.com/office/drawing/2014/main" id="{A30E142E-A27B-47F4-9E41-55BC7D9D965D}"/>
              </a:ext>
            </a:extLst>
          </p:cNvPr>
          <p:cNvSpPr txBox="1"/>
          <p:nvPr/>
        </p:nvSpPr>
        <p:spPr>
          <a:xfrm>
            <a:off x="6394008" y="491099"/>
            <a:ext cx="5565620" cy="923330"/>
          </a:xfrm>
          <a:prstGeom prst="rect">
            <a:avLst/>
          </a:prstGeom>
          <a:solidFill>
            <a:srgbClr val="FFD100"/>
          </a:solidFill>
        </p:spPr>
        <p:txBody>
          <a:bodyPr wrap="square" rtlCol="0">
            <a:spAutoFit/>
          </a:bodyPr>
          <a:lstStyle/>
          <a:p>
            <a:r>
              <a:rPr lang="en-US" b="1" dirty="0" err="1">
                <a:solidFill>
                  <a:srgbClr val="000000"/>
                </a:solidFill>
              </a:rPr>
              <a:t>Servicio</a:t>
            </a:r>
            <a:r>
              <a:rPr lang="en-US" b="1" dirty="0">
                <a:solidFill>
                  <a:srgbClr val="000000"/>
                </a:solidFill>
              </a:rPr>
              <a:t>: </a:t>
            </a:r>
            <a:r>
              <a:rPr lang="en-US" dirty="0" err="1">
                <a:solidFill>
                  <a:srgbClr val="000000"/>
                </a:solidFill>
              </a:rPr>
              <a:t>Diseño</a:t>
            </a:r>
            <a:r>
              <a:rPr lang="en-US" dirty="0">
                <a:solidFill>
                  <a:srgbClr val="000000"/>
                </a:solidFill>
              </a:rPr>
              <a:t> de comida para personas con </a:t>
            </a:r>
            <a:r>
              <a:rPr lang="en-US" dirty="0" err="1">
                <a:solidFill>
                  <a:srgbClr val="000000"/>
                </a:solidFill>
              </a:rPr>
              <a:t>demencia</a:t>
            </a:r>
            <a:r>
              <a:rPr lang="en-US" dirty="0">
                <a:solidFill>
                  <a:srgbClr val="000000"/>
                </a:solidFill>
              </a:rPr>
              <a:t> a </a:t>
            </a:r>
            <a:r>
              <a:rPr lang="en-US" dirty="0" err="1">
                <a:solidFill>
                  <a:srgbClr val="000000"/>
                </a:solidFill>
              </a:rPr>
              <a:t>través</a:t>
            </a:r>
            <a:r>
              <a:rPr lang="en-US" dirty="0">
                <a:solidFill>
                  <a:srgbClr val="000000"/>
                </a:solidFill>
              </a:rPr>
              <a:t> de </a:t>
            </a:r>
            <a:r>
              <a:rPr lang="en-US" dirty="0" err="1">
                <a:solidFill>
                  <a:srgbClr val="000000"/>
                </a:solidFill>
              </a:rPr>
              <a:t>platos</a:t>
            </a:r>
            <a:r>
              <a:rPr lang="en-US" dirty="0">
                <a:solidFill>
                  <a:srgbClr val="000000"/>
                </a:solidFill>
              </a:rPr>
              <a:t> que se </a:t>
            </a:r>
            <a:r>
              <a:rPr lang="en-US" dirty="0" err="1">
                <a:solidFill>
                  <a:srgbClr val="000000"/>
                </a:solidFill>
              </a:rPr>
              <a:t>puedan</a:t>
            </a:r>
            <a:r>
              <a:rPr lang="en-US" dirty="0">
                <a:solidFill>
                  <a:srgbClr val="000000"/>
                </a:solidFill>
              </a:rPr>
              <a:t> comer con las manos</a:t>
            </a:r>
            <a:endParaRPr lang="en-US" b="1" dirty="0">
              <a:solidFill>
                <a:srgbClr val="000000"/>
              </a:solidFill>
            </a:endParaRPr>
          </a:p>
          <a:p>
            <a:r>
              <a:rPr lang="en-US" b="1" dirty="0">
                <a:solidFill>
                  <a:srgbClr val="000000"/>
                </a:solidFill>
              </a:rPr>
              <a:t>Region: </a:t>
            </a:r>
            <a:r>
              <a:rPr lang="en-US" dirty="0">
                <a:solidFill>
                  <a:srgbClr val="000000"/>
                </a:solidFill>
              </a:rPr>
              <a:t>Northern Lincolnshire, </a:t>
            </a:r>
            <a:r>
              <a:rPr lang="en-US" dirty="0" err="1">
                <a:solidFill>
                  <a:srgbClr val="000000"/>
                </a:solidFill>
              </a:rPr>
              <a:t>Reino</a:t>
            </a:r>
            <a:r>
              <a:rPr lang="en-US" dirty="0">
                <a:solidFill>
                  <a:srgbClr val="000000"/>
                </a:solidFill>
              </a:rPr>
              <a:t> </a:t>
            </a:r>
            <a:r>
              <a:rPr lang="en-US" dirty="0" err="1">
                <a:solidFill>
                  <a:srgbClr val="000000"/>
                </a:solidFill>
              </a:rPr>
              <a:t>Unido</a:t>
            </a:r>
            <a:endParaRPr lang="en-IE" dirty="0">
              <a:solidFill>
                <a:srgbClr val="000000"/>
              </a:solidFill>
            </a:endParaRPr>
          </a:p>
        </p:txBody>
      </p:sp>
      <p:pic>
        <p:nvPicPr>
          <p:cNvPr id="6" name="Picture 5">
            <a:hlinkClick r:id="rId2"/>
            <a:extLst>
              <a:ext uri="{FF2B5EF4-FFF2-40B4-BE49-F238E27FC236}">
                <a16:creationId xmlns:a16="http://schemas.microsoft.com/office/drawing/2014/main" id="{64B09824-A68C-4D16-B1E2-9B937BF78570}"/>
              </a:ext>
            </a:extLst>
          </p:cNvPr>
          <p:cNvPicPr>
            <a:picLocks noChangeAspect="1"/>
          </p:cNvPicPr>
          <p:nvPr/>
        </p:nvPicPr>
        <p:blipFill>
          <a:blip r:embed="rId3"/>
          <a:stretch>
            <a:fillRect/>
          </a:stretch>
        </p:blipFill>
        <p:spPr>
          <a:xfrm>
            <a:off x="9370337" y="1708908"/>
            <a:ext cx="2525917" cy="1096581"/>
          </a:xfrm>
          <a:prstGeom prst="rect">
            <a:avLst/>
          </a:prstGeom>
        </p:spPr>
      </p:pic>
      <p:sp>
        <p:nvSpPr>
          <p:cNvPr id="8" name="TextBox 7">
            <a:extLst>
              <a:ext uri="{FF2B5EF4-FFF2-40B4-BE49-F238E27FC236}">
                <a16:creationId xmlns:a16="http://schemas.microsoft.com/office/drawing/2014/main" id="{EB28F6CA-790B-4864-BBFC-5956435CEAD6}"/>
              </a:ext>
            </a:extLst>
          </p:cNvPr>
          <p:cNvSpPr txBox="1"/>
          <p:nvPr/>
        </p:nvSpPr>
        <p:spPr>
          <a:xfrm>
            <a:off x="6474107" y="2891231"/>
            <a:ext cx="5422147" cy="3170099"/>
          </a:xfrm>
          <a:prstGeom prst="rect">
            <a:avLst/>
          </a:prstGeom>
          <a:noFill/>
        </p:spPr>
        <p:txBody>
          <a:bodyPr wrap="square" lIns="91440" tIns="45720" rIns="91440" bIns="45720" anchor="t">
            <a:spAutoFit/>
          </a:bodyPr>
          <a:lstStyle/>
          <a:p>
            <a:pPr algn="just"/>
            <a:r>
              <a:rPr lang="en-US" sz="2000" dirty="0">
                <a:solidFill>
                  <a:srgbClr val="000000"/>
                </a:solidFill>
              </a:rPr>
              <a:t>Northern Lincolnshire and </a:t>
            </a:r>
            <a:r>
              <a:rPr lang="en-US" sz="2000" dirty="0" err="1">
                <a:solidFill>
                  <a:srgbClr val="000000"/>
                </a:solidFill>
              </a:rPr>
              <a:t>Goole</a:t>
            </a:r>
            <a:r>
              <a:rPr lang="en-US" sz="2000" dirty="0">
                <a:solidFill>
                  <a:srgbClr val="000000"/>
                </a:solidFill>
              </a:rPr>
              <a:t> NHS Foundation Trust Nursing</a:t>
            </a:r>
            <a:r>
              <a:rPr lang="es-ES" sz="2000" dirty="0">
                <a:solidFill>
                  <a:srgbClr val="000000"/>
                </a:solidFill>
              </a:rPr>
              <a:t>, han trabajado conjuntamente para crear un menú de comida con los dedos basado en imágenes para ayudar a los pacientes a comer a su propio ritmo sin la presión de tener que usar un cuchillo y un tenedor, y así fomentar la independencia y el bienestar de los mayores. La comida con los dedos puede ser especialmente útil para las personas que se olvidan de comer o tienen dificultades de coordinación.</a:t>
            </a:r>
            <a:endParaRPr lang="en-IE" sz="2000" dirty="0">
              <a:solidFill>
                <a:srgbClr val="000000"/>
              </a:solidFill>
              <a:cs typeface="Calibri" panose="020F0502020204030204"/>
            </a:endParaRPr>
          </a:p>
        </p:txBody>
      </p:sp>
    </p:spTree>
    <p:extLst>
      <p:ext uri="{BB962C8B-B14F-4D97-AF65-F5344CB8AC3E}">
        <p14:creationId xmlns:p14="http://schemas.microsoft.com/office/powerpoint/2010/main" val="26872974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81165-D866-43AC-99B6-4CED522D8606}"/>
              </a:ext>
            </a:extLst>
          </p:cNvPr>
          <p:cNvSpPr>
            <a:spLocks noGrp="1"/>
          </p:cNvSpPr>
          <p:nvPr>
            <p:ph type="body" sz="quarter" idx="18"/>
          </p:nvPr>
        </p:nvSpPr>
        <p:spPr>
          <a:xfrm>
            <a:off x="470780" y="1757011"/>
            <a:ext cx="5748951" cy="3867704"/>
          </a:xfrm>
        </p:spPr>
        <p:txBody>
          <a:bodyPr vert="horz" lIns="91440" tIns="45720" rIns="91440" bIns="45720" rtlCol="0" anchor="t">
            <a:normAutofit fontScale="92500" lnSpcReduction="10000"/>
          </a:bodyPr>
          <a:lstStyle/>
          <a:p>
            <a:pPr indent="0" algn="just"/>
            <a:r>
              <a:rPr lang="es-ES" b="1" dirty="0"/>
              <a:t>Reto: </a:t>
            </a:r>
            <a:r>
              <a:rPr lang="es-ES" dirty="0"/>
              <a:t>La comunidad/población de personas mayores está aumentando en toda Europa. La gente, en general, vive más tiempo. A medida que envejecen, sus hábitos alimentarios cambian y sus receptores gustativos se alteran, lo que se traduce en menos calorías. Si no reciben el sustento que necesitan en casa, necesitarán servicios sanitarios adicionales y posiblemente incluso atención a tiempo completo. Esto significa que nuestra economía, los servicios sanitarios, los servicios de atención y los estilos de vida tienen que adaptarse a estos cambios.</a:t>
            </a:r>
            <a:endParaRPr lang="en-IE" dirty="0">
              <a:cs typeface="Calibri" panose="020F0502020204030204"/>
            </a:endParaRPr>
          </a:p>
        </p:txBody>
      </p:sp>
      <p:sp>
        <p:nvSpPr>
          <p:cNvPr id="3" name="Text Placeholder 2">
            <a:extLst>
              <a:ext uri="{FF2B5EF4-FFF2-40B4-BE49-F238E27FC236}">
                <a16:creationId xmlns:a16="http://schemas.microsoft.com/office/drawing/2014/main" id="{ED51867E-7DEA-4DE7-9648-C57F63B93488}"/>
              </a:ext>
            </a:extLst>
          </p:cNvPr>
          <p:cNvSpPr>
            <a:spLocks noGrp="1"/>
          </p:cNvSpPr>
          <p:nvPr>
            <p:ph type="body" sz="quarter" idx="16"/>
          </p:nvPr>
        </p:nvSpPr>
        <p:spPr>
          <a:xfrm>
            <a:off x="463415" y="220906"/>
            <a:ext cx="5930593" cy="1186715"/>
          </a:xfrm>
        </p:spPr>
        <p:txBody>
          <a:bodyPr>
            <a:noAutofit/>
          </a:bodyPr>
          <a:lstStyle/>
          <a:p>
            <a:r>
              <a:rPr lang="es-ES" sz="3300" dirty="0"/>
              <a:t>Ejemplo del Grupo 3: </a:t>
            </a:r>
          </a:p>
          <a:p>
            <a:r>
              <a:rPr lang="es-ES" sz="3300" b="1" dirty="0"/>
              <a:t>Problema y servicio combinados</a:t>
            </a:r>
            <a:endParaRPr lang="en-IE" sz="3300" b="1" dirty="0"/>
          </a:p>
        </p:txBody>
      </p:sp>
      <p:sp>
        <p:nvSpPr>
          <p:cNvPr id="5" name="TextBox 4">
            <a:extLst>
              <a:ext uri="{FF2B5EF4-FFF2-40B4-BE49-F238E27FC236}">
                <a16:creationId xmlns:a16="http://schemas.microsoft.com/office/drawing/2014/main" id="{B4EFC527-0CF8-41E5-AE04-C2AB79DCE631}"/>
              </a:ext>
            </a:extLst>
          </p:cNvPr>
          <p:cNvSpPr txBox="1"/>
          <p:nvPr/>
        </p:nvSpPr>
        <p:spPr>
          <a:xfrm>
            <a:off x="6394008" y="491099"/>
            <a:ext cx="5565620" cy="646331"/>
          </a:xfrm>
          <a:prstGeom prst="rect">
            <a:avLst/>
          </a:prstGeom>
          <a:solidFill>
            <a:srgbClr val="FFD100"/>
          </a:solidFill>
        </p:spPr>
        <p:txBody>
          <a:bodyPr wrap="square" rtlCol="0">
            <a:spAutoFit/>
          </a:bodyPr>
          <a:lstStyle/>
          <a:p>
            <a:r>
              <a:rPr lang="en-US" b="1" dirty="0" err="1">
                <a:solidFill>
                  <a:srgbClr val="000000"/>
                </a:solidFill>
              </a:rPr>
              <a:t>Producto</a:t>
            </a:r>
            <a:r>
              <a:rPr lang="en-US" b="1" dirty="0">
                <a:solidFill>
                  <a:srgbClr val="000000"/>
                </a:solidFill>
              </a:rPr>
              <a:t> &amp; </a:t>
            </a:r>
            <a:r>
              <a:rPr lang="en-US" b="1" dirty="0" err="1">
                <a:solidFill>
                  <a:srgbClr val="000000"/>
                </a:solidFill>
              </a:rPr>
              <a:t>Servicio</a:t>
            </a:r>
            <a:r>
              <a:rPr lang="en-US" b="1" dirty="0">
                <a:solidFill>
                  <a:srgbClr val="000000"/>
                </a:solidFill>
              </a:rPr>
              <a:t>: </a:t>
            </a:r>
            <a:r>
              <a:rPr lang="en-US" dirty="0">
                <a:solidFill>
                  <a:srgbClr val="000000"/>
                </a:solidFill>
              </a:rPr>
              <a:t>Meals4Health – </a:t>
            </a:r>
            <a:r>
              <a:rPr lang="en-US" dirty="0" err="1">
                <a:solidFill>
                  <a:srgbClr val="000000"/>
                </a:solidFill>
              </a:rPr>
              <a:t>entrega</a:t>
            </a:r>
            <a:r>
              <a:rPr lang="en-US" dirty="0">
                <a:solidFill>
                  <a:srgbClr val="000000"/>
                </a:solidFill>
              </a:rPr>
              <a:t> de comida </a:t>
            </a:r>
          </a:p>
          <a:p>
            <a:r>
              <a:rPr lang="en-US" b="1" dirty="0">
                <a:solidFill>
                  <a:srgbClr val="000000"/>
                </a:solidFill>
              </a:rPr>
              <a:t>Region: </a:t>
            </a:r>
            <a:r>
              <a:rPr lang="en-US" dirty="0">
                <a:solidFill>
                  <a:srgbClr val="000000"/>
                </a:solidFill>
              </a:rPr>
              <a:t>Galway, </a:t>
            </a:r>
            <a:r>
              <a:rPr lang="en-US" dirty="0" err="1">
                <a:solidFill>
                  <a:srgbClr val="000000"/>
                </a:solidFill>
              </a:rPr>
              <a:t>Irlanda</a:t>
            </a:r>
            <a:endParaRPr lang="en-IE" dirty="0">
              <a:solidFill>
                <a:srgbClr val="000000"/>
              </a:solidFill>
            </a:endParaRPr>
          </a:p>
        </p:txBody>
      </p:sp>
      <p:sp>
        <p:nvSpPr>
          <p:cNvPr id="7" name="TextBox 6">
            <a:extLst>
              <a:ext uri="{FF2B5EF4-FFF2-40B4-BE49-F238E27FC236}">
                <a16:creationId xmlns:a16="http://schemas.microsoft.com/office/drawing/2014/main" id="{E4A3E507-CB28-4C3A-AB90-9C3BBF0BF978}"/>
              </a:ext>
            </a:extLst>
          </p:cNvPr>
          <p:cNvSpPr txBox="1"/>
          <p:nvPr/>
        </p:nvSpPr>
        <p:spPr>
          <a:xfrm>
            <a:off x="6509442" y="2116484"/>
            <a:ext cx="5565620" cy="4401205"/>
          </a:xfrm>
          <a:prstGeom prst="rect">
            <a:avLst/>
          </a:prstGeom>
          <a:noFill/>
        </p:spPr>
        <p:txBody>
          <a:bodyPr wrap="square" lIns="91440" tIns="45720" rIns="91440" bIns="45720" anchor="t">
            <a:spAutoFit/>
          </a:bodyPr>
          <a:lstStyle/>
          <a:p>
            <a:pPr algn="just"/>
            <a:r>
              <a:rPr lang="es-ES" sz="2000" b="1" dirty="0">
                <a:solidFill>
                  <a:srgbClr val="000000"/>
                </a:solidFill>
              </a:rPr>
              <a:t>Meals4Health: </a:t>
            </a:r>
            <a:r>
              <a:rPr lang="es-ES" sz="2000" dirty="0">
                <a:solidFill>
                  <a:srgbClr val="000000"/>
                </a:solidFill>
              </a:rPr>
              <a:t>ofrece entrega a domicilio de comidas frescas y nutritivas, adaptadas a las necesidades dietéticas de las personas mayores. Todas las comidas se cocinan frescas y pueden entregarse en todo el país a las personas que necesitan el servicio a domicilio. Meals4health está eliminando la necesidad de comprar y cocinar de aquellos que tienen dificultades para hacerlo y, por lo tanto, están previniendo la posible desnutrición u otras condiciones relacionadas con la dieta. También permite a los ancianos seguir viviendo en sus propios hogares de forma independiente o semiindependiente y les proporciona una conexión social que les hace ilusión cada día.</a:t>
            </a:r>
            <a:endParaRPr lang="en-IE" sz="2000" dirty="0">
              <a:solidFill>
                <a:srgbClr val="000000"/>
              </a:solidFill>
              <a:cs typeface="Calibri" panose="020F0502020204030204"/>
            </a:endParaRPr>
          </a:p>
        </p:txBody>
      </p:sp>
      <p:pic>
        <p:nvPicPr>
          <p:cNvPr id="8" name="Picture 7">
            <a:hlinkClick r:id="rId2"/>
            <a:extLst>
              <a:ext uri="{FF2B5EF4-FFF2-40B4-BE49-F238E27FC236}">
                <a16:creationId xmlns:a16="http://schemas.microsoft.com/office/drawing/2014/main" id="{51C7F87E-6CF1-4E79-9456-EF305C94E1DC}"/>
              </a:ext>
            </a:extLst>
          </p:cNvPr>
          <p:cNvPicPr>
            <a:picLocks noChangeAspect="1"/>
          </p:cNvPicPr>
          <p:nvPr/>
        </p:nvPicPr>
        <p:blipFill>
          <a:blip r:embed="rId3"/>
          <a:stretch>
            <a:fillRect/>
          </a:stretch>
        </p:blipFill>
        <p:spPr>
          <a:xfrm>
            <a:off x="10636909" y="1137430"/>
            <a:ext cx="1266825" cy="952500"/>
          </a:xfrm>
          <a:prstGeom prst="rect">
            <a:avLst/>
          </a:prstGeom>
        </p:spPr>
      </p:pic>
    </p:spTree>
    <p:extLst>
      <p:ext uri="{BB962C8B-B14F-4D97-AF65-F5344CB8AC3E}">
        <p14:creationId xmlns:p14="http://schemas.microsoft.com/office/powerpoint/2010/main" val="5118804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A70D02-4202-4F57-8BF2-706A680C15AC}"/>
              </a:ext>
            </a:extLst>
          </p:cNvPr>
          <p:cNvSpPr>
            <a:spLocks noGrp="1"/>
          </p:cNvSpPr>
          <p:nvPr>
            <p:ph type="body" sz="quarter" idx="18"/>
          </p:nvPr>
        </p:nvSpPr>
        <p:spPr>
          <a:xfrm>
            <a:off x="423332" y="1461155"/>
            <a:ext cx="5948796" cy="4163560"/>
          </a:xfrm>
        </p:spPr>
        <p:txBody>
          <a:bodyPr>
            <a:normAutofit lnSpcReduction="10000"/>
          </a:bodyPr>
          <a:lstStyle/>
          <a:p>
            <a:pPr indent="0"/>
            <a:r>
              <a:rPr lang="es-ES" dirty="0"/>
              <a:t>Ahora que conoce los retos... ¿puede usted y su equipo prever qué reto puede ser la oportunidad que le espera para encontrar una solución?</a:t>
            </a:r>
            <a:endParaRPr lang="en-US" dirty="0"/>
          </a:p>
          <a:p>
            <a:pPr marL="571500" indent="-342900">
              <a:buFont typeface="Arial" panose="020B0604020202020204" pitchFamily="34" charset="0"/>
              <a:buChar char="•"/>
            </a:pPr>
            <a:r>
              <a:rPr lang="es-ES" dirty="0"/>
              <a:t>¿Será un nuevo producto alimentario?</a:t>
            </a:r>
          </a:p>
          <a:p>
            <a:pPr marL="571500" indent="-342900">
              <a:buFont typeface="Arial" panose="020B0604020202020204" pitchFamily="34" charset="0"/>
              <a:buChar char="•"/>
            </a:pPr>
            <a:r>
              <a:rPr lang="es-ES" dirty="0"/>
              <a:t>¿Un producto alimentario adaptado/fortificado?</a:t>
            </a:r>
          </a:p>
          <a:p>
            <a:pPr marL="571500" indent="-342900">
              <a:buFont typeface="Arial" panose="020B0604020202020204" pitchFamily="34" charset="0"/>
              <a:buChar char="•"/>
            </a:pPr>
            <a:r>
              <a:rPr lang="es-ES" dirty="0"/>
              <a:t>¿Será un servicio para ayudar a la vida de las personas mayores?</a:t>
            </a:r>
          </a:p>
          <a:p>
            <a:pPr marL="571500" indent="-342900">
              <a:buFont typeface="Arial" panose="020B0604020202020204" pitchFamily="34" charset="0"/>
              <a:buChar char="•"/>
            </a:pPr>
            <a:r>
              <a:rPr lang="es-ES" dirty="0"/>
              <a:t>¿Será una combinación de ambos?</a:t>
            </a:r>
          </a:p>
          <a:p>
            <a:pPr marL="571500" indent="-342900">
              <a:buFont typeface="Arial" panose="020B0604020202020204" pitchFamily="34" charset="0"/>
              <a:buChar char="•"/>
            </a:pPr>
            <a:r>
              <a:rPr lang="es-ES" dirty="0"/>
              <a:t>¿Será una solución tecnológica?</a:t>
            </a:r>
            <a:endParaRPr lang="en-IE" dirty="0"/>
          </a:p>
        </p:txBody>
      </p:sp>
      <p:pic>
        <p:nvPicPr>
          <p:cNvPr id="7" name="Picture Placeholder 6" descr="Lightbulb and pencil with solid fill">
            <a:extLst>
              <a:ext uri="{FF2B5EF4-FFF2-40B4-BE49-F238E27FC236}">
                <a16:creationId xmlns:a16="http://schemas.microsoft.com/office/drawing/2014/main" id="{C0013B01-C08C-4C0E-8DD6-0D583969A78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041" b="1041"/>
          <a:stretch>
            <a:fillRect/>
          </a:stretch>
        </p:blipFill>
        <p:spPr/>
      </p:pic>
      <p:pic>
        <p:nvPicPr>
          <p:cNvPr id="8" name="Picture 7" descr="Blue puzzle pieces with one red puzzle forming a circle">
            <a:extLst>
              <a:ext uri="{FF2B5EF4-FFF2-40B4-BE49-F238E27FC236}">
                <a16:creationId xmlns:a16="http://schemas.microsoft.com/office/drawing/2014/main" id="{CF368CB7-6810-4B89-914F-7869E85054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2128" y="212586"/>
            <a:ext cx="5650874" cy="5527971"/>
          </a:xfrm>
          <a:prstGeom prst="rect">
            <a:avLst/>
          </a:prstGeom>
        </p:spPr>
      </p:pic>
      <p:sp>
        <p:nvSpPr>
          <p:cNvPr id="3" name="Text Placeholder 2">
            <a:extLst>
              <a:ext uri="{FF2B5EF4-FFF2-40B4-BE49-F238E27FC236}">
                <a16:creationId xmlns:a16="http://schemas.microsoft.com/office/drawing/2014/main" id="{A4F05993-F6B1-41F6-A68F-67BCF7F3CA44}"/>
              </a:ext>
            </a:extLst>
          </p:cNvPr>
          <p:cNvSpPr>
            <a:spLocks noGrp="1"/>
          </p:cNvSpPr>
          <p:nvPr>
            <p:ph type="body" sz="quarter" idx="16"/>
          </p:nvPr>
        </p:nvSpPr>
        <p:spPr>
          <a:xfrm>
            <a:off x="318255" y="212587"/>
            <a:ext cx="7829864" cy="1020698"/>
          </a:xfrm>
          <a:solidFill>
            <a:srgbClr val="FFD100"/>
          </a:solidFill>
        </p:spPr>
        <p:txBody>
          <a:bodyPr>
            <a:normAutofit fontScale="92500" lnSpcReduction="10000"/>
          </a:bodyPr>
          <a:lstStyle/>
          <a:p>
            <a:r>
              <a:rPr lang="es-ES" sz="3300" b="1" dirty="0"/>
              <a:t>EJERCICIO DE EMPRESA:</a:t>
            </a:r>
          </a:p>
          <a:p>
            <a:r>
              <a:rPr lang="es-ES" sz="3300" b="1" dirty="0"/>
              <a:t>Convertir los retos en oportunidades</a:t>
            </a:r>
            <a:endParaRPr lang="en-IE" sz="3300" b="1" dirty="0"/>
          </a:p>
        </p:txBody>
      </p:sp>
      <p:sp>
        <p:nvSpPr>
          <p:cNvPr id="5" name="TextBox 4">
            <a:extLst>
              <a:ext uri="{FF2B5EF4-FFF2-40B4-BE49-F238E27FC236}">
                <a16:creationId xmlns:a16="http://schemas.microsoft.com/office/drawing/2014/main" id="{3BA77485-FD85-4724-A948-8D6E43A5DC35}"/>
              </a:ext>
            </a:extLst>
          </p:cNvPr>
          <p:cNvSpPr txBox="1"/>
          <p:nvPr/>
        </p:nvSpPr>
        <p:spPr>
          <a:xfrm>
            <a:off x="4734961" y="5624715"/>
            <a:ext cx="5119043" cy="923330"/>
          </a:xfrm>
          <a:prstGeom prst="rect">
            <a:avLst/>
          </a:prstGeom>
          <a:solidFill>
            <a:srgbClr val="FFD100"/>
          </a:solidFill>
        </p:spPr>
        <p:txBody>
          <a:bodyPr wrap="square" rtlCol="0" anchor="ctr" anchorCtr="1">
            <a:spAutoFit/>
          </a:bodyPr>
          <a:lstStyle/>
          <a:p>
            <a:endParaRPr lang="en-US" b="1" dirty="0">
              <a:solidFill>
                <a:srgbClr val="000000"/>
              </a:solidFill>
            </a:endParaRPr>
          </a:p>
          <a:p>
            <a:pPr algn="r"/>
            <a:r>
              <a:rPr lang="en-US" b="1" dirty="0">
                <a:solidFill>
                  <a:srgbClr val="000000"/>
                </a:solidFill>
              </a:rPr>
              <a:t>INTENTA RESPONDER A ESTAS 5 PREGUNTAS</a:t>
            </a:r>
          </a:p>
          <a:p>
            <a:endParaRPr lang="en-US" b="1" dirty="0">
              <a:solidFill>
                <a:srgbClr val="000000"/>
              </a:solidFill>
            </a:endParaRPr>
          </a:p>
        </p:txBody>
      </p:sp>
      <p:pic>
        <p:nvPicPr>
          <p:cNvPr id="13" name="Graphic 12" descr="Pencil outline">
            <a:extLst>
              <a:ext uri="{FF2B5EF4-FFF2-40B4-BE49-F238E27FC236}">
                <a16:creationId xmlns:a16="http://schemas.microsoft.com/office/drawing/2014/main" id="{37DD4BAF-303D-4DA8-90D9-BEC43C4803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4961" y="5633645"/>
            <a:ext cx="914400" cy="914400"/>
          </a:xfrm>
          <a:prstGeom prst="rect">
            <a:avLst/>
          </a:prstGeom>
        </p:spPr>
      </p:pic>
    </p:spTree>
    <p:extLst>
      <p:ext uri="{BB962C8B-B14F-4D97-AF65-F5344CB8AC3E}">
        <p14:creationId xmlns:p14="http://schemas.microsoft.com/office/powerpoint/2010/main" val="35420307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732BDE-A97D-4856-9283-DA2458148D11}"/>
              </a:ext>
            </a:extLst>
          </p:cNvPr>
          <p:cNvSpPr>
            <a:spLocks noGrp="1"/>
          </p:cNvSpPr>
          <p:nvPr>
            <p:ph type="body" sz="quarter" idx="18"/>
          </p:nvPr>
        </p:nvSpPr>
        <p:spPr>
          <a:xfrm>
            <a:off x="734715" y="1757011"/>
            <a:ext cx="5192360" cy="3867704"/>
          </a:xfrm>
        </p:spPr>
        <p:txBody>
          <a:bodyPr>
            <a:normAutofit lnSpcReduction="10000"/>
          </a:bodyPr>
          <a:lstStyle/>
          <a:p>
            <a:pPr marL="342900" indent="-342900">
              <a:buFont typeface="Arial" panose="020B0604020202020204" pitchFamily="34" charset="0"/>
              <a:buChar char="•"/>
            </a:pPr>
            <a:r>
              <a:rPr lang="es-ES" dirty="0">
                <a:solidFill>
                  <a:srgbClr val="1188A3"/>
                </a:solidFill>
                <a:hlinkClick r:id="rId2">
                  <a:extLst>
                    <a:ext uri="{A12FA001-AC4F-418D-AE19-62706E023703}">
                      <ahyp:hlinkClr xmlns:ahyp="http://schemas.microsoft.com/office/drawing/2018/hyperlinkcolor" val="tx"/>
                    </a:ext>
                  </a:extLst>
                </a:hlinkClick>
              </a:rPr>
              <a:t>La preocupación por un envejecimiento saludable es una oportunidad para el desarrollo de nuevos productos de alimentación</a:t>
            </a:r>
            <a:endParaRPr lang="en-US" dirty="0">
              <a:solidFill>
                <a:srgbClr val="1188A3"/>
              </a:solidFill>
            </a:endParaRPr>
          </a:p>
          <a:p>
            <a:endParaRPr lang="en-US" dirty="0">
              <a:solidFill>
                <a:srgbClr val="1188A3"/>
              </a:solidFill>
            </a:endParaRPr>
          </a:p>
          <a:p>
            <a:pPr marL="342900" indent="-342900">
              <a:buFont typeface="Arial" panose="020B0604020202020204" pitchFamily="34" charset="0"/>
              <a:buChar char="•"/>
            </a:pPr>
            <a:r>
              <a:rPr lang="es-ES" dirty="0">
                <a:solidFill>
                  <a:srgbClr val="1188A3"/>
                </a:solidFill>
                <a:hlinkClick r:id="rId3">
                  <a:extLst>
                    <a:ext uri="{A12FA001-AC4F-418D-AE19-62706E023703}">
                      <ahyp:hlinkClr xmlns:ahyp="http://schemas.microsoft.com/office/drawing/2018/hyperlinkcolor" val="tx"/>
                    </a:ext>
                  </a:extLst>
                </a:hlinkClick>
              </a:rPr>
              <a:t>Innovación guiada por el </a:t>
            </a:r>
            <a:r>
              <a:rPr lang="es-ES" dirty="0" err="1">
                <a:solidFill>
                  <a:srgbClr val="1188A3"/>
                </a:solidFill>
                <a:hlinkClick r:id="rId3">
                  <a:extLst>
                    <a:ext uri="{A12FA001-AC4F-418D-AE19-62706E023703}">
                      <ahyp:hlinkClr xmlns:ahyp="http://schemas.microsoft.com/office/drawing/2018/hyperlinkcolor" val="tx"/>
                    </a:ext>
                  </a:extLst>
                </a:hlinkClick>
              </a:rPr>
              <a:t>Food</a:t>
            </a:r>
            <a:r>
              <a:rPr lang="es-ES" dirty="0">
                <a:solidFill>
                  <a:srgbClr val="1188A3"/>
                </a:solidFill>
                <a:hlinkClick r:id="rId3">
                  <a:extLst>
                    <a:ext uri="{A12FA001-AC4F-418D-AE19-62706E023703}">
                      <ahyp:hlinkClr xmlns:ahyp="http://schemas.microsoft.com/office/drawing/2018/hyperlinkcolor" val="tx"/>
                    </a:ext>
                  </a:extLst>
                </a:hlinkClick>
              </a:rPr>
              <a:t> </a:t>
            </a:r>
            <a:r>
              <a:rPr lang="es-ES" dirty="0" err="1">
                <a:solidFill>
                  <a:srgbClr val="1188A3"/>
                </a:solidFill>
                <a:hlinkClick r:id="rId3">
                  <a:extLst>
                    <a:ext uri="{A12FA001-AC4F-418D-AE19-62706E023703}">
                      <ahyp:hlinkClr xmlns:ahyp="http://schemas.microsoft.com/office/drawing/2018/hyperlinkcolor" val="tx"/>
                    </a:ext>
                  </a:extLst>
                </a:hlinkClick>
              </a:rPr>
              <a:t>Design</a:t>
            </a:r>
            <a:endParaRPr lang="es-ES" dirty="0">
              <a:solidFill>
                <a:srgbClr val="1188A3"/>
              </a:solidFill>
            </a:endParaRPr>
          </a:p>
          <a:p>
            <a:endParaRPr lang="en-IE" dirty="0">
              <a:solidFill>
                <a:srgbClr val="1188A3"/>
              </a:solidFill>
            </a:endParaRPr>
          </a:p>
          <a:p>
            <a:pPr marL="342900" indent="-342900">
              <a:buFont typeface="Arial" panose="020B0604020202020204" pitchFamily="34" charset="0"/>
              <a:buChar char="•"/>
            </a:pPr>
            <a:r>
              <a:rPr lang="en-IE" dirty="0">
                <a:solidFill>
                  <a:srgbClr val="1188A3"/>
                </a:solidFill>
                <a:hlinkClick r:id="rId4">
                  <a:extLst>
                    <a:ext uri="{A12FA001-AC4F-418D-AE19-62706E023703}">
                      <ahyp:hlinkClr xmlns:ahyp="http://schemas.microsoft.com/office/drawing/2018/hyperlinkcolor" val="tx"/>
                    </a:ext>
                  </a:extLst>
                </a:hlinkClick>
              </a:rPr>
              <a:t>http://centmapress.ilb.uni-bonn.de/ojs/index.php/proceedings/article/viewFile/385/382</a:t>
            </a:r>
            <a:endParaRPr lang="en-IE" dirty="0">
              <a:solidFill>
                <a:srgbClr val="1188A3"/>
              </a:solidFill>
            </a:endParaRPr>
          </a:p>
          <a:p>
            <a:endParaRPr lang="en-IE" dirty="0">
              <a:solidFill>
                <a:srgbClr val="1188A3"/>
              </a:solidFill>
            </a:endParaRPr>
          </a:p>
        </p:txBody>
      </p:sp>
      <p:sp>
        <p:nvSpPr>
          <p:cNvPr id="3" name="Text Placeholder 2">
            <a:extLst>
              <a:ext uri="{FF2B5EF4-FFF2-40B4-BE49-F238E27FC236}">
                <a16:creationId xmlns:a16="http://schemas.microsoft.com/office/drawing/2014/main" id="{BB817209-BF6B-4982-81F3-52BCAE45A616}"/>
              </a:ext>
            </a:extLst>
          </p:cNvPr>
          <p:cNvSpPr>
            <a:spLocks noGrp="1"/>
          </p:cNvSpPr>
          <p:nvPr>
            <p:ph type="body" sz="quarter" idx="16"/>
          </p:nvPr>
        </p:nvSpPr>
        <p:spPr/>
        <p:txBody>
          <a:bodyPr>
            <a:normAutofit lnSpcReduction="10000"/>
          </a:bodyPr>
          <a:lstStyle/>
          <a:p>
            <a:r>
              <a:rPr lang="en-US" dirty="0"/>
              <a:t>Más </a:t>
            </a:r>
            <a:r>
              <a:rPr lang="en-US" dirty="0" err="1"/>
              <a:t>información</a:t>
            </a:r>
            <a:endParaRPr lang="en-IE" dirty="0"/>
          </a:p>
        </p:txBody>
      </p:sp>
      <p:pic>
        <p:nvPicPr>
          <p:cNvPr id="6" name="Picture Placeholder 5" descr="Person working with laptop and notepad">
            <a:extLst>
              <a:ext uri="{FF2B5EF4-FFF2-40B4-BE49-F238E27FC236}">
                <a16:creationId xmlns:a16="http://schemas.microsoft.com/office/drawing/2014/main" id="{497EDE0D-985E-4569-88F2-8852CA8971AA}"/>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1357133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731660" y="579421"/>
            <a:ext cx="3684760" cy="4780230"/>
          </a:xfrm>
        </p:spPr>
        <p:txBody>
          <a:bodyPr>
            <a:normAutofit fontScale="47500" lnSpcReduction="20000"/>
          </a:bodyPr>
          <a:lstStyle/>
          <a:p>
            <a:pPr algn="ctr">
              <a:lnSpc>
                <a:spcPct val="120000"/>
              </a:lnSpc>
            </a:pPr>
            <a:r>
              <a:rPr lang="es-ES" dirty="0"/>
              <a:t>Acaba de completar el </a:t>
            </a:r>
            <a:r>
              <a:rPr lang="es-ES" b="1" dirty="0"/>
              <a:t>Módulo 1 </a:t>
            </a:r>
            <a:r>
              <a:rPr lang="es-ES" dirty="0"/>
              <a:t>¡Felicidades!</a:t>
            </a:r>
          </a:p>
          <a:p>
            <a:pPr algn="ctr">
              <a:lnSpc>
                <a:spcPct val="120000"/>
              </a:lnSpc>
            </a:pPr>
            <a:endParaRPr lang="en-US" dirty="0"/>
          </a:p>
          <a:p>
            <a:pPr algn="ctr">
              <a:lnSpc>
                <a:spcPct val="120000"/>
              </a:lnSpc>
            </a:pPr>
            <a:r>
              <a:rPr lang="en-US" dirty="0"/>
              <a:t> </a:t>
            </a:r>
            <a:r>
              <a:rPr lang="es-ES" dirty="0"/>
              <a:t>En el </a:t>
            </a:r>
            <a:r>
              <a:rPr lang="es-ES" b="1" dirty="0"/>
              <a:t>Módulo 2</a:t>
            </a:r>
            <a:r>
              <a:rPr lang="es-ES" dirty="0"/>
              <a:t> le introducimos en el ámbito de la NUTRICIÓN personalizada para personas mayores mientras continuamos nuestro viaje de Alimentación e Innovación para personas mayores...</a:t>
            </a:r>
            <a:endParaRPr lang="en-US" dirty="0"/>
          </a:p>
        </p:txBody>
      </p:sp>
    </p:spTree>
    <p:extLst>
      <p:ext uri="{BB962C8B-B14F-4D97-AF65-F5344CB8AC3E}">
        <p14:creationId xmlns:p14="http://schemas.microsoft.com/office/powerpoint/2010/main" val="4169825511"/>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74063C-70A0-49ED-BA7C-1F84B4A0308D}"/>
              </a:ext>
            </a:extLst>
          </p:cNvPr>
          <p:cNvSpPr>
            <a:spLocks noGrp="1"/>
          </p:cNvSpPr>
          <p:nvPr>
            <p:ph type="body" sz="quarter" idx="15"/>
          </p:nvPr>
        </p:nvSpPr>
        <p:spPr/>
        <p:txBody>
          <a:bodyPr/>
          <a:lstStyle/>
          <a:p>
            <a:r>
              <a:rPr lang="en-US"/>
              <a:t>1</a:t>
            </a:r>
            <a:endParaRPr lang="en-IE"/>
          </a:p>
        </p:txBody>
      </p:sp>
      <p:sp>
        <p:nvSpPr>
          <p:cNvPr id="3" name="Text Placeholder 2">
            <a:extLst>
              <a:ext uri="{FF2B5EF4-FFF2-40B4-BE49-F238E27FC236}">
                <a16:creationId xmlns:a16="http://schemas.microsoft.com/office/drawing/2014/main" id="{EE2DC44C-AE53-47ED-A364-A53EB4295415}"/>
              </a:ext>
            </a:extLst>
          </p:cNvPr>
          <p:cNvSpPr>
            <a:spLocks noGrp="1"/>
          </p:cNvSpPr>
          <p:nvPr>
            <p:ph type="body" sz="quarter" idx="18"/>
          </p:nvPr>
        </p:nvSpPr>
        <p:spPr>
          <a:xfrm>
            <a:off x="511071" y="1606962"/>
            <a:ext cx="5283441" cy="4652033"/>
          </a:xfrm>
        </p:spPr>
        <p:txBody>
          <a:bodyPr vert="horz" lIns="91440" tIns="45720" rIns="91440" bIns="45720" rtlCol="0" anchor="t">
            <a:normAutofit fontScale="92500" lnSpcReduction="20000"/>
          </a:bodyPr>
          <a:lstStyle/>
          <a:p>
            <a:pPr algn="just"/>
            <a:r>
              <a:rPr lang="es-ES" dirty="0"/>
              <a:t>La economía de plata es enorme y está creciendo. En este módulo queremos explorar las oportunidades que existen en ella. Para ello, primero comprenderemos la oportunidad global del mercado, revisaremos cómo es la innovación en el sector alimentario y terminaremos con la forma de utilizar la innovación y el proceso del </a:t>
            </a:r>
            <a:r>
              <a:rPr lang="es-ES" i="1" dirty="0"/>
              <a:t>Pensamiento de diseño</a:t>
            </a:r>
            <a:r>
              <a:rPr lang="es-ES" dirty="0"/>
              <a:t> para comprender mejor a esta cohorte y sus necesidades y problemas antes de adentrarnos en la búsqueda de soluciones. </a:t>
            </a:r>
            <a:endParaRPr lang="es-ES"/>
          </a:p>
          <a:p>
            <a:pPr algn="just"/>
            <a:r>
              <a:rPr lang="es-ES" dirty="0"/>
              <a:t>Este será nuestro primer contacto con el proceso del </a:t>
            </a:r>
            <a:r>
              <a:rPr lang="es-ES" b="1" i="1" dirty="0"/>
              <a:t>Pensamiento de diseño</a:t>
            </a:r>
            <a:r>
              <a:rPr lang="es-ES" dirty="0"/>
              <a:t>, y empezaremos a ver lo útil que es esta herramienta en la innovación alimentaria</a:t>
            </a:r>
            <a:r>
              <a:rPr lang="en-US" dirty="0"/>
              <a:t>. </a:t>
            </a:r>
            <a:endParaRPr lang="en-IE" dirty="0">
              <a:cs typeface="Calibri" panose="020F0502020204030204"/>
            </a:endParaRPr>
          </a:p>
        </p:txBody>
      </p:sp>
      <p:sp>
        <p:nvSpPr>
          <p:cNvPr id="4" name="Text Placeholder 3">
            <a:extLst>
              <a:ext uri="{FF2B5EF4-FFF2-40B4-BE49-F238E27FC236}">
                <a16:creationId xmlns:a16="http://schemas.microsoft.com/office/drawing/2014/main" id="{782E0AB3-4121-4A2C-9F38-8D3D9CFBAA74}"/>
              </a:ext>
            </a:extLst>
          </p:cNvPr>
          <p:cNvSpPr>
            <a:spLocks noGrp="1"/>
          </p:cNvSpPr>
          <p:nvPr>
            <p:ph type="body" sz="quarter" idx="16"/>
          </p:nvPr>
        </p:nvSpPr>
        <p:spPr/>
        <p:txBody>
          <a:bodyPr/>
          <a:lstStyle/>
          <a:p>
            <a:r>
              <a:rPr lang="en-US" dirty="0" err="1"/>
              <a:t>Contenido</a:t>
            </a:r>
            <a:r>
              <a:rPr lang="en-US" dirty="0"/>
              <a:t> de </a:t>
            </a:r>
            <a:r>
              <a:rPr lang="en-US" dirty="0" err="1"/>
              <a:t>Módulo</a:t>
            </a:r>
            <a:r>
              <a:rPr lang="en-US" dirty="0"/>
              <a:t>:</a:t>
            </a:r>
            <a:endParaRPr lang="en-IE" dirty="0"/>
          </a:p>
        </p:txBody>
      </p:sp>
      <p:sp>
        <p:nvSpPr>
          <p:cNvPr id="5" name="Text Placeholder 4">
            <a:extLst>
              <a:ext uri="{FF2B5EF4-FFF2-40B4-BE49-F238E27FC236}">
                <a16:creationId xmlns:a16="http://schemas.microsoft.com/office/drawing/2014/main" id="{BF5E6D53-F6A1-4B82-81B8-3A2033037510}"/>
              </a:ext>
            </a:extLst>
          </p:cNvPr>
          <p:cNvSpPr>
            <a:spLocks noGrp="1"/>
          </p:cNvSpPr>
          <p:nvPr>
            <p:ph type="body" sz="quarter" idx="14"/>
          </p:nvPr>
        </p:nvSpPr>
        <p:spPr/>
        <p:txBody>
          <a:bodyPr/>
          <a:lstStyle/>
          <a:p>
            <a:r>
              <a:rPr lang="es-ES" sz="2000" dirty="0">
                <a:solidFill>
                  <a:srgbClr val="000000"/>
                </a:solidFill>
              </a:rPr>
              <a:t>La oportunidad del mercado senior en Europa</a:t>
            </a:r>
            <a:endParaRPr lang="en-IE" sz="2000" dirty="0">
              <a:solidFill>
                <a:srgbClr val="000000"/>
              </a:solidFill>
            </a:endParaRPr>
          </a:p>
        </p:txBody>
      </p:sp>
      <p:sp>
        <p:nvSpPr>
          <p:cNvPr id="6" name="Text Placeholder 5">
            <a:extLst>
              <a:ext uri="{FF2B5EF4-FFF2-40B4-BE49-F238E27FC236}">
                <a16:creationId xmlns:a16="http://schemas.microsoft.com/office/drawing/2014/main" id="{0072D299-F965-4FDE-B300-C4C0D2626217}"/>
              </a:ext>
            </a:extLst>
          </p:cNvPr>
          <p:cNvSpPr>
            <a:spLocks noGrp="1"/>
          </p:cNvSpPr>
          <p:nvPr>
            <p:ph type="body" sz="quarter" idx="19"/>
          </p:nvPr>
        </p:nvSpPr>
        <p:spPr/>
        <p:txBody>
          <a:bodyPr/>
          <a:lstStyle/>
          <a:p>
            <a:r>
              <a:rPr lang="en-US"/>
              <a:t>2</a:t>
            </a:r>
            <a:endParaRPr lang="en-IE"/>
          </a:p>
        </p:txBody>
      </p:sp>
      <p:sp>
        <p:nvSpPr>
          <p:cNvPr id="7" name="Text Placeholder 6">
            <a:extLst>
              <a:ext uri="{FF2B5EF4-FFF2-40B4-BE49-F238E27FC236}">
                <a16:creationId xmlns:a16="http://schemas.microsoft.com/office/drawing/2014/main" id="{2A86F4E5-062D-4367-AE7C-E178B8CD44F3}"/>
              </a:ext>
            </a:extLst>
          </p:cNvPr>
          <p:cNvSpPr>
            <a:spLocks noGrp="1"/>
          </p:cNvSpPr>
          <p:nvPr>
            <p:ph type="body" sz="quarter" idx="20"/>
          </p:nvPr>
        </p:nvSpPr>
        <p:spPr/>
        <p:txBody>
          <a:bodyPr/>
          <a:lstStyle/>
          <a:p>
            <a:r>
              <a:rPr lang="es-ES" sz="2000" dirty="0">
                <a:solidFill>
                  <a:srgbClr val="000000"/>
                </a:solidFill>
                <a:effectLst/>
                <a:latin typeface="Montserrat"/>
                <a:ea typeface="Calibri" panose="020F0502020204030204" pitchFamily="34" charset="0"/>
                <a:cs typeface="Times New Roman"/>
              </a:rPr>
              <a:t>Utilizar la innovación para crear oportunidades </a:t>
            </a:r>
            <a:endParaRPr lang="en-IE" dirty="0"/>
          </a:p>
        </p:txBody>
      </p:sp>
      <p:sp>
        <p:nvSpPr>
          <p:cNvPr id="8" name="Text Placeholder 7">
            <a:extLst>
              <a:ext uri="{FF2B5EF4-FFF2-40B4-BE49-F238E27FC236}">
                <a16:creationId xmlns:a16="http://schemas.microsoft.com/office/drawing/2014/main" id="{B334F731-A599-4026-AFC2-D01661DD13B9}"/>
              </a:ext>
            </a:extLst>
          </p:cNvPr>
          <p:cNvSpPr>
            <a:spLocks noGrp="1"/>
          </p:cNvSpPr>
          <p:nvPr>
            <p:ph type="body" sz="quarter" idx="21"/>
          </p:nvPr>
        </p:nvSpPr>
        <p:spPr/>
        <p:txBody>
          <a:bodyPr/>
          <a:lstStyle/>
          <a:p>
            <a:r>
              <a:rPr lang="en-US"/>
              <a:t>3</a:t>
            </a:r>
            <a:endParaRPr lang="en-IE"/>
          </a:p>
        </p:txBody>
      </p:sp>
      <p:sp>
        <p:nvSpPr>
          <p:cNvPr id="9" name="Text Placeholder 8">
            <a:extLst>
              <a:ext uri="{FF2B5EF4-FFF2-40B4-BE49-F238E27FC236}">
                <a16:creationId xmlns:a16="http://schemas.microsoft.com/office/drawing/2014/main" id="{387625E6-B3B2-46B2-A969-7C9FD571FD49}"/>
              </a:ext>
            </a:extLst>
          </p:cNvPr>
          <p:cNvSpPr>
            <a:spLocks noGrp="1"/>
          </p:cNvSpPr>
          <p:nvPr>
            <p:ph type="body" sz="quarter" idx="22"/>
          </p:nvPr>
        </p:nvSpPr>
        <p:spPr/>
        <p:txBody>
          <a:bodyPr/>
          <a:lstStyle/>
          <a:p>
            <a:endParaRPr lang="en-GB" sz="2000" dirty="0">
              <a:solidFill>
                <a:srgbClr val="000000"/>
              </a:solidFill>
              <a:effectLst/>
              <a:latin typeface="Montserrat"/>
              <a:ea typeface="Calibri" panose="020F0502020204030204" pitchFamily="34" charset="0"/>
              <a:cs typeface="Times New Roman" panose="02020603050405020304" pitchFamily="18" charset="0"/>
            </a:endParaRPr>
          </a:p>
          <a:p>
            <a:r>
              <a:rPr lang="en-GB" sz="2000" dirty="0">
                <a:solidFill>
                  <a:srgbClr val="000000"/>
                </a:solidFill>
                <a:latin typeface="Montserrat"/>
                <a:ea typeface="Calibri" panose="020F0502020204030204" pitchFamily="34" charset="0"/>
                <a:cs typeface="Times New Roman" panose="02020603050405020304" pitchFamily="18" charset="0"/>
              </a:rPr>
              <a:t>El </a:t>
            </a:r>
            <a:r>
              <a:rPr lang="en-GB" sz="2000" dirty="0" err="1">
                <a:solidFill>
                  <a:srgbClr val="000000"/>
                </a:solidFill>
                <a:latin typeface="Montserrat"/>
                <a:ea typeface="Calibri" panose="020F0502020204030204" pitchFamily="34" charset="0"/>
                <a:cs typeface="Times New Roman" panose="02020603050405020304" pitchFamily="18" charset="0"/>
              </a:rPr>
              <a:t>proceso</a:t>
            </a:r>
            <a:r>
              <a:rPr lang="en-GB" sz="2000" dirty="0">
                <a:solidFill>
                  <a:srgbClr val="000000"/>
                </a:solidFill>
                <a:latin typeface="Montserrat"/>
                <a:ea typeface="Calibri" panose="020F0502020204030204" pitchFamily="34" charset="0"/>
                <a:cs typeface="Times New Roman" panose="02020603050405020304" pitchFamily="18" charset="0"/>
              </a:rPr>
              <a:t> del </a:t>
            </a:r>
            <a:r>
              <a:rPr lang="en-GB" sz="2000" i="1" dirty="0" err="1">
                <a:solidFill>
                  <a:srgbClr val="000000"/>
                </a:solidFill>
                <a:latin typeface="Montserrat"/>
                <a:ea typeface="Calibri" panose="020F0502020204030204" pitchFamily="34" charset="0"/>
                <a:cs typeface="Times New Roman" panose="02020603050405020304" pitchFamily="18" charset="0"/>
              </a:rPr>
              <a:t>Pensamiento</a:t>
            </a:r>
            <a:r>
              <a:rPr lang="en-GB" sz="2000" i="1" dirty="0">
                <a:solidFill>
                  <a:srgbClr val="000000"/>
                </a:solidFill>
                <a:latin typeface="Montserrat"/>
                <a:ea typeface="Calibri" panose="020F0502020204030204" pitchFamily="34" charset="0"/>
                <a:cs typeface="Times New Roman" panose="02020603050405020304" pitchFamily="18" charset="0"/>
              </a:rPr>
              <a:t> de </a:t>
            </a:r>
            <a:r>
              <a:rPr lang="en-GB" sz="2000" i="1" dirty="0" err="1">
                <a:solidFill>
                  <a:srgbClr val="000000"/>
                </a:solidFill>
                <a:latin typeface="Montserrat"/>
                <a:ea typeface="Calibri" panose="020F0502020204030204" pitchFamily="34" charset="0"/>
                <a:cs typeface="Times New Roman" panose="02020603050405020304" pitchFamily="18" charset="0"/>
              </a:rPr>
              <a:t>Diseño</a:t>
            </a:r>
            <a:endParaRPr lang="en-GB" sz="2000" dirty="0">
              <a:solidFill>
                <a:srgbClr val="000000"/>
              </a:solidFill>
              <a:effectLst/>
              <a:latin typeface="Montserrat"/>
              <a:ea typeface="Calibri" panose="020F0502020204030204" pitchFamily="34" charset="0"/>
              <a:cs typeface="Times New Roman" panose="02020603050405020304" pitchFamily="18" charset="0"/>
            </a:endParaRPr>
          </a:p>
          <a:p>
            <a:endParaRPr lang="en-IE" dirty="0"/>
          </a:p>
        </p:txBody>
      </p:sp>
      <p:sp>
        <p:nvSpPr>
          <p:cNvPr id="10" name="Text Placeholder 9">
            <a:extLst>
              <a:ext uri="{FF2B5EF4-FFF2-40B4-BE49-F238E27FC236}">
                <a16:creationId xmlns:a16="http://schemas.microsoft.com/office/drawing/2014/main" id="{5AAD8972-54A5-4913-AAC5-9935D0039DF7}"/>
              </a:ext>
            </a:extLst>
          </p:cNvPr>
          <p:cNvSpPr>
            <a:spLocks noGrp="1"/>
          </p:cNvSpPr>
          <p:nvPr>
            <p:ph type="body" sz="quarter" idx="23"/>
          </p:nvPr>
        </p:nvSpPr>
        <p:spPr/>
        <p:txBody>
          <a:bodyPr/>
          <a:lstStyle/>
          <a:p>
            <a:r>
              <a:rPr lang="en-US"/>
              <a:t>4</a:t>
            </a:r>
            <a:endParaRPr lang="en-IE"/>
          </a:p>
        </p:txBody>
      </p:sp>
      <p:sp>
        <p:nvSpPr>
          <p:cNvPr id="11" name="Text Placeholder 10">
            <a:extLst>
              <a:ext uri="{FF2B5EF4-FFF2-40B4-BE49-F238E27FC236}">
                <a16:creationId xmlns:a16="http://schemas.microsoft.com/office/drawing/2014/main" id="{4977DC82-12D3-4639-8190-2276FB482543}"/>
              </a:ext>
            </a:extLst>
          </p:cNvPr>
          <p:cNvSpPr>
            <a:spLocks noGrp="1"/>
          </p:cNvSpPr>
          <p:nvPr>
            <p:ph type="body" sz="quarter" idx="24"/>
          </p:nvPr>
        </p:nvSpPr>
        <p:spPr/>
        <p:txBody>
          <a:bodyPr/>
          <a:lstStyle/>
          <a:p>
            <a:endParaRPr lang="en-GB" sz="2000" dirty="0">
              <a:solidFill>
                <a:srgbClr val="000000"/>
              </a:solidFill>
              <a:effectLst/>
              <a:latin typeface="Montserrat"/>
              <a:ea typeface="Calibri" panose="020F0502020204030204" pitchFamily="34" charset="0"/>
              <a:cs typeface="Times New Roman" panose="02020603050405020304" pitchFamily="18" charset="0"/>
            </a:endParaRPr>
          </a:p>
          <a:p>
            <a:r>
              <a:rPr lang="es-ES" sz="2000" dirty="0">
                <a:solidFill>
                  <a:srgbClr val="000000"/>
                </a:solidFill>
                <a:effectLst/>
                <a:latin typeface="Montserrat"/>
                <a:ea typeface="Calibri" panose="020F0502020204030204" pitchFamily="34" charset="0"/>
                <a:cs typeface="Times New Roman" panose="02020603050405020304" pitchFamily="18" charset="0"/>
              </a:rPr>
              <a:t>El mercado de alimentos para mayores, donde están las oportunidades </a:t>
            </a:r>
          </a:p>
          <a:p>
            <a:endParaRPr lang="en-IE" dirty="0"/>
          </a:p>
        </p:txBody>
      </p:sp>
    </p:spTree>
    <p:extLst>
      <p:ext uri="{BB962C8B-B14F-4D97-AF65-F5344CB8AC3E}">
        <p14:creationId xmlns:p14="http://schemas.microsoft.com/office/powerpoint/2010/main" val="2325685287"/>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8D2EDA-E30D-4839-A7F5-5F0EEBFB6F2D}">
  <ds:schemaRefs>
    <ds:schemaRef ds:uri="http://schemas.microsoft.com/sharepoint/v3/contenttype/forms"/>
  </ds:schemaRefs>
</ds:datastoreItem>
</file>

<file path=customXml/itemProps2.xml><?xml version="1.0" encoding="utf-8"?>
<ds:datastoreItem xmlns:ds="http://schemas.openxmlformats.org/officeDocument/2006/customXml" ds:itemID="{D7167C8B-71C9-4B7B-B300-3392BCC41813}">
  <ds:schemaRefs>
    <ds:schemaRef ds:uri="http://purl.org/dc/terms/"/>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purl.org/dc/dcmitype/"/>
    <ds:schemaRef ds:uri="539e4a8c-7e7c-4ea1-8c2e-f9bf51a8ca20"/>
    <ds:schemaRef ds:uri="http://schemas.openxmlformats.org/package/2006/metadata/core-properties"/>
    <ds:schemaRef ds:uri="41f5c9df-7cea-428a-8452-da6b62a57c0f"/>
    <ds:schemaRef ds:uri="http://purl.org/dc/elements/1.1/"/>
  </ds:schemaRefs>
</ds:datastoreItem>
</file>

<file path=customXml/itemProps3.xml><?xml version="1.0" encoding="utf-8"?>
<ds:datastoreItem xmlns:ds="http://schemas.openxmlformats.org/officeDocument/2006/customXml" ds:itemID="{C784F21B-A9AC-4213-959D-9596852D3A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1981</TotalTime>
  <Words>9115</Words>
  <Application>Microsoft Office PowerPoint</Application>
  <PresentationFormat>Panorámica</PresentationFormat>
  <Paragraphs>897</Paragraphs>
  <Slides>89</Slides>
  <Notes>0</Notes>
  <HiddenSlides>0</HiddenSlides>
  <MMClips>7</MMClips>
  <ScaleCrop>false</ScaleCrop>
  <HeadingPairs>
    <vt:vector size="4" baseType="variant">
      <vt:variant>
        <vt:lpstr>Tema</vt:lpstr>
      </vt:variant>
      <vt:variant>
        <vt:i4>1</vt:i4>
      </vt:variant>
      <vt:variant>
        <vt:lpstr>Títulos de diapositiva</vt:lpstr>
      </vt:variant>
      <vt:variant>
        <vt:i4>89</vt:i4>
      </vt:variant>
    </vt:vector>
  </HeadingPairs>
  <TitlesOfParts>
    <vt:vector size="90"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123</cp:revision>
  <dcterms:created xsi:type="dcterms:W3CDTF">2020-10-14T13:32:04Z</dcterms:created>
  <dcterms:modified xsi:type="dcterms:W3CDTF">2022-07-21T08:15:27Z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y fmtid="{D5CDD505-2E9C-101B-9397-08002B2CF9AE}" pid="3" name="MediaServiceImageTags">
    <vt:lpwstr/>
  </property>
</Properties>
</file>