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4"/>
  </p:sldMasterIdLst>
  <p:notesMasterIdLst>
    <p:notesMasterId r:id="rId94"/>
  </p:notesMasterIdLst>
  <p:sldIdLst>
    <p:sldId id="4286" r:id="rId5"/>
    <p:sldId id="4678" r:id="rId6"/>
    <p:sldId id="4308" r:id="rId7"/>
    <p:sldId id="4758" r:id="rId8"/>
    <p:sldId id="4759" r:id="rId9"/>
    <p:sldId id="4761" r:id="rId10"/>
    <p:sldId id="4760" r:id="rId11"/>
    <p:sldId id="4718" r:id="rId12"/>
    <p:sldId id="4287" r:id="rId13"/>
    <p:sldId id="4719" r:id="rId14"/>
    <p:sldId id="4694" r:id="rId15"/>
    <p:sldId id="4720" r:id="rId16"/>
    <p:sldId id="4294" r:id="rId17"/>
    <p:sldId id="4301" r:id="rId18"/>
    <p:sldId id="4721" r:id="rId19"/>
    <p:sldId id="4722" r:id="rId20"/>
    <p:sldId id="4723" r:id="rId21"/>
    <p:sldId id="4724" r:id="rId22"/>
    <p:sldId id="4726" r:id="rId23"/>
    <p:sldId id="4729" r:id="rId24"/>
    <p:sldId id="4727" r:id="rId25"/>
    <p:sldId id="4728" r:id="rId26"/>
    <p:sldId id="4695" r:id="rId27"/>
    <p:sldId id="4692" r:id="rId28"/>
    <p:sldId id="4310" r:id="rId29"/>
    <p:sldId id="4731" r:id="rId30"/>
    <p:sldId id="4733" r:id="rId31"/>
    <p:sldId id="4734" r:id="rId32"/>
    <p:sldId id="4736" r:id="rId33"/>
    <p:sldId id="4735" r:id="rId34"/>
    <p:sldId id="4737" r:id="rId35"/>
    <p:sldId id="4290" r:id="rId36"/>
    <p:sldId id="4358" r:id="rId37"/>
    <p:sldId id="4740" r:id="rId38"/>
    <p:sldId id="4708" r:id="rId39"/>
    <p:sldId id="4709" r:id="rId40"/>
    <p:sldId id="4739" r:id="rId41"/>
    <p:sldId id="4710" r:id="rId42"/>
    <p:sldId id="4741" r:id="rId43"/>
    <p:sldId id="4742" r:id="rId44"/>
    <p:sldId id="4780" r:id="rId45"/>
    <p:sldId id="4711" r:id="rId46"/>
    <p:sldId id="4360" r:id="rId47"/>
    <p:sldId id="4744" r:id="rId48"/>
    <p:sldId id="4779" r:id="rId49"/>
    <p:sldId id="4309" r:id="rId50"/>
    <p:sldId id="4752" r:id="rId51"/>
    <p:sldId id="4751" r:id="rId52"/>
    <p:sldId id="4313" r:id="rId53"/>
    <p:sldId id="4312" r:id="rId54"/>
    <p:sldId id="276" r:id="rId55"/>
    <p:sldId id="4753" r:id="rId56"/>
    <p:sldId id="4319" r:id="rId57"/>
    <p:sldId id="4696" r:id="rId58"/>
    <p:sldId id="4754" r:id="rId59"/>
    <p:sldId id="4698" r:id="rId60"/>
    <p:sldId id="4755" r:id="rId61"/>
    <p:sldId id="4746" r:id="rId62"/>
    <p:sldId id="4697" r:id="rId63"/>
    <p:sldId id="4756" r:id="rId64"/>
    <p:sldId id="4324" r:id="rId65"/>
    <p:sldId id="4747" r:id="rId66"/>
    <p:sldId id="4757" r:id="rId67"/>
    <p:sldId id="4311" r:id="rId68"/>
    <p:sldId id="4344" r:id="rId69"/>
    <p:sldId id="4703" r:id="rId70"/>
    <p:sldId id="4764" r:id="rId71"/>
    <p:sldId id="4765" r:id="rId72"/>
    <p:sldId id="4767" r:id="rId73"/>
    <p:sldId id="4768" r:id="rId74"/>
    <p:sldId id="4769" r:id="rId75"/>
    <p:sldId id="4770" r:id="rId76"/>
    <p:sldId id="4771" r:id="rId77"/>
    <p:sldId id="4762" r:id="rId78"/>
    <p:sldId id="4763" r:id="rId79"/>
    <p:sldId id="4343" r:id="rId80"/>
    <p:sldId id="4700" r:id="rId81"/>
    <p:sldId id="4766" r:id="rId82"/>
    <p:sldId id="4732" r:id="rId83"/>
    <p:sldId id="4354" r:id="rId84"/>
    <p:sldId id="4773" r:id="rId85"/>
    <p:sldId id="4774" r:id="rId86"/>
    <p:sldId id="4775" r:id="rId87"/>
    <p:sldId id="4701" r:id="rId88"/>
    <p:sldId id="4776" r:id="rId89"/>
    <p:sldId id="4777" r:id="rId90"/>
    <p:sldId id="4778" r:id="rId91"/>
    <p:sldId id="4750" r:id="rId92"/>
    <p:sldId id="4713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028828-71F9-AC6A-2530-900C1D1B1206}" name="Nelli Scharapow" initials="NS" userId="S::ns705428@fh-muenster.de::35373589-627a-4dca-88ef-5153a1e2b3f8" providerId="AD"/>
  <p188:author id="{3A646A2A-5463-31BB-24B8-887E45DDAF69}" name="Orla Casey" initials="OC" userId="S::orla@momentumconsulting.ie::ee9f56f0-43a2-47ae-a5b8-d4a7d2f5cec3" providerId="AD"/>
  <p188:author id="{0A929F46-439A-E6F3-38E5-4B8C9AE8BBED}" name="canice euei" initials="ce" userId="S::canice_euei.dk#ext#@fhmuenster183.onmicrosoft.com::b37edc9f-be24-40aa-a54b-dc5cd2d5d755" providerId="AD"/>
  <p188:author id="{2D09468D-711E-BF72-A0F2-BE451A0C4942}" name="Wentao.Liu3" initials="We" userId="S::wentao.liu3_nottingham.ac.uk#ext#@fhmuenster183.onmicrosoft.com::638a284d-f022-417f-aab8-594ed8dbf451" providerId="AD"/>
  <p188:author id="{A6E311D4-25E8-F2DD-AF9A-C3A73481D750}" name="Paula Whyte" initials="PW" userId="d5c41e6a024c80ca" providerId="Windows Live"/>
  <p188:author id="{8FAFDFEB-FD77-9450-5FF2-745CF7472800}" name="Choiwai Maggie Chak" initials="CC" userId="S::cc310225@fh-muenster.de::08e8c75d-bfd7-417f-aa1e-397742fdee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88A3"/>
    <a:srgbClr val="FED100"/>
    <a:srgbClr val="85D2E1"/>
    <a:srgbClr val="ACC199"/>
    <a:srgbClr val="4D4D4D"/>
    <a:srgbClr val="87A66E"/>
    <a:srgbClr val="0D9390"/>
    <a:srgbClr val="00BADE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0B264-3D25-48B3-AEAD-0FFCEBE876D2}" v="28" dt="2022-06-09T12:21:39.585"/>
    <p1510:client id="{35F5ABFE-0DD7-4A2D-89F9-6A35EA656A29}" v="148" dt="2022-06-09T13:57:09.043"/>
    <p1510:client id="{4104D9A3-5431-4A2B-AFF0-FAB5E0CFDB13}" v="161" dt="2022-06-09T13:59:53.366"/>
    <p1510:client id="{CC6C911A-3563-414E-BF95-B018C2ADC0B6}" v="3" dt="2022-06-09T10:58:29.843"/>
    <p1510:client id="{DA7D14C7-32B1-48A1-87A4-673E1234E747}" v="2" dt="2022-06-09T13:42:18.272"/>
    <p1510:client id="{EA8FF451-0219-44EC-AE43-A129F685BE0C}" v="8" dt="2022-06-09T13:17:22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5"/>
    <p:restoredTop sz="94563"/>
  </p:normalViewPr>
  <p:slideViewPr>
    <p:cSldViewPr snapToGrid="0">
      <p:cViewPr varScale="1">
        <p:scale>
          <a:sx n="119" d="100"/>
          <a:sy n="119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ielsen.com/us/en/press-releases/2012/nielsen-global-consumers-trust-in-earned-advertising-grows/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svg"/><Relationship Id="rId3" Type="http://schemas.openxmlformats.org/officeDocument/2006/relationships/image" Target="../media/image63.png"/><Relationship Id="rId7" Type="http://schemas.openxmlformats.org/officeDocument/2006/relationships/image" Target="../media/image140.png"/><Relationship Id="rId2" Type="http://schemas.openxmlformats.org/officeDocument/2006/relationships/image" Target="../media/image136.svg"/><Relationship Id="rId1" Type="http://schemas.openxmlformats.org/officeDocument/2006/relationships/image" Target="../media/image135.png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10" Type="http://schemas.openxmlformats.org/officeDocument/2006/relationships/image" Target="../media/image143.svg"/><Relationship Id="rId4" Type="http://schemas.openxmlformats.org/officeDocument/2006/relationships/image" Target="../media/image137.svg"/><Relationship Id="rId9" Type="http://schemas.openxmlformats.org/officeDocument/2006/relationships/image" Target="../media/image14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ielsen.com/us/en/press-releases/2012/nielsen-global-consumers-trust-in-earned-advertising-grows/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svg"/><Relationship Id="rId3" Type="http://schemas.openxmlformats.org/officeDocument/2006/relationships/image" Target="../media/image63.png"/><Relationship Id="rId7" Type="http://schemas.openxmlformats.org/officeDocument/2006/relationships/image" Target="../media/image140.png"/><Relationship Id="rId2" Type="http://schemas.openxmlformats.org/officeDocument/2006/relationships/image" Target="../media/image136.svg"/><Relationship Id="rId1" Type="http://schemas.openxmlformats.org/officeDocument/2006/relationships/image" Target="../media/image135.png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10" Type="http://schemas.openxmlformats.org/officeDocument/2006/relationships/image" Target="../media/image143.svg"/><Relationship Id="rId4" Type="http://schemas.openxmlformats.org/officeDocument/2006/relationships/image" Target="../media/image137.svg"/><Relationship Id="rId9" Type="http://schemas.openxmlformats.org/officeDocument/2006/relationships/image" Target="../media/image1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C3FEB-629C-E24C-8190-6FAFA3CB873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1FDD44E-1455-664A-85EB-747AE89B17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000000"/>
              </a:solidFill>
            </a:rPr>
            <a:t>1. </a:t>
          </a:r>
          <a:r>
            <a:rPr lang="de-DE" sz="2000" b="1" i="0" dirty="0">
              <a:solidFill>
                <a:srgbClr val="000000"/>
              </a:solidFill>
            </a:rPr>
            <a:t>Erstellen Sie einen Marketing-plan</a:t>
          </a:r>
          <a:endParaRPr lang="de-DE" sz="2000" b="1" dirty="0">
            <a:solidFill>
              <a:srgbClr val="000000"/>
            </a:solidFill>
          </a:endParaRPr>
        </a:p>
      </dgm:t>
    </dgm:pt>
    <dgm:pt modelId="{2DA207F8-43CC-1841-A219-92A287F3AFB2}" type="parTrans" cxnId="{8A58726E-D1CB-5C41-97E0-1DE62AAB1856}">
      <dgm:prSet/>
      <dgm:spPr/>
      <dgm:t>
        <a:bodyPr/>
        <a:lstStyle/>
        <a:p>
          <a:endParaRPr lang="de-DE"/>
        </a:p>
      </dgm:t>
    </dgm:pt>
    <dgm:pt modelId="{EC199303-C91F-7D4D-B53C-D19FC76A0C17}" type="sibTrans" cxnId="{8A58726E-D1CB-5C41-97E0-1DE62AAB1856}">
      <dgm:prSet/>
      <dgm:spPr/>
      <dgm:t>
        <a:bodyPr/>
        <a:lstStyle/>
        <a:p>
          <a:endParaRPr lang="de-DE"/>
        </a:p>
      </dgm:t>
    </dgm:pt>
    <dgm:pt modelId="{3C6ECBE5-B121-404C-9D81-500984F918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000000"/>
              </a:solidFill>
            </a:rPr>
            <a:t>2. </a:t>
          </a:r>
          <a:r>
            <a:rPr lang="de-DE" sz="2000" b="1" i="0" dirty="0">
              <a:solidFill>
                <a:srgbClr val="000000"/>
              </a:solidFill>
            </a:rPr>
            <a:t>Käufer-Personas erstellen
</a:t>
          </a:r>
          <a:endParaRPr lang="de-DE" sz="2000" b="1" dirty="0">
            <a:solidFill>
              <a:srgbClr val="000000"/>
            </a:solidFill>
          </a:endParaRPr>
        </a:p>
      </dgm:t>
    </dgm:pt>
    <dgm:pt modelId="{5242EBD5-B1EB-3143-8796-8A33A52E1AA9}" type="parTrans" cxnId="{46D47438-29AD-D44D-AA1A-317641815CAA}">
      <dgm:prSet/>
      <dgm:spPr/>
      <dgm:t>
        <a:bodyPr/>
        <a:lstStyle/>
        <a:p>
          <a:endParaRPr lang="de-DE"/>
        </a:p>
      </dgm:t>
    </dgm:pt>
    <dgm:pt modelId="{3C179454-D084-F84F-855C-856C83B24433}" type="sibTrans" cxnId="{46D47438-29AD-D44D-AA1A-317641815CAA}">
      <dgm:prSet/>
      <dgm:spPr/>
      <dgm:t>
        <a:bodyPr/>
        <a:lstStyle/>
        <a:p>
          <a:endParaRPr lang="de-DE"/>
        </a:p>
      </dgm:t>
    </dgm:pt>
    <dgm:pt modelId="{73D958C2-2FB0-FC4F-98D5-A07544E45B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000000"/>
              </a:solidFill>
            </a:rPr>
            <a:t>3. </a:t>
          </a:r>
          <a:r>
            <a:rPr lang="de-DE" sz="2000" b="1" i="0" dirty="0">
              <a:solidFill>
                <a:srgbClr val="000000"/>
              </a:solidFill>
            </a:rPr>
            <a:t>Ziele identifizieren
</a:t>
          </a:r>
          <a:endParaRPr lang="de-DE" sz="2000" b="1" dirty="0">
            <a:solidFill>
              <a:srgbClr val="000000"/>
            </a:solidFill>
          </a:endParaRPr>
        </a:p>
      </dgm:t>
    </dgm:pt>
    <dgm:pt modelId="{32B26D82-11FF-9B40-9765-D9B3979F0881}" type="parTrans" cxnId="{FBD75D1C-756D-6742-B91D-463E16358567}">
      <dgm:prSet/>
      <dgm:spPr/>
      <dgm:t>
        <a:bodyPr/>
        <a:lstStyle/>
        <a:p>
          <a:endParaRPr lang="de-DE"/>
        </a:p>
      </dgm:t>
    </dgm:pt>
    <dgm:pt modelId="{DA16879D-F2B3-A347-AAFE-08BE16CC9578}" type="sibTrans" cxnId="{FBD75D1C-756D-6742-B91D-463E16358567}">
      <dgm:prSet/>
      <dgm:spPr/>
      <dgm:t>
        <a:bodyPr/>
        <a:lstStyle/>
        <a:p>
          <a:endParaRPr lang="de-DE"/>
        </a:p>
      </dgm:t>
    </dgm:pt>
    <dgm:pt modelId="{D9766258-89B8-9447-A366-5B194BAFBE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000000"/>
              </a:solidFill>
            </a:rPr>
            <a:t>4. </a:t>
          </a:r>
          <a:r>
            <a:rPr lang="de-DE" sz="2000" b="1" i="0" dirty="0">
              <a:solidFill>
                <a:srgbClr val="000000"/>
              </a:solidFill>
            </a:rPr>
            <a:t>Wählen Sie die geeigneten Werkzeuge</a:t>
          </a:r>
          <a:endParaRPr lang="de-DE" sz="2000" b="1" dirty="0">
            <a:solidFill>
              <a:srgbClr val="000000"/>
            </a:solidFill>
          </a:endParaRPr>
        </a:p>
      </dgm:t>
    </dgm:pt>
    <dgm:pt modelId="{B3EF1793-94D6-D443-8D77-15384B84EFA7}" type="parTrans" cxnId="{C5CC1EFA-AA00-E04F-9198-8E0270A6488E}">
      <dgm:prSet/>
      <dgm:spPr/>
      <dgm:t>
        <a:bodyPr/>
        <a:lstStyle/>
        <a:p>
          <a:endParaRPr lang="de-DE"/>
        </a:p>
      </dgm:t>
    </dgm:pt>
    <dgm:pt modelId="{93661DD8-F0F6-904C-8866-B6FA263DC7AA}" type="sibTrans" cxnId="{C5CC1EFA-AA00-E04F-9198-8E0270A6488E}">
      <dgm:prSet/>
      <dgm:spPr/>
      <dgm:t>
        <a:bodyPr/>
        <a:lstStyle/>
        <a:p>
          <a:endParaRPr lang="de-DE"/>
        </a:p>
      </dgm:t>
    </dgm:pt>
    <dgm:pt modelId="{03342EE8-F6BC-4240-AAD5-0F8220A490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000000"/>
              </a:solidFill>
            </a:rPr>
            <a:t>5. </a:t>
          </a:r>
          <a:r>
            <a:rPr lang="de-DE" sz="2000" b="1" i="0" dirty="0">
              <a:solidFill>
                <a:srgbClr val="000000"/>
              </a:solidFill>
            </a:rPr>
            <a:t>Überprüfen Sie Ihre Medien</a:t>
          </a:r>
          <a:endParaRPr lang="de-DE" sz="2000" b="1" dirty="0">
            <a:solidFill>
              <a:srgbClr val="000000"/>
            </a:solidFill>
          </a:endParaRPr>
        </a:p>
      </dgm:t>
    </dgm:pt>
    <dgm:pt modelId="{C2F0815A-B82E-384C-9B45-8816146B4BEB}" type="parTrans" cxnId="{A08D823F-1B60-B54F-90C6-5C4A289A8377}">
      <dgm:prSet/>
      <dgm:spPr/>
      <dgm:t>
        <a:bodyPr/>
        <a:lstStyle/>
        <a:p>
          <a:endParaRPr lang="de-DE"/>
        </a:p>
      </dgm:t>
    </dgm:pt>
    <dgm:pt modelId="{BD10CA7E-6536-6D4D-914E-32934FC0A5F2}" type="sibTrans" cxnId="{A08D823F-1B60-B54F-90C6-5C4A289A8377}">
      <dgm:prSet/>
      <dgm:spPr/>
      <dgm:t>
        <a:bodyPr/>
        <a:lstStyle/>
        <a:p>
          <a:endParaRPr lang="de-DE"/>
        </a:p>
      </dgm:t>
    </dgm:pt>
    <dgm:pt modelId="{CE5F22DD-2472-F146-A5FD-A4A262AA12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000000"/>
              </a:solidFill>
            </a:rPr>
            <a:t>6. </a:t>
          </a:r>
          <a:r>
            <a:rPr lang="de-DE" sz="2000" b="1" i="0" dirty="0">
              <a:solidFill>
                <a:srgbClr val="000000"/>
              </a:solidFill>
            </a:rPr>
            <a:t>Prüfung und Planung von Medienkampagnen</a:t>
          </a:r>
          <a:endParaRPr lang="de-DE" sz="2000" b="1" dirty="0">
            <a:solidFill>
              <a:srgbClr val="000000"/>
            </a:solidFill>
          </a:endParaRPr>
        </a:p>
      </dgm:t>
    </dgm:pt>
    <dgm:pt modelId="{233BF70F-FE40-B640-8235-36A8C17FA110}" type="parTrans" cxnId="{5FB19530-70FB-2E46-A443-14F426057778}">
      <dgm:prSet/>
      <dgm:spPr/>
      <dgm:t>
        <a:bodyPr/>
        <a:lstStyle/>
        <a:p>
          <a:endParaRPr lang="de-DE"/>
        </a:p>
      </dgm:t>
    </dgm:pt>
    <dgm:pt modelId="{D961C195-3D64-E240-BA53-9BAEAAC82F28}" type="sibTrans" cxnId="{5FB19530-70FB-2E46-A443-14F426057778}">
      <dgm:prSet/>
      <dgm:spPr/>
      <dgm:t>
        <a:bodyPr/>
        <a:lstStyle/>
        <a:p>
          <a:endParaRPr lang="de-DE"/>
        </a:p>
      </dgm:t>
    </dgm:pt>
    <dgm:pt modelId="{01FE1278-D2EA-E446-B780-9124024C85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000000"/>
              </a:solidFill>
            </a:rPr>
            <a:t>7. V</a:t>
          </a:r>
          <a:r>
            <a:rPr lang="de-DE" sz="2000" b="1" i="0" dirty="0" err="1">
              <a:solidFill>
                <a:srgbClr val="000000"/>
              </a:solidFill>
            </a:rPr>
            <a:t>erwirklichen</a:t>
          </a:r>
          <a:r>
            <a:rPr lang="de-DE" sz="2000" b="1" i="0" dirty="0">
              <a:solidFill>
                <a:srgbClr val="000000"/>
              </a:solidFill>
            </a:rPr>
            <a:t> Sie es</a:t>
          </a:r>
          <a:endParaRPr lang="de-DE" sz="2000" b="1" dirty="0">
            <a:solidFill>
              <a:srgbClr val="000000"/>
            </a:solidFill>
          </a:endParaRPr>
        </a:p>
      </dgm:t>
    </dgm:pt>
    <dgm:pt modelId="{CDEF776D-9496-F94C-BB0C-E45901F597FF}" type="parTrans" cxnId="{E860D606-4B71-F546-88FC-70961D9D219D}">
      <dgm:prSet/>
      <dgm:spPr/>
      <dgm:t>
        <a:bodyPr/>
        <a:lstStyle/>
        <a:p>
          <a:endParaRPr lang="de-DE"/>
        </a:p>
      </dgm:t>
    </dgm:pt>
    <dgm:pt modelId="{AF242FD5-FB6D-2347-86A5-F301FC47F839}" type="sibTrans" cxnId="{E860D606-4B71-F546-88FC-70961D9D219D}">
      <dgm:prSet/>
      <dgm:spPr/>
      <dgm:t>
        <a:bodyPr/>
        <a:lstStyle/>
        <a:p>
          <a:endParaRPr lang="de-DE"/>
        </a:p>
      </dgm:t>
    </dgm:pt>
    <dgm:pt modelId="{B7C13011-C1AC-46BB-97B6-3A26EA2DC6B6}" type="pres">
      <dgm:prSet presAssocID="{D65C3FEB-629C-E24C-8190-6FAFA3CB8738}" presName="root" presStyleCnt="0">
        <dgm:presLayoutVars>
          <dgm:dir/>
          <dgm:resizeHandles val="exact"/>
        </dgm:presLayoutVars>
      </dgm:prSet>
      <dgm:spPr/>
    </dgm:pt>
    <dgm:pt modelId="{7BD912D7-012E-4581-BAEE-4ADE35ECAE9B}" type="pres">
      <dgm:prSet presAssocID="{F1FDD44E-1455-664A-85EB-747AE89B172E}" presName="compNode" presStyleCnt="0"/>
      <dgm:spPr/>
    </dgm:pt>
    <dgm:pt modelId="{13BEC278-3AA6-460F-9AB9-D48DC1E031AD}" type="pres">
      <dgm:prSet presAssocID="{F1FDD44E-1455-664A-85EB-747AE89B172E}" presName="iconRect" presStyleLbl="node1" presStyleIdx="0" presStyleCnt="7" custScaleX="178471" custScaleY="183835" custLinFactNeighborX="2859" custLinFactNeighborY="-6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FED100"/>
          </a:solidFill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A64DE43-1177-49D2-8A62-82723C78D958}" type="pres">
      <dgm:prSet presAssocID="{F1FDD44E-1455-664A-85EB-747AE89B172E}" presName="spaceRect" presStyleCnt="0"/>
      <dgm:spPr/>
    </dgm:pt>
    <dgm:pt modelId="{65122FD1-13CA-4382-A7C2-DA4D74330229}" type="pres">
      <dgm:prSet presAssocID="{F1FDD44E-1455-664A-85EB-747AE89B172E}" presName="textRect" presStyleLbl="revTx" presStyleIdx="0" presStyleCnt="7" custLinFactNeighborX="-423" custLinFactNeighborY="24119">
        <dgm:presLayoutVars>
          <dgm:chMax val="1"/>
          <dgm:chPref val="1"/>
        </dgm:presLayoutVars>
      </dgm:prSet>
      <dgm:spPr/>
    </dgm:pt>
    <dgm:pt modelId="{1FE29AE8-623E-4BC8-871E-2CA8C5A14A38}" type="pres">
      <dgm:prSet presAssocID="{EC199303-C91F-7D4D-B53C-D19FC76A0C17}" presName="sibTrans" presStyleCnt="0"/>
      <dgm:spPr/>
    </dgm:pt>
    <dgm:pt modelId="{7052EA71-1FEA-4C70-8485-8456F2A16B29}" type="pres">
      <dgm:prSet presAssocID="{3C6ECBE5-B121-404C-9D81-500984F918A0}" presName="compNode" presStyleCnt="0"/>
      <dgm:spPr/>
    </dgm:pt>
    <dgm:pt modelId="{F498F277-DFF3-4463-836A-00D54023ECDE}" type="pres">
      <dgm:prSet presAssocID="{3C6ECBE5-B121-404C-9D81-500984F918A0}" presName="iconRect" presStyleLbl="node1" presStyleIdx="1" presStyleCnt="7" custScaleX="170793" custScaleY="1845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rgbClr val="FED100"/>
          </a:solidFill>
        </a:ln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CDC3E005-199F-4AFE-8BBC-C91F33010159}" type="pres">
      <dgm:prSet presAssocID="{3C6ECBE5-B121-404C-9D81-500984F918A0}" presName="spaceRect" presStyleCnt="0"/>
      <dgm:spPr/>
    </dgm:pt>
    <dgm:pt modelId="{BB9FBE70-0407-410B-B1BA-4F809714531D}" type="pres">
      <dgm:prSet presAssocID="{3C6ECBE5-B121-404C-9D81-500984F918A0}" presName="textRect" presStyleLbl="revTx" presStyleIdx="1" presStyleCnt="7" custLinFactNeighborX="-2573" custLinFactNeighborY="17687">
        <dgm:presLayoutVars>
          <dgm:chMax val="1"/>
          <dgm:chPref val="1"/>
        </dgm:presLayoutVars>
      </dgm:prSet>
      <dgm:spPr/>
    </dgm:pt>
    <dgm:pt modelId="{DAB85B62-C4AF-4E49-85A9-11BE527D5FA6}" type="pres">
      <dgm:prSet presAssocID="{3C179454-D084-F84F-855C-856C83B24433}" presName="sibTrans" presStyleCnt="0"/>
      <dgm:spPr/>
    </dgm:pt>
    <dgm:pt modelId="{D0345992-909C-4B3A-97AF-B9265E4BA997}" type="pres">
      <dgm:prSet presAssocID="{73D958C2-2FB0-FC4F-98D5-A07544E45B01}" presName="compNode" presStyleCnt="0"/>
      <dgm:spPr/>
    </dgm:pt>
    <dgm:pt modelId="{D1312472-6094-4A97-B331-65662CE078F3}" type="pres">
      <dgm:prSet presAssocID="{73D958C2-2FB0-FC4F-98D5-A07544E45B01}" presName="iconRect" presStyleLbl="node1" presStyleIdx="2" presStyleCnt="7" custScaleX="160257" custScaleY="18195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rgbClr val="FED100"/>
          </a:solidFill>
        </a:ln>
      </dgm:spPr>
      <dgm:extLst>
        <a:ext uri="{E40237B7-FDA0-4F09-8148-C483321AD2D9}">
          <dgm14:cNvPr xmlns:dgm14="http://schemas.microsoft.com/office/drawing/2010/diagram" id="0" name="" descr="Volltreffer"/>
        </a:ext>
      </dgm:extLst>
    </dgm:pt>
    <dgm:pt modelId="{9CA7D8E3-403B-40D0-B6B1-753D2B0D67DE}" type="pres">
      <dgm:prSet presAssocID="{73D958C2-2FB0-FC4F-98D5-A07544E45B01}" presName="spaceRect" presStyleCnt="0"/>
      <dgm:spPr/>
    </dgm:pt>
    <dgm:pt modelId="{DE548CB0-7B76-417A-B8D3-F5097154CCF3}" type="pres">
      <dgm:prSet presAssocID="{73D958C2-2FB0-FC4F-98D5-A07544E45B01}" presName="textRect" presStyleLbl="revTx" presStyleIdx="2" presStyleCnt="7" custScaleX="122777" custLinFactNeighborX="1930" custLinFactNeighborY="16079">
        <dgm:presLayoutVars>
          <dgm:chMax val="1"/>
          <dgm:chPref val="1"/>
        </dgm:presLayoutVars>
      </dgm:prSet>
      <dgm:spPr/>
    </dgm:pt>
    <dgm:pt modelId="{1CB600AA-6C7D-4540-88E9-0831B682D76B}" type="pres">
      <dgm:prSet presAssocID="{DA16879D-F2B3-A347-AAFE-08BE16CC9578}" presName="sibTrans" presStyleCnt="0"/>
      <dgm:spPr/>
    </dgm:pt>
    <dgm:pt modelId="{3DC29893-2577-40A7-8C4A-3C20A1DC1645}" type="pres">
      <dgm:prSet presAssocID="{D9766258-89B8-9447-A366-5B194BAFBEE9}" presName="compNode" presStyleCnt="0"/>
      <dgm:spPr/>
    </dgm:pt>
    <dgm:pt modelId="{9DA3B61D-C9E1-4E1E-9330-04B791B1EA87}" type="pres">
      <dgm:prSet presAssocID="{D9766258-89B8-9447-A366-5B194BAFBEE9}" presName="iconRect" presStyleLbl="node1" presStyleIdx="3" presStyleCnt="7" custScaleX="170440" custScaleY="18534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solidFill>
            <a:srgbClr val="FED100"/>
          </a:solidFill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DB8EF021-7F3E-4BFF-9C7C-B1A6C78A7032}" type="pres">
      <dgm:prSet presAssocID="{D9766258-89B8-9447-A366-5B194BAFBEE9}" presName="spaceRect" presStyleCnt="0"/>
      <dgm:spPr/>
    </dgm:pt>
    <dgm:pt modelId="{49EE7F94-BDED-4011-907F-B14872ADA241}" type="pres">
      <dgm:prSet presAssocID="{D9766258-89B8-9447-A366-5B194BAFBEE9}" presName="textRect" presStyleLbl="revTx" presStyleIdx="3" presStyleCnt="7" custLinFactNeighborX="0" custLinFactNeighborY="14472">
        <dgm:presLayoutVars>
          <dgm:chMax val="1"/>
          <dgm:chPref val="1"/>
        </dgm:presLayoutVars>
      </dgm:prSet>
      <dgm:spPr/>
    </dgm:pt>
    <dgm:pt modelId="{FB97B578-4287-4B0E-9C1F-C52765866032}" type="pres">
      <dgm:prSet presAssocID="{93661DD8-F0F6-904C-8866-B6FA263DC7AA}" presName="sibTrans" presStyleCnt="0"/>
      <dgm:spPr/>
    </dgm:pt>
    <dgm:pt modelId="{22A52FA7-B37E-41C4-95A9-B918F72E7B9B}" type="pres">
      <dgm:prSet presAssocID="{03342EE8-F6BC-4240-AAD5-0F8220A490A2}" presName="compNode" presStyleCnt="0"/>
      <dgm:spPr/>
    </dgm:pt>
    <dgm:pt modelId="{57F33BEC-61C1-4F0E-9CF6-B4517AB00B27}" type="pres">
      <dgm:prSet presAssocID="{03342EE8-F6BC-4240-AAD5-0F8220A490A2}" presName="iconRect" presStyleLbl="node1" presStyleIdx="4" presStyleCnt="7" custScaleX="160966" custScaleY="17348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solidFill>
            <a:srgbClr val="FED100"/>
          </a:solidFill>
        </a:ln>
      </dgm:spPr>
      <dgm:extLst>
        <a:ext uri="{E40237B7-FDA0-4F09-8148-C483321AD2D9}">
          <dgm14:cNvPr xmlns:dgm14="http://schemas.microsoft.com/office/drawing/2010/diagram" id="0" name="" descr="Wiedergabe"/>
        </a:ext>
      </dgm:extLst>
    </dgm:pt>
    <dgm:pt modelId="{35E2D0C1-EDF0-4D48-ADC5-2F5610FB01A0}" type="pres">
      <dgm:prSet presAssocID="{03342EE8-F6BC-4240-AAD5-0F8220A490A2}" presName="spaceRect" presStyleCnt="0"/>
      <dgm:spPr/>
    </dgm:pt>
    <dgm:pt modelId="{6E82786B-47FD-4C6F-AC5D-4861D358DBB4}" type="pres">
      <dgm:prSet presAssocID="{03342EE8-F6BC-4240-AAD5-0F8220A490A2}" presName="textRect" presStyleLbl="revTx" presStyleIdx="4" presStyleCnt="7" custLinFactNeighborX="643" custLinFactNeighborY="14472">
        <dgm:presLayoutVars>
          <dgm:chMax val="1"/>
          <dgm:chPref val="1"/>
        </dgm:presLayoutVars>
      </dgm:prSet>
      <dgm:spPr/>
    </dgm:pt>
    <dgm:pt modelId="{D4E1E904-D89D-426B-8E21-B803EE47C881}" type="pres">
      <dgm:prSet presAssocID="{BD10CA7E-6536-6D4D-914E-32934FC0A5F2}" presName="sibTrans" presStyleCnt="0"/>
      <dgm:spPr/>
    </dgm:pt>
    <dgm:pt modelId="{FC08E394-7E8D-425A-8AAE-477F6C3C1E7E}" type="pres">
      <dgm:prSet presAssocID="{CE5F22DD-2472-F146-A5FD-A4A262AA1213}" presName="compNode" presStyleCnt="0"/>
      <dgm:spPr/>
    </dgm:pt>
    <dgm:pt modelId="{449D1A5A-F74D-4198-A291-FAAC7DE21466}" type="pres">
      <dgm:prSet presAssocID="{CE5F22DD-2472-F146-A5FD-A4A262AA1213}" presName="iconRect" presStyleLbl="node1" presStyleIdx="5" presStyleCnt="7" custScaleX="162927" custScaleY="179205" custLinFactNeighborX="-2859" custLinFactNeighborY="481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solidFill>
            <a:srgbClr val="FED100"/>
          </a:solidFill>
        </a:ln>
      </dgm:spPr>
      <dgm:extLst>
        <a:ext uri="{E40237B7-FDA0-4F09-8148-C483321AD2D9}">
          <dgm14:cNvPr xmlns:dgm14="http://schemas.microsoft.com/office/drawing/2010/diagram" id="0" name="" descr="Zeitung"/>
        </a:ext>
      </dgm:extLst>
    </dgm:pt>
    <dgm:pt modelId="{5EBB9C87-5BA5-4C38-8718-ADA8350B4E5F}" type="pres">
      <dgm:prSet presAssocID="{CE5F22DD-2472-F146-A5FD-A4A262AA1213}" presName="spaceRect" presStyleCnt="0"/>
      <dgm:spPr/>
    </dgm:pt>
    <dgm:pt modelId="{8F576C9B-1BEF-435A-86CE-839BA7686ED3}" type="pres">
      <dgm:prSet presAssocID="{CE5F22DD-2472-F146-A5FD-A4A262AA1213}" presName="textRect" presStyleLbl="revTx" presStyleIdx="5" presStyleCnt="7" custLinFactNeighborX="643" custLinFactNeighborY="17687">
        <dgm:presLayoutVars>
          <dgm:chMax val="1"/>
          <dgm:chPref val="1"/>
        </dgm:presLayoutVars>
      </dgm:prSet>
      <dgm:spPr/>
    </dgm:pt>
    <dgm:pt modelId="{D05C8387-B19D-4E73-AA4E-CE27B2D69CF0}" type="pres">
      <dgm:prSet presAssocID="{D961C195-3D64-E240-BA53-9BAEAAC82F28}" presName="sibTrans" presStyleCnt="0"/>
      <dgm:spPr/>
    </dgm:pt>
    <dgm:pt modelId="{5EA609F7-F96C-4562-8F6C-08D47303BB8E}" type="pres">
      <dgm:prSet presAssocID="{01FE1278-D2EA-E446-B780-9124024C8592}" presName="compNode" presStyleCnt="0"/>
      <dgm:spPr/>
    </dgm:pt>
    <dgm:pt modelId="{A2583411-FEB1-4A57-925A-BFFD0A07E655}" type="pres">
      <dgm:prSet presAssocID="{01FE1278-D2EA-E446-B780-9124024C8592}" presName="iconRect" presStyleLbl="node1" presStyleIdx="6" presStyleCnt="7" custScaleX="170604" custScaleY="18492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solidFill>
            <a:srgbClr val="FED100"/>
          </a:solidFill>
        </a:ln>
      </dgm:spPr>
      <dgm:extLst>
        <a:ext uri="{E40237B7-FDA0-4F09-8148-C483321AD2D9}">
          <dgm14:cNvPr xmlns:dgm14="http://schemas.microsoft.com/office/drawing/2010/diagram" id="0" name="" descr="Apfel"/>
        </a:ext>
      </dgm:extLst>
    </dgm:pt>
    <dgm:pt modelId="{2A929363-1A44-463D-9B7B-BB961484F596}" type="pres">
      <dgm:prSet presAssocID="{01FE1278-D2EA-E446-B780-9124024C8592}" presName="spaceRect" presStyleCnt="0"/>
      <dgm:spPr/>
    </dgm:pt>
    <dgm:pt modelId="{E222DC5A-45F9-4A72-BE25-B6C550008DEF}" type="pres">
      <dgm:prSet presAssocID="{01FE1278-D2EA-E446-B780-9124024C8592}" presName="textRect" presStyleLbl="revTx" presStyleIdx="6" presStyleCnt="7" custScaleX="126096" custLinFactNeighborX="423" custLinFactNeighborY="14471">
        <dgm:presLayoutVars>
          <dgm:chMax val="1"/>
          <dgm:chPref val="1"/>
        </dgm:presLayoutVars>
      </dgm:prSet>
      <dgm:spPr/>
    </dgm:pt>
  </dgm:ptLst>
  <dgm:cxnLst>
    <dgm:cxn modelId="{E860D606-4B71-F546-88FC-70961D9D219D}" srcId="{D65C3FEB-629C-E24C-8190-6FAFA3CB8738}" destId="{01FE1278-D2EA-E446-B780-9124024C8592}" srcOrd="6" destOrd="0" parTransId="{CDEF776D-9496-F94C-BB0C-E45901F597FF}" sibTransId="{AF242FD5-FB6D-2347-86A5-F301FC47F839}"/>
    <dgm:cxn modelId="{7FB9C308-B9D6-5147-BC4E-581351F1D552}" type="presOf" srcId="{3C6ECBE5-B121-404C-9D81-500984F918A0}" destId="{BB9FBE70-0407-410B-B1BA-4F809714531D}" srcOrd="0" destOrd="0" presId="urn:microsoft.com/office/officeart/2018/2/layout/IconLabelList"/>
    <dgm:cxn modelId="{B66BC00C-6D1F-5641-8685-99AB5E9A4E2D}" type="presOf" srcId="{73D958C2-2FB0-FC4F-98D5-A07544E45B01}" destId="{DE548CB0-7B76-417A-B8D3-F5097154CCF3}" srcOrd="0" destOrd="0" presId="urn:microsoft.com/office/officeart/2018/2/layout/IconLabelList"/>
    <dgm:cxn modelId="{FBD75D1C-756D-6742-B91D-463E16358567}" srcId="{D65C3FEB-629C-E24C-8190-6FAFA3CB8738}" destId="{73D958C2-2FB0-FC4F-98D5-A07544E45B01}" srcOrd="2" destOrd="0" parTransId="{32B26D82-11FF-9B40-9765-D9B3979F0881}" sibTransId="{DA16879D-F2B3-A347-AAFE-08BE16CC9578}"/>
    <dgm:cxn modelId="{5FB19530-70FB-2E46-A443-14F426057778}" srcId="{D65C3FEB-629C-E24C-8190-6FAFA3CB8738}" destId="{CE5F22DD-2472-F146-A5FD-A4A262AA1213}" srcOrd="5" destOrd="0" parTransId="{233BF70F-FE40-B640-8235-36A8C17FA110}" sibTransId="{D961C195-3D64-E240-BA53-9BAEAAC82F28}"/>
    <dgm:cxn modelId="{9D9E9D33-D975-DD4C-827A-EE00A2E96A01}" type="presOf" srcId="{D65C3FEB-629C-E24C-8190-6FAFA3CB8738}" destId="{B7C13011-C1AC-46BB-97B6-3A26EA2DC6B6}" srcOrd="0" destOrd="0" presId="urn:microsoft.com/office/officeart/2018/2/layout/IconLabelList"/>
    <dgm:cxn modelId="{46D47438-29AD-D44D-AA1A-317641815CAA}" srcId="{D65C3FEB-629C-E24C-8190-6FAFA3CB8738}" destId="{3C6ECBE5-B121-404C-9D81-500984F918A0}" srcOrd="1" destOrd="0" parTransId="{5242EBD5-B1EB-3143-8796-8A33A52E1AA9}" sibTransId="{3C179454-D084-F84F-855C-856C83B24433}"/>
    <dgm:cxn modelId="{169C213F-C5D1-1D44-A7B7-70198BB66283}" type="presOf" srcId="{01FE1278-D2EA-E446-B780-9124024C8592}" destId="{E222DC5A-45F9-4A72-BE25-B6C550008DEF}" srcOrd="0" destOrd="0" presId="urn:microsoft.com/office/officeart/2018/2/layout/IconLabelList"/>
    <dgm:cxn modelId="{A08D823F-1B60-B54F-90C6-5C4A289A8377}" srcId="{D65C3FEB-629C-E24C-8190-6FAFA3CB8738}" destId="{03342EE8-F6BC-4240-AAD5-0F8220A490A2}" srcOrd="4" destOrd="0" parTransId="{C2F0815A-B82E-384C-9B45-8816146B4BEB}" sibTransId="{BD10CA7E-6536-6D4D-914E-32934FC0A5F2}"/>
    <dgm:cxn modelId="{60AAF14C-B1ED-614A-B1D4-A9C493783EFE}" type="presOf" srcId="{03342EE8-F6BC-4240-AAD5-0F8220A490A2}" destId="{6E82786B-47FD-4C6F-AC5D-4861D358DBB4}" srcOrd="0" destOrd="0" presId="urn:microsoft.com/office/officeart/2018/2/layout/IconLabelList"/>
    <dgm:cxn modelId="{8A58726E-D1CB-5C41-97E0-1DE62AAB1856}" srcId="{D65C3FEB-629C-E24C-8190-6FAFA3CB8738}" destId="{F1FDD44E-1455-664A-85EB-747AE89B172E}" srcOrd="0" destOrd="0" parTransId="{2DA207F8-43CC-1841-A219-92A287F3AFB2}" sibTransId="{EC199303-C91F-7D4D-B53C-D19FC76A0C17}"/>
    <dgm:cxn modelId="{E3F95150-B8BD-904C-800E-45887E74FB97}" type="presOf" srcId="{F1FDD44E-1455-664A-85EB-747AE89B172E}" destId="{65122FD1-13CA-4382-A7C2-DA4D74330229}" srcOrd="0" destOrd="0" presId="urn:microsoft.com/office/officeart/2018/2/layout/IconLabelList"/>
    <dgm:cxn modelId="{F31660E1-ED9F-7E4B-9769-5310C545C053}" type="presOf" srcId="{D9766258-89B8-9447-A366-5B194BAFBEE9}" destId="{49EE7F94-BDED-4011-907F-B14872ADA241}" srcOrd="0" destOrd="0" presId="urn:microsoft.com/office/officeart/2018/2/layout/IconLabelList"/>
    <dgm:cxn modelId="{AF9D47E1-5EEE-D043-86FE-D2B73D08A571}" type="presOf" srcId="{CE5F22DD-2472-F146-A5FD-A4A262AA1213}" destId="{8F576C9B-1BEF-435A-86CE-839BA7686ED3}" srcOrd="0" destOrd="0" presId="urn:microsoft.com/office/officeart/2018/2/layout/IconLabelList"/>
    <dgm:cxn modelId="{C5CC1EFA-AA00-E04F-9198-8E0270A6488E}" srcId="{D65C3FEB-629C-E24C-8190-6FAFA3CB8738}" destId="{D9766258-89B8-9447-A366-5B194BAFBEE9}" srcOrd="3" destOrd="0" parTransId="{B3EF1793-94D6-D443-8D77-15384B84EFA7}" sibTransId="{93661DD8-F0F6-904C-8866-B6FA263DC7AA}"/>
    <dgm:cxn modelId="{CD4B724A-ABC1-504F-BA99-DA6B47472164}" type="presParOf" srcId="{B7C13011-C1AC-46BB-97B6-3A26EA2DC6B6}" destId="{7BD912D7-012E-4581-BAEE-4ADE35ECAE9B}" srcOrd="0" destOrd="0" presId="urn:microsoft.com/office/officeart/2018/2/layout/IconLabelList"/>
    <dgm:cxn modelId="{D1D00186-0592-594C-9ED3-9FD947165CC3}" type="presParOf" srcId="{7BD912D7-012E-4581-BAEE-4ADE35ECAE9B}" destId="{13BEC278-3AA6-460F-9AB9-D48DC1E031AD}" srcOrd="0" destOrd="0" presId="urn:microsoft.com/office/officeart/2018/2/layout/IconLabelList"/>
    <dgm:cxn modelId="{19CEBC51-EBA4-4B45-BCEF-8D5D1578D00F}" type="presParOf" srcId="{7BD912D7-012E-4581-BAEE-4ADE35ECAE9B}" destId="{BA64DE43-1177-49D2-8A62-82723C78D958}" srcOrd="1" destOrd="0" presId="urn:microsoft.com/office/officeart/2018/2/layout/IconLabelList"/>
    <dgm:cxn modelId="{D7937E94-7085-684D-B78E-FD21AAC281CC}" type="presParOf" srcId="{7BD912D7-012E-4581-BAEE-4ADE35ECAE9B}" destId="{65122FD1-13CA-4382-A7C2-DA4D74330229}" srcOrd="2" destOrd="0" presId="urn:microsoft.com/office/officeart/2018/2/layout/IconLabelList"/>
    <dgm:cxn modelId="{F38ADF24-D4E1-CC43-9F40-AE62A0A4940F}" type="presParOf" srcId="{B7C13011-C1AC-46BB-97B6-3A26EA2DC6B6}" destId="{1FE29AE8-623E-4BC8-871E-2CA8C5A14A38}" srcOrd="1" destOrd="0" presId="urn:microsoft.com/office/officeart/2018/2/layout/IconLabelList"/>
    <dgm:cxn modelId="{044C1C64-0613-454D-A81B-850B0B3D6087}" type="presParOf" srcId="{B7C13011-C1AC-46BB-97B6-3A26EA2DC6B6}" destId="{7052EA71-1FEA-4C70-8485-8456F2A16B29}" srcOrd="2" destOrd="0" presId="urn:microsoft.com/office/officeart/2018/2/layout/IconLabelList"/>
    <dgm:cxn modelId="{A85EA5B0-6F12-9B4D-8FAF-B945023BF33A}" type="presParOf" srcId="{7052EA71-1FEA-4C70-8485-8456F2A16B29}" destId="{F498F277-DFF3-4463-836A-00D54023ECDE}" srcOrd="0" destOrd="0" presId="urn:microsoft.com/office/officeart/2018/2/layout/IconLabelList"/>
    <dgm:cxn modelId="{74D31609-DEDB-064F-B126-7589244E9F4B}" type="presParOf" srcId="{7052EA71-1FEA-4C70-8485-8456F2A16B29}" destId="{CDC3E005-199F-4AFE-8BBC-C91F33010159}" srcOrd="1" destOrd="0" presId="urn:microsoft.com/office/officeart/2018/2/layout/IconLabelList"/>
    <dgm:cxn modelId="{89695A76-1B91-F34D-B0DD-486BD774E627}" type="presParOf" srcId="{7052EA71-1FEA-4C70-8485-8456F2A16B29}" destId="{BB9FBE70-0407-410B-B1BA-4F809714531D}" srcOrd="2" destOrd="0" presId="urn:microsoft.com/office/officeart/2018/2/layout/IconLabelList"/>
    <dgm:cxn modelId="{B2AC4743-EECE-FB4C-80A6-C125AA9066DD}" type="presParOf" srcId="{B7C13011-C1AC-46BB-97B6-3A26EA2DC6B6}" destId="{DAB85B62-C4AF-4E49-85A9-11BE527D5FA6}" srcOrd="3" destOrd="0" presId="urn:microsoft.com/office/officeart/2018/2/layout/IconLabelList"/>
    <dgm:cxn modelId="{BC9F96F1-3260-E047-BFD0-343DD9F22679}" type="presParOf" srcId="{B7C13011-C1AC-46BB-97B6-3A26EA2DC6B6}" destId="{D0345992-909C-4B3A-97AF-B9265E4BA997}" srcOrd="4" destOrd="0" presId="urn:microsoft.com/office/officeart/2018/2/layout/IconLabelList"/>
    <dgm:cxn modelId="{B707698B-6D50-6843-AB0D-252CE1702F50}" type="presParOf" srcId="{D0345992-909C-4B3A-97AF-B9265E4BA997}" destId="{D1312472-6094-4A97-B331-65662CE078F3}" srcOrd="0" destOrd="0" presId="urn:microsoft.com/office/officeart/2018/2/layout/IconLabelList"/>
    <dgm:cxn modelId="{F0B6FB29-6D39-3242-9FE1-5C256AC8C764}" type="presParOf" srcId="{D0345992-909C-4B3A-97AF-B9265E4BA997}" destId="{9CA7D8E3-403B-40D0-B6B1-753D2B0D67DE}" srcOrd="1" destOrd="0" presId="urn:microsoft.com/office/officeart/2018/2/layout/IconLabelList"/>
    <dgm:cxn modelId="{CDF27504-9514-7843-8159-203D12A4CC2B}" type="presParOf" srcId="{D0345992-909C-4B3A-97AF-B9265E4BA997}" destId="{DE548CB0-7B76-417A-B8D3-F5097154CCF3}" srcOrd="2" destOrd="0" presId="urn:microsoft.com/office/officeart/2018/2/layout/IconLabelList"/>
    <dgm:cxn modelId="{4E9125BD-EFFA-F349-81E8-DA47E49C997E}" type="presParOf" srcId="{B7C13011-C1AC-46BB-97B6-3A26EA2DC6B6}" destId="{1CB600AA-6C7D-4540-88E9-0831B682D76B}" srcOrd="5" destOrd="0" presId="urn:microsoft.com/office/officeart/2018/2/layout/IconLabelList"/>
    <dgm:cxn modelId="{C907F001-475B-CA47-A0AC-A38C688822C3}" type="presParOf" srcId="{B7C13011-C1AC-46BB-97B6-3A26EA2DC6B6}" destId="{3DC29893-2577-40A7-8C4A-3C20A1DC1645}" srcOrd="6" destOrd="0" presId="urn:microsoft.com/office/officeart/2018/2/layout/IconLabelList"/>
    <dgm:cxn modelId="{11C90AC5-50E9-784C-A98D-D634D5AA91B0}" type="presParOf" srcId="{3DC29893-2577-40A7-8C4A-3C20A1DC1645}" destId="{9DA3B61D-C9E1-4E1E-9330-04B791B1EA87}" srcOrd="0" destOrd="0" presId="urn:microsoft.com/office/officeart/2018/2/layout/IconLabelList"/>
    <dgm:cxn modelId="{857DF5DE-C3C2-AE46-88A2-0C2011DCD671}" type="presParOf" srcId="{3DC29893-2577-40A7-8C4A-3C20A1DC1645}" destId="{DB8EF021-7F3E-4BFF-9C7C-B1A6C78A7032}" srcOrd="1" destOrd="0" presId="urn:microsoft.com/office/officeart/2018/2/layout/IconLabelList"/>
    <dgm:cxn modelId="{EDA144B2-D950-ED41-845F-D90B2B8E311D}" type="presParOf" srcId="{3DC29893-2577-40A7-8C4A-3C20A1DC1645}" destId="{49EE7F94-BDED-4011-907F-B14872ADA241}" srcOrd="2" destOrd="0" presId="urn:microsoft.com/office/officeart/2018/2/layout/IconLabelList"/>
    <dgm:cxn modelId="{F27D3919-892B-C44C-8EBB-CFEFC3570138}" type="presParOf" srcId="{B7C13011-C1AC-46BB-97B6-3A26EA2DC6B6}" destId="{FB97B578-4287-4B0E-9C1F-C52765866032}" srcOrd="7" destOrd="0" presId="urn:microsoft.com/office/officeart/2018/2/layout/IconLabelList"/>
    <dgm:cxn modelId="{13EA7458-BCC9-AD46-AC25-E619E2B8BB0B}" type="presParOf" srcId="{B7C13011-C1AC-46BB-97B6-3A26EA2DC6B6}" destId="{22A52FA7-B37E-41C4-95A9-B918F72E7B9B}" srcOrd="8" destOrd="0" presId="urn:microsoft.com/office/officeart/2018/2/layout/IconLabelList"/>
    <dgm:cxn modelId="{E7CD8DA6-DE1D-B74D-8533-66FF60331E8A}" type="presParOf" srcId="{22A52FA7-B37E-41C4-95A9-B918F72E7B9B}" destId="{57F33BEC-61C1-4F0E-9CF6-B4517AB00B27}" srcOrd="0" destOrd="0" presId="urn:microsoft.com/office/officeart/2018/2/layout/IconLabelList"/>
    <dgm:cxn modelId="{0F8ECEEF-FF7F-5D46-84BC-AD994013E1C6}" type="presParOf" srcId="{22A52FA7-B37E-41C4-95A9-B918F72E7B9B}" destId="{35E2D0C1-EDF0-4D48-ADC5-2F5610FB01A0}" srcOrd="1" destOrd="0" presId="urn:microsoft.com/office/officeart/2018/2/layout/IconLabelList"/>
    <dgm:cxn modelId="{63A3BB9B-A75B-264D-AC77-C1AB7AD76DF6}" type="presParOf" srcId="{22A52FA7-B37E-41C4-95A9-B918F72E7B9B}" destId="{6E82786B-47FD-4C6F-AC5D-4861D358DBB4}" srcOrd="2" destOrd="0" presId="urn:microsoft.com/office/officeart/2018/2/layout/IconLabelList"/>
    <dgm:cxn modelId="{6B31767B-DD6E-C94D-A5DC-13FD7A084B9C}" type="presParOf" srcId="{B7C13011-C1AC-46BB-97B6-3A26EA2DC6B6}" destId="{D4E1E904-D89D-426B-8E21-B803EE47C881}" srcOrd="9" destOrd="0" presId="urn:microsoft.com/office/officeart/2018/2/layout/IconLabelList"/>
    <dgm:cxn modelId="{BFBB5A49-6D61-A54C-AF3C-1368D702064B}" type="presParOf" srcId="{B7C13011-C1AC-46BB-97B6-3A26EA2DC6B6}" destId="{FC08E394-7E8D-425A-8AAE-477F6C3C1E7E}" srcOrd="10" destOrd="0" presId="urn:microsoft.com/office/officeart/2018/2/layout/IconLabelList"/>
    <dgm:cxn modelId="{9B311A1B-139F-B947-9893-61E257BAD1F5}" type="presParOf" srcId="{FC08E394-7E8D-425A-8AAE-477F6C3C1E7E}" destId="{449D1A5A-F74D-4198-A291-FAAC7DE21466}" srcOrd="0" destOrd="0" presId="urn:microsoft.com/office/officeart/2018/2/layout/IconLabelList"/>
    <dgm:cxn modelId="{02B21C8D-CCFE-244D-B3EF-12FDFE9A1333}" type="presParOf" srcId="{FC08E394-7E8D-425A-8AAE-477F6C3C1E7E}" destId="{5EBB9C87-5BA5-4C38-8718-ADA8350B4E5F}" srcOrd="1" destOrd="0" presId="urn:microsoft.com/office/officeart/2018/2/layout/IconLabelList"/>
    <dgm:cxn modelId="{2BD6650A-DCCE-BB46-A0D0-D919F034EFDC}" type="presParOf" srcId="{FC08E394-7E8D-425A-8AAE-477F6C3C1E7E}" destId="{8F576C9B-1BEF-435A-86CE-839BA7686ED3}" srcOrd="2" destOrd="0" presId="urn:microsoft.com/office/officeart/2018/2/layout/IconLabelList"/>
    <dgm:cxn modelId="{0F1059CD-14C3-0644-A9B4-C2EC06E5219E}" type="presParOf" srcId="{B7C13011-C1AC-46BB-97B6-3A26EA2DC6B6}" destId="{D05C8387-B19D-4E73-AA4E-CE27B2D69CF0}" srcOrd="11" destOrd="0" presId="urn:microsoft.com/office/officeart/2018/2/layout/IconLabelList"/>
    <dgm:cxn modelId="{656C9228-8360-724D-A61A-8FB5E7046C93}" type="presParOf" srcId="{B7C13011-C1AC-46BB-97B6-3A26EA2DC6B6}" destId="{5EA609F7-F96C-4562-8F6C-08D47303BB8E}" srcOrd="12" destOrd="0" presId="urn:microsoft.com/office/officeart/2018/2/layout/IconLabelList"/>
    <dgm:cxn modelId="{14AB3E06-9B4B-F44F-AC57-5DA93C2C2B59}" type="presParOf" srcId="{5EA609F7-F96C-4562-8F6C-08D47303BB8E}" destId="{A2583411-FEB1-4A57-925A-BFFD0A07E655}" srcOrd="0" destOrd="0" presId="urn:microsoft.com/office/officeart/2018/2/layout/IconLabelList"/>
    <dgm:cxn modelId="{85D63A45-CC37-1148-B14F-E3E1DA06721F}" type="presParOf" srcId="{5EA609F7-F96C-4562-8F6C-08D47303BB8E}" destId="{2A929363-1A44-463D-9B7B-BB961484F596}" srcOrd="1" destOrd="0" presId="urn:microsoft.com/office/officeart/2018/2/layout/IconLabelList"/>
    <dgm:cxn modelId="{EF081468-6A6A-314F-B47D-D14D672E24B6}" type="presParOf" srcId="{5EA609F7-F96C-4562-8F6C-08D47303BB8E}" destId="{E222DC5A-45F9-4A72-BE25-B6C550008D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E0BFC-11C5-4576-A176-3F55349B59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5A1CA-249F-434C-B555-CB45F94E8CD2}">
      <dgm:prSet/>
      <dgm:spPr>
        <a:ln>
          <a:solidFill>
            <a:srgbClr val="FED100"/>
          </a:solidFill>
        </a:ln>
      </dgm:spPr>
      <dgm:t>
        <a:bodyPr/>
        <a:lstStyle/>
        <a:p>
          <a:r>
            <a:rPr lang="de-DE" dirty="0">
              <a:solidFill>
                <a:srgbClr val="4D4D4D"/>
              </a:solidFill>
            </a:rPr>
            <a:t>Mund-zu-Mund-Propaganda ist ein sehr </a:t>
          </a:r>
          <a:r>
            <a:rPr lang="de-DE" b="1" dirty="0">
              <a:solidFill>
                <a:srgbClr val="4D4D4D"/>
              </a:solidFill>
            </a:rPr>
            <a:t>mächtiges Instrument</a:t>
          </a:r>
          <a:r>
            <a:rPr lang="de-DE" dirty="0">
              <a:solidFill>
                <a:srgbClr val="4D4D4D"/>
              </a:solidFill>
            </a:rPr>
            <a:t>. Ein Unternehmen muss ein </a:t>
          </a:r>
          <a:r>
            <a:rPr lang="de-DE" b="1" dirty="0">
              <a:solidFill>
                <a:srgbClr val="4D4D4D"/>
              </a:solidFill>
            </a:rPr>
            <a:t>Kundenerlebnis </a:t>
          </a:r>
          <a:r>
            <a:rPr lang="de-DE" dirty="0">
              <a:solidFill>
                <a:srgbClr val="4D4D4D"/>
              </a:solidFill>
            </a:rPr>
            <a:t>bieten, das die Erwartungen der Kunden während der gesamten Customer Journey übertrifft. 
</a:t>
          </a:r>
          <a:endParaRPr lang="en-US" dirty="0">
            <a:solidFill>
              <a:srgbClr val="4D4D4D"/>
            </a:solidFill>
          </a:endParaRPr>
        </a:p>
      </dgm:t>
    </dgm:pt>
    <dgm:pt modelId="{FDD7E221-328A-4601-9FAA-4D42F1DF5A45}" type="parTrans" cxnId="{E1F8DAD0-8CB0-4701-878E-D80D3913DD59}">
      <dgm:prSet/>
      <dgm:spPr/>
      <dgm:t>
        <a:bodyPr/>
        <a:lstStyle/>
        <a:p>
          <a:endParaRPr lang="en-US"/>
        </a:p>
      </dgm:t>
    </dgm:pt>
    <dgm:pt modelId="{FF8D4DCE-0BF3-4A0F-89A1-8CF602BCD6D5}" type="sibTrans" cxnId="{E1F8DAD0-8CB0-4701-878E-D80D3913DD59}">
      <dgm:prSet/>
      <dgm:spPr/>
      <dgm:t>
        <a:bodyPr/>
        <a:lstStyle/>
        <a:p>
          <a:endParaRPr lang="en-US"/>
        </a:p>
      </dgm:t>
    </dgm:pt>
    <dgm:pt modelId="{441557B7-B1A2-45F7-9165-8E061A91D916}">
      <dgm:prSet/>
      <dgm:spPr>
        <a:ln>
          <a:solidFill>
            <a:srgbClr val="FED100"/>
          </a:solidFill>
        </a:ln>
      </dgm:spPr>
      <dgm:t>
        <a:bodyPr/>
        <a:lstStyle/>
        <a:p>
          <a:r>
            <a:rPr lang="de-DE" b="1" dirty="0">
              <a:solidFill>
                <a:srgbClr val="4D4D4D"/>
              </a:solidFill>
            </a:rPr>
            <a:t>Zufriedenheit</a:t>
          </a:r>
          <a:r>
            <a:rPr lang="de-DE" dirty="0">
              <a:solidFill>
                <a:srgbClr val="4D4D4D"/>
              </a:solidFill>
            </a:rPr>
            <a:t> führt auch zu </a:t>
          </a:r>
          <a:r>
            <a:rPr lang="de-DE" b="1" dirty="0">
              <a:solidFill>
                <a:srgbClr val="4D4D4D"/>
              </a:solidFill>
            </a:rPr>
            <a:t>Loyalität </a:t>
          </a:r>
          <a:r>
            <a:rPr lang="de-DE" dirty="0">
              <a:solidFill>
                <a:srgbClr val="4D4D4D"/>
              </a:solidFill>
            </a:rPr>
            <a:t>gegenüber Ihrer Marke. Die Kunden wiederholen ihren Kauf und empfehlen ihn weiter.</a:t>
          </a:r>
          <a:endParaRPr lang="en-US" dirty="0">
            <a:solidFill>
              <a:srgbClr val="4D4D4D"/>
            </a:solidFill>
          </a:endParaRPr>
        </a:p>
      </dgm:t>
    </dgm:pt>
    <dgm:pt modelId="{A9BB7B5B-150A-437D-B34E-586557B07B1D}" type="parTrans" cxnId="{97BA0E47-722B-494B-B25D-53E39E2AFACA}">
      <dgm:prSet/>
      <dgm:spPr/>
      <dgm:t>
        <a:bodyPr/>
        <a:lstStyle/>
        <a:p>
          <a:endParaRPr lang="en-US"/>
        </a:p>
      </dgm:t>
    </dgm:pt>
    <dgm:pt modelId="{375A073E-FA87-4E5E-BA52-AEE8E6AA8753}" type="sibTrans" cxnId="{97BA0E47-722B-494B-B25D-53E39E2AFACA}">
      <dgm:prSet/>
      <dgm:spPr/>
      <dgm:t>
        <a:bodyPr/>
        <a:lstStyle/>
        <a:p>
          <a:endParaRPr lang="en-US"/>
        </a:p>
      </dgm:t>
    </dgm:pt>
    <dgm:pt modelId="{016AAACC-AB53-4329-A64B-B2B9CDC7F79B}">
      <dgm:prSet/>
      <dgm:spPr>
        <a:ln>
          <a:solidFill>
            <a:srgbClr val="FED100"/>
          </a:solidFill>
        </a:ln>
      </dgm:spPr>
      <dgm:t>
        <a:bodyPr/>
        <a:lstStyle/>
        <a:p>
          <a:r>
            <a:rPr lang="de-DE" dirty="0">
              <a:solidFill>
                <a:srgbClr val="4D4D4D"/>
              </a:solidFill>
            </a:rPr>
            <a:t>Die Menschen </a:t>
          </a:r>
          <a:r>
            <a:rPr lang="de-DE" b="1" dirty="0">
              <a:solidFill>
                <a:srgbClr val="4D4D4D"/>
              </a:solidFill>
            </a:rPr>
            <a:t>vertrauen den Empfehlungen ihrer Familie und Freunde</a:t>
          </a:r>
          <a:r>
            <a:rPr lang="de-DE" dirty="0">
              <a:solidFill>
                <a:srgbClr val="4D4D4D"/>
              </a:solidFill>
            </a:rPr>
            <a:t> laut </a:t>
          </a:r>
          <a:r>
            <a:rPr lang="en-GB" dirty="0">
              <a:solidFill>
                <a:srgbClr val="1188A3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Nielson</a:t>
          </a:r>
          <a:r>
            <a:rPr lang="en-GB" dirty="0">
              <a:solidFill>
                <a:srgbClr val="4D4D4D"/>
              </a:solidFill>
            </a:rPr>
            <a:t> </a:t>
          </a:r>
          <a:r>
            <a:rPr lang="de-DE" dirty="0">
              <a:solidFill>
                <a:srgbClr val="4D4D4D"/>
              </a:solidFill>
            </a:rPr>
            <a:t>und ist daher eine effektive Technik, die zu hohen Gesprächsraten führt. </a:t>
          </a:r>
          <a:endParaRPr lang="en-US" dirty="0">
            <a:solidFill>
              <a:srgbClr val="4D4D4D"/>
            </a:solidFill>
          </a:endParaRPr>
        </a:p>
      </dgm:t>
    </dgm:pt>
    <dgm:pt modelId="{210A04E3-692E-429B-ACE1-3F00DF869D26}" type="parTrans" cxnId="{624BB246-BD63-4ED3-B119-8FAE523261EB}">
      <dgm:prSet/>
      <dgm:spPr/>
      <dgm:t>
        <a:bodyPr/>
        <a:lstStyle/>
        <a:p>
          <a:endParaRPr lang="en-US"/>
        </a:p>
      </dgm:t>
    </dgm:pt>
    <dgm:pt modelId="{14EDE4DE-BCB3-4A9D-A9B8-88E267E9D0FC}" type="sibTrans" cxnId="{624BB246-BD63-4ED3-B119-8FAE523261EB}">
      <dgm:prSet/>
      <dgm:spPr/>
      <dgm:t>
        <a:bodyPr/>
        <a:lstStyle/>
        <a:p>
          <a:endParaRPr lang="en-US"/>
        </a:p>
      </dgm:t>
    </dgm:pt>
    <dgm:pt modelId="{F13533F1-45F9-994C-9F34-FE87475BCD23}" type="pres">
      <dgm:prSet presAssocID="{498E0BFC-11C5-4576-A176-3F55349B59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C512A8-5241-4445-AE67-52E58768C384}" type="pres">
      <dgm:prSet presAssocID="{3965A1CA-249F-434C-B555-CB45F94E8CD2}" presName="hierRoot1" presStyleCnt="0"/>
      <dgm:spPr/>
    </dgm:pt>
    <dgm:pt modelId="{3FBDC586-3568-AB4C-855A-7A67B4741F60}" type="pres">
      <dgm:prSet presAssocID="{3965A1CA-249F-434C-B555-CB45F94E8CD2}" presName="composite" presStyleCnt="0"/>
      <dgm:spPr/>
    </dgm:pt>
    <dgm:pt modelId="{96CE950B-5FD4-974E-BC2C-948677602C80}" type="pres">
      <dgm:prSet presAssocID="{3965A1CA-249F-434C-B555-CB45F94E8CD2}" presName="background" presStyleLbl="node0" presStyleIdx="0" presStyleCnt="3"/>
      <dgm:spPr>
        <a:solidFill>
          <a:srgbClr val="85D2E1"/>
        </a:solidFill>
      </dgm:spPr>
    </dgm:pt>
    <dgm:pt modelId="{3368DD1A-B2C8-BB49-981A-4272C4068E7A}" type="pres">
      <dgm:prSet presAssocID="{3965A1CA-249F-434C-B555-CB45F94E8CD2}" presName="text" presStyleLbl="fgAcc0" presStyleIdx="0" presStyleCnt="3" custScaleY="134878">
        <dgm:presLayoutVars>
          <dgm:chPref val="3"/>
        </dgm:presLayoutVars>
      </dgm:prSet>
      <dgm:spPr/>
    </dgm:pt>
    <dgm:pt modelId="{8BF8B0F3-33F8-9A47-A1B3-B157B8DF86C2}" type="pres">
      <dgm:prSet presAssocID="{3965A1CA-249F-434C-B555-CB45F94E8CD2}" presName="hierChild2" presStyleCnt="0"/>
      <dgm:spPr/>
    </dgm:pt>
    <dgm:pt modelId="{E8F9EB47-F761-964E-96C2-6742DD77DA26}" type="pres">
      <dgm:prSet presAssocID="{441557B7-B1A2-45F7-9165-8E061A91D916}" presName="hierRoot1" presStyleCnt="0"/>
      <dgm:spPr/>
    </dgm:pt>
    <dgm:pt modelId="{1E2A3A09-5E89-BC47-BA16-3273AD59DDD9}" type="pres">
      <dgm:prSet presAssocID="{441557B7-B1A2-45F7-9165-8E061A91D916}" presName="composite" presStyleCnt="0"/>
      <dgm:spPr/>
    </dgm:pt>
    <dgm:pt modelId="{CCB5B4DB-ED60-E844-8780-57FF74036B3E}" type="pres">
      <dgm:prSet presAssocID="{441557B7-B1A2-45F7-9165-8E061A91D916}" presName="background" presStyleLbl="node0" presStyleIdx="1" presStyleCnt="3"/>
      <dgm:spPr>
        <a:solidFill>
          <a:srgbClr val="85D2E1"/>
        </a:solidFill>
      </dgm:spPr>
    </dgm:pt>
    <dgm:pt modelId="{5CFD3E78-C49F-8B44-9E53-CEF48D47EDF4}" type="pres">
      <dgm:prSet presAssocID="{441557B7-B1A2-45F7-9165-8E061A91D916}" presName="text" presStyleLbl="fgAcc0" presStyleIdx="1" presStyleCnt="3" custScaleY="137579">
        <dgm:presLayoutVars>
          <dgm:chPref val="3"/>
        </dgm:presLayoutVars>
      </dgm:prSet>
      <dgm:spPr/>
    </dgm:pt>
    <dgm:pt modelId="{A41D3C70-BBC4-974F-A9BF-0402D899A970}" type="pres">
      <dgm:prSet presAssocID="{441557B7-B1A2-45F7-9165-8E061A91D916}" presName="hierChild2" presStyleCnt="0"/>
      <dgm:spPr/>
    </dgm:pt>
    <dgm:pt modelId="{830CD215-3627-4A4F-BF87-81979B8772D1}" type="pres">
      <dgm:prSet presAssocID="{016AAACC-AB53-4329-A64B-B2B9CDC7F79B}" presName="hierRoot1" presStyleCnt="0"/>
      <dgm:spPr/>
    </dgm:pt>
    <dgm:pt modelId="{5328E4D9-21B6-F64B-90D7-17BA0E3002B0}" type="pres">
      <dgm:prSet presAssocID="{016AAACC-AB53-4329-A64B-B2B9CDC7F79B}" presName="composite" presStyleCnt="0"/>
      <dgm:spPr/>
    </dgm:pt>
    <dgm:pt modelId="{30869EF5-A740-E349-B4E5-8EE60F2C9C68}" type="pres">
      <dgm:prSet presAssocID="{016AAACC-AB53-4329-A64B-B2B9CDC7F79B}" presName="background" presStyleLbl="node0" presStyleIdx="2" presStyleCnt="3"/>
      <dgm:spPr>
        <a:solidFill>
          <a:srgbClr val="85D2E1"/>
        </a:solidFill>
      </dgm:spPr>
    </dgm:pt>
    <dgm:pt modelId="{1BE17C05-CF51-E84C-9DDF-46267684F1E3}" type="pres">
      <dgm:prSet presAssocID="{016AAACC-AB53-4329-A64B-B2B9CDC7F79B}" presName="text" presStyleLbl="fgAcc0" presStyleIdx="2" presStyleCnt="3" custScaleY="135771" custLinFactNeighborX="0" custLinFactNeighborY="894">
        <dgm:presLayoutVars>
          <dgm:chPref val="3"/>
        </dgm:presLayoutVars>
      </dgm:prSet>
      <dgm:spPr/>
    </dgm:pt>
    <dgm:pt modelId="{83402D35-C0C7-8047-8B45-59E81663A55D}" type="pres">
      <dgm:prSet presAssocID="{016AAACC-AB53-4329-A64B-B2B9CDC7F79B}" presName="hierChild2" presStyleCnt="0"/>
      <dgm:spPr/>
    </dgm:pt>
  </dgm:ptLst>
  <dgm:cxnLst>
    <dgm:cxn modelId="{0F647C21-106D-934A-8AC8-59C2649712F7}" type="presOf" srcId="{498E0BFC-11C5-4576-A176-3F55349B5987}" destId="{F13533F1-45F9-994C-9F34-FE87475BCD23}" srcOrd="0" destOrd="0" presId="urn:microsoft.com/office/officeart/2005/8/layout/hierarchy1"/>
    <dgm:cxn modelId="{624BB246-BD63-4ED3-B119-8FAE523261EB}" srcId="{498E0BFC-11C5-4576-A176-3F55349B5987}" destId="{016AAACC-AB53-4329-A64B-B2B9CDC7F79B}" srcOrd="2" destOrd="0" parTransId="{210A04E3-692E-429B-ACE1-3F00DF869D26}" sibTransId="{14EDE4DE-BCB3-4A9D-A9B8-88E267E9D0FC}"/>
    <dgm:cxn modelId="{97BA0E47-722B-494B-B25D-53E39E2AFACA}" srcId="{498E0BFC-11C5-4576-A176-3F55349B5987}" destId="{441557B7-B1A2-45F7-9165-8E061A91D916}" srcOrd="1" destOrd="0" parTransId="{A9BB7B5B-150A-437D-B34E-586557B07B1D}" sibTransId="{375A073E-FA87-4E5E-BA52-AEE8E6AA8753}"/>
    <dgm:cxn modelId="{238101A1-A991-E04E-A152-9D20201AE708}" type="presOf" srcId="{016AAACC-AB53-4329-A64B-B2B9CDC7F79B}" destId="{1BE17C05-CF51-E84C-9DDF-46267684F1E3}" srcOrd="0" destOrd="0" presId="urn:microsoft.com/office/officeart/2005/8/layout/hierarchy1"/>
    <dgm:cxn modelId="{E1F8DAD0-8CB0-4701-878E-D80D3913DD59}" srcId="{498E0BFC-11C5-4576-A176-3F55349B5987}" destId="{3965A1CA-249F-434C-B555-CB45F94E8CD2}" srcOrd="0" destOrd="0" parTransId="{FDD7E221-328A-4601-9FAA-4D42F1DF5A45}" sibTransId="{FF8D4DCE-0BF3-4A0F-89A1-8CF602BCD6D5}"/>
    <dgm:cxn modelId="{A82A71DC-D168-344F-92F5-B390F195FCF0}" type="presOf" srcId="{441557B7-B1A2-45F7-9165-8E061A91D916}" destId="{5CFD3E78-C49F-8B44-9E53-CEF48D47EDF4}" srcOrd="0" destOrd="0" presId="urn:microsoft.com/office/officeart/2005/8/layout/hierarchy1"/>
    <dgm:cxn modelId="{785C57E5-AF65-354E-93B1-6DFB3D57209F}" type="presOf" srcId="{3965A1CA-249F-434C-B555-CB45F94E8CD2}" destId="{3368DD1A-B2C8-BB49-981A-4272C4068E7A}" srcOrd="0" destOrd="0" presId="urn:microsoft.com/office/officeart/2005/8/layout/hierarchy1"/>
    <dgm:cxn modelId="{75550976-E236-ED4E-BCB9-C801DD9EBC48}" type="presParOf" srcId="{F13533F1-45F9-994C-9F34-FE87475BCD23}" destId="{0FC512A8-5241-4445-AE67-52E58768C384}" srcOrd="0" destOrd="0" presId="urn:microsoft.com/office/officeart/2005/8/layout/hierarchy1"/>
    <dgm:cxn modelId="{C87A616A-0E87-7147-A928-A849D69149D0}" type="presParOf" srcId="{0FC512A8-5241-4445-AE67-52E58768C384}" destId="{3FBDC586-3568-AB4C-855A-7A67B4741F60}" srcOrd="0" destOrd="0" presId="urn:microsoft.com/office/officeart/2005/8/layout/hierarchy1"/>
    <dgm:cxn modelId="{C54A09E8-D350-F347-92A6-1527920E8183}" type="presParOf" srcId="{3FBDC586-3568-AB4C-855A-7A67B4741F60}" destId="{96CE950B-5FD4-974E-BC2C-948677602C80}" srcOrd="0" destOrd="0" presId="urn:microsoft.com/office/officeart/2005/8/layout/hierarchy1"/>
    <dgm:cxn modelId="{F9341F5B-AD08-C648-93C2-1204BF28BE0F}" type="presParOf" srcId="{3FBDC586-3568-AB4C-855A-7A67B4741F60}" destId="{3368DD1A-B2C8-BB49-981A-4272C4068E7A}" srcOrd="1" destOrd="0" presId="urn:microsoft.com/office/officeart/2005/8/layout/hierarchy1"/>
    <dgm:cxn modelId="{E3CDDE4A-69F4-584C-A0B1-83EA0C6BBFBC}" type="presParOf" srcId="{0FC512A8-5241-4445-AE67-52E58768C384}" destId="{8BF8B0F3-33F8-9A47-A1B3-B157B8DF86C2}" srcOrd="1" destOrd="0" presId="urn:microsoft.com/office/officeart/2005/8/layout/hierarchy1"/>
    <dgm:cxn modelId="{A548B197-E0FD-9A46-977B-9A414BED1112}" type="presParOf" srcId="{F13533F1-45F9-994C-9F34-FE87475BCD23}" destId="{E8F9EB47-F761-964E-96C2-6742DD77DA26}" srcOrd="1" destOrd="0" presId="urn:microsoft.com/office/officeart/2005/8/layout/hierarchy1"/>
    <dgm:cxn modelId="{615410F1-C9C3-A64C-BC9E-96B43D9A89C1}" type="presParOf" srcId="{E8F9EB47-F761-964E-96C2-6742DD77DA26}" destId="{1E2A3A09-5E89-BC47-BA16-3273AD59DDD9}" srcOrd="0" destOrd="0" presId="urn:microsoft.com/office/officeart/2005/8/layout/hierarchy1"/>
    <dgm:cxn modelId="{893D8ABB-BD5F-C543-97B0-80CB6B01EBB8}" type="presParOf" srcId="{1E2A3A09-5E89-BC47-BA16-3273AD59DDD9}" destId="{CCB5B4DB-ED60-E844-8780-57FF74036B3E}" srcOrd="0" destOrd="0" presId="urn:microsoft.com/office/officeart/2005/8/layout/hierarchy1"/>
    <dgm:cxn modelId="{4DEE140B-77C8-544D-A8F4-64752C425250}" type="presParOf" srcId="{1E2A3A09-5E89-BC47-BA16-3273AD59DDD9}" destId="{5CFD3E78-C49F-8B44-9E53-CEF48D47EDF4}" srcOrd="1" destOrd="0" presId="urn:microsoft.com/office/officeart/2005/8/layout/hierarchy1"/>
    <dgm:cxn modelId="{6AAC38BC-6B42-824D-A8A6-59E8B048DB07}" type="presParOf" srcId="{E8F9EB47-F761-964E-96C2-6742DD77DA26}" destId="{A41D3C70-BBC4-974F-A9BF-0402D899A970}" srcOrd="1" destOrd="0" presId="urn:microsoft.com/office/officeart/2005/8/layout/hierarchy1"/>
    <dgm:cxn modelId="{7038D3F8-3134-ED4E-92FE-1D590E9D045B}" type="presParOf" srcId="{F13533F1-45F9-994C-9F34-FE87475BCD23}" destId="{830CD215-3627-4A4F-BF87-81979B8772D1}" srcOrd="2" destOrd="0" presId="urn:microsoft.com/office/officeart/2005/8/layout/hierarchy1"/>
    <dgm:cxn modelId="{2215D55D-538E-4845-890C-A3782994A64D}" type="presParOf" srcId="{830CD215-3627-4A4F-BF87-81979B8772D1}" destId="{5328E4D9-21B6-F64B-90D7-17BA0E3002B0}" srcOrd="0" destOrd="0" presId="urn:microsoft.com/office/officeart/2005/8/layout/hierarchy1"/>
    <dgm:cxn modelId="{26284B5C-1BD3-EE40-92CE-7FDAB64F46D8}" type="presParOf" srcId="{5328E4D9-21B6-F64B-90D7-17BA0E3002B0}" destId="{30869EF5-A740-E349-B4E5-8EE60F2C9C68}" srcOrd="0" destOrd="0" presId="urn:microsoft.com/office/officeart/2005/8/layout/hierarchy1"/>
    <dgm:cxn modelId="{E1D0C8CC-12FB-D94C-9294-8BAAED9C71D4}" type="presParOf" srcId="{5328E4D9-21B6-F64B-90D7-17BA0E3002B0}" destId="{1BE17C05-CF51-E84C-9DDF-46267684F1E3}" srcOrd="1" destOrd="0" presId="urn:microsoft.com/office/officeart/2005/8/layout/hierarchy1"/>
    <dgm:cxn modelId="{5EE0344E-CCD2-244E-8C5F-31D1CBD69E42}" type="presParOf" srcId="{830CD215-3627-4A4F-BF87-81979B8772D1}" destId="{83402D35-C0C7-8047-8B45-59E81663A5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BD866-C187-4C86-B440-670929DBBEA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5B442-9318-4424-AD9B-16B6223EBD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dirty="0">
              <a:solidFill>
                <a:srgbClr val="000000"/>
              </a:solidFill>
            </a:rPr>
            <a:t>Denken Sie daran, dass die </a:t>
          </a:r>
          <a:r>
            <a:rPr lang="de-DE" sz="2000" b="1" dirty="0">
              <a:solidFill>
                <a:srgbClr val="000000"/>
              </a:solidFill>
            </a:rPr>
            <a:t>Gewinnung neuer Kunden 7 Mal teurer ist als die Bindung bestehender Kunden</a:t>
          </a:r>
          <a:r>
            <a:rPr lang="de-DE" sz="2000" dirty="0">
              <a:solidFill>
                <a:srgbClr val="000000"/>
              </a:solidFill>
            </a:rPr>
            <a:t>. Es ist wichtig, dass Sie sicherstellen, dass die bestehenden Kunden zufrieden sind. </a:t>
          </a:r>
          <a:endParaRPr lang="en-US" sz="2000" dirty="0">
            <a:solidFill>
              <a:srgbClr val="000000"/>
            </a:solidFill>
          </a:endParaRPr>
        </a:p>
      </dgm:t>
    </dgm:pt>
    <dgm:pt modelId="{1E446B9A-9EA0-43C9-A879-5D20605CB32B}" type="parTrans" cxnId="{CE708ACC-007F-4323-B9F3-4DCDE0129D78}">
      <dgm:prSet/>
      <dgm:spPr/>
      <dgm:t>
        <a:bodyPr/>
        <a:lstStyle/>
        <a:p>
          <a:endParaRPr lang="en-US"/>
        </a:p>
      </dgm:t>
    </dgm:pt>
    <dgm:pt modelId="{6A3374A9-E399-4E4D-A810-9E2A217AB8BA}" type="sibTrans" cxnId="{CE708ACC-007F-4323-B9F3-4DCDE0129D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BC3AF8-B0BC-4049-8998-B2A478E26A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b="0" dirty="0">
              <a:solidFill>
                <a:srgbClr val="000000"/>
              </a:solidFill>
            </a:rPr>
            <a:t>Der </a:t>
          </a:r>
          <a:r>
            <a:rPr lang="de-DE" sz="2000" b="1" dirty="0">
              <a:solidFill>
                <a:srgbClr val="000000"/>
              </a:solidFill>
            </a:rPr>
            <a:t>Kundenservice</a:t>
          </a:r>
          <a:r>
            <a:rPr lang="de-DE" sz="2000" b="0" dirty="0">
              <a:solidFill>
                <a:srgbClr val="000000"/>
              </a:solidFill>
            </a:rPr>
            <a:t> sollte im gesamten Unternehmen im Mittelpunkt stehen, und wenn es zu einem Kundenverlust kommt, müssen die Gründe dafür ermittelt werden. </a:t>
          </a:r>
          <a:endParaRPr lang="en-US" sz="2000" dirty="0">
            <a:solidFill>
              <a:srgbClr val="000000"/>
            </a:solidFill>
          </a:endParaRPr>
        </a:p>
      </dgm:t>
    </dgm:pt>
    <dgm:pt modelId="{B8CCA539-D1DE-4DF9-B465-A6AE7FE7C534}" type="parTrans" cxnId="{72E3218F-C1A7-443B-AC61-828B798BD539}">
      <dgm:prSet/>
      <dgm:spPr/>
      <dgm:t>
        <a:bodyPr/>
        <a:lstStyle/>
        <a:p>
          <a:endParaRPr lang="en-US"/>
        </a:p>
      </dgm:t>
    </dgm:pt>
    <dgm:pt modelId="{88191A04-2B0D-4AFE-8514-D2F82FF2C129}" type="sibTrans" cxnId="{72E3218F-C1A7-443B-AC61-828B798BD5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1EFD47-1024-0E40-8C6D-622941D0ED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noProof="0" dirty="0">
              <a:solidFill>
                <a:srgbClr val="000000"/>
              </a:solidFill>
            </a:rPr>
            <a:t>Vor allem ältere Menschen kaufen eher wieder ein und wechseln nicht die Marke, wenn sie eine </a:t>
          </a:r>
          <a:r>
            <a:rPr lang="de-DE" sz="2000" b="1" noProof="0" dirty="0">
              <a:solidFill>
                <a:srgbClr val="000000"/>
              </a:solidFill>
            </a:rPr>
            <a:t>Lieblingsmarke </a:t>
          </a:r>
          <a:r>
            <a:rPr lang="de-DE" sz="2000" noProof="0" dirty="0">
              <a:solidFill>
                <a:srgbClr val="000000"/>
              </a:solidFill>
            </a:rPr>
            <a:t>haben und dem Unternehmen/der Marke vertrauen.</a:t>
          </a:r>
          <a:endParaRPr lang="en-GB" sz="2000" noProof="0" dirty="0">
            <a:solidFill>
              <a:srgbClr val="000000"/>
            </a:solidFill>
          </a:endParaRPr>
        </a:p>
      </dgm:t>
    </dgm:pt>
    <dgm:pt modelId="{3FA6A173-0E17-2341-9D5B-D476DD64173B}" type="parTrans" cxnId="{98C08DCF-127E-484F-B3C5-92DA3EE9906D}">
      <dgm:prSet/>
      <dgm:spPr/>
      <dgm:t>
        <a:bodyPr/>
        <a:lstStyle/>
        <a:p>
          <a:endParaRPr lang="de-DE"/>
        </a:p>
      </dgm:t>
    </dgm:pt>
    <dgm:pt modelId="{246A44A4-732E-7642-8FDE-B599AEC27C9A}" type="sibTrans" cxnId="{98C08DCF-127E-484F-B3C5-92DA3EE9906D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704B7A2E-75CB-B04A-BB12-F1D88911EC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noProof="0" dirty="0">
              <a:solidFill>
                <a:srgbClr val="000000"/>
              </a:solidFill>
            </a:rPr>
            <a:t>Die </a:t>
          </a:r>
          <a:r>
            <a:rPr lang="de-DE" sz="2000" b="1" noProof="0" dirty="0">
              <a:solidFill>
                <a:srgbClr val="000000"/>
              </a:solidFill>
            </a:rPr>
            <a:t>Loyalität </a:t>
          </a:r>
          <a:r>
            <a:rPr lang="de-DE" sz="2000" noProof="0" dirty="0">
              <a:solidFill>
                <a:srgbClr val="000000"/>
              </a:solidFill>
            </a:rPr>
            <a:t>von Senioren gegenüber einer Marke wird durch ihre </a:t>
          </a:r>
          <a:r>
            <a:rPr lang="de-DE" sz="2000" b="1" noProof="0" dirty="0">
              <a:solidFill>
                <a:srgbClr val="000000"/>
              </a:solidFill>
            </a:rPr>
            <a:t>Zuneigung </a:t>
          </a:r>
          <a:r>
            <a:rPr lang="de-DE" sz="2000" noProof="0" dirty="0">
              <a:solidFill>
                <a:srgbClr val="000000"/>
              </a:solidFill>
            </a:rPr>
            <a:t>beeinflusst. Entwerfen Sie daher Produkte, die Senioren besser zufriedenstellen und schaffen Sie Loyalität zum Produkt, indem Sie </a:t>
          </a:r>
          <a:r>
            <a:rPr lang="de-DE" sz="2000" b="1" noProof="0" dirty="0">
              <a:solidFill>
                <a:srgbClr val="000000"/>
              </a:solidFill>
            </a:rPr>
            <a:t>emotionale Bindungen </a:t>
          </a:r>
          <a:r>
            <a:rPr lang="de-DE" sz="2000" noProof="0" dirty="0">
              <a:solidFill>
                <a:srgbClr val="000000"/>
              </a:solidFill>
            </a:rPr>
            <a:t>fördern. </a:t>
          </a:r>
          <a:endParaRPr lang="en-GB" sz="2000" noProof="0" dirty="0">
            <a:solidFill>
              <a:srgbClr val="000000"/>
            </a:solidFill>
          </a:endParaRPr>
        </a:p>
      </dgm:t>
    </dgm:pt>
    <dgm:pt modelId="{B037D5FA-A5BF-5240-8A55-8F95D2168E28}" type="parTrans" cxnId="{5281E5E6-83AD-F74E-B037-0839C296E4C5}">
      <dgm:prSet/>
      <dgm:spPr/>
      <dgm:t>
        <a:bodyPr/>
        <a:lstStyle/>
        <a:p>
          <a:endParaRPr lang="de-DE"/>
        </a:p>
      </dgm:t>
    </dgm:pt>
    <dgm:pt modelId="{EC8ABC24-3060-7049-BE34-79E8BBD08A43}" type="sibTrans" cxnId="{5281E5E6-83AD-F74E-B037-0839C296E4C5}">
      <dgm:prSet/>
      <dgm:spPr/>
      <dgm:t>
        <a:bodyPr/>
        <a:lstStyle/>
        <a:p>
          <a:endParaRPr lang="de-DE"/>
        </a:p>
      </dgm:t>
    </dgm:pt>
    <dgm:pt modelId="{6F8E27CD-C381-4044-8E7F-4E61AD51E677}" type="pres">
      <dgm:prSet presAssocID="{6D5BD866-C187-4C86-B440-670929DBBEA7}" presName="root" presStyleCnt="0">
        <dgm:presLayoutVars>
          <dgm:dir/>
          <dgm:resizeHandles val="exact"/>
        </dgm:presLayoutVars>
      </dgm:prSet>
      <dgm:spPr/>
    </dgm:pt>
    <dgm:pt modelId="{766DD0D0-93C6-4DD5-A632-21C0A8CD577F}" type="pres">
      <dgm:prSet presAssocID="{6D5BD866-C187-4C86-B440-670929DBBEA7}" presName="container" presStyleCnt="0">
        <dgm:presLayoutVars>
          <dgm:dir/>
          <dgm:resizeHandles val="exact"/>
        </dgm:presLayoutVars>
      </dgm:prSet>
      <dgm:spPr/>
    </dgm:pt>
    <dgm:pt modelId="{BB77406C-D04D-4EC0-99AB-69E4AC9E3540}" type="pres">
      <dgm:prSet presAssocID="{8395B442-9318-4424-AD9B-16B6223EBD1F}" presName="compNode" presStyleCnt="0"/>
      <dgm:spPr/>
    </dgm:pt>
    <dgm:pt modelId="{0656B844-8737-435F-BDCB-0117C66D74B7}" type="pres">
      <dgm:prSet presAssocID="{8395B442-9318-4424-AD9B-16B6223EBD1F}" presName="iconBgRect" presStyleLbl="bgShp" presStyleIdx="0" presStyleCnt="4"/>
      <dgm:spPr>
        <a:solidFill>
          <a:srgbClr val="85D2E1"/>
        </a:solidFill>
      </dgm:spPr>
    </dgm:pt>
    <dgm:pt modelId="{D24BDDF2-62D9-46F3-B362-DF87AFD54C7B}" type="pres">
      <dgm:prSet presAssocID="{8395B442-9318-4424-AD9B-16B6223EBD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with solid fill"/>
        </a:ext>
      </dgm:extLst>
    </dgm:pt>
    <dgm:pt modelId="{0013D4F3-2C5E-43C4-B0CA-BE8388324FBF}" type="pres">
      <dgm:prSet presAssocID="{8395B442-9318-4424-AD9B-16B6223EBD1F}" presName="spaceRect" presStyleCnt="0"/>
      <dgm:spPr/>
    </dgm:pt>
    <dgm:pt modelId="{4A80E57A-B3E3-400D-B360-7716B2C69A72}" type="pres">
      <dgm:prSet presAssocID="{8395B442-9318-4424-AD9B-16B6223EBD1F}" presName="textRect" presStyleLbl="revTx" presStyleIdx="0" presStyleCnt="4" custScaleX="128094" custScaleY="116473" custLinFactNeighborX="6575" custLinFactNeighborY="-1937">
        <dgm:presLayoutVars>
          <dgm:chMax val="1"/>
          <dgm:chPref val="1"/>
        </dgm:presLayoutVars>
      </dgm:prSet>
      <dgm:spPr/>
    </dgm:pt>
    <dgm:pt modelId="{5AD3770F-378D-4A86-8E5F-0774E938DCBD}" type="pres">
      <dgm:prSet presAssocID="{6A3374A9-E399-4E4D-A810-9E2A217AB8BA}" presName="sibTrans" presStyleLbl="sibTrans2D1" presStyleIdx="0" presStyleCnt="0"/>
      <dgm:spPr/>
    </dgm:pt>
    <dgm:pt modelId="{5B2BD5EC-796F-4912-ABF0-89AB818ED00C}" type="pres">
      <dgm:prSet presAssocID="{B5BC3AF8-B0BC-4049-8998-B2A478E26A52}" presName="compNode" presStyleCnt="0"/>
      <dgm:spPr/>
    </dgm:pt>
    <dgm:pt modelId="{E04CCDF5-A1C5-4D75-9B81-54D2E2B92CF8}" type="pres">
      <dgm:prSet presAssocID="{B5BC3AF8-B0BC-4049-8998-B2A478E26A52}" presName="iconBgRect" presStyleLbl="bgShp" presStyleIdx="1" presStyleCnt="4" custLinFactNeighborX="-12384" custLinFactNeighborY="2136"/>
      <dgm:spPr>
        <a:solidFill>
          <a:srgbClr val="85D2E1"/>
        </a:solidFill>
      </dgm:spPr>
    </dgm:pt>
    <dgm:pt modelId="{2B992194-4520-42B8-A289-1A65A958171F}" type="pres">
      <dgm:prSet presAssocID="{B5BC3AF8-B0BC-4049-8998-B2A478E26A52}" presName="iconRect" presStyleLbl="node1" presStyleIdx="1" presStyleCnt="4" custLinFactNeighborX="-196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70697055-E973-4890-A3AC-3DDBDC1257B3}" type="pres">
      <dgm:prSet presAssocID="{B5BC3AF8-B0BC-4049-8998-B2A478E26A52}" presName="spaceRect" presStyleCnt="0"/>
      <dgm:spPr/>
    </dgm:pt>
    <dgm:pt modelId="{2F3D0A92-6208-4BC3-A484-C901E9F0DC4E}" type="pres">
      <dgm:prSet presAssocID="{B5BC3AF8-B0BC-4049-8998-B2A478E26A52}" presName="textRect" presStyleLbl="revTx" presStyleIdx="1" presStyleCnt="4" custScaleX="137624" custLinFactNeighborX="9532" custLinFactNeighborY="-4033">
        <dgm:presLayoutVars>
          <dgm:chMax val="1"/>
          <dgm:chPref val="1"/>
        </dgm:presLayoutVars>
      </dgm:prSet>
      <dgm:spPr/>
    </dgm:pt>
    <dgm:pt modelId="{16D5F9E0-BCCF-A447-B1D6-E9F34A5A7D12}" type="pres">
      <dgm:prSet presAssocID="{88191A04-2B0D-4AFE-8514-D2F82FF2C129}" presName="sibTrans" presStyleLbl="sibTrans2D1" presStyleIdx="0" presStyleCnt="0"/>
      <dgm:spPr/>
    </dgm:pt>
    <dgm:pt modelId="{FE69A5EA-4C38-7A47-96B1-1BEB5EBA49CA}" type="pres">
      <dgm:prSet presAssocID="{871EFD47-1024-0E40-8C6D-622941D0EDE4}" presName="compNode" presStyleCnt="0"/>
      <dgm:spPr/>
    </dgm:pt>
    <dgm:pt modelId="{C3369505-BB70-884A-B591-FF0FC0865193}" type="pres">
      <dgm:prSet presAssocID="{871EFD47-1024-0E40-8C6D-622941D0EDE4}" presName="iconBgRect" presStyleLbl="bgShp" presStyleIdx="2" presStyleCnt="4"/>
      <dgm:spPr>
        <a:solidFill>
          <a:srgbClr val="85D2E1"/>
        </a:solidFill>
      </dgm:spPr>
    </dgm:pt>
    <dgm:pt modelId="{0A7F77CF-6479-2043-9ACC-ADE7BAE6D821}" type="pres">
      <dgm:prSet presAssocID="{871EFD47-1024-0E40-8C6D-622941D0EDE4}" presName="iconRect" presStyleLbl="node1" presStyleIdx="2" presStyleCnt="4" custLinFactNeighborX="-850" custLinFactNeighborY="-385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au mit Stock mit einfarbiger Füllung"/>
        </a:ext>
      </dgm:extLst>
    </dgm:pt>
    <dgm:pt modelId="{8E8131FA-2FC3-874C-9677-F7BDA35A5768}" type="pres">
      <dgm:prSet presAssocID="{871EFD47-1024-0E40-8C6D-622941D0EDE4}" presName="spaceRect" presStyleCnt="0"/>
      <dgm:spPr/>
    </dgm:pt>
    <dgm:pt modelId="{BB8C2905-D6A4-984C-BDE4-7D464FF2326A}" type="pres">
      <dgm:prSet presAssocID="{871EFD47-1024-0E40-8C6D-622941D0EDE4}" presName="textRect" presStyleLbl="revTx" presStyleIdx="2" presStyleCnt="4" custScaleX="134847" custLinFactNeighborX="10733" custLinFactNeighborY="4786">
        <dgm:presLayoutVars>
          <dgm:chMax val="1"/>
          <dgm:chPref val="1"/>
        </dgm:presLayoutVars>
      </dgm:prSet>
      <dgm:spPr/>
    </dgm:pt>
    <dgm:pt modelId="{EAE3953A-CE57-7243-AB18-10BF96ADCB7C}" type="pres">
      <dgm:prSet presAssocID="{246A44A4-732E-7642-8FDE-B599AEC27C9A}" presName="sibTrans" presStyleLbl="sibTrans2D1" presStyleIdx="0" presStyleCnt="0"/>
      <dgm:spPr/>
    </dgm:pt>
    <dgm:pt modelId="{7BB5F77F-6D36-D34D-A548-4C198EDAA5E0}" type="pres">
      <dgm:prSet presAssocID="{704B7A2E-75CB-B04A-BB12-F1D88911EC61}" presName="compNode" presStyleCnt="0"/>
      <dgm:spPr/>
    </dgm:pt>
    <dgm:pt modelId="{819E7524-1857-0642-9C71-E7587A209340}" type="pres">
      <dgm:prSet presAssocID="{704B7A2E-75CB-B04A-BB12-F1D88911EC61}" presName="iconBgRect" presStyleLbl="bgShp" presStyleIdx="3" presStyleCnt="4" custLinFactNeighborX="-21431" custLinFactNeighborY="712"/>
      <dgm:spPr>
        <a:solidFill>
          <a:srgbClr val="85D2E1"/>
        </a:solidFill>
      </dgm:spPr>
    </dgm:pt>
    <dgm:pt modelId="{23A51F62-C2D1-6D4F-9C6E-739B70384800}" type="pres">
      <dgm:prSet presAssocID="{704B7A2E-75CB-B04A-BB12-F1D88911EC61}" presName="iconRect" presStyleLbl="node1" presStyleIdx="3" presStyleCnt="4" custLinFactNeighborX="-33137" custLinFactNeighborY="-245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liebte-Gesichtskontur mit einfarbiger Füllung"/>
        </a:ext>
      </dgm:extLst>
    </dgm:pt>
    <dgm:pt modelId="{B44445C5-5D35-D241-841A-4546C6F1DDB0}" type="pres">
      <dgm:prSet presAssocID="{704B7A2E-75CB-B04A-BB12-F1D88911EC61}" presName="spaceRect" presStyleCnt="0"/>
      <dgm:spPr/>
    </dgm:pt>
    <dgm:pt modelId="{A0B732CA-C23D-1645-91D9-B552B4952B63}" type="pres">
      <dgm:prSet presAssocID="{704B7A2E-75CB-B04A-BB12-F1D88911EC61}" presName="textRect" presStyleLbl="revTx" presStyleIdx="3" presStyleCnt="4" custScaleX="137701" custLinFactNeighborX="13993" custLinFactNeighborY="-4440">
        <dgm:presLayoutVars>
          <dgm:chMax val="1"/>
          <dgm:chPref val="1"/>
        </dgm:presLayoutVars>
      </dgm:prSet>
      <dgm:spPr/>
    </dgm:pt>
  </dgm:ptLst>
  <dgm:cxnLst>
    <dgm:cxn modelId="{CA9EBC33-C921-4D40-BC74-D81CEE95EE96}" type="presOf" srcId="{704B7A2E-75CB-B04A-BB12-F1D88911EC61}" destId="{A0B732CA-C23D-1645-91D9-B552B4952B63}" srcOrd="0" destOrd="0" presId="urn:microsoft.com/office/officeart/2018/2/layout/IconCircleList"/>
    <dgm:cxn modelId="{A224343D-B29E-8441-8763-4B2AB0FCA8C1}" type="presOf" srcId="{88191A04-2B0D-4AFE-8514-D2F82FF2C129}" destId="{16D5F9E0-BCCF-A447-B1D6-E9F34A5A7D12}" srcOrd="0" destOrd="0" presId="urn:microsoft.com/office/officeart/2018/2/layout/IconCircleList"/>
    <dgm:cxn modelId="{24B6DD5C-E0DA-4EFD-B1D4-525B0B0CBA0E}" type="presOf" srcId="{6D5BD866-C187-4C86-B440-670929DBBEA7}" destId="{6F8E27CD-C381-4044-8E7F-4E61AD51E677}" srcOrd="0" destOrd="0" presId="urn:microsoft.com/office/officeart/2018/2/layout/IconCircleList"/>
    <dgm:cxn modelId="{25842B61-C682-4F26-AE43-821EF7D60268}" type="presOf" srcId="{8395B442-9318-4424-AD9B-16B6223EBD1F}" destId="{4A80E57A-B3E3-400D-B360-7716B2C69A72}" srcOrd="0" destOrd="0" presId="urn:microsoft.com/office/officeart/2018/2/layout/IconCircleList"/>
    <dgm:cxn modelId="{C3586082-438F-4141-844B-8A6D61A7537A}" type="presOf" srcId="{871EFD47-1024-0E40-8C6D-622941D0EDE4}" destId="{BB8C2905-D6A4-984C-BDE4-7D464FF2326A}" srcOrd="0" destOrd="0" presId="urn:microsoft.com/office/officeart/2018/2/layout/IconCircleList"/>
    <dgm:cxn modelId="{72E3218F-C1A7-443B-AC61-828B798BD539}" srcId="{6D5BD866-C187-4C86-B440-670929DBBEA7}" destId="{B5BC3AF8-B0BC-4049-8998-B2A478E26A52}" srcOrd="1" destOrd="0" parTransId="{B8CCA539-D1DE-4DF9-B465-A6AE7FE7C534}" sibTransId="{88191A04-2B0D-4AFE-8514-D2F82FF2C129}"/>
    <dgm:cxn modelId="{242BD196-041B-4C43-83D0-FEF8D8A52745}" type="presOf" srcId="{246A44A4-732E-7642-8FDE-B599AEC27C9A}" destId="{EAE3953A-CE57-7243-AB18-10BF96ADCB7C}" srcOrd="0" destOrd="0" presId="urn:microsoft.com/office/officeart/2018/2/layout/IconCircleList"/>
    <dgm:cxn modelId="{117DECA0-786D-4893-A6F9-AB25D305E41F}" type="presOf" srcId="{6A3374A9-E399-4E4D-A810-9E2A217AB8BA}" destId="{5AD3770F-378D-4A86-8E5F-0774E938DCBD}" srcOrd="0" destOrd="0" presId="urn:microsoft.com/office/officeart/2018/2/layout/IconCircleList"/>
    <dgm:cxn modelId="{2A4B9FB5-5164-4E58-AC9D-F5F729ABE095}" type="presOf" srcId="{B5BC3AF8-B0BC-4049-8998-B2A478E26A52}" destId="{2F3D0A92-6208-4BC3-A484-C901E9F0DC4E}" srcOrd="0" destOrd="0" presId="urn:microsoft.com/office/officeart/2018/2/layout/IconCircleList"/>
    <dgm:cxn modelId="{CE708ACC-007F-4323-B9F3-4DCDE0129D78}" srcId="{6D5BD866-C187-4C86-B440-670929DBBEA7}" destId="{8395B442-9318-4424-AD9B-16B6223EBD1F}" srcOrd="0" destOrd="0" parTransId="{1E446B9A-9EA0-43C9-A879-5D20605CB32B}" sibTransId="{6A3374A9-E399-4E4D-A810-9E2A217AB8BA}"/>
    <dgm:cxn modelId="{98C08DCF-127E-484F-B3C5-92DA3EE9906D}" srcId="{6D5BD866-C187-4C86-B440-670929DBBEA7}" destId="{871EFD47-1024-0E40-8C6D-622941D0EDE4}" srcOrd="2" destOrd="0" parTransId="{3FA6A173-0E17-2341-9D5B-D476DD64173B}" sibTransId="{246A44A4-732E-7642-8FDE-B599AEC27C9A}"/>
    <dgm:cxn modelId="{5281E5E6-83AD-F74E-B037-0839C296E4C5}" srcId="{6D5BD866-C187-4C86-B440-670929DBBEA7}" destId="{704B7A2E-75CB-B04A-BB12-F1D88911EC61}" srcOrd="3" destOrd="0" parTransId="{B037D5FA-A5BF-5240-8A55-8F95D2168E28}" sibTransId="{EC8ABC24-3060-7049-BE34-79E8BBD08A43}"/>
    <dgm:cxn modelId="{8D37A4ED-6C9C-4650-8C28-18C7025335F0}" type="presParOf" srcId="{6F8E27CD-C381-4044-8E7F-4E61AD51E677}" destId="{766DD0D0-93C6-4DD5-A632-21C0A8CD577F}" srcOrd="0" destOrd="0" presId="urn:microsoft.com/office/officeart/2018/2/layout/IconCircleList"/>
    <dgm:cxn modelId="{B3AEFC2E-A487-4F3B-93CE-566FAC8834A6}" type="presParOf" srcId="{766DD0D0-93C6-4DD5-A632-21C0A8CD577F}" destId="{BB77406C-D04D-4EC0-99AB-69E4AC9E3540}" srcOrd="0" destOrd="0" presId="urn:microsoft.com/office/officeart/2018/2/layout/IconCircleList"/>
    <dgm:cxn modelId="{EB76B3EB-C12B-4FB9-8D94-E7E7E9F1CB8E}" type="presParOf" srcId="{BB77406C-D04D-4EC0-99AB-69E4AC9E3540}" destId="{0656B844-8737-435F-BDCB-0117C66D74B7}" srcOrd="0" destOrd="0" presId="urn:microsoft.com/office/officeart/2018/2/layout/IconCircleList"/>
    <dgm:cxn modelId="{256CE757-CFFD-4714-A789-AF8A07716781}" type="presParOf" srcId="{BB77406C-D04D-4EC0-99AB-69E4AC9E3540}" destId="{D24BDDF2-62D9-46F3-B362-DF87AFD54C7B}" srcOrd="1" destOrd="0" presId="urn:microsoft.com/office/officeart/2018/2/layout/IconCircleList"/>
    <dgm:cxn modelId="{FC8EBC8C-2FE9-4385-A4E1-6798C07E956E}" type="presParOf" srcId="{BB77406C-D04D-4EC0-99AB-69E4AC9E3540}" destId="{0013D4F3-2C5E-43C4-B0CA-BE8388324FBF}" srcOrd="2" destOrd="0" presId="urn:microsoft.com/office/officeart/2018/2/layout/IconCircleList"/>
    <dgm:cxn modelId="{294AEB3C-52F7-4E81-A8C5-09F5ACE18FB5}" type="presParOf" srcId="{BB77406C-D04D-4EC0-99AB-69E4AC9E3540}" destId="{4A80E57A-B3E3-400D-B360-7716B2C69A72}" srcOrd="3" destOrd="0" presId="urn:microsoft.com/office/officeart/2018/2/layout/IconCircleList"/>
    <dgm:cxn modelId="{8210F0B0-0378-45B7-801C-0B14E1A5E98E}" type="presParOf" srcId="{766DD0D0-93C6-4DD5-A632-21C0A8CD577F}" destId="{5AD3770F-378D-4A86-8E5F-0774E938DCBD}" srcOrd="1" destOrd="0" presId="urn:microsoft.com/office/officeart/2018/2/layout/IconCircleList"/>
    <dgm:cxn modelId="{3A19B23C-DC08-4C22-9D0F-7A5464F2ECBF}" type="presParOf" srcId="{766DD0D0-93C6-4DD5-A632-21C0A8CD577F}" destId="{5B2BD5EC-796F-4912-ABF0-89AB818ED00C}" srcOrd="2" destOrd="0" presId="urn:microsoft.com/office/officeart/2018/2/layout/IconCircleList"/>
    <dgm:cxn modelId="{502921FB-BD7B-40AC-B7C0-B3AD82D2094F}" type="presParOf" srcId="{5B2BD5EC-796F-4912-ABF0-89AB818ED00C}" destId="{E04CCDF5-A1C5-4D75-9B81-54D2E2B92CF8}" srcOrd="0" destOrd="0" presId="urn:microsoft.com/office/officeart/2018/2/layout/IconCircleList"/>
    <dgm:cxn modelId="{30CAC7E9-6FA4-4C8B-A20D-31D9A35E63AB}" type="presParOf" srcId="{5B2BD5EC-796F-4912-ABF0-89AB818ED00C}" destId="{2B992194-4520-42B8-A289-1A65A958171F}" srcOrd="1" destOrd="0" presId="urn:microsoft.com/office/officeart/2018/2/layout/IconCircleList"/>
    <dgm:cxn modelId="{1F5C7898-7E4F-4191-AD00-6797F50DB02E}" type="presParOf" srcId="{5B2BD5EC-796F-4912-ABF0-89AB818ED00C}" destId="{70697055-E973-4890-A3AC-3DDBDC1257B3}" srcOrd="2" destOrd="0" presId="urn:microsoft.com/office/officeart/2018/2/layout/IconCircleList"/>
    <dgm:cxn modelId="{004C24A9-828A-4FA4-8635-C3DCD6476A13}" type="presParOf" srcId="{5B2BD5EC-796F-4912-ABF0-89AB818ED00C}" destId="{2F3D0A92-6208-4BC3-A484-C901E9F0DC4E}" srcOrd="3" destOrd="0" presId="urn:microsoft.com/office/officeart/2018/2/layout/IconCircleList"/>
    <dgm:cxn modelId="{2A2AD383-05FB-8A4C-9AA7-E6A570DDAF4C}" type="presParOf" srcId="{766DD0D0-93C6-4DD5-A632-21C0A8CD577F}" destId="{16D5F9E0-BCCF-A447-B1D6-E9F34A5A7D12}" srcOrd="3" destOrd="0" presId="urn:microsoft.com/office/officeart/2018/2/layout/IconCircleList"/>
    <dgm:cxn modelId="{47F21998-3941-3D4B-8E74-6FCC94278F6E}" type="presParOf" srcId="{766DD0D0-93C6-4DD5-A632-21C0A8CD577F}" destId="{FE69A5EA-4C38-7A47-96B1-1BEB5EBA49CA}" srcOrd="4" destOrd="0" presId="urn:microsoft.com/office/officeart/2018/2/layout/IconCircleList"/>
    <dgm:cxn modelId="{F183A50F-1067-3644-920D-522249278BFD}" type="presParOf" srcId="{FE69A5EA-4C38-7A47-96B1-1BEB5EBA49CA}" destId="{C3369505-BB70-884A-B591-FF0FC0865193}" srcOrd="0" destOrd="0" presId="urn:microsoft.com/office/officeart/2018/2/layout/IconCircleList"/>
    <dgm:cxn modelId="{0BF0FDBA-5946-B64D-B653-9E926CD8DA73}" type="presParOf" srcId="{FE69A5EA-4C38-7A47-96B1-1BEB5EBA49CA}" destId="{0A7F77CF-6479-2043-9ACC-ADE7BAE6D821}" srcOrd="1" destOrd="0" presId="urn:microsoft.com/office/officeart/2018/2/layout/IconCircleList"/>
    <dgm:cxn modelId="{07BA0979-E034-614D-A9DC-0E2EABF21BD5}" type="presParOf" srcId="{FE69A5EA-4C38-7A47-96B1-1BEB5EBA49CA}" destId="{8E8131FA-2FC3-874C-9677-F7BDA35A5768}" srcOrd="2" destOrd="0" presId="urn:microsoft.com/office/officeart/2018/2/layout/IconCircleList"/>
    <dgm:cxn modelId="{E596C0C5-78B8-4249-982D-02A5A9EA5D6B}" type="presParOf" srcId="{FE69A5EA-4C38-7A47-96B1-1BEB5EBA49CA}" destId="{BB8C2905-D6A4-984C-BDE4-7D464FF2326A}" srcOrd="3" destOrd="0" presId="urn:microsoft.com/office/officeart/2018/2/layout/IconCircleList"/>
    <dgm:cxn modelId="{08747832-E47C-0740-9196-06225E00EB44}" type="presParOf" srcId="{766DD0D0-93C6-4DD5-A632-21C0A8CD577F}" destId="{EAE3953A-CE57-7243-AB18-10BF96ADCB7C}" srcOrd="5" destOrd="0" presId="urn:microsoft.com/office/officeart/2018/2/layout/IconCircleList"/>
    <dgm:cxn modelId="{8AEDAE29-5F9E-694E-8007-B9C1C1FB638D}" type="presParOf" srcId="{766DD0D0-93C6-4DD5-A632-21C0A8CD577F}" destId="{7BB5F77F-6D36-D34D-A548-4C198EDAA5E0}" srcOrd="6" destOrd="0" presId="urn:microsoft.com/office/officeart/2018/2/layout/IconCircleList"/>
    <dgm:cxn modelId="{4A5EB2EF-5BEE-B74D-B4F4-B43B7972551A}" type="presParOf" srcId="{7BB5F77F-6D36-D34D-A548-4C198EDAA5E0}" destId="{819E7524-1857-0642-9C71-E7587A209340}" srcOrd="0" destOrd="0" presId="urn:microsoft.com/office/officeart/2018/2/layout/IconCircleList"/>
    <dgm:cxn modelId="{1929778C-535E-7942-A696-5C64ECDA7A71}" type="presParOf" srcId="{7BB5F77F-6D36-D34D-A548-4C198EDAA5E0}" destId="{23A51F62-C2D1-6D4F-9C6E-739B70384800}" srcOrd="1" destOrd="0" presId="urn:microsoft.com/office/officeart/2018/2/layout/IconCircleList"/>
    <dgm:cxn modelId="{1A21D8BA-3EFE-7240-93B7-95AF26EA9715}" type="presParOf" srcId="{7BB5F77F-6D36-D34D-A548-4C198EDAA5E0}" destId="{B44445C5-5D35-D241-841A-4546C6F1DDB0}" srcOrd="2" destOrd="0" presId="urn:microsoft.com/office/officeart/2018/2/layout/IconCircleList"/>
    <dgm:cxn modelId="{20AC06D2-AEBE-2946-ABC0-8CEC5E4EC97C}" type="presParOf" srcId="{7BB5F77F-6D36-D34D-A548-4C198EDAA5E0}" destId="{A0B732CA-C23D-1645-91D9-B552B4952B6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88A2D2-356F-4387-BF9E-125EE60EC2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5787E-DE57-45FE-8113-11B8B300F7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dirty="0">
              <a:solidFill>
                <a:srgbClr val="000000"/>
              </a:solidFill>
            </a:rPr>
            <a:t>Probieren Sie etwas Neues aus - Versuch und Irrtum sind der Schlüssel</a:t>
          </a:r>
          <a:endParaRPr lang="en-US" sz="2000" dirty="0">
            <a:solidFill>
              <a:srgbClr val="000000"/>
            </a:solidFill>
          </a:endParaRPr>
        </a:p>
      </dgm:t>
    </dgm:pt>
    <dgm:pt modelId="{067C584C-F81E-4565-AF1B-A5068C3D6039}" type="parTrans" cxnId="{AFA1E761-1DCA-4406-B1A7-35B0F85BD26D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C4B97FDF-4A9D-43E1-8432-42A63851326F}" type="sibTrans" cxnId="{AFA1E761-1DCA-4406-B1A7-35B0F85BD26D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32AA6971-0CA0-4BE6-AC2E-1F431CD490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dirty="0">
              <a:solidFill>
                <a:srgbClr val="000000"/>
              </a:solidFill>
            </a:rPr>
            <a:t>Finden Sie Wege, um Ihre Ressourcen effektiver zu nutzen und sich auf Ihr Kundensegment zu konzentrieren</a:t>
          </a:r>
          <a:endParaRPr lang="en-US" sz="2000" dirty="0">
            <a:solidFill>
              <a:srgbClr val="000000"/>
            </a:solidFill>
          </a:endParaRPr>
        </a:p>
      </dgm:t>
    </dgm:pt>
    <dgm:pt modelId="{E8E36697-50C1-4C6F-A840-62F01BB41ECC}" type="parTrans" cxnId="{279C364F-6DE1-4CA2-B9CD-6618EDBAD5E7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B6D974E6-EA23-4F2C-B5F4-4EAD061ADBDA}" type="sibTrans" cxnId="{279C364F-6DE1-4CA2-B9CD-6618EDBAD5E7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8AA76F30-2FBA-48F7-8DC5-2E7B22B825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 err="1">
              <a:solidFill>
                <a:srgbClr val="000000"/>
              </a:solidFill>
            </a:rPr>
            <a:t>Seien</a:t>
          </a:r>
          <a:r>
            <a:rPr lang="en-GB" sz="2000" dirty="0">
              <a:solidFill>
                <a:srgbClr val="000000"/>
              </a:solidFill>
            </a:rPr>
            <a:t> Sie </a:t>
          </a:r>
          <a:r>
            <a:rPr lang="en-GB" sz="2000" dirty="0" err="1">
              <a:solidFill>
                <a:srgbClr val="000000"/>
              </a:solidFill>
            </a:rPr>
            <a:t>kreativ</a:t>
          </a:r>
          <a:r>
            <a:rPr lang="en-GB" sz="2000" dirty="0">
              <a:solidFill>
                <a:srgbClr val="000000"/>
              </a:solidFill>
            </a:rPr>
            <a:t> </a:t>
          </a:r>
          <a:r>
            <a:rPr lang="en-GB" sz="2000" dirty="0" err="1">
              <a:solidFill>
                <a:srgbClr val="000000"/>
              </a:solidFill>
            </a:rPr>
            <a:t>zusammen</a:t>
          </a:r>
          <a:r>
            <a:rPr lang="en-GB" sz="2000" dirty="0">
              <a:solidFill>
                <a:srgbClr val="000000"/>
              </a:solidFill>
            </a:rPr>
            <a:t>, </a:t>
          </a:r>
          <a:r>
            <a:rPr lang="en-GB" sz="2000" dirty="0" err="1">
              <a:solidFill>
                <a:srgbClr val="000000"/>
              </a:solidFill>
            </a:rPr>
            <a:t>hören</a:t>
          </a:r>
          <a:r>
            <a:rPr lang="en-GB" sz="2000" dirty="0">
              <a:solidFill>
                <a:srgbClr val="000000"/>
              </a:solidFill>
            </a:rPr>
            <a:t> Sie auf das Feedback von </a:t>
          </a:r>
          <a:r>
            <a:rPr lang="en-GB" sz="2000" dirty="0" err="1">
              <a:solidFill>
                <a:srgbClr val="000000"/>
              </a:solidFill>
            </a:rPr>
            <a:t>Verbrauchern</a:t>
          </a:r>
          <a:r>
            <a:rPr lang="en-GB" sz="2000" dirty="0">
              <a:solidFill>
                <a:srgbClr val="000000"/>
              </a:solidFill>
            </a:rPr>
            <a:t>…</a:t>
          </a:r>
          <a:r>
            <a:rPr lang="en-GB" sz="2000" dirty="0" err="1">
              <a:solidFill>
                <a:srgbClr val="000000"/>
              </a:solidFill>
            </a:rPr>
            <a:t>seien</a:t>
          </a:r>
          <a:r>
            <a:rPr lang="en-GB" sz="2000" dirty="0">
              <a:solidFill>
                <a:srgbClr val="000000"/>
              </a:solidFill>
            </a:rPr>
            <a:t> Sie </a:t>
          </a:r>
          <a:r>
            <a:rPr lang="en-GB" sz="2000" dirty="0" err="1">
              <a:solidFill>
                <a:srgbClr val="000000"/>
              </a:solidFill>
            </a:rPr>
            <a:t>innovativ</a:t>
          </a:r>
          <a:endParaRPr lang="en-US" sz="2000" dirty="0">
            <a:solidFill>
              <a:srgbClr val="000000"/>
            </a:solidFill>
          </a:endParaRPr>
        </a:p>
      </dgm:t>
    </dgm:pt>
    <dgm:pt modelId="{2F96E1D7-5B42-42B1-AC41-FD29E66FA178}" type="parTrans" cxnId="{152F7CB2-CDC9-44E8-8A17-C4ADD219E100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E4632134-40C3-43EA-A712-782E5E41A309}" type="sibTrans" cxnId="{152F7CB2-CDC9-44E8-8A17-C4ADD219E100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CE4070EE-179C-4435-BF39-75513F9A11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dirty="0">
              <a:solidFill>
                <a:srgbClr val="000000"/>
              </a:solidFill>
            </a:rPr>
            <a:t>Denken Sie über Ihre Strategie und Techniken nach</a:t>
          </a:r>
          <a:endParaRPr lang="en-US" sz="2000" dirty="0">
            <a:solidFill>
              <a:srgbClr val="000000"/>
            </a:solidFill>
          </a:endParaRPr>
        </a:p>
      </dgm:t>
    </dgm:pt>
    <dgm:pt modelId="{603D6EC9-8BBF-44B3-8583-16B0146EA343}" type="parTrans" cxnId="{E31A3C5D-3B27-412F-8D38-D3BCE3BBFEEB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6AD2F543-709F-4513-B7D3-354626BF8040}" type="sibTrans" cxnId="{E31A3C5D-3B27-412F-8D38-D3BCE3BBFEEB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D514C8AA-7487-49CB-AA98-6366A5CA98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dirty="0">
              <a:solidFill>
                <a:srgbClr val="000000"/>
              </a:solidFill>
            </a:rPr>
            <a:t>Denken Sie daran, Ihre Markenbekanntheit zu erhöhen</a:t>
          </a:r>
          <a:endParaRPr lang="en-US" sz="2000" dirty="0">
            <a:solidFill>
              <a:srgbClr val="000000"/>
            </a:solidFill>
          </a:endParaRPr>
        </a:p>
      </dgm:t>
    </dgm:pt>
    <dgm:pt modelId="{58458401-DF05-444C-8B22-7AC142E7CAEB}" type="parTrans" cxnId="{B6D132EA-50EF-4D26-9D7C-E493AB43D2E6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09DB4494-B932-44E2-B730-7099D41058A6}" type="sibTrans" cxnId="{B6D132EA-50EF-4D26-9D7C-E493AB43D2E6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FC1AD0B1-817D-4463-9EA3-4EE24A20953E}" type="pres">
      <dgm:prSet presAssocID="{EC88A2D2-356F-4387-BF9E-125EE60EC217}" presName="root" presStyleCnt="0">
        <dgm:presLayoutVars>
          <dgm:dir/>
          <dgm:resizeHandles val="exact"/>
        </dgm:presLayoutVars>
      </dgm:prSet>
      <dgm:spPr/>
    </dgm:pt>
    <dgm:pt modelId="{32F68553-0589-48B9-A04C-2947D1B05E35}" type="pres">
      <dgm:prSet presAssocID="{52B5787E-DE57-45FE-8113-11B8B300F7B5}" presName="compNode" presStyleCnt="0"/>
      <dgm:spPr/>
    </dgm:pt>
    <dgm:pt modelId="{953785C1-7824-4EA6-A376-1CAB43086DF8}" type="pres">
      <dgm:prSet presAssocID="{52B5787E-DE57-45FE-8113-11B8B300F7B5}" presName="bgRect" presStyleLbl="bgShp" presStyleIdx="0" presStyleCnt="5" custLinFactNeighborX="-396"/>
      <dgm:spPr/>
    </dgm:pt>
    <dgm:pt modelId="{F527F6E5-C646-4DB9-94BD-E3F98FC18C25}" type="pres">
      <dgm:prSet presAssocID="{52B5787E-DE57-45FE-8113-11B8B300F7B5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mond"/>
        </a:ext>
      </dgm:extLst>
    </dgm:pt>
    <dgm:pt modelId="{25D67DC0-9F3F-4BF0-951B-FBB59A77F26A}" type="pres">
      <dgm:prSet presAssocID="{52B5787E-DE57-45FE-8113-11B8B300F7B5}" presName="spaceRect" presStyleCnt="0"/>
      <dgm:spPr/>
    </dgm:pt>
    <dgm:pt modelId="{A2182C23-9C60-4539-8743-58C721D0F7D1}" type="pres">
      <dgm:prSet presAssocID="{52B5787E-DE57-45FE-8113-11B8B300F7B5}" presName="parTx" presStyleLbl="revTx" presStyleIdx="0" presStyleCnt="5">
        <dgm:presLayoutVars>
          <dgm:chMax val="0"/>
          <dgm:chPref val="0"/>
        </dgm:presLayoutVars>
      </dgm:prSet>
      <dgm:spPr/>
    </dgm:pt>
    <dgm:pt modelId="{2EAF529D-D77F-4485-93F8-D3DA38E1423C}" type="pres">
      <dgm:prSet presAssocID="{C4B97FDF-4A9D-43E1-8432-42A63851326F}" presName="sibTrans" presStyleCnt="0"/>
      <dgm:spPr/>
    </dgm:pt>
    <dgm:pt modelId="{DA91CBAA-92D0-4FE2-8163-FEF873C7A629}" type="pres">
      <dgm:prSet presAssocID="{32AA6971-0CA0-4BE6-AC2E-1F431CD49074}" presName="compNode" presStyleCnt="0"/>
      <dgm:spPr/>
    </dgm:pt>
    <dgm:pt modelId="{AAA59FD6-64F8-4574-8E9F-A5A8486A5A3B}" type="pres">
      <dgm:prSet presAssocID="{32AA6971-0CA0-4BE6-AC2E-1F431CD49074}" presName="bgRect" presStyleLbl="bgShp" presStyleIdx="1" presStyleCnt="5" custLinFactNeighborY="-4021"/>
      <dgm:spPr/>
    </dgm:pt>
    <dgm:pt modelId="{600545C7-3C96-4D09-8502-9AAEE9CF9687}" type="pres">
      <dgm:prSet presAssocID="{32AA6971-0CA0-4BE6-AC2E-1F431CD49074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B671757-045D-4E2E-A3C0-BB09E70A8E76}" type="pres">
      <dgm:prSet presAssocID="{32AA6971-0CA0-4BE6-AC2E-1F431CD49074}" presName="spaceRect" presStyleCnt="0"/>
      <dgm:spPr/>
    </dgm:pt>
    <dgm:pt modelId="{4666790D-BF4E-4713-A317-EC3435C693AD}" type="pres">
      <dgm:prSet presAssocID="{32AA6971-0CA0-4BE6-AC2E-1F431CD49074}" presName="parTx" presStyleLbl="revTx" presStyleIdx="1" presStyleCnt="5">
        <dgm:presLayoutVars>
          <dgm:chMax val="0"/>
          <dgm:chPref val="0"/>
        </dgm:presLayoutVars>
      </dgm:prSet>
      <dgm:spPr/>
    </dgm:pt>
    <dgm:pt modelId="{F98397DE-7A09-4ED3-AA48-4B1F9E308FB3}" type="pres">
      <dgm:prSet presAssocID="{B6D974E6-EA23-4F2C-B5F4-4EAD061ADBDA}" presName="sibTrans" presStyleCnt="0"/>
      <dgm:spPr/>
    </dgm:pt>
    <dgm:pt modelId="{F89E2CA2-7105-4787-BAE8-210AE0FB0766}" type="pres">
      <dgm:prSet presAssocID="{8AA76F30-2FBA-48F7-8DC5-2E7B22B82510}" presName="compNode" presStyleCnt="0"/>
      <dgm:spPr/>
    </dgm:pt>
    <dgm:pt modelId="{74A857AD-116A-4075-B8E2-502FE19A00AA}" type="pres">
      <dgm:prSet presAssocID="{8AA76F30-2FBA-48F7-8DC5-2E7B22B82510}" presName="bgRect" presStyleLbl="bgShp" presStyleIdx="2" presStyleCnt="5"/>
      <dgm:spPr/>
    </dgm:pt>
    <dgm:pt modelId="{2B1A0DCA-A563-4E0A-8EA1-3956737B1D29}" type="pres">
      <dgm:prSet presAssocID="{8AA76F30-2FBA-48F7-8DC5-2E7B22B82510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CB44A90-25A4-498E-907F-305A1CF98310}" type="pres">
      <dgm:prSet presAssocID="{8AA76F30-2FBA-48F7-8DC5-2E7B22B82510}" presName="spaceRect" presStyleCnt="0"/>
      <dgm:spPr/>
    </dgm:pt>
    <dgm:pt modelId="{3C6F3424-F2CF-4F8C-A349-13899EC70803}" type="pres">
      <dgm:prSet presAssocID="{8AA76F30-2FBA-48F7-8DC5-2E7B22B82510}" presName="parTx" presStyleLbl="revTx" presStyleIdx="2" presStyleCnt="5">
        <dgm:presLayoutVars>
          <dgm:chMax val="0"/>
          <dgm:chPref val="0"/>
        </dgm:presLayoutVars>
      </dgm:prSet>
      <dgm:spPr/>
    </dgm:pt>
    <dgm:pt modelId="{58CF1E91-156A-49E0-A2BC-C1F013BF1CFD}" type="pres">
      <dgm:prSet presAssocID="{E4632134-40C3-43EA-A712-782E5E41A309}" presName="sibTrans" presStyleCnt="0"/>
      <dgm:spPr/>
    </dgm:pt>
    <dgm:pt modelId="{81E8A067-FDDB-4A76-89E9-6DCE59C7FBAD}" type="pres">
      <dgm:prSet presAssocID="{CE4070EE-179C-4435-BF39-75513F9A114A}" presName="compNode" presStyleCnt="0"/>
      <dgm:spPr/>
    </dgm:pt>
    <dgm:pt modelId="{7462665B-260D-4536-8288-49772C30722A}" type="pres">
      <dgm:prSet presAssocID="{CE4070EE-179C-4435-BF39-75513F9A114A}" presName="bgRect" presStyleLbl="bgShp" presStyleIdx="3" presStyleCnt="5"/>
      <dgm:spPr/>
    </dgm:pt>
    <dgm:pt modelId="{01275F50-7774-403E-B0A8-20662990F07D}" type="pres">
      <dgm:prSet presAssocID="{CE4070EE-179C-4435-BF39-75513F9A114A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7DCCD39-1408-43C6-8E2E-693A2748E3ED}" type="pres">
      <dgm:prSet presAssocID="{CE4070EE-179C-4435-BF39-75513F9A114A}" presName="spaceRect" presStyleCnt="0"/>
      <dgm:spPr/>
    </dgm:pt>
    <dgm:pt modelId="{A6D44F6B-C040-4A55-9DF6-F5F2AF7BFC3A}" type="pres">
      <dgm:prSet presAssocID="{CE4070EE-179C-4435-BF39-75513F9A114A}" presName="parTx" presStyleLbl="revTx" presStyleIdx="3" presStyleCnt="5">
        <dgm:presLayoutVars>
          <dgm:chMax val="0"/>
          <dgm:chPref val="0"/>
        </dgm:presLayoutVars>
      </dgm:prSet>
      <dgm:spPr/>
    </dgm:pt>
    <dgm:pt modelId="{8B35EC59-7BB7-4FFE-84F7-BF6938B55A9A}" type="pres">
      <dgm:prSet presAssocID="{6AD2F543-709F-4513-B7D3-354626BF8040}" presName="sibTrans" presStyleCnt="0"/>
      <dgm:spPr/>
    </dgm:pt>
    <dgm:pt modelId="{FE4CA6A0-0E1D-4838-8BCE-684FBEB96F26}" type="pres">
      <dgm:prSet presAssocID="{D514C8AA-7487-49CB-AA98-6366A5CA9846}" presName="compNode" presStyleCnt="0"/>
      <dgm:spPr/>
    </dgm:pt>
    <dgm:pt modelId="{C7A9FFFE-9BB3-4921-B2C0-D5C4F1F870B3}" type="pres">
      <dgm:prSet presAssocID="{D514C8AA-7487-49CB-AA98-6366A5CA9846}" presName="bgRect" presStyleLbl="bgShp" presStyleIdx="4" presStyleCnt="5"/>
      <dgm:spPr/>
    </dgm:pt>
    <dgm:pt modelId="{18AFA7FB-E0B7-461C-9642-97147B12EAF2}" type="pres">
      <dgm:prSet presAssocID="{D514C8AA-7487-49CB-AA98-6366A5CA9846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85F829A-D7CE-4DE4-A6E8-721A99702A57}" type="pres">
      <dgm:prSet presAssocID="{D514C8AA-7487-49CB-AA98-6366A5CA9846}" presName="spaceRect" presStyleCnt="0"/>
      <dgm:spPr/>
    </dgm:pt>
    <dgm:pt modelId="{FB617CCC-AB6A-4619-94C8-9D3DAAA3EF6C}" type="pres">
      <dgm:prSet presAssocID="{D514C8AA-7487-49CB-AA98-6366A5CA98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5CE6E0D-B621-47E2-AB74-DE2B573E8A4D}" type="presOf" srcId="{D514C8AA-7487-49CB-AA98-6366A5CA9846}" destId="{FB617CCC-AB6A-4619-94C8-9D3DAAA3EF6C}" srcOrd="0" destOrd="0" presId="urn:microsoft.com/office/officeart/2018/2/layout/IconVerticalSolidList"/>
    <dgm:cxn modelId="{289DA50F-C121-4081-8178-55092EE2CB52}" type="presOf" srcId="{8AA76F30-2FBA-48F7-8DC5-2E7B22B82510}" destId="{3C6F3424-F2CF-4F8C-A349-13899EC70803}" srcOrd="0" destOrd="0" presId="urn:microsoft.com/office/officeart/2018/2/layout/IconVerticalSolidList"/>
    <dgm:cxn modelId="{C8355B39-AD27-4864-932F-2F5181CFB433}" type="presOf" srcId="{32AA6971-0CA0-4BE6-AC2E-1F431CD49074}" destId="{4666790D-BF4E-4713-A317-EC3435C693AD}" srcOrd="0" destOrd="0" presId="urn:microsoft.com/office/officeart/2018/2/layout/IconVerticalSolidList"/>
    <dgm:cxn modelId="{E31A3C5D-3B27-412F-8D38-D3BCE3BBFEEB}" srcId="{EC88A2D2-356F-4387-BF9E-125EE60EC217}" destId="{CE4070EE-179C-4435-BF39-75513F9A114A}" srcOrd="3" destOrd="0" parTransId="{603D6EC9-8BBF-44B3-8583-16B0146EA343}" sibTransId="{6AD2F543-709F-4513-B7D3-354626BF8040}"/>
    <dgm:cxn modelId="{26250A5E-D01F-47F5-8993-C888FFE2BB8D}" type="presOf" srcId="{52B5787E-DE57-45FE-8113-11B8B300F7B5}" destId="{A2182C23-9C60-4539-8743-58C721D0F7D1}" srcOrd="0" destOrd="0" presId="urn:microsoft.com/office/officeart/2018/2/layout/IconVerticalSolidList"/>
    <dgm:cxn modelId="{AFA1E761-1DCA-4406-B1A7-35B0F85BD26D}" srcId="{EC88A2D2-356F-4387-BF9E-125EE60EC217}" destId="{52B5787E-DE57-45FE-8113-11B8B300F7B5}" srcOrd="0" destOrd="0" parTransId="{067C584C-F81E-4565-AF1B-A5068C3D6039}" sibTransId="{C4B97FDF-4A9D-43E1-8432-42A63851326F}"/>
    <dgm:cxn modelId="{279C364F-6DE1-4CA2-B9CD-6618EDBAD5E7}" srcId="{EC88A2D2-356F-4387-BF9E-125EE60EC217}" destId="{32AA6971-0CA0-4BE6-AC2E-1F431CD49074}" srcOrd="1" destOrd="0" parTransId="{E8E36697-50C1-4C6F-A840-62F01BB41ECC}" sibTransId="{B6D974E6-EA23-4F2C-B5F4-4EAD061ADBDA}"/>
    <dgm:cxn modelId="{37D99399-4F91-43F8-8723-A5D69E570E43}" type="presOf" srcId="{CE4070EE-179C-4435-BF39-75513F9A114A}" destId="{A6D44F6B-C040-4A55-9DF6-F5F2AF7BFC3A}" srcOrd="0" destOrd="0" presId="urn:microsoft.com/office/officeart/2018/2/layout/IconVerticalSolidList"/>
    <dgm:cxn modelId="{90F7F4A6-0635-4075-A033-AD41567E6927}" type="presOf" srcId="{EC88A2D2-356F-4387-BF9E-125EE60EC217}" destId="{FC1AD0B1-817D-4463-9EA3-4EE24A20953E}" srcOrd="0" destOrd="0" presId="urn:microsoft.com/office/officeart/2018/2/layout/IconVerticalSolidList"/>
    <dgm:cxn modelId="{152F7CB2-CDC9-44E8-8A17-C4ADD219E100}" srcId="{EC88A2D2-356F-4387-BF9E-125EE60EC217}" destId="{8AA76F30-2FBA-48F7-8DC5-2E7B22B82510}" srcOrd="2" destOrd="0" parTransId="{2F96E1D7-5B42-42B1-AC41-FD29E66FA178}" sibTransId="{E4632134-40C3-43EA-A712-782E5E41A309}"/>
    <dgm:cxn modelId="{B6D132EA-50EF-4D26-9D7C-E493AB43D2E6}" srcId="{EC88A2D2-356F-4387-BF9E-125EE60EC217}" destId="{D514C8AA-7487-49CB-AA98-6366A5CA9846}" srcOrd="4" destOrd="0" parTransId="{58458401-DF05-444C-8B22-7AC142E7CAEB}" sibTransId="{09DB4494-B932-44E2-B730-7099D41058A6}"/>
    <dgm:cxn modelId="{35AFB95C-3B73-41BE-B76F-1293A4EE0F85}" type="presParOf" srcId="{FC1AD0B1-817D-4463-9EA3-4EE24A20953E}" destId="{32F68553-0589-48B9-A04C-2947D1B05E35}" srcOrd="0" destOrd="0" presId="urn:microsoft.com/office/officeart/2018/2/layout/IconVerticalSolidList"/>
    <dgm:cxn modelId="{E6FAC170-07A4-4448-A577-5F73AAF07B35}" type="presParOf" srcId="{32F68553-0589-48B9-A04C-2947D1B05E35}" destId="{953785C1-7824-4EA6-A376-1CAB43086DF8}" srcOrd="0" destOrd="0" presId="urn:microsoft.com/office/officeart/2018/2/layout/IconVerticalSolidList"/>
    <dgm:cxn modelId="{3758B956-D159-4A22-B8BC-22290FDCE570}" type="presParOf" srcId="{32F68553-0589-48B9-A04C-2947D1B05E35}" destId="{F527F6E5-C646-4DB9-94BD-E3F98FC18C25}" srcOrd="1" destOrd="0" presId="urn:microsoft.com/office/officeart/2018/2/layout/IconVerticalSolidList"/>
    <dgm:cxn modelId="{C8E25BC9-8F1E-44D8-8470-56ADF06C8060}" type="presParOf" srcId="{32F68553-0589-48B9-A04C-2947D1B05E35}" destId="{25D67DC0-9F3F-4BF0-951B-FBB59A77F26A}" srcOrd="2" destOrd="0" presId="urn:microsoft.com/office/officeart/2018/2/layout/IconVerticalSolidList"/>
    <dgm:cxn modelId="{F415D88C-3CB6-4944-80E1-6D0B3B9245C8}" type="presParOf" srcId="{32F68553-0589-48B9-A04C-2947D1B05E35}" destId="{A2182C23-9C60-4539-8743-58C721D0F7D1}" srcOrd="3" destOrd="0" presId="urn:microsoft.com/office/officeart/2018/2/layout/IconVerticalSolidList"/>
    <dgm:cxn modelId="{895B27FB-3382-48C2-8DEF-335C3D744DAE}" type="presParOf" srcId="{FC1AD0B1-817D-4463-9EA3-4EE24A20953E}" destId="{2EAF529D-D77F-4485-93F8-D3DA38E1423C}" srcOrd="1" destOrd="0" presId="urn:microsoft.com/office/officeart/2018/2/layout/IconVerticalSolidList"/>
    <dgm:cxn modelId="{FDB77ACD-054B-4E89-A682-415F76CD7491}" type="presParOf" srcId="{FC1AD0B1-817D-4463-9EA3-4EE24A20953E}" destId="{DA91CBAA-92D0-4FE2-8163-FEF873C7A629}" srcOrd="2" destOrd="0" presId="urn:microsoft.com/office/officeart/2018/2/layout/IconVerticalSolidList"/>
    <dgm:cxn modelId="{5E4B02F1-43EE-44D3-94C6-D313157B4857}" type="presParOf" srcId="{DA91CBAA-92D0-4FE2-8163-FEF873C7A629}" destId="{AAA59FD6-64F8-4574-8E9F-A5A8486A5A3B}" srcOrd="0" destOrd="0" presId="urn:microsoft.com/office/officeart/2018/2/layout/IconVerticalSolidList"/>
    <dgm:cxn modelId="{18FD5964-2FC8-4706-8BC2-B044E72535FE}" type="presParOf" srcId="{DA91CBAA-92D0-4FE2-8163-FEF873C7A629}" destId="{600545C7-3C96-4D09-8502-9AAEE9CF9687}" srcOrd="1" destOrd="0" presId="urn:microsoft.com/office/officeart/2018/2/layout/IconVerticalSolidList"/>
    <dgm:cxn modelId="{10D2A8F1-AD54-4197-8E31-581DF06FCDFA}" type="presParOf" srcId="{DA91CBAA-92D0-4FE2-8163-FEF873C7A629}" destId="{8B671757-045D-4E2E-A3C0-BB09E70A8E76}" srcOrd="2" destOrd="0" presId="urn:microsoft.com/office/officeart/2018/2/layout/IconVerticalSolidList"/>
    <dgm:cxn modelId="{7CB58A84-E40A-408E-B744-10944B12E427}" type="presParOf" srcId="{DA91CBAA-92D0-4FE2-8163-FEF873C7A629}" destId="{4666790D-BF4E-4713-A317-EC3435C693AD}" srcOrd="3" destOrd="0" presId="urn:microsoft.com/office/officeart/2018/2/layout/IconVerticalSolidList"/>
    <dgm:cxn modelId="{D836ED60-6013-417C-8828-C63CA5B265EB}" type="presParOf" srcId="{FC1AD0B1-817D-4463-9EA3-4EE24A20953E}" destId="{F98397DE-7A09-4ED3-AA48-4B1F9E308FB3}" srcOrd="3" destOrd="0" presId="urn:microsoft.com/office/officeart/2018/2/layout/IconVerticalSolidList"/>
    <dgm:cxn modelId="{F5A8FC62-6FD2-4852-A0CE-AF21BF0CFEB3}" type="presParOf" srcId="{FC1AD0B1-817D-4463-9EA3-4EE24A20953E}" destId="{F89E2CA2-7105-4787-BAE8-210AE0FB0766}" srcOrd="4" destOrd="0" presId="urn:microsoft.com/office/officeart/2018/2/layout/IconVerticalSolidList"/>
    <dgm:cxn modelId="{5976EC1A-6AAA-42C3-9A37-740847EFAB24}" type="presParOf" srcId="{F89E2CA2-7105-4787-BAE8-210AE0FB0766}" destId="{74A857AD-116A-4075-B8E2-502FE19A00AA}" srcOrd="0" destOrd="0" presId="urn:microsoft.com/office/officeart/2018/2/layout/IconVerticalSolidList"/>
    <dgm:cxn modelId="{2F16A0A2-4DC7-405D-B761-2CA9F376DED9}" type="presParOf" srcId="{F89E2CA2-7105-4787-BAE8-210AE0FB0766}" destId="{2B1A0DCA-A563-4E0A-8EA1-3956737B1D29}" srcOrd="1" destOrd="0" presId="urn:microsoft.com/office/officeart/2018/2/layout/IconVerticalSolidList"/>
    <dgm:cxn modelId="{8A876165-5D73-4BB8-B0C3-C62A5D885153}" type="presParOf" srcId="{F89E2CA2-7105-4787-BAE8-210AE0FB0766}" destId="{1CB44A90-25A4-498E-907F-305A1CF98310}" srcOrd="2" destOrd="0" presId="urn:microsoft.com/office/officeart/2018/2/layout/IconVerticalSolidList"/>
    <dgm:cxn modelId="{984D439C-B3EB-44A7-9883-648D92D2F325}" type="presParOf" srcId="{F89E2CA2-7105-4787-BAE8-210AE0FB0766}" destId="{3C6F3424-F2CF-4F8C-A349-13899EC70803}" srcOrd="3" destOrd="0" presId="urn:microsoft.com/office/officeart/2018/2/layout/IconVerticalSolidList"/>
    <dgm:cxn modelId="{9E46A404-F211-49A3-A786-1A9682824E81}" type="presParOf" srcId="{FC1AD0B1-817D-4463-9EA3-4EE24A20953E}" destId="{58CF1E91-156A-49E0-A2BC-C1F013BF1CFD}" srcOrd="5" destOrd="0" presId="urn:microsoft.com/office/officeart/2018/2/layout/IconVerticalSolidList"/>
    <dgm:cxn modelId="{B15ABFD3-FF0B-49D4-B2C6-F1A2BB221C72}" type="presParOf" srcId="{FC1AD0B1-817D-4463-9EA3-4EE24A20953E}" destId="{81E8A067-FDDB-4A76-89E9-6DCE59C7FBAD}" srcOrd="6" destOrd="0" presId="urn:microsoft.com/office/officeart/2018/2/layout/IconVerticalSolidList"/>
    <dgm:cxn modelId="{EFAEB08A-516D-4EF5-8EEA-73A25A730B91}" type="presParOf" srcId="{81E8A067-FDDB-4A76-89E9-6DCE59C7FBAD}" destId="{7462665B-260D-4536-8288-49772C30722A}" srcOrd="0" destOrd="0" presId="urn:microsoft.com/office/officeart/2018/2/layout/IconVerticalSolidList"/>
    <dgm:cxn modelId="{485CDE0F-6231-4F01-9012-EDB54AD9E5E7}" type="presParOf" srcId="{81E8A067-FDDB-4A76-89E9-6DCE59C7FBAD}" destId="{01275F50-7774-403E-B0A8-20662990F07D}" srcOrd="1" destOrd="0" presId="urn:microsoft.com/office/officeart/2018/2/layout/IconVerticalSolidList"/>
    <dgm:cxn modelId="{CC04B98A-5C9C-4445-ABA1-EB8C9201FEFB}" type="presParOf" srcId="{81E8A067-FDDB-4A76-89E9-6DCE59C7FBAD}" destId="{87DCCD39-1408-43C6-8E2E-693A2748E3ED}" srcOrd="2" destOrd="0" presId="urn:microsoft.com/office/officeart/2018/2/layout/IconVerticalSolidList"/>
    <dgm:cxn modelId="{E2F26264-E056-47C8-82EC-7A620405E807}" type="presParOf" srcId="{81E8A067-FDDB-4A76-89E9-6DCE59C7FBAD}" destId="{A6D44F6B-C040-4A55-9DF6-F5F2AF7BFC3A}" srcOrd="3" destOrd="0" presId="urn:microsoft.com/office/officeart/2018/2/layout/IconVerticalSolidList"/>
    <dgm:cxn modelId="{E927D283-A739-462F-B9A4-56195E12D6B1}" type="presParOf" srcId="{FC1AD0B1-817D-4463-9EA3-4EE24A20953E}" destId="{8B35EC59-7BB7-4FFE-84F7-BF6938B55A9A}" srcOrd="7" destOrd="0" presId="urn:microsoft.com/office/officeart/2018/2/layout/IconVerticalSolidList"/>
    <dgm:cxn modelId="{07F5552F-2810-4459-9CA9-6697AEF968EF}" type="presParOf" srcId="{FC1AD0B1-817D-4463-9EA3-4EE24A20953E}" destId="{FE4CA6A0-0E1D-4838-8BCE-684FBEB96F26}" srcOrd="8" destOrd="0" presId="urn:microsoft.com/office/officeart/2018/2/layout/IconVerticalSolidList"/>
    <dgm:cxn modelId="{F70D1FB8-525C-4A2E-AB05-022D03B75565}" type="presParOf" srcId="{FE4CA6A0-0E1D-4838-8BCE-684FBEB96F26}" destId="{C7A9FFFE-9BB3-4921-B2C0-D5C4F1F870B3}" srcOrd="0" destOrd="0" presId="urn:microsoft.com/office/officeart/2018/2/layout/IconVerticalSolidList"/>
    <dgm:cxn modelId="{11290B35-9A68-4E20-971B-82FBD3E1B463}" type="presParOf" srcId="{FE4CA6A0-0E1D-4838-8BCE-684FBEB96F26}" destId="{18AFA7FB-E0B7-461C-9642-97147B12EAF2}" srcOrd="1" destOrd="0" presId="urn:microsoft.com/office/officeart/2018/2/layout/IconVerticalSolidList"/>
    <dgm:cxn modelId="{CB479324-8257-46B1-874E-BA64DA1C57D8}" type="presParOf" srcId="{FE4CA6A0-0E1D-4838-8BCE-684FBEB96F26}" destId="{685F829A-D7CE-4DE4-A6E8-721A99702A57}" srcOrd="2" destOrd="0" presId="urn:microsoft.com/office/officeart/2018/2/layout/IconVerticalSolidList"/>
    <dgm:cxn modelId="{BEF6398B-269D-4AEF-9ECF-2335BE878DC5}" type="presParOf" srcId="{FE4CA6A0-0E1D-4838-8BCE-684FBEB96F26}" destId="{FB617CCC-AB6A-4619-94C8-9D3DAAA3EF6C}" srcOrd="3" destOrd="0" presId="urn:microsoft.com/office/officeart/2018/2/layout/IconVerticalSolidList"/>
  </dgm:cxnLst>
  <dgm:bg>
    <a:solidFill>
      <a:srgbClr val="FED1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EC278-3AA6-460F-9AB9-D48DC1E031AD}">
      <dsp:nvSpPr>
        <dsp:cNvPr id="0" name=""/>
        <dsp:cNvSpPr/>
      </dsp:nvSpPr>
      <dsp:spPr>
        <a:xfrm>
          <a:off x="141507" y="909909"/>
          <a:ext cx="1016448" cy="10469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22FD1-13CA-4382-A7C2-DA4D74330229}">
      <dsp:nvSpPr>
        <dsp:cNvPr id="0" name=""/>
        <dsp:cNvSpPr/>
      </dsp:nvSpPr>
      <dsp:spPr>
        <a:xfrm>
          <a:off x="0" y="2224306"/>
          <a:ext cx="1265625" cy="96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000000"/>
              </a:solidFill>
            </a:rPr>
            <a:t>1. </a:t>
          </a:r>
          <a:r>
            <a:rPr lang="de-DE" sz="2000" b="1" i="0" kern="1200" dirty="0">
              <a:solidFill>
                <a:srgbClr val="000000"/>
              </a:solidFill>
            </a:rPr>
            <a:t>Erstellen Sie einen Marketing-plan</a:t>
          </a:r>
          <a:endParaRPr lang="de-DE" sz="2000" b="1" kern="1200" dirty="0">
            <a:solidFill>
              <a:srgbClr val="000000"/>
            </a:solidFill>
          </a:endParaRPr>
        </a:p>
      </dsp:txBody>
      <dsp:txXfrm>
        <a:off x="0" y="2224306"/>
        <a:ext cx="1265625" cy="961547"/>
      </dsp:txXfrm>
    </dsp:sp>
    <dsp:sp modelId="{F498F277-DFF3-4463-836A-00D54023ECDE}">
      <dsp:nvSpPr>
        <dsp:cNvPr id="0" name=""/>
        <dsp:cNvSpPr/>
      </dsp:nvSpPr>
      <dsp:spPr>
        <a:xfrm>
          <a:off x="1634198" y="912765"/>
          <a:ext cx="972719" cy="105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FBE70-0407-410B-B1BA-4F809714531D}">
      <dsp:nvSpPr>
        <dsp:cNvPr id="0" name=""/>
        <dsp:cNvSpPr/>
      </dsp:nvSpPr>
      <dsp:spPr>
        <a:xfrm>
          <a:off x="1455180" y="2163459"/>
          <a:ext cx="1265625" cy="96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000000"/>
              </a:solidFill>
            </a:rPr>
            <a:t>2. </a:t>
          </a:r>
          <a:r>
            <a:rPr lang="de-DE" sz="2000" b="1" i="0" kern="1200" dirty="0">
              <a:solidFill>
                <a:srgbClr val="000000"/>
              </a:solidFill>
            </a:rPr>
            <a:t>Käufer-Personas erstellen
</a:t>
          </a:r>
          <a:endParaRPr lang="de-DE" sz="2000" b="1" kern="1200" dirty="0">
            <a:solidFill>
              <a:srgbClr val="000000"/>
            </a:solidFill>
          </a:endParaRPr>
        </a:p>
      </dsp:txBody>
      <dsp:txXfrm>
        <a:off x="1455180" y="2163459"/>
        <a:ext cx="1265625" cy="961547"/>
      </dsp:txXfrm>
    </dsp:sp>
    <dsp:sp modelId="{D1312472-6094-4A97-B331-65662CE078F3}">
      <dsp:nvSpPr>
        <dsp:cNvPr id="0" name=""/>
        <dsp:cNvSpPr/>
      </dsp:nvSpPr>
      <dsp:spPr>
        <a:xfrm>
          <a:off x="3295446" y="916449"/>
          <a:ext cx="912713" cy="10362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48CB0-7B76-417A-B8D3-F5097154CCF3}">
      <dsp:nvSpPr>
        <dsp:cNvPr id="0" name=""/>
        <dsp:cNvSpPr/>
      </dsp:nvSpPr>
      <dsp:spPr>
        <a:xfrm>
          <a:off x="2999281" y="2144314"/>
          <a:ext cx="1553896" cy="96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000000"/>
              </a:solidFill>
            </a:rPr>
            <a:t>3. </a:t>
          </a:r>
          <a:r>
            <a:rPr lang="de-DE" sz="2000" b="1" i="0" kern="1200" dirty="0">
              <a:solidFill>
                <a:srgbClr val="000000"/>
              </a:solidFill>
            </a:rPr>
            <a:t>Ziele identifizieren
</a:t>
          </a:r>
          <a:endParaRPr lang="de-DE" sz="2000" b="1" kern="1200" dirty="0">
            <a:solidFill>
              <a:srgbClr val="000000"/>
            </a:solidFill>
          </a:endParaRPr>
        </a:p>
      </dsp:txBody>
      <dsp:txXfrm>
        <a:off x="2999281" y="2144314"/>
        <a:ext cx="1553896" cy="961547"/>
      </dsp:txXfrm>
    </dsp:sp>
    <dsp:sp modelId="{9DA3B61D-C9E1-4E1E-9330-04B791B1EA87}">
      <dsp:nvSpPr>
        <dsp:cNvPr id="0" name=""/>
        <dsp:cNvSpPr/>
      </dsp:nvSpPr>
      <dsp:spPr>
        <a:xfrm>
          <a:off x="4897693" y="911622"/>
          <a:ext cx="970709" cy="10555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E7F94-BDED-4011-907F-B14872ADA241}">
      <dsp:nvSpPr>
        <dsp:cNvPr id="0" name=""/>
        <dsp:cNvSpPr/>
      </dsp:nvSpPr>
      <dsp:spPr>
        <a:xfrm>
          <a:off x="4750235" y="2133689"/>
          <a:ext cx="1265625" cy="96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000000"/>
              </a:solidFill>
            </a:rPr>
            <a:t>4. </a:t>
          </a:r>
          <a:r>
            <a:rPr lang="de-DE" sz="2000" b="1" i="0" kern="1200" dirty="0">
              <a:solidFill>
                <a:srgbClr val="000000"/>
              </a:solidFill>
            </a:rPr>
            <a:t>Wählen Sie die geeigneten Werkzeuge</a:t>
          </a:r>
          <a:endParaRPr lang="de-DE" sz="2000" b="1" kern="1200" dirty="0">
            <a:solidFill>
              <a:srgbClr val="000000"/>
            </a:solidFill>
          </a:endParaRPr>
        </a:p>
      </dsp:txBody>
      <dsp:txXfrm>
        <a:off x="4750235" y="2133689"/>
        <a:ext cx="1265625" cy="961547"/>
      </dsp:txXfrm>
    </dsp:sp>
    <dsp:sp modelId="{57F33BEC-61C1-4F0E-9CF6-B4517AB00B27}">
      <dsp:nvSpPr>
        <dsp:cNvPr id="0" name=""/>
        <dsp:cNvSpPr/>
      </dsp:nvSpPr>
      <dsp:spPr>
        <a:xfrm>
          <a:off x="6411781" y="928497"/>
          <a:ext cx="916751" cy="9880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2786B-47FD-4C6F-AC5D-4861D358DBB4}">
      <dsp:nvSpPr>
        <dsp:cNvPr id="0" name=""/>
        <dsp:cNvSpPr/>
      </dsp:nvSpPr>
      <dsp:spPr>
        <a:xfrm>
          <a:off x="6245482" y="2116814"/>
          <a:ext cx="1265625" cy="96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000000"/>
              </a:solidFill>
            </a:rPr>
            <a:t>5. </a:t>
          </a:r>
          <a:r>
            <a:rPr lang="de-DE" sz="2000" b="1" i="0" kern="1200" dirty="0">
              <a:solidFill>
                <a:srgbClr val="000000"/>
              </a:solidFill>
            </a:rPr>
            <a:t>Überprüfen Sie Ihre Medien</a:t>
          </a:r>
          <a:endParaRPr lang="de-DE" sz="2000" b="1" kern="1200" dirty="0">
            <a:solidFill>
              <a:srgbClr val="000000"/>
            </a:solidFill>
          </a:endParaRPr>
        </a:p>
      </dsp:txBody>
      <dsp:txXfrm>
        <a:off x="6245482" y="2116814"/>
        <a:ext cx="1265625" cy="961547"/>
      </dsp:txXfrm>
    </dsp:sp>
    <dsp:sp modelId="{449D1A5A-F74D-4198-A291-FAAC7DE21466}">
      <dsp:nvSpPr>
        <dsp:cNvPr id="0" name=""/>
        <dsp:cNvSpPr/>
      </dsp:nvSpPr>
      <dsp:spPr>
        <a:xfrm>
          <a:off x="7877023" y="923096"/>
          <a:ext cx="927920" cy="1020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76C9B-1BEF-435A-86CE-839BA7686ED3}">
      <dsp:nvSpPr>
        <dsp:cNvPr id="0" name=""/>
        <dsp:cNvSpPr/>
      </dsp:nvSpPr>
      <dsp:spPr>
        <a:xfrm>
          <a:off x="7732592" y="2155867"/>
          <a:ext cx="1265625" cy="96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000000"/>
              </a:solidFill>
            </a:rPr>
            <a:t>6. </a:t>
          </a:r>
          <a:r>
            <a:rPr lang="de-DE" sz="2000" b="1" i="0" kern="1200" dirty="0">
              <a:solidFill>
                <a:srgbClr val="000000"/>
              </a:solidFill>
            </a:rPr>
            <a:t>Prüfung und Planung von Medienkampagnen</a:t>
          </a:r>
          <a:endParaRPr lang="de-DE" sz="2000" b="1" kern="1200" dirty="0">
            <a:solidFill>
              <a:srgbClr val="000000"/>
            </a:solidFill>
          </a:endParaRPr>
        </a:p>
      </dsp:txBody>
      <dsp:txXfrm>
        <a:off x="7732592" y="2155867"/>
        <a:ext cx="1265625" cy="961547"/>
      </dsp:txXfrm>
    </dsp:sp>
    <dsp:sp modelId="{A2583411-FEB1-4A57-925A-BFFD0A07E655}">
      <dsp:nvSpPr>
        <dsp:cNvPr id="0" name=""/>
        <dsp:cNvSpPr/>
      </dsp:nvSpPr>
      <dsp:spPr>
        <a:xfrm>
          <a:off x="9523693" y="912216"/>
          <a:ext cx="971643" cy="105319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2DC5A-45F9-4A72-BE25-B6C550008DEF}">
      <dsp:nvSpPr>
        <dsp:cNvPr id="0" name=""/>
        <dsp:cNvSpPr/>
      </dsp:nvSpPr>
      <dsp:spPr>
        <a:xfrm>
          <a:off x="9212199" y="2133085"/>
          <a:ext cx="1595902" cy="96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000000"/>
              </a:solidFill>
            </a:rPr>
            <a:t>7. V</a:t>
          </a:r>
          <a:r>
            <a:rPr lang="de-DE" sz="2000" b="1" i="0" kern="1200" dirty="0" err="1">
              <a:solidFill>
                <a:srgbClr val="000000"/>
              </a:solidFill>
            </a:rPr>
            <a:t>erwirklichen</a:t>
          </a:r>
          <a:r>
            <a:rPr lang="de-DE" sz="2000" b="1" i="0" kern="1200" dirty="0">
              <a:solidFill>
                <a:srgbClr val="000000"/>
              </a:solidFill>
            </a:rPr>
            <a:t> Sie es</a:t>
          </a:r>
          <a:endParaRPr lang="de-DE" sz="2000" b="1" kern="1200" dirty="0">
            <a:solidFill>
              <a:srgbClr val="000000"/>
            </a:solidFill>
          </a:endParaRPr>
        </a:p>
      </dsp:txBody>
      <dsp:txXfrm>
        <a:off x="9212199" y="2133085"/>
        <a:ext cx="1595902" cy="961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E950B-5FD4-974E-BC2C-948677602C80}">
      <dsp:nvSpPr>
        <dsp:cNvPr id="0" name=""/>
        <dsp:cNvSpPr/>
      </dsp:nvSpPr>
      <dsp:spPr>
        <a:xfrm>
          <a:off x="0" y="445603"/>
          <a:ext cx="3039778" cy="2603495"/>
        </a:xfrm>
        <a:prstGeom prst="roundRect">
          <a:avLst>
            <a:gd name="adj" fmla="val 10000"/>
          </a:avLst>
        </a:prstGeom>
        <a:solidFill>
          <a:srgbClr val="85D2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8DD1A-B2C8-BB49-981A-4272C4068E7A}">
      <dsp:nvSpPr>
        <dsp:cNvPr id="0" name=""/>
        <dsp:cNvSpPr/>
      </dsp:nvSpPr>
      <dsp:spPr>
        <a:xfrm>
          <a:off x="337753" y="766468"/>
          <a:ext cx="3039778" cy="260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rgbClr val="4D4D4D"/>
              </a:solidFill>
            </a:rPr>
            <a:t>Mund-zu-Mund-Propaganda ist ein sehr </a:t>
          </a:r>
          <a:r>
            <a:rPr lang="de-DE" sz="1700" b="1" kern="1200" dirty="0">
              <a:solidFill>
                <a:srgbClr val="4D4D4D"/>
              </a:solidFill>
            </a:rPr>
            <a:t>mächtiges Instrument</a:t>
          </a:r>
          <a:r>
            <a:rPr lang="de-DE" sz="1700" kern="1200" dirty="0">
              <a:solidFill>
                <a:srgbClr val="4D4D4D"/>
              </a:solidFill>
            </a:rPr>
            <a:t>. Ein Unternehmen muss ein </a:t>
          </a:r>
          <a:r>
            <a:rPr lang="de-DE" sz="1700" b="1" kern="1200" dirty="0">
              <a:solidFill>
                <a:srgbClr val="4D4D4D"/>
              </a:solidFill>
            </a:rPr>
            <a:t>Kundenerlebnis </a:t>
          </a:r>
          <a:r>
            <a:rPr lang="de-DE" sz="1700" kern="1200" dirty="0">
              <a:solidFill>
                <a:srgbClr val="4D4D4D"/>
              </a:solidFill>
            </a:rPr>
            <a:t>bieten, das die Erwartungen der Kunden während der gesamten Customer Journey übertrifft. 
</a:t>
          </a:r>
          <a:endParaRPr lang="en-US" sz="1700" kern="1200" dirty="0">
            <a:solidFill>
              <a:srgbClr val="4D4D4D"/>
            </a:solidFill>
          </a:endParaRPr>
        </a:p>
      </dsp:txBody>
      <dsp:txXfrm>
        <a:off x="414007" y="842722"/>
        <a:ext cx="2887270" cy="2450987"/>
      </dsp:txXfrm>
    </dsp:sp>
    <dsp:sp modelId="{CCB5B4DB-ED60-E844-8780-57FF74036B3E}">
      <dsp:nvSpPr>
        <dsp:cNvPr id="0" name=""/>
        <dsp:cNvSpPr/>
      </dsp:nvSpPr>
      <dsp:spPr>
        <a:xfrm>
          <a:off x="3715285" y="445603"/>
          <a:ext cx="3039778" cy="2655631"/>
        </a:xfrm>
        <a:prstGeom prst="roundRect">
          <a:avLst>
            <a:gd name="adj" fmla="val 10000"/>
          </a:avLst>
        </a:prstGeom>
        <a:solidFill>
          <a:srgbClr val="85D2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D3E78-C49F-8B44-9E53-CEF48D47EDF4}">
      <dsp:nvSpPr>
        <dsp:cNvPr id="0" name=""/>
        <dsp:cNvSpPr/>
      </dsp:nvSpPr>
      <dsp:spPr>
        <a:xfrm>
          <a:off x="4053038" y="766468"/>
          <a:ext cx="3039778" cy="265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>
              <a:solidFill>
                <a:srgbClr val="4D4D4D"/>
              </a:solidFill>
            </a:rPr>
            <a:t>Zufriedenheit</a:t>
          </a:r>
          <a:r>
            <a:rPr lang="de-DE" sz="1700" kern="1200" dirty="0">
              <a:solidFill>
                <a:srgbClr val="4D4D4D"/>
              </a:solidFill>
            </a:rPr>
            <a:t> führt auch zu </a:t>
          </a:r>
          <a:r>
            <a:rPr lang="de-DE" sz="1700" b="1" kern="1200" dirty="0">
              <a:solidFill>
                <a:srgbClr val="4D4D4D"/>
              </a:solidFill>
            </a:rPr>
            <a:t>Loyalität </a:t>
          </a:r>
          <a:r>
            <a:rPr lang="de-DE" sz="1700" kern="1200" dirty="0">
              <a:solidFill>
                <a:srgbClr val="4D4D4D"/>
              </a:solidFill>
            </a:rPr>
            <a:t>gegenüber Ihrer Marke. Die Kunden wiederholen ihren Kauf und empfehlen ihn weiter.</a:t>
          </a:r>
          <a:endParaRPr lang="en-US" sz="1700" kern="1200" dirty="0">
            <a:solidFill>
              <a:srgbClr val="4D4D4D"/>
            </a:solidFill>
          </a:endParaRPr>
        </a:p>
      </dsp:txBody>
      <dsp:txXfrm>
        <a:off x="4130819" y="844249"/>
        <a:ext cx="2884216" cy="2500069"/>
      </dsp:txXfrm>
    </dsp:sp>
    <dsp:sp modelId="{30869EF5-A740-E349-B4E5-8EE60F2C9C68}">
      <dsp:nvSpPr>
        <dsp:cNvPr id="0" name=""/>
        <dsp:cNvSpPr/>
      </dsp:nvSpPr>
      <dsp:spPr>
        <a:xfrm>
          <a:off x="7430570" y="462859"/>
          <a:ext cx="3039778" cy="2620732"/>
        </a:xfrm>
        <a:prstGeom prst="roundRect">
          <a:avLst>
            <a:gd name="adj" fmla="val 10000"/>
          </a:avLst>
        </a:prstGeom>
        <a:solidFill>
          <a:srgbClr val="85D2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17C05-CF51-E84C-9DDF-46267684F1E3}">
      <dsp:nvSpPr>
        <dsp:cNvPr id="0" name=""/>
        <dsp:cNvSpPr/>
      </dsp:nvSpPr>
      <dsp:spPr>
        <a:xfrm>
          <a:off x="7768323" y="783725"/>
          <a:ext cx="3039778" cy="2620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ED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rgbClr val="4D4D4D"/>
              </a:solidFill>
            </a:rPr>
            <a:t>Die Menschen </a:t>
          </a:r>
          <a:r>
            <a:rPr lang="de-DE" sz="1700" b="1" kern="1200" dirty="0">
              <a:solidFill>
                <a:srgbClr val="4D4D4D"/>
              </a:solidFill>
            </a:rPr>
            <a:t>vertrauen den Empfehlungen ihrer Familie und Freunde</a:t>
          </a:r>
          <a:r>
            <a:rPr lang="de-DE" sz="1700" kern="1200" dirty="0">
              <a:solidFill>
                <a:srgbClr val="4D4D4D"/>
              </a:solidFill>
            </a:rPr>
            <a:t> laut </a:t>
          </a:r>
          <a:r>
            <a:rPr lang="en-GB" sz="1700" kern="1200" dirty="0">
              <a:solidFill>
                <a:srgbClr val="1188A3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Nielson</a:t>
          </a:r>
          <a:r>
            <a:rPr lang="en-GB" sz="1700" kern="1200" dirty="0">
              <a:solidFill>
                <a:srgbClr val="4D4D4D"/>
              </a:solidFill>
            </a:rPr>
            <a:t> </a:t>
          </a:r>
          <a:r>
            <a:rPr lang="de-DE" sz="1700" kern="1200" dirty="0">
              <a:solidFill>
                <a:srgbClr val="4D4D4D"/>
              </a:solidFill>
            </a:rPr>
            <a:t>und ist daher eine effektive Technik, die zu hohen Gesprächsraten führt. </a:t>
          </a:r>
          <a:endParaRPr lang="en-US" sz="1700" kern="1200" dirty="0">
            <a:solidFill>
              <a:srgbClr val="4D4D4D"/>
            </a:solidFill>
          </a:endParaRPr>
        </a:p>
      </dsp:txBody>
      <dsp:txXfrm>
        <a:off x="7845082" y="860484"/>
        <a:ext cx="2886260" cy="2467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6B844-8737-435F-BDCB-0117C66D74B7}">
      <dsp:nvSpPr>
        <dsp:cNvPr id="0" name=""/>
        <dsp:cNvSpPr/>
      </dsp:nvSpPr>
      <dsp:spPr>
        <a:xfrm>
          <a:off x="80501" y="280795"/>
          <a:ext cx="1324301" cy="1324301"/>
        </a:xfrm>
        <a:prstGeom prst="ellipse">
          <a:avLst/>
        </a:prstGeom>
        <a:solidFill>
          <a:srgbClr val="85D2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BDDF2-62D9-46F3-B362-DF87AFD54C7B}">
      <dsp:nvSpPr>
        <dsp:cNvPr id="0" name=""/>
        <dsp:cNvSpPr/>
      </dsp:nvSpPr>
      <dsp:spPr>
        <a:xfrm>
          <a:off x="358605" y="558898"/>
          <a:ext cx="768094" cy="768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0E57A-B3E3-400D-B360-7716B2C69A72}">
      <dsp:nvSpPr>
        <dsp:cNvPr id="0" name=""/>
        <dsp:cNvSpPr/>
      </dsp:nvSpPr>
      <dsp:spPr>
        <a:xfrm>
          <a:off x="1455338" y="146067"/>
          <a:ext cx="3998541" cy="154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000000"/>
              </a:solidFill>
            </a:rPr>
            <a:t>Denken Sie daran, dass die </a:t>
          </a:r>
          <a:r>
            <a:rPr lang="de-DE" sz="2000" b="1" kern="1200" dirty="0">
              <a:solidFill>
                <a:srgbClr val="000000"/>
              </a:solidFill>
            </a:rPr>
            <a:t>Gewinnung neuer Kunden 7 Mal teurer ist als die Bindung bestehender Kunden</a:t>
          </a:r>
          <a:r>
            <a:rPr lang="de-DE" sz="2000" kern="1200" dirty="0">
              <a:solidFill>
                <a:srgbClr val="000000"/>
              </a:solidFill>
            </a:rPr>
            <a:t>. Es ist wichtig, dass Sie sicherstellen, dass die bestehenden Kunden zufrieden sind. 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455338" y="146067"/>
        <a:ext cx="3998541" cy="1542453"/>
      </dsp:txXfrm>
    </dsp:sp>
    <dsp:sp modelId="{E04CCDF5-A1C5-4D75-9B81-54D2E2B92CF8}">
      <dsp:nvSpPr>
        <dsp:cNvPr id="0" name=""/>
        <dsp:cNvSpPr/>
      </dsp:nvSpPr>
      <dsp:spPr>
        <a:xfrm>
          <a:off x="5628544" y="309082"/>
          <a:ext cx="1324301" cy="1324301"/>
        </a:xfrm>
        <a:prstGeom prst="ellipse">
          <a:avLst/>
        </a:prstGeom>
        <a:solidFill>
          <a:srgbClr val="85D2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92194-4520-42B8-A289-1A65A958171F}">
      <dsp:nvSpPr>
        <dsp:cNvPr id="0" name=""/>
        <dsp:cNvSpPr/>
      </dsp:nvSpPr>
      <dsp:spPr>
        <a:xfrm>
          <a:off x="5919818" y="558898"/>
          <a:ext cx="768094" cy="768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D0A92-6208-4BC3-A484-C901E9F0DC4E}">
      <dsp:nvSpPr>
        <dsp:cNvPr id="0" name=""/>
        <dsp:cNvSpPr/>
      </dsp:nvSpPr>
      <dsp:spPr>
        <a:xfrm>
          <a:off x="7000500" y="227386"/>
          <a:ext cx="4296026" cy="132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rgbClr val="000000"/>
              </a:solidFill>
            </a:rPr>
            <a:t>Der </a:t>
          </a:r>
          <a:r>
            <a:rPr lang="de-DE" sz="2000" b="1" kern="1200" dirty="0">
              <a:solidFill>
                <a:srgbClr val="000000"/>
              </a:solidFill>
            </a:rPr>
            <a:t>Kundenservice</a:t>
          </a:r>
          <a:r>
            <a:rPr lang="de-DE" sz="2000" b="0" kern="1200" dirty="0">
              <a:solidFill>
                <a:srgbClr val="000000"/>
              </a:solidFill>
            </a:rPr>
            <a:t> sollte im gesamten Unternehmen im Mittelpunkt stehen, und wenn es zu einem Kundenverlust kommt, müssen die Gründe dafür ermittelt werden. 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7000500" y="227386"/>
        <a:ext cx="4296026" cy="1324301"/>
      </dsp:txXfrm>
    </dsp:sp>
    <dsp:sp modelId="{C3369505-BB70-884A-B591-FF0FC0865193}">
      <dsp:nvSpPr>
        <dsp:cNvPr id="0" name=""/>
        <dsp:cNvSpPr/>
      </dsp:nvSpPr>
      <dsp:spPr>
        <a:xfrm>
          <a:off x="80501" y="2371682"/>
          <a:ext cx="1324301" cy="1324301"/>
        </a:xfrm>
        <a:prstGeom prst="ellipse">
          <a:avLst/>
        </a:prstGeom>
        <a:solidFill>
          <a:srgbClr val="85D2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F77CF-6479-2043-9ACC-ADE7BAE6D821}">
      <dsp:nvSpPr>
        <dsp:cNvPr id="0" name=""/>
        <dsp:cNvSpPr/>
      </dsp:nvSpPr>
      <dsp:spPr>
        <a:xfrm>
          <a:off x="352076" y="2620191"/>
          <a:ext cx="768094" cy="7680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C2905-D6A4-984C-BDE4-7D464FF2326A}">
      <dsp:nvSpPr>
        <dsp:cNvPr id="0" name=""/>
        <dsp:cNvSpPr/>
      </dsp:nvSpPr>
      <dsp:spPr>
        <a:xfrm>
          <a:off x="1479733" y="2435064"/>
          <a:ext cx="4209340" cy="132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>
              <a:solidFill>
                <a:srgbClr val="000000"/>
              </a:solidFill>
            </a:rPr>
            <a:t>Vor allem ältere Menschen kaufen eher wieder ein und wechseln nicht die Marke, wenn sie eine </a:t>
          </a:r>
          <a:r>
            <a:rPr lang="de-DE" sz="2000" b="1" kern="1200" noProof="0" dirty="0">
              <a:solidFill>
                <a:srgbClr val="000000"/>
              </a:solidFill>
            </a:rPr>
            <a:t>Lieblingsmarke </a:t>
          </a:r>
          <a:r>
            <a:rPr lang="de-DE" sz="2000" kern="1200" noProof="0" dirty="0">
              <a:solidFill>
                <a:srgbClr val="000000"/>
              </a:solidFill>
            </a:rPr>
            <a:t>haben und dem Unternehmen/der Marke vertrauen.</a:t>
          </a:r>
          <a:endParaRPr lang="en-GB" sz="2000" kern="1200" noProof="0" dirty="0">
            <a:solidFill>
              <a:srgbClr val="000000"/>
            </a:solidFill>
          </a:endParaRPr>
        </a:p>
      </dsp:txBody>
      <dsp:txXfrm>
        <a:off x="1479733" y="2435064"/>
        <a:ext cx="4209340" cy="1324301"/>
      </dsp:txXfrm>
    </dsp:sp>
    <dsp:sp modelId="{819E7524-1857-0642-9C71-E7587A209340}">
      <dsp:nvSpPr>
        <dsp:cNvPr id="0" name=""/>
        <dsp:cNvSpPr/>
      </dsp:nvSpPr>
      <dsp:spPr>
        <a:xfrm>
          <a:off x="5614134" y="2381111"/>
          <a:ext cx="1324301" cy="1324301"/>
        </a:xfrm>
        <a:prstGeom prst="ellipse">
          <a:avLst/>
        </a:prstGeom>
        <a:solidFill>
          <a:srgbClr val="85D2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51F62-C2D1-6D4F-9C6E-739B70384800}">
      <dsp:nvSpPr>
        <dsp:cNvPr id="0" name=""/>
        <dsp:cNvSpPr/>
      </dsp:nvSpPr>
      <dsp:spPr>
        <a:xfrm>
          <a:off x="5921525" y="2630929"/>
          <a:ext cx="768094" cy="7680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732CA-C23D-1645-91D9-B552B4952B63}">
      <dsp:nvSpPr>
        <dsp:cNvPr id="0" name=""/>
        <dsp:cNvSpPr/>
      </dsp:nvSpPr>
      <dsp:spPr>
        <a:xfrm>
          <a:off x="6998096" y="2312883"/>
          <a:ext cx="4298430" cy="132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>
              <a:solidFill>
                <a:srgbClr val="000000"/>
              </a:solidFill>
            </a:rPr>
            <a:t>Die </a:t>
          </a:r>
          <a:r>
            <a:rPr lang="de-DE" sz="2000" b="1" kern="1200" noProof="0" dirty="0">
              <a:solidFill>
                <a:srgbClr val="000000"/>
              </a:solidFill>
            </a:rPr>
            <a:t>Loyalität </a:t>
          </a:r>
          <a:r>
            <a:rPr lang="de-DE" sz="2000" kern="1200" noProof="0" dirty="0">
              <a:solidFill>
                <a:srgbClr val="000000"/>
              </a:solidFill>
            </a:rPr>
            <a:t>von Senioren gegenüber einer Marke wird durch ihre </a:t>
          </a:r>
          <a:r>
            <a:rPr lang="de-DE" sz="2000" b="1" kern="1200" noProof="0" dirty="0">
              <a:solidFill>
                <a:srgbClr val="000000"/>
              </a:solidFill>
            </a:rPr>
            <a:t>Zuneigung </a:t>
          </a:r>
          <a:r>
            <a:rPr lang="de-DE" sz="2000" kern="1200" noProof="0" dirty="0">
              <a:solidFill>
                <a:srgbClr val="000000"/>
              </a:solidFill>
            </a:rPr>
            <a:t>beeinflusst. Entwerfen Sie daher Produkte, die Senioren besser zufriedenstellen und schaffen Sie Loyalität zum Produkt, indem Sie </a:t>
          </a:r>
          <a:r>
            <a:rPr lang="de-DE" sz="2000" b="1" kern="1200" noProof="0" dirty="0">
              <a:solidFill>
                <a:srgbClr val="000000"/>
              </a:solidFill>
            </a:rPr>
            <a:t>emotionale Bindungen </a:t>
          </a:r>
          <a:r>
            <a:rPr lang="de-DE" sz="2000" kern="1200" noProof="0" dirty="0">
              <a:solidFill>
                <a:srgbClr val="000000"/>
              </a:solidFill>
            </a:rPr>
            <a:t>fördern. </a:t>
          </a:r>
          <a:endParaRPr lang="en-GB" sz="2000" kern="1200" noProof="0" dirty="0">
            <a:solidFill>
              <a:srgbClr val="000000"/>
            </a:solidFill>
          </a:endParaRPr>
        </a:p>
      </dsp:txBody>
      <dsp:txXfrm>
        <a:off x="6998096" y="2312883"/>
        <a:ext cx="4298430" cy="1324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85C1-7824-4EA6-A376-1CAB43086DF8}">
      <dsp:nvSpPr>
        <dsp:cNvPr id="0" name=""/>
        <dsp:cNvSpPr/>
      </dsp:nvSpPr>
      <dsp:spPr>
        <a:xfrm>
          <a:off x="0" y="4907"/>
          <a:ext cx="10808102" cy="514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7F6E5-C646-4DB9-94BD-E3F98FC18C25}">
      <dsp:nvSpPr>
        <dsp:cNvPr id="0" name=""/>
        <dsp:cNvSpPr/>
      </dsp:nvSpPr>
      <dsp:spPr>
        <a:xfrm>
          <a:off x="155601" y="120643"/>
          <a:ext cx="283188" cy="28291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82C23-9C60-4539-8743-58C721D0F7D1}">
      <dsp:nvSpPr>
        <dsp:cNvPr id="0" name=""/>
        <dsp:cNvSpPr/>
      </dsp:nvSpPr>
      <dsp:spPr>
        <a:xfrm>
          <a:off x="594391" y="4907"/>
          <a:ext cx="10142609" cy="64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49" tIns="68049" rIns="68049" bIns="680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000000"/>
              </a:solidFill>
            </a:rPr>
            <a:t>Probieren Sie etwas Neues aus - Versuch und Irrtum sind der Schlüssel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94391" y="4907"/>
        <a:ext cx="10142609" cy="642981"/>
      </dsp:txXfrm>
    </dsp:sp>
    <dsp:sp modelId="{AAA59FD6-64F8-4574-8E9F-A5A8486A5A3B}">
      <dsp:nvSpPr>
        <dsp:cNvPr id="0" name=""/>
        <dsp:cNvSpPr/>
      </dsp:nvSpPr>
      <dsp:spPr>
        <a:xfrm>
          <a:off x="0" y="787950"/>
          <a:ext cx="10808102" cy="514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545C7-3C96-4D09-8502-9AAEE9CF9687}">
      <dsp:nvSpPr>
        <dsp:cNvPr id="0" name=""/>
        <dsp:cNvSpPr/>
      </dsp:nvSpPr>
      <dsp:spPr>
        <a:xfrm>
          <a:off x="155601" y="924370"/>
          <a:ext cx="283188" cy="28291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6790D-BF4E-4713-A317-EC3435C693AD}">
      <dsp:nvSpPr>
        <dsp:cNvPr id="0" name=""/>
        <dsp:cNvSpPr/>
      </dsp:nvSpPr>
      <dsp:spPr>
        <a:xfrm>
          <a:off x="594391" y="808634"/>
          <a:ext cx="10142609" cy="64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49" tIns="68049" rIns="68049" bIns="680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000000"/>
              </a:solidFill>
            </a:rPr>
            <a:t>Finden Sie Wege, um Ihre Ressourcen effektiver zu nutzen und sich auf Ihr Kundensegment zu konzentrieren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94391" y="808634"/>
        <a:ext cx="10142609" cy="642981"/>
      </dsp:txXfrm>
    </dsp:sp>
    <dsp:sp modelId="{74A857AD-116A-4075-B8E2-502FE19A00AA}">
      <dsp:nvSpPr>
        <dsp:cNvPr id="0" name=""/>
        <dsp:cNvSpPr/>
      </dsp:nvSpPr>
      <dsp:spPr>
        <a:xfrm>
          <a:off x="0" y="1612361"/>
          <a:ext cx="10808102" cy="514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A0DCA-A563-4E0A-8EA1-3956737B1D29}">
      <dsp:nvSpPr>
        <dsp:cNvPr id="0" name=""/>
        <dsp:cNvSpPr/>
      </dsp:nvSpPr>
      <dsp:spPr>
        <a:xfrm>
          <a:off x="155601" y="1728097"/>
          <a:ext cx="283188" cy="282911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F3424-F2CF-4F8C-A349-13899EC70803}">
      <dsp:nvSpPr>
        <dsp:cNvPr id="0" name=""/>
        <dsp:cNvSpPr/>
      </dsp:nvSpPr>
      <dsp:spPr>
        <a:xfrm>
          <a:off x="594391" y="1612361"/>
          <a:ext cx="10142609" cy="64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49" tIns="68049" rIns="68049" bIns="680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rgbClr val="000000"/>
              </a:solidFill>
            </a:rPr>
            <a:t>Seien</a:t>
          </a:r>
          <a:r>
            <a:rPr lang="en-GB" sz="2000" kern="1200" dirty="0">
              <a:solidFill>
                <a:srgbClr val="000000"/>
              </a:solidFill>
            </a:rPr>
            <a:t> Sie </a:t>
          </a:r>
          <a:r>
            <a:rPr lang="en-GB" sz="2000" kern="1200" dirty="0" err="1">
              <a:solidFill>
                <a:srgbClr val="000000"/>
              </a:solidFill>
            </a:rPr>
            <a:t>kreativ</a:t>
          </a:r>
          <a:r>
            <a:rPr lang="en-GB" sz="2000" kern="1200" dirty="0">
              <a:solidFill>
                <a:srgbClr val="000000"/>
              </a:solidFill>
            </a:rPr>
            <a:t> </a:t>
          </a:r>
          <a:r>
            <a:rPr lang="en-GB" sz="2000" kern="1200" dirty="0" err="1">
              <a:solidFill>
                <a:srgbClr val="000000"/>
              </a:solidFill>
            </a:rPr>
            <a:t>zusammen</a:t>
          </a:r>
          <a:r>
            <a:rPr lang="en-GB" sz="2000" kern="1200" dirty="0">
              <a:solidFill>
                <a:srgbClr val="000000"/>
              </a:solidFill>
            </a:rPr>
            <a:t>, </a:t>
          </a:r>
          <a:r>
            <a:rPr lang="en-GB" sz="2000" kern="1200" dirty="0" err="1">
              <a:solidFill>
                <a:srgbClr val="000000"/>
              </a:solidFill>
            </a:rPr>
            <a:t>hören</a:t>
          </a:r>
          <a:r>
            <a:rPr lang="en-GB" sz="2000" kern="1200" dirty="0">
              <a:solidFill>
                <a:srgbClr val="000000"/>
              </a:solidFill>
            </a:rPr>
            <a:t> Sie auf das Feedback von </a:t>
          </a:r>
          <a:r>
            <a:rPr lang="en-GB" sz="2000" kern="1200" dirty="0" err="1">
              <a:solidFill>
                <a:srgbClr val="000000"/>
              </a:solidFill>
            </a:rPr>
            <a:t>Verbrauchern</a:t>
          </a:r>
          <a:r>
            <a:rPr lang="en-GB" sz="2000" kern="1200" dirty="0">
              <a:solidFill>
                <a:srgbClr val="000000"/>
              </a:solidFill>
            </a:rPr>
            <a:t>…</a:t>
          </a:r>
          <a:r>
            <a:rPr lang="en-GB" sz="2000" kern="1200" dirty="0" err="1">
              <a:solidFill>
                <a:srgbClr val="000000"/>
              </a:solidFill>
            </a:rPr>
            <a:t>seien</a:t>
          </a:r>
          <a:r>
            <a:rPr lang="en-GB" sz="2000" kern="1200" dirty="0">
              <a:solidFill>
                <a:srgbClr val="000000"/>
              </a:solidFill>
            </a:rPr>
            <a:t> Sie </a:t>
          </a:r>
          <a:r>
            <a:rPr lang="en-GB" sz="2000" kern="1200" dirty="0" err="1">
              <a:solidFill>
                <a:srgbClr val="000000"/>
              </a:solidFill>
            </a:rPr>
            <a:t>innovativ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94391" y="1612361"/>
        <a:ext cx="10142609" cy="642981"/>
      </dsp:txXfrm>
    </dsp:sp>
    <dsp:sp modelId="{7462665B-260D-4536-8288-49772C30722A}">
      <dsp:nvSpPr>
        <dsp:cNvPr id="0" name=""/>
        <dsp:cNvSpPr/>
      </dsp:nvSpPr>
      <dsp:spPr>
        <a:xfrm>
          <a:off x="0" y="2416088"/>
          <a:ext cx="10808102" cy="514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75F50-7774-403E-B0A8-20662990F07D}">
      <dsp:nvSpPr>
        <dsp:cNvPr id="0" name=""/>
        <dsp:cNvSpPr/>
      </dsp:nvSpPr>
      <dsp:spPr>
        <a:xfrm>
          <a:off x="155601" y="2531824"/>
          <a:ext cx="283188" cy="282911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44F6B-C040-4A55-9DF6-F5F2AF7BFC3A}">
      <dsp:nvSpPr>
        <dsp:cNvPr id="0" name=""/>
        <dsp:cNvSpPr/>
      </dsp:nvSpPr>
      <dsp:spPr>
        <a:xfrm>
          <a:off x="594391" y="2416088"/>
          <a:ext cx="10142609" cy="64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49" tIns="68049" rIns="68049" bIns="680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000000"/>
              </a:solidFill>
            </a:rPr>
            <a:t>Denken Sie über Ihre Strategie und Techniken nach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94391" y="2416088"/>
        <a:ext cx="10142609" cy="642981"/>
      </dsp:txXfrm>
    </dsp:sp>
    <dsp:sp modelId="{C7A9FFFE-9BB3-4921-B2C0-D5C4F1F870B3}">
      <dsp:nvSpPr>
        <dsp:cNvPr id="0" name=""/>
        <dsp:cNvSpPr/>
      </dsp:nvSpPr>
      <dsp:spPr>
        <a:xfrm>
          <a:off x="0" y="3219815"/>
          <a:ext cx="10808102" cy="514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FA7FB-E0B7-461C-9642-97147B12EAF2}">
      <dsp:nvSpPr>
        <dsp:cNvPr id="0" name=""/>
        <dsp:cNvSpPr/>
      </dsp:nvSpPr>
      <dsp:spPr>
        <a:xfrm>
          <a:off x="155601" y="3335551"/>
          <a:ext cx="283188" cy="282911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17CCC-AB6A-4619-94C8-9D3DAAA3EF6C}">
      <dsp:nvSpPr>
        <dsp:cNvPr id="0" name=""/>
        <dsp:cNvSpPr/>
      </dsp:nvSpPr>
      <dsp:spPr>
        <a:xfrm>
          <a:off x="594391" y="3219815"/>
          <a:ext cx="10142609" cy="64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49" tIns="68049" rIns="68049" bIns="680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000000"/>
              </a:solidFill>
            </a:rPr>
            <a:t>Denken Sie daran, Ihre Markenbekanntheit zu erhöhen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94391" y="3219815"/>
        <a:ext cx="10142609" cy="64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23470-6CB9-B44F-817B-DF8E3B4D98AC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E8E23-5401-164F-A21F-0C6D768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tutor.net/innovative-marketing/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tutor.net/innovative-marketing/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tutor.net/innovative-marketing/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tutor.net/innovative-marketing/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fld id="{B10E75A7-B0F9-5642-96AB-06237E68F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51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2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7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Celimli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S., &amp;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Adanacioglu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(2021).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social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 </a:t>
            </a:r>
            <a:r>
              <a:rPr lang="de-DE" sz="1200" b="0" i="1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Italian</a:t>
            </a:r>
            <a:r>
              <a:rPr lang="de-DE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Journal of Food Science ; </a:t>
            </a:r>
            <a:r>
              <a:rPr lang="de-DE" sz="1200" b="0" i="1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(Bd. 33, Nummer 2, S. 54–62). https://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/10.15586/ijfs.v33i2.2031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01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https://www.marketingtutor.net/innovative-marketing/</a:t>
            </a: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71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https://www.marketingtutor.net/innovative-marketing/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 Kumar and W. Reinartz – Customer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Management, 2018 </a:t>
            </a:r>
            <a:endParaRPr lang="de-D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1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https://www.marketingtutor.net/innovative-marketing/</a:t>
            </a: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69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https://www.marketingtutor.net/innovative-marketing/</a:t>
            </a: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77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36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19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</a:t>
            </a:r>
            <a:r>
              <a:rPr lang="en-GB" err="1"/>
              <a:t>www.brafton.com</a:t>
            </a:r>
            <a:r>
              <a:rPr lang="en-GB"/>
              <a:t>/blog/strategy/7-of-the-most-innovative-marketing-strategies-and-what-they-teach-us/</a:t>
            </a:r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6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4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7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8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4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</a:t>
            </a:r>
            <a:r>
              <a:rPr lang="en-GB" err="1"/>
              <a:t>www.semrush.com</a:t>
            </a:r>
            <a:r>
              <a:rPr lang="en-GB"/>
              <a:t>/blog/how-to-create-effective-marketing-strategies-for-your-business/?kw=&amp;</a:t>
            </a:r>
            <a:r>
              <a:rPr lang="en-GB" err="1"/>
              <a:t>cmp</a:t>
            </a:r>
            <a:r>
              <a:rPr lang="en-GB"/>
              <a:t>=</a:t>
            </a:r>
            <a:r>
              <a:rPr lang="en-GB" err="1"/>
              <a:t>DE_SRCH_DSA_Blog_MR_BU_EN&amp;label</a:t>
            </a:r>
            <a:r>
              <a:rPr lang="en-GB"/>
              <a:t>=</a:t>
            </a:r>
            <a:r>
              <a:rPr lang="en-GB" err="1"/>
              <a:t>dsa_pagefeed&amp;Network</a:t>
            </a:r>
            <a:r>
              <a:rPr lang="en-GB"/>
              <a:t>=</a:t>
            </a:r>
            <a:r>
              <a:rPr lang="en-GB" err="1"/>
              <a:t>g&amp;Device</a:t>
            </a:r>
            <a:r>
              <a:rPr lang="en-GB"/>
              <a:t>=</a:t>
            </a:r>
            <a:r>
              <a:rPr lang="en-GB" err="1"/>
              <a:t>c&amp;utm_content</a:t>
            </a:r>
            <a:r>
              <a:rPr lang="en-GB"/>
              <a:t>=542358249721&amp;kwid=dsa-1409194026462&amp;cmpid=14460313850&amp;agpid=129562958154&amp;BU=</a:t>
            </a:r>
            <a:r>
              <a:rPr lang="en-GB" err="1"/>
              <a:t>MR&amp;extid</a:t>
            </a:r>
            <a:r>
              <a:rPr lang="en-GB"/>
              <a:t>=23622650204&amp;adpos=&amp;</a:t>
            </a:r>
            <a:r>
              <a:rPr lang="en-GB" err="1"/>
              <a:t>gclid</a:t>
            </a:r>
            <a:r>
              <a:rPr lang="en-GB"/>
              <a:t>=CjwKCAjw7IeUBhBbEiwADhiEMYi-gQDsuTNclG_iQZ1m8b4bMMRVSsOzUalOIgL6fhIdkwYQn2FsNBoC6XEQAvD_BwE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</a:t>
            </a:r>
            <a:r>
              <a:rPr lang="en-GB" err="1"/>
              <a:t>www.futurelearn.com</a:t>
            </a:r>
            <a:r>
              <a:rPr lang="en-GB"/>
              <a:t>/info/blog/how-to-create-a-marketing-strategy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5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4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</a:t>
            </a:r>
            <a:r>
              <a:rPr lang="en-GB" err="1"/>
              <a:t>blog.hubspot.com</a:t>
            </a:r>
            <a:r>
              <a:rPr lang="en-GB"/>
              <a:t>/marketing/marketing-strategy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9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E8E23-5401-164F-A21F-0C6D768D047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8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ca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528C90-8FB6-F54E-876D-66758057196D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3FAD45-FEC6-9B49-BB64-104A34D479C8}"/>
              </a:ext>
            </a:extLst>
          </p:cNvPr>
          <p:cNvSpPr/>
          <p:nvPr userDrawn="1"/>
        </p:nvSpPr>
        <p:spPr>
          <a:xfrm>
            <a:off x="424670" y="528535"/>
            <a:ext cx="61810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INNOVATING FOOD </a:t>
            </a:r>
          </a:p>
          <a:p>
            <a:pPr fontAlgn="base"/>
            <a:r>
              <a:rPr lang="en-IE" sz="4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FOR SENIORS </a:t>
            </a:r>
          </a:p>
          <a:p>
            <a:pPr fontAlgn="base"/>
            <a:r>
              <a:rPr lang="en-IE" sz="4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A0D91F-9AAA-0042-B178-C546D9741BAA}"/>
              </a:ext>
            </a:extLst>
          </p:cNvPr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>
              <a:solidFill>
                <a:srgbClr val="000000"/>
              </a:solidFill>
            </a:endParaRPr>
          </a:p>
          <a:p>
            <a:pPr fontAlgn="base"/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5BD91F-BFF7-9F43-A600-A65624CBC8F8}"/>
              </a:ext>
            </a:extLst>
          </p:cNvPr>
          <p:cNvSpPr/>
          <p:nvPr userDrawn="1"/>
        </p:nvSpPr>
        <p:spPr>
          <a:xfrm>
            <a:off x="424668" y="2883583"/>
            <a:ext cx="641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INNOVATING FOOD FOR SENIORS </a:t>
            </a:r>
            <a:r>
              <a:rPr lang="en-IE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1401F6-C867-FF4E-87E1-B8E8D08D90B0}"/>
              </a:ext>
            </a:extLst>
          </p:cNvPr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B2F022-2514-6E40-833E-C1FA2AF4AA82}"/>
              </a:ext>
            </a:extLst>
          </p:cNvPr>
          <p:cNvCxnSpPr/>
          <p:nvPr userDrawn="1"/>
        </p:nvCxnSpPr>
        <p:spPr>
          <a:xfrm flipH="1">
            <a:off x="1" y="2864720"/>
            <a:ext cx="709871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178C5C5-CBFD-7149-B94A-32501F585BC9}"/>
              </a:ext>
            </a:extLst>
          </p:cNvPr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8ABF36-234A-9D43-948C-5242E9FB8B60}"/>
              </a:ext>
            </a:extLst>
          </p:cNvPr>
          <p:cNvCxnSpPr/>
          <p:nvPr userDrawn="1"/>
        </p:nvCxnSpPr>
        <p:spPr>
          <a:xfrm flipH="1">
            <a:off x="2" y="5808420"/>
            <a:ext cx="121919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3F487-F604-4546-B7CE-1F7FE26D0DFD}"/>
              </a:ext>
            </a:extLst>
          </p:cNvPr>
          <p:cNvSpPr/>
          <p:nvPr userDrawn="1"/>
        </p:nvSpPr>
        <p:spPr>
          <a:xfrm flipV="1">
            <a:off x="1356632" y="-2"/>
            <a:ext cx="5495430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FE2F3-1083-6042-8E1A-CF09DF7F7B14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8105646A-9E0C-4145-97C2-3734A31A2B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062" y="228600"/>
            <a:ext cx="5105121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27CD189-A588-D340-AEE6-ABA0AF7E6B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2710" y="1773241"/>
            <a:ext cx="4621841" cy="452595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06ABD-A133-8D42-8B38-636B873ACE6A}"/>
              </a:ext>
            </a:extLst>
          </p:cNvPr>
          <p:cNvSpPr/>
          <p:nvPr userDrawn="1"/>
        </p:nvSpPr>
        <p:spPr>
          <a:xfrm>
            <a:off x="1802710" y="1292864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1C4A4EBF-8A47-914B-A531-A68FE8F2B6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8561" y="595510"/>
            <a:ext cx="471642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1A97C-0468-6444-8032-86D1D6051187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4470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9C9E11-D7A0-D14F-9240-B81BF8424F91}"/>
              </a:ext>
            </a:extLst>
          </p:cNvPr>
          <p:cNvSpPr/>
          <p:nvPr userDrawn="1"/>
        </p:nvSpPr>
        <p:spPr>
          <a:xfrm flipV="1">
            <a:off x="1356632" y="-2"/>
            <a:ext cx="5495430" cy="689275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85817-372F-5F45-807C-3F480679EC4B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073F117C-ACDF-B74C-97E8-CAE9AEF32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062" y="228600"/>
            <a:ext cx="5105121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7BC4A55-72C2-1D4D-A63F-67A32FF81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2710" y="1773241"/>
            <a:ext cx="4621841" cy="452595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CCFAFC-F1E8-0449-B779-878024054E6C}"/>
              </a:ext>
            </a:extLst>
          </p:cNvPr>
          <p:cNvSpPr/>
          <p:nvPr userDrawn="1"/>
        </p:nvSpPr>
        <p:spPr>
          <a:xfrm>
            <a:off x="1802710" y="1292864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5518029-19B8-DF4A-A8E3-BA3D92CD7B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8561" y="595510"/>
            <a:ext cx="471642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D35E4D-190C-6042-9B94-DDCF67E8C77C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13542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AA5544-825C-D843-82F7-011BA29F10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650" y="1587500"/>
            <a:ext cx="11696699" cy="4699000"/>
          </a:xfrm>
          <a:custGeom>
            <a:avLst/>
            <a:gdLst>
              <a:gd name="connsiteX0" fmla="*/ 0 w 11696699"/>
              <a:gd name="connsiteY0" fmla="*/ 0 h 4699000"/>
              <a:gd name="connsiteX1" fmla="*/ 11696699 w 11696699"/>
              <a:gd name="connsiteY1" fmla="*/ 0 h 4699000"/>
              <a:gd name="connsiteX2" fmla="*/ 11696699 w 11696699"/>
              <a:gd name="connsiteY2" fmla="*/ 1498601 h 4699000"/>
              <a:gd name="connsiteX3" fmla="*/ 7029451 w 11696699"/>
              <a:gd name="connsiteY3" fmla="*/ 1498601 h 4699000"/>
              <a:gd name="connsiteX4" fmla="*/ 7029451 w 11696699"/>
              <a:gd name="connsiteY4" fmla="*/ 2971529 h 4699000"/>
              <a:gd name="connsiteX5" fmla="*/ 11696699 w 11696699"/>
              <a:gd name="connsiteY5" fmla="*/ 2971529 h 4699000"/>
              <a:gd name="connsiteX6" fmla="*/ 11696699 w 11696699"/>
              <a:gd name="connsiteY6" fmla="*/ 4699000 h 4699000"/>
              <a:gd name="connsiteX7" fmla="*/ 536121 w 11696699"/>
              <a:gd name="connsiteY7" fmla="*/ 4699000 h 4699000"/>
              <a:gd name="connsiteX8" fmla="*/ 216546 w 11696699"/>
              <a:gd name="connsiteY8" fmla="*/ 4699000 h 4699000"/>
              <a:gd name="connsiteX9" fmla="*/ 180546 w 11696699"/>
              <a:gd name="connsiteY9" fmla="*/ 4699000 h 4699000"/>
              <a:gd name="connsiteX10" fmla="*/ 0 w 11696699"/>
              <a:gd name="connsiteY10" fmla="*/ 4699000 h 4699000"/>
              <a:gd name="connsiteX11" fmla="*/ 0 w 11696699"/>
              <a:gd name="connsiteY11" fmla="*/ 427891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6699" h="4699000">
                <a:moveTo>
                  <a:pt x="0" y="0"/>
                </a:moveTo>
                <a:lnTo>
                  <a:pt x="11696699" y="0"/>
                </a:lnTo>
                <a:lnTo>
                  <a:pt x="11696699" y="1498601"/>
                </a:lnTo>
                <a:lnTo>
                  <a:pt x="7029451" y="1498601"/>
                </a:lnTo>
                <a:lnTo>
                  <a:pt x="7029451" y="2971529"/>
                </a:lnTo>
                <a:lnTo>
                  <a:pt x="11696699" y="2971529"/>
                </a:lnTo>
                <a:lnTo>
                  <a:pt x="11696699" y="4699000"/>
                </a:lnTo>
                <a:lnTo>
                  <a:pt x="536121" y="4699000"/>
                </a:lnTo>
                <a:lnTo>
                  <a:pt x="216546" y="4699000"/>
                </a:lnTo>
                <a:lnTo>
                  <a:pt x="180546" y="4699000"/>
                </a:lnTo>
                <a:lnTo>
                  <a:pt x="0" y="4699000"/>
                </a:lnTo>
                <a:lnTo>
                  <a:pt x="0" y="427891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3A59673-F743-3548-A224-DA318708FD70}"/>
              </a:ext>
            </a:extLst>
          </p:cNvPr>
          <p:cNvSpPr txBox="1">
            <a:spLocks/>
          </p:cNvSpPr>
          <p:nvPr userDrawn="1"/>
        </p:nvSpPr>
        <p:spPr>
          <a:xfrm>
            <a:off x="7619999" y="3435786"/>
            <a:ext cx="4019670" cy="773557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Refers to a good or service being offered by a company.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B73D2-4537-B849-87DD-438424FEBE62}"/>
              </a:ext>
            </a:extLst>
          </p:cNvPr>
          <p:cNvSpPr/>
          <p:nvPr userDrawn="1"/>
        </p:nvSpPr>
        <p:spPr>
          <a:xfrm rot="10800000" flipV="1">
            <a:off x="7277100" y="3086101"/>
            <a:ext cx="4914900" cy="1472928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6282472-56C2-8A48-86C5-1BC4F9E9B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00" y="3092586"/>
            <a:ext cx="4667249" cy="1466443"/>
          </a:xfrm>
        </p:spPr>
        <p:txBody>
          <a:bodyPr anchor="ctr"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79D8CF-5187-5A40-90C4-720D4B6776D8}"/>
              </a:ext>
            </a:extLst>
          </p:cNvPr>
          <p:cNvSpPr/>
          <p:nvPr userDrawn="1"/>
        </p:nvSpPr>
        <p:spPr>
          <a:xfrm>
            <a:off x="548344" y="114165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07B26C4-2A6B-404D-B6DF-133DAE8902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95" y="444299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FEFDE-FAC8-AB4F-9957-3BABBF6BF2C8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FC6CBC-8DC5-6644-9D36-9FC466DD6727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6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062918E-84FF-9547-A16A-383E59F88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946816"/>
          </a:xfrm>
          <a:custGeom>
            <a:avLst/>
            <a:gdLst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26308 w 11696700"/>
              <a:gd name="connsiteY8" fmla="*/ 5837400 h 5943600"/>
              <a:gd name="connsiteX9" fmla="*/ 190308 w 11696700"/>
              <a:gd name="connsiteY9" fmla="*/ 5837400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19585 w 11696700"/>
              <a:gd name="connsiteY8" fmla="*/ 5938253 h 5943600"/>
              <a:gd name="connsiteX9" fmla="*/ 190308 w 11696700"/>
              <a:gd name="connsiteY9" fmla="*/ 5837400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12" fmla="*/ 0 w 11696700"/>
              <a:gd name="connsiteY12" fmla="*/ 0 h 5943600"/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19585 w 11696700"/>
              <a:gd name="connsiteY8" fmla="*/ 5938253 h 5943600"/>
              <a:gd name="connsiteX9" fmla="*/ 221569 w 11696700"/>
              <a:gd name="connsiteY9" fmla="*/ 5935093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12" fmla="*/ 0 w 11696700"/>
              <a:gd name="connsiteY12" fmla="*/ 0 h 5943600"/>
              <a:gd name="connsiteX0" fmla="*/ 0 w 11696700"/>
              <a:gd name="connsiteY0" fmla="*/ 0 h 5946816"/>
              <a:gd name="connsiteX1" fmla="*/ 11696700 w 11696700"/>
              <a:gd name="connsiteY1" fmla="*/ 0 h 5946816"/>
              <a:gd name="connsiteX2" fmla="*/ 11696700 w 11696700"/>
              <a:gd name="connsiteY2" fmla="*/ 757264 h 5946816"/>
              <a:gd name="connsiteX3" fmla="*/ 5956300 w 11696700"/>
              <a:gd name="connsiteY3" fmla="*/ 757264 h 5946816"/>
              <a:gd name="connsiteX4" fmla="*/ 5956300 w 11696700"/>
              <a:gd name="connsiteY4" fmla="*/ 3182964 h 5946816"/>
              <a:gd name="connsiteX5" fmla="*/ 11696700 w 11696700"/>
              <a:gd name="connsiteY5" fmla="*/ 3182964 h 5946816"/>
              <a:gd name="connsiteX6" fmla="*/ 11696700 w 11696700"/>
              <a:gd name="connsiteY6" fmla="*/ 5943600 h 5946816"/>
              <a:gd name="connsiteX7" fmla="*/ 226308 w 11696700"/>
              <a:gd name="connsiteY7" fmla="*/ 5943600 h 5946816"/>
              <a:gd name="connsiteX8" fmla="*/ 219585 w 11696700"/>
              <a:gd name="connsiteY8" fmla="*/ 5938253 h 5946816"/>
              <a:gd name="connsiteX9" fmla="*/ 350523 w 11696700"/>
              <a:gd name="connsiteY9" fmla="*/ 5946816 h 5946816"/>
              <a:gd name="connsiteX10" fmla="*/ 190308 w 11696700"/>
              <a:gd name="connsiteY10" fmla="*/ 5943600 h 5946816"/>
              <a:gd name="connsiteX11" fmla="*/ 0 w 11696700"/>
              <a:gd name="connsiteY11" fmla="*/ 5943600 h 5946816"/>
              <a:gd name="connsiteX12" fmla="*/ 0 w 11696700"/>
              <a:gd name="connsiteY12" fmla="*/ 0 h 594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96700" h="594681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943600"/>
                </a:lnTo>
                <a:lnTo>
                  <a:pt x="226308" y="5943600"/>
                </a:lnTo>
                <a:lnTo>
                  <a:pt x="219585" y="5938253"/>
                </a:lnTo>
                <a:lnTo>
                  <a:pt x="350523" y="5946816"/>
                </a:lnTo>
                <a:lnTo>
                  <a:pt x="190308" y="5943600"/>
                </a:lnTo>
                <a:lnTo>
                  <a:pt x="0" y="59436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/>
              <a:t> 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</a:t>
            </a:r>
          </a:p>
          <a:p>
            <a:endParaRPr lang="en-US"/>
          </a:p>
          <a:p>
            <a:r>
              <a:rPr lang="en-US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0117BF-7B8F-804D-9B62-BFDC2DE5B730}"/>
              </a:ext>
            </a:extLst>
          </p:cNvPr>
          <p:cNvSpPr/>
          <p:nvPr userDrawn="1"/>
        </p:nvSpPr>
        <p:spPr>
          <a:xfrm>
            <a:off x="6504644" y="2026088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9FD262A-DB5E-AA46-B482-A1055545E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0495" y="1328734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5" y="2346524"/>
            <a:ext cx="5029134" cy="851567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3F897-78A4-0B4B-8573-94D145B62A08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C0A3D-C15F-7940-B357-97E643E480E1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6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40006-F160-C44D-89FA-19A0B2F5D62F}"/>
              </a:ext>
            </a:extLst>
          </p:cNvPr>
          <p:cNvSpPr/>
          <p:nvPr userDrawn="1"/>
        </p:nvSpPr>
        <p:spPr>
          <a:xfrm>
            <a:off x="241300" y="0"/>
            <a:ext cx="6151000" cy="592391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AB2E43A-01A9-034A-94FD-65F98C9802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757011"/>
            <a:ext cx="4983180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CC3DF-08FC-104A-96EE-39401CA6BF0E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50BB21B-863E-E545-BC10-366FC83CC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7F66838-2DC1-A242-BFEE-D22324923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BC500-C4C9-D84E-8F6E-A42A850108C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2A4D1-C2F9-7246-A6D4-B8E78FBB3B8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6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40006-F160-C44D-89FA-19A0B2F5D62F}"/>
              </a:ext>
            </a:extLst>
          </p:cNvPr>
          <p:cNvSpPr/>
          <p:nvPr userDrawn="1"/>
        </p:nvSpPr>
        <p:spPr>
          <a:xfrm>
            <a:off x="241300" y="0"/>
            <a:ext cx="6151000" cy="592391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AB2E43A-01A9-034A-94FD-65F98C9802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757011"/>
            <a:ext cx="4983180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CC3DF-08FC-104A-96EE-39401CA6BF0E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50BB21B-863E-E545-BC10-366FC83CC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7F66838-2DC1-A242-BFEE-D22324923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058E9-0FDE-DA4E-BF5B-474E1E98B113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D4803-1384-0040-B823-EB6E174D03FA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91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BE0517-C9C1-5E4E-BC03-C7E36B3D33D3}"/>
              </a:ext>
            </a:extLst>
          </p:cNvPr>
          <p:cNvSpPr/>
          <p:nvPr userDrawn="1"/>
        </p:nvSpPr>
        <p:spPr>
          <a:xfrm>
            <a:off x="241300" y="228600"/>
            <a:ext cx="11696700" cy="27178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0054DF-81C6-D345-BE64-D6FEB13B6C91}"/>
              </a:ext>
            </a:extLst>
          </p:cNvPr>
          <p:cNvSpPr/>
          <p:nvPr userDrawn="1"/>
        </p:nvSpPr>
        <p:spPr>
          <a:xfrm>
            <a:off x="5571778" y="1314450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F70575B2-ECB2-3B4B-8C90-3CB13894D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750" y="2048262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597B8BAB-AD5C-574C-8BBB-7F077692D3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0906" y="2031417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8CBF548A-8484-5248-B085-F53D405FB0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8637" y="2055575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39A13ABC-6CD4-9246-A71F-B0D3E1916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36368" y="2048261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87A5D6E2-FCB8-A749-81EA-BC7F9A176A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8637" y="4739378"/>
            <a:ext cx="2068263" cy="1237497"/>
          </a:xfrm>
        </p:spPr>
        <p:txBody>
          <a:bodyPr/>
          <a:lstStyle>
            <a:lvl1pPr marL="0" indent="0"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B58A5CB-AB27-844F-B28D-2E3D2232E3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851" y="3923046"/>
            <a:ext cx="2068264" cy="341096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34C31F06-6858-834A-95DF-B384103939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90455"/>
            <a:ext cx="11696700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Meet Our Team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AD41C-3661-F040-90A1-EC23C041ED4E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CB233-79D4-BF49-8A14-B41B68CEBFD1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21B5DB64-D246-0284-3D6F-6CEEA6D2530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741673" y="2031417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3F7ECE3A-5065-A511-735A-D9D110E10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58442" y="4732064"/>
            <a:ext cx="2068263" cy="1237497"/>
          </a:xfrm>
        </p:spPr>
        <p:txBody>
          <a:bodyPr/>
          <a:lstStyle>
            <a:lvl1pPr marL="0" indent="0"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492B7E8-0441-2A3F-3A53-F43DFF5D93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3851" y="4756146"/>
            <a:ext cx="2068263" cy="1237497"/>
          </a:xfrm>
        </p:spPr>
        <p:txBody>
          <a:bodyPr/>
          <a:lstStyle>
            <a:lvl1pPr marL="0" indent="0"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02FE063-2806-89A9-7999-A702290E01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7848" y="4756146"/>
            <a:ext cx="2068263" cy="1237497"/>
          </a:xfrm>
        </p:spPr>
        <p:txBody>
          <a:bodyPr/>
          <a:lstStyle>
            <a:lvl1pPr marL="0" indent="0"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160C4BE-E441-4D85-FEA4-2612ECA8A2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82716" y="4760057"/>
            <a:ext cx="2068263" cy="1237497"/>
          </a:xfrm>
        </p:spPr>
        <p:txBody>
          <a:bodyPr/>
          <a:lstStyle>
            <a:lvl1pPr marL="0" indent="0"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7091EDC5-03FD-2D08-587B-4C01D30F54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3964" y="3951163"/>
            <a:ext cx="2068264" cy="341096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E49B3152-2DA5-BA63-0868-CF4F98614D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95157" y="4222254"/>
            <a:ext cx="2068264" cy="341096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470D9430-3620-1376-F32D-C3E6EFE43B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98636" y="4192338"/>
            <a:ext cx="2068264" cy="341096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F42423EF-5EAD-BF47-9DEF-B3C33537FE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78864" y="4056357"/>
            <a:ext cx="2068264" cy="341096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96481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5AD5-38F4-AC46-8AF7-45BB6FF87659}"/>
              </a:ext>
            </a:extLst>
          </p:cNvPr>
          <p:cNvSpPr/>
          <p:nvPr userDrawn="1"/>
        </p:nvSpPr>
        <p:spPr>
          <a:xfrm>
            <a:off x="241300" y="228600"/>
            <a:ext cx="11696700" cy="569531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808102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10808102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002AF-64BD-CD41-A435-AEB60B75F24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05CB0-6500-A84A-BB2B-4EB8B4FCD44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01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 - Sol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5AD5-38F4-AC46-8AF7-45BB6FF87659}"/>
              </a:ext>
            </a:extLst>
          </p:cNvPr>
          <p:cNvSpPr/>
          <p:nvPr userDrawn="1"/>
        </p:nvSpPr>
        <p:spPr>
          <a:xfrm>
            <a:off x="241300" y="228600"/>
            <a:ext cx="11696700" cy="569531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808102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734714" y="1618155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10808102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002AF-64BD-CD41-A435-AEB60B75F24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05CB0-6500-A84A-BB2B-4EB8B4FCD44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23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5AD5-38F4-AC46-8AF7-45BB6FF87659}"/>
              </a:ext>
            </a:extLst>
          </p:cNvPr>
          <p:cNvSpPr/>
          <p:nvPr userDrawn="1"/>
        </p:nvSpPr>
        <p:spPr>
          <a:xfrm>
            <a:off x="241300" y="228600"/>
            <a:ext cx="11696700" cy="569531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808102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10808102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5C685-035F-D041-9D04-C86F332F6C3A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854967-F50B-DA42-BB7D-5265DB15FE01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5EF887-6C4A-6C45-9223-72AC0A02DE7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E469D-3F5C-A04D-A9C2-78BABD88DEC9}"/>
              </a:ext>
            </a:extLst>
          </p:cNvPr>
          <p:cNvSpPr/>
          <p:nvPr userDrawn="1"/>
        </p:nvSpPr>
        <p:spPr>
          <a:xfrm>
            <a:off x="391177" y="248191"/>
            <a:ext cx="43634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INNOVATING FOOD FOR SENIORS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AA4A83-B7D5-A14E-B458-86954DB983B8}"/>
              </a:ext>
            </a:extLst>
          </p:cNvPr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EE4BE0-47F6-1145-83C0-FC05478AA3C0}"/>
              </a:ext>
            </a:extLst>
          </p:cNvPr>
          <p:cNvCxnSpPr/>
          <p:nvPr userDrawn="1"/>
        </p:nvCxnSpPr>
        <p:spPr>
          <a:xfrm flipH="1">
            <a:off x="2" y="5808420"/>
            <a:ext cx="121919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4CE0F0-878D-BF47-92A6-182E26DD430D}"/>
              </a:ext>
            </a:extLst>
          </p:cNvPr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3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594346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3" y="642972"/>
            <a:ext cx="1059434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8906-42A7-E148-9BB7-CC17F5321A0F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0BAE96-0814-3E40-B9F4-107E0EE7446B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2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5B56A7-C850-004E-A218-494C6390142F}"/>
              </a:ext>
            </a:extLst>
          </p:cNvPr>
          <p:cNvSpPr/>
          <p:nvPr userDrawn="1"/>
        </p:nvSpPr>
        <p:spPr>
          <a:xfrm>
            <a:off x="241300" y="228600"/>
            <a:ext cx="11696700" cy="3035300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33563-74D4-9C45-B16E-EE9771603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7"/>
          <a:stretch/>
        </p:blipFill>
        <p:spPr>
          <a:xfrm>
            <a:off x="3752900" y="1030385"/>
            <a:ext cx="8439100" cy="5375657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270587-869E-A549-98E4-0E2F24D7CB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203325"/>
            <a:ext cx="5130800" cy="391318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1FBF693-83D1-B940-B0C1-1DEE220BC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350" y="3594101"/>
            <a:ext cx="5029134" cy="223351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4C5354-097E-9047-BF0C-BF358C2BBAC7}"/>
              </a:ext>
            </a:extLst>
          </p:cNvPr>
          <p:cNvSpPr/>
          <p:nvPr userDrawn="1"/>
        </p:nvSpPr>
        <p:spPr>
          <a:xfrm>
            <a:off x="831350" y="1502804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F1B5D6A-BD23-A34A-8A53-F5A2A2FE1C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201" y="805450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303A5-D1EB-C442-9E2A-6A8EC00F0AF9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5A6C8-69EF-E842-8837-B1A42CF4CED9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4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D8B85E0-90B8-664A-BD1F-A9AD778E0147}"/>
              </a:ext>
            </a:extLst>
          </p:cNvPr>
          <p:cNvSpPr/>
          <p:nvPr userDrawn="1"/>
        </p:nvSpPr>
        <p:spPr>
          <a:xfrm>
            <a:off x="241300" y="228600"/>
            <a:ext cx="11696700" cy="30353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B98100-E25F-DD4B-AB20-A31F0F0B548B}"/>
              </a:ext>
            </a:extLst>
          </p:cNvPr>
          <p:cNvSpPr/>
          <p:nvPr userDrawn="1"/>
        </p:nvSpPr>
        <p:spPr>
          <a:xfrm>
            <a:off x="831350" y="1502804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2A2B2-F2DF-8F49-B350-611FE13388E1}"/>
              </a:ext>
            </a:extLst>
          </p:cNvPr>
          <p:cNvGrpSpPr/>
          <p:nvPr userDrawn="1"/>
        </p:nvGrpSpPr>
        <p:grpSpPr>
          <a:xfrm>
            <a:off x="2530564" y="336687"/>
            <a:ext cx="9078210" cy="5854425"/>
            <a:chOff x="3152299" y="635855"/>
            <a:chExt cx="19296834" cy="12444290"/>
          </a:xfrm>
        </p:grpSpPr>
        <p:pic>
          <p:nvPicPr>
            <p:cNvPr id="4" name="Picture 3" descr="iPhone6_mockup_front_white.png">
              <a:extLst>
                <a:ext uri="{FF2B5EF4-FFF2-40B4-BE49-F238E27FC236}">
                  <a16:creationId xmlns:a16="http://schemas.microsoft.com/office/drawing/2014/main" id="{190C133D-22F4-4847-8C19-ACF8FBE17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3359" y="635855"/>
              <a:ext cx="7955774" cy="1244429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1E791A-E387-3F4F-AFE7-F887E52C4AFD}"/>
                </a:ext>
              </a:extLst>
            </p:cNvPr>
            <p:cNvSpPr txBox="1"/>
            <p:nvPr/>
          </p:nvSpPr>
          <p:spPr>
            <a:xfrm>
              <a:off x="3152299" y="9384825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One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E49ED8-2282-8C44-B0B1-7EA16E4F64F7}"/>
                </a:ext>
              </a:extLst>
            </p:cNvPr>
            <p:cNvSpPr txBox="1"/>
            <p:nvPr/>
          </p:nvSpPr>
          <p:spPr>
            <a:xfrm>
              <a:off x="9842014" y="9384825"/>
              <a:ext cx="22429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Two</a:t>
              </a:r>
            </a:p>
          </p:txBody>
        </p:sp>
      </p:grp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DDF094EB-EB5D-7A4F-9743-1045AC7D2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02116" y="1265033"/>
            <a:ext cx="2266512" cy="397829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4BBFAB6-D383-334C-9E99-388F133C90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3594101"/>
            <a:ext cx="4983180" cy="203061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7C562BD-9CD8-BD45-8B53-0DEC6988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Phone Preview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940463-2A23-8345-AD61-ABC2D3CD881B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038921-4423-A348-BAE6-EA21AC34FFDE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75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25A458D-4CD1-F749-A7CA-2DB4DA3E26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3299" y="2066544"/>
            <a:ext cx="5132263" cy="3722513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89B6699-41C2-A647-B805-477AD8D41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6940" y="708094"/>
            <a:ext cx="5158622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E7E2D0-5766-184D-B066-151C0BDA9313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85D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2EEC70AB-BD27-9D40-B51B-A5A6EB572E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343396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BULLET POINT SLIDE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0E57C5-9F44-1743-A089-B6D51064BBCD}"/>
              </a:ext>
            </a:extLst>
          </p:cNvPr>
          <p:cNvSpPr/>
          <p:nvPr userDrawn="1"/>
        </p:nvSpPr>
        <p:spPr>
          <a:xfrm>
            <a:off x="4783395" y="415207"/>
            <a:ext cx="1154422" cy="1154422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74BE65-A9FD-8447-B8DC-01E0E3F156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395" y="712471"/>
            <a:ext cx="1154422" cy="857158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A6BAF8-3E93-D34F-9B9C-95DE2FD94B3F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69288-D184-204D-B338-FA18411E6F45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947335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DB52097-B5CF-FE4E-A743-E196714B98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3299" y="2066544"/>
            <a:ext cx="5132263" cy="3722513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E8EDE465-2BD1-F542-A065-62DD2C1F54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6940" y="708094"/>
            <a:ext cx="5158622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4C6AB-4D9A-B948-95D4-9F23D84240A0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C3FB9919-1563-AB44-AAC3-B34BFC4BB0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343396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BULLET POINT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98C6E4-CC84-5445-A6A2-3BFC532C82BB}"/>
              </a:ext>
            </a:extLst>
          </p:cNvPr>
          <p:cNvSpPr/>
          <p:nvPr userDrawn="1"/>
        </p:nvSpPr>
        <p:spPr>
          <a:xfrm>
            <a:off x="4783395" y="415207"/>
            <a:ext cx="1154422" cy="1154422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252DE36E-64EA-E745-8D9A-4444A2C571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395" y="712471"/>
            <a:ext cx="1154422" cy="857158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5CA2E-E3A9-2C44-A07D-20A2D9A8B0AA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3011E-EBF4-AA4A-AF6A-2700E052B2D4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089787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45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DFEFB84-F567-D648-B64F-EE8CC90AA5FD}"/>
              </a:ext>
            </a:extLst>
          </p:cNvPr>
          <p:cNvSpPr txBox="1"/>
          <p:nvPr userDrawn="1"/>
        </p:nvSpPr>
        <p:spPr>
          <a:xfrm>
            <a:off x="4396800" y="809464"/>
            <a:ext cx="33984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spc="15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Poppins Medium" pitchFamily="2" charset="77"/>
              </a:rPr>
              <a:t>OUR TIMELINE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20474-398A-C642-97C5-6FFB0DF43052}"/>
              </a:ext>
            </a:extLst>
          </p:cNvPr>
          <p:cNvCxnSpPr>
            <a:cxnSpLocks/>
          </p:cNvCxnSpPr>
          <p:nvPr/>
        </p:nvCxnSpPr>
        <p:spPr>
          <a:xfrm>
            <a:off x="2718910" y="3448776"/>
            <a:ext cx="94715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6E4A766-FED1-894B-A889-823A4FF75411}"/>
              </a:ext>
            </a:extLst>
          </p:cNvPr>
          <p:cNvSpPr/>
          <p:nvPr/>
        </p:nvSpPr>
        <p:spPr>
          <a:xfrm>
            <a:off x="2102383" y="2832249"/>
            <a:ext cx="1233055" cy="1233055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8C6878-4402-894E-8E64-73E151411DC6}"/>
              </a:ext>
            </a:extLst>
          </p:cNvPr>
          <p:cNvSpPr/>
          <p:nvPr/>
        </p:nvSpPr>
        <p:spPr>
          <a:xfrm>
            <a:off x="5969765" y="3362570"/>
            <a:ext cx="172412" cy="172412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B83E75-E0C9-714E-9E45-509D3F33090F}"/>
              </a:ext>
            </a:extLst>
          </p:cNvPr>
          <p:cNvSpPr/>
          <p:nvPr/>
        </p:nvSpPr>
        <p:spPr>
          <a:xfrm>
            <a:off x="9383674" y="3362570"/>
            <a:ext cx="172412" cy="172412"/>
          </a:xfrm>
          <a:prstGeom prst="ellipse">
            <a:avLst/>
          </a:prstGeom>
          <a:solidFill>
            <a:srgbClr val="85D2E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2D4D3-21EB-0349-B504-782647ECA544}"/>
              </a:ext>
            </a:extLst>
          </p:cNvPr>
          <p:cNvSpPr/>
          <p:nvPr/>
        </p:nvSpPr>
        <p:spPr>
          <a:xfrm>
            <a:off x="4956904" y="3803693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52E7C6-64EF-FA4A-987B-05E44539FB1E}"/>
              </a:ext>
            </a:extLst>
          </p:cNvPr>
          <p:cNvSpPr/>
          <p:nvPr/>
        </p:nvSpPr>
        <p:spPr>
          <a:xfrm>
            <a:off x="8370812" y="1818770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6AA091-4676-F84E-93FF-824FF1A4B10B}"/>
              </a:ext>
            </a:extLst>
          </p:cNvPr>
          <p:cNvSpPr/>
          <p:nvPr userDrawn="1"/>
        </p:nvSpPr>
        <p:spPr>
          <a:xfrm>
            <a:off x="548344" y="114165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74BB04E-437D-4E46-9A57-B72EEF075E6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4195" y="444299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Our Journey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CCD767BA-B79C-2543-AA9A-86E634722F0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785825" y="4220738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3BC6FB8B-D15D-3340-8F2D-D5BC2FD4D66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16766" y="1608539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19348E07-20A7-F740-8715-43EB023172A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102383" y="3228214"/>
            <a:ext cx="1233055" cy="441123"/>
          </a:xfrm>
        </p:spPr>
        <p:txBody>
          <a:bodyPr anchor="ctr"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START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D72605F-29B1-4242-93F3-3F37AA42DC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5825" y="2823339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2016</a:t>
            </a:r>
            <a:endParaRPr lang="en-US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A04A4060-643D-BB44-93F7-B288E25220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6766" y="3843245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2017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2F972-D907-984B-A889-E139C7730029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B5A83F-00A9-4446-B7FF-17C0C15E6CDB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00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59BEB2-8918-8740-99A7-553D0D414983}"/>
              </a:ext>
            </a:extLst>
          </p:cNvPr>
          <p:cNvCxnSpPr>
            <a:cxnSpLocks/>
          </p:cNvCxnSpPr>
          <p:nvPr userDrawn="1"/>
        </p:nvCxnSpPr>
        <p:spPr>
          <a:xfrm>
            <a:off x="1588" y="3448776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D4A19C4-1947-4349-9457-0ACFFBA4FC07}"/>
              </a:ext>
            </a:extLst>
          </p:cNvPr>
          <p:cNvSpPr/>
          <p:nvPr/>
        </p:nvSpPr>
        <p:spPr>
          <a:xfrm>
            <a:off x="6040275" y="3362570"/>
            <a:ext cx="172412" cy="172412"/>
          </a:xfrm>
          <a:prstGeom prst="ellipse">
            <a:avLst/>
          </a:prstGeom>
          <a:solidFill>
            <a:srgbClr val="85D2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7DE787-8DE7-3C4E-8EB8-423F070D8AFF}"/>
              </a:ext>
            </a:extLst>
          </p:cNvPr>
          <p:cNvSpPr/>
          <p:nvPr/>
        </p:nvSpPr>
        <p:spPr>
          <a:xfrm>
            <a:off x="2626366" y="3362571"/>
            <a:ext cx="172412" cy="172412"/>
          </a:xfrm>
          <a:prstGeom prst="ellipse">
            <a:avLst/>
          </a:prstGeom>
          <a:solidFill>
            <a:srgbClr val="85D2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5B83A-4FE7-254B-BB23-DA5834F3C561}"/>
              </a:ext>
            </a:extLst>
          </p:cNvPr>
          <p:cNvSpPr/>
          <p:nvPr userDrawn="1"/>
        </p:nvSpPr>
        <p:spPr>
          <a:xfrm>
            <a:off x="5027413" y="1818770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49088C-C99A-C54C-8067-8456BF21657E}"/>
              </a:ext>
            </a:extLst>
          </p:cNvPr>
          <p:cNvSpPr/>
          <p:nvPr/>
        </p:nvSpPr>
        <p:spPr>
          <a:xfrm>
            <a:off x="9393224" y="3362571"/>
            <a:ext cx="172412" cy="172412"/>
          </a:xfrm>
          <a:prstGeom prst="ellipse">
            <a:avLst/>
          </a:prstGeom>
          <a:solidFill>
            <a:srgbClr val="85D2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FF92472D-9633-1B41-8BB1-3CE8FDF598F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59184" y="4206951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4FA104B9-3949-7046-BD33-D672B145979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890125" y="1594752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170B2DE-1D76-D746-B4E0-1DF37E4C7538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223426" y="4210067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00BAA056-DFBD-584F-9273-7D94010335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59184" y="2837148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2018</a:t>
            </a:r>
            <a:endParaRPr lang="en-US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6BF9179A-0AB3-E042-BD2E-A24FBC624C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0125" y="3857054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2019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5D05B818-03D6-0C48-A4A4-879D1B8573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3426" y="2825658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2020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26421F-3E17-FF47-92D5-AE8B9BF847B2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8C0E-ED0A-D748-88E5-BE3A2DEDEB97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94156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99EA92-8C6E-B84F-B459-728079F0C1CC}"/>
              </a:ext>
            </a:extLst>
          </p:cNvPr>
          <p:cNvGrpSpPr/>
          <p:nvPr userDrawn="1"/>
        </p:nvGrpSpPr>
        <p:grpSpPr>
          <a:xfrm flipH="1">
            <a:off x="-87112" y="2832249"/>
            <a:ext cx="10088030" cy="1233055"/>
            <a:chOff x="4201590" y="5664497"/>
            <a:chExt cx="20176060" cy="246610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7ED26DD-7AEB-9E44-8FF6-C477D8C00C2B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4" y="6897551"/>
              <a:ext cx="189430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BA1181-B947-D246-AEDB-8D5690586889}"/>
                </a:ext>
              </a:extLst>
            </p:cNvPr>
            <p:cNvSpPr/>
            <p:nvPr/>
          </p:nvSpPr>
          <p:spPr>
            <a:xfrm>
              <a:off x="4201590" y="5664497"/>
              <a:ext cx="2466109" cy="2466109"/>
            </a:xfrm>
            <a:prstGeom prst="ellipse">
              <a:avLst/>
            </a:prstGeom>
            <a:solidFill>
              <a:srgbClr val="85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3279403-2DD6-294E-8653-2A42ED9EBD96}"/>
                </a:ext>
              </a:extLst>
            </p:cNvPr>
            <p:cNvSpPr/>
            <p:nvPr/>
          </p:nvSpPr>
          <p:spPr>
            <a:xfrm>
              <a:off x="11936354" y="6725140"/>
              <a:ext cx="344824" cy="344824"/>
            </a:xfrm>
            <a:prstGeom prst="ellipse">
              <a:avLst/>
            </a:prstGeom>
            <a:solidFill>
              <a:srgbClr val="85D2E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A0B9AD-E1B8-4A47-B627-580D076FD190}"/>
                </a:ext>
              </a:extLst>
            </p:cNvPr>
            <p:cNvSpPr/>
            <p:nvPr/>
          </p:nvSpPr>
          <p:spPr>
            <a:xfrm>
              <a:off x="18764171" y="6725140"/>
              <a:ext cx="344824" cy="344824"/>
            </a:xfrm>
            <a:prstGeom prst="ellipse">
              <a:avLst/>
            </a:prstGeom>
            <a:solidFill>
              <a:srgbClr val="85D2E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E27F43F-5131-7247-81C7-14B1147E8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4900" y="1617548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A701368-7F3A-D942-9086-74C5BC9A1A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8201" y="4232863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19E93A3E-D93B-6746-924C-B809E688C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7864" y="3228214"/>
            <a:ext cx="1233055" cy="441123"/>
          </a:xfrm>
        </p:spPr>
        <p:txBody>
          <a:bodyPr anchor="ctr"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END</a:t>
            </a:r>
            <a:endParaRPr lang="en-US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4EC00ED-B9B5-564F-A2BD-E9361B35ED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6515" y="3842694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2021</a:t>
            </a:r>
            <a:endParaRPr lang="en-US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BB708B1-BD9F-3D4B-A3F2-DAAACD7B96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08201" y="2797420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2022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AE23B-5966-D043-B5CA-4F97DC3963FC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DD942-702D-3645-AFD5-CC083E31395F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133433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7EC3A-FA50-904B-839F-2B92D5166DD5}"/>
              </a:ext>
            </a:extLst>
          </p:cNvPr>
          <p:cNvSpPr/>
          <p:nvPr userDrawn="1"/>
        </p:nvSpPr>
        <p:spPr>
          <a:xfrm>
            <a:off x="0" y="482371"/>
            <a:ext cx="6113604" cy="2855598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976CB-0B76-DD49-AA4D-4F230C256467}"/>
              </a:ext>
            </a:extLst>
          </p:cNvPr>
          <p:cNvSpPr/>
          <p:nvPr userDrawn="1"/>
        </p:nvSpPr>
        <p:spPr>
          <a:xfrm>
            <a:off x="6113604" y="482371"/>
            <a:ext cx="6113604" cy="2855598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80F2D74-8F18-9F49-A166-16ACDC1D1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715" y="3843119"/>
            <a:ext cx="4957908" cy="1680348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C1B99A3-E2FF-264E-947B-7183A27F9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715" y="2505507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2E7D4CC-063A-6D45-92B2-EC8AC4E32A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0771" y="3880875"/>
            <a:ext cx="4957908" cy="1680348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04C066A-035C-0341-9527-E538DEB47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771" y="2543263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A5999-94EF-5047-863C-92AD3F2C1BC6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3D228-BEB5-3D4C-B205-D25168DA218F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3877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F8AD40A-108B-5846-858D-C7B9F7A01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4745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AEC8C81-1228-634A-A794-E7C603C00625}"/>
              </a:ext>
            </a:extLst>
          </p:cNvPr>
          <p:cNvGrpSpPr/>
          <p:nvPr userDrawn="1"/>
        </p:nvGrpSpPr>
        <p:grpSpPr>
          <a:xfrm>
            <a:off x="237726" y="5888182"/>
            <a:ext cx="2645594" cy="656899"/>
            <a:chOff x="0" y="0"/>
            <a:chExt cx="2301694" cy="571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69F886-5497-4144-A9AE-E6C2F639A7D5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16DD5D-1738-B545-90A2-60DAA7083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760" y="4172994"/>
            <a:ext cx="5278651" cy="697353"/>
          </a:xfrm>
        </p:spPr>
        <p:txBody>
          <a:bodyPr>
            <a:noAutofit/>
          </a:bodyPr>
          <a:lstStyle>
            <a:lvl1pPr marL="0" indent="0" algn="l">
              <a:buNone/>
              <a:defRPr sz="5400" b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760" y="3554471"/>
            <a:ext cx="527865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Cover Design 1</a:t>
            </a:r>
          </a:p>
        </p:txBody>
      </p:sp>
    </p:spTree>
    <p:extLst>
      <p:ext uri="{BB962C8B-B14F-4D97-AF65-F5344CB8AC3E}">
        <p14:creationId xmlns:p14="http://schemas.microsoft.com/office/powerpoint/2010/main" val="4220865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95640-5B5F-6E47-808F-2F2FB8B377B6}"/>
              </a:ext>
            </a:extLst>
          </p:cNvPr>
          <p:cNvGrpSpPr/>
          <p:nvPr userDrawn="1"/>
        </p:nvGrpSpPr>
        <p:grpSpPr>
          <a:xfrm>
            <a:off x="13492" y="1875084"/>
            <a:ext cx="12165015" cy="3041254"/>
            <a:chOff x="0" y="4738255"/>
            <a:chExt cx="21169744" cy="5292436"/>
          </a:xfrm>
          <a:solidFill>
            <a:srgbClr val="FFD1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87D99-39F7-274E-881D-B1205E86882D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255414-C2BD-294E-A843-C1E85CBB702D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AF4D0D-CD86-1943-BD02-89B10E71AB04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3D836D-4100-D44A-83B0-51B97203CAA2}"/>
                </a:ext>
              </a:extLst>
            </p:cNvPr>
            <p:cNvSpPr/>
            <p:nvPr/>
          </p:nvSpPr>
          <p:spPr>
            <a:xfrm>
              <a:off x="15877308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0B2C6C4-135F-5946-B876-EA9B72EF09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4743" y="2963737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February</a:t>
            </a:r>
            <a:endParaRPr lang="en-US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BDA90A0E-F434-DE4E-802E-4F8D96708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026" y="2332384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E4E3947D-3C0D-864E-A378-E86B96AB3A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9574" y="3694013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7A61D601-8E58-BD42-BBBF-581E5B432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979" y="2966833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January</a:t>
            </a:r>
            <a:endParaRPr lang="en-US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BF15F1B-8908-F446-91BA-B6025A5D96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04" y="2335480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20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DA24536-E652-E647-BC3C-200CC5578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852" y="3697109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87F5E8E1-032A-ED43-93E9-DB20B4563F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4512" y="2950422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April</a:t>
            </a:r>
            <a:endParaRPr lang="en-US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76204B1D-FD93-534C-86DB-6D09C95456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8795" y="2319069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4D63AE9-5CEC-9F4B-96A5-3F0DB00BF3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39343" y="3680698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18449C84-980B-324B-B217-BB2EDFA5B2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8790" y="2953518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March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B432D93-6FEA-AC42-83B9-779DFF3A77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3073" y="2322165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17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3980425-5596-AE4F-A5E0-1E8D36188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3621" y="3683794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53804-765C-C642-92ED-7E167F7FC3E2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31F17A9-1990-CB4F-B6F6-4BB13F4AD5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D0E4C4-9A1C-7C42-B6AE-D6B72ACB0F1B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AAE17C-D830-5C45-85EA-04CAF242AA8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504065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68968" y="482801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56271" y="4333339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91430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8733" y="4371185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91788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7F7F7F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9091" y="4371185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B885F-F1D5-CF48-A406-1D7B1455708D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979FF8E-2FF0-A342-B688-0AFAC42113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55487-933C-5146-9897-55B5E37FAF8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32CE13-138D-E149-8986-EF12E05E1F94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53DD29A-3B44-3440-992D-5C5AC4CA3A40}"/>
              </a:ext>
            </a:extLst>
          </p:cNvPr>
          <p:cNvSpPr/>
          <p:nvPr userDrawn="1"/>
        </p:nvSpPr>
        <p:spPr>
          <a:xfrm>
            <a:off x="5348401" y="1768904"/>
            <a:ext cx="1521426" cy="2214649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A0297F2-56FC-8C4B-A295-66B5958C74C8}"/>
              </a:ext>
            </a:extLst>
          </p:cNvPr>
          <p:cNvSpPr/>
          <p:nvPr userDrawn="1"/>
        </p:nvSpPr>
        <p:spPr>
          <a:xfrm>
            <a:off x="8762431" y="1768903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CBBE60E-F66A-DA48-9E5A-FE49730E791F}"/>
              </a:ext>
            </a:extLst>
          </p:cNvPr>
          <p:cNvSpPr/>
          <p:nvPr userDrawn="1"/>
        </p:nvSpPr>
        <p:spPr>
          <a:xfrm>
            <a:off x="2225374" y="1735972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68254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BDE66C52-CD1F-C645-B3DD-BCA573C31CC3}"/>
              </a:ext>
            </a:extLst>
          </p:cNvPr>
          <p:cNvSpPr/>
          <p:nvPr userDrawn="1"/>
        </p:nvSpPr>
        <p:spPr>
          <a:xfrm>
            <a:off x="3184089" y="1773769"/>
            <a:ext cx="1521426" cy="2214649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7D5D243-BECF-4247-8022-6467B42FD98B}"/>
              </a:ext>
            </a:extLst>
          </p:cNvPr>
          <p:cNvSpPr/>
          <p:nvPr userDrawn="1"/>
        </p:nvSpPr>
        <p:spPr>
          <a:xfrm>
            <a:off x="5348401" y="1773769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C6BF562B-3F3A-6640-B4EF-37D5504DB157}"/>
              </a:ext>
            </a:extLst>
          </p:cNvPr>
          <p:cNvSpPr/>
          <p:nvPr userDrawn="1"/>
        </p:nvSpPr>
        <p:spPr>
          <a:xfrm>
            <a:off x="1019776" y="1773769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54CE7AE-212C-9440-B746-7CE16413648E}"/>
              </a:ext>
            </a:extLst>
          </p:cNvPr>
          <p:cNvSpPr/>
          <p:nvPr userDrawn="1"/>
        </p:nvSpPr>
        <p:spPr>
          <a:xfrm>
            <a:off x="9675359" y="1773769"/>
            <a:ext cx="1518092" cy="2214649"/>
          </a:xfrm>
          <a:custGeom>
            <a:avLst/>
            <a:gdLst>
              <a:gd name="connsiteX0" fmla="*/ 757381 w 1518092"/>
              <a:gd name="connsiteY0" fmla="*/ 0 h 2214649"/>
              <a:gd name="connsiteX1" fmla="*/ 1518092 w 1518092"/>
              <a:gd name="connsiteY1" fmla="*/ 757643 h 2214649"/>
              <a:gd name="connsiteX2" fmla="*/ 774027 w 1518092"/>
              <a:gd name="connsiteY2" fmla="*/ 1520282 h 2214649"/>
              <a:gd name="connsiteX3" fmla="*/ 774027 w 1518092"/>
              <a:gd name="connsiteY3" fmla="*/ 2124731 h 2214649"/>
              <a:gd name="connsiteX4" fmla="*/ 803989 w 1518092"/>
              <a:gd name="connsiteY4" fmla="*/ 2169690 h 2214649"/>
              <a:gd name="connsiteX5" fmla="*/ 757381 w 1518092"/>
              <a:gd name="connsiteY5" fmla="*/ 2214649 h 2214649"/>
              <a:gd name="connsiteX6" fmla="*/ 712438 w 1518092"/>
              <a:gd name="connsiteY6" fmla="*/ 2169690 h 2214649"/>
              <a:gd name="connsiteX7" fmla="*/ 744065 w 1518092"/>
              <a:gd name="connsiteY7" fmla="*/ 2124731 h 2214649"/>
              <a:gd name="connsiteX8" fmla="*/ 744065 w 1518092"/>
              <a:gd name="connsiteY8" fmla="*/ 1520282 h 2214649"/>
              <a:gd name="connsiteX9" fmla="*/ 0 w 1518092"/>
              <a:gd name="connsiteY9" fmla="*/ 757643 h 2214649"/>
              <a:gd name="connsiteX10" fmla="*/ 757381 w 1518092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8092" h="2214649">
                <a:moveTo>
                  <a:pt x="757381" y="0"/>
                </a:moveTo>
                <a:cubicBezTo>
                  <a:pt x="1178519" y="0"/>
                  <a:pt x="1518092" y="338026"/>
                  <a:pt x="1518092" y="757643"/>
                </a:cubicBezTo>
                <a:cubicBezTo>
                  <a:pt x="1518092" y="1173931"/>
                  <a:pt x="1186842" y="1510291"/>
                  <a:pt x="774027" y="1520282"/>
                </a:cubicBezTo>
                <a:lnTo>
                  <a:pt x="774027" y="2124731"/>
                </a:lnTo>
                <a:cubicBezTo>
                  <a:pt x="792337" y="2131392"/>
                  <a:pt x="803989" y="2146378"/>
                  <a:pt x="803989" y="2169690"/>
                </a:cubicBezTo>
                <a:cubicBezTo>
                  <a:pt x="803989" y="2191337"/>
                  <a:pt x="784015" y="2214649"/>
                  <a:pt x="757381" y="2214649"/>
                </a:cubicBezTo>
                <a:cubicBezTo>
                  <a:pt x="734077" y="2214649"/>
                  <a:pt x="712438" y="2191337"/>
                  <a:pt x="712438" y="2169690"/>
                </a:cubicBezTo>
                <a:cubicBezTo>
                  <a:pt x="712438" y="2146378"/>
                  <a:pt x="725755" y="2131392"/>
                  <a:pt x="744065" y="2124731"/>
                </a:cubicBezTo>
                <a:lnTo>
                  <a:pt x="744065" y="1520282"/>
                </a:lnTo>
                <a:cubicBezTo>
                  <a:pt x="331250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1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208503D-9B7B-2143-8977-B436C464238B}"/>
              </a:ext>
            </a:extLst>
          </p:cNvPr>
          <p:cNvSpPr/>
          <p:nvPr userDrawn="1"/>
        </p:nvSpPr>
        <p:spPr>
          <a:xfrm>
            <a:off x="7511047" y="1773769"/>
            <a:ext cx="1521426" cy="2214649"/>
          </a:xfrm>
          <a:custGeom>
            <a:avLst/>
            <a:gdLst>
              <a:gd name="connsiteX0" fmla="*/ 760713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5657 w 1521426"/>
              <a:gd name="connsiteY4" fmla="*/ 2169690 h 2214649"/>
              <a:gd name="connsiteX5" fmla="*/ 760713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0713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0713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5657" y="2146378"/>
                  <a:pt x="805657" y="2169690"/>
                </a:cubicBezTo>
                <a:cubicBezTo>
                  <a:pt x="805657" y="2191337"/>
                  <a:pt x="785682" y="2214649"/>
                  <a:pt x="760713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7422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1239" y="0"/>
                  <a:pt x="76071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solidFill>
                <a:srgbClr val="85D2E1"/>
              </a:solidFill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28E9ECD-6E05-7C40-AE3A-58DA7B524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670" y="488056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8973" y="4385889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27683" y="487431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14986" y="4379639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91430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8733" y="4371185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57443" y="485960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44746" y="4364935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1E385F24-AB91-1644-9C17-F5DD6576C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2021" y="4848034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99324" y="4353360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53813B-F067-314E-B8E7-88B0B3E4857E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98F821B7-EAB6-F546-8E25-040E6E2F35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1A0019-B7B1-0448-A451-E17167AB6F94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AF041E-7267-C846-B834-5AE13A126E1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791680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75">
            <a:extLst>
              <a:ext uri="{FF2B5EF4-FFF2-40B4-BE49-F238E27FC236}">
                <a16:creationId xmlns:a16="http://schemas.microsoft.com/office/drawing/2014/main" id="{8C0B3D42-2317-6946-847C-DF2D8C708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2077" y="3024269"/>
            <a:ext cx="1921262" cy="2081780"/>
          </a:xfrm>
          <a:custGeom>
            <a:avLst/>
            <a:gdLst>
              <a:gd name="T0" fmla="*/ 3123 w 3430"/>
              <a:gd name="T1" fmla="*/ 642 h 3719"/>
              <a:gd name="T2" fmla="*/ 3123 w 3430"/>
              <a:gd name="T3" fmla="*/ 642 h 3719"/>
              <a:gd name="T4" fmla="*/ 2090 w 3430"/>
              <a:gd name="T5" fmla="*/ 642 h 3719"/>
              <a:gd name="T6" fmla="*/ 1715 w 3430"/>
              <a:gd name="T7" fmla="*/ 0 h 3719"/>
              <a:gd name="T8" fmla="*/ 1347 w 3430"/>
              <a:gd name="T9" fmla="*/ 642 h 3719"/>
              <a:gd name="T10" fmla="*/ 307 w 3430"/>
              <a:gd name="T11" fmla="*/ 642 h 3719"/>
              <a:gd name="T12" fmla="*/ 0 w 3430"/>
              <a:gd name="T13" fmla="*/ 948 h 3719"/>
              <a:gd name="T14" fmla="*/ 0 w 3430"/>
              <a:gd name="T15" fmla="*/ 3420 h 3719"/>
              <a:gd name="T16" fmla="*/ 307 w 3430"/>
              <a:gd name="T17" fmla="*/ 3718 h 3719"/>
              <a:gd name="T18" fmla="*/ 3123 w 3430"/>
              <a:gd name="T19" fmla="*/ 3718 h 3719"/>
              <a:gd name="T20" fmla="*/ 3429 w 3430"/>
              <a:gd name="T21" fmla="*/ 3420 h 3719"/>
              <a:gd name="T22" fmla="*/ 3429 w 3430"/>
              <a:gd name="T23" fmla="*/ 948 h 3719"/>
              <a:gd name="T24" fmla="*/ 3123 w 3430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0" h="3719">
                <a:moveTo>
                  <a:pt x="3123" y="642"/>
                </a:moveTo>
                <a:lnTo>
                  <a:pt x="3123" y="642"/>
                </a:lnTo>
                <a:cubicBezTo>
                  <a:pt x="2090" y="642"/>
                  <a:pt x="2090" y="642"/>
                  <a:pt x="2090" y="642"/>
                </a:cubicBezTo>
                <a:cubicBezTo>
                  <a:pt x="1715" y="0"/>
                  <a:pt x="1715" y="0"/>
                  <a:pt x="1715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7" y="3718"/>
                </a:cubicBezTo>
                <a:cubicBezTo>
                  <a:pt x="3123" y="3718"/>
                  <a:pt x="3123" y="3718"/>
                  <a:pt x="3123" y="3718"/>
                </a:cubicBezTo>
                <a:cubicBezTo>
                  <a:pt x="3291" y="3718"/>
                  <a:pt x="3429" y="3588"/>
                  <a:pt x="3429" y="3420"/>
                </a:cubicBezTo>
                <a:cubicBezTo>
                  <a:pt x="3429" y="948"/>
                  <a:pt x="3429" y="948"/>
                  <a:pt x="3429" y="948"/>
                </a:cubicBezTo>
                <a:cubicBezTo>
                  <a:pt x="3429" y="780"/>
                  <a:pt x="3291" y="642"/>
                  <a:pt x="3123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76">
            <a:extLst>
              <a:ext uri="{FF2B5EF4-FFF2-40B4-BE49-F238E27FC236}">
                <a16:creationId xmlns:a16="http://schemas.microsoft.com/office/drawing/2014/main" id="{40053DCA-CDEC-8B4D-B8F3-C1EF890EF0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70654" y="3024269"/>
            <a:ext cx="1916323" cy="2081780"/>
          </a:xfrm>
          <a:custGeom>
            <a:avLst/>
            <a:gdLst>
              <a:gd name="T0" fmla="*/ 3122 w 3421"/>
              <a:gd name="T1" fmla="*/ 642 h 3719"/>
              <a:gd name="T2" fmla="*/ 3122 w 3421"/>
              <a:gd name="T3" fmla="*/ 642 h 3719"/>
              <a:gd name="T4" fmla="*/ 2089 w 3421"/>
              <a:gd name="T5" fmla="*/ 642 h 3719"/>
              <a:gd name="T6" fmla="*/ 1722 w 3421"/>
              <a:gd name="T7" fmla="*/ 0 h 3719"/>
              <a:gd name="T8" fmla="*/ 1347 w 3421"/>
              <a:gd name="T9" fmla="*/ 642 h 3719"/>
              <a:gd name="T10" fmla="*/ 306 w 3421"/>
              <a:gd name="T11" fmla="*/ 642 h 3719"/>
              <a:gd name="T12" fmla="*/ 0 w 3421"/>
              <a:gd name="T13" fmla="*/ 948 h 3719"/>
              <a:gd name="T14" fmla="*/ 0 w 3421"/>
              <a:gd name="T15" fmla="*/ 3420 h 3719"/>
              <a:gd name="T16" fmla="*/ 306 w 3421"/>
              <a:gd name="T17" fmla="*/ 3718 h 3719"/>
              <a:gd name="T18" fmla="*/ 3122 w 3421"/>
              <a:gd name="T19" fmla="*/ 3718 h 3719"/>
              <a:gd name="T20" fmla="*/ 3420 w 3421"/>
              <a:gd name="T21" fmla="*/ 3420 h 3719"/>
              <a:gd name="T22" fmla="*/ 3420 w 3421"/>
              <a:gd name="T23" fmla="*/ 948 h 3719"/>
              <a:gd name="T24" fmla="*/ 3122 w 3421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1" h="3719">
                <a:moveTo>
                  <a:pt x="3122" y="642"/>
                </a:moveTo>
                <a:lnTo>
                  <a:pt x="3122" y="642"/>
                </a:lnTo>
                <a:cubicBezTo>
                  <a:pt x="2089" y="642"/>
                  <a:pt x="2089" y="642"/>
                  <a:pt x="2089" y="642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0" y="3718"/>
                  <a:pt x="3420" y="3588"/>
                  <a:pt x="3420" y="3420"/>
                </a:cubicBezTo>
                <a:cubicBezTo>
                  <a:pt x="3420" y="948"/>
                  <a:pt x="3420" y="948"/>
                  <a:pt x="3420" y="948"/>
                </a:cubicBezTo>
                <a:cubicBezTo>
                  <a:pt x="3420" y="780"/>
                  <a:pt x="3290" y="642"/>
                  <a:pt x="3122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77">
            <a:extLst>
              <a:ext uri="{FF2B5EF4-FFF2-40B4-BE49-F238E27FC236}">
                <a16:creationId xmlns:a16="http://schemas.microsoft.com/office/drawing/2014/main" id="{10B1012D-1247-0E4A-BFFD-D8F52FAEDE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4293" y="3024269"/>
            <a:ext cx="1918793" cy="2081780"/>
          </a:xfrm>
          <a:custGeom>
            <a:avLst/>
            <a:gdLst>
              <a:gd name="T0" fmla="*/ 3121 w 3428"/>
              <a:gd name="T1" fmla="*/ 642 h 3719"/>
              <a:gd name="T2" fmla="*/ 3121 w 3428"/>
              <a:gd name="T3" fmla="*/ 642 h 3719"/>
              <a:gd name="T4" fmla="*/ 2103 w 3428"/>
              <a:gd name="T5" fmla="*/ 642 h 3719"/>
              <a:gd name="T6" fmla="*/ 1729 w 3428"/>
              <a:gd name="T7" fmla="*/ 0 h 3719"/>
              <a:gd name="T8" fmla="*/ 1362 w 3428"/>
              <a:gd name="T9" fmla="*/ 642 h 3719"/>
              <a:gd name="T10" fmla="*/ 306 w 3428"/>
              <a:gd name="T11" fmla="*/ 642 h 3719"/>
              <a:gd name="T12" fmla="*/ 0 w 3428"/>
              <a:gd name="T13" fmla="*/ 948 h 3719"/>
              <a:gd name="T14" fmla="*/ 0 w 3428"/>
              <a:gd name="T15" fmla="*/ 3420 h 3719"/>
              <a:gd name="T16" fmla="*/ 306 w 3428"/>
              <a:gd name="T17" fmla="*/ 3718 h 3719"/>
              <a:gd name="T18" fmla="*/ 3121 w 3428"/>
              <a:gd name="T19" fmla="*/ 3718 h 3719"/>
              <a:gd name="T20" fmla="*/ 3427 w 3428"/>
              <a:gd name="T21" fmla="*/ 3420 h 3719"/>
              <a:gd name="T22" fmla="*/ 3427 w 3428"/>
              <a:gd name="T23" fmla="*/ 948 h 3719"/>
              <a:gd name="T24" fmla="*/ 3121 w 3428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8" h="3719">
                <a:moveTo>
                  <a:pt x="3121" y="642"/>
                </a:moveTo>
                <a:lnTo>
                  <a:pt x="3121" y="642"/>
                </a:lnTo>
                <a:cubicBezTo>
                  <a:pt x="2103" y="642"/>
                  <a:pt x="2103" y="642"/>
                  <a:pt x="2103" y="642"/>
                </a:cubicBezTo>
                <a:cubicBezTo>
                  <a:pt x="1729" y="0"/>
                  <a:pt x="1729" y="0"/>
                  <a:pt x="1729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1" y="3718"/>
                  <a:pt x="3121" y="3718"/>
                  <a:pt x="3121" y="3718"/>
                </a:cubicBezTo>
                <a:cubicBezTo>
                  <a:pt x="3289" y="3718"/>
                  <a:pt x="3427" y="3588"/>
                  <a:pt x="3427" y="3420"/>
                </a:cubicBezTo>
                <a:cubicBezTo>
                  <a:pt x="3427" y="948"/>
                  <a:pt x="3427" y="948"/>
                  <a:pt x="3427" y="948"/>
                </a:cubicBezTo>
                <a:cubicBezTo>
                  <a:pt x="3427" y="780"/>
                  <a:pt x="3289" y="642"/>
                  <a:pt x="3121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78">
            <a:extLst>
              <a:ext uri="{FF2B5EF4-FFF2-40B4-BE49-F238E27FC236}">
                <a16:creationId xmlns:a16="http://schemas.microsoft.com/office/drawing/2014/main" id="{65CDE706-10CF-2F43-88C1-BCEBF0BED0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870" y="3024269"/>
            <a:ext cx="1916323" cy="2081780"/>
          </a:xfrm>
          <a:custGeom>
            <a:avLst/>
            <a:gdLst>
              <a:gd name="T0" fmla="*/ 3115 w 3422"/>
              <a:gd name="T1" fmla="*/ 642 h 3719"/>
              <a:gd name="T2" fmla="*/ 3115 w 3422"/>
              <a:gd name="T3" fmla="*/ 642 h 3719"/>
              <a:gd name="T4" fmla="*/ 2105 w 3422"/>
              <a:gd name="T5" fmla="*/ 642 h 3719"/>
              <a:gd name="T6" fmla="*/ 1737 w 3422"/>
              <a:gd name="T7" fmla="*/ 0 h 3719"/>
              <a:gd name="T8" fmla="*/ 1362 w 3422"/>
              <a:gd name="T9" fmla="*/ 642 h 3719"/>
              <a:gd name="T10" fmla="*/ 299 w 3422"/>
              <a:gd name="T11" fmla="*/ 642 h 3719"/>
              <a:gd name="T12" fmla="*/ 0 w 3422"/>
              <a:gd name="T13" fmla="*/ 948 h 3719"/>
              <a:gd name="T14" fmla="*/ 0 w 3422"/>
              <a:gd name="T15" fmla="*/ 3420 h 3719"/>
              <a:gd name="T16" fmla="*/ 299 w 3422"/>
              <a:gd name="T17" fmla="*/ 3718 h 3719"/>
              <a:gd name="T18" fmla="*/ 3115 w 3422"/>
              <a:gd name="T19" fmla="*/ 3718 h 3719"/>
              <a:gd name="T20" fmla="*/ 3421 w 3422"/>
              <a:gd name="T21" fmla="*/ 3420 h 3719"/>
              <a:gd name="T22" fmla="*/ 3421 w 3422"/>
              <a:gd name="T23" fmla="*/ 948 h 3719"/>
              <a:gd name="T24" fmla="*/ 3115 w 3422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2" h="3719">
                <a:moveTo>
                  <a:pt x="3115" y="642"/>
                </a:moveTo>
                <a:lnTo>
                  <a:pt x="3115" y="642"/>
                </a:lnTo>
                <a:cubicBezTo>
                  <a:pt x="2105" y="642"/>
                  <a:pt x="2105" y="642"/>
                  <a:pt x="2105" y="642"/>
                </a:cubicBezTo>
                <a:cubicBezTo>
                  <a:pt x="1737" y="0"/>
                  <a:pt x="1737" y="0"/>
                  <a:pt x="1737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130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0" y="3718"/>
                  <a:pt x="299" y="3718"/>
                </a:cubicBezTo>
                <a:cubicBezTo>
                  <a:pt x="3115" y="3718"/>
                  <a:pt x="3115" y="3718"/>
                  <a:pt x="3115" y="3718"/>
                </a:cubicBezTo>
                <a:cubicBezTo>
                  <a:pt x="3283" y="3718"/>
                  <a:pt x="3421" y="3588"/>
                  <a:pt x="3421" y="3420"/>
                </a:cubicBezTo>
                <a:cubicBezTo>
                  <a:pt x="3421" y="948"/>
                  <a:pt x="3421" y="948"/>
                  <a:pt x="3421" y="948"/>
                </a:cubicBezTo>
                <a:cubicBezTo>
                  <a:pt x="3421" y="780"/>
                  <a:pt x="3283" y="642"/>
                  <a:pt x="3115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832BCD4D-201E-8748-B1F7-9CE73C83B4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6508" y="3024269"/>
            <a:ext cx="1921262" cy="2081780"/>
          </a:xfrm>
          <a:custGeom>
            <a:avLst/>
            <a:gdLst>
              <a:gd name="T0" fmla="*/ 3122 w 3429"/>
              <a:gd name="T1" fmla="*/ 642 h 3719"/>
              <a:gd name="T2" fmla="*/ 3122 w 3429"/>
              <a:gd name="T3" fmla="*/ 642 h 3719"/>
              <a:gd name="T4" fmla="*/ 2120 w 3429"/>
              <a:gd name="T5" fmla="*/ 642 h 3719"/>
              <a:gd name="T6" fmla="*/ 1745 w 3429"/>
              <a:gd name="T7" fmla="*/ 0 h 3719"/>
              <a:gd name="T8" fmla="*/ 1377 w 3429"/>
              <a:gd name="T9" fmla="*/ 642 h 3719"/>
              <a:gd name="T10" fmla="*/ 306 w 3429"/>
              <a:gd name="T11" fmla="*/ 642 h 3719"/>
              <a:gd name="T12" fmla="*/ 0 w 3429"/>
              <a:gd name="T13" fmla="*/ 948 h 3719"/>
              <a:gd name="T14" fmla="*/ 0 w 3429"/>
              <a:gd name="T15" fmla="*/ 3420 h 3719"/>
              <a:gd name="T16" fmla="*/ 306 w 3429"/>
              <a:gd name="T17" fmla="*/ 3718 h 3719"/>
              <a:gd name="T18" fmla="*/ 3122 w 3429"/>
              <a:gd name="T19" fmla="*/ 3718 h 3719"/>
              <a:gd name="T20" fmla="*/ 3428 w 3429"/>
              <a:gd name="T21" fmla="*/ 3420 h 3719"/>
              <a:gd name="T22" fmla="*/ 3428 w 3429"/>
              <a:gd name="T23" fmla="*/ 948 h 3719"/>
              <a:gd name="T24" fmla="*/ 3122 w 3429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9" h="3719">
                <a:moveTo>
                  <a:pt x="3122" y="642"/>
                </a:moveTo>
                <a:lnTo>
                  <a:pt x="3122" y="642"/>
                </a:lnTo>
                <a:cubicBezTo>
                  <a:pt x="2120" y="642"/>
                  <a:pt x="2120" y="642"/>
                  <a:pt x="2120" y="642"/>
                </a:cubicBezTo>
                <a:cubicBezTo>
                  <a:pt x="1745" y="0"/>
                  <a:pt x="1745" y="0"/>
                  <a:pt x="1745" y="0"/>
                </a:cubicBezTo>
                <a:cubicBezTo>
                  <a:pt x="1377" y="642"/>
                  <a:pt x="1377" y="642"/>
                  <a:pt x="137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1" y="3718"/>
                  <a:pt x="3428" y="3588"/>
                  <a:pt x="3428" y="3420"/>
                </a:cubicBezTo>
                <a:cubicBezTo>
                  <a:pt x="3428" y="948"/>
                  <a:pt x="3428" y="948"/>
                  <a:pt x="3428" y="948"/>
                </a:cubicBezTo>
                <a:cubicBezTo>
                  <a:pt x="3428" y="780"/>
                  <a:pt x="3291" y="642"/>
                  <a:pt x="3122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2DC3FE-D517-4045-A81C-97480C4BB5BC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929DE76E-73B1-9148-AD97-229EAA47B0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28E9ECD-6E05-7C40-AE3A-58DA7B524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1" y="4267105"/>
            <a:ext cx="1903851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6019" y="3772431"/>
            <a:ext cx="1903851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97293" y="4260855"/>
            <a:ext cx="1921263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3021" y="3766181"/>
            <a:ext cx="1921263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9645" y="4252401"/>
            <a:ext cx="1908506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16948" y="3757727"/>
            <a:ext cx="190850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72508" y="4246151"/>
            <a:ext cx="1890175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1386" y="3751477"/>
            <a:ext cx="1890175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1E385F24-AB91-1644-9C17-F5DD6576C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03936" y="4234576"/>
            <a:ext cx="1921262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91239" y="3739902"/>
            <a:ext cx="1921262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E42E70-6F24-2B4F-8D45-F63BD7D21801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E23BC9-D46E-6942-BD7D-F82B42708EA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050595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47C539-7E1F-9A4D-A0E2-0874E257D47F}"/>
              </a:ext>
            </a:extLst>
          </p:cNvPr>
          <p:cNvGrpSpPr/>
          <p:nvPr userDrawn="1"/>
        </p:nvGrpSpPr>
        <p:grpSpPr>
          <a:xfrm>
            <a:off x="1154562" y="1887157"/>
            <a:ext cx="9882876" cy="2798187"/>
            <a:chOff x="1875859" y="4907106"/>
            <a:chExt cx="20625932" cy="5839921"/>
          </a:xfrm>
        </p:grpSpPr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DFBD3BC9-7E5A-4643-90E7-A5CDC7C6EAC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2A55FCAE-3E0F-C648-A867-D49B2D13D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>
              <a:extLst>
                <a:ext uri="{FF2B5EF4-FFF2-40B4-BE49-F238E27FC236}">
                  <a16:creationId xmlns:a16="http://schemas.microsoft.com/office/drawing/2014/main" id="{67B40F74-0334-F94D-A4A6-FC1A645B20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EA89031A-4F1E-3B4B-B3FD-73BD6969A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C102F9A-7693-8547-8518-EFB5ADD85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6" name="Block Arc 105">
              <a:extLst>
                <a:ext uri="{FF2B5EF4-FFF2-40B4-BE49-F238E27FC236}">
                  <a16:creationId xmlns:a16="http://schemas.microsoft.com/office/drawing/2014/main" id="{2CC5A5AC-8BF0-BA45-9D0A-A9E2B4F5D89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037332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9C353EB8-D92A-1B42-9A1B-48051A61B7B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1C402117-6053-504C-8052-7EAC0B33EB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46571C6C-6A6A-DC4C-938E-3A996BFCD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1937D021-BEEA-E74F-9D71-6852BF32C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7332" y="4907110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8C7850B-F149-0E41-9A41-F0D02FB2B9C3}"/>
                </a:ext>
              </a:extLst>
            </p:cNvPr>
            <p:cNvSpPr txBox="1"/>
            <p:nvPr/>
          </p:nvSpPr>
          <p:spPr>
            <a:xfrm>
              <a:off x="3248482" y="10100696"/>
              <a:ext cx="1927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Mission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C4BC7A-7D43-1647-99AE-68CD5E078683}"/>
                </a:ext>
              </a:extLst>
            </p:cNvPr>
            <p:cNvSpPr txBox="1"/>
            <p:nvPr/>
          </p:nvSpPr>
          <p:spPr>
            <a:xfrm>
              <a:off x="7357215" y="10100696"/>
              <a:ext cx="1582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Vision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1B2BCF-57D6-7E49-8B6A-8CE063146E7B}"/>
                </a:ext>
              </a:extLst>
            </p:cNvPr>
            <p:cNvSpPr txBox="1"/>
            <p:nvPr/>
          </p:nvSpPr>
          <p:spPr>
            <a:xfrm>
              <a:off x="11461705" y="10100696"/>
              <a:ext cx="1454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Goals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39597B-95B4-224B-8092-02E83F685D0A}"/>
                </a:ext>
              </a:extLst>
            </p:cNvPr>
            <p:cNvSpPr txBox="1"/>
            <p:nvPr/>
          </p:nvSpPr>
          <p:spPr>
            <a:xfrm>
              <a:off x="15369825" y="10100696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Values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32B747A-D6C1-1A44-B024-63125FA7FE49}"/>
                </a:ext>
              </a:extLst>
            </p:cNvPr>
            <p:cNvSpPr txBox="1"/>
            <p:nvPr/>
          </p:nvSpPr>
          <p:spPr>
            <a:xfrm>
              <a:off x="19196192" y="10100696"/>
              <a:ext cx="2146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Strategy</a:t>
              </a:r>
            </a:p>
          </p:txBody>
        </p:sp>
      </p:grpSp>
      <p:sp>
        <p:nvSpPr>
          <p:cNvPr id="131" name="Text Placeholder 17">
            <a:extLst>
              <a:ext uri="{FF2B5EF4-FFF2-40B4-BE49-F238E27FC236}">
                <a16:creationId xmlns:a16="http://schemas.microsoft.com/office/drawing/2014/main" id="{CD6CCE6C-B4E3-C149-902E-39BDA11B0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9110" y="4533160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2" name="Text Placeholder 17">
            <a:extLst>
              <a:ext uri="{FF2B5EF4-FFF2-40B4-BE49-F238E27FC236}">
                <a16:creationId xmlns:a16="http://schemas.microsoft.com/office/drawing/2014/main" id="{11104F8E-2BBD-8841-8033-FB61C44CE6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3175" y="4539912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3" name="Text Placeholder 17">
            <a:extLst>
              <a:ext uri="{FF2B5EF4-FFF2-40B4-BE49-F238E27FC236}">
                <a16:creationId xmlns:a16="http://schemas.microsoft.com/office/drawing/2014/main" id="{ADA8F331-B773-9A48-9C92-B8D80C9D5D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5569" y="4535946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4" name="Text Placeholder 17">
            <a:extLst>
              <a:ext uri="{FF2B5EF4-FFF2-40B4-BE49-F238E27FC236}">
                <a16:creationId xmlns:a16="http://schemas.microsoft.com/office/drawing/2014/main" id="{8C6EB927-6876-364B-9D8E-642E2160F1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9634" y="4542698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01736E27-5CA5-014F-B907-7522BA18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1503" y="4557649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330E2F-4ADA-404E-95C6-4C647BF456B9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4CE074A-C461-B741-A948-84D85A8206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A74766-696A-6C4B-A355-CF04F123444B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08D508-E347-A04E-94FD-E5E28C096AD0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592762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graph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958611" y="1840131"/>
            <a:ext cx="10383759" cy="2382415"/>
            <a:chOff x="2122935" y="4949396"/>
            <a:chExt cx="20123405" cy="5001613"/>
          </a:xfrm>
        </p:grpSpPr>
        <p:sp>
          <p:nvSpPr>
            <p:cNvPr id="30" name="Shape 493">
              <a:extLst>
                <a:ext uri="{FF2B5EF4-FFF2-40B4-BE49-F238E27FC236}">
                  <a16:creationId xmlns:a16="http://schemas.microsoft.com/office/drawing/2014/main" id="{FA93A623-AC46-CA41-AB39-3D0015516C37}"/>
                </a:ext>
              </a:extLst>
            </p:cNvPr>
            <p:cNvSpPr/>
            <p:nvPr/>
          </p:nvSpPr>
          <p:spPr>
            <a:xfrm>
              <a:off x="2122935" y="4949396"/>
              <a:ext cx="3790687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835238-EF0F-C945-85D9-9B4D8000EB04}"/>
                </a:ext>
              </a:extLst>
            </p:cNvPr>
            <p:cNvSpPr txBox="1"/>
            <p:nvPr/>
          </p:nvSpPr>
          <p:spPr>
            <a:xfrm>
              <a:off x="12638765" y="9304679"/>
              <a:ext cx="42160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Three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9C8343-8EBC-0249-A505-2B9597148B52}"/>
                </a:ext>
              </a:extLst>
            </p:cNvPr>
            <p:cNvSpPr txBox="1"/>
            <p:nvPr/>
          </p:nvSpPr>
          <p:spPr>
            <a:xfrm>
              <a:off x="18030317" y="9304679"/>
              <a:ext cx="42160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Four</a:t>
              </a:r>
            </a:p>
          </p:txBody>
        </p:sp>
      </p:grp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5DC1254-EFA2-0246-97A8-B695C82306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3815" y="4265990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60245" y="4251141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7562" y="4217367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93992" y="4202518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BF0A50F1-0099-544E-BA47-5E868B197C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742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15%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97637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75%</a:t>
            </a:r>
            <a:endParaRPr lang="en-US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77675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40%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70570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079E60-4EF5-D444-8818-35BE149DC18D}"/>
              </a:ext>
            </a:extLst>
          </p:cNvPr>
          <p:cNvSpPr/>
          <p:nvPr userDrawn="1"/>
        </p:nvSpPr>
        <p:spPr>
          <a:xfrm rot="16200000" flipV="1">
            <a:off x="5961489" y="6719111"/>
            <a:ext cx="252000" cy="36000"/>
          </a:xfrm>
          <a:prstGeom prst="rect">
            <a:avLst/>
          </a:prstGeom>
          <a:solidFill>
            <a:srgbClr val="8C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A3EF24-9E9D-D248-8659-6E5A57A70690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1456C76-F262-BA4E-8DBF-271FB5AB03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9D4AFD-F476-7141-AFB9-4C0A18D7761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CF8409-BD6B-E24D-9125-FE7BB665090B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90370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graph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88C34B6-84E1-EA48-95DB-C1BCC7B3E351}"/>
              </a:ext>
            </a:extLst>
          </p:cNvPr>
          <p:cNvSpPr/>
          <p:nvPr userDrawn="1"/>
        </p:nvSpPr>
        <p:spPr>
          <a:xfrm rot="16200000" flipV="1">
            <a:off x="5961489" y="6719111"/>
            <a:ext cx="2520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2282521" y="1805252"/>
            <a:ext cx="7491958" cy="1805615"/>
            <a:chOff x="7490990" y="4949396"/>
            <a:chExt cx="14519185" cy="3790686"/>
          </a:xfrm>
        </p:grpSpPr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</p:grp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4217" y="4216262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81534" y="4182488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47964" y="4167639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51609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75%</a:t>
            </a:r>
            <a:endParaRPr lang="en-US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31647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40%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24542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333AF-81AF-A34B-94F1-14F67111D644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EB2F77E-FE48-FF4C-81F1-260AA71B06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30239-26A4-FD46-98D9-9BA50A98E00C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0BF02F-C4D7-594B-8513-C00BB5065733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902107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centage graph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88C34B6-84E1-EA48-95DB-C1BCC7B3E351}"/>
              </a:ext>
            </a:extLst>
          </p:cNvPr>
          <p:cNvSpPr/>
          <p:nvPr userDrawn="1"/>
        </p:nvSpPr>
        <p:spPr>
          <a:xfrm rot="16200000" flipV="1">
            <a:off x="5961489" y="6719111"/>
            <a:ext cx="2520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2282521" y="1805252"/>
            <a:ext cx="7491958" cy="1805615"/>
            <a:chOff x="7490990" y="4949396"/>
            <a:chExt cx="14519185" cy="3790686"/>
          </a:xfrm>
        </p:grpSpPr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85D2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85D2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85D2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</p:grp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4217" y="4216262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81534" y="4182488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47964" y="4167639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51609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75%</a:t>
            </a:r>
            <a:endParaRPr lang="en-US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31647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40%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24542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333AF-81AF-A34B-94F1-14F67111D644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EB2F77E-FE48-FF4C-81F1-260AA71B06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30239-26A4-FD46-98D9-9BA50A98E00C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0BF02F-C4D7-594B-8513-C00BB5065733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23316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BCDD55-1DF7-884A-BB9D-948AA2579F83}"/>
              </a:ext>
            </a:extLst>
          </p:cNvPr>
          <p:cNvGrpSpPr/>
          <p:nvPr userDrawn="1"/>
        </p:nvGrpSpPr>
        <p:grpSpPr>
          <a:xfrm flipH="1">
            <a:off x="8729578" y="863758"/>
            <a:ext cx="3462422" cy="4621568"/>
            <a:chOff x="1333421" y="1575267"/>
            <a:chExt cx="7926559" cy="10580207"/>
          </a:xfrm>
          <a:solidFill>
            <a:srgbClr val="FFD100"/>
          </a:solidFill>
        </p:grpSpPr>
        <p:sp>
          <p:nvSpPr>
            <p:cNvPr id="3" name="Freeform 360">
              <a:extLst>
                <a:ext uri="{FF2B5EF4-FFF2-40B4-BE49-F238E27FC236}">
                  <a16:creationId xmlns:a16="http://schemas.microsoft.com/office/drawing/2014/main" id="{444920D1-2F08-AC4B-8699-90F0CFC6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524" y="5167524"/>
              <a:ext cx="1120431" cy="3380949"/>
            </a:xfrm>
            <a:custGeom>
              <a:avLst/>
              <a:gdLst>
                <a:gd name="T0" fmla="*/ 0 w 1005"/>
                <a:gd name="T1" fmla="*/ 2794 h 3034"/>
                <a:gd name="T2" fmla="*/ 0 w 1005"/>
                <a:gd name="T3" fmla="*/ 2794 h 3034"/>
                <a:gd name="T4" fmla="*/ 16 w 1005"/>
                <a:gd name="T5" fmla="*/ 2738 h 3034"/>
                <a:gd name="T6" fmla="*/ 207 w 1005"/>
                <a:gd name="T7" fmla="*/ 1520 h 3034"/>
                <a:gd name="T8" fmla="*/ 16 w 1005"/>
                <a:gd name="T9" fmla="*/ 294 h 3034"/>
                <a:gd name="T10" fmla="*/ 0 w 1005"/>
                <a:gd name="T11" fmla="*/ 247 h 3034"/>
                <a:gd name="T12" fmla="*/ 757 w 1005"/>
                <a:gd name="T13" fmla="*/ 0 h 3034"/>
                <a:gd name="T14" fmla="*/ 773 w 1005"/>
                <a:gd name="T15" fmla="*/ 48 h 3034"/>
                <a:gd name="T16" fmla="*/ 1004 w 1005"/>
                <a:gd name="T17" fmla="*/ 1520 h 3034"/>
                <a:gd name="T18" fmla="*/ 773 w 1005"/>
                <a:gd name="T19" fmla="*/ 2985 h 3034"/>
                <a:gd name="T20" fmla="*/ 757 w 1005"/>
                <a:gd name="T21" fmla="*/ 3033 h 3034"/>
                <a:gd name="T22" fmla="*/ 0 w 1005"/>
                <a:gd name="T23" fmla="*/ 2794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3034">
                  <a:moveTo>
                    <a:pt x="0" y="2794"/>
                  </a:moveTo>
                  <a:lnTo>
                    <a:pt x="0" y="2794"/>
                  </a:lnTo>
                  <a:cubicBezTo>
                    <a:pt x="16" y="2738"/>
                    <a:pt x="16" y="2738"/>
                    <a:pt x="16" y="2738"/>
                  </a:cubicBezTo>
                  <a:cubicBezTo>
                    <a:pt x="144" y="2348"/>
                    <a:pt x="207" y="1934"/>
                    <a:pt x="207" y="1520"/>
                  </a:cubicBezTo>
                  <a:cubicBezTo>
                    <a:pt x="207" y="1099"/>
                    <a:pt x="144" y="693"/>
                    <a:pt x="16" y="294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757" y="0"/>
                    <a:pt x="757" y="0"/>
                    <a:pt x="757" y="0"/>
                  </a:cubicBezTo>
                  <a:cubicBezTo>
                    <a:pt x="773" y="48"/>
                    <a:pt x="773" y="48"/>
                    <a:pt x="773" y="48"/>
                  </a:cubicBezTo>
                  <a:cubicBezTo>
                    <a:pt x="932" y="526"/>
                    <a:pt x="1004" y="1019"/>
                    <a:pt x="1004" y="1520"/>
                  </a:cubicBezTo>
                  <a:cubicBezTo>
                    <a:pt x="1004" y="2022"/>
                    <a:pt x="932" y="2515"/>
                    <a:pt x="773" y="2985"/>
                  </a:cubicBezTo>
                  <a:cubicBezTo>
                    <a:pt x="757" y="3033"/>
                    <a:pt x="757" y="3033"/>
                    <a:pt x="757" y="3033"/>
                  </a:cubicBezTo>
                  <a:lnTo>
                    <a:pt x="0" y="2794"/>
                  </a:lnTo>
                </a:path>
              </a:pathLst>
            </a:custGeom>
            <a:solidFill>
              <a:srgbClr val="FED100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362">
              <a:extLst>
                <a:ext uri="{FF2B5EF4-FFF2-40B4-BE49-F238E27FC236}">
                  <a16:creationId xmlns:a16="http://schemas.microsoft.com/office/drawing/2014/main" id="{7CCCF227-4B75-8E43-B1E3-6224CB19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575267"/>
              <a:ext cx="3223696" cy="1759273"/>
            </a:xfrm>
            <a:custGeom>
              <a:avLst/>
              <a:gdLst>
                <a:gd name="T0" fmla="*/ 2381 w 2891"/>
                <a:gd name="T1" fmla="*/ 1545 h 1577"/>
                <a:gd name="T2" fmla="*/ 2381 w 2891"/>
                <a:gd name="T3" fmla="*/ 1545 h 1577"/>
                <a:gd name="T4" fmla="*/ 55 w 2891"/>
                <a:gd name="T5" fmla="*/ 796 h 1577"/>
                <a:gd name="T6" fmla="*/ 0 w 2891"/>
                <a:gd name="T7" fmla="*/ 796 h 1577"/>
                <a:gd name="T8" fmla="*/ 0 w 2891"/>
                <a:gd name="T9" fmla="*/ 0 h 1577"/>
                <a:gd name="T10" fmla="*/ 55 w 2891"/>
                <a:gd name="T11" fmla="*/ 0 h 1577"/>
                <a:gd name="T12" fmla="*/ 2851 w 2891"/>
                <a:gd name="T13" fmla="*/ 900 h 1577"/>
                <a:gd name="T14" fmla="*/ 2890 w 2891"/>
                <a:gd name="T15" fmla="*/ 931 h 1577"/>
                <a:gd name="T16" fmla="*/ 2420 w 2891"/>
                <a:gd name="T17" fmla="*/ 1576 h 1577"/>
                <a:gd name="T18" fmla="*/ 2381 w 2891"/>
                <a:gd name="T19" fmla="*/ 154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77">
                  <a:moveTo>
                    <a:pt x="2381" y="1545"/>
                  </a:moveTo>
                  <a:lnTo>
                    <a:pt x="2381" y="1545"/>
                  </a:lnTo>
                  <a:cubicBezTo>
                    <a:pt x="1704" y="1051"/>
                    <a:pt x="900" y="796"/>
                    <a:pt x="55" y="796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67" y="0"/>
                    <a:pt x="2030" y="311"/>
                    <a:pt x="2851" y="900"/>
                  </a:cubicBezTo>
                  <a:cubicBezTo>
                    <a:pt x="2890" y="931"/>
                    <a:pt x="2890" y="931"/>
                    <a:pt x="2890" y="931"/>
                  </a:cubicBezTo>
                  <a:cubicBezTo>
                    <a:pt x="2420" y="1576"/>
                    <a:pt x="2420" y="1576"/>
                    <a:pt x="2420" y="1576"/>
                  </a:cubicBezTo>
                  <a:lnTo>
                    <a:pt x="2381" y="1545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364">
              <a:extLst>
                <a:ext uri="{FF2B5EF4-FFF2-40B4-BE49-F238E27FC236}">
                  <a16:creationId xmlns:a16="http://schemas.microsoft.com/office/drawing/2014/main" id="{202302F4-CC55-1B49-AF69-5DF0D0B8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2543357"/>
              <a:ext cx="2511140" cy="3017301"/>
            </a:xfrm>
            <a:custGeom>
              <a:avLst/>
              <a:gdLst>
                <a:gd name="T0" fmla="*/ 1481 w 2255"/>
                <a:gd name="T1" fmla="*/ 2651 h 2708"/>
                <a:gd name="T2" fmla="*/ 1481 w 2255"/>
                <a:gd name="T3" fmla="*/ 2651 h 2708"/>
                <a:gd name="T4" fmla="*/ 916 w 2255"/>
                <a:gd name="T5" fmla="*/ 1553 h 2708"/>
                <a:gd name="T6" fmla="*/ 48 w 2255"/>
                <a:gd name="T7" fmla="*/ 677 h 2708"/>
                <a:gd name="T8" fmla="*/ 0 w 2255"/>
                <a:gd name="T9" fmla="*/ 645 h 2708"/>
                <a:gd name="T10" fmla="*/ 470 w 2255"/>
                <a:gd name="T11" fmla="*/ 0 h 2708"/>
                <a:gd name="T12" fmla="*/ 518 w 2255"/>
                <a:gd name="T13" fmla="*/ 32 h 2708"/>
                <a:gd name="T14" fmla="*/ 1561 w 2255"/>
                <a:gd name="T15" fmla="*/ 1083 h 2708"/>
                <a:gd name="T16" fmla="*/ 2238 w 2255"/>
                <a:gd name="T17" fmla="*/ 2405 h 2708"/>
                <a:gd name="T18" fmla="*/ 2254 w 2255"/>
                <a:gd name="T19" fmla="*/ 2460 h 2708"/>
                <a:gd name="T20" fmla="*/ 1497 w 2255"/>
                <a:gd name="T21" fmla="*/ 2707 h 2708"/>
                <a:gd name="T22" fmla="*/ 1481 w 2255"/>
                <a:gd name="T23" fmla="*/ 2651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8">
                  <a:moveTo>
                    <a:pt x="1481" y="2651"/>
                  </a:moveTo>
                  <a:lnTo>
                    <a:pt x="1481" y="2651"/>
                  </a:lnTo>
                  <a:cubicBezTo>
                    <a:pt x="1354" y="2261"/>
                    <a:pt x="1163" y="1887"/>
                    <a:pt x="916" y="1553"/>
                  </a:cubicBezTo>
                  <a:cubicBezTo>
                    <a:pt x="669" y="1218"/>
                    <a:pt x="382" y="923"/>
                    <a:pt x="48" y="677"/>
                  </a:cubicBezTo>
                  <a:cubicBezTo>
                    <a:pt x="0" y="645"/>
                    <a:pt x="0" y="645"/>
                    <a:pt x="0" y="645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916" y="326"/>
                    <a:pt x="1266" y="677"/>
                    <a:pt x="1561" y="1083"/>
                  </a:cubicBezTo>
                  <a:cubicBezTo>
                    <a:pt x="1855" y="1489"/>
                    <a:pt x="2086" y="1935"/>
                    <a:pt x="2238" y="2405"/>
                  </a:cubicBezTo>
                  <a:cubicBezTo>
                    <a:pt x="2254" y="2460"/>
                    <a:pt x="2254" y="2460"/>
                    <a:pt x="2254" y="2460"/>
                  </a:cubicBezTo>
                  <a:cubicBezTo>
                    <a:pt x="1497" y="2707"/>
                    <a:pt x="1497" y="2707"/>
                    <a:pt x="1497" y="2707"/>
                  </a:cubicBezTo>
                  <a:lnTo>
                    <a:pt x="1481" y="2651"/>
                  </a:lnTo>
                </a:path>
              </a:pathLst>
            </a:custGeom>
            <a:solidFill>
              <a:srgbClr val="FED100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66">
              <a:extLst>
                <a:ext uri="{FF2B5EF4-FFF2-40B4-BE49-F238E27FC236}">
                  <a16:creationId xmlns:a16="http://schemas.microsoft.com/office/drawing/2014/main" id="{CB9C6474-133B-844D-9BD8-3E0B449C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0386373"/>
              <a:ext cx="3223696" cy="1769101"/>
            </a:xfrm>
            <a:custGeom>
              <a:avLst/>
              <a:gdLst>
                <a:gd name="T0" fmla="*/ 0 w 2891"/>
                <a:gd name="T1" fmla="*/ 1585 h 1586"/>
                <a:gd name="T2" fmla="*/ 0 w 2891"/>
                <a:gd name="T3" fmla="*/ 1585 h 1586"/>
                <a:gd name="T4" fmla="*/ 0 w 2891"/>
                <a:gd name="T5" fmla="*/ 788 h 1586"/>
                <a:gd name="T6" fmla="*/ 55 w 2891"/>
                <a:gd name="T7" fmla="*/ 788 h 1586"/>
                <a:gd name="T8" fmla="*/ 2381 w 2891"/>
                <a:gd name="T9" fmla="*/ 32 h 1586"/>
                <a:gd name="T10" fmla="*/ 2420 w 2891"/>
                <a:gd name="T11" fmla="*/ 0 h 1586"/>
                <a:gd name="T12" fmla="*/ 2890 w 2891"/>
                <a:gd name="T13" fmla="*/ 645 h 1586"/>
                <a:gd name="T14" fmla="*/ 2851 w 2891"/>
                <a:gd name="T15" fmla="*/ 677 h 1586"/>
                <a:gd name="T16" fmla="*/ 55 w 2891"/>
                <a:gd name="T17" fmla="*/ 1585 h 1586"/>
                <a:gd name="T18" fmla="*/ 0 w 2891"/>
                <a:gd name="T19" fmla="*/ 1585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86">
                  <a:moveTo>
                    <a:pt x="0" y="1585"/>
                  </a:moveTo>
                  <a:lnTo>
                    <a:pt x="0" y="1585"/>
                  </a:lnTo>
                  <a:cubicBezTo>
                    <a:pt x="0" y="788"/>
                    <a:pt x="0" y="788"/>
                    <a:pt x="0" y="788"/>
                  </a:cubicBezTo>
                  <a:cubicBezTo>
                    <a:pt x="55" y="788"/>
                    <a:pt x="55" y="788"/>
                    <a:pt x="55" y="788"/>
                  </a:cubicBezTo>
                  <a:cubicBezTo>
                    <a:pt x="900" y="788"/>
                    <a:pt x="1704" y="526"/>
                    <a:pt x="2381" y="32"/>
                  </a:cubicBezTo>
                  <a:cubicBezTo>
                    <a:pt x="2420" y="0"/>
                    <a:pt x="2420" y="0"/>
                    <a:pt x="2420" y="0"/>
                  </a:cubicBezTo>
                  <a:cubicBezTo>
                    <a:pt x="2890" y="645"/>
                    <a:pt x="2890" y="645"/>
                    <a:pt x="2890" y="645"/>
                  </a:cubicBezTo>
                  <a:cubicBezTo>
                    <a:pt x="2851" y="677"/>
                    <a:pt x="2851" y="677"/>
                    <a:pt x="2851" y="677"/>
                  </a:cubicBezTo>
                  <a:cubicBezTo>
                    <a:pt x="2030" y="1274"/>
                    <a:pt x="1067" y="1585"/>
                    <a:pt x="55" y="1585"/>
                  </a:cubicBezTo>
                  <a:lnTo>
                    <a:pt x="0" y="1585"/>
                  </a:lnTo>
                </a:path>
              </a:pathLst>
            </a:custGeom>
            <a:solidFill>
              <a:srgbClr val="FED1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68">
              <a:extLst>
                <a:ext uri="{FF2B5EF4-FFF2-40B4-BE49-F238E27FC236}">
                  <a16:creationId xmlns:a16="http://schemas.microsoft.com/office/drawing/2014/main" id="{0A55155F-2169-8148-86C8-080AF2EBA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8165168"/>
              <a:ext cx="2511140" cy="3012388"/>
            </a:xfrm>
            <a:custGeom>
              <a:avLst/>
              <a:gdLst>
                <a:gd name="T0" fmla="*/ 0 w 2255"/>
                <a:gd name="T1" fmla="*/ 2055 h 2701"/>
                <a:gd name="T2" fmla="*/ 0 w 2255"/>
                <a:gd name="T3" fmla="*/ 2055 h 2701"/>
                <a:gd name="T4" fmla="*/ 48 w 2255"/>
                <a:gd name="T5" fmla="*/ 2023 h 2701"/>
                <a:gd name="T6" fmla="*/ 916 w 2255"/>
                <a:gd name="T7" fmla="*/ 1155 h 2701"/>
                <a:gd name="T8" fmla="*/ 1481 w 2255"/>
                <a:gd name="T9" fmla="*/ 48 h 2701"/>
                <a:gd name="T10" fmla="*/ 1497 w 2255"/>
                <a:gd name="T11" fmla="*/ 0 h 2701"/>
                <a:gd name="T12" fmla="*/ 2254 w 2255"/>
                <a:gd name="T13" fmla="*/ 247 h 2701"/>
                <a:gd name="T14" fmla="*/ 2238 w 2255"/>
                <a:gd name="T15" fmla="*/ 295 h 2701"/>
                <a:gd name="T16" fmla="*/ 1561 w 2255"/>
                <a:gd name="T17" fmla="*/ 1625 h 2701"/>
                <a:gd name="T18" fmla="*/ 518 w 2255"/>
                <a:gd name="T19" fmla="*/ 2668 h 2701"/>
                <a:gd name="T20" fmla="*/ 470 w 2255"/>
                <a:gd name="T21" fmla="*/ 2700 h 2701"/>
                <a:gd name="T22" fmla="*/ 0 w 2255"/>
                <a:gd name="T23" fmla="*/ 2055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1">
                  <a:moveTo>
                    <a:pt x="0" y="2055"/>
                  </a:moveTo>
                  <a:lnTo>
                    <a:pt x="0" y="2055"/>
                  </a:lnTo>
                  <a:cubicBezTo>
                    <a:pt x="48" y="2023"/>
                    <a:pt x="48" y="2023"/>
                    <a:pt x="48" y="2023"/>
                  </a:cubicBezTo>
                  <a:cubicBezTo>
                    <a:pt x="382" y="1784"/>
                    <a:pt x="669" y="1489"/>
                    <a:pt x="916" y="1155"/>
                  </a:cubicBezTo>
                  <a:cubicBezTo>
                    <a:pt x="1163" y="820"/>
                    <a:pt x="1354" y="446"/>
                    <a:pt x="1481" y="48"/>
                  </a:cubicBezTo>
                  <a:cubicBezTo>
                    <a:pt x="1497" y="0"/>
                    <a:pt x="1497" y="0"/>
                    <a:pt x="1497" y="0"/>
                  </a:cubicBezTo>
                  <a:cubicBezTo>
                    <a:pt x="2254" y="247"/>
                    <a:pt x="2254" y="247"/>
                    <a:pt x="2254" y="247"/>
                  </a:cubicBezTo>
                  <a:cubicBezTo>
                    <a:pt x="2238" y="295"/>
                    <a:pt x="2238" y="295"/>
                    <a:pt x="2238" y="295"/>
                  </a:cubicBezTo>
                  <a:cubicBezTo>
                    <a:pt x="2086" y="773"/>
                    <a:pt x="1855" y="1219"/>
                    <a:pt x="1561" y="1625"/>
                  </a:cubicBezTo>
                  <a:cubicBezTo>
                    <a:pt x="1266" y="2023"/>
                    <a:pt x="916" y="2381"/>
                    <a:pt x="518" y="2668"/>
                  </a:cubicBezTo>
                  <a:cubicBezTo>
                    <a:pt x="470" y="2700"/>
                    <a:pt x="470" y="2700"/>
                    <a:pt x="470" y="2700"/>
                  </a:cubicBezTo>
                  <a:lnTo>
                    <a:pt x="0" y="2055"/>
                  </a:lnTo>
                </a:path>
              </a:pathLst>
            </a:custGeom>
            <a:solidFill>
              <a:srgbClr val="FED100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70">
              <a:extLst>
                <a:ext uri="{FF2B5EF4-FFF2-40B4-BE49-F238E27FC236}">
                  <a16:creationId xmlns:a16="http://schemas.microsoft.com/office/drawing/2014/main" id="{32F6DF3F-2938-BD4D-BF51-EE02DE58C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34567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71">
              <a:extLst>
                <a:ext uri="{FF2B5EF4-FFF2-40B4-BE49-F238E27FC236}">
                  <a16:creationId xmlns:a16="http://schemas.microsoft.com/office/drawing/2014/main" id="{FD695B73-B2F8-604F-9235-05D969A31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4458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72">
              <a:extLst>
                <a:ext uri="{FF2B5EF4-FFF2-40B4-BE49-F238E27FC236}">
                  <a16:creationId xmlns:a16="http://schemas.microsoft.com/office/drawing/2014/main" id="{CE8F5863-1C31-E94A-872C-236AA0936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9436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73">
              <a:extLst>
                <a:ext uri="{FF2B5EF4-FFF2-40B4-BE49-F238E27FC236}">
                  <a16:creationId xmlns:a16="http://schemas.microsoft.com/office/drawing/2014/main" id="{3F78E116-88BE-424F-8426-F5289049A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4414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74">
              <a:extLst>
                <a:ext uri="{FF2B5EF4-FFF2-40B4-BE49-F238E27FC236}">
                  <a16:creationId xmlns:a16="http://schemas.microsoft.com/office/drawing/2014/main" id="{6ECB9C51-5512-D341-8DEE-25BC594A9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9393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75">
              <a:extLst>
                <a:ext uri="{FF2B5EF4-FFF2-40B4-BE49-F238E27FC236}">
                  <a16:creationId xmlns:a16="http://schemas.microsoft.com/office/drawing/2014/main" id="{60BBF185-F8E8-A64F-9824-29CD57013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9286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76">
              <a:extLst>
                <a:ext uri="{FF2B5EF4-FFF2-40B4-BE49-F238E27FC236}">
                  <a16:creationId xmlns:a16="http://schemas.microsoft.com/office/drawing/2014/main" id="{0B44548D-0436-1B4D-82BA-3F36597C0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4264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7">
              <a:extLst>
                <a:ext uri="{FF2B5EF4-FFF2-40B4-BE49-F238E27FC236}">
                  <a16:creationId xmlns:a16="http://schemas.microsoft.com/office/drawing/2014/main" id="{1B930512-8211-0549-8411-C7237814C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9243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78">
              <a:extLst>
                <a:ext uri="{FF2B5EF4-FFF2-40B4-BE49-F238E27FC236}">
                  <a16:creationId xmlns:a16="http://schemas.microsoft.com/office/drawing/2014/main" id="{97AF0131-21D4-1D48-8255-173B0EE6F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4221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79">
              <a:extLst>
                <a:ext uri="{FF2B5EF4-FFF2-40B4-BE49-F238E27FC236}">
                  <a16:creationId xmlns:a16="http://schemas.microsoft.com/office/drawing/2014/main" id="{E06F29DA-7B97-804D-A43F-12391EF1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768" y="1678463"/>
              <a:ext cx="127768" cy="44229"/>
            </a:xfrm>
            <a:custGeom>
              <a:avLst/>
              <a:gdLst>
                <a:gd name="T0" fmla="*/ 112 w 113"/>
                <a:gd name="T1" fmla="*/ 0 h 41"/>
                <a:gd name="T2" fmla="*/ 40 w 113"/>
                <a:gd name="T3" fmla="*/ 0 h 41"/>
                <a:gd name="T4" fmla="*/ 0 w 113"/>
                <a:gd name="T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41">
                  <a:moveTo>
                    <a:pt x="112" y="0"/>
                  </a:moveTo>
                  <a:lnTo>
                    <a:pt x="40" y="0"/>
                  </a:lnTo>
                  <a:lnTo>
                    <a:pt x="0" y="40"/>
                  </a:lnTo>
                </a:path>
              </a:pathLst>
            </a:cu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80">
              <a:extLst>
                <a:ext uri="{FF2B5EF4-FFF2-40B4-BE49-F238E27FC236}">
                  <a16:creationId xmlns:a16="http://schemas.microsoft.com/office/drawing/2014/main" id="{39489DCB-CD4C-5840-B2C1-7D81D07BE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2117" y="1830804"/>
              <a:ext cx="98283" cy="108112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81">
              <a:extLst>
                <a:ext uri="{FF2B5EF4-FFF2-40B4-BE49-F238E27FC236}">
                  <a16:creationId xmlns:a16="http://schemas.microsoft.com/office/drawing/2014/main" id="{95643E82-7587-DC49-BC30-C0E6E404B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861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2">
              <a:extLst>
                <a:ext uri="{FF2B5EF4-FFF2-40B4-BE49-F238E27FC236}">
                  <a16:creationId xmlns:a16="http://schemas.microsoft.com/office/drawing/2014/main" id="{D358734F-B9C8-BE43-A8DC-AC5B032EB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1883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3">
              <a:extLst>
                <a:ext uri="{FF2B5EF4-FFF2-40B4-BE49-F238E27FC236}">
                  <a16:creationId xmlns:a16="http://schemas.microsoft.com/office/drawing/2014/main" id="{AA567CB0-C7D0-4546-8B67-2094E0252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993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4">
              <a:extLst>
                <a:ext uri="{FF2B5EF4-FFF2-40B4-BE49-F238E27FC236}">
                  <a16:creationId xmlns:a16="http://schemas.microsoft.com/office/drawing/2014/main" id="{EA681CC9-5ABA-3248-A4A7-CB9CD72FD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14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85">
              <a:extLst>
                <a:ext uri="{FF2B5EF4-FFF2-40B4-BE49-F238E27FC236}">
                  <a16:creationId xmlns:a16="http://schemas.microsoft.com/office/drawing/2014/main" id="{91F26741-DBCE-384F-B4F7-C04E11D09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2036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86">
              <a:extLst>
                <a:ext uri="{FF2B5EF4-FFF2-40B4-BE49-F238E27FC236}">
                  <a16:creationId xmlns:a16="http://schemas.microsoft.com/office/drawing/2014/main" id="{6F66E14C-E7D6-D147-95EB-7B8BEE4DD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058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87">
              <a:extLst>
                <a:ext uri="{FF2B5EF4-FFF2-40B4-BE49-F238E27FC236}">
                  <a16:creationId xmlns:a16="http://schemas.microsoft.com/office/drawing/2014/main" id="{7AE857E7-44C1-BA4F-8375-C42C5C52C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080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88">
              <a:extLst>
                <a:ext uri="{FF2B5EF4-FFF2-40B4-BE49-F238E27FC236}">
                  <a16:creationId xmlns:a16="http://schemas.microsoft.com/office/drawing/2014/main" id="{A214FDBA-4EC5-5241-8B30-1FE68986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2186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9">
              <a:extLst>
                <a:ext uri="{FF2B5EF4-FFF2-40B4-BE49-F238E27FC236}">
                  <a16:creationId xmlns:a16="http://schemas.microsoft.com/office/drawing/2014/main" id="{7C5E9A8F-8FDD-1A44-BF04-D0F310267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208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0">
              <a:extLst>
                <a:ext uri="{FF2B5EF4-FFF2-40B4-BE49-F238E27FC236}">
                  <a16:creationId xmlns:a16="http://schemas.microsoft.com/office/drawing/2014/main" id="{0EA9B8C0-EDFD-1046-AD55-42F87E61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230" y="3924240"/>
              <a:ext cx="78627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1">
              <a:extLst>
                <a:ext uri="{FF2B5EF4-FFF2-40B4-BE49-F238E27FC236}">
                  <a16:creationId xmlns:a16="http://schemas.microsoft.com/office/drawing/2014/main" id="{6A9289EF-1274-C94D-8B8B-4554E3135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897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2">
              <a:extLst>
                <a:ext uri="{FF2B5EF4-FFF2-40B4-BE49-F238E27FC236}">
                  <a16:creationId xmlns:a16="http://schemas.microsoft.com/office/drawing/2014/main" id="{ED83F3A6-9F88-3742-A5D4-543111D2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5919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93">
              <a:extLst>
                <a:ext uri="{FF2B5EF4-FFF2-40B4-BE49-F238E27FC236}">
                  <a16:creationId xmlns:a16="http://schemas.microsoft.com/office/drawing/2014/main" id="{16BB54F5-8C56-B548-B2EF-F47C4745E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41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94">
              <a:extLst>
                <a:ext uri="{FF2B5EF4-FFF2-40B4-BE49-F238E27FC236}">
                  <a16:creationId xmlns:a16="http://schemas.microsoft.com/office/drawing/2014/main" id="{9C62878D-2275-144A-8646-33C664400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1050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5">
              <a:extLst>
                <a:ext uri="{FF2B5EF4-FFF2-40B4-BE49-F238E27FC236}">
                  <a16:creationId xmlns:a16="http://schemas.microsoft.com/office/drawing/2014/main" id="{6A2E1EEE-E9D7-8046-88D4-F7BD7218B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6072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96">
              <a:extLst>
                <a:ext uri="{FF2B5EF4-FFF2-40B4-BE49-F238E27FC236}">
                  <a16:creationId xmlns:a16="http://schemas.microsoft.com/office/drawing/2014/main" id="{0BAC68DC-5BAC-B440-B154-FC2AB78A8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1094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7">
              <a:extLst>
                <a:ext uri="{FF2B5EF4-FFF2-40B4-BE49-F238E27FC236}">
                  <a16:creationId xmlns:a16="http://schemas.microsoft.com/office/drawing/2014/main" id="{C84BCC2E-BE5E-1245-AA45-C11AA6F0B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6116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8">
              <a:extLst>
                <a:ext uri="{FF2B5EF4-FFF2-40B4-BE49-F238E27FC236}">
                  <a16:creationId xmlns:a16="http://schemas.microsoft.com/office/drawing/2014/main" id="{8024D14E-8A2F-384A-96B7-48EC820B6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138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9">
              <a:extLst>
                <a:ext uri="{FF2B5EF4-FFF2-40B4-BE49-F238E27FC236}">
                  <a16:creationId xmlns:a16="http://schemas.microsoft.com/office/drawing/2014/main" id="{FC644DFB-6F5B-9846-8E31-E325594B7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1244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00">
              <a:extLst>
                <a:ext uri="{FF2B5EF4-FFF2-40B4-BE49-F238E27FC236}">
                  <a16:creationId xmlns:a16="http://schemas.microsoft.com/office/drawing/2014/main" id="{8CFFFD75-3458-AA4C-837A-8E3E1FEA5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266" y="6862914"/>
              <a:ext cx="73714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1">
              <a:extLst>
                <a:ext uri="{FF2B5EF4-FFF2-40B4-BE49-F238E27FC236}">
                  <a16:creationId xmlns:a16="http://schemas.microsoft.com/office/drawing/2014/main" id="{64DA56AE-9533-3946-8D43-552F0D722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861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2">
              <a:extLst>
                <a:ext uri="{FF2B5EF4-FFF2-40B4-BE49-F238E27FC236}">
                  <a16:creationId xmlns:a16="http://schemas.microsoft.com/office/drawing/2014/main" id="{23E0164A-EDFA-D947-9627-70AE9E22B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1883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3">
              <a:extLst>
                <a:ext uri="{FF2B5EF4-FFF2-40B4-BE49-F238E27FC236}">
                  <a16:creationId xmlns:a16="http://schemas.microsoft.com/office/drawing/2014/main" id="{55D7BF5B-A0F1-5B45-8A0C-513859E3C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993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4">
              <a:extLst>
                <a:ext uri="{FF2B5EF4-FFF2-40B4-BE49-F238E27FC236}">
                  <a16:creationId xmlns:a16="http://schemas.microsoft.com/office/drawing/2014/main" id="{9226F207-3C9C-4A4E-AC2F-68AF8098A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14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5">
              <a:extLst>
                <a:ext uri="{FF2B5EF4-FFF2-40B4-BE49-F238E27FC236}">
                  <a16:creationId xmlns:a16="http://schemas.microsoft.com/office/drawing/2014/main" id="{8AE3256E-6B01-E94F-83AD-0640469CB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2036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6">
              <a:extLst>
                <a:ext uri="{FF2B5EF4-FFF2-40B4-BE49-F238E27FC236}">
                  <a16:creationId xmlns:a16="http://schemas.microsoft.com/office/drawing/2014/main" id="{CFE84471-1439-E24B-8F5F-88A991330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058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07">
              <a:extLst>
                <a:ext uri="{FF2B5EF4-FFF2-40B4-BE49-F238E27FC236}">
                  <a16:creationId xmlns:a16="http://schemas.microsoft.com/office/drawing/2014/main" id="{7CDC9049-3589-0A4F-8C41-0B15E6E51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080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08">
              <a:extLst>
                <a:ext uri="{FF2B5EF4-FFF2-40B4-BE49-F238E27FC236}">
                  <a16:creationId xmlns:a16="http://schemas.microsoft.com/office/drawing/2014/main" id="{9FCE5874-AB01-B548-8426-B63F8BD5E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2186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09">
              <a:extLst>
                <a:ext uri="{FF2B5EF4-FFF2-40B4-BE49-F238E27FC236}">
                  <a16:creationId xmlns:a16="http://schemas.microsoft.com/office/drawing/2014/main" id="{5B0A45E2-43F1-4245-BE74-B8DDB9149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208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0">
              <a:extLst>
                <a:ext uri="{FF2B5EF4-FFF2-40B4-BE49-F238E27FC236}">
                  <a16:creationId xmlns:a16="http://schemas.microsoft.com/office/drawing/2014/main" id="{A4325D27-2F2A-4549-9938-093400ED8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230" y="9663991"/>
              <a:ext cx="78627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11">
              <a:extLst>
                <a:ext uri="{FF2B5EF4-FFF2-40B4-BE49-F238E27FC236}">
                  <a16:creationId xmlns:a16="http://schemas.microsoft.com/office/drawing/2014/main" id="{D2CE3B69-9FD0-8644-BCD2-6DA75B4E1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9995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12">
              <a:extLst>
                <a:ext uri="{FF2B5EF4-FFF2-40B4-BE49-F238E27FC236}">
                  <a16:creationId xmlns:a16="http://schemas.microsoft.com/office/drawing/2014/main" id="{A694A40C-F6C2-E148-9EC3-A2A831B33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4973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13">
              <a:extLst>
                <a:ext uri="{FF2B5EF4-FFF2-40B4-BE49-F238E27FC236}">
                  <a16:creationId xmlns:a16="http://schemas.microsoft.com/office/drawing/2014/main" id="{41F59115-16B6-2E43-AC26-21E4ACD6C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4867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14">
              <a:extLst>
                <a:ext uri="{FF2B5EF4-FFF2-40B4-BE49-F238E27FC236}">
                  <a16:creationId xmlns:a16="http://schemas.microsoft.com/office/drawing/2014/main" id="{0537ECC0-D32A-764E-A96A-3552CAE6D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9845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15">
              <a:extLst>
                <a:ext uri="{FF2B5EF4-FFF2-40B4-BE49-F238E27FC236}">
                  <a16:creationId xmlns:a16="http://schemas.microsoft.com/office/drawing/2014/main" id="{15FAE838-7622-654D-AED9-C2EB0B6AA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4823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16">
              <a:extLst>
                <a:ext uri="{FF2B5EF4-FFF2-40B4-BE49-F238E27FC236}">
                  <a16:creationId xmlns:a16="http://schemas.microsoft.com/office/drawing/2014/main" id="{6972A018-20F0-EF44-AE4C-DF3527489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9801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17">
              <a:extLst>
                <a:ext uri="{FF2B5EF4-FFF2-40B4-BE49-F238E27FC236}">
                  <a16:creationId xmlns:a16="http://schemas.microsoft.com/office/drawing/2014/main" id="{420F8A13-E165-CE4F-9717-74AA01E94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4779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18">
              <a:extLst>
                <a:ext uri="{FF2B5EF4-FFF2-40B4-BE49-F238E27FC236}">
                  <a16:creationId xmlns:a16="http://schemas.microsoft.com/office/drawing/2014/main" id="{290207CA-790D-4F42-A915-852BFBF8A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4670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19">
              <a:extLst>
                <a:ext uri="{FF2B5EF4-FFF2-40B4-BE49-F238E27FC236}">
                  <a16:creationId xmlns:a16="http://schemas.microsoft.com/office/drawing/2014/main" id="{AEDEFB3B-2FE6-0849-AB96-115C6B0DD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648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20">
              <a:extLst>
                <a:ext uri="{FF2B5EF4-FFF2-40B4-BE49-F238E27FC236}">
                  <a16:creationId xmlns:a16="http://schemas.microsoft.com/office/drawing/2014/main" id="{826C0850-C623-2B48-916E-BC3BE18B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940" y="11988392"/>
              <a:ext cx="108112" cy="54057"/>
            </a:xfrm>
            <a:custGeom>
              <a:avLst/>
              <a:gdLst>
                <a:gd name="T0" fmla="*/ 96 w 97"/>
                <a:gd name="T1" fmla="*/ 48 h 49"/>
                <a:gd name="T2" fmla="*/ 32 w 97"/>
                <a:gd name="T3" fmla="*/ 48 h 49"/>
                <a:gd name="T4" fmla="*/ 0 w 9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32" y="48"/>
                  </a:lnTo>
                  <a:lnTo>
                    <a:pt x="0" y="0"/>
                  </a:lnTo>
                </a:path>
              </a:pathLst>
            </a:cu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21">
              <a:extLst>
                <a:ext uri="{FF2B5EF4-FFF2-40B4-BE49-F238E27FC236}">
                  <a16:creationId xmlns:a16="http://schemas.microsoft.com/office/drawing/2014/main" id="{E52B94A8-404A-0D4F-812A-80BA84B13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1602" y="11737771"/>
              <a:ext cx="88455" cy="132681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476869"/>
            <a:ext cx="4312551" cy="4147846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5" y="642972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20D53A06-A470-E043-A7C1-9D4483F896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3588" y="3262474"/>
            <a:ext cx="2212737" cy="651123"/>
          </a:xfrm>
        </p:spPr>
        <p:txBody>
          <a:bodyPr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2" name="Text Placeholder 23">
            <a:extLst>
              <a:ext uri="{FF2B5EF4-FFF2-40B4-BE49-F238E27FC236}">
                <a16:creationId xmlns:a16="http://schemas.microsoft.com/office/drawing/2014/main" id="{4F90DD39-208A-0846-AC92-FAC36CE19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3588" y="2854742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CF75D89D-1D17-D04C-8A25-58DADB17A5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79" y="927252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DFCB3FD5-E40F-CE48-A411-1E3CAE3E9A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79" y="565819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3CD4274-1A62-C44F-9D93-D9C507ADC2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67060" y="5501098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3C479639-2B37-234D-B21C-737A15B076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7060" y="513966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7" name="Text Placeholder 17">
            <a:extLst>
              <a:ext uri="{FF2B5EF4-FFF2-40B4-BE49-F238E27FC236}">
                <a16:creationId xmlns:a16="http://schemas.microsoft.com/office/drawing/2014/main" id="{43320795-46BC-AF4D-BEC0-E2B432C9F1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1326" y="4447206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F91F0CE-C7DF-B74F-B4D7-25C7ADC904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31326" y="4085773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8FB2940C-DB12-FC4B-AE30-0A6B11AD18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9231" y="1959718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9D34396D-AAEA-8941-B9FA-2158B9F5BC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79231" y="159828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3145B51-3D35-5945-82BB-92B736D68EB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431EF6-A46B-2847-B85F-33968397620D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31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 graph with ic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246" y="1263516"/>
            <a:ext cx="4312551" cy="748242"/>
          </a:xfrm>
        </p:spPr>
        <p:txBody>
          <a:bodyPr/>
          <a:lstStyle>
            <a:lvl1pPr>
              <a:buNone/>
              <a:defRPr sz="22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6" name="Freeform 169">
            <a:extLst>
              <a:ext uri="{FF2B5EF4-FFF2-40B4-BE49-F238E27FC236}">
                <a16:creationId xmlns:a16="http://schemas.microsoft.com/office/drawing/2014/main" id="{38720E63-EB1C-BB42-A9BC-BBD00E84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303" y="2144026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8AC7C2A-FE0D-1E46-AEF1-1CC40CA8D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127" y="1536112"/>
            <a:ext cx="2728008" cy="2687953"/>
          </a:xfrm>
          <a:custGeom>
            <a:avLst/>
            <a:gdLst>
              <a:gd name="connsiteX0" fmla="*/ 1347559 w 2728008"/>
              <a:gd name="connsiteY0" fmla="*/ 0 h 2687953"/>
              <a:gd name="connsiteX1" fmla="*/ 1986565 w 2728008"/>
              <a:gd name="connsiteY1" fmla="*/ 161435 h 2687953"/>
              <a:gd name="connsiteX2" fmla="*/ 2048138 w 2728008"/>
              <a:gd name="connsiteY2" fmla="*/ 198721 h 2687953"/>
              <a:gd name="connsiteX3" fmla="*/ 2055744 w 2728008"/>
              <a:gd name="connsiteY3" fmla="*/ 189369 h 2687953"/>
              <a:gd name="connsiteX4" fmla="*/ 2332912 w 2728008"/>
              <a:gd name="connsiteY4" fmla="*/ 73044 h 2687953"/>
              <a:gd name="connsiteX5" fmla="*/ 2728008 w 2728008"/>
              <a:gd name="connsiteY5" fmla="*/ 468361 h 2687953"/>
              <a:gd name="connsiteX6" fmla="*/ 2613550 w 2728008"/>
              <a:gd name="connsiteY6" fmla="*/ 747820 h 2687953"/>
              <a:gd name="connsiteX7" fmla="*/ 2568525 w 2728008"/>
              <a:gd name="connsiteY7" fmla="*/ 785283 h 2687953"/>
              <a:gd name="connsiteX8" fmla="*/ 2584461 w 2728008"/>
              <a:gd name="connsiteY8" fmla="*/ 818260 h 2687953"/>
              <a:gd name="connsiteX9" fmla="*/ 2690307 w 2728008"/>
              <a:gd name="connsiteY9" fmla="*/ 1341306 h 2687953"/>
              <a:gd name="connsiteX10" fmla="*/ 1347559 w 2728008"/>
              <a:gd name="connsiteY10" fmla="*/ 2687953 h 2687953"/>
              <a:gd name="connsiteX11" fmla="*/ 0 w 2728008"/>
              <a:gd name="connsiteY11" fmla="*/ 1341306 h 2687953"/>
              <a:gd name="connsiteX12" fmla="*/ 1347559 w 2728008"/>
              <a:gd name="connsiteY12" fmla="*/ 0 h 268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8008" h="2687953">
                <a:moveTo>
                  <a:pt x="1347559" y="0"/>
                </a:moveTo>
                <a:cubicBezTo>
                  <a:pt x="1578578" y="0"/>
                  <a:pt x="1796338" y="58425"/>
                  <a:pt x="1986565" y="161435"/>
                </a:cubicBezTo>
                <a:lnTo>
                  <a:pt x="2048138" y="198721"/>
                </a:lnTo>
                <a:lnTo>
                  <a:pt x="2055744" y="189369"/>
                </a:lnTo>
                <a:cubicBezTo>
                  <a:pt x="2126421" y="117651"/>
                  <a:pt x="2224261" y="73044"/>
                  <a:pt x="2332912" y="73044"/>
                </a:cubicBezTo>
                <a:cubicBezTo>
                  <a:pt x="2554486" y="73044"/>
                  <a:pt x="2728008" y="251471"/>
                  <a:pt x="2728008" y="468361"/>
                </a:cubicBezTo>
                <a:cubicBezTo>
                  <a:pt x="2728008" y="577073"/>
                  <a:pt x="2684627" y="676036"/>
                  <a:pt x="2613550" y="747820"/>
                </a:cubicBezTo>
                <a:lnTo>
                  <a:pt x="2568525" y="785283"/>
                </a:lnTo>
                <a:lnTo>
                  <a:pt x="2584461" y="818260"/>
                </a:lnTo>
                <a:cubicBezTo>
                  <a:pt x="2652589" y="978837"/>
                  <a:pt x="2690307" y="1155547"/>
                  <a:pt x="2690307" y="1341306"/>
                </a:cubicBezTo>
                <a:cubicBezTo>
                  <a:pt x="2690307" y="2084339"/>
                  <a:pt x="2086819" y="2687953"/>
                  <a:pt x="1347559" y="2687953"/>
                </a:cubicBezTo>
                <a:cubicBezTo>
                  <a:pt x="604023" y="2687953"/>
                  <a:pt x="0" y="2084339"/>
                  <a:pt x="0" y="1341306"/>
                </a:cubicBezTo>
                <a:cubicBezTo>
                  <a:pt x="0" y="598273"/>
                  <a:pt x="604023" y="0"/>
                  <a:pt x="1347559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21E85CF-10E5-434A-B411-502B2961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546" y="1342899"/>
            <a:ext cx="2030557" cy="2134233"/>
          </a:xfrm>
          <a:custGeom>
            <a:avLst/>
            <a:gdLst>
              <a:gd name="connsiteX0" fmla="*/ 395584 w 2030557"/>
              <a:gd name="connsiteY0" fmla="*/ 0 h 2134233"/>
              <a:gd name="connsiteX1" fmla="*/ 723293 w 2030557"/>
              <a:gd name="connsiteY1" fmla="*/ 171657 h 2134233"/>
              <a:gd name="connsiteX2" fmla="*/ 740101 w 2030557"/>
              <a:gd name="connsiteY2" fmla="*/ 202116 h 2134233"/>
              <a:gd name="connsiteX3" fmla="*/ 745673 w 2030557"/>
              <a:gd name="connsiteY3" fmla="*/ 200085 h 2134233"/>
              <a:gd name="connsiteX4" fmla="*/ 1041779 w 2030557"/>
              <a:gd name="connsiteY4" fmla="*/ 155513 h 2134233"/>
              <a:gd name="connsiteX5" fmla="*/ 2030557 w 2030557"/>
              <a:gd name="connsiteY5" fmla="*/ 1144606 h 2134233"/>
              <a:gd name="connsiteX6" fmla="*/ 1041779 w 2030557"/>
              <a:gd name="connsiteY6" fmla="*/ 2134233 h 2134233"/>
              <a:gd name="connsiteX7" fmla="*/ 47125 w 2030557"/>
              <a:gd name="connsiteY7" fmla="*/ 1144606 h 2134233"/>
              <a:gd name="connsiteX8" fmla="*/ 125166 w 2030557"/>
              <a:gd name="connsiteY8" fmla="*/ 760120 h 2134233"/>
              <a:gd name="connsiteX9" fmla="*/ 153261 w 2030557"/>
              <a:gd name="connsiteY9" fmla="*/ 702068 h 2134233"/>
              <a:gd name="connsiteX10" fmla="*/ 116313 w 2030557"/>
              <a:gd name="connsiteY10" fmla="*/ 671853 h 2134233"/>
              <a:gd name="connsiteX11" fmla="*/ 0 w 2030557"/>
              <a:gd name="connsiteY11" fmla="*/ 390556 h 2134233"/>
              <a:gd name="connsiteX12" fmla="*/ 395584 w 2030557"/>
              <a:gd name="connsiteY12" fmla="*/ 0 h 21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0557" h="2134233">
                <a:moveTo>
                  <a:pt x="395584" y="0"/>
                </a:moveTo>
                <a:cubicBezTo>
                  <a:pt x="531383" y="0"/>
                  <a:pt x="651958" y="67828"/>
                  <a:pt x="723293" y="171657"/>
                </a:cubicBezTo>
                <a:lnTo>
                  <a:pt x="740101" y="202116"/>
                </a:lnTo>
                <a:lnTo>
                  <a:pt x="745673" y="200085"/>
                </a:lnTo>
                <a:cubicBezTo>
                  <a:pt x="839168" y="171124"/>
                  <a:pt x="938615" y="155513"/>
                  <a:pt x="1041779" y="155513"/>
                </a:cubicBezTo>
                <a:cubicBezTo>
                  <a:pt x="1587183" y="155513"/>
                  <a:pt x="2030557" y="599563"/>
                  <a:pt x="2030557" y="1144606"/>
                </a:cubicBezTo>
                <a:cubicBezTo>
                  <a:pt x="2030557" y="1690183"/>
                  <a:pt x="1587183" y="2134233"/>
                  <a:pt x="1041779" y="2134233"/>
                </a:cubicBezTo>
                <a:cubicBezTo>
                  <a:pt x="491568" y="2134233"/>
                  <a:pt x="47125" y="1690183"/>
                  <a:pt x="47125" y="1144606"/>
                </a:cubicBezTo>
                <a:cubicBezTo>
                  <a:pt x="47125" y="1008345"/>
                  <a:pt x="74903" y="878396"/>
                  <a:pt x="125166" y="760120"/>
                </a:cubicBezTo>
                <a:lnTo>
                  <a:pt x="153261" y="702068"/>
                </a:lnTo>
                <a:lnTo>
                  <a:pt x="116313" y="671853"/>
                </a:lnTo>
                <a:cubicBezTo>
                  <a:pt x="44576" y="600660"/>
                  <a:pt x="0" y="501686"/>
                  <a:pt x="0" y="390556"/>
                </a:cubicBezTo>
                <a:cubicBezTo>
                  <a:pt x="0" y="173640"/>
                  <a:pt x="178307" y="0"/>
                  <a:pt x="395584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81" name="Freeform 174">
            <a:extLst>
              <a:ext uri="{FF2B5EF4-FFF2-40B4-BE49-F238E27FC236}">
                <a16:creationId xmlns:a16="http://schemas.microsoft.com/office/drawing/2014/main" id="{4A9CE79B-4F97-2642-817C-4F0E7F93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622" y="3272672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DDA54A1-C5F5-DF42-9617-EAE5E4AEAC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4538" y="3013484"/>
            <a:ext cx="2490027" cy="2313308"/>
          </a:xfrm>
          <a:custGeom>
            <a:avLst/>
            <a:gdLst>
              <a:gd name="connsiteX0" fmla="*/ 1159058 w 2490027"/>
              <a:gd name="connsiteY0" fmla="*/ 0 h 2313308"/>
              <a:gd name="connsiteX1" fmla="*/ 2313308 w 2490027"/>
              <a:gd name="connsiteY1" fmla="*/ 1158792 h 2313308"/>
              <a:gd name="connsiteX2" fmla="*/ 2261418 w 2490027"/>
              <a:gd name="connsiteY2" fmla="*/ 1502123 h 2313308"/>
              <a:gd name="connsiteX3" fmla="*/ 2255744 w 2490027"/>
              <a:gd name="connsiteY3" fmla="*/ 1517630 h 2313308"/>
              <a:gd name="connsiteX4" fmla="*/ 2315092 w 2490027"/>
              <a:gd name="connsiteY4" fmla="*/ 1550005 h 2313308"/>
              <a:gd name="connsiteX5" fmla="*/ 2490027 w 2490027"/>
              <a:gd name="connsiteY5" fmla="*/ 1877935 h 2313308"/>
              <a:gd name="connsiteX6" fmla="*/ 2094443 w 2490027"/>
              <a:gd name="connsiteY6" fmla="*/ 2273252 h 2313308"/>
              <a:gd name="connsiteX7" fmla="*/ 1815172 w 2490027"/>
              <a:gd name="connsiteY7" fmla="*/ 2156927 h 2313308"/>
              <a:gd name="connsiteX8" fmla="*/ 1789139 w 2490027"/>
              <a:gd name="connsiteY8" fmla="*/ 2125433 h 2313308"/>
              <a:gd name="connsiteX9" fmla="*/ 1709258 w 2490027"/>
              <a:gd name="connsiteY9" fmla="*/ 2173971 h 2313308"/>
              <a:gd name="connsiteX10" fmla="*/ 1159058 w 2490027"/>
              <a:gd name="connsiteY10" fmla="*/ 2313308 h 2313308"/>
              <a:gd name="connsiteX11" fmla="*/ 0 w 2490027"/>
              <a:gd name="connsiteY11" fmla="*/ 1158792 h 2313308"/>
              <a:gd name="connsiteX12" fmla="*/ 1159058 w 2490027"/>
              <a:gd name="connsiteY12" fmla="*/ 0 h 231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0027" h="2313308">
                <a:moveTo>
                  <a:pt x="1159058" y="0"/>
                </a:moveTo>
                <a:cubicBezTo>
                  <a:pt x="1796568" y="0"/>
                  <a:pt x="2313308" y="521670"/>
                  <a:pt x="2313308" y="1158792"/>
                </a:cubicBezTo>
                <a:cubicBezTo>
                  <a:pt x="2313308" y="1278352"/>
                  <a:pt x="2295142" y="1393666"/>
                  <a:pt x="2261418" y="1502123"/>
                </a:cubicBezTo>
                <a:lnTo>
                  <a:pt x="2255744" y="1517630"/>
                </a:lnTo>
                <a:lnTo>
                  <a:pt x="2315092" y="1550005"/>
                </a:lnTo>
                <a:cubicBezTo>
                  <a:pt x="2420376" y="1621388"/>
                  <a:pt x="2490027" y="1742045"/>
                  <a:pt x="2490027" y="1877935"/>
                </a:cubicBezTo>
                <a:cubicBezTo>
                  <a:pt x="2490027" y="2094825"/>
                  <a:pt x="2311721" y="2273252"/>
                  <a:pt x="2094443" y="2273252"/>
                </a:cubicBezTo>
                <a:cubicBezTo>
                  <a:pt x="1985805" y="2273252"/>
                  <a:pt x="1886909" y="2228646"/>
                  <a:pt x="1815172" y="2156927"/>
                </a:cubicBezTo>
                <a:lnTo>
                  <a:pt x="1789139" y="2125433"/>
                </a:lnTo>
                <a:lnTo>
                  <a:pt x="1709258" y="2173971"/>
                </a:lnTo>
                <a:cubicBezTo>
                  <a:pt x="1545708" y="2262833"/>
                  <a:pt x="1358280" y="2313308"/>
                  <a:pt x="1159058" y="2313308"/>
                </a:cubicBezTo>
                <a:cubicBezTo>
                  <a:pt x="516740" y="2313308"/>
                  <a:pt x="0" y="1796448"/>
                  <a:pt x="0" y="1158792"/>
                </a:cubicBezTo>
                <a:cubicBezTo>
                  <a:pt x="0" y="521670"/>
                  <a:pt x="516740" y="0"/>
                  <a:pt x="1159058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DC177C8-3E5A-3E4A-AD37-257F76887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5323" y="2400858"/>
            <a:ext cx="2365146" cy="2697377"/>
          </a:xfrm>
          <a:custGeom>
            <a:avLst/>
            <a:gdLst>
              <a:gd name="connsiteX0" fmla="*/ 1578470 w 2365146"/>
              <a:gd name="connsiteY0" fmla="*/ 0 h 2697377"/>
              <a:gd name="connsiteX1" fmla="*/ 1969295 w 2365146"/>
              <a:gd name="connsiteY1" fmla="*/ 395365 h 2697377"/>
              <a:gd name="connsiteX2" fmla="*/ 1938712 w 2365146"/>
              <a:gd name="connsiteY2" fmla="*/ 548209 h 2697377"/>
              <a:gd name="connsiteX3" fmla="*/ 1916962 w 2365146"/>
              <a:gd name="connsiteY3" fmla="*/ 588450 h 2697377"/>
              <a:gd name="connsiteX4" fmla="*/ 1934090 w 2365146"/>
              <a:gd name="connsiteY4" fmla="*/ 601213 h 2697377"/>
              <a:gd name="connsiteX5" fmla="*/ 2365146 w 2365146"/>
              <a:gd name="connsiteY5" fmla="*/ 1514537 h 2697377"/>
              <a:gd name="connsiteX6" fmla="*/ 1182306 w 2365146"/>
              <a:gd name="connsiteY6" fmla="*/ 2697377 h 2697377"/>
              <a:gd name="connsiteX7" fmla="*/ 0 w 2365146"/>
              <a:gd name="connsiteY7" fmla="*/ 1514537 h 2697377"/>
              <a:gd name="connsiteX8" fmla="*/ 1182306 w 2365146"/>
              <a:gd name="connsiteY8" fmla="*/ 332231 h 2697377"/>
              <a:gd name="connsiteX9" fmla="*/ 1188984 w 2365146"/>
              <a:gd name="connsiteY9" fmla="*/ 332567 h 2697377"/>
              <a:gd name="connsiteX10" fmla="*/ 1190730 w 2365146"/>
              <a:gd name="connsiteY10" fmla="*/ 314717 h 2697377"/>
              <a:gd name="connsiteX11" fmla="*/ 1578470 w 2365146"/>
              <a:gd name="connsiteY11" fmla="*/ 0 h 26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5146" h="2697377">
                <a:moveTo>
                  <a:pt x="1578470" y="0"/>
                </a:moveTo>
                <a:cubicBezTo>
                  <a:pt x="1795239" y="0"/>
                  <a:pt x="1969295" y="173640"/>
                  <a:pt x="1969295" y="395365"/>
                </a:cubicBezTo>
                <a:cubicBezTo>
                  <a:pt x="1969295" y="449727"/>
                  <a:pt x="1958416" y="501352"/>
                  <a:pt x="1938712" y="548209"/>
                </a:cubicBezTo>
                <a:lnTo>
                  <a:pt x="1916962" y="588450"/>
                </a:lnTo>
                <a:lnTo>
                  <a:pt x="1934090" y="601213"/>
                </a:lnTo>
                <a:cubicBezTo>
                  <a:pt x="2197118" y="817541"/>
                  <a:pt x="2365146" y="1145500"/>
                  <a:pt x="2365146" y="1514537"/>
                </a:cubicBezTo>
                <a:cubicBezTo>
                  <a:pt x="2365146" y="2166328"/>
                  <a:pt x="1834096" y="2697377"/>
                  <a:pt x="1182306" y="2697377"/>
                </a:cubicBezTo>
                <a:cubicBezTo>
                  <a:pt x="525706" y="2697377"/>
                  <a:pt x="0" y="2166328"/>
                  <a:pt x="0" y="1514537"/>
                </a:cubicBezTo>
                <a:cubicBezTo>
                  <a:pt x="0" y="858472"/>
                  <a:pt x="525706" y="332231"/>
                  <a:pt x="1182306" y="332231"/>
                </a:cubicBezTo>
                <a:lnTo>
                  <a:pt x="1188984" y="332567"/>
                </a:lnTo>
                <a:lnTo>
                  <a:pt x="1190730" y="314717"/>
                </a:lnTo>
                <a:cubicBezTo>
                  <a:pt x="1226980" y="132943"/>
                  <a:pt x="1384126" y="0"/>
                  <a:pt x="1578470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4" name="Text Placeholder 17">
            <a:extLst>
              <a:ext uri="{FF2B5EF4-FFF2-40B4-BE49-F238E27FC236}">
                <a16:creationId xmlns:a16="http://schemas.microsoft.com/office/drawing/2014/main" id="{43A9646D-E0E8-9B4E-9F77-3E844CAD8BD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505115" y="2803265"/>
            <a:ext cx="1740791" cy="697634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5" name="Text Placeholder 17">
            <a:extLst>
              <a:ext uri="{FF2B5EF4-FFF2-40B4-BE49-F238E27FC236}">
                <a16:creationId xmlns:a16="http://schemas.microsoft.com/office/drawing/2014/main" id="{DAE6D4C0-6899-EF4D-9FAF-4D8C3B217C6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519373" y="2476787"/>
            <a:ext cx="174079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46" name="Text Placeholder 17">
            <a:extLst>
              <a:ext uri="{FF2B5EF4-FFF2-40B4-BE49-F238E27FC236}">
                <a16:creationId xmlns:a16="http://schemas.microsoft.com/office/drawing/2014/main" id="{4967DA91-F81D-4447-97B2-6C673397EF5C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451914" y="3788978"/>
            <a:ext cx="1853076" cy="839438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7" name="Text Placeholder 17">
            <a:extLst>
              <a:ext uri="{FF2B5EF4-FFF2-40B4-BE49-F238E27FC236}">
                <a16:creationId xmlns:a16="http://schemas.microsoft.com/office/drawing/2014/main" id="{4A7B02EF-9D32-9E4D-A155-FD8D2BEEF1E8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466172" y="3462500"/>
            <a:ext cx="1853076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48" name="Text Placeholder 17">
            <a:extLst>
              <a:ext uri="{FF2B5EF4-FFF2-40B4-BE49-F238E27FC236}">
                <a16:creationId xmlns:a16="http://schemas.microsoft.com/office/drawing/2014/main" id="{B53006D1-ED98-8C47-8186-B2BFCF6FB790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950565" y="3500899"/>
            <a:ext cx="213096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9" name="Text Placeholder 17">
            <a:extLst>
              <a:ext uri="{FF2B5EF4-FFF2-40B4-BE49-F238E27FC236}">
                <a16:creationId xmlns:a16="http://schemas.microsoft.com/office/drawing/2014/main" id="{01D6DD52-2A8D-8647-9F45-DD38BF8C428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964823" y="3174422"/>
            <a:ext cx="213096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0" name="Text Placeholder 17">
            <a:extLst>
              <a:ext uri="{FF2B5EF4-FFF2-40B4-BE49-F238E27FC236}">
                <a16:creationId xmlns:a16="http://schemas.microsoft.com/office/drawing/2014/main" id="{FD8DCD0D-631E-D748-A38B-01AB4591DC0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067268" y="2446428"/>
            <a:ext cx="2333958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1" name="Text Placeholder 17">
            <a:extLst>
              <a:ext uri="{FF2B5EF4-FFF2-40B4-BE49-F238E27FC236}">
                <a16:creationId xmlns:a16="http://schemas.microsoft.com/office/drawing/2014/main" id="{42BCEFC7-1896-1542-AF5C-B298DDD04ECF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9081526" y="2119951"/>
            <a:ext cx="2333958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2" name="Text Placeholder 17">
            <a:extLst>
              <a:ext uri="{FF2B5EF4-FFF2-40B4-BE49-F238E27FC236}">
                <a16:creationId xmlns:a16="http://schemas.microsoft.com/office/drawing/2014/main" id="{504933AA-9772-824C-B12A-884D2266FA72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645112" y="2214208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3" name="Text Placeholder 17">
            <a:extLst>
              <a:ext uri="{FF2B5EF4-FFF2-40B4-BE49-F238E27FC236}">
                <a16:creationId xmlns:a16="http://schemas.microsoft.com/office/drawing/2014/main" id="{6F3EB50C-D614-9148-BADE-CDDF657537E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659370" y="1887731"/>
            <a:ext cx="174079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4" name="Text Placeholder 17">
            <a:extLst>
              <a:ext uri="{FF2B5EF4-FFF2-40B4-BE49-F238E27FC236}">
                <a16:creationId xmlns:a16="http://schemas.microsoft.com/office/drawing/2014/main" id="{43222CA0-2E78-6A40-979E-1DAE10272C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38039" y="3421579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B4D899-F43C-EC44-8EB1-CEA82F5C4C53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9A91D2-A44C-4342-AE03-2656FE964C8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932391A-3E85-5C4B-AA4E-79577549F4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3355" y="4641816"/>
            <a:ext cx="695250" cy="734798"/>
          </a:xfrm>
          <a:noFill/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41A708D5-6ED7-584C-A312-A0003D781B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75772" y="1390066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3</a:t>
            </a:r>
            <a:endParaRPr lang="en-US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C52B84AE-8040-EF45-A293-68EFFEED6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19887" y="2463875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DCB3084C-9E7F-2641-91E5-6D90EB06B11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42078" y="1707788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1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2FF19B-F26A-EC40-9F99-C10D1E505E59}"/>
              </a:ext>
            </a:extLst>
          </p:cNvPr>
          <p:cNvSpPr/>
          <p:nvPr userDrawn="1"/>
        </p:nvSpPr>
        <p:spPr>
          <a:xfrm>
            <a:off x="6361479" y="123226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AF61B17-26D4-B14D-97CA-EAAECA6A7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9807" y="128946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522547-A08F-EE44-A9AD-5FABBDCD549F}"/>
              </a:ext>
            </a:extLst>
          </p:cNvPr>
          <p:cNvCxnSpPr>
            <a:cxnSpLocks/>
          </p:cNvCxnSpPr>
          <p:nvPr userDrawn="1"/>
        </p:nvCxnSpPr>
        <p:spPr>
          <a:xfrm>
            <a:off x="5769762" y="162223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F3840-EDCD-4B47-B492-D9F24116159A}"/>
              </a:ext>
            </a:extLst>
          </p:cNvPr>
          <p:cNvSpPr/>
          <p:nvPr userDrawn="1"/>
        </p:nvSpPr>
        <p:spPr>
          <a:xfrm flipV="1">
            <a:off x="511072" y="-2"/>
            <a:ext cx="5240006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207A2-7B0E-2F46-8515-2531113C9151}"/>
              </a:ext>
            </a:extLst>
          </p:cNvPr>
          <p:cNvSpPr/>
          <p:nvPr userDrawn="1"/>
        </p:nvSpPr>
        <p:spPr>
          <a:xfrm>
            <a:off x="918629" y="1527801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EC99E19-5C6F-0E42-9D44-703CC975D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478" y="1899687"/>
            <a:ext cx="4306395" cy="3280643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BC66613-CDA2-A74A-9395-2463EF11F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629" y="628636"/>
            <a:ext cx="4378451" cy="60363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Overview Slide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A1E8056-B0BB-444E-9F56-12D2DD4B85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9716" y="123226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359091-EF1E-5347-86A8-664FF906AFA2}"/>
              </a:ext>
            </a:extLst>
          </p:cNvPr>
          <p:cNvSpPr/>
          <p:nvPr userDrawn="1"/>
        </p:nvSpPr>
        <p:spPr>
          <a:xfrm>
            <a:off x="6361479" y="230689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9FF15AB-A467-5248-AA8B-EA7E9FC3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807" y="236408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53B8E-02A0-D945-99F3-A46F3D8AA698}"/>
              </a:ext>
            </a:extLst>
          </p:cNvPr>
          <p:cNvCxnSpPr>
            <a:cxnSpLocks/>
          </p:cNvCxnSpPr>
          <p:nvPr userDrawn="1"/>
        </p:nvCxnSpPr>
        <p:spPr>
          <a:xfrm>
            <a:off x="5769762" y="269686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F2455212-2D5D-E648-802A-B9EB354595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9716" y="230689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F1992D-B7D5-8E4B-BDA5-761CB37D3675}"/>
              </a:ext>
            </a:extLst>
          </p:cNvPr>
          <p:cNvSpPr/>
          <p:nvPr userDrawn="1"/>
        </p:nvSpPr>
        <p:spPr>
          <a:xfrm>
            <a:off x="6361479" y="336665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D5D057F3-7821-E04C-AEF9-9BAF88BFC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9807" y="342385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686CB-AFC3-2E42-8385-6797A30142D9}"/>
              </a:ext>
            </a:extLst>
          </p:cNvPr>
          <p:cNvCxnSpPr>
            <a:cxnSpLocks/>
          </p:cNvCxnSpPr>
          <p:nvPr userDrawn="1"/>
        </p:nvCxnSpPr>
        <p:spPr>
          <a:xfrm>
            <a:off x="5769762" y="375662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EBAF954-82F2-CC42-82E9-A190647556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29716" y="336665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12A528-3E55-3E4C-A29B-933FD36CD4AA}"/>
              </a:ext>
            </a:extLst>
          </p:cNvPr>
          <p:cNvSpPr/>
          <p:nvPr userDrawn="1"/>
        </p:nvSpPr>
        <p:spPr>
          <a:xfrm>
            <a:off x="6347624" y="442484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C41E408-2BE8-184D-BAE4-AEB73C241B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5952" y="448203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1EA6CF-9EE0-6148-AA67-CE0598A3805A}"/>
              </a:ext>
            </a:extLst>
          </p:cNvPr>
          <p:cNvCxnSpPr>
            <a:cxnSpLocks/>
          </p:cNvCxnSpPr>
          <p:nvPr userDrawn="1"/>
        </p:nvCxnSpPr>
        <p:spPr>
          <a:xfrm>
            <a:off x="5755907" y="481481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5A47AF7F-E736-2640-98D0-99CBD669A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861" y="442484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A01ECA-9BBA-EE4B-8E28-5EE6A1A3E11D}"/>
              </a:ext>
            </a:extLst>
          </p:cNvPr>
          <p:cNvSpPr/>
          <p:nvPr userDrawn="1"/>
        </p:nvSpPr>
        <p:spPr>
          <a:xfrm>
            <a:off x="6361479" y="5502145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981C64DC-4A52-6744-8327-31289AFCBA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807" y="5559340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514181-21FC-3442-AF04-713C37001620}"/>
              </a:ext>
            </a:extLst>
          </p:cNvPr>
          <p:cNvCxnSpPr>
            <a:cxnSpLocks/>
          </p:cNvCxnSpPr>
          <p:nvPr userDrawn="1"/>
        </p:nvCxnSpPr>
        <p:spPr>
          <a:xfrm>
            <a:off x="5769762" y="5892116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215D43-08A5-AA4E-8D46-F8BEBABD6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9716" y="5502145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247650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number graph with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98E3230-A060-8148-8AC8-CD958C65B8D0}"/>
              </a:ext>
            </a:extLst>
          </p:cNvPr>
          <p:cNvSpPr/>
          <p:nvPr/>
        </p:nvSpPr>
        <p:spPr>
          <a:xfrm>
            <a:off x="2089889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179359 w 2664102"/>
              <a:gd name="connsiteY5" fmla="*/ 2802334 h 3460628"/>
              <a:gd name="connsiteX6" fmla="*/ 2169170 w 2664102"/>
              <a:gd name="connsiteY6" fmla="*/ 2809954 h 3460628"/>
              <a:gd name="connsiteX7" fmla="*/ 2190659 w 2664102"/>
              <a:gd name="connsiteY7" fmla="*/ 2849544 h 3460628"/>
              <a:gd name="connsiteX8" fmla="*/ 2225226 w 2664102"/>
              <a:gd name="connsiteY8" fmla="*/ 3020760 h 3460628"/>
              <a:gd name="connsiteX9" fmla="*/ 1785358 w 2664102"/>
              <a:gd name="connsiteY9" fmla="*/ 3460628 h 3460628"/>
              <a:gd name="connsiteX10" fmla="*/ 1354427 w 2664102"/>
              <a:gd name="connsiteY10" fmla="*/ 3109409 h 3460628"/>
              <a:gd name="connsiteX11" fmla="*/ 1354023 w 2664102"/>
              <a:gd name="connsiteY11" fmla="*/ 310540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88274"/>
                  <a:pt x="2475404" y="2558017"/>
                  <a:pt x="2179359" y="2802334"/>
                </a:cubicBezTo>
                <a:lnTo>
                  <a:pt x="2169170" y="2809954"/>
                </a:lnTo>
                <a:lnTo>
                  <a:pt x="2190659" y="2849544"/>
                </a:lnTo>
                <a:cubicBezTo>
                  <a:pt x="2212918" y="2902169"/>
                  <a:pt x="2225226" y="2960027"/>
                  <a:pt x="2225226" y="3020760"/>
                </a:cubicBezTo>
                <a:cubicBezTo>
                  <a:pt x="2225226" y="3263692"/>
                  <a:pt x="2028290" y="3460628"/>
                  <a:pt x="1785358" y="3460628"/>
                </a:cubicBezTo>
                <a:cubicBezTo>
                  <a:pt x="1572793" y="3460628"/>
                  <a:pt x="1395443" y="3309849"/>
                  <a:pt x="1354427" y="3109409"/>
                </a:cubicBezTo>
                <a:lnTo>
                  <a:pt x="1354023" y="310540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6B9FF562-9BD5-2B44-B1B7-94C288C0D6F6}"/>
              </a:ext>
            </a:extLst>
          </p:cNvPr>
          <p:cNvSpPr/>
          <p:nvPr/>
        </p:nvSpPr>
        <p:spPr>
          <a:xfrm>
            <a:off x="4385115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78C72C1-BBB8-B14F-A70E-D1EB0561C42B}"/>
              </a:ext>
            </a:extLst>
          </p:cNvPr>
          <p:cNvSpPr/>
          <p:nvPr userDrawn="1"/>
        </p:nvSpPr>
        <p:spPr>
          <a:xfrm>
            <a:off x="6680341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5613 w 2664102"/>
              <a:gd name="connsiteY6" fmla="*/ 2769384 h 3460628"/>
              <a:gd name="connsiteX7" fmla="*/ 2220103 w 2664102"/>
              <a:gd name="connsiteY7" fmla="*/ 2774826 h 3460628"/>
              <a:gd name="connsiteX8" fmla="*/ 2295226 w 2664102"/>
              <a:gd name="connsiteY8" fmla="*/ 3020760 h 3460628"/>
              <a:gd name="connsiteX9" fmla="*/ 1855358 w 2664102"/>
              <a:gd name="connsiteY9" fmla="*/ 3460628 h 3460628"/>
              <a:gd name="connsiteX10" fmla="*/ 1424427 w 2664102"/>
              <a:gd name="connsiteY10" fmla="*/ 3109409 h 3460628"/>
              <a:gd name="connsiteX11" fmla="*/ 1423668 w 2664102"/>
              <a:gd name="connsiteY11" fmla="*/ 3101884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5613" y="2769384"/>
                </a:lnTo>
                <a:lnTo>
                  <a:pt x="2220103" y="2774826"/>
                </a:lnTo>
                <a:cubicBezTo>
                  <a:pt x="2267532" y="2845029"/>
                  <a:pt x="2295226" y="2929661"/>
                  <a:pt x="2295226" y="3020760"/>
                </a:cubicBezTo>
                <a:cubicBezTo>
                  <a:pt x="2295226" y="3263692"/>
                  <a:pt x="2098290" y="3460628"/>
                  <a:pt x="1855358" y="3460628"/>
                </a:cubicBezTo>
                <a:cubicBezTo>
                  <a:pt x="1642793" y="3460628"/>
                  <a:pt x="1465443" y="3309849"/>
                  <a:pt x="1424427" y="3109409"/>
                </a:cubicBezTo>
                <a:lnTo>
                  <a:pt x="1423668" y="3101884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322CBE2-C8DB-9445-B2BF-307CEC7D4467}"/>
              </a:ext>
            </a:extLst>
          </p:cNvPr>
          <p:cNvSpPr/>
          <p:nvPr/>
        </p:nvSpPr>
        <p:spPr>
          <a:xfrm>
            <a:off x="8975567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1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359926 w 2664102"/>
              <a:gd name="connsiteY5" fmla="*/ 2621767 h 3460628"/>
              <a:gd name="connsiteX6" fmla="*/ 2289236 w 2664102"/>
              <a:gd name="connsiteY6" fmla="*/ 2699546 h 3460628"/>
              <a:gd name="connsiteX7" fmla="*/ 2301574 w 2664102"/>
              <a:gd name="connsiteY7" fmla="*/ 2709727 h 3460628"/>
              <a:gd name="connsiteX8" fmla="*/ 2430409 w 2664102"/>
              <a:gd name="connsiteY8" fmla="*/ 3020760 h 3460628"/>
              <a:gd name="connsiteX9" fmla="*/ 1990541 w 2664102"/>
              <a:gd name="connsiteY9" fmla="*/ 3460628 h 3460628"/>
              <a:gd name="connsiteX10" fmla="*/ 1559610 w 2664102"/>
              <a:gd name="connsiteY10" fmla="*/ 3109409 h 3460628"/>
              <a:gd name="connsiteX11" fmla="*/ 1557255 w 2664102"/>
              <a:gd name="connsiteY11" fmla="*/ 3086049 h 3460628"/>
              <a:gd name="connsiteX12" fmla="*/ 1468245 w 2664102"/>
              <a:gd name="connsiteY12" fmla="*/ 3099633 h 3460628"/>
              <a:gd name="connsiteX13" fmla="*/ 1332051 w 2664102"/>
              <a:gd name="connsiteY13" fmla="*/ 3106510 h 3460628"/>
              <a:gd name="connsiteX14" fmla="*/ 0 w 2664102"/>
              <a:gd name="connsiteY14" fmla="*/ 1774459 h 3460628"/>
              <a:gd name="connsiteX15" fmla="*/ 390149 w 2664102"/>
              <a:gd name="connsiteY15" fmla="*/ 832557 h 3460628"/>
              <a:gd name="connsiteX16" fmla="*/ 400718 w 2664102"/>
              <a:gd name="connsiteY16" fmla="*/ 822951 h 3460628"/>
              <a:gd name="connsiteX17" fmla="*/ 381758 w 2664102"/>
              <a:gd name="connsiteY17" fmla="*/ 761874 h 3460628"/>
              <a:gd name="connsiteX18" fmla="*/ 368876 w 2664102"/>
              <a:gd name="connsiteY18" fmla="*/ 634084 h 3460628"/>
              <a:gd name="connsiteX19" fmla="*/ 1002960 w 2664102"/>
              <a:gd name="connsiteY19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5" y="159688"/>
                  <a:pt x="1587215" y="387270"/>
                </a:cubicBezTo>
                <a:lnTo>
                  <a:pt x="1613791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096315"/>
                  <a:pt x="2549951" y="2391510"/>
                  <a:pt x="2359926" y="2621767"/>
                </a:cubicBezTo>
                <a:lnTo>
                  <a:pt x="2289236" y="2699546"/>
                </a:lnTo>
                <a:lnTo>
                  <a:pt x="2301574" y="2709727"/>
                </a:lnTo>
                <a:cubicBezTo>
                  <a:pt x="2381175" y="2789327"/>
                  <a:pt x="2430409" y="2899294"/>
                  <a:pt x="2430409" y="3020760"/>
                </a:cubicBezTo>
                <a:cubicBezTo>
                  <a:pt x="2430409" y="3263692"/>
                  <a:pt x="2233473" y="3460628"/>
                  <a:pt x="1990541" y="3460628"/>
                </a:cubicBezTo>
                <a:cubicBezTo>
                  <a:pt x="1777975" y="3460628"/>
                  <a:pt x="1600626" y="3309849"/>
                  <a:pt x="1559610" y="3109409"/>
                </a:cubicBezTo>
                <a:lnTo>
                  <a:pt x="1557255" y="3086049"/>
                </a:lnTo>
                <a:lnTo>
                  <a:pt x="1468245" y="3099633"/>
                </a:lnTo>
                <a:cubicBezTo>
                  <a:pt x="1423466" y="3104181"/>
                  <a:pt x="1378030" y="3106510"/>
                  <a:pt x="1332051" y="3106510"/>
                </a:cubicBez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8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084B4BE7-DD1C-1743-85E4-D3ED17FE67F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91885" y="313586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5E862C59-ABDF-FB45-866F-C33FB45F9EE7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623112" y="311706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16252092-110B-DF41-BAA1-24D8CA1DA645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78370" y="312153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6BE3560E-17BA-CF47-9892-C7DA0E586994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209597" y="310273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B96E93-12A7-0543-B8EE-9285E103FDF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52A1B4-9317-CA4F-8010-A831C931E180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13E1DCE-8617-FE49-9D50-215190C95744}"/>
              </a:ext>
            </a:extLst>
          </p:cNvPr>
          <p:cNvSpPr/>
          <p:nvPr userDrawn="1"/>
        </p:nvSpPr>
        <p:spPr>
          <a:xfrm>
            <a:off x="2562014" y="1786976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F0B779-49F1-BD40-A379-6E82ED7A8EA5}"/>
              </a:ext>
            </a:extLst>
          </p:cNvPr>
          <p:cNvSpPr/>
          <p:nvPr userDrawn="1"/>
        </p:nvSpPr>
        <p:spPr>
          <a:xfrm>
            <a:off x="4860745" y="1805440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1B6F19E-6C02-7B40-813C-4C605D3E627A}"/>
              </a:ext>
            </a:extLst>
          </p:cNvPr>
          <p:cNvSpPr/>
          <p:nvPr userDrawn="1"/>
        </p:nvSpPr>
        <p:spPr>
          <a:xfrm>
            <a:off x="7155971" y="1805439"/>
            <a:ext cx="1054660" cy="1054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601DA3-31CF-EE49-AC34-35907C8E7C67}"/>
              </a:ext>
            </a:extLst>
          </p:cNvPr>
          <p:cNvSpPr/>
          <p:nvPr userDrawn="1"/>
        </p:nvSpPr>
        <p:spPr>
          <a:xfrm>
            <a:off x="9451197" y="1805439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FA3C6B8-1B91-3C45-ABF9-38614C60D8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47941" y="194690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A458E8DF-54E7-064A-9CDB-051A735469F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64548" y="1949503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FDFA3651-9899-9946-9C5D-81AF4B51CA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38393" y="1962861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3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790CDE1-298B-B145-BA4E-F6881FB7F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55000" y="196545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oint number graph with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98E3230-A060-8148-8AC8-CD958C65B8D0}"/>
              </a:ext>
            </a:extLst>
          </p:cNvPr>
          <p:cNvSpPr/>
          <p:nvPr/>
        </p:nvSpPr>
        <p:spPr>
          <a:xfrm>
            <a:off x="2089889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179359 w 2664102"/>
              <a:gd name="connsiteY5" fmla="*/ 2802334 h 3460628"/>
              <a:gd name="connsiteX6" fmla="*/ 2169170 w 2664102"/>
              <a:gd name="connsiteY6" fmla="*/ 2809954 h 3460628"/>
              <a:gd name="connsiteX7" fmla="*/ 2190659 w 2664102"/>
              <a:gd name="connsiteY7" fmla="*/ 2849544 h 3460628"/>
              <a:gd name="connsiteX8" fmla="*/ 2225226 w 2664102"/>
              <a:gd name="connsiteY8" fmla="*/ 3020760 h 3460628"/>
              <a:gd name="connsiteX9" fmla="*/ 1785358 w 2664102"/>
              <a:gd name="connsiteY9" fmla="*/ 3460628 h 3460628"/>
              <a:gd name="connsiteX10" fmla="*/ 1354427 w 2664102"/>
              <a:gd name="connsiteY10" fmla="*/ 3109409 h 3460628"/>
              <a:gd name="connsiteX11" fmla="*/ 1354023 w 2664102"/>
              <a:gd name="connsiteY11" fmla="*/ 310540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88274"/>
                  <a:pt x="2475404" y="2558017"/>
                  <a:pt x="2179359" y="2802334"/>
                </a:cubicBezTo>
                <a:lnTo>
                  <a:pt x="2169170" y="2809954"/>
                </a:lnTo>
                <a:lnTo>
                  <a:pt x="2190659" y="2849544"/>
                </a:lnTo>
                <a:cubicBezTo>
                  <a:pt x="2212918" y="2902169"/>
                  <a:pt x="2225226" y="2960027"/>
                  <a:pt x="2225226" y="3020760"/>
                </a:cubicBezTo>
                <a:cubicBezTo>
                  <a:pt x="2225226" y="3263692"/>
                  <a:pt x="2028290" y="3460628"/>
                  <a:pt x="1785358" y="3460628"/>
                </a:cubicBezTo>
                <a:cubicBezTo>
                  <a:pt x="1572793" y="3460628"/>
                  <a:pt x="1395443" y="3309849"/>
                  <a:pt x="1354427" y="3109409"/>
                </a:cubicBezTo>
                <a:lnTo>
                  <a:pt x="1354023" y="310540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6B9FF562-9BD5-2B44-B1B7-94C288C0D6F6}"/>
              </a:ext>
            </a:extLst>
          </p:cNvPr>
          <p:cNvSpPr/>
          <p:nvPr/>
        </p:nvSpPr>
        <p:spPr>
          <a:xfrm>
            <a:off x="4385115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78C72C1-BBB8-B14F-A70E-D1EB0561C42B}"/>
              </a:ext>
            </a:extLst>
          </p:cNvPr>
          <p:cNvSpPr/>
          <p:nvPr userDrawn="1"/>
        </p:nvSpPr>
        <p:spPr>
          <a:xfrm>
            <a:off x="6680341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5613 w 2664102"/>
              <a:gd name="connsiteY6" fmla="*/ 2769384 h 3460628"/>
              <a:gd name="connsiteX7" fmla="*/ 2220103 w 2664102"/>
              <a:gd name="connsiteY7" fmla="*/ 2774826 h 3460628"/>
              <a:gd name="connsiteX8" fmla="*/ 2295226 w 2664102"/>
              <a:gd name="connsiteY8" fmla="*/ 3020760 h 3460628"/>
              <a:gd name="connsiteX9" fmla="*/ 1855358 w 2664102"/>
              <a:gd name="connsiteY9" fmla="*/ 3460628 h 3460628"/>
              <a:gd name="connsiteX10" fmla="*/ 1424427 w 2664102"/>
              <a:gd name="connsiteY10" fmla="*/ 3109409 h 3460628"/>
              <a:gd name="connsiteX11" fmla="*/ 1423668 w 2664102"/>
              <a:gd name="connsiteY11" fmla="*/ 3101884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5613" y="2769384"/>
                </a:lnTo>
                <a:lnTo>
                  <a:pt x="2220103" y="2774826"/>
                </a:lnTo>
                <a:cubicBezTo>
                  <a:pt x="2267532" y="2845029"/>
                  <a:pt x="2295226" y="2929661"/>
                  <a:pt x="2295226" y="3020760"/>
                </a:cubicBezTo>
                <a:cubicBezTo>
                  <a:pt x="2295226" y="3263692"/>
                  <a:pt x="2098290" y="3460628"/>
                  <a:pt x="1855358" y="3460628"/>
                </a:cubicBezTo>
                <a:cubicBezTo>
                  <a:pt x="1642793" y="3460628"/>
                  <a:pt x="1465443" y="3309849"/>
                  <a:pt x="1424427" y="3109409"/>
                </a:cubicBezTo>
                <a:lnTo>
                  <a:pt x="1423668" y="3101884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322CBE2-C8DB-9445-B2BF-307CEC7D4467}"/>
              </a:ext>
            </a:extLst>
          </p:cNvPr>
          <p:cNvSpPr/>
          <p:nvPr/>
        </p:nvSpPr>
        <p:spPr>
          <a:xfrm>
            <a:off x="8975567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1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359926 w 2664102"/>
              <a:gd name="connsiteY5" fmla="*/ 2621767 h 3460628"/>
              <a:gd name="connsiteX6" fmla="*/ 2289236 w 2664102"/>
              <a:gd name="connsiteY6" fmla="*/ 2699546 h 3460628"/>
              <a:gd name="connsiteX7" fmla="*/ 2301574 w 2664102"/>
              <a:gd name="connsiteY7" fmla="*/ 2709727 h 3460628"/>
              <a:gd name="connsiteX8" fmla="*/ 2430409 w 2664102"/>
              <a:gd name="connsiteY8" fmla="*/ 3020760 h 3460628"/>
              <a:gd name="connsiteX9" fmla="*/ 1990541 w 2664102"/>
              <a:gd name="connsiteY9" fmla="*/ 3460628 h 3460628"/>
              <a:gd name="connsiteX10" fmla="*/ 1559610 w 2664102"/>
              <a:gd name="connsiteY10" fmla="*/ 3109409 h 3460628"/>
              <a:gd name="connsiteX11" fmla="*/ 1557255 w 2664102"/>
              <a:gd name="connsiteY11" fmla="*/ 3086049 h 3460628"/>
              <a:gd name="connsiteX12" fmla="*/ 1468245 w 2664102"/>
              <a:gd name="connsiteY12" fmla="*/ 3099633 h 3460628"/>
              <a:gd name="connsiteX13" fmla="*/ 1332051 w 2664102"/>
              <a:gd name="connsiteY13" fmla="*/ 3106510 h 3460628"/>
              <a:gd name="connsiteX14" fmla="*/ 0 w 2664102"/>
              <a:gd name="connsiteY14" fmla="*/ 1774459 h 3460628"/>
              <a:gd name="connsiteX15" fmla="*/ 390149 w 2664102"/>
              <a:gd name="connsiteY15" fmla="*/ 832557 h 3460628"/>
              <a:gd name="connsiteX16" fmla="*/ 400718 w 2664102"/>
              <a:gd name="connsiteY16" fmla="*/ 822951 h 3460628"/>
              <a:gd name="connsiteX17" fmla="*/ 381758 w 2664102"/>
              <a:gd name="connsiteY17" fmla="*/ 761874 h 3460628"/>
              <a:gd name="connsiteX18" fmla="*/ 368876 w 2664102"/>
              <a:gd name="connsiteY18" fmla="*/ 634084 h 3460628"/>
              <a:gd name="connsiteX19" fmla="*/ 1002960 w 2664102"/>
              <a:gd name="connsiteY19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5" y="159688"/>
                  <a:pt x="1587215" y="387270"/>
                </a:cubicBezTo>
                <a:lnTo>
                  <a:pt x="1613791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096315"/>
                  <a:pt x="2549951" y="2391510"/>
                  <a:pt x="2359926" y="2621767"/>
                </a:cubicBezTo>
                <a:lnTo>
                  <a:pt x="2289236" y="2699546"/>
                </a:lnTo>
                <a:lnTo>
                  <a:pt x="2301574" y="2709727"/>
                </a:lnTo>
                <a:cubicBezTo>
                  <a:pt x="2381175" y="2789327"/>
                  <a:pt x="2430409" y="2899294"/>
                  <a:pt x="2430409" y="3020760"/>
                </a:cubicBezTo>
                <a:cubicBezTo>
                  <a:pt x="2430409" y="3263692"/>
                  <a:pt x="2233473" y="3460628"/>
                  <a:pt x="1990541" y="3460628"/>
                </a:cubicBezTo>
                <a:cubicBezTo>
                  <a:pt x="1777975" y="3460628"/>
                  <a:pt x="1600626" y="3309849"/>
                  <a:pt x="1559610" y="3109409"/>
                </a:cubicBezTo>
                <a:lnTo>
                  <a:pt x="1557255" y="3086049"/>
                </a:lnTo>
                <a:lnTo>
                  <a:pt x="1468245" y="3099633"/>
                </a:lnTo>
                <a:cubicBezTo>
                  <a:pt x="1423466" y="3104181"/>
                  <a:pt x="1378030" y="3106510"/>
                  <a:pt x="1332051" y="3106510"/>
                </a:cubicBez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8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084B4BE7-DD1C-1743-85E4-D3ED17FE67F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91885" y="313586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5E862C59-ABDF-FB45-866F-C33FB45F9EE7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623112" y="311706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16252092-110B-DF41-BAA1-24D8CA1DA645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78370" y="312153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6BE3560E-17BA-CF47-9892-C7DA0E586994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209597" y="310273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B96E93-12A7-0543-B8EE-9285E103FDF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52A1B4-9317-CA4F-8010-A831C931E180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13E1DCE-8617-FE49-9D50-215190C95744}"/>
              </a:ext>
            </a:extLst>
          </p:cNvPr>
          <p:cNvSpPr/>
          <p:nvPr userDrawn="1"/>
        </p:nvSpPr>
        <p:spPr>
          <a:xfrm>
            <a:off x="2562014" y="1786976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F0B779-49F1-BD40-A379-6E82ED7A8EA5}"/>
              </a:ext>
            </a:extLst>
          </p:cNvPr>
          <p:cNvSpPr/>
          <p:nvPr userDrawn="1"/>
        </p:nvSpPr>
        <p:spPr>
          <a:xfrm>
            <a:off x="4860745" y="1805440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1B6F19E-6C02-7B40-813C-4C605D3E627A}"/>
              </a:ext>
            </a:extLst>
          </p:cNvPr>
          <p:cNvSpPr/>
          <p:nvPr userDrawn="1"/>
        </p:nvSpPr>
        <p:spPr>
          <a:xfrm>
            <a:off x="7155971" y="1805439"/>
            <a:ext cx="1054660" cy="1054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601DA3-31CF-EE49-AC34-35907C8E7C67}"/>
              </a:ext>
            </a:extLst>
          </p:cNvPr>
          <p:cNvSpPr/>
          <p:nvPr userDrawn="1"/>
        </p:nvSpPr>
        <p:spPr>
          <a:xfrm>
            <a:off x="9451197" y="1805439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FA3C6B8-1B91-3C45-ABF9-38614C60D8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47941" y="194690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A458E8DF-54E7-064A-9CDB-051A735469F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64548" y="1949503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FDFA3651-9899-9946-9C5D-81AF4B51CA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38393" y="1962861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3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790CDE1-298B-B145-BA4E-F6881FB7F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55000" y="196545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08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>
            <a:extLst>
              <a:ext uri="{FF2B5EF4-FFF2-40B4-BE49-F238E27FC236}">
                <a16:creationId xmlns:a16="http://schemas.microsoft.com/office/drawing/2014/main" id="{C2DB8636-C798-AD47-8DC9-47814E3387DD}"/>
              </a:ext>
            </a:extLst>
          </p:cNvPr>
          <p:cNvSpPr/>
          <p:nvPr/>
        </p:nvSpPr>
        <p:spPr>
          <a:xfrm>
            <a:off x="4292836" y="2475929"/>
            <a:ext cx="1660392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8" h="154">
                <a:moveTo>
                  <a:pt x="1066" y="76"/>
                </a:moveTo>
                <a:cubicBezTo>
                  <a:pt x="1066" y="49"/>
                  <a:pt x="1073" y="23"/>
                  <a:pt x="1087" y="0"/>
                </a:cubicBezTo>
                <a:lnTo>
                  <a:pt x="1" y="0"/>
                </a:lnTo>
                <a:cubicBezTo>
                  <a:pt x="14" y="23"/>
                  <a:pt x="22" y="49"/>
                  <a:pt x="22" y="76"/>
                </a:cubicBezTo>
                <a:cubicBezTo>
                  <a:pt x="22" y="106"/>
                  <a:pt x="14" y="131"/>
                  <a:pt x="0" y="154"/>
                </a:cubicBezTo>
                <a:lnTo>
                  <a:pt x="1088" y="154"/>
                </a:lnTo>
                <a:cubicBezTo>
                  <a:pt x="1075" y="131"/>
                  <a:pt x="1066" y="106"/>
                  <a:pt x="1066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5ECD853-1DE4-6A49-83BF-BE872511E6E0}"/>
              </a:ext>
            </a:extLst>
          </p:cNvPr>
          <p:cNvSpPr/>
          <p:nvPr/>
        </p:nvSpPr>
        <p:spPr>
          <a:xfrm>
            <a:off x="3846806" y="2428576"/>
            <a:ext cx="323830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" h="215">
                <a:moveTo>
                  <a:pt x="213" y="107"/>
                </a:moveTo>
                <a:cubicBezTo>
                  <a:pt x="213" y="166"/>
                  <a:pt x="166" y="215"/>
                  <a:pt x="106" y="215"/>
                </a:cubicBezTo>
                <a:cubicBezTo>
                  <a:pt x="48" y="215"/>
                  <a:pt x="0" y="166"/>
                  <a:pt x="0" y="107"/>
                </a:cubicBezTo>
                <a:cubicBezTo>
                  <a:pt x="0" y="48"/>
                  <a:pt x="48" y="0"/>
                  <a:pt x="106" y="0"/>
                </a:cubicBezTo>
                <a:cubicBezTo>
                  <a:pt x="166" y="0"/>
                  <a:pt x="213" y="48"/>
                  <a:pt x="213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FB605EC-FC6D-3D40-A5B0-5C7A5B28222F}"/>
              </a:ext>
            </a:extLst>
          </p:cNvPr>
          <p:cNvSpPr/>
          <p:nvPr/>
        </p:nvSpPr>
        <p:spPr>
          <a:xfrm>
            <a:off x="3912488" y="2494259"/>
            <a:ext cx="192465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" h="128">
                <a:moveTo>
                  <a:pt x="127" y="64"/>
                </a:moveTo>
                <a:cubicBezTo>
                  <a:pt x="127" y="100"/>
                  <a:pt x="99" y="128"/>
                  <a:pt x="63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3" y="0"/>
                </a:cubicBezTo>
                <a:cubicBezTo>
                  <a:pt x="99" y="0"/>
                  <a:pt x="127" y="30"/>
                  <a:pt x="127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13784D3-D312-744B-8BF6-8D3D764C1FF8}"/>
              </a:ext>
            </a:extLst>
          </p:cNvPr>
          <p:cNvSpPr/>
          <p:nvPr/>
        </p:nvSpPr>
        <p:spPr>
          <a:xfrm>
            <a:off x="3324401" y="800258"/>
            <a:ext cx="1370167" cy="1510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990">
                <a:moveTo>
                  <a:pt x="898" y="447"/>
                </a:moveTo>
                <a:cubicBezTo>
                  <a:pt x="898" y="649"/>
                  <a:pt x="765" y="819"/>
                  <a:pt x="583" y="875"/>
                </a:cubicBezTo>
                <a:cubicBezTo>
                  <a:pt x="541" y="889"/>
                  <a:pt x="471" y="936"/>
                  <a:pt x="448" y="990"/>
                </a:cubicBezTo>
                <a:cubicBezTo>
                  <a:pt x="427" y="941"/>
                  <a:pt x="357" y="889"/>
                  <a:pt x="314" y="875"/>
                </a:cubicBezTo>
                <a:cubicBezTo>
                  <a:pt x="131" y="817"/>
                  <a:pt x="0" y="649"/>
                  <a:pt x="0" y="447"/>
                </a:cubicBezTo>
                <a:cubicBezTo>
                  <a:pt x="0" y="200"/>
                  <a:pt x="201" y="0"/>
                  <a:pt x="448" y="0"/>
                </a:cubicBezTo>
                <a:cubicBezTo>
                  <a:pt x="696" y="0"/>
                  <a:pt x="898" y="200"/>
                  <a:pt x="898" y="44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C952250C-2D0F-064B-B9BE-BB9EECA238E4}"/>
              </a:ext>
            </a:extLst>
          </p:cNvPr>
          <p:cNvSpPr/>
          <p:nvPr/>
        </p:nvSpPr>
        <p:spPr>
          <a:xfrm>
            <a:off x="6055570" y="2428576"/>
            <a:ext cx="325357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4" h="215">
                <a:moveTo>
                  <a:pt x="214" y="107"/>
                </a:moveTo>
                <a:cubicBezTo>
                  <a:pt x="214" y="166"/>
                  <a:pt x="165" y="215"/>
                  <a:pt x="106" y="215"/>
                </a:cubicBezTo>
                <a:cubicBezTo>
                  <a:pt x="46" y="215"/>
                  <a:pt x="0" y="166"/>
                  <a:pt x="0" y="107"/>
                </a:cubicBezTo>
                <a:cubicBezTo>
                  <a:pt x="0" y="48"/>
                  <a:pt x="46" y="0"/>
                  <a:pt x="106" y="0"/>
                </a:cubicBezTo>
                <a:cubicBezTo>
                  <a:pt x="165" y="0"/>
                  <a:pt x="214" y="48"/>
                  <a:pt x="214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383608B-3ED7-074D-A0C2-469C4A907A53}"/>
              </a:ext>
            </a:extLst>
          </p:cNvPr>
          <p:cNvSpPr/>
          <p:nvPr/>
        </p:nvSpPr>
        <p:spPr>
          <a:xfrm>
            <a:off x="6119725" y="2494259"/>
            <a:ext cx="193993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28">
                <a:moveTo>
                  <a:pt x="128" y="64"/>
                </a:moveTo>
                <a:cubicBezTo>
                  <a:pt x="128" y="100"/>
                  <a:pt x="100" y="128"/>
                  <a:pt x="64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4" y="0"/>
                </a:cubicBezTo>
                <a:cubicBezTo>
                  <a:pt x="100" y="0"/>
                  <a:pt x="128" y="30"/>
                  <a:pt x="128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49B34B02-D6BF-B143-85D1-021CEA346336}"/>
              </a:ext>
            </a:extLst>
          </p:cNvPr>
          <p:cNvSpPr/>
          <p:nvPr/>
        </p:nvSpPr>
        <p:spPr>
          <a:xfrm>
            <a:off x="5531638" y="2921959"/>
            <a:ext cx="1368640" cy="15122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991">
                <a:moveTo>
                  <a:pt x="897" y="542"/>
                </a:moveTo>
                <a:cubicBezTo>
                  <a:pt x="897" y="341"/>
                  <a:pt x="766" y="172"/>
                  <a:pt x="584" y="114"/>
                </a:cubicBezTo>
                <a:cubicBezTo>
                  <a:pt x="541" y="101"/>
                  <a:pt x="471" y="54"/>
                  <a:pt x="449" y="0"/>
                </a:cubicBezTo>
                <a:cubicBezTo>
                  <a:pt x="426" y="50"/>
                  <a:pt x="357" y="101"/>
                  <a:pt x="315" y="114"/>
                </a:cubicBezTo>
                <a:cubicBezTo>
                  <a:pt x="132" y="172"/>
                  <a:pt x="0" y="342"/>
                  <a:pt x="0" y="542"/>
                </a:cubicBezTo>
                <a:cubicBezTo>
                  <a:pt x="0" y="789"/>
                  <a:pt x="202" y="991"/>
                  <a:pt x="449" y="991"/>
                </a:cubicBezTo>
                <a:cubicBezTo>
                  <a:pt x="697" y="991"/>
                  <a:pt x="897" y="789"/>
                  <a:pt x="897" y="542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8BCF563E-9283-AC4E-8512-9E60AF0E8397}"/>
              </a:ext>
            </a:extLst>
          </p:cNvPr>
          <p:cNvSpPr/>
          <p:nvPr/>
        </p:nvSpPr>
        <p:spPr>
          <a:xfrm>
            <a:off x="6489380" y="2475929"/>
            <a:ext cx="1660392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8" h="154">
                <a:moveTo>
                  <a:pt x="1066" y="76"/>
                </a:moveTo>
                <a:cubicBezTo>
                  <a:pt x="1066" y="49"/>
                  <a:pt x="1074" y="23"/>
                  <a:pt x="1087" y="0"/>
                </a:cubicBezTo>
                <a:lnTo>
                  <a:pt x="1" y="0"/>
                </a:lnTo>
                <a:cubicBezTo>
                  <a:pt x="14" y="23"/>
                  <a:pt x="22" y="49"/>
                  <a:pt x="22" y="76"/>
                </a:cubicBezTo>
                <a:cubicBezTo>
                  <a:pt x="22" y="106"/>
                  <a:pt x="14" y="131"/>
                  <a:pt x="0" y="154"/>
                </a:cubicBezTo>
                <a:lnTo>
                  <a:pt x="1088" y="154"/>
                </a:lnTo>
                <a:cubicBezTo>
                  <a:pt x="1075" y="131"/>
                  <a:pt x="1066" y="106"/>
                  <a:pt x="1066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017F71C7-97C2-574F-826D-B09EC5C3194C}"/>
              </a:ext>
            </a:extLst>
          </p:cNvPr>
          <p:cNvSpPr/>
          <p:nvPr/>
        </p:nvSpPr>
        <p:spPr>
          <a:xfrm>
            <a:off x="8249060" y="2428576"/>
            <a:ext cx="326885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5" h="215">
                <a:moveTo>
                  <a:pt x="215" y="107"/>
                </a:moveTo>
                <a:cubicBezTo>
                  <a:pt x="215" y="166"/>
                  <a:pt x="167" y="215"/>
                  <a:pt x="108" y="215"/>
                </a:cubicBezTo>
                <a:cubicBezTo>
                  <a:pt x="49" y="215"/>
                  <a:pt x="0" y="166"/>
                  <a:pt x="0" y="107"/>
                </a:cubicBezTo>
                <a:cubicBezTo>
                  <a:pt x="0" y="48"/>
                  <a:pt x="49" y="0"/>
                  <a:pt x="108" y="0"/>
                </a:cubicBezTo>
                <a:cubicBezTo>
                  <a:pt x="167" y="0"/>
                  <a:pt x="215" y="48"/>
                  <a:pt x="215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96F4A2A0-18C8-F044-A431-537EB66CDFB7}"/>
              </a:ext>
            </a:extLst>
          </p:cNvPr>
          <p:cNvSpPr/>
          <p:nvPr/>
        </p:nvSpPr>
        <p:spPr>
          <a:xfrm>
            <a:off x="8316270" y="2494259"/>
            <a:ext cx="192465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" h="128">
                <a:moveTo>
                  <a:pt x="127" y="64"/>
                </a:moveTo>
                <a:cubicBezTo>
                  <a:pt x="127" y="100"/>
                  <a:pt x="98" y="128"/>
                  <a:pt x="64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30"/>
                  <a:pt x="29" y="0"/>
                  <a:pt x="64" y="0"/>
                </a:cubicBezTo>
                <a:cubicBezTo>
                  <a:pt x="98" y="0"/>
                  <a:pt x="127" y="30"/>
                  <a:pt x="127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4EE984EA-0E9E-E246-B144-9A6FBED36A0D}"/>
              </a:ext>
            </a:extLst>
          </p:cNvPr>
          <p:cNvSpPr/>
          <p:nvPr/>
        </p:nvSpPr>
        <p:spPr>
          <a:xfrm>
            <a:off x="7728183" y="800258"/>
            <a:ext cx="1367112" cy="1510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" h="990">
                <a:moveTo>
                  <a:pt x="896" y="447"/>
                </a:moveTo>
                <a:cubicBezTo>
                  <a:pt x="896" y="649"/>
                  <a:pt x="764" y="819"/>
                  <a:pt x="582" y="875"/>
                </a:cubicBezTo>
                <a:cubicBezTo>
                  <a:pt x="541" y="889"/>
                  <a:pt x="471" y="936"/>
                  <a:pt x="449" y="990"/>
                </a:cubicBezTo>
                <a:cubicBezTo>
                  <a:pt x="427" y="941"/>
                  <a:pt x="357" y="889"/>
                  <a:pt x="314" y="875"/>
                </a:cubicBezTo>
                <a:cubicBezTo>
                  <a:pt x="132" y="817"/>
                  <a:pt x="0" y="649"/>
                  <a:pt x="0" y="447"/>
                </a:cubicBezTo>
                <a:cubicBezTo>
                  <a:pt x="0" y="200"/>
                  <a:pt x="202" y="0"/>
                  <a:pt x="449" y="0"/>
                </a:cubicBezTo>
                <a:cubicBezTo>
                  <a:pt x="696" y="0"/>
                  <a:pt x="896" y="200"/>
                  <a:pt x="896" y="44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3B7BA85-0535-9D4E-9ABA-CAF119D02F9C}"/>
              </a:ext>
            </a:extLst>
          </p:cNvPr>
          <p:cNvSpPr/>
          <p:nvPr/>
        </p:nvSpPr>
        <p:spPr>
          <a:xfrm>
            <a:off x="8684398" y="2475929"/>
            <a:ext cx="1661920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9" h="154">
                <a:moveTo>
                  <a:pt x="1067" y="76"/>
                </a:moveTo>
                <a:cubicBezTo>
                  <a:pt x="1067" y="49"/>
                  <a:pt x="1074" y="23"/>
                  <a:pt x="1088" y="0"/>
                </a:cubicBezTo>
                <a:lnTo>
                  <a:pt x="2" y="0"/>
                </a:lnTo>
                <a:cubicBezTo>
                  <a:pt x="16" y="23"/>
                  <a:pt x="23" y="49"/>
                  <a:pt x="23" y="76"/>
                </a:cubicBezTo>
                <a:cubicBezTo>
                  <a:pt x="23" y="106"/>
                  <a:pt x="14" y="131"/>
                  <a:pt x="0" y="154"/>
                </a:cubicBezTo>
                <a:lnTo>
                  <a:pt x="1089" y="154"/>
                </a:lnTo>
                <a:cubicBezTo>
                  <a:pt x="1074" y="131"/>
                  <a:pt x="1067" y="106"/>
                  <a:pt x="1067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02BE76FA-A18A-5C43-8289-F22F35416D17}"/>
              </a:ext>
            </a:extLst>
          </p:cNvPr>
          <p:cNvSpPr/>
          <p:nvPr/>
        </p:nvSpPr>
        <p:spPr>
          <a:xfrm>
            <a:off x="10445605" y="2428576"/>
            <a:ext cx="325357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4" h="215">
                <a:moveTo>
                  <a:pt x="214" y="107"/>
                </a:moveTo>
                <a:cubicBezTo>
                  <a:pt x="214" y="166"/>
                  <a:pt x="167" y="215"/>
                  <a:pt x="108" y="215"/>
                </a:cubicBezTo>
                <a:cubicBezTo>
                  <a:pt x="49" y="215"/>
                  <a:pt x="0" y="166"/>
                  <a:pt x="0" y="107"/>
                </a:cubicBezTo>
                <a:cubicBezTo>
                  <a:pt x="0" y="48"/>
                  <a:pt x="49" y="0"/>
                  <a:pt x="108" y="0"/>
                </a:cubicBezTo>
                <a:cubicBezTo>
                  <a:pt x="167" y="0"/>
                  <a:pt x="214" y="48"/>
                  <a:pt x="214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30B312E8-A919-B644-AE39-4333DF830601}"/>
              </a:ext>
            </a:extLst>
          </p:cNvPr>
          <p:cNvSpPr/>
          <p:nvPr/>
        </p:nvSpPr>
        <p:spPr>
          <a:xfrm>
            <a:off x="10512815" y="2494259"/>
            <a:ext cx="190937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128">
                <a:moveTo>
                  <a:pt x="126" y="64"/>
                </a:moveTo>
                <a:cubicBezTo>
                  <a:pt x="126" y="100"/>
                  <a:pt x="98" y="128"/>
                  <a:pt x="64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4" y="0"/>
                </a:cubicBezTo>
                <a:cubicBezTo>
                  <a:pt x="98" y="0"/>
                  <a:pt x="126" y="30"/>
                  <a:pt x="126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F46B9467-BABF-064B-910D-2C704D814251}"/>
              </a:ext>
            </a:extLst>
          </p:cNvPr>
          <p:cNvSpPr/>
          <p:nvPr/>
        </p:nvSpPr>
        <p:spPr>
          <a:xfrm>
            <a:off x="9924727" y="2921959"/>
            <a:ext cx="1367112" cy="15122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" h="991">
                <a:moveTo>
                  <a:pt x="896" y="542"/>
                </a:moveTo>
                <a:cubicBezTo>
                  <a:pt x="896" y="341"/>
                  <a:pt x="764" y="172"/>
                  <a:pt x="582" y="114"/>
                </a:cubicBezTo>
                <a:cubicBezTo>
                  <a:pt x="541" y="101"/>
                  <a:pt x="471" y="54"/>
                  <a:pt x="449" y="0"/>
                </a:cubicBezTo>
                <a:cubicBezTo>
                  <a:pt x="427" y="50"/>
                  <a:pt x="355" y="101"/>
                  <a:pt x="314" y="114"/>
                </a:cubicBezTo>
                <a:cubicBezTo>
                  <a:pt x="132" y="172"/>
                  <a:pt x="0" y="342"/>
                  <a:pt x="0" y="542"/>
                </a:cubicBezTo>
                <a:cubicBezTo>
                  <a:pt x="0" y="789"/>
                  <a:pt x="200" y="991"/>
                  <a:pt x="449" y="991"/>
                </a:cubicBezTo>
                <a:cubicBezTo>
                  <a:pt x="696" y="991"/>
                  <a:pt x="896" y="789"/>
                  <a:pt x="896" y="542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634976-744C-254F-BE6F-6EB202B92360}"/>
              </a:ext>
            </a:extLst>
          </p:cNvPr>
          <p:cNvSpPr txBox="1"/>
          <p:nvPr/>
        </p:nvSpPr>
        <p:spPr>
          <a:xfrm>
            <a:off x="5691808" y="1322650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0E5118A-8174-6649-9B3B-D77A8707F876}"/>
              </a:ext>
            </a:extLst>
          </p:cNvPr>
          <p:cNvSpPr txBox="1"/>
          <p:nvPr/>
        </p:nvSpPr>
        <p:spPr>
          <a:xfrm>
            <a:off x="10092535" y="1322650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E9F9D0-9E26-264C-AEC8-09904D07E9EC}"/>
              </a:ext>
            </a:extLst>
          </p:cNvPr>
          <p:cNvSpPr txBox="1"/>
          <p:nvPr/>
        </p:nvSpPr>
        <p:spPr>
          <a:xfrm>
            <a:off x="3477661" y="3013347"/>
            <a:ext cx="10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3C43E96-4B36-3748-B67A-4817918F0204}"/>
              </a:ext>
            </a:extLst>
          </p:cNvPr>
          <p:cNvSpPr txBox="1"/>
          <p:nvPr/>
        </p:nvSpPr>
        <p:spPr>
          <a:xfrm>
            <a:off x="7895149" y="3013347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3DED761C-20FA-594A-9976-CFD8D1D382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33955" y="2984923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ADC51583-6324-9C45-9B98-7374A9499F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1647" y="2951026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5D6484B6-6A23-DA4C-AFB8-4A3877BAEB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51398" y="1028522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17E014FD-573A-CD4A-8E06-A12C82D41C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77489" y="994625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337311E9-3EFE-D343-B68E-E469AF748125}"/>
              </a:ext>
            </a:extLst>
          </p:cNvPr>
          <p:cNvSpPr/>
          <p:nvPr userDrawn="1"/>
        </p:nvSpPr>
        <p:spPr>
          <a:xfrm>
            <a:off x="0" y="2489789"/>
            <a:ext cx="3733642" cy="233707"/>
          </a:xfrm>
          <a:custGeom>
            <a:avLst/>
            <a:gdLst>
              <a:gd name="connsiteX0" fmla="*/ 0 w 3733642"/>
              <a:gd name="connsiteY0" fmla="*/ 0 h 233707"/>
              <a:gd name="connsiteX1" fmla="*/ 2074776 w 3733642"/>
              <a:gd name="connsiteY1" fmla="*/ 0 h 233707"/>
              <a:gd name="connsiteX2" fmla="*/ 2492280 w 3733642"/>
              <a:gd name="connsiteY2" fmla="*/ 0 h 233707"/>
              <a:gd name="connsiteX3" fmla="*/ 3732116 w 3733642"/>
              <a:gd name="connsiteY3" fmla="*/ 0 h 233707"/>
              <a:gd name="connsiteX4" fmla="*/ 3700068 w 3733642"/>
              <a:gd name="connsiteY4" fmla="*/ 115336 h 233707"/>
              <a:gd name="connsiteX5" fmla="*/ 3733642 w 3733642"/>
              <a:gd name="connsiteY5" fmla="*/ 233707 h 233707"/>
              <a:gd name="connsiteX6" fmla="*/ 2494674 w 3733642"/>
              <a:gd name="connsiteY6" fmla="*/ 233707 h 233707"/>
              <a:gd name="connsiteX7" fmla="*/ 2073250 w 3733642"/>
              <a:gd name="connsiteY7" fmla="*/ 233707 h 233707"/>
              <a:gd name="connsiteX8" fmla="*/ 0 w 3733642"/>
              <a:gd name="connsiteY8" fmla="*/ 233707 h 23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642" h="233707">
                <a:moveTo>
                  <a:pt x="0" y="0"/>
                </a:moveTo>
                <a:lnTo>
                  <a:pt x="2074776" y="0"/>
                </a:lnTo>
                <a:lnTo>
                  <a:pt x="2492280" y="0"/>
                </a:lnTo>
                <a:lnTo>
                  <a:pt x="3732116" y="0"/>
                </a:lnTo>
                <a:cubicBezTo>
                  <a:pt x="3710751" y="34904"/>
                  <a:pt x="3700068" y="74361"/>
                  <a:pt x="3700068" y="115336"/>
                </a:cubicBezTo>
                <a:cubicBezTo>
                  <a:pt x="3700068" y="160863"/>
                  <a:pt x="3713803" y="198803"/>
                  <a:pt x="3733642" y="233707"/>
                </a:cubicBezTo>
                <a:lnTo>
                  <a:pt x="2494674" y="233707"/>
                </a:lnTo>
                <a:lnTo>
                  <a:pt x="2073250" y="233707"/>
                </a:lnTo>
                <a:lnTo>
                  <a:pt x="0" y="233707"/>
                </a:ln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453934-7B62-4644-A627-15E6F071BCE9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3C83FA-5939-4A4D-8F14-DBDF6C3C824C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2202688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8D471C-0C8F-0146-83F3-CAF71642C847}"/>
              </a:ext>
            </a:extLst>
          </p:cNvPr>
          <p:cNvSpPr/>
          <p:nvPr userDrawn="1"/>
        </p:nvSpPr>
        <p:spPr>
          <a:xfrm flipV="1">
            <a:off x="1808067" y="0"/>
            <a:ext cx="5567770" cy="6932300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grpSp>
        <p:nvGrpSpPr>
          <p:cNvPr id="6" name="Google Shape;664;p39">
            <a:extLst>
              <a:ext uri="{FF2B5EF4-FFF2-40B4-BE49-F238E27FC236}">
                <a16:creationId xmlns:a16="http://schemas.microsoft.com/office/drawing/2014/main" id="{CC85109A-A3EC-3D46-89F2-96E07506BA98}"/>
              </a:ext>
            </a:extLst>
          </p:cNvPr>
          <p:cNvGrpSpPr/>
          <p:nvPr userDrawn="1"/>
        </p:nvGrpSpPr>
        <p:grpSpPr>
          <a:xfrm>
            <a:off x="2228342" y="5863147"/>
            <a:ext cx="233548" cy="233548"/>
            <a:chOff x="5941025" y="3634400"/>
            <a:chExt cx="467650" cy="467650"/>
          </a:xfrm>
        </p:grpSpPr>
        <p:sp>
          <p:nvSpPr>
            <p:cNvPr id="7" name="Google Shape;665;p39">
              <a:extLst>
                <a:ext uri="{FF2B5EF4-FFF2-40B4-BE49-F238E27FC236}">
                  <a16:creationId xmlns:a16="http://schemas.microsoft.com/office/drawing/2014/main" id="{8AE5DE59-CD7E-C247-8CC4-585D7EEC5EE4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6;p39">
              <a:extLst>
                <a:ext uri="{FF2B5EF4-FFF2-40B4-BE49-F238E27FC236}">
                  <a16:creationId xmlns:a16="http://schemas.microsoft.com/office/drawing/2014/main" id="{141E336F-B4CC-8243-BF7F-1553C0EA509D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7;p39">
              <a:extLst>
                <a:ext uri="{FF2B5EF4-FFF2-40B4-BE49-F238E27FC236}">
                  <a16:creationId xmlns:a16="http://schemas.microsoft.com/office/drawing/2014/main" id="{B7F1A6A5-0657-E242-BDC1-9059DBA33F9C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8;p39">
              <a:extLst>
                <a:ext uri="{FF2B5EF4-FFF2-40B4-BE49-F238E27FC236}">
                  <a16:creationId xmlns:a16="http://schemas.microsoft.com/office/drawing/2014/main" id="{C110D7FA-7DD5-4C43-80F0-95CFFA5A8617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9;p39">
              <a:extLst>
                <a:ext uri="{FF2B5EF4-FFF2-40B4-BE49-F238E27FC236}">
                  <a16:creationId xmlns:a16="http://schemas.microsoft.com/office/drawing/2014/main" id="{695A813B-B96B-044E-9680-414DFC05A657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0;p39">
              <a:extLst>
                <a:ext uri="{FF2B5EF4-FFF2-40B4-BE49-F238E27FC236}">
                  <a16:creationId xmlns:a16="http://schemas.microsoft.com/office/drawing/2014/main" id="{FF65CAE6-8287-454E-9FEF-03CB5CBA73CB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8C72918-A963-5543-BE47-6799D21FA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63781" y="5852156"/>
            <a:ext cx="3704362" cy="361924"/>
          </a:xfrm>
        </p:spPr>
        <p:txBody>
          <a:bodyPr anchor="t"/>
          <a:lstStyle>
            <a:lvl1pPr algn="l">
              <a:buNone/>
              <a:defRPr sz="1400" b="0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www.innovatingfoodforseniors.eu</a:t>
            </a:r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1B388D9-79A8-4F4E-A699-E4B798FB46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928" y="1515712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Any Questions?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A262A524-87DB-9447-BD5C-C79347DB3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3928" y="706136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CAF4E6-72DB-E649-B092-C010328005F1}"/>
              </a:ext>
            </a:extLst>
          </p:cNvPr>
          <p:cNvGrpSpPr/>
          <p:nvPr userDrawn="1"/>
        </p:nvGrpSpPr>
        <p:grpSpPr>
          <a:xfrm>
            <a:off x="9203809" y="5757022"/>
            <a:ext cx="2735993" cy="679345"/>
            <a:chOff x="0" y="0"/>
            <a:chExt cx="2301694" cy="5715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740294-4308-8F46-B6E3-2486ADA5C515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7A8314D-532F-284C-8D90-022E08B7A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0B53E92-EEA2-C244-A0DE-E8A8BB45245B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ECD463-CACA-A245-ABB8-C2DAD3A70862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8EB78B0B-4981-7A4C-ADF6-A56308048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068" y="385987"/>
            <a:ext cx="5567769" cy="25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8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4816-4301-EA49-A854-EFF7B06B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B0B7E-5192-F941-94C5-AA4F5EB3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578-4D8C-F94D-9569-CDE05732EEA7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BEBE4-8EEC-6844-B51E-A3F43CE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CA9F6-92D0-2B46-B53F-6568F55B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0C49-C21F-C349-B509-93C28114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4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493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BE0517-C9C1-5E4E-BC03-C7E36B3D33D3}"/>
              </a:ext>
            </a:extLst>
          </p:cNvPr>
          <p:cNvSpPr/>
          <p:nvPr userDrawn="1"/>
        </p:nvSpPr>
        <p:spPr>
          <a:xfrm>
            <a:off x="241300" y="228600"/>
            <a:ext cx="11696700" cy="27178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0054DF-81C6-D345-BE64-D6FEB13B6C91}"/>
              </a:ext>
            </a:extLst>
          </p:cNvPr>
          <p:cNvSpPr/>
          <p:nvPr userDrawn="1"/>
        </p:nvSpPr>
        <p:spPr>
          <a:xfrm>
            <a:off x="5571778" y="1314450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F70575B2-ECB2-3B4B-8C90-3CB13894D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9684" y="2043172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597B8BAB-AD5C-574C-8BBB-7F077692D3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7471" y="2052565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8CBF548A-8484-5248-B085-F53D405FB0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3647" y="2048263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39A13ABC-6CD4-9246-A71F-B0D3E1916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1434" y="2057654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87A5D6E2-FCB8-A749-81EA-BC7F9A176A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4405" y="4462702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B58A5CB-AB27-844F-B28D-2E3D2232E3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404" y="3931189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4B2C2646-153F-D446-A6C4-E96058A5C0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13" y="4480397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35687AA8-029A-4A4F-B7FF-65AD204712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12" y="3948884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0085004-ECA1-184B-A4C3-081718D98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8550" y="4450949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8A39FB91-3EAB-8D46-823F-121EE62189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49" y="3919436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32096D6-82F4-EF4D-B0DE-F90EE786C9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7758" y="4468644"/>
            <a:ext cx="2289837" cy="1237497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  <a:endParaRPr lang="en-US"/>
          </a:p>
          <a:p>
            <a:pPr lvl="0"/>
            <a:endParaRPr lang="en-US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1159E417-4740-EB49-8F54-BE28E96730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7757" y="3937131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34C31F06-6858-834A-95DF-B384103939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90455"/>
            <a:ext cx="11696700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Meet Our Team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AD41C-3661-F040-90A1-EC23C041ED4E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CB233-79D4-BF49-8A14-B41B68CEBFD1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40144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2FF19B-F26A-EC40-9F99-C10D1E505E59}"/>
              </a:ext>
            </a:extLst>
          </p:cNvPr>
          <p:cNvSpPr/>
          <p:nvPr userDrawn="1"/>
        </p:nvSpPr>
        <p:spPr>
          <a:xfrm>
            <a:off x="6361479" y="1304325"/>
            <a:ext cx="771474" cy="699416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AF61B17-26D4-B14D-97CA-EAAECA6A7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9807" y="128946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522547-A08F-EE44-A9AD-5FABBDCD549F}"/>
              </a:ext>
            </a:extLst>
          </p:cNvPr>
          <p:cNvCxnSpPr>
            <a:cxnSpLocks/>
          </p:cNvCxnSpPr>
          <p:nvPr userDrawn="1"/>
        </p:nvCxnSpPr>
        <p:spPr>
          <a:xfrm>
            <a:off x="5769762" y="162223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F3840-EDCD-4B47-B492-D9F24116159A}"/>
              </a:ext>
            </a:extLst>
          </p:cNvPr>
          <p:cNvSpPr/>
          <p:nvPr userDrawn="1"/>
        </p:nvSpPr>
        <p:spPr>
          <a:xfrm flipV="1">
            <a:off x="511072" y="-2"/>
            <a:ext cx="5240006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207A2-7B0E-2F46-8515-2531113C9151}"/>
              </a:ext>
            </a:extLst>
          </p:cNvPr>
          <p:cNvSpPr/>
          <p:nvPr userDrawn="1"/>
        </p:nvSpPr>
        <p:spPr>
          <a:xfrm>
            <a:off x="918629" y="1527801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EC99E19-5C6F-0E42-9D44-703CC975D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478" y="1899687"/>
            <a:ext cx="4306395" cy="3280643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BC66613-CDA2-A74A-9395-2463EF11F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629" y="628636"/>
            <a:ext cx="4378451" cy="60363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Overview Slide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A1E8056-B0BB-444E-9F56-12D2DD4B85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9716" y="123226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359091-EF1E-5347-86A8-664FF906AFA2}"/>
              </a:ext>
            </a:extLst>
          </p:cNvPr>
          <p:cNvSpPr/>
          <p:nvPr userDrawn="1"/>
        </p:nvSpPr>
        <p:spPr>
          <a:xfrm>
            <a:off x="6361479" y="230689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9FF15AB-A467-5248-AA8B-EA7E9FC3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807" y="236408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53B8E-02A0-D945-99F3-A46F3D8AA698}"/>
              </a:ext>
            </a:extLst>
          </p:cNvPr>
          <p:cNvCxnSpPr>
            <a:cxnSpLocks/>
          </p:cNvCxnSpPr>
          <p:nvPr userDrawn="1"/>
        </p:nvCxnSpPr>
        <p:spPr>
          <a:xfrm>
            <a:off x="5769762" y="269686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F2455212-2D5D-E648-802A-B9EB354595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9716" y="230689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F1992D-B7D5-8E4B-BDA5-761CB37D3675}"/>
              </a:ext>
            </a:extLst>
          </p:cNvPr>
          <p:cNvSpPr/>
          <p:nvPr userDrawn="1"/>
        </p:nvSpPr>
        <p:spPr>
          <a:xfrm>
            <a:off x="6361479" y="336665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D5D057F3-7821-E04C-AEF9-9BAF88BFC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9807" y="342385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686CB-AFC3-2E42-8385-6797A30142D9}"/>
              </a:ext>
            </a:extLst>
          </p:cNvPr>
          <p:cNvCxnSpPr>
            <a:cxnSpLocks/>
          </p:cNvCxnSpPr>
          <p:nvPr userDrawn="1"/>
        </p:nvCxnSpPr>
        <p:spPr>
          <a:xfrm>
            <a:off x="5769762" y="375662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EBAF954-82F2-CC42-82E9-A190647556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29716" y="336665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12A528-3E55-3E4C-A29B-933FD36CD4AA}"/>
              </a:ext>
            </a:extLst>
          </p:cNvPr>
          <p:cNvSpPr/>
          <p:nvPr userDrawn="1"/>
        </p:nvSpPr>
        <p:spPr>
          <a:xfrm>
            <a:off x="6347624" y="442484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C41E408-2BE8-184D-BAE4-AEB73C241B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5952" y="448203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1EA6CF-9EE0-6148-AA67-CE0598A3805A}"/>
              </a:ext>
            </a:extLst>
          </p:cNvPr>
          <p:cNvCxnSpPr>
            <a:cxnSpLocks/>
          </p:cNvCxnSpPr>
          <p:nvPr userDrawn="1"/>
        </p:nvCxnSpPr>
        <p:spPr>
          <a:xfrm>
            <a:off x="5755907" y="481481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5A47AF7F-E736-2640-98D0-99CBD669A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861" y="442484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A01ECA-9BBA-EE4B-8E28-5EE6A1A3E11D}"/>
              </a:ext>
            </a:extLst>
          </p:cNvPr>
          <p:cNvSpPr/>
          <p:nvPr userDrawn="1"/>
        </p:nvSpPr>
        <p:spPr>
          <a:xfrm>
            <a:off x="6361479" y="5502145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981C64DC-4A52-6744-8327-31289AFCBA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807" y="5559340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514181-21FC-3442-AF04-713C37001620}"/>
              </a:ext>
            </a:extLst>
          </p:cNvPr>
          <p:cNvCxnSpPr>
            <a:cxnSpLocks/>
          </p:cNvCxnSpPr>
          <p:nvPr userDrawn="1"/>
        </p:nvCxnSpPr>
        <p:spPr>
          <a:xfrm>
            <a:off x="5769762" y="5892116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215D43-08A5-AA4E-8D46-F8BEBABD6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9716" y="5502145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65BA10-27AC-8DFB-EB4D-CB4CB8DB60B1}"/>
              </a:ext>
            </a:extLst>
          </p:cNvPr>
          <p:cNvCxnSpPr>
            <a:cxnSpLocks/>
          </p:cNvCxnSpPr>
          <p:nvPr userDrawn="1"/>
        </p:nvCxnSpPr>
        <p:spPr>
          <a:xfrm>
            <a:off x="5755907" y="628636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B4AC659-FA7B-A22D-3639-9EE04511DF3C}"/>
              </a:ext>
            </a:extLst>
          </p:cNvPr>
          <p:cNvSpPr/>
          <p:nvPr userDrawn="1"/>
        </p:nvSpPr>
        <p:spPr>
          <a:xfrm>
            <a:off x="6347624" y="150731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2A553CF-25DC-E036-4138-E406EB5F23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7165" y="200249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D61E417-1CD6-585E-CF66-49072A258C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5860" y="150731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414333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547002-8F3C-694D-AEC8-99454AAD7BD4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A2064B40-8E53-2147-8361-55B49BB4CC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1462" y="4473027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13000" b="1" i="0" baseline="0">
                <a:solidFill>
                  <a:srgbClr val="FFD1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90A7F5E5-04A0-824D-9112-6F0C0B78D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7398" y="795622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26B802C5-E509-C045-949B-B5202FF5A3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8982" y="598304"/>
            <a:ext cx="2613204" cy="1221666"/>
          </a:xfrm>
        </p:spPr>
        <p:txBody>
          <a:bodyPr anchor="t">
            <a:noAutofit/>
          </a:bodyPr>
          <a:lstStyle>
            <a:lvl1pPr marL="0" indent="0" algn="l">
              <a:buNone/>
              <a:defRPr sz="13000" b="1" i="0" baseline="0">
                <a:solidFill>
                  <a:srgbClr val="FFD1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6AC81E1-C41A-BB46-B49A-3C3F2326F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5779" y="0"/>
            <a:ext cx="5248975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79E08-121F-EF40-B68F-2326DCD6818A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C3C04-E420-5945-9FD1-6F6B40B5823A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64932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5D64E-6DB1-4A41-947D-6D77DB334755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60C79254-DD04-7E4B-828C-5CA56E48C9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1462" y="4473027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13000" b="1" i="0" baseline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A4E5A449-A8FD-D544-B3D3-37354D5B0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7398" y="795622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Quote Slide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180F79E-6991-EC4B-A8D6-4F047C14D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8982" y="598304"/>
            <a:ext cx="2613204" cy="1221666"/>
          </a:xfrm>
        </p:spPr>
        <p:txBody>
          <a:bodyPr anchor="t">
            <a:noAutofit/>
          </a:bodyPr>
          <a:lstStyle>
            <a:lvl1pPr marL="0" indent="0" algn="l">
              <a:buNone/>
              <a:defRPr sz="13000" b="1" i="0" baseline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5B0059D-F32E-414A-BAC6-0279DA5761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5779" y="0"/>
            <a:ext cx="5248975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FFB4B-FE6E-1445-9086-98AA1C167CB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EE403-BF92-5C4B-963E-1DEB80475324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92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A2AA6-883F-854A-8546-F99F3B503C78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864A3C8-D9B2-6D4F-8AF6-446AA2B021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154" y="934084"/>
            <a:ext cx="4235894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85D7608D-36AC-F749-962E-A70668D2E0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603" y="934085"/>
            <a:ext cx="904551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0FDCB-F35B-6E4C-894D-A4695AE5E749}"/>
              </a:ext>
            </a:extLst>
          </p:cNvPr>
          <p:cNvSpPr/>
          <p:nvPr userDrawn="1"/>
        </p:nvSpPr>
        <p:spPr>
          <a:xfrm rot="5400000" flipV="1">
            <a:off x="1375154" y="1210306"/>
            <a:ext cx="1008000" cy="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401573-3136-B04E-AB48-47CA1061F3EB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22325080-AF67-C14B-9DA7-CE376BEEC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959" y="295269"/>
            <a:ext cx="4161378" cy="5695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66157-FFB2-4A4F-AA24-0864D8EE6AEE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22041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2FE68-7CC8-1646-9C36-2C3C69C0A393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B8417EBC-A29A-3844-B4F5-D498899BAC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154" y="934084"/>
            <a:ext cx="4235894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6458FEC-C951-8642-A3B9-1DA1AC213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603" y="934085"/>
            <a:ext cx="904551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E951DA-E70F-1B41-A73A-ACA59D805E7B}"/>
              </a:ext>
            </a:extLst>
          </p:cNvPr>
          <p:cNvSpPr/>
          <p:nvPr userDrawn="1"/>
        </p:nvSpPr>
        <p:spPr>
          <a:xfrm rot="5400000" flipV="1">
            <a:off x="1375154" y="1210306"/>
            <a:ext cx="1008000" cy="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CA8DF-9E90-C84C-AD0D-9A398781FE1B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35BFF2BC-D3C8-7647-A662-02D7A1E3C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959" y="295269"/>
            <a:ext cx="4161378" cy="5695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EEDFD3-46C8-FE4A-99B2-441927A90781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53394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337BB-9F57-1B43-913A-21BC65FF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57024-83C6-E440-928C-6196DF32B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4A238-6532-A840-B650-EB91262EE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D578-4D8C-F94D-9569-CDE05732EEA7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9FE06-AD7A-EE46-8712-1181F535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BF10-9497-BF4E-8AAE-86407B91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0C49-C21F-C349-B509-93C28114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29" r:id="rId3"/>
    <p:sldLayoutId id="2147483842" r:id="rId4"/>
    <p:sldLayoutId id="2147483877" r:id="rId5"/>
    <p:sldLayoutId id="2147483840" r:id="rId6"/>
    <p:sldLayoutId id="2147483841" r:id="rId7"/>
    <p:sldLayoutId id="2147483861" r:id="rId8"/>
    <p:sldLayoutId id="2147483862" r:id="rId9"/>
    <p:sldLayoutId id="2147483863" r:id="rId10"/>
    <p:sldLayoutId id="2147483835" r:id="rId11"/>
    <p:sldLayoutId id="2147483836" r:id="rId12"/>
    <p:sldLayoutId id="2147483831" r:id="rId13"/>
    <p:sldLayoutId id="2147483846" r:id="rId14"/>
    <p:sldLayoutId id="2147483873" r:id="rId15"/>
    <p:sldLayoutId id="2147483834" r:id="rId16"/>
    <p:sldLayoutId id="2147483845" r:id="rId17"/>
    <p:sldLayoutId id="2147483878" r:id="rId18"/>
    <p:sldLayoutId id="2147483869" r:id="rId19"/>
    <p:sldLayoutId id="2147483866" r:id="rId20"/>
    <p:sldLayoutId id="2147483833" r:id="rId21"/>
    <p:sldLayoutId id="2147483847" r:id="rId22"/>
    <p:sldLayoutId id="2147483871" r:id="rId23"/>
    <p:sldLayoutId id="2147483870" r:id="rId24"/>
    <p:sldLayoutId id="2147483872" r:id="rId25"/>
    <p:sldLayoutId id="2147483837" r:id="rId26"/>
    <p:sldLayoutId id="2147483838" r:id="rId27"/>
    <p:sldLayoutId id="2147483844" r:id="rId28"/>
    <p:sldLayoutId id="2147483848" r:id="rId29"/>
    <p:sldLayoutId id="2147483849" r:id="rId30"/>
    <p:sldLayoutId id="2147483851" r:id="rId31"/>
    <p:sldLayoutId id="2147483854" r:id="rId32"/>
    <p:sldLayoutId id="2147483855" r:id="rId33"/>
    <p:sldLayoutId id="2147483856" r:id="rId34"/>
    <p:sldLayoutId id="2147483857" r:id="rId35"/>
    <p:sldLayoutId id="2147483864" r:id="rId36"/>
    <p:sldLayoutId id="2147483881" r:id="rId37"/>
    <p:sldLayoutId id="2147483852" r:id="rId38"/>
    <p:sldLayoutId id="2147483858" r:id="rId39"/>
    <p:sldLayoutId id="2147483859" r:id="rId40"/>
    <p:sldLayoutId id="2147483875" r:id="rId41"/>
    <p:sldLayoutId id="2147483860" r:id="rId42"/>
    <p:sldLayoutId id="2147483853" r:id="rId43"/>
    <p:sldLayoutId id="2147483874" r:id="rId44"/>
    <p:sldLayoutId id="2147483879" r:id="rId45"/>
    <p:sldLayoutId id="2147483880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loreal-paris.co.uk/face-care/age-perfect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foodnavigator.com/Article/2016/09/22/Food-for-seniors-The-million-dollar-opportunity-that-industry-is-in-denial-abou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eau.fr/fr/le-pineau-des-charentes/notre-histoire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64FwV9NfBwk?feature=oembed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64FwV9NfBw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tritionaloutlook.com/view/elderly-customers-food-supplement-marketing-opportunities" TargetMode="Externa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utritionaloutlook.com/view/elderly-customers-food-supplement-marketing-opportunities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rush.com/blog/7-tips-for-marketing-effectively-to-seniors/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rush.com/blog/7-tips-for-marketing-effectively-to-seniors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ikuiByrF6rs?feature=oembed" TargetMode="External"/><Relationship Id="rId5" Type="http://schemas.openxmlformats.org/officeDocument/2006/relationships/hyperlink" Target="https://www.semrush.com/blog/7-tips-for-marketing-effectively-to-seniors/" TargetMode="External"/><Relationship Id="rId4" Type="http://schemas.openxmlformats.org/officeDocument/2006/relationships/hyperlink" Target="https://www.youtube.com/watch?v=ikuiByrF6r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rush.com/blog/7-tips-for-marketing-effectively-to-seniors/" TargetMode="Externa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hyperlink" Target="https://www.semrush.com/blog/7-tips-for-marketing-effectively-to-seniors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hyperlink" Target="http://www.pewinternet.org/2015/04/01/us-smartphone-use-in-2015/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semrush.com/blog/7-tips-for-marketing-effectively-to-seniors/" TargetMode="External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ycetimmins.com/" TargetMode="External"/><Relationship Id="rId2" Type="http://schemas.openxmlformats.org/officeDocument/2006/relationships/hyperlink" Target="https://www.semrush.com/blog/7-tips-for-marketing-effectively-to-seniors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c.europa.eu/eurostat/documents/3217494/7089681/KS-04-15-567-EN-N.pdf/8b2459fe-0e4e-4bb7-bca7-7522999c3bfd?t=1448464474000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mruni.eu/~int.economics/5nr/Isoraite.pdf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hyperlink" Target="https://www.suddenlysenior.com/advertising-to-seniors/#10-Tips-to-Marketing-to-Seniors-Best-Way-to-Advertise-to-Seniors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ddenlysenior.com/advertising-to-seniors/#10-Tips-to-Marketing-to-Seniors-Best-Way-to-Advertise-to-Seniors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youtube.com/watch?v=Pxo33L9QFUA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Pxo33L9QFUA?feature=oembed" TargetMode="External"/><Relationship Id="rId6" Type="http://schemas.openxmlformats.org/officeDocument/2006/relationships/image" Target="../media/image52.jpeg"/><Relationship Id="rId5" Type="http://schemas.openxmlformats.org/officeDocument/2006/relationships/hyperlink" Target="https://www.ageuk.org.uk/get-involved/volunteer/donate-your-words/?utm_source=retail&amp;utm_medium=offline&amp;utm_campaign=cadbury" TargetMode="External"/><Relationship Id="rId4" Type="http://schemas.openxmlformats.org/officeDocument/2006/relationships/hyperlink" Target="https://www.cadbury.co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hashtag/letsjustagree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jyrG0LEqBD0?feature=oembed" TargetMode="External"/><Relationship Id="rId5" Type="http://schemas.openxmlformats.org/officeDocument/2006/relationships/hyperlink" Target="https://www.youtube.com/watch?v=jyrG0LEqBD0" TargetMode="Externa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PInI-M0qjBs?feature=oembed" TargetMode="External"/><Relationship Id="rId6" Type="http://schemas.openxmlformats.org/officeDocument/2006/relationships/hyperlink" Target="https://www.youtube.com/watch?v=PInI-M0qjBs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s://jacobs.i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yiX7rpvTo" TargetMode="External"/><Relationship Id="rId2" Type="http://schemas.openxmlformats.org/officeDocument/2006/relationships/hyperlink" Target="https://www.youtube.com/watch?v=vR4bMax8c0g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foodpr.ie/food-nostalgia/" TargetMode="External"/><Relationship Id="rId4" Type="http://schemas.openxmlformats.org/officeDocument/2006/relationships/hyperlink" Target="https://vimeo.com/52272012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rush.com/blog/how-to-create-effective-marketing-strategies-for-your-busines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tutor.net/what-is-competitive-strateg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hubspot.com/marketing/how-to-increase-market-share" TargetMode="Externa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curpost.com/blog/food-marketing-strategy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semrush.com/blog/6-market-analysis-steps-to-building-a-surefire-marketing-strategy/" TargetMode="Externa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8.xml"/><Relationship Id="rId5" Type="http://schemas.openxmlformats.org/officeDocument/2006/relationships/hyperlink" Target="../Documents/Master/Work/PIFS/Module%206/Purchase%20&amp;%20Volery,%202020.pdf" TargetMode="Externa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s://doi.org/10.1108/03090560910923238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0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hyperlink" Target="https://www.marketingtutor.net/innovative-marketin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Relationship Id="rId14" Type="http://schemas.openxmlformats.org/officeDocument/2006/relationships/image" Target="../media/image92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ezproxy.fh-muenster.de/login?qurl=https%3A%2F%2Fwww.wiso-net.de%2Fdocument%2FECON__747055890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youngthrives.com/innovative-marketing-strategies-examples/" TargetMode="External"/><Relationship Id="rId9" Type="http://schemas.microsoft.com/office/2007/relationships/diagramDrawing" Target="../diagrams/drawing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youngthrives.com/innovative-marketing-strategies-examples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tutor.net/innovative-marketing/" TargetMode="External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ifsprojec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5.jpeg"/><Relationship Id="rId5" Type="http://schemas.openxmlformats.org/officeDocument/2006/relationships/hyperlink" Target="https://www.instagram.com/" TargetMode="External"/><Relationship Id="rId4" Type="http://schemas.openxmlformats.org/officeDocument/2006/relationships/hyperlink" Target="https://doi.org/10.15586/ijfs.v33i2.2031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s://www.zoho.com/social/journal/how-to-use-instagram-polls-for-your-business.html" TargetMode="Externa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doi:%2010.19030/jber.v8i12.784" TargetMode="External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3.xml"/><Relationship Id="rId5" Type="http://schemas.openxmlformats.org/officeDocument/2006/relationships/hyperlink" Target="https://doi.org/10.1007/978-3-662-55381-7" TargetMode="External"/><Relationship Id="rId10" Type="http://schemas.microsoft.com/office/2007/relationships/diagramDrawing" Target="../diagrams/drawing3.xml"/><Relationship Id="rId4" Type="http://schemas.openxmlformats.org/officeDocument/2006/relationships/hyperlink" Target="doi:%2010.1016/j.heliyon.2018.%20e00610" TargetMode="External"/><Relationship Id="rId9" Type="http://schemas.openxmlformats.org/officeDocument/2006/relationships/diagramColors" Target="../diagrams/colors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tutor.net/innovative-marketing/" TargetMode="Externa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marketingtutor.net/innovative-marketing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9.png"/><Relationship Id="rId4" Type="http://schemas.openxmlformats.org/officeDocument/2006/relationships/hyperlink" Target="https://www.innovatingfoodforseniors.eu/good-practice-guide-for-smes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juspy.com/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s://doi.org/10.1080/00913367.2022.2039886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alcounselor.com/branding-statistics/#:~:text=Branding%20stats%20reveal%2059%25%20of%20consumers%20would%20rather,consumers%20to%20a%20new%20product%2C%20trustworthiness%20is%20key.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sendpulse.com/support/glossary/brand-platform#:~:text=According%20to%20Smallbiggenius%2C%2089%25%20of%20shoppers%20stay%20loyal,the%20customers%2C%20increase%20brand%20loyalty%2C%20and%20sell%20more.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icable.com/new/brand-awareness" TargetMode="External"/><Relationship Id="rId2" Type="http://schemas.openxmlformats.org/officeDocument/2006/relationships/hyperlink" Target="https://www.voxco.com/blog/brand-awareness/" TargetMode="Externa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curpost.com/blog/food-marketing-strateg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ocuments/3217494/7089681/KS-04-15-567-EN-N.pdf/8b2459fe-0e4e-4bb7-bca7-7522999c3bfd?t=1448464474000" TargetMode="External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recurpost.com/blog/food-marketing-strategy/" TargetMode="Externa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hyperlink" Target="https://doi.org/10.15586/ijfs.v33i2.2031" TargetMode="Externa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centdrinks.co.uk/get-in-touch" TargetMode="External"/><Relationship Id="rId2" Type="http://schemas.openxmlformats.org/officeDocument/2006/relationships/hyperlink" Target="https://www.innocentdrinks.co.uk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svg"/><Relationship Id="rId7" Type="http://schemas.openxmlformats.org/officeDocument/2006/relationships/image" Target="../media/image129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8.png"/><Relationship Id="rId5" Type="http://schemas.openxmlformats.org/officeDocument/2006/relationships/image" Target="../media/image127.svg"/><Relationship Id="rId10" Type="http://schemas.openxmlformats.org/officeDocument/2006/relationships/hyperlink" Target="10.1007/978-1-4939-0277-4_8" TargetMode="External"/><Relationship Id="rId4" Type="http://schemas.openxmlformats.org/officeDocument/2006/relationships/image" Target="../media/image126.png"/><Relationship Id="rId9" Type="http://schemas.openxmlformats.org/officeDocument/2006/relationships/image" Target="../media/image1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opexa.com/en/news/know-how-to-talk-to-seniors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opentextbc.ca/introductiontosociology/chapter/chapter13-aging-and-the-elderly/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doi.org/10.1007/978-1-4939-0277-4_8" TargetMode="External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yagdev.org/maplefactsheets/CMB%20105%20Brand%20Awareness.pdf" TargetMode="External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aboola.com/increase-brand-awareness-today/" TargetMode="External"/><Relationship Id="rId2" Type="http://schemas.openxmlformats.org/officeDocument/2006/relationships/hyperlink" Target="https://www.voxco.com/blog/six-strategies-to-boost-your-companys-brand-awareness/" TargetMode="External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hyperlink" Target="10.1002/mar.21558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oocial.com/radio-listening-statistics/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tritionaloutlook.com/view/elderly-customers-food-supplement-marketing-opportunities" TargetMode="External"/><Relationship Id="rId1" Type="http://schemas.openxmlformats.org/officeDocument/2006/relationships/slideLayout" Target="../slideLayouts/slideLayout4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utritionaloutlook.com/view/elderly-customers-food-supplement-marketing-opportunities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svg"/></Relationships>
</file>

<file path=ppt/slides/_rels/slide8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brafton.com/blog/strategy/7-of-the-most-innovative-marketing-strategies-and-what-they-teach-us/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novatingfoodforsenior.eu/" TargetMode="Externa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navigator.com/Article/2016/09/22/Food-for-seniors-The-million-dollar-opportunity-that-industry-is-in-denial-abou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177E28-4F22-7E40-AB64-D1BAC04F3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2923" y="3866884"/>
            <a:ext cx="7245872" cy="697353"/>
          </a:xfrm>
        </p:spPr>
        <p:txBody>
          <a:bodyPr>
            <a:noAutofit/>
          </a:bodyPr>
          <a:lstStyle/>
          <a:p>
            <a:r>
              <a:rPr lang="en-US" sz="4000" b="1" dirty="0"/>
              <a:t>Modul 6: Marketing für </a:t>
            </a:r>
            <a:r>
              <a:rPr lang="en-US" sz="4000" b="1" dirty="0" err="1"/>
              <a:t>Senioren</a:t>
            </a:r>
            <a:endParaRPr lang="en-US" sz="4000" b="1" dirty="0"/>
          </a:p>
          <a:p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E40F6-12D5-98CF-0E14-3EA5672E50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443" y="5838143"/>
            <a:ext cx="1524000" cy="74031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460D2DB1-AF94-8766-0234-74BD8CF377B9}"/>
              </a:ext>
            </a:extLst>
          </p:cNvPr>
          <p:cNvSpPr txBox="1"/>
          <p:nvPr/>
        </p:nvSpPr>
        <p:spPr>
          <a:xfrm>
            <a:off x="7355558" y="5838143"/>
            <a:ext cx="4673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000" dirty="0">
                <a:solidFill>
                  <a:srgbClr val="000000"/>
                </a:solidFill>
              </a:rPr>
              <a:t>Dieses Programm wurde mit Unterstützung der Europäischen Kommission finanziert (2020-1-DE02-KA202-007612). Die Verantwortung für diese Veröffentlichung (Mitteilung) trägt allein der Verfasser; die Kommission haftet nicht für die weitere Verwendung der darin enthaltenen Angaben.   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3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E9492-0DAD-07A5-4639-6E92EE332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8561" y="113211"/>
            <a:ext cx="4716425" cy="12484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IE" dirty="0" err="1"/>
              <a:t>Sehen</a:t>
            </a:r>
            <a:r>
              <a:rPr lang="en-IE" dirty="0"/>
              <a:t> Sie </a:t>
            </a:r>
            <a:r>
              <a:rPr lang="en-IE" dirty="0" err="1"/>
              <a:t>sich</a:t>
            </a:r>
            <a:r>
              <a:rPr lang="en-IE" dirty="0"/>
              <a:t> den Ansatz des </a:t>
            </a:r>
            <a:r>
              <a:rPr lang="en-IE" dirty="0" err="1"/>
              <a:t>Kosmetiksektors</a:t>
            </a:r>
            <a:r>
              <a:rPr lang="en-IE" dirty="0"/>
              <a:t> an...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8BCFD5-0EEE-4FAD-91DD-1C2544A95EE4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1682278" y="1468438"/>
            <a:ext cx="5127825" cy="452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u="sng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L´Oréal Anti-Aging </a:t>
            </a:r>
            <a:r>
              <a:rPr lang="en-GB" u="sng" dirty="0" err="1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Produkt</a:t>
            </a:r>
            <a:r>
              <a:rPr lang="en-GB" u="sng" dirty="0" err="1">
                <a:solidFill>
                  <a:srgbClr val="1188A3"/>
                </a:solidFill>
              </a:rPr>
              <a:t>e</a:t>
            </a:r>
            <a:r>
              <a:rPr lang="en-GB" dirty="0"/>
              <a:t>: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Produkte</a:t>
            </a:r>
            <a:r>
              <a:rPr lang="en-GB" dirty="0"/>
              <a:t> </a:t>
            </a:r>
            <a:r>
              <a:rPr lang="en-GB" dirty="0" err="1"/>
              <a:t>richten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an </a:t>
            </a:r>
            <a:r>
              <a:rPr lang="en-GB" dirty="0" err="1"/>
              <a:t>Senioren</a:t>
            </a:r>
            <a:r>
              <a:rPr lang="en-GB" dirty="0"/>
              <a:t>, </a:t>
            </a:r>
            <a:r>
              <a:rPr lang="en-GB" dirty="0" err="1"/>
              <a:t>sondern</a:t>
            </a:r>
            <a:r>
              <a:rPr lang="en-GB" dirty="0"/>
              <a:t> an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gesamte</a:t>
            </a:r>
            <a:r>
              <a:rPr lang="en-GB" dirty="0"/>
              <a:t> </a:t>
            </a:r>
            <a:r>
              <a:rPr lang="en-GB" dirty="0" err="1"/>
              <a:t>Kundschaft</a:t>
            </a:r>
            <a:r>
              <a:rPr lang="en-GB" dirty="0"/>
              <a:t>. </a:t>
            </a:r>
            <a:r>
              <a:rPr lang="en-GB" dirty="0" err="1"/>
              <a:t>Indem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schaffen</a:t>
            </a:r>
            <a:r>
              <a:rPr lang="en-GB" dirty="0"/>
              <a:t>, das den </a:t>
            </a:r>
            <a:r>
              <a:rPr lang="en-GB" b="1" dirty="0" err="1"/>
              <a:t>besonderen</a:t>
            </a:r>
            <a:r>
              <a:rPr lang="en-GB" b="1" dirty="0"/>
              <a:t> </a:t>
            </a:r>
            <a:r>
              <a:rPr lang="en-GB" b="1" dirty="0" err="1"/>
              <a:t>Bedürfnissen</a:t>
            </a:r>
            <a:r>
              <a:rPr lang="en-GB" dirty="0"/>
              <a:t> </a:t>
            </a:r>
            <a:r>
              <a:rPr lang="en-GB" dirty="0" err="1"/>
              <a:t>älterer</a:t>
            </a:r>
            <a:r>
              <a:rPr lang="en-GB" dirty="0"/>
              <a:t> </a:t>
            </a:r>
            <a:r>
              <a:rPr lang="en-GB" dirty="0" err="1"/>
              <a:t>Verbraucher</a:t>
            </a:r>
            <a:r>
              <a:rPr lang="en-GB" dirty="0"/>
              <a:t> </a:t>
            </a:r>
            <a:r>
              <a:rPr lang="en-GB" dirty="0" err="1"/>
              <a:t>entspricht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an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b="1" dirty="0" err="1"/>
              <a:t>breiteres</a:t>
            </a:r>
            <a:r>
              <a:rPr lang="en-GB" b="1" dirty="0"/>
              <a:t> </a:t>
            </a:r>
            <a:r>
              <a:rPr lang="en-GB" b="1" dirty="0" err="1"/>
              <a:t>Altersspektrum</a:t>
            </a:r>
            <a:r>
              <a:rPr lang="en-GB" b="1" dirty="0"/>
              <a:t> </a:t>
            </a:r>
            <a:r>
              <a:rPr lang="en-GB" dirty="0" err="1"/>
              <a:t>vermarktet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, </a:t>
            </a:r>
            <a:r>
              <a:rPr lang="en-GB" dirty="0" err="1"/>
              <a:t>setzen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integrative Design- und </a:t>
            </a:r>
            <a:r>
              <a:rPr lang="en-GB" dirty="0" err="1"/>
              <a:t>Marketingstrategie</a:t>
            </a:r>
            <a:r>
              <a:rPr lang="en-GB" dirty="0"/>
              <a:t> um. Dieser Ansatz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die </a:t>
            </a:r>
            <a:r>
              <a:rPr lang="en-GB" dirty="0" err="1"/>
              <a:t>Literatur</a:t>
            </a:r>
            <a:r>
              <a:rPr lang="en-GB" dirty="0"/>
              <a:t> </a:t>
            </a:r>
            <a:r>
              <a:rPr lang="en-GB" dirty="0" err="1"/>
              <a:t>untermauert</a:t>
            </a:r>
            <a:r>
              <a:rPr lang="en-GB" dirty="0"/>
              <a:t>.</a:t>
            </a:r>
          </a:p>
        </p:txBody>
      </p:sp>
      <p:pic>
        <p:nvPicPr>
          <p:cNvPr id="6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1BFB6AE-A2C5-84D9-D33E-D57809FEA4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57" y="5187746"/>
            <a:ext cx="1613307" cy="161330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8447856-D269-B185-1062-617EB4E3EA61}"/>
              </a:ext>
            </a:extLst>
          </p:cNvPr>
          <p:cNvSpPr/>
          <p:nvPr/>
        </p:nvSpPr>
        <p:spPr>
          <a:xfrm>
            <a:off x="7106710" y="222850"/>
            <a:ext cx="4876800" cy="4029973"/>
          </a:xfrm>
          <a:prstGeom prst="wedgeRoundRectCallout">
            <a:avLst>
              <a:gd name="adj1" fmla="val -32881"/>
              <a:gd name="adj2" fmla="val 70630"/>
              <a:gd name="adj3" fmla="val 16667"/>
            </a:avLst>
          </a:prstGeom>
          <a:solidFill>
            <a:srgbClr val="FED100"/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500" b="1" i="1" dirty="0">
                <a:solidFill>
                  <a:srgbClr val="000000"/>
                </a:solidFill>
              </a:rPr>
              <a:t>Dieser "</a:t>
            </a:r>
            <a:r>
              <a:rPr lang="en-IE" sz="2500" b="1" i="1" dirty="0" err="1">
                <a:solidFill>
                  <a:srgbClr val="000000"/>
                </a:solidFill>
              </a:rPr>
              <a:t>Einheits</a:t>
            </a:r>
            <a:r>
              <a:rPr lang="en-IE" sz="2500" b="1" i="1" dirty="0">
                <a:solidFill>
                  <a:srgbClr val="000000"/>
                </a:solidFill>
              </a:rPr>
              <a:t>"-</a:t>
            </a:r>
            <a:r>
              <a:rPr lang="en-IE" sz="2500" b="1" i="1" dirty="0" err="1">
                <a:solidFill>
                  <a:srgbClr val="000000"/>
                </a:solidFill>
              </a:rPr>
              <a:t>Marketingansatz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ist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vielleicht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nicht</a:t>
            </a:r>
            <a:r>
              <a:rPr lang="en-IE" sz="2500" b="1" i="1" dirty="0">
                <a:solidFill>
                  <a:srgbClr val="000000"/>
                </a:solidFill>
              </a:rPr>
              <a:t> so </a:t>
            </a:r>
            <a:r>
              <a:rPr lang="en-IE" sz="2500" b="1" i="1" dirty="0" err="1">
                <a:solidFill>
                  <a:srgbClr val="000000"/>
                </a:solidFill>
              </a:rPr>
              <a:t>schwierig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umzusetzen</a:t>
            </a:r>
            <a:r>
              <a:rPr lang="en-IE" sz="2500" b="1" i="1" dirty="0">
                <a:solidFill>
                  <a:srgbClr val="000000"/>
                </a:solidFill>
              </a:rPr>
              <a:t>, </a:t>
            </a:r>
            <a:r>
              <a:rPr lang="en-IE" sz="2500" b="1" i="1" dirty="0" err="1">
                <a:solidFill>
                  <a:srgbClr val="000000"/>
                </a:solidFill>
              </a:rPr>
              <a:t>wie</a:t>
            </a:r>
            <a:r>
              <a:rPr lang="en-IE" sz="2500" b="1" i="1" dirty="0">
                <a:solidFill>
                  <a:srgbClr val="000000"/>
                </a:solidFill>
              </a:rPr>
              <a:t> es auf den </a:t>
            </a:r>
            <a:r>
              <a:rPr lang="en-IE" sz="2500" b="1" i="1" dirty="0" err="1">
                <a:solidFill>
                  <a:srgbClr val="000000"/>
                </a:solidFill>
              </a:rPr>
              <a:t>ersten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Blick</a:t>
            </a:r>
            <a:r>
              <a:rPr lang="en-IE" sz="2500" b="1" i="1" dirty="0">
                <a:solidFill>
                  <a:srgbClr val="000000"/>
                </a:solidFill>
              </a:rPr>
              <a:t> in </a:t>
            </a:r>
            <a:r>
              <a:rPr lang="en-IE" sz="2500" b="1" i="1" dirty="0" err="1">
                <a:solidFill>
                  <a:srgbClr val="000000"/>
                </a:solidFill>
              </a:rPr>
              <a:t>Bezug</a:t>
            </a:r>
            <a:r>
              <a:rPr lang="en-IE" sz="2500" b="1" i="1" dirty="0">
                <a:solidFill>
                  <a:srgbClr val="000000"/>
                </a:solidFill>
              </a:rPr>
              <a:t> auf </a:t>
            </a:r>
            <a:r>
              <a:rPr lang="en-IE" sz="2500" b="1" i="1" dirty="0" err="1">
                <a:solidFill>
                  <a:srgbClr val="000000"/>
                </a:solidFill>
              </a:rPr>
              <a:t>Lebensmittel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oder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Inhaltsstoffe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scheint</a:t>
            </a:r>
            <a:r>
              <a:rPr lang="en-IE" sz="2500" b="1" i="1" dirty="0">
                <a:solidFill>
                  <a:srgbClr val="000000"/>
                </a:solidFill>
              </a:rPr>
              <a:t>, </a:t>
            </a:r>
            <a:r>
              <a:rPr lang="en-IE" sz="2500" b="1" i="1" dirty="0" err="1">
                <a:solidFill>
                  <a:srgbClr val="000000"/>
                </a:solidFill>
              </a:rPr>
              <a:t>denn</a:t>
            </a:r>
            <a:r>
              <a:rPr lang="en-IE" sz="2500" b="1" i="1" dirty="0">
                <a:solidFill>
                  <a:srgbClr val="000000"/>
                </a:solidFill>
              </a:rPr>
              <a:t> was </a:t>
            </a:r>
            <a:r>
              <a:rPr lang="en-IE" sz="2500" b="1" i="1" dirty="0" err="1">
                <a:solidFill>
                  <a:srgbClr val="000000"/>
                </a:solidFill>
              </a:rPr>
              <a:t>Senioren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anspricht</a:t>
            </a:r>
            <a:r>
              <a:rPr lang="en-IE" sz="2500" b="1" i="1" dirty="0">
                <a:solidFill>
                  <a:srgbClr val="000000"/>
                </a:solidFill>
              </a:rPr>
              <a:t>, </a:t>
            </a:r>
            <a:r>
              <a:rPr lang="en-IE" sz="2500" b="1" i="1" dirty="0" err="1">
                <a:solidFill>
                  <a:srgbClr val="000000"/>
                </a:solidFill>
              </a:rPr>
              <a:t>unterscheidet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sich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nicht</a:t>
            </a:r>
            <a:r>
              <a:rPr lang="en-IE" sz="2500" b="1" i="1" dirty="0">
                <a:solidFill>
                  <a:srgbClr val="000000"/>
                </a:solidFill>
              </a:rPr>
              <a:t> so </a:t>
            </a:r>
            <a:r>
              <a:rPr lang="en-IE" sz="2500" b="1" i="1" dirty="0" err="1">
                <a:solidFill>
                  <a:srgbClr val="000000"/>
                </a:solidFill>
              </a:rPr>
              <a:t>sehr</a:t>
            </a:r>
            <a:r>
              <a:rPr lang="en-IE" sz="2500" b="1" i="1" dirty="0">
                <a:solidFill>
                  <a:srgbClr val="000000"/>
                </a:solidFill>
              </a:rPr>
              <a:t> von </a:t>
            </a:r>
            <a:r>
              <a:rPr lang="en-IE" sz="2500" b="1" i="1" dirty="0" err="1">
                <a:solidFill>
                  <a:srgbClr val="000000"/>
                </a:solidFill>
              </a:rPr>
              <a:t>dem</a:t>
            </a:r>
            <a:r>
              <a:rPr lang="en-IE" sz="2500" b="1" i="1" dirty="0">
                <a:solidFill>
                  <a:srgbClr val="000000"/>
                </a:solidFill>
              </a:rPr>
              <a:t>, was </a:t>
            </a:r>
            <a:r>
              <a:rPr lang="en-IE" sz="2500" b="1" i="1" dirty="0" err="1">
                <a:solidFill>
                  <a:srgbClr val="000000"/>
                </a:solidFill>
              </a:rPr>
              <a:t>jüngere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Demografien</a:t>
            </a:r>
            <a:r>
              <a:rPr lang="en-IE" sz="2500" b="1" i="1" dirty="0">
                <a:solidFill>
                  <a:srgbClr val="000000"/>
                </a:solidFill>
              </a:rPr>
              <a:t> </a:t>
            </a:r>
            <a:r>
              <a:rPr lang="en-IE" sz="2500" b="1" i="1" dirty="0" err="1">
                <a:solidFill>
                  <a:srgbClr val="000000"/>
                </a:solidFill>
              </a:rPr>
              <a:t>anspricht</a:t>
            </a:r>
            <a:endParaRPr lang="en-IE" sz="2500" b="1" i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E0C23-CDA1-4F32-ADB7-391F155AB0D5}"/>
              </a:ext>
            </a:extLst>
          </p:cNvPr>
          <p:cNvSpPr txBox="1"/>
          <p:nvPr/>
        </p:nvSpPr>
        <p:spPr>
          <a:xfrm>
            <a:off x="9972878" y="6265818"/>
            <a:ext cx="23845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</a:t>
            </a:r>
            <a:r>
              <a:rPr lang="en-IE">
                <a:solidFill>
                  <a:srgbClr val="1188A3"/>
                </a:solidFill>
                <a:hlinkClick r:id="rId4"/>
              </a:rPr>
              <a:t>Navigator(</a:t>
            </a:r>
            <a:r>
              <a:rPr lang="en-IE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2016)</a:t>
            </a:r>
            <a:endParaRPr lang="en-IE">
              <a:solidFill>
                <a:srgbClr val="1188A3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B089D-6C8A-6AAC-70A6-A548B8BD7F8C}"/>
              </a:ext>
            </a:extLst>
          </p:cNvPr>
          <p:cNvSpPr txBox="1"/>
          <p:nvPr/>
        </p:nvSpPr>
        <p:spPr>
          <a:xfrm>
            <a:off x="7014694" y="5169837"/>
            <a:ext cx="2958184" cy="1631216"/>
          </a:xfrm>
          <a:prstGeom prst="rect">
            <a:avLst/>
          </a:prstGeom>
          <a:noFill/>
          <a:ln>
            <a:solidFill>
              <a:srgbClr val="FED1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Dieser Ansatz des "</a:t>
            </a:r>
            <a:r>
              <a:rPr lang="en-GB" sz="2000" dirty="0" err="1">
                <a:solidFill>
                  <a:srgbClr val="000000"/>
                </a:solidFill>
              </a:rPr>
              <a:t>integrativen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Marketings</a:t>
            </a:r>
            <a:r>
              <a:rPr lang="en-GB" sz="2000" dirty="0">
                <a:solidFill>
                  <a:srgbClr val="000000"/>
                </a:solidFill>
              </a:rPr>
              <a:t>" </a:t>
            </a:r>
            <a:r>
              <a:rPr lang="en-GB" sz="2000" dirty="0" err="1">
                <a:solidFill>
                  <a:srgbClr val="000000"/>
                </a:solidFill>
              </a:rPr>
              <a:t>kann</a:t>
            </a:r>
            <a:r>
              <a:rPr lang="en-GB" sz="2000" dirty="0">
                <a:solidFill>
                  <a:srgbClr val="000000"/>
                </a:solidFill>
              </a:rPr>
              <a:t> auf den </a:t>
            </a:r>
            <a:r>
              <a:rPr lang="en-GB" sz="2000" dirty="0" err="1">
                <a:solidFill>
                  <a:srgbClr val="000000"/>
                </a:solidFill>
              </a:rPr>
              <a:t>Lebensmittelmarkt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übertragen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werden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63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0FF004-68EC-9346-11AE-D5BF78166956}"/>
              </a:ext>
            </a:extLst>
          </p:cNvPr>
          <p:cNvSpPr txBox="1">
            <a:spLocks/>
          </p:cNvSpPr>
          <p:nvPr/>
        </p:nvSpPr>
        <p:spPr>
          <a:xfrm>
            <a:off x="640382" y="180425"/>
            <a:ext cx="5281338" cy="5822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Generationenübergreifendes</a:t>
            </a:r>
            <a:r>
              <a:rPr lang="en-GB" dirty="0"/>
              <a:t> Marketing für </a:t>
            </a:r>
            <a:r>
              <a:rPr lang="en-GB" dirty="0" err="1"/>
              <a:t>Senioren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ED4413-74DF-39E6-274C-A9FBEBCA09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382" y="1407546"/>
            <a:ext cx="5666150" cy="45259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GB" sz="2300" dirty="0" err="1"/>
              <a:t>Wenn</a:t>
            </a:r>
            <a:r>
              <a:rPr lang="en-GB" sz="2300" dirty="0"/>
              <a:t> Sie </a:t>
            </a:r>
            <a:r>
              <a:rPr lang="en-GB" sz="2300" dirty="0" err="1"/>
              <a:t>ein</a:t>
            </a:r>
            <a:r>
              <a:rPr lang="en-GB" sz="2300" dirty="0"/>
              <a:t> </a:t>
            </a:r>
            <a:r>
              <a:rPr lang="en-GB" sz="2300" dirty="0" err="1"/>
              <a:t>Produkt</a:t>
            </a:r>
            <a:r>
              <a:rPr lang="en-GB" sz="2300" dirty="0"/>
              <a:t> </a:t>
            </a:r>
            <a:r>
              <a:rPr lang="en-GB" sz="2300" dirty="0" err="1"/>
              <a:t>entwickeln</a:t>
            </a:r>
            <a:r>
              <a:rPr lang="en-GB" sz="2300" dirty="0"/>
              <a:t>, das alle </a:t>
            </a:r>
            <a:r>
              <a:rPr lang="en-GB" sz="2300" dirty="0" err="1"/>
              <a:t>Nährwerte</a:t>
            </a:r>
            <a:r>
              <a:rPr lang="en-GB" sz="2300" dirty="0"/>
              <a:t> </a:t>
            </a:r>
            <a:r>
              <a:rPr lang="en-GB" sz="2300" dirty="0" err="1"/>
              <a:t>enthält</a:t>
            </a:r>
            <a:r>
              <a:rPr lang="en-GB" sz="2300" dirty="0"/>
              <a:t>, die </a:t>
            </a:r>
            <a:r>
              <a:rPr lang="en-GB" sz="2300" dirty="0" err="1"/>
              <a:t>Senioren</a:t>
            </a:r>
            <a:r>
              <a:rPr lang="en-GB" sz="2300" dirty="0"/>
              <a:t> </a:t>
            </a:r>
            <a:r>
              <a:rPr lang="en-GB" sz="2300" dirty="0" err="1"/>
              <a:t>helfen</a:t>
            </a:r>
            <a:r>
              <a:rPr lang="en-GB" sz="2300" dirty="0"/>
              <a:t> (</a:t>
            </a:r>
            <a:r>
              <a:rPr lang="en-GB" sz="2300" dirty="0" err="1"/>
              <a:t>Eiweiß</a:t>
            </a:r>
            <a:r>
              <a:rPr lang="en-GB" sz="2300" dirty="0"/>
              <a:t>- </a:t>
            </a:r>
            <a:r>
              <a:rPr lang="en-GB" sz="2300" dirty="0" err="1"/>
              <a:t>oder</a:t>
            </a:r>
            <a:r>
              <a:rPr lang="en-GB" sz="2300" dirty="0"/>
              <a:t> </a:t>
            </a:r>
            <a:r>
              <a:rPr lang="en-GB" sz="2300" dirty="0" err="1"/>
              <a:t>Vitaminzufuhr</a:t>
            </a:r>
            <a:r>
              <a:rPr lang="en-GB" sz="2300" dirty="0"/>
              <a:t>), </a:t>
            </a:r>
            <a:r>
              <a:rPr lang="en-GB" sz="2300" dirty="0" err="1"/>
              <a:t>können</a:t>
            </a:r>
            <a:r>
              <a:rPr lang="en-GB" sz="2300" dirty="0"/>
              <a:t> Sie </a:t>
            </a:r>
            <a:r>
              <a:rPr lang="en-GB" sz="2300" dirty="0" err="1"/>
              <a:t>bzw</a:t>
            </a:r>
            <a:r>
              <a:rPr lang="en-GB" sz="2300" dirty="0"/>
              <a:t>. </a:t>
            </a:r>
            <a:r>
              <a:rPr lang="en-GB" sz="2300" dirty="0" err="1"/>
              <a:t>Ihr</a:t>
            </a:r>
            <a:r>
              <a:rPr lang="en-GB" sz="2300" dirty="0"/>
              <a:t> </a:t>
            </a:r>
            <a:r>
              <a:rPr lang="en-GB" sz="2300" dirty="0" err="1"/>
              <a:t>Unternehmen</a:t>
            </a:r>
            <a:r>
              <a:rPr lang="en-GB" sz="2300" dirty="0"/>
              <a:t> </a:t>
            </a:r>
            <a:r>
              <a:rPr lang="en-GB" sz="2300" dirty="0" err="1"/>
              <a:t>eine</a:t>
            </a:r>
            <a:r>
              <a:rPr lang="en-GB" sz="2300" dirty="0"/>
              <a:t> </a:t>
            </a:r>
            <a:r>
              <a:rPr lang="en-GB" sz="2300" dirty="0" err="1"/>
              <a:t>Marketingwerbung</a:t>
            </a:r>
            <a:r>
              <a:rPr lang="en-GB" sz="2300" dirty="0"/>
              <a:t> in Form </a:t>
            </a:r>
            <a:r>
              <a:rPr lang="en-GB" sz="2300" dirty="0" err="1"/>
              <a:t>eines</a:t>
            </a:r>
            <a:r>
              <a:rPr lang="en-GB" sz="2300" dirty="0"/>
              <a:t> Videos </a:t>
            </a:r>
            <a:r>
              <a:rPr lang="en-GB" sz="2300" dirty="0" err="1"/>
              <a:t>einsetzen</a:t>
            </a:r>
            <a:r>
              <a:rPr lang="en-GB" sz="2300" dirty="0"/>
              <a:t>, in </a:t>
            </a:r>
            <a:r>
              <a:rPr lang="en-GB" sz="2300" dirty="0" err="1"/>
              <a:t>dem</a:t>
            </a:r>
            <a:r>
              <a:rPr lang="en-GB" sz="2300" dirty="0"/>
              <a:t> </a:t>
            </a:r>
            <a:r>
              <a:rPr lang="en-GB" sz="2300" b="1" dirty="0" err="1"/>
              <a:t>drei</a:t>
            </a:r>
            <a:r>
              <a:rPr lang="en-GB" sz="2300" b="1" dirty="0"/>
              <a:t> </a:t>
            </a:r>
            <a:r>
              <a:rPr lang="en-GB" sz="2300" b="1" dirty="0" err="1"/>
              <a:t>Generationen</a:t>
            </a:r>
            <a:r>
              <a:rPr lang="en-GB" sz="2300" dirty="0"/>
              <a:t> </a:t>
            </a:r>
            <a:r>
              <a:rPr lang="en-GB" sz="2300" dirty="0" err="1"/>
              <a:t>einer</a:t>
            </a:r>
            <a:r>
              <a:rPr lang="en-GB" sz="2300" dirty="0"/>
              <a:t> </a:t>
            </a:r>
            <a:r>
              <a:rPr lang="en-GB" sz="2300" dirty="0" err="1"/>
              <a:t>Familie</a:t>
            </a:r>
            <a:r>
              <a:rPr lang="en-GB" sz="2300" dirty="0"/>
              <a:t> (</a:t>
            </a:r>
            <a:r>
              <a:rPr lang="en-GB" sz="2300" dirty="0" err="1"/>
              <a:t>Tochter</a:t>
            </a:r>
            <a:r>
              <a:rPr lang="en-GB" sz="2300" dirty="0"/>
              <a:t>, Mutter und </a:t>
            </a:r>
            <a:r>
              <a:rPr lang="en-GB" sz="2300" dirty="0" err="1"/>
              <a:t>Großmutter</a:t>
            </a:r>
            <a:r>
              <a:rPr lang="en-GB" sz="2300" dirty="0"/>
              <a:t>) das </a:t>
            </a:r>
            <a:r>
              <a:rPr lang="en-GB" sz="2300" dirty="0" err="1"/>
              <a:t>Produkt</a:t>
            </a:r>
            <a:r>
              <a:rPr lang="en-GB" sz="2300" dirty="0"/>
              <a:t> auf </a:t>
            </a:r>
            <a:r>
              <a:rPr lang="en-GB" sz="2300" dirty="0" err="1"/>
              <a:t>ihre</a:t>
            </a:r>
            <a:r>
              <a:rPr lang="en-GB" sz="2300" dirty="0"/>
              <a:t> </a:t>
            </a:r>
            <a:r>
              <a:rPr lang="en-GB" sz="2300" b="1" dirty="0" err="1"/>
              <a:t>eigene</a:t>
            </a:r>
            <a:r>
              <a:rPr lang="en-GB" sz="2300" b="1" dirty="0"/>
              <a:t> Art</a:t>
            </a:r>
            <a:r>
              <a:rPr lang="en-GB" sz="2300" dirty="0"/>
              <a:t> </a:t>
            </a:r>
            <a:r>
              <a:rPr lang="en-GB" sz="2300" dirty="0" err="1"/>
              <a:t>genießen</a:t>
            </a:r>
            <a:r>
              <a:rPr lang="en-GB" sz="2300" dirty="0"/>
              <a:t>. Dies </a:t>
            </a:r>
            <a:r>
              <a:rPr lang="en-GB" sz="2300" dirty="0" err="1"/>
              <a:t>zeigt</a:t>
            </a:r>
            <a:r>
              <a:rPr lang="en-GB" sz="2300" dirty="0"/>
              <a:t>, </a:t>
            </a:r>
            <a:r>
              <a:rPr lang="en-GB" sz="2300" dirty="0" err="1"/>
              <a:t>dass</a:t>
            </a:r>
            <a:r>
              <a:rPr lang="en-GB" sz="2300" dirty="0"/>
              <a:t> das Marketing </a:t>
            </a:r>
            <a:r>
              <a:rPr lang="en-GB" sz="2300" dirty="0" err="1"/>
              <a:t>nicht</a:t>
            </a:r>
            <a:r>
              <a:rPr lang="en-GB" sz="2300" dirty="0"/>
              <a:t> </a:t>
            </a:r>
            <a:r>
              <a:rPr lang="en-GB" sz="2300" dirty="0" err="1"/>
              <a:t>nur</a:t>
            </a:r>
            <a:r>
              <a:rPr lang="en-GB" sz="2300" dirty="0"/>
              <a:t> </a:t>
            </a:r>
            <a:r>
              <a:rPr lang="en-GB" sz="2300" dirty="0" err="1"/>
              <a:t>darauf</a:t>
            </a:r>
            <a:r>
              <a:rPr lang="en-GB" sz="2300" dirty="0"/>
              <a:t> </a:t>
            </a:r>
            <a:r>
              <a:rPr lang="en-GB" sz="2300" dirty="0" err="1"/>
              <a:t>abzielt</a:t>
            </a:r>
            <a:r>
              <a:rPr lang="en-GB" sz="2300" dirty="0"/>
              <a:t>, </a:t>
            </a:r>
            <a:r>
              <a:rPr lang="en-GB" sz="2300" dirty="0" err="1"/>
              <a:t>eine</a:t>
            </a:r>
            <a:r>
              <a:rPr lang="en-GB" sz="2300" dirty="0"/>
              <a:t> </a:t>
            </a:r>
            <a:r>
              <a:rPr lang="en-GB" sz="2300" dirty="0" err="1"/>
              <a:t>vermeintliche</a:t>
            </a:r>
            <a:r>
              <a:rPr lang="en-GB" sz="2300" dirty="0"/>
              <a:t> </a:t>
            </a:r>
            <a:r>
              <a:rPr lang="en-GB" sz="2300" dirty="0" err="1"/>
              <a:t>Behinderung</a:t>
            </a:r>
            <a:r>
              <a:rPr lang="en-GB" sz="2300" dirty="0"/>
              <a:t> </a:t>
            </a:r>
            <a:r>
              <a:rPr lang="en-GB" sz="2300" dirty="0" err="1"/>
              <a:t>älterer</a:t>
            </a:r>
            <a:r>
              <a:rPr lang="en-GB" sz="2300" dirty="0"/>
              <a:t> Menschen (Protein-/</a:t>
            </a:r>
            <a:r>
              <a:rPr lang="en-GB" sz="2300" dirty="0" err="1"/>
              <a:t>Vitaminmangel</a:t>
            </a:r>
            <a:r>
              <a:rPr lang="en-GB" sz="2300" dirty="0"/>
              <a:t>) </a:t>
            </a:r>
            <a:r>
              <a:rPr lang="en-GB" sz="2300" dirty="0" err="1"/>
              <a:t>zu</a:t>
            </a:r>
            <a:r>
              <a:rPr lang="en-GB" sz="2300" dirty="0"/>
              <a:t> </a:t>
            </a:r>
            <a:r>
              <a:rPr lang="en-GB" sz="2300" dirty="0" err="1"/>
              <a:t>beheben</a:t>
            </a:r>
            <a:r>
              <a:rPr lang="en-GB" sz="2300" dirty="0"/>
              <a:t>. </a:t>
            </a:r>
            <a:r>
              <a:rPr lang="en-GB" sz="2300" dirty="0" err="1"/>
              <a:t>Vielmehr</a:t>
            </a:r>
            <a:r>
              <a:rPr lang="en-GB" sz="2300" dirty="0"/>
              <a:t> </a:t>
            </a:r>
            <a:r>
              <a:rPr lang="en-GB" sz="2300" dirty="0" err="1"/>
              <a:t>kann</a:t>
            </a:r>
            <a:r>
              <a:rPr lang="en-GB" sz="2300" dirty="0"/>
              <a:t> </a:t>
            </a:r>
            <a:r>
              <a:rPr lang="en-GB" sz="2300" dirty="0" err="1"/>
              <a:t>ein</a:t>
            </a:r>
            <a:r>
              <a:rPr lang="en-GB" sz="2300" dirty="0"/>
              <a:t> </a:t>
            </a:r>
            <a:r>
              <a:rPr lang="en-GB" sz="2300" b="1" dirty="0"/>
              <a:t>Wert</a:t>
            </a:r>
            <a:r>
              <a:rPr lang="en-GB" sz="2300" dirty="0"/>
              <a:t> </a:t>
            </a:r>
            <a:r>
              <a:rPr lang="en-GB" sz="2300" dirty="0" err="1"/>
              <a:t>geschaffen</a:t>
            </a:r>
            <a:r>
              <a:rPr lang="en-GB" sz="2300" dirty="0"/>
              <a:t> </a:t>
            </a:r>
            <a:r>
              <a:rPr lang="en-GB" sz="2300" dirty="0" err="1"/>
              <a:t>werden</a:t>
            </a:r>
            <a:r>
              <a:rPr lang="en-GB" sz="2300" dirty="0"/>
              <a:t>, der </a:t>
            </a:r>
            <a:r>
              <a:rPr lang="en-GB" sz="2300" dirty="0" err="1"/>
              <a:t>drei</a:t>
            </a:r>
            <a:r>
              <a:rPr lang="en-GB" sz="2300" dirty="0"/>
              <a:t> </a:t>
            </a:r>
            <a:r>
              <a:rPr lang="en-GB" sz="2300" dirty="0" err="1"/>
              <a:t>Generationen</a:t>
            </a:r>
            <a:r>
              <a:rPr lang="en-GB" sz="2300" dirty="0"/>
              <a:t> </a:t>
            </a:r>
            <a:r>
              <a:rPr lang="en-GB" sz="2300" dirty="0" err="1"/>
              <a:t>gerecht</a:t>
            </a:r>
            <a:r>
              <a:rPr lang="en-GB" sz="2300" dirty="0"/>
              <a:t> </a:t>
            </a:r>
            <a:r>
              <a:rPr lang="en-GB" sz="2300" dirty="0" err="1"/>
              <a:t>wird</a:t>
            </a:r>
            <a:r>
              <a:rPr lang="en-GB" sz="2300" dirty="0"/>
              <a:t>. </a:t>
            </a:r>
          </a:p>
        </p:txBody>
      </p:sp>
      <p:pic>
        <p:nvPicPr>
          <p:cNvPr id="3" name="Picture 2" descr="Daughter, mother and grandmother">
            <a:extLst>
              <a:ext uri="{FF2B5EF4-FFF2-40B4-BE49-F238E27FC236}">
                <a16:creationId xmlns:a16="http://schemas.microsoft.com/office/drawing/2014/main" id="{7AACA186-4242-2888-9B96-361DAFF6B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526" y="471535"/>
            <a:ext cx="5801474" cy="52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6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0486D7-FC05-740C-7DE1-A6C88B87D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08B4E0-7406-C5C2-0A49-69874DFA93FF}"/>
              </a:ext>
            </a:extLst>
          </p:cNvPr>
          <p:cNvSpPr txBox="1">
            <a:spLocks/>
          </p:cNvSpPr>
          <p:nvPr/>
        </p:nvSpPr>
        <p:spPr>
          <a:xfrm>
            <a:off x="118740" y="448164"/>
            <a:ext cx="4716425" cy="582221"/>
          </a:xfrm>
          <a:prstGeom prst="rect">
            <a:avLst/>
          </a:prstGeom>
          <a:solidFill>
            <a:srgbClr val="FFD10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/>
              <a:t>Lassen</a:t>
            </a:r>
            <a:r>
              <a:rPr lang="en-IE" dirty="0"/>
              <a:t> Sie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inspirieren</a:t>
            </a:r>
            <a:r>
              <a:rPr lang="en-IE" dirty="0"/>
              <a:t>…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AF5296-F0F0-E7A3-0131-98E46014E17C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440277" y="2749369"/>
            <a:ext cx="5319500" cy="30839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0"/>
            <a:r>
              <a:rPr lang="en-GB" b="0" i="0" u="none" strike="noStrike" dirty="0">
                <a:solidFill>
                  <a:srgbClr val="1188A3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Pineau des Charentes </a:t>
            </a:r>
            <a:r>
              <a:rPr lang="en-GB" dirty="0" err="1"/>
              <a:t>wollte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b="1" dirty="0"/>
              <a:t>Image</a:t>
            </a:r>
            <a:r>
              <a:rPr lang="en-GB" dirty="0"/>
              <a:t> </a:t>
            </a:r>
            <a:r>
              <a:rPr lang="en-GB" dirty="0" err="1"/>
              <a:t>verbessern</a:t>
            </a:r>
            <a:r>
              <a:rPr lang="en-GB" dirty="0"/>
              <a:t> und </a:t>
            </a:r>
            <a:r>
              <a:rPr lang="en-GB" dirty="0" err="1"/>
              <a:t>schuf</a:t>
            </a:r>
            <a:r>
              <a:rPr lang="en-GB" dirty="0"/>
              <a:t> die </a:t>
            </a:r>
            <a:r>
              <a:rPr lang="en-GB" dirty="0" err="1"/>
              <a:t>Kampagnenreihe</a:t>
            </a:r>
            <a:r>
              <a:rPr lang="en-GB" dirty="0"/>
              <a:t> </a:t>
            </a:r>
            <a:r>
              <a:rPr lang="en-GB" b="1" dirty="0"/>
              <a:t>"So Classic, So In."</a:t>
            </a:r>
            <a:r>
              <a:rPr lang="en-GB" dirty="0"/>
              <a:t>, die 2018 </a:t>
            </a:r>
            <a:r>
              <a:rPr lang="en-GB" dirty="0" err="1"/>
              <a:t>endete</a:t>
            </a:r>
            <a:r>
              <a:rPr lang="en-GB" dirty="0"/>
              <a:t>. Das </a:t>
            </a:r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Konzept</a:t>
            </a:r>
            <a:r>
              <a:rPr lang="en-GB" dirty="0"/>
              <a:t> </a:t>
            </a:r>
            <a:r>
              <a:rPr lang="en-GB" dirty="0" err="1"/>
              <a:t>zeigte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die </a:t>
            </a:r>
            <a:r>
              <a:rPr lang="en-GB" dirty="0" err="1"/>
              <a:t>Spirituose</a:t>
            </a:r>
            <a:r>
              <a:rPr lang="en-GB" dirty="0"/>
              <a:t> an </a:t>
            </a:r>
            <a:r>
              <a:rPr lang="en-GB" b="1" dirty="0" err="1"/>
              <a:t>jede</a:t>
            </a:r>
            <a:r>
              <a:rPr lang="en-GB" b="1" dirty="0"/>
              <a:t> Generation</a:t>
            </a:r>
            <a:r>
              <a:rPr lang="en-GB" dirty="0"/>
              <a:t> </a:t>
            </a:r>
            <a:r>
              <a:rPr lang="en-GB" dirty="0" err="1"/>
              <a:t>anpassen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. Eine Mutter und </a:t>
            </a:r>
            <a:r>
              <a:rPr lang="en-GB" dirty="0" err="1"/>
              <a:t>ihr</a:t>
            </a:r>
            <a:r>
              <a:rPr lang="en-GB" dirty="0"/>
              <a:t> Sohn </a:t>
            </a:r>
            <a:r>
              <a:rPr lang="en-GB" dirty="0" err="1"/>
              <a:t>genießen</a:t>
            </a:r>
            <a:r>
              <a:rPr lang="en-GB" dirty="0"/>
              <a:t> das </a:t>
            </a:r>
            <a:r>
              <a:rPr lang="en-GB" dirty="0" err="1"/>
              <a:t>Getränk</a:t>
            </a:r>
            <a:r>
              <a:rPr lang="en-GB" dirty="0"/>
              <a:t> auf </a:t>
            </a:r>
            <a:r>
              <a:rPr lang="en-GB" dirty="0" err="1"/>
              <a:t>unterschiedliche</a:t>
            </a:r>
            <a:r>
              <a:rPr lang="en-GB" dirty="0"/>
              <a:t> Weise in </a:t>
            </a:r>
            <a:r>
              <a:rPr lang="en-GB" dirty="0" err="1"/>
              <a:t>verschiedenen</a:t>
            </a:r>
            <a:r>
              <a:rPr lang="en-GB" dirty="0"/>
              <a:t> </a:t>
            </a:r>
            <a:r>
              <a:rPr lang="en-GB" dirty="0" err="1"/>
              <a:t>Situationen</a:t>
            </a:r>
            <a:r>
              <a:rPr lang="en-GB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1815-6960-E2C2-A1EC-DEC93ADF2F0A}"/>
              </a:ext>
            </a:extLst>
          </p:cNvPr>
          <p:cNvSpPr txBox="1"/>
          <p:nvPr/>
        </p:nvSpPr>
        <p:spPr>
          <a:xfrm>
            <a:off x="7061200" y="6059471"/>
            <a:ext cx="6137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Pineau des Charentes Saga - So </a:t>
            </a:r>
            <a:r>
              <a:rPr lang="fr-FR" err="1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Classic</a:t>
            </a:r>
            <a:r>
              <a:rPr lang="fr-FR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#1 - YouTube</a:t>
            </a:r>
            <a:endParaRPr lang="en-IE">
              <a:solidFill>
                <a:srgbClr val="1188A3"/>
              </a:solidFill>
            </a:endParaRPr>
          </a:p>
        </p:txBody>
      </p:sp>
      <p:pic>
        <p:nvPicPr>
          <p:cNvPr id="9" name="Online Media 8" title="Pineau des Charentes Saga - So Classic #1">
            <a:hlinkClick r:id="" action="ppaction://media"/>
            <a:extLst>
              <a:ext uri="{FF2B5EF4-FFF2-40B4-BE49-F238E27FC236}">
                <a16:creationId xmlns:a16="http://schemas.microsoft.com/office/drawing/2014/main" id="{6F4C83F7-69BF-2A82-9DE5-0AC107AF67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66857" y="1203325"/>
            <a:ext cx="5225143" cy="4014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EF765A-1A5E-B76D-F19D-2F77260F0375}"/>
              </a:ext>
            </a:extLst>
          </p:cNvPr>
          <p:cNvSpPr txBox="1"/>
          <p:nvPr/>
        </p:nvSpPr>
        <p:spPr>
          <a:xfrm>
            <a:off x="440277" y="1746861"/>
            <a:ext cx="5455608" cy="830997"/>
          </a:xfrm>
          <a:prstGeom prst="rect">
            <a:avLst/>
          </a:prstGeom>
          <a:solidFill>
            <a:srgbClr val="FED100"/>
          </a:solidFill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</a:rPr>
              <a:t>Generationenübergreifendes</a:t>
            </a:r>
            <a:r>
              <a:rPr lang="en-GB" sz="2400" b="1" dirty="0">
                <a:solidFill>
                  <a:srgbClr val="000000"/>
                </a:solidFill>
              </a:rPr>
              <a:t> Marketing für </a:t>
            </a:r>
            <a:r>
              <a:rPr lang="en-GB" sz="2400" b="1" dirty="0" err="1">
                <a:solidFill>
                  <a:srgbClr val="000000"/>
                </a:solidFill>
              </a:rPr>
              <a:t>Senioren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9C9AE-89E8-47E7-9995-4250268F26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9803" y="271565"/>
            <a:ext cx="10121683" cy="1202080"/>
          </a:xfrm>
          <a:solidFill>
            <a:srgbClr val="85D2E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 err="1">
                <a:latin typeface="Calibri"/>
                <a:cs typeface="Calibri"/>
              </a:rPr>
              <a:t>Vorschläge</a:t>
            </a:r>
            <a:r>
              <a:rPr lang="en-IE" dirty="0">
                <a:latin typeface="Calibri"/>
                <a:cs typeface="Calibri"/>
              </a:rPr>
              <a:t> für die </a:t>
            </a:r>
            <a:r>
              <a:rPr lang="en-IE" dirty="0" err="1">
                <a:latin typeface="Calibri"/>
                <a:cs typeface="Calibri"/>
              </a:rPr>
              <a:t>Vermarktung</a:t>
            </a:r>
            <a:r>
              <a:rPr lang="en-IE" dirty="0">
                <a:latin typeface="Calibri"/>
                <a:cs typeface="Calibri"/>
              </a:rPr>
              <a:t> auf </a:t>
            </a:r>
            <a:r>
              <a:rPr lang="en-IE" dirty="0" err="1">
                <a:latin typeface="Calibri"/>
                <a:cs typeface="Calibri"/>
              </a:rPr>
              <a:t>dem</a:t>
            </a:r>
            <a:r>
              <a:rPr lang="en-IE" dirty="0">
                <a:latin typeface="Calibri"/>
                <a:cs typeface="Calibri"/>
              </a:rPr>
              <a:t> </a:t>
            </a:r>
            <a:r>
              <a:rPr lang="en-IE" dirty="0" err="1">
                <a:latin typeface="Calibri"/>
                <a:cs typeface="Calibri"/>
              </a:rPr>
              <a:t>Markt</a:t>
            </a:r>
            <a:r>
              <a:rPr lang="en-IE" dirty="0">
                <a:latin typeface="Calibri"/>
                <a:cs typeface="Calibri"/>
              </a:rPr>
              <a:t> für </a:t>
            </a:r>
            <a:r>
              <a:rPr lang="en-IE" dirty="0" err="1">
                <a:latin typeface="Calibri"/>
                <a:cs typeface="Calibri"/>
              </a:rPr>
              <a:t>Seniorenlebensmittel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3F47-6B7F-40C5-8AFB-3E646AFFE2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42656" y="2942491"/>
            <a:ext cx="2093228" cy="1202080"/>
          </a:xfrm>
        </p:spPr>
        <p:txBody>
          <a:bodyPr>
            <a:noAutofit/>
          </a:bodyPr>
          <a:lstStyle/>
          <a:p>
            <a:pPr marL="0" indent="0"/>
            <a:r>
              <a:rPr lang="en-GB" sz="1800" dirty="0" err="1"/>
              <a:t>Fördern</a:t>
            </a:r>
            <a:r>
              <a:rPr lang="en-GB" sz="1800" dirty="0"/>
              <a:t> Sie die </a:t>
            </a:r>
            <a:r>
              <a:rPr lang="en-GB" sz="1800" b="1" dirty="0" err="1"/>
              <a:t>Werte</a:t>
            </a:r>
            <a:r>
              <a:rPr lang="en-GB" sz="1800" dirty="0"/>
              <a:t> </a:t>
            </a:r>
            <a:r>
              <a:rPr lang="en-GB" sz="1800" dirty="0" err="1"/>
              <a:t>Ihres</a:t>
            </a:r>
            <a:r>
              <a:rPr lang="en-GB" sz="1800" dirty="0"/>
              <a:t> </a:t>
            </a:r>
            <a:r>
              <a:rPr lang="en-GB" sz="1800" dirty="0" err="1"/>
              <a:t>Unternehmens</a:t>
            </a:r>
            <a:r>
              <a:rPr lang="en-GB" sz="1800" dirty="0"/>
              <a:t>, </a:t>
            </a:r>
            <a:r>
              <a:rPr lang="en-GB" sz="1800" dirty="0" err="1"/>
              <a:t>damit</a:t>
            </a:r>
            <a:r>
              <a:rPr lang="en-GB" sz="1800" dirty="0"/>
              <a:t> </a:t>
            </a:r>
            <a:r>
              <a:rPr lang="en-GB" sz="1800" dirty="0" err="1"/>
              <a:t>sich</a:t>
            </a:r>
            <a:r>
              <a:rPr lang="en-GB" sz="1800" dirty="0"/>
              <a:t> die </a:t>
            </a:r>
            <a:r>
              <a:rPr lang="en-GB" sz="1800" dirty="0" err="1"/>
              <a:t>Kunden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ihnen</a:t>
            </a:r>
            <a:r>
              <a:rPr lang="en-GB" sz="1800" dirty="0"/>
              <a:t> </a:t>
            </a:r>
            <a:r>
              <a:rPr lang="en-GB" sz="1800" dirty="0" err="1"/>
              <a:t>identifizieren</a:t>
            </a:r>
            <a:r>
              <a:rPr lang="en-GB" sz="1800" dirty="0"/>
              <a:t> </a:t>
            </a:r>
            <a:r>
              <a:rPr lang="en-GB" sz="1800" dirty="0" err="1"/>
              <a:t>können</a:t>
            </a:r>
            <a:r>
              <a:rPr lang="en-GB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3A1C9-A9C7-4052-945A-8BB81BE589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44654" y="2954989"/>
            <a:ext cx="2093228" cy="12020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GB" sz="1800" dirty="0" err="1"/>
              <a:t>Nutzen</a:t>
            </a:r>
            <a:r>
              <a:rPr lang="en-GB" sz="1800" dirty="0"/>
              <a:t> Sie alle </a:t>
            </a:r>
            <a:r>
              <a:rPr lang="en-GB" sz="1800" b="1" dirty="0" err="1"/>
              <a:t>kostenlosen</a:t>
            </a:r>
            <a:r>
              <a:rPr lang="en-GB" sz="1800" b="1" dirty="0"/>
              <a:t> </a:t>
            </a:r>
            <a:r>
              <a:rPr lang="en-GB" sz="1800" b="1" dirty="0" err="1"/>
              <a:t>lokalen</a:t>
            </a:r>
            <a:r>
              <a:rPr lang="en-GB" sz="1800" b="1" dirty="0"/>
              <a:t> </a:t>
            </a:r>
            <a:r>
              <a:rPr lang="en-GB" sz="1800" b="1" dirty="0" err="1"/>
              <a:t>Veranstaltungen</a:t>
            </a:r>
            <a:r>
              <a:rPr lang="en-GB" sz="1800" dirty="0"/>
              <a:t>, die </a:t>
            </a:r>
            <a:r>
              <a:rPr lang="en-GB" sz="1800" dirty="0" err="1"/>
              <a:t>ein</a:t>
            </a:r>
            <a:r>
              <a:rPr lang="en-GB" sz="1800" dirty="0"/>
              <a:t> </a:t>
            </a:r>
            <a:r>
              <a:rPr lang="en-GB" sz="1800" dirty="0" err="1"/>
              <a:t>gewisses</a:t>
            </a:r>
            <a:r>
              <a:rPr lang="en-GB" sz="1800" dirty="0"/>
              <a:t> Interesse </a:t>
            </a:r>
            <a:r>
              <a:rPr lang="en-GB" sz="1800" dirty="0" err="1"/>
              <a:t>wecken</a:t>
            </a:r>
            <a:r>
              <a:rPr lang="en-GB" sz="1800" dirty="0"/>
              <a:t> </a:t>
            </a:r>
            <a:r>
              <a:rPr lang="en-GB" sz="1800" dirty="0" err="1"/>
              <a:t>werden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6502F-69A0-4B04-BAE0-B33912D0E72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708239" y="2954989"/>
            <a:ext cx="2428007" cy="1202080"/>
          </a:xfrm>
        </p:spPr>
        <p:txBody>
          <a:bodyPr>
            <a:noAutofit/>
          </a:bodyPr>
          <a:lstStyle/>
          <a:p>
            <a:pPr marL="0" indent="0"/>
            <a:r>
              <a:rPr lang="en-GB" sz="1800" dirty="0"/>
              <a:t>Eine </a:t>
            </a:r>
            <a:r>
              <a:rPr lang="en-GB" sz="1800" dirty="0" err="1"/>
              <a:t>starke</a:t>
            </a:r>
            <a:r>
              <a:rPr lang="en-GB" sz="1800" dirty="0"/>
              <a:t> </a:t>
            </a:r>
            <a:r>
              <a:rPr lang="en-GB" sz="1800" b="1" dirty="0" err="1"/>
              <a:t>Kundendienstabteilung</a:t>
            </a:r>
            <a:r>
              <a:rPr lang="en-GB" sz="1800" b="1" dirty="0"/>
              <a:t> </a:t>
            </a:r>
            <a:r>
              <a:rPr lang="en-GB" sz="1800" dirty="0" err="1"/>
              <a:t>haben</a:t>
            </a:r>
            <a:r>
              <a:rPr lang="en-GB" sz="1800" dirty="0"/>
              <a:t>, an die </a:t>
            </a:r>
            <a:r>
              <a:rPr lang="en-GB" sz="1800" dirty="0" err="1"/>
              <a:t>sich</a:t>
            </a:r>
            <a:r>
              <a:rPr lang="en-GB" sz="1800" dirty="0"/>
              <a:t> </a:t>
            </a:r>
            <a:r>
              <a:rPr lang="en-GB" sz="1800" dirty="0" err="1"/>
              <a:t>ältere</a:t>
            </a:r>
            <a:r>
              <a:rPr lang="en-GB" sz="1800" dirty="0"/>
              <a:t> </a:t>
            </a:r>
            <a:r>
              <a:rPr lang="en-GB" sz="1800" dirty="0" err="1"/>
              <a:t>Kunden</a:t>
            </a:r>
            <a:r>
              <a:rPr lang="en-GB" sz="1800" dirty="0"/>
              <a:t> gerne </a:t>
            </a:r>
            <a:r>
              <a:rPr lang="en-GB" sz="1800" dirty="0" err="1"/>
              <a:t>wenden</a:t>
            </a:r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C8169-A6ED-42B8-B6D6-37F6E6E5DD0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06604" y="2942491"/>
            <a:ext cx="2099730" cy="120208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GB" sz="1800" dirty="0" err="1"/>
              <a:t>Einen</a:t>
            </a:r>
            <a:r>
              <a:rPr lang="en-GB" sz="1800" dirty="0"/>
              <a:t> </a:t>
            </a:r>
            <a:r>
              <a:rPr lang="en-GB" sz="1800" b="1" dirty="0" err="1"/>
              <a:t>Vergleich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einem</a:t>
            </a:r>
            <a:r>
              <a:rPr lang="en-GB" sz="1800" dirty="0"/>
              <a:t> </a:t>
            </a:r>
            <a:r>
              <a:rPr lang="en-GB" sz="1800" dirty="0" err="1"/>
              <a:t>älteren</a:t>
            </a:r>
            <a:r>
              <a:rPr lang="en-GB" sz="1800" dirty="0"/>
              <a:t>, </a:t>
            </a:r>
            <a:r>
              <a:rPr lang="en-GB" sz="1800" dirty="0" err="1"/>
              <a:t>bereits</a:t>
            </a:r>
            <a:r>
              <a:rPr lang="en-GB" sz="1800" dirty="0"/>
              <a:t> auf </a:t>
            </a:r>
            <a:r>
              <a:rPr lang="en-GB" sz="1800" dirty="0" err="1"/>
              <a:t>dem</a:t>
            </a:r>
            <a:r>
              <a:rPr lang="en-GB" sz="1800" dirty="0"/>
              <a:t> </a:t>
            </a:r>
            <a:r>
              <a:rPr lang="en-GB" sz="1800" dirty="0" err="1"/>
              <a:t>Markt</a:t>
            </a:r>
            <a:r>
              <a:rPr lang="en-GB" sz="1800" dirty="0"/>
              <a:t> </a:t>
            </a:r>
            <a:r>
              <a:rPr lang="en-GB" sz="1800" dirty="0" err="1"/>
              <a:t>befindlichen</a:t>
            </a:r>
            <a:r>
              <a:rPr lang="en-GB" sz="1800" dirty="0"/>
              <a:t> </a:t>
            </a:r>
            <a:r>
              <a:rPr lang="en-GB" sz="1800" dirty="0" err="1"/>
              <a:t>Produkt</a:t>
            </a:r>
            <a:r>
              <a:rPr lang="en-GB" sz="1800" dirty="0"/>
              <a:t> </a:t>
            </a:r>
            <a:r>
              <a:rPr lang="en-GB" sz="1800" dirty="0" err="1"/>
              <a:t>anbieten</a:t>
            </a:r>
            <a:endParaRPr lang="en-GB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5AA7B4-70FF-4B4A-924B-6F7D23B41B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50197" y="4391784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652F01-9471-43DE-8396-1BA29F665B7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67076" y="4391784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FCFCE-F8B5-4E70-BF6B-4E5C1D7C3A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83955" y="4467118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B2C157-0CCB-404C-A210-69B47FBB0A7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611084" y="4391784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B5A17-2554-BA8C-A841-F574A352B062}"/>
              </a:ext>
            </a:extLst>
          </p:cNvPr>
          <p:cNvSpPr txBox="1"/>
          <p:nvPr/>
        </p:nvSpPr>
        <p:spPr>
          <a:xfrm>
            <a:off x="0" y="6428381"/>
            <a:ext cx="187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rgbClr val="1188A3"/>
                </a:solidFill>
              </a:rPr>
              <a:t>Source: </a:t>
            </a:r>
            <a:r>
              <a:rPr lang="en-GB" sz="140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Houlton (2012)</a:t>
            </a:r>
            <a:endParaRPr lang="en-GB" sz="1400">
              <a:solidFill>
                <a:srgbClr val="1188A3"/>
              </a:solidFill>
            </a:endParaRPr>
          </a:p>
        </p:txBody>
      </p:sp>
      <p:grpSp>
        <p:nvGrpSpPr>
          <p:cNvPr id="12" name="Graphic 2">
            <a:extLst>
              <a:ext uri="{FF2B5EF4-FFF2-40B4-BE49-F238E27FC236}">
                <a16:creationId xmlns:a16="http://schemas.microsoft.com/office/drawing/2014/main" id="{3828BDA7-9BBB-2AFF-1102-49493CB1881E}"/>
              </a:ext>
            </a:extLst>
          </p:cNvPr>
          <p:cNvGrpSpPr/>
          <p:nvPr/>
        </p:nvGrpSpPr>
        <p:grpSpPr>
          <a:xfrm>
            <a:off x="4878078" y="1899719"/>
            <a:ext cx="855860" cy="855918"/>
            <a:chOff x="3918554" y="774528"/>
            <a:chExt cx="868197" cy="924466"/>
          </a:xfrm>
        </p:grpSpPr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B58E9EEB-CB82-7FA6-9637-05185D2DB0DF}"/>
                </a:ext>
              </a:extLst>
            </p:cNvPr>
            <p:cNvGrpSpPr/>
            <p:nvPr/>
          </p:nvGrpSpPr>
          <p:grpSpPr>
            <a:xfrm>
              <a:off x="3918554" y="774528"/>
              <a:ext cx="868197" cy="924466"/>
              <a:chOff x="3918554" y="774528"/>
              <a:chExt cx="868197" cy="924466"/>
            </a:xfrm>
            <a:solidFill>
              <a:srgbClr val="010101"/>
            </a:solidFill>
          </p:grpSpPr>
          <p:sp>
            <p:nvSpPr>
              <p:cNvPr id="18" name="Freeform 300">
                <a:extLst>
                  <a:ext uri="{FF2B5EF4-FFF2-40B4-BE49-F238E27FC236}">
                    <a16:creationId xmlns:a16="http://schemas.microsoft.com/office/drawing/2014/main" id="{DD726E8A-CD5E-068B-BF93-EDE838015356}"/>
                  </a:ext>
                </a:extLst>
              </p:cNvPr>
              <p:cNvSpPr/>
              <p:nvPr/>
            </p:nvSpPr>
            <p:spPr>
              <a:xfrm>
                <a:off x="3918554" y="774528"/>
                <a:ext cx="868197" cy="924466"/>
              </a:xfrm>
              <a:custGeom>
                <a:avLst/>
                <a:gdLst>
                  <a:gd name="connsiteX0" fmla="*/ 859428 w 868197"/>
                  <a:gd name="connsiteY0" fmla="*/ 489969 h 924466"/>
                  <a:gd name="connsiteX1" fmla="*/ 762772 w 868197"/>
                  <a:gd name="connsiteY1" fmla="*/ 322855 h 924466"/>
                  <a:gd name="connsiteX2" fmla="*/ 770902 w 868197"/>
                  <a:gd name="connsiteY2" fmla="*/ 318338 h 924466"/>
                  <a:gd name="connsiteX3" fmla="*/ 805228 w 868197"/>
                  <a:gd name="connsiteY3" fmla="*/ 274075 h 924466"/>
                  <a:gd name="connsiteX4" fmla="*/ 798002 w 868197"/>
                  <a:gd name="connsiteY4" fmla="*/ 218973 h 924466"/>
                  <a:gd name="connsiteX5" fmla="*/ 698636 w 868197"/>
                  <a:gd name="connsiteY5" fmla="*/ 192776 h 924466"/>
                  <a:gd name="connsiteX6" fmla="*/ 690507 w 868197"/>
                  <a:gd name="connsiteY6" fmla="*/ 197293 h 924466"/>
                  <a:gd name="connsiteX7" fmla="*/ 593851 w 868197"/>
                  <a:gd name="connsiteY7" fmla="*/ 29275 h 924466"/>
                  <a:gd name="connsiteX8" fmla="*/ 557718 w 868197"/>
                  <a:gd name="connsiteY8" fmla="*/ 2176 h 924466"/>
                  <a:gd name="connsiteX9" fmla="*/ 512552 w 868197"/>
                  <a:gd name="connsiteY9" fmla="*/ 8499 h 924466"/>
                  <a:gd name="connsiteX10" fmla="*/ 485452 w 868197"/>
                  <a:gd name="connsiteY10" fmla="*/ 44632 h 924466"/>
                  <a:gd name="connsiteX11" fmla="*/ 485452 w 868197"/>
                  <a:gd name="connsiteY11" fmla="*/ 76248 h 924466"/>
                  <a:gd name="connsiteX12" fmla="*/ 393314 w 868197"/>
                  <a:gd name="connsiteY12" fmla="*/ 178324 h 924466"/>
                  <a:gd name="connsiteX13" fmla="*/ 395120 w 868197"/>
                  <a:gd name="connsiteY13" fmla="*/ 203616 h 924466"/>
                  <a:gd name="connsiteX14" fmla="*/ 420413 w 868197"/>
                  <a:gd name="connsiteY14" fmla="*/ 201810 h 924466"/>
                  <a:gd name="connsiteX15" fmla="*/ 503519 w 868197"/>
                  <a:gd name="connsiteY15" fmla="*/ 107865 h 924466"/>
                  <a:gd name="connsiteX16" fmla="*/ 745609 w 868197"/>
                  <a:gd name="connsiteY16" fmla="*/ 527005 h 924466"/>
                  <a:gd name="connsiteX17" fmla="*/ 340921 w 868197"/>
                  <a:gd name="connsiteY17" fmla="*/ 613725 h 924466"/>
                  <a:gd name="connsiteX18" fmla="*/ 228006 w 868197"/>
                  <a:gd name="connsiteY18" fmla="*/ 417704 h 924466"/>
                  <a:gd name="connsiteX19" fmla="*/ 312015 w 868197"/>
                  <a:gd name="connsiteY19" fmla="*/ 322855 h 924466"/>
                  <a:gd name="connsiteX20" fmla="*/ 310208 w 868197"/>
                  <a:gd name="connsiteY20" fmla="*/ 297562 h 924466"/>
                  <a:gd name="connsiteX21" fmla="*/ 284915 w 868197"/>
                  <a:gd name="connsiteY21" fmla="*/ 299369 h 924466"/>
                  <a:gd name="connsiteX22" fmla="*/ 193680 w 868197"/>
                  <a:gd name="connsiteY22" fmla="*/ 401444 h 924466"/>
                  <a:gd name="connsiteX23" fmla="*/ 42825 w 868197"/>
                  <a:gd name="connsiteY23" fmla="*/ 489066 h 924466"/>
                  <a:gd name="connsiteX24" fmla="*/ 3079 w 868197"/>
                  <a:gd name="connsiteY24" fmla="*/ 541459 h 924466"/>
                  <a:gd name="connsiteX25" fmla="*/ 12112 w 868197"/>
                  <a:gd name="connsiteY25" fmla="*/ 606498 h 924466"/>
                  <a:gd name="connsiteX26" fmla="*/ 69925 w 868197"/>
                  <a:gd name="connsiteY26" fmla="*/ 706767 h 924466"/>
                  <a:gd name="connsiteX27" fmla="*/ 144900 w 868197"/>
                  <a:gd name="connsiteY27" fmla="*/ 750126 h 924466"/>
                  <a:gd name="connsiteX28" fmla="*/ 188260 w 868197"/>
                  <a:gd name="connsiteY28" fmla="*/ 738383 h 924466"/>
                  <a:gd name="connsiteX29" fmla="*/ 231619 w 868197"/>
                  <a:gd name="connsiteY29" fmla="*/ 713993 h 924466"/>
                  <a:gd name="connsiteX30" fmla="*/ 420413 w 868197"/>
                  <a:gd name="connsiteY30" fmla="*/ 902787 h 924466"/>
                  <a:gd name="connsiteX31" fmla="*/ 471903 w 868197"/>
                  <a:gd name="connsiteY31" fmla="*/ 924467 h 924466"/>
                  <a:gd name="connsiteX32" fmla="*/ 508036 w 868197"/>
                  <a:gd name="connsiteY32" fmla="*/ 914531 h 924466"/>
                  <a:gd name="connsiteX33" fmla="*/ 544168 w 868197"/>
                  <a:gd name="connsiteY33" fmla="*/ 860331 h 924466"/>
                  <a:gd name="connsiteX34" fmla="*/ 523392 w 868197"/>
                  <a:gd name="connsiteY34" fmla="*/ 798905 h 924466"/>
                  <a:gd name="connsiteX35" fmla="*/ 458353 w 868197"/>
                  <a:gd name="connsiteY35" fmla="*/ 733866 h 924466"/>
                  <a:gd name="connsiteX36" fmla="*/ 476419 w 868197"/>
                  <a:gd name="connsiteY36" fmla="*/ 723930 h 924466"/>
                  <a:gd name="connsiteX37" fmla="*/ 500809 w 868197"/>
                  <a:gd name="connsiteY37" fmla="*/ 686893 h 924466"/>
                  <a:gd name="connsiteX38" fmla="*/ 485452 w 868197"/>
                  <a:gd name="connsiteY38" fmla="*/ 645341 h 924466"/>
                  <a:gd name="connsiteX39" fmla="*/ 463773 w 868197"/>
                  <a:gd name="connsiteY39" fmla="*/ 625468 h 924466"/>
                  <a:gd name="connsiteX40" fmla="*/ 768192 w 868197"/>
                  <a:gd name="connsiteY40" fmla="*/ 560428 h 924466"/>
                  <a:gd name="connsiteX41" fmla="*/ 795292 w 868197"/>
                  <a:gd name="connsiteY41" fmla="*/ 575785 h 924466"/>
                  <a:gd name="connsiteX42" fmla="*/ 810648 w 868197"/>
                  <a:gd name="connsiteY42" fmla="*/ 577592 h 924466"/>
                  <a:gd name="connsiteX43" fmla="*/ 840458 w 868197"/>
                  <a:gd name="connsiteY43" fmla="*/ 569462 h 924466"/>
                  <a:gd name="connsiteX44" fmla="*/ 867557 w 868197"/>
                  <a:gd name="connsiteY44" fmla="*/ 533329 h 924466"/>
                  <a:gd name="connsiteX45" fmla="*/ 859428 w 868197"/>
                  <a:gd name="connsiteY45" fmla="*/ 489969 h 924466"/>
                  <a:gd name="connsiteX46" fmla="*/ 859428 w 868197"/>
                  <a:gd name="connsiteY46" fmla="*/ 489969 h 924466"/>
                  <a:gd name="connsiteX47" fmla="*/ 707670 w 868197"/>
                  <a:gd name="connsiteY47" fmla="*/ 228006 h 924466"/>
                  <a:gd name="connsiteX48" fmla="*/ 715799 w 868197"/>
                  <a:gd name="connsiteY48" fmla="*/ 223490 h 924466"/>
                  <a:gd name="connsiteX49" fmla="*/ 765482 w 868197"/>
                  <a:gd name="connsiteY49" fmla="*/ 237039 h 924466"/>
                  <a:gd name="connsiteX50" fmla="*/ 751932 w 868197"/>
                  <a:gd name="connsiteY50" fmla="*/ 286722 h 924466"/>
                  <a:gd name="connsiteX51" fmla="*/ 743802 w 868197"/>
                  <a:gd name="connsiteY51" fmla="*/ 291239 h 924466"/>
                  <a:gd name="connsiteX52" fmla="*/ 707670 w 868197"/>
                  <a:gd name="connsiteY52" fmla="*/ 228909 h 924466"/>
                  <a:gd name="connsiteX53" fmla="*/ 707670 w 868197"/>
                  <a:gd name="connsiteY53" fmla="*/ 228006 h 924466"/>
                  <a:gd name="connsiteX54" fmla="*/ 169290 w 868197"/>
                  <a:gd name="connsiteY54" fmla="*/ 708573 h 924466"/>
                  <a:gd name="connsiteX55" fmla="*/ 100637 w 868197"/>
                  <a:gd name="connsiteY55" fmla="*/ 690507 h 924466"/>
                  <a:gd name="connsiteX56" fmla="*/ 42825 w 868197"/>
                  <a:gd name="connsiteY56" fmla="*/ 590238 h 924466"/>
                  <a:gd name="connsiteX57" fmla="*/ 37405 w 868197"/>
                  <a:gd name="connsiteY57" fmla="*/ 552299 h 924466"/>
                  <a:gd name="connsiteX58" fmla="*/ 60891 w 868197"/>
                  <a:gd name="connsiteY58" fmla="*/ 521586 h 924466"/>
                  <a:gd name="connsiteX59" fmla="*/ 199100 w 868197"/>
                  <a:gd name="connsiteY59" fmla="*/ 442093 h 924466"/>
                  <a:gd name="connsiteX60" fmla="*/ 307498 w 868197"/>
                  <a:gd name="connsiteY60" fmla="*/ 629081 h 924466"/>
                  <a:gd name="connsiteX61" fmla="*/ 169290 w 868197"/>
                  <a:gd name="connsiteY61" fmla="*/ 708573 h 924466"/>
                  <a:gd name="connsiteX62" fmla="*/ 507132 w 868197"/>
                  <a:gd name="connsiteY62" fmla="*/ 856718 h 924466"/>
                  <a:gd name="connsiteX63" fmla="*/ 489066 w 868197"/>
                  <a:gd name="connsiteY63" fmla="*/ 883817 h 924466"/>
                  <a:gd name="connsiteX64" fmla="*/ 444803 w 868197"/>
                  <a:gd name="connsiteY64" fmla="*/ 877495 h 924466"/>
                  <a:gd name="connsiteX65" fmla="*/ 263235 w 868197"/>
                  <a:gd name="connsiteY65" fmla="*/ 695927 h 924466"/>
                  <a:gd name="connsiteX66" fmla="*/ 329178 w 868197"/>
                  <a:gd name="connsiteY66" fmla="*/ 657987 h 924466"/>
                  <a:gd name="connsiteX67" fmla="*/ 497196 w 868197"/>
                  <a:gd name="connsiteY67" fmla="*/ 826005 h 924466"/>
                  <a:gd name="connsiteX68" fmla="*/ 507132 w 868197"/>
                  <a:gd name="connsiteY68" fmla="*/ 856718 h 924466"/>
                  <a:gd name="connsiteX69" fmla="*/ 507132 w 868197"/>
                  <a:gd name="connsiteY69" fmla="*/ 856718 h 924466"/>
                  <a:gd name="connsiteX70" fmla="*/ 459256 w 868197"/>
                  <a:gd name="connsiteY70" fmla="*/ 672440 h 924466"/>
                  <a:gd name="connsiteX71" fmla="*/ 462869 w 868197"/>
                  <a:gd name="connsiteY71" fmla="*/ 683280 h 924466"/>
                  <a:gd name="connsiteX72" fmla="*/ 456546 w 868197"/>
                  <a:gd name="connsiteY72" fmla="*/ 693217 h 924466"/>
                  <a:gd name="connsiteX73" fmla="*/ 430350 w 868197"/>
                  <a:gd name="connsiteY73" fmla="*/ 708573 h 924466"/>
                  <a:gd name="connsiteX74" fmla="*/ 368021 w 868197"/>
                  <a:gd name="connsiteY74" fmla="*/ 646244 h 924466"/>
                  <a:gd name="connsiteX75" fmla="*/ 418607 w 868197"/>
                  <a:gd name="connsiteY75" fmla="*/ 635404 h 924466"/>
                  <a:gd name="connsiteX76" fmla="*/ 459256 w 868197"/>
                  <a:gd name="connsiteY76" fmla="*/ 672440 h 924466"/>
                  <a:gd name="connsiteX77" fmla="*/ 830521 w 868197"/>
                  <a:gd name="connsiteY77" fmla="*/ 525199 h 924466"/>
                  <a:gd name="connsiteX78" fmla="*/ 819681 w 868197"/>
                  <a:gd name="connsiteY78" fmla="*/ 538749 h 924466"/>
                  <a:gd name="connsiteX79" fmla="*/ 802518 w 868197"/>
                  <a:gd name="connsiteY79" fmla="*/ 541459 h 924466"/>
                  <a:gd name="connsiteX80" fmla="*/ 788969 w 868197"/>
                  <a:gd name="connsiteY80" fmla="*/ 530619 h 924466"/>
                  <a:gd name="connsiteX81" fmla="*/ 523392 w 868197"/>
                  <a:gd name="connsiteY81" fmla="*/ 69925 h 924466"/>
                  <a:gd name="connsiteX82" fmla="*/ 520682 w 868197"/>
                  <a:gd name="connsiteY82" fmla="*/ 52762 h 924466"/>
                  <a:gd name="connsiteX83" fmla="*/ 531522 w 868197"/>
                  <a:gd name="connsiteY83" fmla="*/ 39212 h 924466"/>
                  <a:gd name="connsiteX84" fmla="*/ 543265 w 868197"/>
                  <a:gd name="connsiteY84" fmla="*/ 36502 h 924466"/>
                  <a:gd name="connsiteX85" fmla="*/ 549588 w 868197"/>
                  <a:gd name="connsiteY85" fmla="*/ 37405 h 924466"/>
                  <a:gd name="connsiteX86" fmla="*/ 563138 w 868197"/>
                  <a:gd name="connsiteY86" fmla="*/ 48245 h 924466"/>
                  <a:gd name="connsiteX87" fmla="*/ 828715 w 868197"/>
                  <a:gd name="connsiteY87" fmla="*/ 508939 h 924466"/>
                  <a:gd name="connsiteX88" fmla="*/ 830521 w 868197"/>
                  <a:gd name="connsiteY88" fmla="*/ 525199 h 9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68197" h="924466">
                    <a:moveTo>
                      <a:pt x="859428" y="489969"/>
                    </a:moveTo>
                    <a:lnTo>
                      <a:pt x="762772" y="322855"/>
                    </a:lnTo>
                    <a:lnTo>
                      <a:pt x="770902" y="318338"/>
                    </a:lnTo>
                    <a:cubicBezTo>
                      <a:pt x="788065" y="308402"/>
                      <a:pt x="799808" y="293045"/>
                      <a:pt x="805228" y="274075"/>
                    </a:cubicBezTo>
                    <a:cubicBezTo>
                      <a:pt x="810648" y="255106"/>
                      <a:pt x="807938" y="236136"/>
                      <a:pt x="798002" y="218973"/>
                    </a:cubicBezTo>
                    <a:cubicBezTo>
                      <a:pt x="778129" y="184647"/>
                      <a:pt x="732963" y="172000"/>
                      <a:pt x="698636" y="192776"/>
                    </a:cubicBezTo>
                    <a:lnTo>
                      <a:pt x="690507" y="197293"/>
                    </a:lnTo>
                    <a:lnTo>
                      <a:pt x="593851" y="29275"/>
                    </a:lnTo>
                    <a:cubicBezTo>
                      <a:pt x="585721" y="15726"/>
                      <a:pt x="573075" y="5789"/>
                      <a:pt x="557718" y="2176"/>
                    </a:cubicBezTo>
                    <a:cubicBezTo>
                      <a:pt x="542362" y="-2341"/>
                      <a:pt x="527005" y="369"/>
                      <a:pt x="512552" y="8499"/>
                    </a:cubicBezTo>
                    <a:cubicBezTo>
                      <a:pt x="498099" y="16629"/>
                      <a:pt x="489066" y="29275"/>
                      <a:pt x="485452" y="44632"/>
                    </a:cubicBezTo>
                    <a:cubicBezTo>
                      <a:pt x="482742" y="55472"/>
                      <a:pt x="482742" y="65408"/>
                      <a:pt x="485452" y="76248"/>
                    </a:cubicBezTo>
                    <a:lnTo>
                      <a:pt x="393314" y="178324"/>
                    </a:lnTo>
                    <a:cubicBezTo>
                      <a:pt x="386990" y="185550"/>
                      <a:pt x="386990" y="197293"/>
                      <a:pt x="395120" y="203616"/>
                    </a:cubicBezTo>
                    <a:cubicBezTo>
                      <a:pt x="402347" y="209940"/>
                      <a:pt x="414090" y="209940"/>
                      <a:pt x="420413" y="201810"/>
                    </a:cubicBezTo>
                    <a:lnTo>
                      <a:pt x="503519" y="107865"/>
                    </a:lnTo>
                    <a:lnTo>
                      <a:pt x="745609" y="527005"/>
                    </a:lnTo>
                    <a:lnTo>
                      <a:pt x="340921" y="613725"/>
                    </a:lnTo>
                    <a:lnTo>
                      <a:pt x="228006" y="417704"/>
                    </a:lnTo>
                    <a:lnTo>
                      <a:pt x="312015" y="322855"/>
                    </a:lnTo>
                    <a:cubicBezTo>
                      <a:pt x="318338" y="315628"/>
                      <a:pt x="318338" y="303885"/>
                      <a:pt x="310208" y="297562"/>
                    </a:cubicBezTo>
                    <a:cubicBezTo>
                      <a:pt x="302982" y="291239"/>
                      <a:pt x="291238" y="291239"/>
                      <a:pt x="284915" y="299369"/>
                    </a:cubicBezTo>
                    <a:lnTo>
                      <a:pt x="193680" y="401444"/>
                    </a:lnTo>
                    <a:lnTo>
                      <a:pt x="42825" y="489066"/>
                    </a:lnTo>
                    <a:cubicBezTo>
                      <a:pt x="22952" y="500809"/>
                      <a:pt x="8499" y="518876"/>
                      <a:pt x="3079" y="541459"/>
                    </a:cubicBezTo>
                    <a:cubicBezTo>
                      <a:pt x="-3245" y="564042"/>
                      <a:pt x="369" y="586625"/>
                      <a:pt x="12112" y="606498"/>
                    </a:cubicBezTo>
                    <a:lnTo>
                      <a:pt x="69925" y="706767"/>
                    </a:lnTo>
                    <a:cubicBezTo>
                      <a:pt x="86184" y="734769"/>
                      <a:pt x="115091" y="750126"/>
                      <a:pt x="144900" y="750126"/>
                    </a:cubicBezTo>
                    <a:cubicBezTo>
                      <a:pt x="159353" y="750126"/>
                      <a:pt x="174710" y="746513"/>
                      <a:pt x="188260" y="738383"/>
                    </a:cubicBezTo>
                    <a:lnTo>
                      <a:pt x="231619" y="713993"/>
                    </a:lnTo>
                    <a:lnTo>
                      <a:pt x="420413" y="902787"/>
                    </a:lnTo>
                    <a:cubicBezTo>
                      <a:pt x="434866" y="917240"/>
                      <a:pt x="452933" y="924467"/>
                      <a:pt x="471903" y="924467"/>
                    </a:cubicBezTo>
                    <a:cubicBezTo>
                      <a:pt x="484549" y="924467"/>
                      <a:pt x="497196" y="920854"/>
                      <a:pt x="508036" y="914531"/>
                    </a:cubicBezTo>
                    <a:cubicBezTo>
                      <a:pt x="527909" y="902787"/>
                      <a:pt x="540555" y="883817"/>
                      <a:pt x="544168" y="860331"/>
                    </a:cubicBezTo>
                    <a:cubicBezTo>
                      <a:pt x="546878" y="837748"/>
                      <a:pt x="539652" y="815165"/>
                      <a:pt x="523392" y="798905"/>
                    </a:cubicBezTo>
                    <a:lnTo>
                      <a:pt x="458353" y="733866"/>
                    </a:lnTo>
                    <a:lnTo>
                      <a:pt x="476419" y="723930"/>
                    </a:lnTo>
                    <a:cubicBezTo>
                      <a:pt x="489969" y="715800"/>
                      <a:pt x="499002" y="702250"/>
                      <a:pt x="500809" y="686893"/>
                    </a:cubicBezTo>
                    <a:cubicBezTo>
                      <a:pt x="502616" y="671537"/>
                      <a:pt x="497196" y="656181"/>
                      <a:pt x="485452" y="645341"/>
                    </a:cubicBezTo>
                    <a:lnTo>
                      <a:pt x="463773" y="625468"/>
                    </a:lnTo>
                    <a:lnTo>
                      <a:pt x="768192" y="560428"/>
                    </a:lnTo>
                    <a:cubicBezTo>
                      <a:pt x="775419" y="567655"/>
                      <a:pt x="784452" y="573075"/>
                      <a:pt x="795292" y="575785"/>
                    </a:cubicBezTo>
                    <a:cubicBezTo>
                      <a:pt x="800712" y="577592"/>
                      <a:pt x="805228" y="577592"/>
                      <a:pt x="810648" y="577592"/>
                    </a:cubicBezTo>
                    <a:cubicBezTo>
                      <a:pt x="820585" y="577592"/>
                      <a:pt x="830521" y="574882"/>
                      <a:pt x="840458" y="569462"/>
                    </a:cubicBezTo>
                    <a:cubicBezTo>
                      <a:pt x="854008" y="561332"/>
                      <a:pt x="863944" y="548685"/>
                      <a:pt x="867557" y="533329"/>
                    </a:cubicBezTo>
                    <a:cubicBezTo>
                      <a:pt x="869364" y="518876"/>
                      <a:pt x="867557" y="503519"/>
                      <a:pt x="859428" y="489969"/>
                    </a:cubicBezTo>
                    <a:lnTo>
                      <a:pt x="859428" y="489969"/>
                    </a:lnTo>
                    <a:close/>
                    <a:moveTo>
                      <a:pt x="707670" y="228006"/>
                    </a:moveTo>
                    <a:lnTo>
                      <a:pt x="715799" y="223490"/>
                    </a:lnTo>
                    <a:cubicBezTo>
                      <a:pt x="732963" y="213553"/>
                      <a:pt x="755546" y="218973"/>
                      <a:pt x="765482" y="237039"/>
                    </a:cubicBezTo>
                    <a:cubicBezTo>
                      <a:pt x="775419" y="254203"/>
                      <a:pt x="769999" y="276786"/>
                      <a:pt x="751932" y="286722"/>
                    </a:cubicBezTo>
                    <a:lnTo>
                      <a:pt x="743802" y="291239"/>
                    </a:lnTo>
                    <a:lnTo>
                      <a:pt x="707670" y="228909"/>
                    </a:lnTo>
                    <a:lnTo>
                      <a:pt x="707670" y="228006"/>
                    </a:lnTo>
                    <a:close/>
                    <a:moveTo>
                      <a:pt x="169290" y="708573"/>
                    </a:moveTo>
                    <a:cubicBezTo>
                      <a:pt x="145804" y="722123"/>
                      <a:pt x="115091" y="713993"/>
                      <a:pt x="100637" y="690507"/>
                    </a:cubicBezTo>
                    <a:lnTo>
                      <a:pt x="42825" y="590238"/>
                    </a:lnTo>
                    <a:cubicBezTo>
                      <a:pt x="36502" y="578495"/>
                      <a:pt x="34695" y="564945"/>
                      <a:pt x="37405" y="552299"/>
                    </a:cubicBezTo>
                    <a:cubicBezTo>
                      <a:pt x="40115" y="539652"/>
                      <a:pt x="49148" y="528812"/>
                      <a:pt x="60891" y="521586"/>
                    </a:cubicBezTo>
                    <a:lnTo>
                      <a:pt x="199100" y="442093"/>
                    </a:lnTo>
                    <a:lnTo>
                      <a:pt x="307498" y="629081"/>
                    </a:lnTo>
                    <a:lnTo>
                      <a:pt x="169290" y="708573"/>
                    </a:lnTo>
                    <a:close/>
                    <a:moveTo>
                      <a:pt x="507132" y="856718"/>
                    </a:moveTo>
                    <a:cubicBezTo>
                      <a:pt x="505326" y="868461"/>
                      <a:pt x="499002" y="878398"/>
                      <a:pt x="489066" y="883817"/>
                    </a:cubicBezTo>
                    <a:cubicBezTo>
                      <a:pt x="474613" y="891947"/>
                      <a:pt x="456546" y="890141"/>
                      <a:pt x="444803" y="877495"/>
                    </a:cubicBezTo>
                    <a:lnTo>
                      <a:pt x="263235" y="695927"/>
                    </a:lnTo>
                    <a:lnTo>
                      <a:pt x="329178" y="657987"/>
                    </a:lnTo>
                    <a:lnTo>
                      <a:pt x="497196" y="826005"/>
                    </a:lnTo>
                    <a:cubicBezTo>
                      <a:pt x="504422" y="833232"/>
                      <a:pt x="508939" y="844975"/>
                      <a:pt x="507132" y="856718"/>
                    </a:cubicBezTo>
                    <a:lnTo>
                      <a:pt x="507132" y="856718"/>
                    </a:lnTo>
                    <a:close/>
                    <a:moveTo>
                      <a:pt x="459256" y="672440"/>
                    </a:moveTo>
                    <a:cubicBezTo>
                      <a:pt x="461966" y="675150"/>
                      <a:pt x="463773" y="678764"/>
                      <a:pt x="462869" y="683280"/>
                    </a:cubicBezTo>
                    <a:cubicBezTo>
                      <a:pt x="461966" y="687797"/>
                      <a:pt x="460159" y="690507"/>
                      <a:pt x="456546" y="693217"/>
                    </a:cubicBezTo>
                    <a:lnTo>
                      <a:pt x="430350" y="708573"/>
                    </a:lnTo>
                    <a:lnTo>
                      <a:pt x="368021" y="646244"/>
                    </a:lnTo>
                    <a:lnTo>
                      <a:pt x="418607" y="635404"/>
                    </a:lnTo>
                    <a:lnTo>
                      <a:pt x="459256" y="672440"/>
                    </a:lnTo>
                    <a:close/>
                    <a:moveTo>
                      <a:pt x="830521" y="525199"/>
                    </a:moveTo>
                    <a:cubicBezTo>
                      <a:pt x="828715" y="531522"/>
                      <a:pt x="825101" y="536039"/>
                      <a:pt x="819681" y="538749"/>
                    </a:cubicBezTo>
                    <a:cubicBezTo>
                      <a:pt x="814261" y="541459"/>
                      <a:pt x="807938" y="542362"/>
                      <a:pt x="802518" y="541459"/>
                    </a:cubicBezTo>
                    <a:cubicBezTo>
                      <a:pt x="796195" y="539652"/>
                      <a:pt x="791678" y="536039"/>
                      <a:pt x="788969" y="530619"/>
                    </a:cubicBezTo>
                    <a:lnTo>
                      <a:pt x="523392" y="69925"/>
                    </a:lnTo>
                    <a:cubicBezTo>
                      <a:pt x="520682" y="64505"/>
                      <a:pt x="519779" y="58182"/>
                      <a:pt x="520682" y="52762"/>
                    </a:cubicBezTo>
                    <a:cubicBezTo>
                      <a:pt x="522489" y="46439"/>
                      <a:pt x="526102" y="41922"/>
                      <a:pt x="531522" y="39212"/>
                    </a:cubicBezTo>
                    <a:cubicBezTo>
                      <a:pt x="535135" y="37405"/>
                      <a:pt x="538748" y="36502"/>
                      <a:pt x="543265" y="36502"/>
                    </a:cubicBezTo>
                    <a:cubicBezTo>
                      <a:pt x="545072" y="36502"/>
                      <a:pt x="546878" y="36502"/>
                      <a:pt x="549588" y="37405"/>
                    </a:cubicBezTo>
                    <a:cubicBezTo>
                      <a:pt x="555912" y="39212"/>
                      <a:pt x="560428" y="42825"/>
                      <a:pt x="563138" y="48245"/>
                    </a:cubicBezTo>
                    <a:lnTo>
                      <a:pt x="828715" y="508939"/>
                    </a:lnTo>
                    <a:cubicBezTo>
                      <a:pt x="831424" y="513456"/>
                      <a:pt x="832328" y="518876"/>
                      <a:pt x="830521" y="52519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301">
                <a:extLst>
                  <a:ext uri="{FF2B5EF4-FFF2-40B4-BE49-F238E27FC236}">
                    <a16:creationId xmlns:a16="http://schemas.microsoft.com/office/drawing/2014/main" id="{DED6FD8D-D8FC-5B1F-1111-C1259E07264E}"/>
                  </a:ext>
                </a:extLst>
              </p:cNvPr>
              <p:cNvSpPr/>
              <p:nvPr/>
            </p:nvSpPr>
            <p:spPr>
              <a:xfrm>
                <a:off x="4253152" y="1007954"/>
                <a:ext cx="36132" cy="36132"/>
              </a:xfrm>
              <a:custGeom>
                <a:avLst/>
                <a:gdLst>
                  <a:gd name="connsiteX0" fmla="*/ 18066 w 36132"/>
                  <a:gd name="connsiteY0" fmla="*/ 36133 h 36132"/>
                  <a:gd name="connsiteX1" fmla="*/ 30713 w 36132"/>
                  <a:gd name="connsiteY1" fmla="*/ 30713 h 36132"/>
                  <a:gd name="connsiteX2" fmla="*/ 36133 w 36132"/>
                  <a:gd name="connsiteY2" fmla="*/ 18066 h 36132"/>
                  <a:gd name="connsiteX3" fmla="*/ 30713 w 36132"/>
                  <a:gd name="connsiteY3" fmla="*/ 5420 h 36132"/>
                  <a:gd name="connsiteX4" fmla="*/ 18066 w 36132"/>
                  <a:gd name="connsiteY4" fmla="*/ 0 h 36132"/>
                  <a:gd name="connsiteX5" fmla="*/ 5420 w 36132"/>
                  <a:gd name="connsiteY5" fmla="*/ 5420 h 36132"/>
                  <a:gd name="connsiteX6" fmla="*/ 0 w 36132"/>
                  <a:gd name="connsiteY6" fmla="*/ 18066 h 36132"/>
                  <a:gd name="connsiteX7" fmla="*/ 5420 w 36132"/>
                  <a:gd name="connsiteY7" fmla="*/ 30713 h 36132"/>
                  <a:gd name="connsiteX8" fmla="*/ 18066 w 36132"/>
                  <a:gd name="connsiteY8" fmla="*/ 36133 h 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32" h="36132">
                    <a:moveTo>
                      <a:pt x="18066" y="36133"/>
                    </a:moveTo>
                    <a:cubicBezTo>
                      <a:pt x="22583" y="36133"/>
                      <a:pt x="27100" y="34327"/>
                      <a:pt x="30713" y="30713"/>
                    </a:cubicBezTo>
                    <a:cubicBezTo>
                      <a:pt x="34326" y="27100"/>
                      <a:pt x="36133" y="22583"/>
                      <a:pt x="36133" y="18066"/>
                    </a:cubicBezTo>
                    <a:cubicBezTo>
                      <a:pt x="36133" y="13550"/>
                      <a:pt x="34326" y="9033"/>
                      <a:pt x="30713" y="5420"/>
                    </a:cubicBezTo>
                    <a:cubicBezTo>
                      <a:pt x="27100" y="1807"/>
                      <a:pt x="22583" y="0"/>
                      <a:pt x="18066" y="0"/>
                    </a:cubicBezTo>
                    <a:cubicBezTo>
                      <a:pt x="13550" y="0"/>
                      <a:pt x="9033" y="1807"/>
                      <a:pt x="5420" y="5420"/>
                    </a:cubicBezTo>
                    <a:cubicBezTo>
                      <a:pt x="1807" y="9033"/>
                      <a:pt x="0" y="13550"/>
                      <a:pt x="0" y="18066"/>
                    </a:cubicBezTo>
                    <a:cubicBezTo>
                      <a:pt x="0" y="22583"/>
                      <a:pt x="1807" y="27100"/>
                      <a:pt x="5420" y="30713"/>
                    </a:cubicBezTo>
                    <a:cubicBezTo>
                      <a:pt x="8130" y="34327"/>
                      <a:pt x="13550" y="36133"/>
                      <a:pt x="18066" y="3613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768BE90D-1358-21FF-19B7-9E56D69A81DD}"/>
                </a:ext>
              </a:extLst>
            </p:cNvPr>
            <p:cNvGrpSpPr/>
            <p:nvPr/>
          </p:nvGrpSpPr>
          <p:grpSpPr>
            <a:xfrm>
              <a:off x="3958353" y="890522"/>
              <a:ext cx="708520" cy="605461"/>
              <a:chOff x="3958353" y="890522"/>
              <a:chExt cx="708520" cy="605461"/>
            </a:xfrm>
            <a:solidFill>
              <a:srgbClr val="60A9DD"/>
            </a:solidFill>
          </p:grpSpPr>
          <p:sp>
            <p:nvSpPr>
              <p:cNvPr id="16" name="Freeform 298">
                <a:extLst>
                  <a:ext uri="{FF2B5EF4-FFF2-40B4-BE49-F238E27FC236}">
                    <a16:creationId xmlns:a16="http://schemas.microsoft.com/office/drawing/2014/main" id="{D85357D8-0ACB-CF69-3FD0-0264F9BD2224}"/>
                  </a:ext>
                </a:extLst>
              </p:cNvPr>
              <p:cNvSpPr/>
              <p:nvPr/>
            </p:nvSpPr>
            <p:spPr>
              <a:xfrm>
                <a:off x="4150173" y="890522"/>
                <a:ext cx="516699" cy="505860"/>
              </a:xfrm>
              <a:custGeom>
                <a:avLst/>
                <a:gdLst>
                  <a:gd name="connsiteX0" fmla="*/ 274610 w 516699"/>
                  <a:gd name="connsiteY0" fmla="*/ 0 h 505860"/>
                  <a:gd name="connsiteX1" fmla="*/ 516700 w 516699"/>
                  <a:gd name="connsiteY1" fmla="*/ 419141 h 505860"/>
                  <a:gd name="connsiteX2" fmla="*/ 112915 w 516699"/>
                  <a:gd name="connsiteY2" fmla="*/ 505860 h 505860"/>
                  <a:gd name="connsiteX3" fmla="*/ 0 w 516699"/>
                  <a:gd name="connsiteY3" fmla="*/ 309840 h 50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699" h="505860">
                    <a:moveTo>
                      <a:pt x="274610" y="0"/>
                    </a:moveTo>
                    <a:lnTo>
                      <a:pt x="516700" y="419141"/>
                    </a:lnTo>
                    <a:lnTo>
                      <a:pt x="112915" y="505860"/>
                    </a:lnTo>
                    <a:lnTo>
                      <a:pt x="0" y="309840"/>
                    </a:lnTo>
                  </a:path>
                </a:pathLst>
              </a:custGeom>
              <a:solidFill>
                <a:srgbClr val="FED100"/>
              </a:solidFill>
              <a:ln w="9028" cap="flat">
                <a:solidFill>
                  <a:srgbClr val="FED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299">
                <a:extLst>
                  <a:ext uri="{FF2B5EF4-FFF2-40B4-BE49-F238E27FC236}">
                    <a16:creationId xmlns:a16="http://schemas.microsoft.com/office/drawing/2014/main" id="{65B7B105-B8DF-8848-11A0-418DC8992A80}"/>
                  </a:ext>
                </a:extLst>
              </p:cNvPr>
              <p:cNvSpPr/>
              <p:nvPr/>
            </p:nvSpPr>
            <p:spPr>
              <a:xfrm>
                <a:off x="3958353" y="1222945"/>
                <a:ext cx="271312" cy="273038"/>
              </a:xfrm>
              <a:custGeom>
                <a:avLst/>
                <a:gdLst>
                  <a:gd name="connsiteX0" fmla="*/ 133104 w 271312"/>
                  <a:gd name="connsiteY0" fmla="*/ 266480 h 273038"/>
                  <a:gd name="connsiteX1" fmla="*/ 64452 w 271312"/>
                  <a:gd name="connsiteY1" fmla="*/ 248413 h 273038"/>
                  <a:gd name="connsiteX2" fmla="*/ 6639 w 271312"/>
                  <a:gd name="connsiteY2" fmla="*/ 148144 h 273038"/>
                  <a:gd name="connsiteX3" fmla="*/ 1220 w 271312"/>
                  <a:gd name="connsiteY3" fmla="*/ 110205 h 273038"/>
                  <a:gd name="connsiteX4" fmla="*/ 24706 w 271312"/>
                  <a:gd name="connsiteY4" fmla="*/ 79492 h 273038"/>
                  <a:gd name="connsiteX5" fmla="*/ 162914 w 271312"/>
                  <a:gd name="connsiteY5" fmla="*/ 0 h 273038"/>
                  <a:gd name="connsiteX6" fmla="*/ 271313 w 271312"/>
                  <a:gd name="connsiteY6" fmla="*/ 186987 h 273038"/>
                  <a:gd name="connsiteX7" fmla="*/ 133104 w 271312"/>
                  <a:gd name="connsiteY7" fmla="*/ 266480 h 2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12" h="273038">
                    <a:moveTo>
                      <a:pt x="133104" y="266480"/>
                    </a:moveTo>
                    <a:cubicBezTo>
                      <a:pt x="109618" y="280030"/>
                      <a:pt x="78905" y="271900"/>
                      <a:pt x="64452" y="248413"/>
                    </a:cubicBezTo>
                    <a:lnTo>
                      <a:pt x="6639" y="148144"/>
                    </a:lnTo>
                    <a:cubicBezTo>
                      <a:pt x="316" y="136401"/>
                      <a:pt x="-1490" y="122852"/>
                      <a:pt x="1220" y="110205"/>
                    </a:cubicBezTo>
                    <a:cubicBezTo>
                      <a:pt x="4833" y="97559"/>
                      <a:pt x="12963" y="86719"/>
                      <a:pt x="24706" y="79492"/>
                    </a:cubicBezTo>
                    <a:lnTo>
                      <a:pt x="162914" y="0"/>
                    </a:lnTo>
                    <a:lnTo>
                      <a:pt x="271313" y="186987"/>
                    </a:lnTo>
                    <a:lnTo>
                      <a:pt x="133104" y="266480"/>
                    </a:lnTo>
                    <a:close/>
                  </a:path>
                </a:pathLst>
              </a:custGeom>
              <a:solidFill>
                <a:srgbClr val="FED1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2D9EA-899C-933B-8DE8-FAA7929AA906}"/>
              </a:ext>
            </a:extLst>
          </p:cNvPr>
          <p:cNvGrpSpPr/>
          <p:nvPr/>
        </p:nvGrpSpPr>
        <p:grpSpPr>
          <a:xfrm>
            <a:off x="2730687" y="2025589"/>
            <a:ext cx="759125" cy="606614"/>
            <a:chOff x="3454400" y="159975"/>
            <a:chExt cx="4578885" cy="3280548"/>
          </a:xfrm>
        </p:grpSpPr>
        <p:sp>
          <p:nvSpPr>
            <p:cNvPr id="21" name="Freeform 403">
              <a:extLst>
                <a:ext uri="{FF2B5EF4-FFF2-40B4-BE49-F238E27FC236}">
                  <a16:creationId xmlns:a16="http://schemas.microsoft.com/office/drawing/2014/main" id="{505DBDD8-A2EB-21F8-85F6-D961B057FC2A}"/>
                </a:ext>
              </a:extLst>
            </p:cNvPr>
            <p:cNvSpPr/>
            <p:nvPr/>
          </p:nvSpPr>
          <p:spPr>
            <a:xfrm>
              <a:off x="4917909" y="815474"/>
              <a:ext cx="1818990" cy="1732303"/>
            </a:xfrm>
            <a:custGeom>
              <a:avLst/>
              <a:gdLst>
                <a:gd name="connsiteX0" fmla="*/ 779311 w 1818990"/>
                <a:gd name="connsiteY0" fmla="*/ 202057 h 1732303"/>
                <a:gd name="connsiteX1" fmla="*/ 821509 w 1818990"/>
                <a:gd name="connsiteY1" fmla="*/ 146379 h 1732303"/>
                <a:gd name="connsiteX2" fmla="*/ 834078 w 1818990"/>
                <a:gd name="connsiteY2" fmla="*/ 148175 h 1732303"/>
                <a:gd name="connsiteX3" fmla="*/ 908598 w 1818990"/>
                <a:gd name="connsiteY3" fmla="*/ 0 h 1732303"/>
                <a:gd name="connsiteX4" fmla="*/ 935532 w 1818990"/>
                <a:gd name="connsiteY4" fmla="*/ 49392 h 1732303"/>
                <a:gd name="connsiteX5" fmla="*/ 1159988 w 1818990"/>
                <a:gd name="connsiteY5" fmla="*/ 506490 h 1732303"/>
                <a:gd name="connsiteX6" fmla="*/ 1259647 w 1818990"/>
                <a:gd name="connsiteY6" fmla="*/ 579231 h 1732303"/>
                <a:gd name="connsiteX7" fmla="*/ 1525402 w 1818990"/>
                <a:gd name="connsiteY7" fmla="*/ 616948 h 1732303"/>
                <a:gd name="connsiteX8" fmla="*/ 1818991 w 1818990"/>
                <a:gd name="connsiteY8" fmla="*/ 660053 h 1732303"/>
                <a:gd name="connsiteX9" fmla="*/ 1783976 w 1818990"/>
                <a:gd name="connsiteY9" fmla="*/ 696873 h 1732303"/>
                <a:gd name="connsiteX10" fmla="*/ 1418561 w 1818990"/>
                <a:gd name="connsiteY10" fmla="*/ 1052493 h 1732303"/>
                <a:gd name="connsiteX11" fmla="*/ 1376364 w 1818990"/>
                <a:gd name="connsiteY11" fmla="*/ 1172829 h 1732303"/>
                <a:gd name="connsiteX12" fmla="*/ 1424846 w 1818990"/>
                <a:gd name="connsiteY12" fmla="*/ 1450321 h 1732303"/>
                <a:gd name="connsiteX13" fmla="*/ 1472431 w 1818990"/>
                <a:gd name="connsiteY13" fmla="*/ 1731405 h 1732303"/>
                <a:gd name="connsiteX14" fmla="*/ 1422153 w 1818990"/>
                <a:gd name="connsiteY14" fmla="*/ 1706261 h 1732303"/>
                <a:gd name="connsiteX15" fmla="*/ 979526 w 1818990"/>
                <a:gd name="connsiteY15" fmla="*/ 1472772 h 1732303"/>
                <a:gd name="connsiteX16" fmla="*/ 841261 w 1818990"/>
                <a:gd name="connsiteY16" fmla="*/ 1471874 h 1732303"/>
                <a:gd name="connsiteX17" fmla="*/ 457890 w 1818990"/>
                <a:gd name="connsiteY17" fmla="*/ 1673931 h 1732303"/>
                <a:gd name="connsiteX18" fmla="*/ 345662 w 1818990"/>
                <a:gd name="connsiteY18" fmla="*/ 1732303 h 1732303"/>
                <a:gd name="connsiteX19" fmla="*/ 439036 w 1818990"/>
                <a:gd name="connsiteY19" fmla="*/ 1188096 h 1732303"/>
                <a:gd name="connsiteX20" fmla="*/ 395042 w 1818990"/>
                <a:gd name="connsiteY20" fmla="*/ 1048003 h 1732303"/>
                <a:gd name="connsiteX21" fmla="*/ 35913 w 1818990"/>
                <a:gd name="connsiteY21" fmla="*/ 698669 h 1732303"/>
                <a:gd name="connsiteX22" fmla="*/ 0 w 1818990"/>
                <a:gd name="connsiteY22" fmla="*/ 661849 h 1732303"/>
                <a:gd name="connsiteX23" fmla="*/ 47585 w 1818990"/>
                <a:gd name="connsiteY23" fmla="*/ 652869 h 1732303"/>
                <a:gd name="connsiteX24" fmla="*/ 525227 w 1818990"/>
                <a:gd name="connsiteY24" fmla="*/ 585517 h 1732303"/>
                <a:gd name="connsiteX25" fmla="*/ 648229 w 1818990"/>
                <a:gd name="connsiteY25" fmla="*/ 521757 h 1732303"/>
                <a:gd name="connsiteX26" fmla="*/ 677857 w 1818990"/>
                <a:gd name="connsiteY26" fmla="*/ 442730 h 1732303"/>
                <a:gd name="connsiteX27" fmla="*/ 685937 w 1818990"/>
                <a:gd name="connsiteY27" fmla="*/ 443628 h 173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8990" h="1732303">
                  <a:moveTo>
                    <a:pt x="779311" y="202057"/>
                  </a:moveTo>
                  <a:cubicBezTo>
                    <a:pt x="773924" y="176912"/>
                    <a:pt x="788289" y="146379"/>
                    <a:pt x="821509" y="146379"/>
                  </a:cubicBezTo>
                  <a:cubicBezTo>
                    <a:pt x="825998" y="146379"/>
                    <a:pt x="830487" y="147277"/>
                    <a:pt x="834078" y="148175"/>
                  </a:cubicBezTo>
                  <a:cubicBezTo>
                    <a:pt x="860115" y="102376"/>
                    <a:pt x="881663" y="52984"/>
                    <a:pt x="908598" y="0"/>
                  </a:cubicBezTo>
                  <a:cubicBezTo>
                    <a:pt x="920269" y="21553"/>
                    <a:pt x="928350" y="35921"/>
                    <a:pt x="935532" y="49392"/>
                  </a:cubicBezTo>
                  <a:cubicBezTo>
                    <a:pt x="1010949" y="201159"/>
                    <a:pt x="1086367" y="353825"/>
                    <a:pt x="1159988" y="506490"/>
                  </a:cubicBezTo>
                  <a:cubicBezTo>
                    <a:pt x="1180638" y="549595"/>
                    <a:pt x="1212960" y="572944"/>
                    <a:pt x="1259647" y="579231"/>
                  </a:cubicBezTo>
                  <a:cubicBezTo>
                    <a:pt x="1348531" y="590905"/>
                    <a:pt x="1436518" y="603477"/>
                    <a:pt x="1525402" y="616948"/>
                  </a:cubicBezTo>
                  <a:cubicBezTo>
                    <a:pt x="1620572" y="630418"/>
                    <a:pt x="1716639" y="644787"/>
                    <a:pt x="1818991" y="660053"/>
                  </a:cubicBezTo>
                  <a:cubicBezTo>
                    <a:pt x="1803728" y="676218"/>
                    <a:pt x="1794749" y="686994"/>
                    <a:pt x="1783976" y="696873"/>
                  </a:cubicBezTo>
                  <a:cubicBezTo>
                    <a:pt x="1662770" y="815413"/>
                    <a:pt x="1541563" y="934851"/>
                    <a:pt x="1418561" y="1052493"/>
                  </a:cubicBezTo>
                  <a:cubicBezTo>
                    <a:pt x="1383546" y="1086619"/>
                    <a:pt x="1367386" y="1124336"/>
                    <a:pt x="1376364" y="1172829"/>
                  </a:cubicBezTo>
                  <a:cubicBezTo>
                    <a:pt x="1393422" y="1265327"/>
                    <a:pt x="1408685" y="1357824"/>
                    <a:pt x="1424846" y="1450321"/>
                  </a:cubicBezTo>
                  <a:cubicBezTo>
                    <a:pt x="1440109" y="1541921"/>
                    <a:pt x="1455372" y="1633520"/>
                    <a:pt x="1472431" y="1731405"/>
                  </a:cubicBezTo>
                  <a:cubicBezTo>
                    <a:pt x="1450883" y="1720629"/>
                    <a:pt x="1436518" y="1714343"/>
                    <a:pt x="1422153" y="1706261"/>
                  </a:cubicBezTo>
                  <a:cubicBezTo>
                    <a:pt x="1274910" y="1629030"/>
                    <a:pt x="1126769" y="1551799"/>
                    <a:pt x="979526" y="1472772"/>
                  </a:cubicBezTo>
                  <a:cubicBezTo>
                    <a:pt x="931941" y="1446729"/>
                    <a:pt x="889743" y="1444933"/>
                    <a:pt x="841261" y="1471874"/>
                  </a:cubicBezTo>
                  <a:cubicBezTo>
                    <a:pt x="714668" y="1541022"/>
                    <a:pt x="586279" y="1606579"/>
                    <a:pt x="457890" y="1673931"/>
                  </a:cubicBezTo>
                  <a:cubicBezTo>
                    <a:pt x="422875" y="1691892"/>
                    <a:pt x="387860" y="1710751"/>
                    <a:pt x="345662" y="1732303"/>
                  </a:cubicBezTo>
                  <a:cubicBezTo>
                    <a:pt x="377086" y="1545513"/>
                    <a:pt x="405816" y="1366804"/>
                    <a:pt x="439036" y="1188096"/>
                  </a:cubicBezTo>
                  <a:cubicBezTo>
                    <a:pt x="449810" y="1130622"/>
                    <a:pt x="437240" y="1087516"/>
                    <a:pt x="395042" y="1048003"/>
                  </a:cubicBezTo>
                  <a:cubicBezTo>
                    <a:pt x="273836" y="933055"/>
                    <a:pt x="155324" y="815413"/>
                    <a:pt x="35913" y="698669"/>
                  </a:cubicBezTo>
                  <a:cubicBezTo>
                    <a:pt x="25139" y="687892"/>
                    <a:pt x="14365" y="677116"/>
                    <a:pt x="0" y="661849"/>
                  </a:cubicBezTo>
                  <a:cubicBezTo>
                    <a:pt x="21548" y="657359"/>
                    <a:pt x="35015" y="654665"/>
                    <a:pt x="47585" y="652869"/>
                  </a:cubicBezTo>
                  <a:cubicBezTo>
                    <a:pt x="206499" y="629520"/>
                    <a:pt x="365414" y="601681"/>
                    <a:pt x="525227" y="585517"/>
                  </a:cubicBezTo>
                  <a:cubicBezTo>
                    <a:pt x="582688" y="579231"/>
                    <a:pt x="620396" y="557678"/>
                    <a:pt x="648229" y="521757"/>
                  </a:cubicBezTo>
                  <a:cubicBezTo>
                    <a:pt x="623090" y="497510"/>
                    <a:pt x="632966" y="442730"/>
                    <a:pt x="677857" y="442730"/>
                  </a:cubicBezTo>
                  <a:cubicBezTo>
                    <a:pt x="680551" y="442730"/>
                    <a:pt x="683244" y="442730"/>
                    <a:pt x="685937" y="443628"/>
                  </a:cubicBezTo>
                </a:path>
              </a:pathLst>
            </a:custGeom>
            <a:solidFill>
              <a:srgbClr val="00BADE"/>
            </a:solidFill>
            <a:ln w="89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4E225F-693C-04E7-3E83-A67E69B34B94}"/>
                </a:ext>
              </a:extLst>
            </p:cNvPr>
            <p:cNvGrpSpPr/>
            <p:nvPr/>
          </p:nvGrpSpPr>
          <p:grpSpPr>
            <a:xfrm>
              <a:off x="3454400" y="159975"/>
              <a:ext cx="4578885" cy="3280548"/>
              <a:chOff x="3454400" y="159975"/>
              <a:chExt cx="4578885" cy="3280548"/>
            </a:xfrm>
          </p:grpSpPr>
          <p:sp>
            <p:nvSpPr>
              <p:cNvPr id="23" name="Freeform 405">
                <a:extLst>
                  <a:ext uri="{FF2B5EF4-FFF2-40B4-BE49-F238E27FC236}">
                    <a16:creationId xmlns:a16="http://schemas.microsoft.com/office/drawing/2014/main" id="{08344195-34AE-1D36-2A5F-E53374C2F890}"/>
                  </a:ext>
                </a:extLst>
              </p:cNvPr>
              <p:cNvSpPr/>
              <p:nvPr/>
            </p:nvSpPr>
            <p:spPr>
              <a:xfrm>
                <a:off x="3454400" y="163639"/>
                <a:ext cx="2024310" cy="3276884"/>
              </a:xfrm>
              <a:custGeom>
                <a:avLst/>
                <a:gdLst>
                  <a:gd name="connsiteX0" fmla="*/ 0 w 2024310"/>
                  <a:gd name="connsiteY0" fmla="*/ 1615139 h 3276884"/>
                  <a:gd name="connsiteX1" fmla="*/ 502781 w 2024310"/>
                  <a:gd name="connsiteY1" fmla="*/ 1456187 h 3276884"/>
                  <a:gd name="connsiteX2" fmla="*/ 659003 w 2024310"/>
                  <a:gd name="connsiteY2" fmla="*/ 1519948 h 3276884"/>
                  <a:gd name="connsiteX3" fmla="*/ 659003 w 2024310"/>
                  <a:gd name="connsiteY3" fmla="*/ 1316094 h 3276884"/>
                  <a:gd name="connsiteX4" fmla="*/ 106841 w 2024310"/>
                  <a:gd name="connsiteY4" fmla="*/ 815891 h 3276884"/>
                  <a:gd name="connsiteX5" fmla="*/ 173280 w 2024310"/>
                  <a:gd name="connsiteY5" fmla="*/ 726986 h 3276884"/>
                  <a:gd name="connsiteX6" fmla="*/ 723646 w 2024310"/>
                  <a:gd name="connsiteY6" fmla="*/ 893122 h 3276884"/>
                  <a:gd name="connsiteX7" fmla="*/ 734420 w 2024310"/>
                  <a:gd name="connsiteY7" fmla="*/ 899408 h 3276884"/>
                  <a:gd name="connsiteX8" fmla="*/ 783800 w 2024310"/>
                  <a:gd name="connsiteY8" fmla="*/ 762009 h 3276884"/>
                  <a:gd name="connsiteX9" fmla="*/ 774822 w 2024310"/>
                  <a:gd name="connsiteY9" fmla="*/ 730578 h 3276884"/>
                  <a:gd name="connsiteX10" fmla="*/ 916678 w 2024310"/>
                  <a:gd name="connsiteY10" fmla="*/ 59748 h 3276884"/>
                  <a:gd name="connsiteX11" fmla="*/ 1036986 w 2024310"/>
                  <a:gd name="connsiteY11" fmla="*/ 2274 h 3276884"/>
                  <a:gd name="connsiteX12" fmla="*/ 1107914 w 2024310"/>
                  <a:gd name="connsiteY12" fmla="*/ 18438 h 3276884"/>
                  <a:gd name="connsiteX13" fmla="*/ 1050454 w 2024310"/>
                  <a:gd name="connsiteY13" fmla="*/ 728782 h 3276884"/>
                  <a:gd name="connsiteX14" fmla="*/ 967854 w 2024310"/>
                  <a:gd name="connsiteY14" fmla="*/ 771887 h 3276884"/>
                  <a:gd name="connsiteX15" fmla="*/ 893335 w 2024310"/>
                  <a:gd name="connsiteY15" fmla="*/ 849118 h 3276884"/>
                  <a:gd name="connsiteX16" fmla="*/ 1940197 w 2024310"/>
                  <a:gd name="connsiteY16" fmla="*/ 2981944 h 3276884"/>
                  <a:gd name="connsiteX17" fmla="*/ 2021001 w 2024310"/>
                  <a:gd name="connsiteY17" fmla="*/ 3077135 h 3276884"/>
                  <a:gd name="connsiteX18" fmla="*/ 1901591 w 2024310"/>
                  <a:gd name="connsiteY18" fmla="*/ 3110362 h 3276884"/>
                  <a:gd name="connsiteX19" fmla="*/ 1574783 w 2024310"/>
                  <a:gd name="connsiteY19" fmla="*/ 2981944 h 3276884"/>
                  <a:gd name="connsiteX20" fmla="*/ 1569396 w 2024310"/>
                  <a:gd name="connsiteY20" fmla="*/ 2989128 h 3276884"/>
                  <a:gd name="connsiteX21" fmla="*/ 1010052 w 2024310"/>
                  <a:gd name="connsiteY21" fmla="*/ 3258537 h 3276884"/>
                  <a:gd name="connsiteX22" fmla="*/ 865502 w 2024310"/>
                  <a:gd name="connsiteY22" fmla="*/ 3200165 h 3276884"/>
                  <a:gd name="connsiteX23" fmla="*/ 823304 w 2024310"/>
                  <a:gd name="connsiteY23" fmla="*/ 3104076 h 3276884"/>
                  <a:gd name="connsiteX24" fmla="*/ 1190514 w 2024310"/>
                  <a:gd name="connsiteY24" fmla="*/ 2715228 h 3276884"/>
                  <a:gd name="connsiteX25" fmla="*/ 1207573 w 2024310"/>
                  <a:gd name="connsiteY25" fmla="*/ 2707146 h 3276884"/>
                  <a:gd name="connsiteX26" fmla="*/ 1040578 w 2024310"/>
                  <a:gd name="connsiteY26" fmla="*/ 2523947 h 3276884"/>
                  <a:gd name="connsiteX27" fmla="*/ 738011 w 2024310"/>
                  <a:gd name="connsiteY27" fmla="*/ 2686491 h 3276884"/>
                  <a:gd name="connsiteX28" fmla="*/ 285508 w 2024310"/>
                  <a:gd name="connsiteY28" fmla="*/ 2471861 h 3276884"/>
                  <a:gd name="connsiteX29" fmla="*/ 289997 w 2024310"/>
                  <a:gd name="connsiteY29" fmla="*/ 2389243 h 3276884"/>
                  <a:gd name="connsiteX30" fmla="*/ 802654 w 2024310"/>
                  <a:gd name="connsiteY30" fmla="*/ 2151264 h 3276884"/>
                  <a:gd name="connsiteX31" fmla="*/ 812530 w 2024310"/>
                  <a:gd name="connsiteY31" fmla="*/ 2148570 h 3276884"/>
                  <a:gd name="connsiteX32" fmla="*/ 725442 w 2024310"/>
                  <a:gd name="connsiteY32" fmla="*/ 1910591 h 3276884"/>
                  <a:gd name="connsiteX33" fmla="*/ 638353 w 2024310"/>
                  <a:gd name="connsiteY33" fmla="*/ 1957289 h 3276884"/>
                  <a:gd name="connsiteX34" fmla="*/ 76315 w 2024310"/>
                  <a:gd name="connsiteY34" fmla="*/ 1790255 h 3276884"/>
                  <a:gd name="connsiteX35" fmla="*/ 0 w 2024310"/>
                  <a:gd name="connsiteY35" fmla="*/ 1670817 h 3276884"/>
                  <a:gd name="connsiteX36" fmla="*/ 0 w 2024310"/>
                  <a:gd name="connsiteY36" fmla="*/ 1615139 h 3276884"/>
                  <a:gd name="connsiteX37" fmla="*/ 1036986 w 2024310"/>
                  <a:gd name="connsiteY37" fmla="*/ 148653 h 3276884"/>
                  <a:gd name="connsiteX38" fmla="*/ 832283 w 2024310"/>
                  <a:gd name="connsiteY38" fmla="*/ 578810 h 3276884"/>
                  <a:gd name="connsiteX39" fmla="*/ 971445 w 2024310"/>
                  <a:gd name="connsiteY39" fmla="*/ 623712 h 3276884"/>
                  <a:gd name="connsiteX40" fmla="*/ 1036986 w 2024310"/>
                  <a:gd name="connsiteY40" fmla="*/ 148653 h 3276884"/>
                  <a:gd name="connsiteX41" fmla="*/ 966956 w 2024310"/>
                  <a:gd name="connsiteY41" fmla="*/ 3096892 h 3276884"/>
                  <a:gd name="connsiteX42" fmla="*/ 1425744 w 2024310"/>
                  <a:gd name="connsiteY42" fmla="*/ 2982841 h 3276884"/>
                  <a:gd name="connsiteX43" fmla="*/ 1341349 w 2024310"/>
                  <a:gd name="connsiteY43" fmla="*/ 2833768 h 3276884"/>
                  <a:gd name="connsiteX44" fmla="*/ 966956 w 2024310"/>
                  <a:gd name="connsiteY44" fmla="*/ 3096892 h 3276884"/>
                  <a:gd name="connsiteX45" fmla="*/ 428262 w 2024310"/>
                  <a:gd name="connsiteY45" fmla="*/ 2426960 h 3276884"/>
                  <a:gd name="connsiteX46" fmla="*/ 910393 w 2024310"/>
                  <a:gd name="connsiteY46" fmla="*/ 2466473 h 3276884"/>
                  <a:gd name="connsiteX47" fmla="*/ 898722 w 2024310"/>
                  <a:gd name="connsiteY47" fmla="*/ 2329074 h 3276884"/>
                  <a:gd name="connsiteX48" fmla="*/ 859217 w 2024310"/>
                  <a:gd name="connsiteY48" fmla="*/ 2308420 h 3276884"/>
                  <a:gd name="connsiteX49" fmla="*/ 428262 w 2024310"/>
                  <a:gd name="connsiteY49" fmla="*/ 2426960 h 3276884"/>
                  <a:gd name="connsiteX50" fmla="*/ 242412 w 2024310"/>
                  <a:gd name="connsiteY50" fmla="*/ 851812 h 3276884"/>
                  <a:gd name="connsiteX51" fmla="*/ 251391 w 2024310"/>
                  <a:gd name="connsiteY51" fmla="*/ 911980 h 3276884"/>
                  <a:gd name="connsiteX52" fmla="*/ 594359 w 2024310"/>
                  <a:gd name="connsiteY52" fmla="*/ 1187676 h 3276884"/>
                  <a:gd name="connsiteX53" fmla="*/ 666185 w 2024310"/>
                  <a:gd name="connsiteY53" fmla="*/ 1087994 h 3276884"/>
                  <a:gd name="connsiteX54" fmla="*/ 242412 w 2024310"/>
                  <a:gd name="connsiteY54" fmla="*/ 851812 h 3276884"/>
                  <a:gd name="connsiteX55" fmla="*/ 154426 w 2024310"/>
                  <a:gd name="connsiteY55" fmla="*/ 1659143 h 3276884"/>
                  <a:gd name="connsiteX56" fmla="*/ 560242 w 2024310"/>
                  <a:gd name="connsiteY56" fmla="*/ 1841443 h 3276884"/>
                  <a:gd name="connsiteX57" fmla="*/ 653616 w 2024310"/>
                  <a:gd name="connsiteY57" fmla="*/ 1755232 h 3276884"/>
                  <a:gd name="connsiteX58" fmla="*/ 597053 w 2024310"/>
                  <a:gd name="connsiteY58" fmla="*/ 1646570 h 3276884"/>
                  <a:gd name="connsiteX59" fmla="*/ 154426 w 2024310"/>
                  <a:gd name="connsiteY59" fmla="*/ 1659143 h 327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024310" h="3276884">
                    <a:moveTo>
                      <a:pt x="0" y="1615139"/>
                    </a:moveTo>
                    <a:cubicBezTo>
                      <a:pt x="140958" y="1478638"/>
                      <a:pt x="305260" y="1410388"/>
                      <a:pt x="502781" y="1456187"/>
                    </a:cubicBezTo>
                    <a:cubicBezTo>
                      <a:pt x="556651" y="1468760"/>
                      <a:pt x="606031" y="1497497"/>
                      <a:pt x="659003" y="1519948"/>
                    </a:cubicBezTo>
                    <a:cubicBezTo>
                      <a:pt x="659003" y="1454391"/>
                      <a:pt x="659003" y="1385243"/>
                      <a:pt x="659003" y="1316094"/>
                    </a:cubicBezTo>
                    <a:cubicBezTo>
                      <a:pt x="296282" y="1369976"/>
                      <a:pt x="107739" y="1079014"/>
                      <a:pt x="106841" y="815891"/>
                    </a:cubicBezTo>
                    <a:cubicBezTo>
                      <a:pt x="106841" y="759315"/>
                      <a:pt x="119411" y="739558"/>
                      <a:pt x="173280" y="726986"/>
                    </a:cubicBezTo>
                    <a:cubicBezTo>
                      <a:pt x="388758" y="674002"/>
                      <a:pt x="578198" y="711719"/>
                      <a:pt x="723646" y="893122"/>
                    </a:cubicBezTo>
                    <a:cubicBezTo>
                      <a:pt x="725442" y="894918"/>
                      <a:pt x="728135" y="895816"/>
                      <a:pt x="734420" y="899408"/>
                    </a:cubicBezTo>
                    <a:cubicBezTo>
                      <a:pt x="751478" y="853608"/>
                      <a:pt x="769435" y="807809"/>
                      <a:pt x="783800" y="762009"/>
                    </a:cubicBezTo>
                    <a:cubicBezTo>
                      <a:pt x="786494" y="753029"/>
                      <a:pt x="781107" y="738660"/>
                      <a:pt x="774822" y="730578"/>
                    </a:cubicBezTo>
                    <a:cubicBezTo>
                      <a:pt x="614111" y="533011"/>
                      <a:pt x="653616" y="228578"/>
                      <a:pt x="916678" y="59748"/>
                    </a:cubicBezTo>
                    <a:cubicBezTo>
                      <a:pt x="954387" y="35501"/>
                      <a:pt x="994789" y="14846"/>
                      <a:pt x="1036986" y="2274"/>
                    </a:cubicBezTo>
                    <a:cubicBezTo>
                      <a:pt x="1057636" y="-4012"/>
                      <a:pt x="1095345" y="3172"/>
                      <a:pt x="1107914" y="18438"/>
                    </a:cubicBezTo>
                    <a:cubicBezTo>
                      <a:pt x="1279399" y="220496"/>
                      <a:pt x="1301844" y="551869"/>
                      <a:pt x="1050454" y="728782"/>
                    </a:cubicBezTo>
                    <a:cubicBezTo>
                      <a:pt x="1025315" y="746742"/>
                      <a:pt x="997482" y="764703"/>
                      <a:pt x="967854" y="771887"/>
                    </a:cubicBezTo>
                    <a:cubicBezTo>
                      <a:pt x="923861" y="782664"/>
                      <a:pt x="907700" y="810502"/>
                      <a:pt x="893335" y="849118"/>
                    </a:cubicBezTo>
                    <a:cubicBezTo>
                      <a:pt x="572812" y="1731883"/>
                      <a:pt x="1046862" y="2697267"/>
                      <a:pt x="1940197" y="2981944"/>
                    </a:cubicBezTo>
                    <a:cubicBezTo>
                      <a:pt x="2011125" y="3004394"/>
                      <a:pt x="2033571" y="3031335"/>
                      <a:pt x="2021001" y="3077135"/>
                    </a:cubicBezTo>
                    <a:cubicBezTo>
                      <a:pt x="2008431" y="3122036"/>
                      <a:pt x="1969825" y="3135507"/>
                      <a:pt x="1901591" y="3110362"/>
                    </a:cubicBezTo>
                    <a:cubicBezTo>
                      <a:pt x="1792954" y="3069951"/>
                      <a:pt x="1686113" y="3025947"/>
                      <a:pt x="1574783" y="2981944"/>
                    </a:cubicBezTo>
                    <a:cubicBezTo>
                      <a:pt x="1575681" y="2980147"/>
                      <a:pt x="1571191" y="2983739"/>
                      <a:pt x="1569396" y="2989128"/>
                    </a:cubicBezTo>
                    <a:cubicBezTo>
                      <a:pt x="1494876" y="3197471"/>
                      <a:pt x="1272216" y="3326788"/>
                      <a:pt x="1010052" y="3258537"/>
                    </a:cubicBezTo>
                    <a:cubicBezTo>
                      <a:pt x="960671" y="3245067"/>
                      <a:pt x="913087" y="3220820"/>
                      <a:pt x="865502" y="3200165"/>
                    </a:cubicBezTo>
                    <a:cubicBezTo>
                      <a:pt x="823304" y="3181306"/>
                      <a:pt x="810735" y="3147181"/>
                      <a:pt x="823304" y="3104076"/>
                    </a:cubicBezTo>
                    <a:cubicBezTo>
                      <a:pt x="878969" y="2910999"/>
                      <a:pt x="987606" y="2769110"/>
                      <a:pt x="1190514" y="2715228"/>
                    </a:cubicBezTo>
                    <a:cubicBezTo>
                      <a:pt x="1195901" y="2713432"/>
                      <a:pt x="1200390" y="2709840"/>
                      <a:pt x="1207573" y="2707146"/>
                    </a:cubicBezTo>
                    <a:cubicBezTo>
                      <a:pt x="1151010" y="2645182"/>
                      <a:pt x="1096243" y="2585013"/>
                      <a:pt x="1040578" y="2523947"/>
                    </a:cubicBezTo>
                    <a:cubicBezTo>
                      <a:pt x="961569" y="2619139"/>
                      <a:pt x="861013" y="2677511"/>
                      <a:pt x="738011" y="2686491"/>
                    </a:cubicBezTo>
                    <a:cubicBezTo>
                      <a:pt x="548570" y="2699961"/>
                      <a:pt x="401327" y="2616445"/>
                      <a:pt x="285508" y="2471861"/>
                    </a:cubicBezTo>
                    <a:cubicBezTo>
                      <a:pt x="263960" y="2445818"/>
                      <a:pt x="271143" y="2415285"/>
                      <a:pt x="289997" y="2389243"/>
                    </a:cubicBezTo>
                    <a:cubicBezTo>
                      <a:pt x="416590" y="2215024"/>
                      <a:pt x="579096" y="2117139"/>
                      <a:pt x="802654" y="2151264"/>
                    </a:cubicBezTo>
                    <a:cubicBezTo>
                      <a:pt x="805348" y="2151264"/>
                      <a:pt x="808041" y="2150366"/>
                      <a:pt x="812530" y="2148570"/>
                    </a:cubicBezTo>
                    <a:cubicBezTo>
                      <a:pt x="783800" y="2069543"/>
                      <a:pt x="755070" y="1991414"/>
                      <a:pt x="725442" y="1910591"/>
                    </a:cubicBezTo>
                    <a:cubicBezTo>
                      <a:pt x="694916" y="1926756"/>
                      <a:pt x="667981" y="1944717"/>
                      <a:pt x="638353" y="1957289"/>
                    </a:cubicBezTo>
                    <a:cubicBezTo>
                      <a:pt x="439036" y="2043500"/>
                      <a:pt x="216375" y="1977944"/>
                      <a:pt x="76315" y="1790255"/>
                    </a:cubicBezTo>
                    <a:cubicBezTo>
                      <a:pt x="48482" y="1752538"/>
                      <a:pt x="25139" y="1711229"/>
                      <a:pt x="0" y="1670817"/>
                    </a:cubicBezTo>
                    <a:cubicBezTo>
                      <a:pt x="0" y="1651060"/>
                      <a:pt x="0" y="1633100"/>
                      <a:pt x="0" y="1615139"/>
                    </a:cubicBezTo>
                    <a:close/>
                    <a:moveTo>
                      <a:pt x="1036986" y="148653"/>
                    </a:moveTo>
                    <a:cubicBezTo>
                      <a:pt x="862809" y="223190"/>
                      <a:pt x="773026" y="412675"/>
                      <a:pt x="832283" y="578810"/>
                    </a:cubicBezTo>
                    <a:cubicBezTo>
                      <a:pt x="860115" y="656939"/>
                      <a:pt x="905006" y="671308"/>
                      <a:pt x="971445" y="623712"/>
                    </a:cubicBezTo>
                    <a:cubicBezTo>
                      <a:pt x="1120484" y="516846"/>
                      <a:pt x="1150112" y="309401"/>
                      <a:pt x="1036986" y="148653"/>
                    </a:cubicBezTo>
                    <a:close/>
                    <a:moveTo>
                      <a:pt x="966956" y="3096892"/>
                    </a:moveTo>
                    <a:cubicBezTo>
                      <a:pt x="1133053" y="3189389"/>
                      <a:pt x="1335962" y="3137303"/>
                      <a:pt x="1425744" y="2982841"/>
                    </a:cubicBezTo>
                    <a:cubicBezTo>
                      <a:pt x="1476920" y="2893936"/>
                      <a:pt x="1444598" y="2836462"/>
                      <a:pt x="1341349" y="2833768"/>
                    </a:cubicBezTo>
                    <a:cubicBezTo>
                      <a:pt x="1167171" y="2827482"/>
                      <a:pt x="1021723" y="2929858"/>
                      <a:pt x="966956" y="3096892"/>
                    </a:cubicBezTo>
                    <a:close/>
                    <a:moveTo>
                      <a:pt x="428262" y="2426960"/>
                    </a:moveTo>
                    <a:cubicBezTo>
                      <a:pt x="552162" y="2575135"/>
                      <a:pt x="774822" y="2593096"/>
                      <a:pt x="910393" y="2466473"/>
                    </a:cubicBezTo>
                    <a:cubicBezTo>
                      <a:pt x="964263" y="2416184"/>
                      <a:pt x="959774" y="2369486"/>
                      <a:pt x="898722" y="2329074"/>
                    </a:cubicBezTo>
                    <a:cubicBezTo>
                      <a:pt x="886152" y="2320992"/>
                      <a:pt x="873582" y="2313808"/>
                      <a:pt x="859217" y="2308420"/>
                    </a:cubicBezTo>
                    <a:cubicBezTo>
                      <a:pt x="702098" y="2241067"/>
                      <a:pt x="535103" y="2286867"/>
                      <a:pt x="428262" y="2426960"/>
                    </a:cubicBezTo>
                    <a:close/>
                    <a:moveTo>
                      <a:pt x="242412" y="851812"/>
                    </a:moveTo>
                    <a:cubicBezTo>
                      <a:pt x="246004" y="873365"/>
                      <a:pt x="247799" y="892223"/>
                      <a:pt x="251391" y="911980"/>
                    </a:cubicBezTo>
                    <a:cubicBezTo>
                      <a:pt x="285508" y="1083504"/>
                      <a:pt x="431853" y="1201146"/>
                      <a:pt x="594359" y="1187676"/>
                    </a:cubicBezTo>
                    <a:cubicBezTo>
                      <a:pt x="658105" y="1182288"/>
                      <a:pt x="680550" y="1150857"/>
                      <a:pt x="666185" y="1087994"/>
                    </a:cubicBezTo>
                    <a:cubicBezTo>
                      <a:pt x="623090" y="906592"/>
                      <a:pt x="427364" y="795236"/>
                      <a:pt x="242412" y="851812"/>
                    </a:cubicBezTo>
                    <a:close/>
                    <a:moveTo>
                      <a:pt x="154426" y="1659143"/>
                    </a:moveTo>
                    <a:cubicBezTo>
                      <a:pt x="225354" y="1812706"/>
                      <a:pt x="405816" y="1893529"/>
                      <a:pt x="560242" y="1841443"/>
                    </a:cubicBezTo>
                    <a:cubicBezTo>
                      <a:pt x="604235" y="1826177"/>
                      <a:pt x="643740" y="1805522"/>
                      <a:pt x="653616" y="1755232"/>
                    </a:cubicBezTo>
                    <a:cubicBezTo>
                      <a:pt x="663492" y="1704942"/>
                      <a:pt x="630272" y="1674409"/>
                      <a:pt x="597053" y="1646570"/>
                    </a:cubicBezTo>
                    <a:cubicBezTo>
                      <a:pt x="477642" y="1549583"/>
                      <a:pt x="281019" y="1555869"/>
                      <a:pt x="154426" y="1659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406">
                <a:extLst>
                  <a:ext uri="{FF2B5EF4-FFF2-40B4-BE49-F238E27FC236}">
                    <a16:creationId xmlns:a16="http://schemas.microsoft.com/office/drawing/2014/main" id="{210AABC1-E3CA-F43E-35E3-D501B9F8D48D}"/>
                  </a:ext>
                </a:extLst>
              </p:cNvPr>
              <p:cNvSpPr/>
              <p:nvPr/>
            </p:nvSpPr>
            <p:spPr>
              <a:xfrm>
                <a:off x="6010295" y="159975"/>
                <a:ext cx="2022990" cy="3267374"/>
              </a:xfrm>
              <a:custGeom>
                <a:avLst/>
                <a:gdLst>
                  <a:gd name="connsiteX0" fmla="*/ 1289483 w 2022990"/>
                  <a:gd name="connsiteY0" fmla="*/ 907562 h 3267374"/>
                  <a:gd name="connsiteX1" fmla="*/ 1332579 w 2022990"/>
                  <a:gd name="connsiteY1" fmla="*/ 857272 h 3267374"/>
                  <a:gd name="connsiteX2" fmla="*/ 1868579 w 2022990"/>
                  <a:gd name="connsiteY2" fmla="*/ 737834 h 3267374"/>
                  <a:gd name="connsiteX3" fmla="*/ 1913471 w 2022990"/>
                  <a:gd name="connsiteY3" fmla="*/ 796206 h 3267374"/>
                  <a:gd name="connsiteX4" fmla="*/ 1539976 w 2022990"/>
                  <a:gd name="connsiteY4" fmla="*/ 1318861 h 3267374"/>
                  <a:gd name="connsiteX5" fmla="*/ 1451091 w 2022990"/>
                  <a:gd name="connsiteY5" fmla="*/ 1326045 h 3267374"/>
                  <a:gd name="connsiteX6" fmla="*/ 1364002 w 2022990"/>
                  <a:gd name="connsiteY6" fmla="*/ 1319759 h 3267374"/>
                  <a:gd name="connsiteX7" fmla="*/ 1364002 w 2022990"/>
                  <a:gd name="connsiteY7" fmla="*/ 1532592 h 3267374"/>
                  <a:gd name="connsiteX8" fmla="*/ 1597437 w 2022990"/>
                  <a:gd name="connsiteY8" fmla="*/ 1447279 h 3267374"/>
                  <a:gd name="connsiteX9" fmla="*/ 1996968 w 2022990"/>
                  <a:gd name="connsiteY9" fmla="*/ 1594556 h 3267374"/>
                  <a:gd name="connsiteX10" fmla="*/ 2016720 w 2022990"/>
                  <a:gd name="connsiteY10" fmla="*/ 1675379 h 3267374"/>
                  <a:gd name="connsiteX11" fmla="*/ 1525611 w 2022990"/>
                  <a:gd name="connsiteY11" fmla="*/ 1995977 h 3267374"/>
                  <a:gd name="connsiteX12" fmla="*/ 1299359 w 2022990"/>
                  <a:gd name="connsiteY12" fmla="*/ 1909766 h 3267374"/>
                  <a:gd name="connsiteX13" fmla="*/ 1212270 w 2022990"/>
                  <a:gd name="connsiteY13" fmla="*/ 2145050 h 3267374"/>
                  <a:gd name="connsiteX14" fmla="*/ 1403507 w 2022990"/>
                  <a:gd name="connsiteY14" fmla="*/ 2157622 h 3267374"/>
                  <a:gd name="connsiteX15" fmla="*/ 1734804 w 2022990"/>
                  <a:gd name="connsiteY15" fmla="*/ 2396499 h 3267374"/>
                  <a:gd name="connsiteX16" fmla="*/ 1735702 w 2022990"/>
                  <a:gd name="connsiteY16" fmla="*/ 2473730 h 3267374"/>
                  <a:gd name="connsiteX17" fmla="*/ 1040786 w 2022990"/>
                  <a:gd name="connsiteY17" fmla="*/ 2585086 h 3267374"/>
                  <a:gd name="connsiteX18" fmla="*/ 978836 w 2022990"/>
                  <a:gd name="connsiteY18" fmla="*/ 2529407 h 3267374"/>
                  <a:gd name="connsiteX19" fmla="*/ 815432 w 2022990"/>
                  <a:gd name="connsiteY19" fmla="*/ 2708116 h 3267374"/>
                  <a:gd name="connsiteX20" fmla="*/ 837878 w 2022990"/>
                  <a:gd name="connsiteY20" fmla="*/ 2718892 h 3267374"/>
                  <a:gd name="connsiteX21" fmla="*/ 1200599 w 2022990"/>
                  <a:gd name="connsiteY21" fmla="*/ 3113128 h 3267374"/>
                  <a:gd name="connsiteX22" fmla="*/ 1163788 w 2022990"/>
                  <a:gd name="connsiteY22" fmla="*/ 3199339 h 3267374"/>
                  <a:gd name="connsiteX23" fmla="*/ 1007567 w 2022990"/>
                  <a:gd name="connsiteY23" fmla="*/ 3263100 h 3267374"/>
                  <a:gd name="connsiteX24" fmla="*/ 916886 w 2022990"/>
                  <a:gd name="connsiteY24" fmla="*/ 3215504 h 3267374"/>
                  <a:gd name="connsiteX25" fmla="*/ 975245 w 2022990"/>
                  <a:gd name="connsiteY25" fmla="*/ 3133783 h 3267374"/>
                  <a:gd name="connsiteX26" fmla="*/ 1055151 w 2022990"/>
                  <a:gd name="connsiteY26" fmla="*/ 3107740 h 3267374"/>
                  <a:gd name="connsiteX27" fmla="*/ 634072 w 2022990"/>
                  <a:gd name="connsiteY27" fmla="*/ 2859883 h 3267374"/>
                  <a:gd name="connsiteX28" fmla="*/ 590977 w 2022990"/>
                  <a:gd name="connsiteY28" fmla="*/ 2963157 h 3267374"/>
                  <a:gd name="connsiteX29" fmla="*/ 688839 w 2022990"/>
                  <a:gd name="connsiteY29" fmla="*/ 3087983 h 3267374"/>
                  <a:gd name="connsiteX30" fmla="*/ 711285 w 2022990"/>
                  <a:gd name="connsiteY30" fmla="*/ 3103250 h 3267374"/>
                  <a:gd name="connsiteX31" fmla="*/ 742709 w 2022990"/>
                  <a:gd name="connsiteY31" fmla="*/ 3201135 h 3267374"/>
                  <a:gd name="connsiteX32" fmla="*/ 636765 w 2022990"/>
                  <a:gd name="connsiteY32" fmla="*/ 3214606 h 3267374"/>
                  <a:gd name="connsiteX33" fmla="*/ 467975 w 2022990"/>
                  <a:gd name="connsiteY33" fmla="*/ 3023325 h 3267374"/>
                  <a:gd name="connsiteX34" fmla="*/ 449120 w 2022990"/>
                  <a:gd name="connsiteY34" fmla="*/ 2978423 h 3267374"/>
                  <a:gd name="connsiteX35" fmla="*/ 341381 w 2022990"/>
                  <a:gd name="connsiteY35" fmla="*/ 3030509 h 3267374"/>
                  <a:gd name="connsiteX36" fmla="*/ 107947 w 2022990"/>
                  <a:gd name="connsiteY36" fmla="*/ 3120313 h 3267374"/>
                  <a:gd name="connsiteX37" fmla="*/ 3800 w 2022990"/>
                  <a:gd name="connsiteY37" fmla="*/ 3083493 h 3267374"/>
                  <a:gd name="connsiteX38" fmla="*/ 69341 w 2022990"/>
                  <a:gd name="connsiteY38" fmla="*/ 2990996 h 3267374"/>
                  <a:gd name="connsiteX39" fmla="*/ 1055151 w 2022990"/>
                  <a:gd name="connsiteY39" fmla="*/ 2158520 h 3267374"/>
                  <a:gd name="connsiteX40" fmla="*/ 1122488 w 2022990"/>
                  <a:gd name="connsiteY40" fmla="*/ 836618 h 3267374"/>
                  <a:gd name="connsiteX41" fmla="*/ 1069516 w 2022990"/>
                  <a:gd name="connsiteY41" fmla="*/ 783634 h 3267374"/>
                  <a:gd name="connsiteX42" fmla="*/ 815432 w 2022990"/>
                  <a:gd name="connsiteY42" fmla="*/ 204403 h 3267374"/>
                  <a:gd name="connsiteX43" fmla="*/ 907908 w 2022990"/>
                  <a:gd name="connsiteY43" fmla="*/ 31981 h 3267374"/>
                  <a:gd name="connsiteX44" fmla="*/ 986019 w 2022990"/>
                  <a:gd name="connsiteY44" fmla="*/ 5040 h 3267374"/>
                  <a:gd name="connsiteX45" fmla="*/ 1337966 w 2022990"/>
                  <a:gd name="connsiteY45" fmla="*/ 402868 h 3267374"/>
                  <a:gd name="connsiteX46" fmla="*/ 1254468 w 2022990"/>
                  <a:gd name="connsiteY46" fmla="*/ 726160 h 3267374"/>
                  <a:gd name="connsiteX47" fmla="*/ 1245490 w 2022990"/>
                  <a:gd name="connsiteY47" fmla="*/ 786328 h 3267374"/>
                  <a:gd name="connsiteX48" fmla="*/ 1289483 w 2022990"/>
                  <a:gd name="connsiteY48" fmla="*/ 907562 h 3267374"/>
                  <a:gd name="connsiteX49" fmla="*/ 1870375 w 2022990"/>
                  <a:gd name="connsiteY49" fmla="*/ 1665501 h 3267374"/>
                  <a:gd name="connsiteX50" fmla="*/ 1395426 w 2022990"/>
                  <a:gd name="connsiteY50" fmla="*/ 1677175 h 3267374"/>
                  <a:gd name="connsiteX51" fmla="*/ 1417872 w 2022990"/>
                  <a:gd name="connsiteY51" fmla="*/ 1826249 h 3267374"/>
                  <a:gd name="connsiteX52" fmla="*/ 1870375 w 2022990"/>
                  <a:gd name="connsiteY52" fmla="*/ 1665501 h 3267374"/>
                  <a:gd name="connsiteX53" fmla="*/ 984223 w 2022990"/>
                  <a:gd name="connsiteY53" fmla="*/ 147827 h 3267374"/>
                  <a:gd name="connsiteX54" fmla="*/ 938434 w 2022990"/>
                  <a:gd name="connsiteY54" fmla="*/ 247509 h 3267374"/>
                  <a:gd name="connsiteX55" fmla="*/ 1060538 w 2022990"/>
                  <a:gd name="connsiteY55" fmla="*/ 632764 h 3267374"/>
                  <a:gd name="connsiteX56" fmla="*/ 1184438 w 2022990"/>
                  <a:gd name="connsiteY56" fmla="*/ 594149 h 3267374"/>
                  <a:gd name="connsiteX57" fmla="*/ 984223 w 2022990"/>
                  <a:gd name="connsiteY57" fmla="*/ 147827 h 3267374"/>
                  <a:gd name="connsiteX58" fmla="*/ 1594743 w 2022990"/>
                  <a:gd name="connsiteY58" fmla="*/ 2428828 h 3267374"/>
                  <a:gd name="connsiteX59" fmla="*/ 1340659 w 2022990"/>
                  <a:gd name="connsiteY59" fmla="*/ 2281551 h 3267374"/>
                  <a:gd name="connsiteX60" fmla="*/ 1092860 w 2022990"/>
                  <a:gd name="connsiteY60" fmla="*/ 2367762 h 3267374"/>
                  <a:gd name="connsiteX61" fmla="*/ 1089269 w 2022990"/>
                  <a:gd name="connsiteY61" fmla="*/ 2443196 h 3267374"/>
                  <a:gd name="connsiteX62" fmla="*/ 1594743 w 2022990"/>
                  <a:gd name="connsiteY62" fmla="*/ 2428828 h 3267374"/>
                  <a:gd name="connsiteX63" fmla="*/ 1777900 w 2022990"/>
                  <a:gd name="connsiteY63" fmla="*/ 855476 h 3267374"/>
                  <a:gd name="connsiteX64" fmla="*/ 1354127 w 2022990"/>
                  <a:gd name="connsiteY64" fmla="*/ 1103333 h 3267374"/>
                  <a:gd name="connsiteX65" fmla="*/ 1424157 w 2022990"/>
                  <a:gd name="connsiteY65" fmla="*/ 1191340 h 3267374"/>
                  <a:gd name="connsiteX66" fmla="*/ 1777900 w 2022990"/>
                  <a:gd name="connsiteY66" fmla="*/ 855476 h 3267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022990" h="3267374">
                    <a:moveTo>
                      <a:pt x="1289483" y="907562"/>
                    </a:moveTo>
                    <a:cubicBezTo>
                      <a:pt x="1306542" y="887805"/>
                      <a:pt x="1319111" y="872539"/>
                      <a:pt x="1332579" y="857272"/>
                    </a:cubicBezTo>
                    <a:cubicBezTo>
                      <a:pt x="1468150" y="709995"/>
                      <a:pt x="1687219" y="675870"/>
                      <a:pt x="1868579" y="737834"/>
                    </a:cubicBezTo>
                    <a:cubicBezTo>
                      <a:pt x="1888332" y="744120"/>
                      <a:pt x="1912573" y="775551"/>
                      <a:pt x="1913471" y="796206"/>
                    </a:cubicBezTo>
                    <a:cubicBezTo>
                      <a:pt x="1925142" y="1002753"/>
                      <a:pt x="1810221" y="1266775"/>
                      <a:pt x="1539976" y="1318861"/>
                    </a:cubicBezTo>
                    <a:cubicBezTo>
                      <a:pt x="1511246" y="1324249"/>
                      <a:pt x="1480720" y="1326045"/>
                      <a:pt x="1451091" y="1326045"/>
                    </a:cubicBezTo>
                    <a:cubicBezTo>
                      <a:pt x="1423259" y="1326045"/>
                      <a:pt x="1394529" y="1322453"/>
                      <a:pt x="1364002" y="1319759"/>
                    </a:cubicBezTo>
                    <a:cubicBezTo>
                      <a:pt x="1364002" y="1388009"/>
                      <a:pt x="1364002" y="1457158"/>
                      <a:pt x="1364002" y="1532592"/>
                    </a:cubicBezTo>
                    <a:cubicBezTo>
                      <a:pt x="1436726" y="1483200"/>
                      <a:pt x="1512143" y="1451769"/>
                      <a:pt x="1597437" y="1447279"/>
                    </a:cubicBezTo>
                    <a:cubicBezTo>
                      <a:pt x="1751862" y="1439197"/>
                      <a:pt x="1882944" y="1493079"/>
                      <a:pt x="1996968" y="1594556"/>
                    </a:cubicBezTo>
                    <a:cubicBezTo>
                      <a:pt x="2021209" y="1616109"/>
                      <a:pt x="2030188" y="1643050"/>
                      <a:pt x="2016720" y="1675379"/>
                    </a:cubicBezTo>
                    <a:cubicBezTo>
                      <a:pt x="1945792" y="1839719"/>
                      <a:pt x="1767126" y="2016631"/>
                      <a:pt x="1525611" y="1995977"/>
                    </a:cubicBezTo>
                    <a:cubicBezTo>
                      <a:pt x="1443909" y="1988792"/>
                      <a:pt x="1369389" y="1960055"/>
                      <a:pt x="1299359" y="1909766"/>
                    </a:cubicBezTo>
                    <a:cubicBezTo>
                      <a:pt x="1269731" y="1991486"/>
                      <a:pt x="1240103" y="2069615"/>
                      <a:pt x="1212270" y="2145050"/>
                    </a:cubicBezTo>
                    <a:cubicBezTo>
                      <a:pt x="1275118" y="2148642"/>
                      <a:pt x="1340659" y="2145050"/>
                      <a:pt x="1403507" y="2157622"/>
                    </a:cubicBezTo>
                    <a:cubicBezTo>
                      <a:pt x="1548056" y="2187257"/>
                      <a:pt x="1656693" y="2274367"/>
                      <a:pt x="1734804" y="2396499"/>
                    </a:cubicBezTo>
                    <a:cubicBezTo>
                      <a:pt x="1747373" y="2415358"/>
                      <a:pt x="1748271" y="2456667"/>
                      <a:pt x="1735702" y="2473730"/>
                    </a:cubicBezTo>
                    <a:cubicBezTo>
                      <a:pt x="1585765" y="2674889"/>
                      <a:pt x="1279607" y="2784448"/>
                      <a:pt x="1040786" y="2585086"/>
                    </a:cubicBezTo>
                    <a:cubicBezTo>
                      <a:pt x="1020136" y="2568023"/>
                      <a:pt x="1001282" y="2549164"/>
                      <a:pt x="978836" y="2529407"/>
                    </a:cubicBezTo>
                    <a:cubicBezTo>
                      <a:pt x="926763" y="2585984"/>
                      <a:pt x="871995" y="2646152"/>
                      <a:pt x="815432" y="2708116"/>
                    </a:cubicBezTo>
                    <a:cubicBezTo>
                      <a:pt x="823513" y="2711708"/>
                      <a:pt x="829797" y="2716198"/>
                      <a:pt x="837878" y="2718892"/>
                    </a:cubicBezTo>
                    <a:cubicBezTo>
                      <a:pt x="1038990" y="2776366"/>
                      <a:pt x="1147627" y="2919153"/>
                      <a:pt x="1200599" y="3113128"/>
                    </a:cubicBezTo>
                    <a:cubicBezTo>
                      <a:pt x="1210475" y="3150846"/>
                      <a:pt x="1199701" y="3182277"/>
                      <a:pt x="1163788" y="3199339"/>
                    </a:cubicBezTo>
                    <a:cubicBezTo>
                      <a:pt x="1112612" y="3222688"/>
                      <a:pt x="1060538" y="3246037"/>
                      <a:pt x="1007567" y="3263100"/>
                    </a:cubicBezTo>
                    <a:cubicBezTo>
                      <a:pt x="963573" y="3277468"/>
                      <a:pt x="925865" y="3254119"/>
                      <a:pt x="916886" y="3215504"/>
                    </a:cubicBezTo>
                    <a:cubicBezTo>
                      <a:pt x="908806" y="3178685"/>
                      <a:pt x="931252" y="3147254"/>
                      <a:pt x="975245" y="3133783"/>
                    </a:cubicBezTo>
                    <a:cubicBezTo>
                      <a:pt x="1002180" y="3125701"/>
                      <a:pt x="1028216" y="3116720"/>
                      <a:pt x="1055151" y="3107740"/>
                    </a:cubicBezTo>
                    <a:cubicBezTo>
                      <a:pt x="1027319" y="2926338"/>
                      <a:pt x="800169" y="2793429"/>
                      <a:pt x="634072" y="2859883"/>
                    </a:cubicBezTo>
                    <a:cubicBezTo>
                      <a:pt x="584692" y="2879640"/>
                      <a:pt x="564939" y="2915561"/>
                      <a:pt x="590977" y="2963157"/>
                    </a:cubicBezTo>
                    <a:cubicBezTo>
                      <a:pt x="616115" y="3008956"/>
                      <a:pt x="655620" y="3046674"/>
                      <a:pt x="688839" y="3087983"/>
                    </a:cubicBezTo>
                    <a:cubicBezTo>
                      <a:pt x="694226" y="3094269"/>
                      <a:pt x="703204" y="3097862"/>
                      <a:pt x="711285" y="3103250"/>
                    </a:cubicBezTo>
                    <a:cubicBezTo>
                      <a:pt x="752585" y="3131987"/>
                      <a:pt x="764256" y="3167010"/>
                      <a:pt x="742709" y="3201135"/>
                    </a:cubicBezTo>
                    <a:cubicBezTo>
                      <a:pt x="721161" y="3236159"/>
                      <a:pt x="681656" y="3241547"/>
                      <a:pt x="636765" y="3214606"/>
                    </a:cubicBezTo>
                    <a:cubicBezTo>
                      <a:pt x="560450" y="3167908"/>
                      <a:pt x="504785" y="3104148"/>
                      <a:pt x="467975" y="3023325"/>
                    </a:cubicBezTo>
                    <a:cubicBezTo>
                      <a:pt x="461690" y="3009854"/>
                      <a:pt x="456303" y="2996384"/>
                      <a:pt x="449120" y="2978423"/>
                    </a:cubicBezTo>
                    <a:cubicBezTo>
                      <a:pt x="412309" y="2996384"/>
                      <a:pt x="378192" y="3016141"/>
                      <a:pt x="341381" y="3030509"/>
                    </a:cubicBezTo>
                    <a:cubicBezTo>
                      <a:pt x="264168" y="3061940"/>
                      <a:pt x="186956" y="3092474"/>
                      <a:pt x="107947" y="3120313"/>
                    </a:cubicBezTo>
                    <a:cubicBezTo>
                      <a:pt x="54078" y="3139171"/>
                      <a:pt x="16369" y="3123905"/>
                      <a:pt x="3800" y="3083493"/>
                    </a:cubicBezTo>
                    <a:cubicBezTo>
                      <a:pt x="-9668" y="3040388"/>
                      <a:pt x="12778" y="3008956"/>
                      <a:pt x="69341" y="2990996"/>
                    </a:cubicBezTo>
                    <a:cubicBezTo>
                      <a:pt x="513764" y="2850903"/>
                      <a:pt x="846856" y="2574309"/>
                      <a:pt x="1055151" y="2158520"/>
                    </a:cubicBezTo>
                    <a:cubicBezTo>
                      <a:pt x="1269731" y="1730159"/>
                      <a:pt x="1286790" y="1287430"/>
                      <a:pt x="1122488" y="836618"/>
                    </a:cubicBezTo>
                    <a:cubicBezTo>
                      <a:pt x="1112612" y="809677"/>
                      <a:pt x="1099145" y="793512"/>
                      <a:pt x="1069516" y="783634"/>
                    </a:cubicBezTo>
                    <a:cubicBezTo>
                      <a:pt x="839674" y="703709"/>
                      <a:pt x="727446" y="451362"/>
                      <a:pt x="815432" y="204403"/>
                    </a:cubicBezTo>
                    <a:cubicBezTo>
                      <a:pt x="836980" y="143337"/>
                      <a:pt x="874689" y="88557"/>
                      <a:pt x="907908" y="31981"/>
                    </a:cubicBezTo>
                    <a:cubicBezTo>
                      <a:pt x="924967" y="4142"/>
                      <a:pt x="953697" y="-7532"/>
                      <a:pt x="986019" y="5040"/>
                    </a:cubicBezTo>
                    <a:cubicBezTo>
                      <a:pt x="1170970" y="77781"/>
                      <a:pt x="1302951" y="199015"/>
                      <a:pt x="1337966" y="402868"/>
                    </a:cubicBezTo>
                    <a:cubicBezTo>
                      <a:pt x="1358616" y="522306"/>
                      <a:pt x="1328090" y="630968"/>
                      <a:pt x="1254468" y="726160"/>
                    </a:cubicBezTo>
                    <a:cubicBezTo>
                      <a:pt x="1238307" y="746814"/>
                      <a:pt x="1235614" y="762979"/>
                      <a:pt x="1245490" y="786328"/>
                    </a:cubicBezTo>
                    <a:cubicBezTo>
                      <a:pt x="1260753" y="824045"/>
                      <a:pt x="1273323" y="863558"/>
                      <a:pt x="1289483" y="907562"/>
                    </a:cubicBezTo>
                    <a:close/>
                    <a:moveTo>
                      <a:pt x="1870375" y="1665501"/>
                    </a:moveTo>
                    <a:cubicBezTo>
                      <a:pt x="1729417" y="1546961"/>
                      <a:pt x="1529202" y="1553247"/>
                      <a:pt x="1395426" y="1677175"/>
                    </a:cubicBezTo>
                    <a:cubicBezTo>
                      <a:pt x="1332579" y="1736445"/>
                      <a:pt x="1339761" y="1786735"/>
                      <a:pt x="1417872" y="1826249"/>
                    </a:cubicBezTo>
                    <a:cubicBezTo>
                      <a:pt x="1582174" y="1908867"/>
                      <a:pt x="1770716" y="1842413"/>
                      <a:pt x="1870375" y="1665501"/>
                    </a:cubicBezTo>
                    <a:close/>
                    <a:moveTo>
                      <a:pt x="984223" y="147827"/>
                    </a:moveTo>
                    <a:cubicBezTo>
                      <a:pt x="968960" y="181054"/>
                      <a:pt x="950106" y="213383"/>
                      <a:pt x="938434" y="247509"/>
                    </a:cubicBezTo>
                    <a:cubicBezTo>
                      <a:pt x="886360" y="395684"/>
                      <a:pt x="939332" y="558228"/>
                      <a:pt x="1060538" y="632764"/>
                    </a:cubicBezTo>
                    <a:cubicBezTo>
                      <a:pt x="1117999" y="667788"/>
                      <a:pt x="1162890" y="655215"/>
                      <a:pt x="1184438" y="594149"/>
                    </a:cubicBezTo>
                    <a:cubicBezTo>
                      <a:pt x="1247285" y="410950"/>
                      <a:pt x="1173664" y="245713"/>
                      <a:pt x="984223" y="147827"/>
                    </a:cubicBezTo>
                    <a:close/>
                    <a:moveTo>
                      <a:pt x="1594743" y="2428828"/>
                    </a:moveTo>
                    <a:cubicBezTo>
                      <a:pt x="1529202" y="2347107"/>
                      <a:pt x="1447500" y="2292327"/>
                      <a:pt x="1340659" y="2281551"/>
                    </a:cubicBezTo>
                    <a:cubicBezTo>
                      <a:pt x="1245490" y="2272570"/>
                      <a:pt x="1161992" y="2299511"/>
                      <a:pt x="1092860" y="2367762"/>
                    </a:cubicBezTo>
                    <a:cubicBezTo>
                      <a:pt x="1067721" y="2392907"/>
                      <a:pt x="1065925" y="2413561"/>
                      <a:pt x="1089269" y="2443196"/>
                    </a:cubicBezTo>
                    <a:cubicBezTo>
                      <a:pt x="1209577" y="2595862"/>
                      <a:pt x="1468150" y="2590474"/>
                      <a:pt x="1594743" y="2428828"/>
                    </a:cubicBezTo>
                    <a:close/>
                    <a:moveTo>
                      <a:pt x="1777900" y="855476"/>
                    </a:moveTo>
                    <a:cubicBezTo>
                      <a:pt x="1598335" y="795308"/>
                      <a:pt x="1388244" y="917440"/>
                      <a:pt x="1354127" y="1103333"/>
                    </a:cubicBezTo>
                    <a:cubicBezTo>
                      <a:pt x="1343353" y="1159909"/>
                      <a:pt x="1364900" y="1186850"/>
                      <a:pt x="1424157" y="1191340"/>
                    </a:cubicBezTo>
                    <a:cubicBezTo>
                      <a:pt x="1610904" y="1207505"/>
                      <a:pt x="1773410" y="1053941"/>
                      <a:pt x="1777900" y="8554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407">
                <a:extLst>
                  <a:ext uri="{FF2B5EF4-FFF2-40B4-BE49-F238E27FC236}">
                    <a16:creationId xmlns:a16="http://schemas.microsoft.com/office/drawing/2014/main" id="{3823A2E4-C39B-840F-5174-8F9EA5D6F1B7}"/>
                  </a:ext>
                </a:extLst>
              </p:cNvPr>
              <p:cNvSpPr/>
              <p:nvPr/>
            </p:nvSpPr>
            <p:spPr>
              <a:xfrm>
                <a:off x="4658969" y="648132"/>
                <a:ext cx="2164692" cy="2067396"/>
              </a:xfrm>
              <a:custGeom>
                <a:avLst/>
                <a:gdLst>
                  <a:gd name="connsiteX0" fmla="*/ 1994377 w 2164692"/>
                  <a:gd name="connsiteY0" fmla="*/ 835194 h 2067396"/>
                  <a:gd name="connsiteX1" fmla="*/ 1700788 w 2164692"/>
                  <a:gd name="connsiteY1" fmla="*/ 792088 h 2067396"/>
                  <a:gd name="connsiteX2" fmla="*/ 1435033 w 2164692"/>
                  <a:gd name="connsiteY2" fmla="*/ 754371 h 2067396"/>
                  <a:gd name="connsiteX3" fmla="*/ 1335374 w 2164692"/>
                  <a:gd name="connsiteY3" fmla="*/ 681630 h 2067396"/>
                  <a:gd name="connsiteX4" fmla="*/ 1110918 w 2164692"/>
                  <a:gd name="connsiteY4" fmla="*/ 224532 h 2067396"/>
                  <a:gd name="connsiteX5" fmla="*/ 1083983 w 2164692"/>
                  <a:gd name="connsiteY5" fmla="*/ 175140 h 2067396"/>
                  <a:gd name="connsiteX6" fmla="*/ 995997 w 2164692"/>
                  <a:gd name="connsiteY6" fmla="*/ 345766 h 2067396"/>
                  <a:gd name="connsiteX7" fmla="*/ 928660 w 2164692"/>
                  <a:gd name="connsiteY7" fmla="*/ 381688 h 2067396"/>
                  <a:gd name="connsiteX8" fmla="*/ 873893 w 2164692"/>
                  <a:gd name="connsiteY8" fmla="*/ 332296 h 2067396"/>
                  <a:gd name="connsiteX9" fmla="*/ 882871 w 2164692"/>
                  <a:gd name="connsiteY9" fmla="*/ 277516 h 2067396"/>
                  <a:gd name="connsiteX10" fmla="*/ 987018 w 2164692"/>
                  <a:gd name="connsiteY10" fmla="*/ 64682 h 2067396"/>
                  <a:gd name="connsiteX11" fmla="*/ 1084881 w 2164692"/>
                  <a:gd name="connsiteY11" fmla="*/ 24 h 2067396"/>
                  <a:gd name="connsiteX12" fmla="*/ 1181846 w 2164692"/>
                  <a:gd name="connsiteY12" fmla="*/ 66478 h 2067396"/>
                  <a:gd name="connsiteX13" fmla="*/ 1433237 w 2164692"/>
                  <a:gd name="connsiteY13" fmla="*/ 579255 h 2067396"/>
                  <a:gd name="connsiteX14" fmla="*/ 1498778 w 2164692"/>
                  <a:gd name="connsiteY14" fmla="*/ 627748 h 2067396"/>
                  <a:gd name="connsiteX15" fmla="*/ 2059918 w 2164692"/>
                  <a:gd name="connsiteY15" fmla="*/ 708571 h 2067396"/>
                  <a:gd name="connsiteX16" fmla="*/ 2159576 w 2164692"/>
                  <a:gd name="connsiteY16" fmla="*/ 784904 h 2067396"/>
                  <a:gd name="connsiteX17" fmla="*/ 2120970 w 2164692"/>
                  <a:gd name="connsiteY17" fmla="*/ 900750 h 2067396"/>
                  <a:gd name="connsiteX18" fmla="*/ 1719643 w 2164692"/>
                  <a:gd name="connsiteY18" fmla="*/ 1289598 h 2067396"/>
                  <a:gd name="connsiteX19" fmla="*/ 1690014 w 2164692"/>
                  <a:gd name="connsiteY19" fmla="*/ 1378503 h 2067396"/>
                  <a:gd name="connsiteX20" fmla="*/ 1784286 w 2164692"/>
                  <a:gd name="connsiteY20" fmla="*/ 1920016 h 2067396"/>
                  <a:gd name="connsiteX21" fmla="*/ 1749271 w 2164692"/>
                  <a:gd name="connsiteY21" fmla="*/ 2045740 h 2067396"/>
                  <a:gd name="connsiteX22" fmla="*/ 1615495 w 2164692"/>
                  <a:gd name="connsiteY22" fmla="*/ 2044842 h 2067396"/>
                  <a:gd name="connsiteX23" fmla="*/ 1118101 w 2164692"/>
                  <a:gd name="connsiteY23" fmla="*/ 1781719 h 2067396"/>
                  <a:gd name="connsiteX24" fmla="*/ 1044479 w 2164692"/>
                  <a:gd name="connsiteY24" fmla="*/ 1782617 h 2067396"/>
                  <a:gd name="connsiteX25" fmla="*/ 547085 w 2164692"/>
                  <a:gd name="connsiteY25" fmla="*/ 2044842 h 2067396"/>
                  <a:gd name="connsiteX26" fmla="*/ 414207 w 2164692"/>
                  <a:gd name="connsiteY26" fmla="*/ 2044842 h 2067396"/>
                  <a:gd name="connsiteX27" fmla="*/ 379192 w 2164692"/>
                  <a:gd name="connsiteY27" fmla="*/ 1919118 h 2067396"/>
                  <a:gd name="connsiteX28" fmla="*/ 475259 w 2164692"/>
                  <a:gd name="connsiteY28" fmla="*/ 1365032 h 2067396"/>
                  <a:gd name="connsiteX29" fmla="*/ 453711 w 2164692"/>
                  <a:gd name="connsiteY29" fmla="*/ 1299476 h 2067396"/>
                  <a:gd name="connsiteX30" fmla="*/ 43406 w 2164692"/>
                  <a:gd name="connsiteY30" fmla="*/ 900750 h 2067396"/>
                  <a:gd name="connsiteX31" fmla="*/ 1208 w 2164692"/>
                  <a:gd name="connsiteY31" fmla="*/ 798374 h 2067396"/>
                  <a:gd name="connsiteX32" fmla="*/ 96377 w 2164692"/>
                  <a:gd name="connsiteY32" fmla="*/ 711265 h 2067396"/>
                  <a:gd name="connsiteX33" fmla="*/ 653028 w 2164692"/>
                  <a:gd name="connsiteY33" fmla="*/ 630442 h 2067396"/>
                  <a:gd name="connsiteX34" fmla="*/ 734730 w 2164692"/>
                  <a:gd name="connsiteY34" fmla="*/ 576561 h 2067396"/>
                  <a:gd name="connsiteX35" fmla="*/ 826308 w 2164692"/>
                  <a:gd name="connsiteY35" fmla="*/ 540639 h 2067396"/>
                  <a:gd name="connsiteX36" fmla="*/ 854141 w 2164692"/>
                  <a:gd name="connsiteY36" fmla="*/ 636729 h 2067396"/>
                  <a:gd name="connsiteX37" fmla="*/ 698817 w 2164692"/>
                  <a:gd name="connsiteY37" fmla="*/ 761555 h 2067396"/>
                  <a:gd name="connsiteX38" fmla="*/ 221175 w 2164692"/>
                  <a:gd name="connsiteY38" fmla="*/ 828907 h 2067396"/>
                  <a:gd name="connsiteX39" fmla="*/ 173590 w 2164692"/>
                  <a:gd name="connsiteY39" fmla="*/ 837888 h 2067396"/>
                  <a:gd name="connsiteX40" fmla="*/ 209503 w 2164692"/>
                  <a:gd name="connsiteY40" fmla="*/ 874707 h 2067396"/>
                  <a:gd name="connsiteX41" fmla="*/ 568633 w 2164692"/>
                  <a:gd name="connsiteY41" fmla="*/ 1224041 h 2067396"/>
                  <a:gd name="connsiteX42" fmla="*/ 612626 w 2164692"/>
                  <a:gd name="connsiteY42" fmla="*/ 1364134 h 2067396"/>
                  <a:gd name="connsiteX43" fmla="*/ 519252 w 2164692"/>
                  <a:gd name="connsiteY43" fmla="*/ 1908342 h 2067396"/>
                  <a:gd name="connsiteX44" fmla="*/ 631480 w 2164692"/>
                  <a:gd name="connsiteY44" fmla="*/ 1849970 h 2067396"/>
                  <a:gd name="connsiteX45" fmla="*/ 1014851 w 2164692"/>
                  <a:gd name="connsiteY45" fmla="*/ 1647912 h 2067396"/>
                  <a:gd name="connsiteX46" fmla="*/ 1153116 w 2164692"/>
                  <a:gd name="connsiteY46" fmla="*/ 1648811 h 2067396"/>
                  <a:gd name="connsiteX47" fmla="*/ 1595743 w 2164692"/>
                  <a:gd name="connsiteY47" fmla="*/ 1882299 h 2067396"/>
                  <a:gd name="connsiteX48" fmla="*/ 1646021 w 2164692"/>
                  <a:gd name="connsiteY48" fmla="*/ 1907444 h 2067396"/>
                  <a:gd name="connsiteX49" fmla="*/ 1598436 w 2164692"/>
                  <a:gd name="connsiteY49" fmla="*/ 1626360 h 2067396"/>
                  <a:gd name="connsiteX50" fmla="*/ 1549954 w 2164692"/>
                  <a:gd name="connsiteY50" fmla="*/ 1348868 h 2067396"/>
                  <a:gd name="connsiteX51" fmla="*/ 1592152 w 2164692"/>
                  <a:gd name="connsiteY51" fmla="*/ 1228532 h 2067396"/>
                  <a:gd name="connsiteX52" fmla="*/ 1957566 w 2164692"/>
                  <a:gd name="connsiteY52" fmla="*/ 872911 h 2067396"/>
                  <a:gd name="connsiteX53" fmla="*/ 1994377 w 2164692"/>
                  <a:gd name="connsiteY53" fmla="*/ 835194 h 206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164692" h="2067396">
                    <a:moveTo>
                      <a:pt x="1994377" y="835194"/>
                    </a:moveTo>
                    <a:cubicBezTo>
                      <a:pt x="1892025" y="819927"/>
                      <a:pt x="1795958" y="805559"/>
                      <a:pt x="1700788" y="792088"/>
                    </a:cubicBezTo>
                    <a:cubicBezTo>
                      <a:pt x="1612802" y="779516"/>
                      <a:pt x="1523917" y="766943"/>
                      <a:pt x="1435033" y="754371"/>
                    </a:cubicBezTo>
                    <a:cubicBezTo>
                      <a:pt x="1388346" y="748084"/>
                      <a:pt x="1356024" y="724736"/>
                      <a:pt x="1335374" y="681630"/>
                    </a:cubicBezTo>
                    <a:cubicBezTo>
                      <a:pt x="1260855" y="528965"/>
                      <a:pt x="1185437" y="377197"/>
                      <a:pt x="1110918" y="224532"/>
                    </a:cubicBezTo>
                    <a:cubicBezTo>
                      <a:pt x="1103735" y="210163"/>
                      <a:pt x="1095655" y="196693"/>
                      <a:pt x="1083983" y="175140"/>
                    </a:cubicBezTo>
                    <a:cubicBezTo>
                      <a:pt x="1053458" y="237104"/>
                      <a:pt x="1029216" y="293680"/>
                      <a:pt x="995997" y="345766"/>
                    </a:cubicBezTo>
                    <a:cubicBezTo>
                      <a:pt x="983427" y="365523"/>
                      <a:pt x="950208" y="383484"/>
                      <a:pt x="928660" y="381688"/>
                    </a:cubicBezTo>
                    <a:cubicBezTo>
                      <a:pt x="908908" y="379891"/>
                      <a:pt x="885564" y="353849"/>
                      <a:pt x="873893" y="332296"/>
                    </a:cubicBezTo>
                    <a:cubicBezTo>
                      <a:pt x="866710" y="319723"/>
                      <a:pt x="875688" y="294578"/>
                      <a:pt x="882871" y="277516"/>
                    </a:cubicBezTo>
                    <a:cubicBezTo>
                      <a:pt x="916090" y="205673"/>
                      <a:pt x="952003" y="135627"/>
                      <a:pt x="987018" y="64682"/>
                    </a:cubicBezTo>
                    <a:cubicBezTo>
                      <a:pt x="1006771" y="23373"/>
                      <a:pt x="1038194" y="-874"/>
                      <a:pt x="1084881" y="24"/>
                    </a:cubicBezTo>
                    <a:cubicBezTo>
                      <a:pt x="1131568" y="24"/>
                      <a:pt x="1162094" y="25169"/>
                      <a:pt x="1181846" y="66478"/>
                    </a:cubicBezTo>
                    <a:cubicBezTo>
                      <a:pt x="1266242" y="237104"/>
                      <a:pt x="1350637" y="407730"/>
                      <a:pt x="1433237" y="579255"/>
                    </a:cubicBezTo>
                    <a:cubicBezTo>
                      <a:pt x="1447602" y="609788"/>
                      <a:pt x="1466456" y="623258"/>
                      <a:pt x="1498778" y="627748"/>
                    </a:cubicBezTo>
                    <a:cubicBezTo>
                      <a:pt x="1686423" y="653791"/>
                      <a:pt x="1873170" y="682528"/>
                      <a:pt x="2059918" y="708571"/>
                    </a:cubicBezTo>
                    <a:cubicBezTo>
                      <a:pt x="2108400" y="715755"/>
                      <a:pt x="2144313" y="736410"/>
                      <a:pt x="2159576" y="784904"/>
                    </a:cubicBezTo>
                    <a:cubicBezTo>
                      <a:pt x="2174839" y="832500"/>
                      <a:pt x="2154189" y="868421"/>
                      <a:pt x="2120970" y="900750"/>
                    </a:cubicBezTo>
                    <a:cubicBezTo>
                      <a:pt x="1987194" y="1030964"/>
                      <a:pt x="1855214" y="1161179"/>
                      <a:pt x="1719643" y="1289598"/>
                    </a:cubicBezTo>
                    <a:cubicBezTo>
                      <a:pt x="1691810" y="1316539"/>
                      <a:pt x="1683730" y="1340785"/>
                      <a:pt x="1690014" y="1378503"/>
                    </a:cubicBezTo>
                    <a:cubicBezTo>
                      <a:pt x="1723234" y="1559007"/>
                      <a:pt x="1752862" y="1739512"/>
                      <a:pt x="1784286" y="1920016"/>
                    </a:cubicBezTo>
                    <a:cubicBezTo>
                      <a:pt x="1793264" y="1968510"/>
                      <a:pt x="1791468" y="2012513"/>
                      <a:pt x="1749271" y="2045740"/>
                    </a:cubicBezTo>
                    <a:cubicBezTo>
                      <a:pt x="1705277" y="2079866"/>
                      <a:pt x="1661284" y="2069089"/>
                      <a:pt x="1615495" y="2044842"/>
                    </a:cubicBezTo>
                    <a:cubicBezTo>
                      <a:pt x="1450295" y="1956835"/>
                      <a:pt x="1283300" y="1870624"/>
                      <a:pt x="1118101" y="1781719"/>
                    </a:cubicBezTo>
                    <a:cubicBezTo>
                      <a:pt x="1091166" y="1767351"/>
                      <a:pt x="1070516" y="1768249"/>
                      <a:pt x="1044479" y="1782617"/>
                    </a:cubicBezTo>
                    <a:cubicBezTo>
                      <a:pt x="879280" y="1870624"/>
                      <a:pt x="712284" y="1956835"/>
                      <a:pt x="547085" y="2044842"/>
                    </a:cubicBezTo>
                    <a:cubicBezTo>
                      <a:pt x="501296" y="2069089"/>
                      <a:pt x="458200" y="2078968"/>
                      <a:pt x="414207" y="2044842"/>
                    </a:cubicBezTo>
                    <a:cubicBezTo>
                      <a:pt x="372009" y="2011615"/>
                      <a:pt x="371111" y="1967612"/>
                      <a:pt x="379192" y="1919118"/>
                    </a:cubicBezTo>
                    <a:cubicBezTo>
                      <a:pt x="411513" y="1734124"/>
                      <a:pt x="442040" y="1549129"/>
                      <a:pt x="475259" y="1365032"/>
                    </a:cubicBezTo>
                    <a:cubicBezTo>
                      <a:pt x="480646" y="1336295"/>
                      <a:pt x="474361" y="1319233"/>
                      <a:pt x="453711" y="1299476"/>
                    </a:cubicBezTo>
                    <a:cubicBezTo>
                      <a:pt x="316344" y="1167465"/>
                      <a:pt x="179875" y="1033659"/>
                      <a:pt x="43406" y="900750"/>
                    </a:cubicBezTo>
                    <a:cubicBezTo>
                      <a:pt x="13778" y="872013"/>
                      <a:pt x="-5077" y="840582"/>
                      <a:pt x="1208" y="798374"/>
                    </a:cubicBezTo>
                    <a:cubicBezTo>
                      <a:pt x="9288" y="750779"/>
                      <a:pt x="43406" y="719347"/>
                      <a:pt x="96377" y="711265"/>
                    </a:cubicBezTo>
                    <a:cubicBezTo>
                      <a:pt x="282227" y="684324"/>
                      <a:pt x="467178" y="656485"/>
                      <a:pt x="653028" y="630442"/>
                    </a:cubicBezTo>
                    <a:cubicBezTo>
                      <a:pt x="690737" y="625054"/>
                      <a:pt x="718569" y="616972"/>
                      <a:pt x="734730" y="576561"/>
                    </a:cubicBezTo>
                    <a:cubicBezTo>
                      <a:pt x="751789" y="534353"/>
                      <a:pt x="791293" y="522679"/>
                      <a:pt x="826308" y="540639"/>
                    </a:cubicBezTo>
                    <a:cubicBezTo>
                      <a:pt x="861323" y="558600"/>
                      <a:pt x="870301" y="593623"/>
                      <a:pt x="854141" y="636729"/>
                    </a:cubicBezTo>
                    <a:cubicBezTo>
                      <a:pt x="826308" y="709469"/>
                      <a:pt x="784110" y="752575"/>
                      <a:pt x="698817" y="761555"/>
                    </a:cubicBezTo>
                    <a:cubicBezTo>
                      <a:pt x="539004" y="777720"/>
                      <a:pt x="380090" y="805559"/>
                      <a:pt x="221175" y="828907"/>
                    </a:cubicBezTo>
                    <a:cubicBezTo>
                      <a:pt x="207708" y="830704"/>
                      <a:pt x="195138" y="834296"/>
                      <a:pt x="173590" y="837888"/>
                    </a:cubicBezTo>
                    <a:cubicBezTo>
                      <a:pt x="188853" y="853154"/>
                      <a:pt x="198729" y="863931"/>
                      <a:pt x="209503" y="874707"/>
                    </a:cubicBezTo>
                    <a:cubicBezTo>
                      <a:pt x="328914" y="991451"/>
                      <a:pt x="447426" y="1108195"/>
                      <a:pt x="568633" y="1224041"/>
                    </a:cubicBezTo>
                    <a:cubicBezTo>
                      <a:pt x="610830" y="1264453"/>
                      <a:pt x="623400" y="1307558"/>
                      <a:pt x="612626" y="1364134"/>
                    </a:cubicBezTo>
                    <a:cubicBezTo>
                      <a:pt x="579406" y="1541945"/>
                      <a:pt x="550676" y="1721551"/>
                      <a:pt x="519252" y="1908342"/>
                    </a:cubicBezTo>
                    <a:cubicBezTo>
                      <a:pt x="561450" y="1886789"/>
                      <a:pt x="596465" y="1868828"/>
                      <a:pt x="631480" y="1849970"/>
                    </a:cubicBezTo>
                    <a:cubicBezTo>
                      <a:pt x="758971" y="1782617"/>
                      <a:pt x="888258" y="1717061"/>
                      <a:pt x="1014851" y="1647912"/>
                    </a:cubicBezTo>
                    <a:cubicBezTo>
                      <a:pt x="1063333" y="1620972"/>
                      <a:pt x="1105531" y="1622767"/>
                      <a:pt x="1153116" y="1648811"/>
                    </a:cubicBezTo>
                    <a:cubicBezTo>
                      <a:pt x="1299461" y="1727837"/>
                      <a:pt x="1447602" y="1804170"/>
                      <a:pt x="1595743" y="1882299"/>
                    </a:cubicBezTo>
                    <a:cubicBezTo>
                      <a:pt x="1610108" y="1889483"/>
                      <a:pt x="1624473" y="1896667"/>
                      <a:pt x="1646021" y="1907444"/>
                    </a:cubicBezTo>
                    <a:cubicBezTo>
                      <a:pt x="1629860" y="1809558"/>
                      <a:pt x="1614597" y="1717959"/>
                      <a:pt x="1598436" y="1626360"/>
                    </a:cubicBezTo>
                    <a:cubicBezTo>
                      <a:pt x="1582276" y="1533862"/>
                      <a:pt x="1567012" y="1441365"/>
                      <a:pt x="1549954" y="1348868"/>
                    </a:cubicBezTo>
                    <a:cubicBezTo>
                      <a:pt x="1540976" y="1300374"/>
                      <a:pt x="1557136" y="1262657"/>
                      <a:pt x="1592152" y="1228532"/>
                    </a:cubicBezTo>
                    <a:cubicBezTo>
                      <a:pt x="1714256" y="1110889"/>
                      <a:pt x="1835462" y="991451"/>
                      <a:pt x="1957566" y="872911"/>
                    </a:cubicBezTo>
                    <a:cubicBezTo>
                      <a:pt x="1969238" y="862135"/>
                      <a:pt x="1979113" y="851358"/>
                      <a:pt x="1994377" y="8351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408">
                <a:extLst>
                  <a:ext uri="{FF2B5EF4-FFF2-40B4-BE49-F238E27FC236}">
                    <a16:creationId xmlns:a16="http://schemas.microsoft.com/office/drawing/2014/main" id="{E20EAAD4-7608-D90C-7832-266A582B9247}"/>
                  </a:ext>
                </a:extLst>
              </p:cNvPr>
              <p:cNvSpPr/>
              <p:nvPr/>
            </p:nvSpPr>
            <p:spPr>
              <a:xfrm>
                <a:off x="5871887" y="168271"/>
                <a:ext cx="159266" cy="311931"/>
              </a:xfrm>
              <a:custGeom>
                <a:avLst/>
                <a:gdLst>
                  <a:gd name="connsiteX0" fmla="*/ 159267 w 159266"/>
                  <a:gd name="connsiteY0" fmla="*/ 74873 h 311931"/>
                  <a:gd name="connsiteX1" fmla="*/ 130536 w 159266"/>
                  <a:gd name="connsiteY1" fmla="*/ 259867 h 311931"/>
                  <a:gd name="connsiteX2" fmla="*/ 57812 w 159266"/>
                  <a:gd name="connsiteY2" fmla="*/ 311055 h 311931"/>
                  <a:gd name="connsiteX3" fmla="*/ 352 w 159266"/>
                  <a:gd name="connsiteY3" fmla="*/ 243703 h 311931"/>
                  <a:gd name="connsiteX4" fmla="*/ 29082 w 159266"/>
                  <a:gd name="connsiteY4" fmla="*/ 49728 h 311931"/>
                  <a:gd name="connsiteX5" fmla="*/ 103601 w 159266"/>
                  <a:gd name="connsiteY5" fmla="*/ 1234 h 311931"/>
                  <a:gd name="connsiteX6" fmla="*/ 159267 w 159266"/>
                  <a:gd name="connsiteY6" fmla="*/ 74873 h 3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66" h="311931">
                    <a:moveTo>
                      <a:pt x="159267" y="74873"/>
                    </a:moveTo>
                    <a:cubicBezTo>
                      <a:pt x="150288" y="134143"/>
                      <a:pt x="143106" y="197005"/>
                      <a:pt x="130536" y="259867"/>
                    </a:cubicBezTo>
                    <a:cubicBezTo>
                      <a:pt x="123354" y="296687"/>
                      <a:pt x="95521" y="316443"/>
                      <a:pt x="57812" y="311055"/>
                    </a:cubicBezTo>
                    <a:cubicBezTo>
                      <a:pt x="21002" y="305667"/>
                      <a:pt x="-3239" y="280522"/>
                      <a:pt x="352" y="243703"/>
                    </a:cubicBezTo>
                    <a:cubicBezTo>
                      <a:pt x="6637" y="179045"/>
                      <a:pt x="16512" y="113488"/>
                      <a:pt x="29082" y="49728"/>
                    </a:cubicBezTo>
                    <a:cubicBezTo>
                      <a:pt x="36265" y="12909"/>
                      <a:pt x="65893" y="-5052"/>
                      <a:pt x="103601" y="1234"/>
                    </a:cubicBezTo>
                    <a:cubicBezTo>
                      <a:pt x="140412" y="7521"/>
                      <a:pt x="157471" y="32665"/>
                      <a:pt x="159267" y="748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409">
                <a:extLst>
                  <a:ext uri="{FF2B5EF4-FFF2-40B4-BE49-F238E27FC236}">
                    <a16:creationId xmlns:a16="http://schemas.microsoft.com/office/drawing/2014/main" id="{2BA2A5ED-ECA9-61C0-A379-FF613097174C}"/>
                  </a:ext>
                </a:extLst>
              </p:cNvPr>
              <p:cNvSpPr/>
              <p:nvPr/>
            </p:nvSpPr>
            <p:spPr>
              <a:xfrm>
                <a:off x="5466801" y="166889"/>
                <a:ext cx="160355" cy="313885"/>
              </a:xfrm>
              <a:custGeom>
                <a:avLst/>
                <a:gdLst>
                  <a:gd name="connsiteX0" fmla="*/ 160332 w 160355"/>
                  <a:gd name="connsiteY0" fmla="*/ 237003 h 313885"/>
                  <a:gd name="connsiteX1" fmla="*/ 101973 w 160355"/>
                  <a:gd name="connsiteY1" fmla="*/ 313335 h 313885"/>
                  <a:gd name="connsiteX2" fmla="*/ 27454 w 160355"/>
                  <a:gd name="connsiteY2" fmla="*/ 256759 h 313885"/>
                  <a:gd name="connsiteX3" fmla="*/ 519 w 160355"/>
                  <a:gd name="connsiteY3" fmla="*/ 75357 h 313885"/>
                  <a:gd name="connsiteX4" fmla="*/ 56184 w 160355"/>
                  <a:gd name="connsiteY4" fmla="*/ 820 h 313885"/>
                  <a:gd name="connsiteX5" fmla="*/ 132499 w 160355"/>
                  <a:gd name="connsiteY5" fmla="*/ 53804 h 313885"/>
                  <a:gd name="connsiteX6" fmla="*/ 160332 w 160355"/>
                  <a:gd name="connsiteY6" fmla="*/ 237003 h 31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355" h="313885">
                    <a:moveTo>
                      <a:pt x="160332" y="237003"/>
                    </a:moveTo>
                    <a:cubicBezTo>
                      <a:pt x="161229" y="278312"/>
                      <a:pt x="136988" y="307947"/>
                      <a:pt x="101973" y="313335"/>
                    </a:cubicBezTo>
                    <a:cubicBezTo>
                      <a:pt x="67856" y="317825"/>
                      <a:pt x="34637" y="294477"/>
                      <a:pt x="27454" y="256759"/>
                    </a:cubicBezTo>
                    <a:cubicBezTo>
                      <a:pt x="16680" y="196591"/>
                      <a:pt x="7702" y="136423"/>
                      <a:pt x="519" y="75357"/>
                    </a:cubicBezTo>
                    <a:cubicBezTo>
                      <a:pt x="-3970" y="36742"/>
                      <a:pt x="21169" y="6208"/>
                      <a:pt x="56184" y="820"/>
                    </a:cubicBezTo>
                    <a:cubicBezTo>
                      <a:pt x="92097" y="-4568"/>
                      <a:pt x="125316" y="16985"/>
                      <a:pt x="132499" y="53804"/>
                    </a:cubicBezTo>
                    <a:cubicBezTo>
                      <a:pt x="144171" y="116666"/>
                      <a:pt x="151354" y="178631"/>
                      <a:pt x="160332" y="2370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410">
                <a:extLst>
                  <a:ext uri="{FF2B5EF4-FFF2-40B4-BE49-F238E27FC236}">
                    <a16:creationId xmlns:a16="http://schemas.microsoft.com/office/drawing/2014/main" id="{A57F99C2-5933-86BE-C8B1-FB107BC71801}"/>
                  </a:ext>
                </a:extLst>
              </p:cNvPr>
              <p:cNvSpPr/>
              <p:nvPr/>
            </p:nvSpPr>
            <p:spPr>
              <a:xfrm>
                <a:off x="6187892" y="371009"/>
                <a:ext cx="231121" cy="281339"/>
              </a:xfrm>
              <a:custGeom>
                <a:avLst/>
                <a:gdLst>
                  <a:gd name="connsiteX0" fmla="*/ 231122 w 231121"/>
                  <a:gd name="connsiteY0" fmla="*/ 58925 h 281339"/>
                  <a:gd name="connsiteX1" fmla="*/ 210472 w 231121"/>
                  <a:gd name="connsiteY1" fmla="*/ 108317 h 281339"/>
                  <a:gd name="connsiteX2" fmla="*/ 126077 w 231121"/>
                  <a:gd name="connsiteY2" fmla="*/ 244818 h 281339"/>
                  <a:gd name="connsiteX3" fmla="*/ 33601 w 231121"/>
                  <a:gd name="connsiteY3" fmla="*/ 271759 h 281339"/>
                  <a:gd name="connsiteX4" fmla="*/ 12053 w 231121"/>
                  <a:gd name="connsiteY4" fmla="*/ 174771 h 281339"/>
                  <a:gd name="connsiteX5" fmla="*/ 101835 w 231121"/>
                  <a:gd name="connsiteY5" fmla="*/ 31086 h 281339"/>
                  <a:gd name="connsiteX6" fmla="*/ 179946 w 231121"/>
                  <a:gd name="connsiteY6" fmla="*/ 5941 h 281339"/>
                  <a:gd name="connsiteX7" fmla="*/ 231122 w 231121"/>
                  <a:gd name="connsiteY7" fmla="*/ 58925 h 28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121" h="281339">
                    <a:moveTo>
                      <a:pt x="231122" y="58925"/>
                    </a:moveTo>
                    <a:cubicBezTo>
                      <a:pt x="222144" y="81376"/>
                      <a:pt x="218552" y="96642"/>
                      <a:pt x="210472" y="108317"/>
                    </a:cubicBezTo>
                    <a:cubicBezTo>
                      <a:pt x="183537" y="154116"/>
                      <a:pt x="155705" y="199916"/>
                      <a:pt x="126077" y="244818"/>
                    </a:cubicBezTo>
                    <a:cubicBezTo>
                      <a:pt x="101835" y="281637"/>
                      <a:pt x="66820" y="290617"/>
                      <a:pt x="33601" y="271759"/>
                    </a:cubicBezTo>
                    <a:cubicBezTo>
                      <a:pt x="-517" y="252002"/>
                      <a:pt x="-10393" y="213386"/>
                      <a:pt x="12053" y="174771"/>
                    </a:cubicBezTo>
                    <a:cubicBezTo>
                      <a:pt x="40783" y="126277"/>
                      <a:pt x="70411" y="77784"/>
                      <a:pt x="101835" y="31086"/>
                    </a:cubicBezTo>
                    <a:cubicBezTo>
                      <a:pt x="120690" y="2349"/>
                      <a:pt x="151215" y="-7529"/>
                      <a:pt x="179946" y="5941"/>
                    </a:cubicBezTo>
                    <a:cubicBezTo>
                      <a:pt x="200596" y="16717"/>
                      <a:pt x="214961" y="41862"/>
                      <a:pt x="231122" y="589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411">
                <a:extLst>
                  <a:ext uri="{FF2B5EF4-FFF2-40B4-BE49-F238E27FC236}">
                    <a16:creationId xmlns:a16="http://schemas.microsoft.com/office/drawing/2014/main" id="{A29804B7-E6F7-61B5-F94E-C79A57E7BA7A}"/>
                  </a:ext>
                </a:extLst>
              </p:cNvPr>
              <p:cNvSpPr/>
              <p:nvPr/>
            </p:nvSpPr>
            <p:spPr>
              <a:xfrm>
                <a:off x="5084914" y="370440"/>
                <a:ext cx="227981" cy="276684"/>
              </a:xfrm>
              <a:custGeom>
                <a:avLst/>
                <a:gdLst>
                  <a:gd name="connsiteX0" fmla="*/ 227981 w 227981"/>
                  <a:gd name="connsiteY0" fmla="*/ 229223 h 276684"/>
                  <a:gd name="connsiteX1" fmla="*/ 180396 w 227981"/>
                  <a:gd name="connsiteY1" fmla="*/ 275022 h 276684"/>
                  <a:gd name="connsiteX2" fmla="*/ 110366 w 227981"/>
                  <a:gd name="connsiteY2" fmla="*/ 256164 h 276684"/>
                  <a:gd name="connsiteX3" fmla="*/ 8014 w 227981"/>
                  <a:gd name="connsiteY3" fmla="*/ 94518 h 276684"/>
                  <a:gd name="connsiteX4" fmla="*/ 28664 w 227981"/>
                  <a:gd name="connsiteY4" fmla="*/ 15491 h 276684"/>
                  <a:gd name="connsiteX5" fmla="*/ 110366 w 227981"/>
                  <a:gd name="connsiteY5" fmla="*/ 18185 h 276684"/>
                  <a:gd name="connsiteX6" fmla="*/ 223492 w 227981"/>
                  <a:gd name="connsiteY6" fmla="*/ 198690 h 276684"/>
                  <a:gd name="connsiteX7" fmla="*/ 227981 w 227981"/>
                  <a:gd name="connsiteY7" fmla="*/ 229223 h 27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981" h="276684">
                    <a:moveTo>
                      <a:pt x="227981" y="229223"/>
                    </a:moveTo>
                    <a:cubicBezTo>
                      <a:pt x="215412" y="241795"/>
                      <a:pt x="201046" y="269634"/>
                      <a:pt x="180396" y="275022"/>
                    </a:cubicBezTo>
                    <a:cubicBezTo>
                      <a:pt x="159747" y="280410"/>
                      <a:pt x="122038" y="272328"/>
                      <a:pt x="110366" y="256164"/>
                    </a:cubicBezTo>
                    <a:cubicBezTo>
                      <a:pt x="71760" y="205874"/>
                      <a:pt x="39438" y="150196"/>
                      <a:pt x="8014" y="94518"/>
                    </a:cubicBezTo>
                    <a:cubicBezTo>
                      <a:pt x="-8147" y="65781"/>
                      <a:pt x="832" y="35248"/>
                      <a:pt x="28664" y="15491"/>
                    </a:cubicBezTo>
                    <a:cubicBezTo>
                      <a:pt x="55599" y="-4266"/>
                      <a:pt x="91512" y="-6960"/>
                      <a:pt x="110366" y="18185"/>
                    </a:cubicBezTo>
                    <a:cubicBezTo>
                      <a:pt x="152564" y="75659"/>
                      <a:pt x="186681" y="138521"/>
                      <a:pt x="223492" y="198690"/>
                    </a:cubicBezTo>
                    <a:cubicBezTo>
                      <a:pt x="225288" y="204078"/>
                      <a:pt x="224390" y="211262"/>
                      <a:pt x="227981" y="2292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aphic 2">
            <a:extLst>
              <a:ext uri="{FF2B5EF4-FFF2-40B4-BE49-F238E27FC236}">
                <a16:creationId xmlns:a16="http://schemas.microsoft.com/office/drawing/2014/main" id="{D981B6B3-CFFE-33D0-A3F3-79169392A886}"/>
              </a:ext>
            </a:extLst>
          </p:cNvPr>
          <p:cNvGrpSpPr/>
          <p:nvPr/>
        </p:nvGrpSpPr>
        <p:grpSpPr>
          <a:xfrm>
            <a:off x="7389291" y="1996824"/>
            <a:ext cx="658521" cy="620273"/>
            <a:chOff x="10641441" y="5322217"/>
            <a:chExt cx="740723" cy="746143"/>
          </a:xfrm>
        </p:grpSpPr>
        <p:sp>
          <p:nvSpPr>
            <p:cNvPr id="31" name="Freeform 393">
              <a:extLst>
                <a:ext uri="{FF2B5EF4-FFF2-40B4-BE49-F238E27FC236}">
                  <a16:creationId xmlns:a16="http://schemas.microsoft.com/office/drawing/2014/main" id="{4C8FF2CD-C292-A658-52C3-91D4AD1CB7AC}"/>
                </a:ext>
              </a:extLst>
            </p:cNvPr>
            <p:cNvSpPr/>
            <p:nvPr/>
          </p:nvSpPr>
          <p:spPr>
            <a:xfrm>
              <a:off x="11105749" y="5334863"/>
              <a:ext cx="249410" cy="275513"/>
            </a:xfrm>
            <a:custGeom>
              <a:avLst/>
              <a:gdLst>
                <a:gd name="connsiteX0" fmla="*/ 196020 w 249410"/>
                <a:gd name="connsiteY0" fmla="*/ 0 h 275513"/>
                <a:gd name="connsiteX1" fmla="*/ 54199 w 249410"/>
                <a:gd name="connsiteY1" fmla="*/ 0 h 275513"/>
                <a:gd name="connsiteX2" fmla="*/ 0 w 249410"/>
                <a:gd name="connsiteY2" fmla="*/ 55103 h 275513"/>
                <a:gd name="connsiteX3" fmla="*/ 0 w 249410"/>
                <a:gd name="connsiteY3" fmla="*/ 165308 h 275513"/>
                <a:gd name="connsiteX4" fmla="*/ 54199 w 249410"/>
                <a:gd name="connsiteY4" fmla="*/ 220411 h 275513"/>
                <a:gd name="connsiteX5" fmla="*/ 75879 w 249410"/>
                <a:gd name="connsiteY5" fmla="*/ 220411 h 275513"/>
                <a:gd name="connsiteX6" fmla="*/ 75879 w 249410"/>
                <a:gd name="connsiteY6" fmla="*/ 264674 h 275513"/>
                <a:gd name="connsiteX7" fmla="*/ 81299 w 249410"/>
                <a:gd name="connsiteY7" fmla="*/ 275513 h 275513"/>
                <a:gd name="connsiteX8" fmla="*/ 86719 w 249410"/>
                <a:gd name="connsiteY8" fmla="*/ 275513 h 275513"/>
                <a:gd name="connsiteX9" fmla="*/ 94849 w 249410"/>
                <a:gd name="connsiteY9" fmla="*/ 272804 h 275513"/>
                <a:gd name="connsiteX10" fmla="*/ 146338 w 249410"/>
                <a:gd name="connsiteY10" fmla="*/ 220411 h 275513"/>
                <a:gd name="connsiteX11" fmla="*/ 195117 w 249410"/>
                <a:gd name="connsiteY11" fmla="*/ 220411 h 275513"/>
                <a:gd name="connsiteX12" fmla="*/ 249317 w 249410"/>
                <a:gd name="connsiteY12" fmla="*/ 165308 h 275513"/>
                <a:gd name="connsiteX13" fmla="*/ 249317 w 249410"/>
                <a:gd name="connsiteY13" fmla="*/ 55103 h 275513"/>
                <a:gd name="connsiteX14" fmla="*/ 196020 w 249410"/>
                <a:gd name="connsiteY14" fmla="*/ 0 h 2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410" h="275513">
                  <a:moveTo>
                    <a:pt x="196020" y="0"/>
                  </a:moveTo>
                  <a:lnTo>
                    <a:pt x="54199" y="0"/>
                  </a:lnTo>
                  <a:cubicBezTo>
                    <a:pt x="24389" y="0"/>
                    <a:pt x="0" y="24390"/>
                    <a:pt x="0" y="55103"/>
                  </a:cubicBezTo>
                  <a:lnTo>
                    <a:pt x="0" y="165308"/>
                  </a:lnTo>
                  <a:cubicBezTo>
                    <a:pt x="0" y="196021"/>
                    <a:pt x="24389" y="220411"/>
                    <a:pt x="54199" y="220411"/>
                  </a:cubicBezTo>
                  <a:lnTo>
                    <a:pt x="75879" y="220411"/>
                  </a:lnTo>
                  <a:lnTo>
                    <a:pt x="75879" y="264674"/>
                  </a:lnTo>
                  <a:cubicBezTo>
                    <a:pt x="75879" y="270093"/>
                    <a:pt x="78589" y="272804"/>
                    <a:pt x="81299" y="275513"/>
                  </a:cubicBezTo>
                  <a:cubicBezTo>
                    <a:pt x="81299" y="275513"/>
                    <a:pt x="84009" y="275513"/>
                    <a:pt x="86719" y="275513"/>
                  </a:cubicBezTo>
                  <a:cubicBezTo>
                    <a:pt x="89428" y="275513"/>
                    <a:pt x="92138" y="275513"/>
                    <a:pt x="94849" y="272804"/>
                  </a:cubicBezTo>
                  <a:lnTo>
                    <a:pt x="146338" y="220411"/>
                  </a:lnTo>
                  <a:lnTo>
                    <a:pt x="195117" y="220411"/>
                  </a:lnTo>
                  <a:cubicBezTo>
                    <a:pt x="224927" y="220411"/>
                    <a:pt x="249317" y="196021"/>
                    <a:pt x="249317" y="165308"/>
                  </a:cubicBezTo>
                  <a:lnTo>
                    <a:pt x="249317" y="55103"/>
                  </a:lnTo>
                  <a:cubicBezTo>
                    <a:pt x="251123" y="24390"/>
                    <a:pt x="226733" y="0"/>
                    <a:pt x="196020" y="0"/>
                  </a:cubicBez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94">
              <a:extLst>
                <a:ext uri="{FF2B5EF4-FFF2-40B4-BE49-F238E27FC236}">
                  <a16:creationId xmlns:a16="http://schemas.microsoft.com/office/drawing/2014/main" id="{196D9CA3-8C8A-F72C-19C9-91693CA2E31B}"/>
                </a:ext>
              </a:extLst>
            </p:cNvPr>
            <p:cNvSpPr/>
            <p:nvPr/>
          </p:nvSpPr>
          <p:spPr>
            <a:xfrm>
              <a:off x="10704674" y="5322217"/>
              <a:ext cx="364067" cy="407398"/>
            </a:xfrm>
            <a:custGeom>
              <a:avLst/>
              <a:gdLst>
                <a:gd name="connsiteX0" fmla="*/ 183374 w 364067"/>
                <a:gd name="connsiteY0" fmla="*/ 0 h 407398"/>
                <a:gd name="connsiteX1" fmla="*/ 0 w 364067"/>
                <a:gd name="connsiteY1" fmla="*/ 186085 h 407398"/>
                <a:gd name="connsiteX2" fmla="*/ 0 w 364067"/>
                <a:gd name="connsiteY2" fmla="*/ 321583 h 407398"/>
                <a:gd name="connsiteX3" fmla="*/ 84912 w 364067"/>
                <a:gd name="connsiteY3" fmla="*/ 407398 h 407398"/>
                <a:gd name="connsiteX4" fmla="*/ 95752 w 364067"/>
                <a:gd name="connsiteY4" fmla="*/ 407398 h 407398"/>
                <a:gd name="connsiteX5" fmla="*/ 95752 w 364067"/>
                <a:gd name="connsiteY5" fmla="*/ 382105 h 407398"/>
                <a:gd name="connsiteX6" fmla="*/ 84912 w 364067"/>
                <a:gd name="connsiteY6" fmla="*/ 382105 h 407398"/>
                <a:gd name="connsiteX7" fmla="*/ 24390 w 364067"/>
                <a:gd name="connsiteY7" fmla="*/ 320679 h 407398"/>
                <a:gd name="connsiteX8" fmla="*/ 24390 w 364067"/>
                <a:gd name="connsiteY8" fmla="*/ 185180 h 407398"/>
                <a:gd name="connsiteX9" fmla="*/ 183374 w 364067"/>
                <a:gd name="connsiteY9" fmla="*/ 24390 h 407398"/>
                <a:gd name="connsiteX10" fmla="*/ 342359 w 364067"/>
                <a:gd name="connsiteY10" fmla="*/ 185180 h 407398"/>
                <a:gd name="connsiteX11" fmla="*/ 342359 w 364067"/>
                <a:gd name="connsiteY11" fmla="*/ 320679 h 407398"/>
                <a:gd name="connsiteX12" fmla="*/ 281836 w 364067"/>
                <a:gd name="connsiteY12" fmla="*/ 382105 h 407398"/>
                <a:gd name="connsiteX13" fmla="*/ 268287 w 364067"/>
                <a:gd name="connsiteY13" fmla="*/ 382105 h 407398"/>
                <a:gd name="connsiteX14" fmla="*/ 268287 w 364067"/>
                <a:gd name="connsiteY14" fmla="*/ 407398 h 407398"/>
                <a:gd name="connsiteX15" fmla="*/ 279127 w 364067"/>
                <a:gd name="connsiteY15" fmla="*/ 407398 h 407398"/>
                <a:gd name="connsiteX16" fmla="*/ 364038 w 364067"/>
                <a:gd name="connsiteY16" fmla="*/ 321583 h 407398"/>
                <a:gd name="connsiteX17" fmla="*/ 364038 w 364067"/>
                <a:gd name="connsiteY17" fmla="*/ 186085 h 407398"/>
                <a:gd name="connsiteX18" fmla="*/ 183374 w 364067"/>
                <a:gd name="connsiteY18" fmla="*/ 0 h 4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4067" h="407398">
                  <a:moveTo>
                    <a:pt x="183374" y="0"/>
                  </a:moveTo>
                  <a:cubicBezTo>
                    <a:pt x="82202" y="0"/>
                    <a:pt x="0" y="83106"/>
                    <a:pt x="0" y="186085"/>
                  </a:cubicBezTo>
                  <a:lnTo>
                    <a:pt x="0" y="321583"/>
                  </a:lnTo>
                  <a:cubicBezTo>
                    <a:pt x="0" y="368555"/>
                    <a:pt x="37940" y="407398"/>
                    <a:pt x="84912" y="407398"/>
                  </a:cubicBezTo>
                  <a:lnTo>
                    <a:pt x="95752" y="407398"/>
                  </a:lnTo>
                  <a:lnTo>
                    <a:pt x="95752" y="382105"/>
                  </a:lnTo>
                  <a:lnTo>
                    <a:pt x="84912" y="382105"/>
                  </a:lnTo>
                  <a:cubicBezTo>
                    <a:pt x="52393" y="382105"/>
                    <a:pt x="24390" y="354102"/>
                    <a:pt x="24390" y="320679"/>
                  </a:cubicBezTo>
                  <a:lnTo>
                    <a:pt x="24390" y="185180"/>
                  </a:lnTo>
                  <a:cubicBezTo>
                    <a:pt x="24390" y="96656"/>
                    <a:pt x="95752" y="24390"/>
                    <a:pt x="183374" y="24390"/>
                  </a:cubicBezTo>
                  <a:cubicBezTo>
                    <a:pt x="270996" y="24390"/>
                    <a:pt x="342359" y="96656"/>
                    <a:pt x="342359" y="185180"/>
                  </a:cubicBezTo>
                  <a:lnTo>
                    <a:pt x="342359" y="320679"/>
                  </a:lnTo>
                  <a:cubicBezTo>
                    <a:pt x="342359" y="354102"/>
                    <a:pt x="315259" y="382105"/>
                    <a:pt x="281836" y="382105"/>
                  </a:cubicBezTo>
                  <a:lnTo>
                    <a:pt x="268287" y="382105"/>
                  </a:lnTo>
                  <a:lnTo>
                    <a:pt x="268287" y="407398"/>
                  </a:lnTo>
                  <a:lnTo>
                    <a:pt x="279127" y="407398"/>
                  </a:lnTo>
                  <a:cubicBezTo>
                    <a:pt x="325196" y="407398"/>
                    <a:pt x="364038" y="368555"/>
                    <a:pt x="364038" y="321583"/>
                  </a:cubicBezTo>
                  <a:lnTo>
                    <a:pt x="364038" y="186085"/>
                  </a:lnTo>
                  <a:cubicBezTo>
                    <a:pt x="365845" y="83106"/>
                    <a:pt x="284546" y="0"/>
                    <a:pt x="183374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95">
              <a:extLst>
                <a:ext uri="{FF2B5EF4-FFF2-40B4-BE49-F238E27FC236}">
                  <a16:creationId xmlns:a16="http://schemas.microsoft.com/office/drawing/2014/main" id="{53EF1B3F-28F9-75CF-E4E4-68CE0F86E77D}"/>
                </a:ext>
              </a:extLst>
            </p:cNvPr>
            <p:cNvSpPr/>
            <p:nvPr/>
          </p:nvSpPr>
          <p:spPr>
            <a:xfrm>
              <a:off x="11100328" y="5322217"/>
              <a:ext cx="280954" cy="306225"/>
            </a:xfrm>
            <a:custGeom>
              <a:avLst/>
              <a:gdLst>
                <a:gd name="connsiteX0" fmla="*/ 259253 w 280954"/>
                <a:gd name="connsiteY0" fmla="*/ 185180 h 306225"/>
                <a:gd name="connsiteX1" fmla="*/ 223121 w 280954"/>
                <a:gd name="connsiteY1" fmla="*/ 221313 h 306225"/>
                <a:gd name="connsiteX2" fmla="*/ 162598 w 280954"/>
                <a:gd name="connsiteY2" fmla="*/ 221313 h 306225"/>
                <a:gd name="connsiteX3" fmla="*/ 154468 w 280954"/>
                <a:gd name="connsiteY3" fmla="*/ 224024 h 306225"/>
                <a:gd name="connsiteX4" fmla="*/ 112915 w 280954"/>
                <a:gd name="connsiteY4" fmla="*/ 265576 h 306225"/>
                <a:gd name="connsiteX5" fmla="*/ 112915 w 280954"/>
                <a:gd name="connsiteY5" fmla="*/ 232154 h 306225"/>
                <a:gd name="connsiteX6" fmla="*/ 102075 w 280954"/>
                <a:gd name="connsiteY6" fmla="*/ 221313 h 306225"/>
                <a:gd name="connsiteX7" fmla="*/ 65942 w 280954"/>
                <a:gd name="connsiteY7" fmla="*/ 221313 h 306225"/>
                <a:gd name="connsiteX8" fmla="*/ 29809 w 280954"/>
                <a:gd name="connsiteY8" fmla="*/ 185180 h 306225"/>
                <a:gd name="connsiteX9" fmla="*/ 29809 w 280954"/>
                <a:gd name="connsiteY9" fmla="*/ 60523 h 306225"/>
                <a:gd name="connsiteX10" fmla="*/ 65942 w 280954"/>
                <a:gd name="connsiteY10" fmla="*/ 24390 h 306225"/>
                <a:gd name="connsiteX11" fmla="*/ 226734 w 280954"/>
                <a:gd name="connsiteY11" fmla="*/ 24390 h 306225"/>
                <a:gd name="connsiteX12" fmla="*/ 262867 w 280954"/>
                <a:gd name="connsiteY12" fmla="*/ 60523 h 306225"/>
                <a:gd name="connsiteX13" fmla="*/ 262867 w 280954"/>
                <a:gd name="connsiteY13" fmla="*/ 185180 h 306225"/>
                <a:gd name="connsiteX14" fmla="*/ 259253 w 280954"/>
                <a:gd name="connsiteY14" fmla="*/ 185180 h 306225"/>
                <a:gd name="connsiteX15" fmla="*/ 220411 w 280954"/>
                <a:gd name="connsiteY15" fmla="*/ 0 h 306225"/>
                <a:gd name="connsiteX16" fmla="*/ 60523 w 280954"/>
                <a:gd name="connsiteY16" fmla="*/ 0 h 306225"/>
                <a:gd name="connsiteX17" fmla="*/ 0 w 280954"/>
                <a:gd name="connsiteY17" fmla="*/ 60523 h 306225"/>
                <a:gd name="connsiteX18" fmla="*/ 0 w 280954"/>
                <a:gd name="connsiteY18" fmla="*/ 185180 h 306225"/>
                <a:gd name="connsiteX19" fmla="*/ 60523 w 280954"/>
                <a:gd name="connsiteY19" fmla="*/ 245704 h 306225"/>
                <a:gd name="connsiteX20" fmla="*/ 85816 w 280954"/>
                <a:gd name="connsiteY20" fmla="*/ 245704 h 306225"/>
                <a:gd name="connsiteX21" fmla="*/ 85816 w 280954"/>
                <a:gd name="connsiteY21" fmla="*/ 295386 h 306225"/>
                <a:gd name="connsiteX22" fmla="*/ 93946 w 280954"/>
                <a:gd name="connsiteY22" fmla="*/ 306226 h 306225"/>
                <a:gd name="connsiteX23" fmla="*/ 99365 w 280954"/>
                <a:gd name="connsiteY23" fmla="*/ 306226 h 306225"/>
                <a:gd name="connsiteX24" fmla="*/ 107495 w 280954"/>
                <a:gd name="connsiteY24" fmla="*/ 303516 h 306225"/>
                <a:gd name="connsiteX25" fmla="*/ 165308 w 280954"/>
                <a:gd name="connsiteY25" fmla="*/ 245704 h 306225"/>
                <a:gd name="connsiteX26" fmla="*/ 220411 w 280954"/>
                <a:gd name="connsiteY26" fmla="*/ 245704 h 306225"/>
                <a:gd name="connsiteX27" fmla="*/ 280933 w 280954"/>
                <a:gd name="connsiteY27" fmla="*/ 185180 h 306225"/>
                <a:gd name="connsiteX28" fmla="*/ 280933 w 280954"/>
                <a:gd name="connsiteY28" fmla="*/ 60523 h 306225"/>
                <a:gd name="connsiteX29" fmla="*/ 220411 w 280954"/>
                <a:gd name="connsiteY29" fmla="*/ 0 h 30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0954" h="306225">
                  <a:moveTo>
                    <a:pt x="259253" y="185180"/>
                  </a:moveTo>
                  <a:cubicBezTo>
                    <a:pt x="259253" y="204151"/>
                    <a:pt x="242994" y="221313"/>
                    <a:pt x="223121" y="221313"/>
                  </a:cubicBezTo>
                  <a:lnTo>
                    <a:pt x="162598" y="221313"/>
                  </a:lnTo>
                  <a:cubicBezTo>
                    <a:pt x="159888" y="221313"/>
                    <a:pt x="157178" y="221313"/>
                    <a:pt x="154468" y="224024"/>
                  </a:cubicBezTo>
                  <a:lnTo>
                    <a:pt x="112915" y="265576"/>
                  </a:lnTo>
                  <a:lnTo>
                    <a:pt x="112915" y="232154"/>
                  </a:lnTo>
                  <a:cubicBezTo>
                    <a:pt x="112915" y="226734"/>
                    <a:pt x="107495" y="221313"/>
                    <a:pt x="102075" y="221313"/>
                  </a:cubicBezTo>
                  <a:lnTo>
                    <a:pt x="65942" y="221313"/>
                  </a:lnTo>
                  <a:cubicBezTo>
                    <a:pt x="46973" y="221313"/>
                    <a:pt x="29809" y="205054"/>
                    <a:pt x="29809" y="185180"/>
                  </a:cubicBezTo>
                  <a:lnTo>
                    <a:pt x="29809" y="60523"/>
                  </a:lnTo>
                  <a:cubicBezTo>
                    <a:pt x="29809" y="41553"/>
                    <a:pt x="46070" y="24390"/>
                    <a:pt x="65942" y="24390"/>
                  </a:cubicBezTo>
                  <a:lnTo>
                    <a:pt x="226734" y="24390"/>
                  </a:lnTo>
                  <a:cubicBezTo>
                    <a:pt x="245704" y="24390"/>
                    <a:pt x="262867" y="40649"/>
                    <a:pt x="262867" y="60523"/>
                  </a:cubicBezTo>
                  <a:lnTo>
                    <a:pt x="262867" y="185180"/>
                  </a:lnTo>
                  <a:lnTo>
                    <a:pt x="259253" y="185180"/>
                  </a:lnTo>
                  <a:close/>
                  <a:moveTo>
                    <a:pt x="220411" y="0"/>
                  </a:moveTo>
                  <a:lnTo>
                    <a:pt x="60523" y="0"/>
                  </a:lnTo>
                  <a:cubicBezTo>
                    <a:pt x="27100" y="0"/>
                    <a:pt x="0" y="28003"/>
                    <a:pt x="0" y="60523"/>
                  </a:cubicBezTo>
                  <a:lnTo>
                    <a:pt x="0" y="185180"/>
                  </a:lnTo>
                  <a:cubicBezTo>
                    <a:pt x="0" y="218604"/>
                    <a:pt x="28003" y="245704"/>
                    <a:pt x="60523" y="245704"/>
                  </a:cubicBezTo>
                  <a:lnTo>
                    <a:pt x="85816" y="245704"/>
                  </a:lnTo>
                  <a:lnTo>
                    <a:pt x="85816" y="295386"/>
                  </a:lnTo>
                  <a:cubicBezTo>
                    <a:pt x="85816" y="300806"/>
                    <a:pt x="88525" y="303516"/>
                    <a:pt x="93946" y="306226"/>
                  </a:cubicBezTo>
                  <a:cubicBezTo>
                    <a:pt x="96656" y="306226"/>
                    <a:pt x="96656" y="306226"/>
                    <a:pt x="99365" y="306226"/>
                  </a:cubicBezTo>
                  <a:cubicBezTo>
                    <a:pt x="102075" y="306226"/>
                    <a:pt x="104786" y="306226"/>
                    <a:pt x="107495" y="303516"/>
                  </a:cubicBezTo>
                  <a:lnTo>
                    <a:pt x="165308" y="245704"/>
                  </a:lnTo>
                  <a:lnTo>
                    <a:pt x="220411" y="245704"/>
                  </a:lnTo>
                  <a:cubicBezTo>
                    <a:pt x="253834" y="245704"/>
                    <a:pt x="280933" y="217701"/>
                    <a:pt x="280933" y="185180"/>
                  </a:cubicBezTo>
                  <a:lnTo>
                    <a:pt x="280933" y="60523"/>
                  </a:lnTo>
                  <a:cubicBezTo>
                    <a:pt x="281836" y="28003"/>
                    <a:pt x="253834" y="0"/>
                    <a:pt x="220411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96">
              <a:extLst>
                <a:ext uri="{FF2B5EF4-FFF2-40B4-BE49-F238E27FC236}">
                  <a16:creationId xmlns:a16="http://schemas.microsoft.com/office/drawing/2014/main" id="{786C16E8-9C4B-6B0D-86CA-08BEC95C7DD9}"/>
                </a:ext>
              </a:extLst>
            </p:cNvPr>
            <p:cNvSpPr/>
            <p:nvPr/>
          </p:nvSpPr>
          <p:spPr>
            <a:xfrm>
              <a:off x="11162658" y="5390870"/>
              <a:ext cx="81298" cy="18969"/>
            </a:xfrm>
            <a:custGeom>
              <a:avLst/>
              <a:gdLst>
                <a:gd name="connsiteX0" fmla="*/ 0 w 81298"/>
                <a:gd name="connsiteY0" fmla="*/ 0 h 18969"/>
                <a:gd name="connsiteX1" fmla="*/ 81299 w 81298"/>
                <a:gd name="connsiteY1" fmla="*/ 0 h 18969"/>
                <a:gd name="connsiteX2" fmla="*/ 81299 w 81298"/>
                <a:gd name="connsiteY2" fmla="*/ 18969 h 18969"/>
                <a:gd name="connsiteX3" fmla="*/ 0 w 81298"/>
                <a:gd name="connsiteY3" fmla="*/ 18969 h 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98" h="18969">
                  <a:moveTo>
                    <a:pt x="0" y="0"/>
                  </a:moveTo>
                  <a:lnTo>
                    <a:pt x="81299" y="0"/>
                  </a:lnTo>
                  <a:lnTo>
                    <a:pt x="81299" y="18969"/>
                  </a:lnTo>
                  <a:lnTo>
                    <a:pt x="0" y="18969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97">
              <a:extLst>
                <a:ext uri="{FF2B5EF4-FFF2-40B4-BE49-F238E27FC236}">
                  <a16:creationId xmlns:a16="http://schemas.microsoft.com/office/drawing/2014/main" id="{D406C4C0-379E-E594-D240-B1048CD51732}"/>
                </a:ext>
              </a:extLst>
            </p:cNvPr>
            <p:cNvSpPr/>
            <p:nvPr/>
          </p:nvSpPr>
          <p:spPr>
            <a:xfrm>
              <a:off x="11269250" y="5390870"/>
              <a:ext cx="50586" cy="18969"/>
            </a:xfrm>
            <a:custGeom>
              <a:avLst/>
              <a:gdLst>
                <a:gd name="connsiteX0" fmla="*/ 0 w 50586"/>
                <a:gd name="connsiteY0" fmla="*/ 0 h 18969"/>
                <a:gd name="connsiteX1" fmla="*/ 50586 w 50586"/>
                <a:gd name="connsiteY1" fmla="*/ 0 h 18969"/>
                <a:gd name="connsiteX2" fmla="*/ 50586 w 50586"/>
                <a:gd name="connsiteY2" fmla="*/ 18969 h 18969"/>
                <a:gd name="connsiteX3" fmla="*/ 0 w 50586"/>
                <a:gd name="connsiteY3" fmla="*/ 18969 h 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86" h="18969">
                  <a:moveTo>
                    <a:pt x="0" y="0"/>
                  </a:moveTo>
                  <a:lnTo>
                    <a:pt x="50586" y="0"/>
                  </a:lnTo>
                  <a:lnTo>
                    <a:pt x="50586" y="18969"/>
                  </a:lnTo>
                  <a:lnTo>
                    <a:pt x="0" y="18969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98">
              <a:extLst>
                <a:ext uri="{FF2B5EF4-FFF2-40B4-BE49-F238E27FC236}">
                  <a16:creationId xmlns:a16="http://schemas.microsoft.com/office/drawing/2014/main" id="{23A7337D-AD91-9505-CD0D-4FA2B7D18A2F}"/>
                </a:ext>
              </a:extLst>
            </p:cNvPr>
            <p:cNvSpPr/>
            <p:nvPr/>
          </p:nvSpPr>
          <p:spPr>
            <a:xfrm>
              <a:off x="11162658" y="5435132"/>
              <a:ext cx="157177" cy="25293"/>
            </a:xfrm>
            <a:custGeom>
              <a:avLst/>
              <a:gdLst>
                <a:gd name="connsiteX0" fmla="*/ 0 w 157177"/>
                <a:gd name="connsiteY0" fmla="*/ 0 h 25293"/>
                <a:gd name="connsiteX1" fmla="*/ 157178 w 157177"/>
                <a:gd name="connsiteY1" fmla="*/ 0 h 25293"/>
                <a:gd name="connsiteX2" fmla="*/ 157178 w 157177"/>
                <a:gd name="connsiteY2" fmla="*/ 25293 h 25293"/>
                <a:gd name="connsiteX3" fmla="*/ 0 w 157177"/>
                <a:gd name="connsiteY3" fmla="*/ 25293 h 2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77" h="25293">
                  <a:moveTo>
                    <a:pt x="0" y="0"/>
                  </a:moveTo>
                  <a:lnTo>
                    <a:pt x="157178" y="0"/>
                  </a:lnTo>
                  <a:lnTo>
                    <a:pt x="157178" y="25293"/>
                  </a:lnTo>
                  <a:lnTo>
                    <a:pt x="0" y="25293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99">
              <a:extLst>
                <a:ext uri="{FF2B5EF4-FFF2-40B4-BE49-F238E27FC236}">
                  <a16:creationId xmlns:a16="http://schemas.microsoft.com/office/drawing/2014/main" id="{EFA2B897-B670-0C02-EE8A-7A50A10D442F}"/>
                </a:ext>
              </a:extLst>
            </p:cNvPr>
            <p:cNvSpPr/>
            <p:nvPr/>
          </p:nvSpPr>
          <p:spPr>
            <a:xfrm>
              <a:off x="11162658" y="5484815"/>
              <a:ext cx="81298" cy="25293"/>
            </a:xfrm>
            <a:custGeom>
              <a:avLst/>
              <a:gdLst>
                <a:gd name="connsiteX0" fmla="*/ 0 w 81298"/>
                <a:gd name="connsiteY0" fmla="*/ 0 h 25293"/>
                <a:gd name="connsiteX1" fmla="*/ 81299 w 81298"/>
                <a:gd name="connsiteY1" fmla="*/ 0 h 25293"/>
                <a:gd name="connsiteX2" fmla="*/ 81299 w 81298"/>
                <a:gd name="connsiteY2" fmla="*/ 25293 h 25293"/>
                <a:gd name="connsiteX3" fmla="*/ 0 w 81298"/>
                <a:gd name="connsiteY3" fmla="*/ 25293 h 2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98" h="25293">
                  <a:moveTo>
                    <a:pt x="0" y="0"/>
                  </a:moveTo>
                  <a:lnTo>
                    <a:pt x="81299" y="0"/>
                  </a:lnTo>
                  <a:lnTo>
                    <a:pt x="81299" y="25293"/>
                  </a:lnTo>
                  <a:lnTo>
                    <a:pt x="0" y="25293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400">
              <a:extLst>
                <a:ext uri="{FF2B5EF4-FFF2-40B4-BE49-F238E27FC236}">
                  <a16:creationId xmlns:a16="http://schemas.microsoft.com/office/drawing/2014/main" id="{A254C0B8-48CB-8618-6C7E-54BCAA3BFF17}"/>
                </a:ext>
              </a:extLst>
            </p:cNvPr>
            <p:cNvSpPr/>
            <p:nvPr/>
          </p:nvSpPr>
          <p:spPr>
            <a:xfrm>
              <a:off x="11024450" y="5879567"/>
              <a:ext cx="50126" cy="187890"/>
            </a:xfrm>
            <a:custGeom>
              <a:avLst/>
              <a:gdLst>
                <a:gd name="connsiteX0" fmla="*/ 30713 w 50126"/>
                <a:gd name="connsiteY0" fmla="*/ 14453 h 187890"/>
                <a:gd name="connsiteX1" fmla="*/ 22583 w 50126"/>
                <a:gd name="connsiteY1" fmla="*/ 0 h 187890"/>
                <a:gd name="connsiteX2" fmla="*/ 0 w 50126"/>
                <a:gd name="connsiteY2" fmla="*/ 14453 h 187890"/>
                <a:gd name="connsiteX3" fmla="*/ 8130 w 50126"/>
                <a:gd name="connsiteY3" fmla="*/ 28906 h 187890"/>
                <a:gd name="connsiteX4" fmla="*/ 2710 w 50126"/>
                <a:gd name="connsiteY4" fmla="*/ 143628 h 187890"/>
                <a:gd name="connsiteX5" fmla="*/ 0 w 50126"/>
                <a:gd name="connsiteY5" fmla="*/ 151757 h 187890"/>
                <a:gd name="connsiteX6" fmla="*/ 0 w 50126"/>
                <a:gd name="connsiteY6" fmla="*/ 187890 h 187890"/>
                <a:gd name="connsiteX7" fmla="*/ 25293 w 50126"/>
                <a:gd name="connsiteY7" fmla="*/ 187890 h 187890"/>
                <a:gd name="connsiteX8" fmla="*/ 25293 w 50126"/>
                <a:gd name="connsiteY8" fmla="*/ 154468 h 187890"/>
                <a:gd name="connsiteX9" fmla="*/ 30713 w 50126"/>
                <a:gd name="connsiteY9" fmla="*/ 14453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26" h="187890">
                  <a:moveTo>
                    <a:pt x="30713" y="14453"/>
                  </a:moveTo>
                  <a:lnTo>
                    <a:pt x="22583" y="0"/>
                  </a:lnTo>
                  <a:lnTo>
                    <a:pt x="0" y="14453"/>
                  </a:lnTo>
                  <a:lnTo>
                    <a:pt x="8130" y="28906"/>
                  </a:lnTo>
                  <a:cubicBezTo>
                    <a:pt x="30713" y="65039"/>
                    <a:pt x="28003" y="110205"/>
                    <a:pt x="2710" y="143628"/>
                  </a:cubicBezTo>
                  <a:cubicBezTo>
                    <a:pt x="0" y="146338"/>
                    <a:pt x="0" y="149048"/>
                    <a:pt x="0" y="151757"/>
                  </a:cubicBezTo>
                  <a:lnTo>
                    <a:pt x="0" y="187890"/>
                  </a:lnTo>
                  <a:lnTo>
                    <a:pt x="25293" y="187890"/>
                  </a:lnTo>
                  <a:lnTo>
                    <a:pt x="25293" y="154468"/>
                  </a:lnTo>
                  <a:cubicBezTo>
                    <a:pt x="56005" y="112915"/>
                    <a:pt x="58716" y="56909"/>
                    <a:pt x="30713" y="14453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401">
              <a:extLst>
                <a:ext uri="{FF2B5EF4-FFF2-40B4-BE49-F238E27FC236}">
                  <a16:creationId xmlns:a16="http://schemas.microsoft.com/office/drawing/2014/main" id="{FCAEAA75-D88A-507F-DA14-E07C83764C5C}"/>
                </a:ext>
              </a:extLst>
            </p:cNvPr>
            <p:cNvSpPr/>
            <p:nvPr/>
          </p:nvSpPr>
          <p:spPr>
            <a:xfrm>
              <a:off x="10641441" y="5428649"/>
              <a:ext cx="740723" cy="639712"/>
            </a:xfrm>
            <a:custGeom>
              <a:avLst/>
              <a:gdLst>
                <a:gd name="connsiteX0" fmla="*/ 654005 w 740723"/>
                <a:gd name="connsiteY0" fmla="*/ 391299 h 639712"/>
                <a:gd name="connsiteX1" fmla="*/ 557349 w 740723"/>
                <a:gd name="connsiteY1" fmla="*/ 391299 h 639712"/>
                <a:gd name="connsiteX2" fmla="*/ 618775 w 740723"/>
                <a:gd name="connsiteY2" fmla="*/ 340712 h 639712"/>
                <a:gd name="connsiteX3" fmla="*/ 715431 w 740723"/>
                <a:gd name="connsiteY3" fmla="*/ 340712 h 639712"/>
                <a:gd name="connsiteX4" fmla="*/ 654005 w 740723"/>
                <a:gd name="connsiteY4" fmla="*/ 391299 h 639712"/>
                <a:gd name="connsiteX5" fmla="*/ 305323 w 740723"/>
                <a:gd name="connsiteY5" fmla="*/ 403041 h 639712"/>
                <a:gd name="connsiteX6" fmla="*/ 191504 w 740723"/>
                <a:gd name="connsiteY6" fmla="*/ 403041 h 639712"/>
                <a:gd name="connsiteX7" fmla="*/ 155371 w 740723"/>
                <a:gd name="connsiteY7" fmla="*/ 352455 h 639712"/>
                <a:gd name="connsiteX8" fmla="*/ 160791 w 740723"/>
                <a:gd name="connsiteY8" fmla="*/ 352455 h 639712"/>
                <a:gd name="connsiteX9" fmla="*/ 210474 w 740723"/>
                <a:gd name="connsiteY9" fmla="*/ 301870 h 639712"/>
                <a:gd name="connsiteX10" fmla="*/ 210474 w 740723"/>
                <a:gd name="connsiteY10" fmla="*/ 281996 h 639712"/>
                <a:gd name="connsiteX11" fmla="*/ 285449 w 740723"/>
                <a:gd name="connsiteY11" fmla="*/ 281996 h 639712"/>
                <a:gd name="connsiteX12" fmla="*/ 285449 w 740723"/>
                <a:gd name="connsiteY12" fmla="*/ 301870 h 639712"/>
                <a:gd name="connsiteX13" fmla="*/ 335132 w 740723"/>
                <a:gd name="connsiteY13" fmla="*/ 352455 h 639712"/>
                <a:gd name="connsiteX14" fmla="*/ 345972 w 740723"/>
                <a:gd name="connsiteY14" fmla="*/ 352455 h 639712"/>
                <a:gd name="connsiteX15" fmla="*/ 305323 w 740723"/>
                <a:gd name="connsiteY15" fmla="*/ 403041 h 639712"/>
                <a:gd name="connsiteX16" fmla="*/ 246607 w 740723"/>
                <a:gd name="connsiteY16" fmla="*/ 480727 h 639712"/>
                <a:gd name="connsiteX17" fmla="*/ 207764 w 740723"/>
                <a:gd name="connsiteY17" fmla="*/ 427431 h 639712"/>
                <a:gd name="connsiteX18" fmla="*/ 285449 w 740723"/>
                <a:gd name="connsiteY18" fmla="*/ 427431 h 639712"/>
                <a:gd name="connsiteX19" fmla="*/ 246607 w 740723"/>
                <a:gd name="connsiteY19" fmla="*/ 480727 h 639712"/>
                <a:gd name="connsiteX20" fmla="*/ 147241 w 740723"/>
                <a:gd name="connsiteY20" fmla="*/ 165468 h 639712"/>
                <a:gd name="connsiteX21" fmla="*/ 147241 w 740723"/>
                <a:gd name="connsiteY21" fmla="*/ 121205 h 639712"/>
                <a:gd name="connsiteX22" fmla="*/ 338746 w 740723"/>
                <a:gd name="connsiteY22" fmla="*/ 31776 h 639712"/>
                <a:gd name="connsiteX23" fmla="*/ 344165 w 740723"/>
                <a:gd name="connsiteY23" fmla="*/ 67909 h 639712"/>
                <a:gd name="connsiteX24" fmla="*/ 344165 w 740723"/>
                <a:gd name="connsiteY24" fmla="*/ 168178 h 639712"/>
                <a:gd name="connsiteX25" fmla="*/ 244800 w 740723"/>
                <a:gd name="connsiteY25" fmla="*/ 268446 h 639712"/>
                <a:gd name="connsiteX26" fmla="*/ 147241 w 740723"/>
                <a:gd name="connsiteY26" fmla="*/ 165468 h 639712"/>
                <a:gd name="connsiteX27" fmla="*/ 728981 w 740723"/>
                <a:gd name="connsiteY27" fmla="*/ 316323 h 639712"/>
                <a:gd name="connsiteX28" fmla="*/ 618775 w 740723"/>
                <a:gd name="connsiteY28" fmla="*/ 316323 h 639712"/>
                <a:gd name="connsiteX29" fmla="*/ 532960 w 740723"/>
                <a:gd name="connsiteY29" fmla="*/ 400332 h 639712"/>
                <a:gd name="connsiteX30" fmla="*/ 496827 w 740723"/>
                <a:gd name="connsiteY30" fmla="*/ 467177 h 639712"/>
                <a:gd name="connsiteX31" fmla="*/ 496827 w 740723"/>
                <a:gd name="connsiteY31" fmla="*/ 416591 h 639712"/>
                <a:gd name="connsiteX32" fmla="*/ 411011 w 740723"/>
                <a:gd name="connsiteY32" fmla="*/ 329872 h 639712"/>
                <a:gd name="connsiteX33" fmla="*/ 365845 w 740723"/>
                <a:gd name="connsiteY33" fmla="*/ 329872 h 639712"/>
                <a:gd name="connsiteX34" fmla="*/ 338746 w 740723"/>
                <a:gd name="connsiteY34" fmla="*/ 329872 h 639712"/>
                <a:gd name="connsiteX35" fmla="*/ 313453 w 740723"/>
                <a:gd name="connsiteY35" fmla="*/ 304579 h 639712"/>
                <a:gd name="connsiteX36" fmla="*/ 313453 w 740723"/>
                <a:gd name="connsiteY36" fmla="*/ 273867 h 639712"/>
                <a:gd name="connsiteX37" fmla="*/ 374878 w 740723"/>
                <a:gd name="connsiteY37" fmla="*/ 165468 h 639712"/>
                <a:gd name="connsiteX38" fmla="*/ 374878 w 740723"/>
                <a:gd name="connsiteY38" fmla="*/ 65199 h 639712"/>
                <a:gd name="connsiteX39" fmla="*/ 361329 w 740723"/>
                <a:gd name="connsiteY39" fmla="*/ 6483 h 639712"/>
                <a:gd name="connsiteX40" fmla="*/ 345069 w 740723"/>
                <a:gd name="connsiteY40" fmla="*/ 1063 h 639712"/>
                <a:gd name="connsiteX41" fmla="*/ 134595 w 740723"/>
                <a:gd name="connsiteY41" fmla="*/ 101332 h 639712"/>
                <a:gd name="connsiteX42" fmla="*/ 126465 w 740723"/>
                <a:gd name="connsiteY42" fmla="*/ 112172 h 639712"/>
                <a:gd name="connsiteX43" fmla="*/ 126465 w 740723"/>
                <a:gd name="connsiteY43" fmla="*/ 165468 h 639712"/>
                <a:gd name="connsiteX44" fmla="*/ 187891 w 740723"/>
                <a:gd name="connsiteY44" fmla="*/ 273867 h 639712"/>
                <a:gd name="connsiteX45" fmla="*/ 187891 w 740723"/>
                <a:gd name="connsiteY45" fmla="*/ 304579 h 639712"/>
                <a:gd name="connsiteX46" fmla="*/ 162598 w 740723"/>
                <a:gd name="connsiteY46" fmla="*/ 329872 h 639712"/>
                <a:gd name="connsiteX47" fmla="*/ 85816 w 740723"/>
                <a:gd name="connsiteY47" fmla="*/ 329872 h 639712"/>
                <a:gd name="connsiteX48" fmla="*/ 0 w 740723"/>
                <a:gd name="connsiteY48" fmla="*/ 416591 h 639712"/>
                <a:gd name="connsiteX49" fmla="*/ 0 w 740723"/>
                <a:gd name="connsiteY49" fmla="*/ 639712 h 639712"/>
                <a:gd name="connsiteX50" fmla="*/ 25293 w 740723"/>
                <a:gd name="connsiteY50" fmla="*/ 639712 h 639712"/>
                <a:gd name="connsiteX51" fmla="*/ 25293 w 740723"/>
                <a:gd name="connsiteY51" fmla="*/ 416591 h 639712"/>
                <a:gd name="connsiteX52" fmla="*/ 86719 w 740723"/>
                <a:gd name="connsiteY52" fmla="*/ 355166 h 639712"/>
                <a:gd name="connsiteX53" fmla="*/ 125562 w 740723"/>
                <a:gd name="connsiteY53" fmla="*/ 355166 h 639712"/>
                <a:gd name="connsiteX54" fmla="*/ 236670 w 740723"/>
                <a:gd name="connsiteY54" fmla="*/ 511440 h 639712"/>
                <a:gd name="connsiteX55" fmla="*/ 247510 w 740723"/>
                <a:gd name="connsiteY55" fmla="*/ 516859 h 639712"/>
                <a:gd name="connsiteX56" fmla="*/ 258350 w 740723"/>
                <a:gd name="connsiteY56" fmla="*/ 511440 h 639712"/>
                <a:gd name="connsiteX57" fmla="*/ 374878 w 740723"/>
                <a:gd name="connsiteY57" fmla="*/ 355166 h 639712"/>
                <a:gd name="connsiteX58" fmla="*/ 408301 w 740723"/>
                <a:gd name="connsiteY58" fmla="*/ 355166 h 639712"/>
                <a:gd name="connsiteX59" fmla="*/ 469727 w 740723"/>
                <a:gd name="connsiteY59" fmla="*/ 416591 h 639712"/>
                <a:gd name="connsiteX60" fmla="*/ 469727 w 740723"/>
                <a:gd name="connsiteY60" fmla="*/ 516859 h 639712"/>
                <a:gd name="connsiteX61" fmla="*/ 480567 w 740723"/>
                <a:gd name="connsiteY61" fmla="*/ 527700 h 639712"/>
                <a:gd name="connsiteX62" fmla="*/ 491407 w 740723"/>
                <a:gd name="connsiteY62" fmla="*/ 522280 h 639712"/>
                <a:gd name="connsiteX63" fmla="*/ 549219 w 740723"/>
                <a:gd name="connsiteY63" fmla="*/ 416591 h 639712"/>
                <a:gd name="connsiteX64" fmla="*/ 621485 w 740723"/>
                <a:gd name="connsiteY64" fmla="*/ 416591 h 639712"/>
                <a:gd name="connsiteX65" fmla="*/ 499537 w 740723"/>
                <a:gd name="connsiteY65" fmla="*/ 639712 h 639712"/>
                <a:gd name="connsiteX66" fmla="*/ 527540 w 740723"/>
                <a:gd name="connsiteY66" fmla="*/ 639712 h 639712"/>
                <a:gd name="connsiteX67" fmla="*/ 649488 w 740723"/>
                <a:gd name="connsiteY67" fmla="*/ 416591 h 639712"/>
                <a:gd name="connsiteX68" fmla="*/ 654908 w 740723"/>
                <a:gd name="connsiteY68" fmla="*/ 416591 h 639712"/>
                <a:gd name="connsiteX69" fmla="*/ 740724 w 740723"/>
                <a:gd name="connsiteY69" fmla="*/ 329872 h 639712"/>
                <a:gd name="connsiteX70" fmla="*/ 728981 w 740723"/>
                <a:gd name="connsiteY70" fmla="*/ 316323 h 6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40723" h="639712">
                  <a:moveTo>
                    <a:pt x="654005" y="391299"/>
                  </a:moveTo>
                  <a:lnTo>
                    <a:pt x="557349" y="391299"/>
                  </a:lnTo>
                  <a:cubicBezTo>
                    <a:pt x="562769" y="363295"/>
                    <a:pt x="588062" y="340712"/>
                    <a:pt x="618775" y="340712"/>
                  </a:cubicBezTo>
                  <a:lnTo>
                    <a:pt x="715431" y="340712"/>
                  </a:lnTo>
                  <a:cubicBezTo>
                    <a:pt x="710010" y="369619"/>
                    <a:pt x="684718" y="391299"/>
                    <a:pt x="654005" y="391299"/>
                  </a:cubicBezTo>
                  <a:close/>
                  <a:moveTo>
                    <a:pt x="305323" y="403041"/>
                  </a:moveTo>
                  <a:lnTo>
                    <a:pt x="191504" y="403041"/>
                  </a:lnTo>
                  <a:lnTo>
                    <a:pt x="155371" y="352455"/>
                  </a:lnTo>
                  <a:lnTo>
                    <a:pt x="160791" y="352455"/>
                  </a:lnTo>
                  <a:cubicBezTo>
                    <a:pt x="188794" y="352455"/>
                    <a:pt x="210474" y="329872"/>
                    <a:pt x="210474" y="301870"/>
                  </a:cubicBezTo>
                  <a:lnTo>
                    <a:pt x="210474" y="281996"/>
                  </a:lnTo>
                  <a:cubicBezTo>
                    <a:pt x="235767" y="290126"/>
                    <a:pt x="260156" y="290126"/>
                    <a:pt x="285449" y="281996"/>
                  </a:cubicBezTo>
                  <a:lnTo>
                    <a:pt x="285449" y="301870"/>
                  </a:lnTo>
                  <a:cubicBezTo>
                    <a:pt x="285449" y="329872"/>
                    <a:pt x="308032" y="352455"/>
                    <a:pt x="335132" y="352455"/>
                  </a:cubicBezTo>
                  <a:lnTo>
                    <a:pt x="345972" y="352455"/>
                  </a:lnTo>
                  <a:lnTo>
                    <a:pt x="305323" y="403041"/>
                  </a:lnTo>
                  <a:close/>
                  <a:moveTo>
                    <a:pt x="246607" y="480727"/>
                  </a:moveTo>
                  <a:lnTo>
                    <a:pt x="207764" y="427431"/>
                  </a:lnTo>
                  <a:lnTo>
                    <a:pt x="285449" y="427431"/>
                  </a:lnTo>
                  <a:lnTo>
                    <a:pt x="246607" y="480727"/>
                  </a:lnTo>
                  <a:close/>
                  <a:moveTo>
                    <a:pt x="147241" y="165468"/>
                  </a:moveTo>
                  <a:lnTo>
                    <a:pt x="147241" y="121205"/>
                  </a:lnTo>
                  <a:lnTo>
                    <a:pt x="338746" y="31776"/>
                  </a:lnTo>
                  <a:cubicBezTo>
                    <a:pt x="344165" y="42616"/>
                    <a:pt x="344165" y="57069"/>
                    <a:pt x="344165" y="67909"/>
                  </a:cubicBezTo>
                  <a:lnTo>
                    <a:pt x="344165" y="168178"/>
                  </a:lnTo>
                  <a:cubicBezTo>
                    <a:pt x="344165" y="224184"/>
                    <a:pt x="299903" y="268446"/>
                    <a:pt x="244800" y="268446"/>
                  </a:cubicBezTo>
                  <a:cubicBezTo>
                    <a:pt x="189698" y="268446"/>
                    <a:pt x="147241" y="221474"/>
                    <a:pt x="147241" y="165468"/>
                  </a:cubicBezTo>
                  <a:close/>
                  <a:moveTo>
                    <a:pt x="728981" y="316323"/>
                  </a:moveTo>
                  <a:lnTo>
                    <a:pt x="618775" y="316323"/>
                  </a:lnTo>
                  <a:cubicBezTo>
                    <a:pt x="571802" y="316323"/>
                    <a:pt x="535670" y="352455"/>
                    <a:pt x="532960" y="400332"/>
                  </a:cubicBezTo>
                  <a:lnTo>
                    <a:pt x="496827" y="467177"/>
                  </a:lnTo>
                  <a:lnTo>
                    <a:pt x="496827" y="416591"/>
                  </a:lnTo>
                  <a:cubicBezTo>
                    <a:pt x="496827" y="369619"/>
                    <a:pt x="457984" y="329872"/>
                    <a:pt x="411011" y="329872"/>
                  </a:cubicBezTo>
                  <a:lnTo>
                    <a:pt x="365845" y="329872"/>
                  </a:lnTo>
                  <a:lnTo>
                    <a:pt x="338746" y="329872"/>
                  </a:lnTo>
                  <a:cubicBezTo>
                    <a:pt x="325196" y="329872"/>
                    <a:pt x="313453" y="319033"/>
                    <a:pt x="313453" y="304579"/>
                  </a:cubicBezTo>
                  <a:lnTo>
                    <a:pt x="313453" y="273867"/>
                  </a:lnTo>
                  <a:cubicBezTo>
                    <a:pt x="352295" y="251284"/>
                    <a:pt x="374878" y="209730"/>
                    <a:pt x="374878" y="165468"/>
                  </a:cubicBezTo>
                  <a:lnTo>
                    <a:pt x="374878" y="65199"/>
                  </a:lnTo>
                  <a:cubicBezTo>
                    <a:pt x="374878" y="45326"/>
                    <a:pt x="369459" y="23646"/>
                    <a:pt x="361329" y="6483"/>
                  </a:cubicBezTo>
                  <a:cubicBezTo>
                    <a:pt x="358619" y="1063"/>
                    <a:pt x="350489" y="-1647"/>
                    <a:pt x="345069" y="1063"/>
                  </a:cubicBezTo>
                  <a:lnTo>
                    <a:pt x="134595" y="101332"/>
                  </a:lnTo>
                  <a:cubicBezTo>
                    <a:pt x="129175" y="104042"/>
                    <a:pt x="126465" y="106752"/>
                    <a:pt x="126465" y="112172"/>
                  </a:cubicBezTo>
                  <a:lnTo>
                    <a:pt x="126465" y="165468"/>
                  </a:lnTo>
                  <a:cubicBezTo>
                    <a:pt x="126465" y="209730"/>
                    <a:pt x="151758" y="252187"/>
                    <a:pt x="187891" y="273867"/>
                  </a:cubicBezTo>
                  <a:lnTo>
                    <a:pt x="187891" y="304579"/>
                  </a:lnTo>
                  <a:cubicBezTo>
                    <a:pt x="187891" y="318129"/>
                    <a:pt x="177051" y="329872"/>
                    <a:pt x="162598" y="329872"/>
                  </a:cubicBezTo>
                  <a:lnTo>
                    <a:pt x="85816" y="329872"/>
                  </a:lnTo>
                  <a:cubicBezTo>
                    <a:pt x="38843" y="329872"/>
                    <a:pt x="0" y="368716"/>
                    <a:pt x="0" y="416591"/>
                  </a:cubicBezTo>
                  <a:lnTo>
                    <a:pt x="0" y="639712"/>
                  </a:lnTo>
                  <a:lnTo>
                    <a:pt x="25293" y="639712"/>
                  </a:lnTo>
                  <a:lnTo>
                    <a:pt x="25293" y="416591"/>
                  </a:lnTo>
                  <a:cubicBezTo>
                    <a:pt x="25293" y="383169"/>
                    <a:pt x="53296" y="355166"/>
                    <a:pt x="86719" y="355166"/>
                  </a:cubicBezTo>
                  <a:lnTo>
                    <a:pt x="125562" y="355166"/>
                  </a:lnTo>
                  <a:lnTo>
                    <a:pt x="236670" y="511440"/>
                  </a:lnTo>
                  <a:cubicBezTo>
                    <a:pt x="239380" y="514150"/>
                    <a:pt x="242090" y="516859"/>
                    <a:pt x="247510" y="516859"/>
                  </a:cubicBezTo>
                  <a:cubicBezTo>
                    <a:pt x="250220" y="516859"/>
                    <a:pt x="255640" y="514150"/>
                    <a:pt x="258350" y="511440"/>
                  </a:cubicBezTo>
                  <a:lnTo>
                    <a:pt x="374878" y="355166"/>
                  </a:lnTo>
                  <a:lnTo>
                    <a:pt x="408301" y="355166"/>
                  </a:lnTo>
                  <a:cubicBezTo>
                    <a:pt x="441724" y="355166"/>
                    <a:pt x="469727" y="383169"/>
                    <a:pt x="469727" y="416591"/>
                  </a:cubicBezTo>
                  <a:lnTo>
                    <a:pt x="469727" y="516859"/>
                  </a:lnTo>
                  <a:cubicBezTo>
                    <a:pt x="469727" y="522280"/>
                    <a:pt x="475147" y="527700"/>
                    <a:pt x="480567" y="527700"/>
                  </a:cubicBezTo>
                  <a:cubicBezTo>
                    <a:pt x="485987" y="527700"/>
                    <a:pt x="488697" y="524990"/>
                    <a:pt x="491407" y="522280"/>
                  </a:cubicBezTo>
                  <a:lnTo>
                    <a:pt x="549219" y="416591"/>
                  </a:lnTo>
                  <a:lnTo>
                    <a:pt x="621485" y="416591"/>
                  </a:lnTo>
                  <a:lnTo>
                    <a:pt x="499537" y="639712"/>
                  </a:lnTo>
                  <a:lnTo>
                    <a:pt x="527540" y="639712"/>
                  </a:lnTo>
                  <a:lnTo>
                    <a:pt x="649488" y="416591"/>
                  </a:lnTo>
                  <a:lnTo>
                    <a:pt x="654908" y="416591"/>
                  </a:lnTo>
                  <a:cubicBezTo>
                    <a:pt x="701881" y="416591"/>
                    <a:pt x="740724" y="377749"/>
                    <a:pt x="740724" y="329872"/>
                  </a:cubicBezTo>
                  <a:cubicBezTo>
                    <a:pt x="740724" y="321742"/>
                    <a:pt x="734400" y="316323"/>
                    <a:pt x="728981" y="316323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oogle Shape;763;p39">
            <a:extLst>
              <a:ext uri="{FF2B5EF4-FFF2-40B4-BE49-F238E27FC236}">
                <a16:creationId xmlns:a16="http://schemas.microsoft.com/office/drawing/2014/main" id="{BAD339A1-9BBF-EF06-3DB6-D5C2F7EEC087}"/>
              </a:ext>
            </a:extLst>
          </p:cNvPr>
          <p:cNvGrpSpPr/>
          <p:nvPr/>
        </p:nvGrpSpPr>
        <p:grpSpPr>
          <a:xfrm>
            <a:off x="9703165" y="2025039"/>
            <a:ext cx="484073" cy="494580"/>
            <a:chOff x="6649150" y="309350"/>
            <a:chExt cx="395800" cy="395800"/>
          </a:xfrm>
          <a:solidFill>
            <a:srgbClr val="000000"/>
          </a:solidFill>
        </p:grpSpPr>
        <p:sp>
          <p:nvSpPr>
            <p:cNvPr id="41" name="Google Shape;764;p39">
              <a:extLst>
                <a:ext uri="{FF2B5EF4-FFF2-40B4-BE49-F238E27FC236}">
                  <a16:creationId xmlns:a16="http://schemas.microsoft.com/office/drawing/2014/main" id="{B1254830-62DE-55D5-02DE-C53F7C8BD6A0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5;p39">
              <a:extLst>
                <a:ext uri="{FF2B5EF4-FFF2-40B4-BE49-F238E27FC236}">
                  <a16:creationId xmlns:a16="http://schemas.microsoft.com/office/drawing/2014/main" id="{506BBFD3-E616-406C-1865-331D67798DC3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6;p39">
              <a:extLst>
                <a:ext uri="{FF2B5EF4-FFF2-40B4-BE49-F238E27FC236}">
                  <a16:creationId xmlns:a16="http://schemas.microsoft.com/office/drawing/2014/main" id="{FE2FB354-3D85-7328-516C-17797EDD271C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7;p39">
              <a:extLst>
                <a:ext uri="{FF2B5EF4-FFF2-40B4-BE49-F238E27FC236}">
                  <a16:creationId xmlns:a16="http://schemas.microsoft.com/office/drawing/2014/main" id="{6C169700-4F9E-C27D-740C-EBD3B07AE54D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8;p39">
              <a:extLst>
                <a:ext uri="{FF2B5EF4-FFF2-40B4-BE49-F238E27FC236}">
                  <a16:creationId xmlns:a16="http://schemas.microsoft.com/office/drawing/2014/main" id="{EC96DE1B-2C37-CD00-6AEC-CD5CA366FBBE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9;p39">
              <a:extLst>
                <a:ext uri="{FF2B5EF4-FFF2-40B4-BE49-F238E27FC236}">
                  <a16:creationId xmlns:a16="http://schemas.microsoft.com/office/drawing/2014/main" id="{7B3E38AB-7AD6-35B6-2975-1D44C000860E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0;p39">
              <a:extLst>
                <a:ext uri="{FF2B5EF4-FFF2-40B4-BE49-F238E27FC236}">
                  <a16:creationId xmlns:a16="http://schemas.microsoft.com/office/drawing/2014/main" id="{69EDF59F-0429-277B-17FD-65A6656D89D5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1;p39">
              <a:extLst>
                <a:ext uri="{FF2B5EF4-FFF2-40B4-BE49-F238E27FC236}">
                  <a16:creationId xmlns:a16="http://schemas.microsoft.com/office/drawing/2014/main" id="{6B6EB186-6150-1D31-BFEA-5C46AE21D2A0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2;p39">
              <a:extLst>
                <a:ext uri="{FF2B5EF4-FFF2-40B4-BE49-F238E27FC236}">
                  <a16:creationId xmlns:a16="http://schemas.microsoft.com/office/drawing/2014/main" id="{0C5008D8-8463-48D6-0525-D713EDD2ED5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3;p39">
              <a:extLst>
                <a:ext uri="{FF2B5EF4-FFF2-40B4-BE49-F238E27FC236}">
                  <a16:creationId xmlns:a16="http://schemas.microsoft.com/office/drawing/2014/main" id="{D7E06DEC-FCAA-6D0C-CCAC-CB83DD5BD902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4;p39">
              <a:extLst>
                <a:ext uri="{FF2B5EF4-FFF2-40B4-BE49-F238E27FC236}">
                  <a16:creationId xmlns:a16="http://schemas.microsoft.com/office/drawing/2014/main" id="{E1FF5642-27E2-EDE1-AD1A-D9AB492983F3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5;p39">
              <a:extLst>
                <a:ext uri="{FF2B5EF4-FFF2-40B4-BE49-F238E27FC236}">
                  <a16:creationId xmlns:a16="http://schemas.microsoft.com/office/drawing/2014/main" id="{CB3CDFE8-0AA8-B422-0F3A-07C311544435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6;p39">
              <a:extLst>
                <a:ext uri="{FF2B5EF4-FFF2-40B4-BE49-F238E27FC236}">
                  <a16:creationId xmlns:a16="http://schemas.microsoft.com/office/drawing/2014/main" id="{8DFDA47D-C775-2B5A-A828-82F5E9C0A275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7;p39">
              <a:extLst>
                <a:ext uri="{FF2B5EF4-FFF2-40B4-BE49-F238E27FC236}">
                  <a16:creationId xmlns:a16="http://schemas.microsoft.com/office/drawing/2014/main" id="{15596FD5-046F-5303-FEF9-F3BCA7EA7F11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8;p39">
              <a:extLst>
                <a:ext uri="{FF2B5EF4-FFF2-40B4-BE49-F238E27FC236}">
                  <a16:creationId xmlns:a16="http://schemas.microsoft.com/office/drawing/2014/main" id="{8DA4DDD0-02B2-F045-5478-B9EE8B2FCE45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9;p39">
              <a:extLst>
                <a:ext uri="{FF2B5EF4-FFF2-40B4-BE49-F238E27FC236}">
                  <a16:creationId xmlns:a16="http://schemas.microsoft.com/office/drawing/2014/main" id="{CF43B2BF-0A3C-6685-8FAB-EC11B7580718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0;p39">
              <a:extLst>
                <a:ext uri="{FF2B5EF4-FFF2-40B4-BE49-F238E27FC236}">
                  <a16:creationId xmlns:a16="http://schemas.microsoft.com/office/drawing/2014/main" id="{72C73C30-B6B8-FD1B-E82B-CD885DD7B008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1;p39">
              <a:extLst>
                <a:ext uri="{FF2B5EF4-FFF2-40B4-BE49-F238E27FC236}">
                  <a16:creationId xmlns:a16="http://schemas.microsoft.com/office/drawing/2014/main" id="{81947703-775B-AAA3-347E-DD80D8803BDA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2;p39">
              <a:extLst>
                <a:ext uri="{FF2B5EF4-FFF2-40B4-BE49-F238E27FC236}">
                  <a16:creationId xmlns:a16="http://schemas.microsoft.com/office/drawing/2014/main" id="{05F858D6-AAA3-9539-4AFC-766AE05384A1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3;p39">
              <a:extLst>
                <a:ext uri="{FF2B5EF4-FFF2-40B4-BE49-F238E27FC236}">
                  <a16:creationId xmlns:a16="http://schemas.microsoft.com/office/drawing/2014/main" id="{9F29F7EC-DF85-496F-4F18-28639E5D0342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4;p39">
              <a:extLst>
                <a:ext uri="{FF2B5EF4-FFF2-40B4-BE49-F238E27FC236}">
                  <a16:creationId xmlns:a16="http://schemas.microsoft.com/office/drawing/2014/main" id="{342C4B34-31E2-F4A9-3438-41F58EFA788F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5;p39">
              <a:extLst>
                <a:ext uri="{FF2B5EF4-FFF2-40B4-BE49-F238E27FC236}">
                  <a16:creationId xmlns:a16="http://schemas.microsoft.com/office/drawing/2014/main" id="{DBAF7707-2140-F0CF-A581-CA871D959ED3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6;p39">
              <a:extLst>
                <a:ext uri="{FF2B5EF4-FFF2-40B4-BE49-F238E27FC236}">
                  <a16:creationId xmlns:a16="http://schemas.microsoft.com/office/drawing/2014/main" id="{96A5C6EB-BB33-F4E5-7FB8-6FDDE2F12099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517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3F47-6B7F-40C5-8AFB-3E646AFFE2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25207" y="3076083"/>
            <a:ext cx="2020241" cy="1021879"/>
          </a:xfrm>
        </p:spPr>
        <p:txBody>
          <a:bodyPr>
            <a:noAutofit/>
          </a:bodyPr>
          <a:lstStyle/>
          <a:p>
            <a:pPr marL="0" indent="0"/>
            <a:r>
              <a:rPr lang="en-GB" sz="1800" dirty="0" err="1"/>
              <a:t>Geben</a:t>
            </a:r>
            <a:r>
              <a:rPr lang="en-GB" sz="1800" dirty="0"/>
              <a:t> Sie </a:t>
            </a:r>
            <a:r>
              <a:rPr lang="en-GB" sz="1800" dirty="0" err="1"/>
              <a:t>ihnen</a:t>
            </a:r>
            <a:r>
              <a:rPr lang="en-GB" sz="1800" dirty="0"/>
              <a:t> </a:t>
            </a:r>
            <a:r>
              <a:rPr lang="en-GB" sz="1800" dirty="0" err="1"/>
              <a:t>etwas</a:t>
            </a:r>
            <a:r>
              <a:rPr lang="en-GB" sz="1800" dirty="0"/>
              <a:t> </a:t>
            </a:r>
            <a:r>
              <a:rPr lang="en-GB" sz="1800" b="1" dirty="0" err="1"/>
              <a:t>kostenlos</a:t>
            </a:r>
            <a:r>
              <a:rPr lang="en-GB" sz="1800" b="1" dirty="0"/>
              <a:t> (</a:t>
            </a:r>
            <a:r>
              <a:rPr lang="en-GB" sz="1800" b="1" dirty="0" err="1"/>
              <a:t>Gratisproben</a:t>
            </a:r>
            <a:r>
              <a:rPr lang="en-GB" sz="1800" b="1" dirty="0"/>
              <a:t>, </a:t>
            </a:r>
            <a:r>
              <a:rPr lang="en-GB" sz="1800" b="1" dirty="0" err="1"/>
              <a:t>Gutscheine</a:t>
            </a:r>
            <a:r>
              <a:rPr lang="en-GB" sz="1800" b="1" dirty="0"/>
              <a:t>, </a:t>
            </a:r>
            <a:r>
              <a:rPr lang="en-GB" sz="1800" b="1" dirty="0" err="1"/>
              <a:t>Prämien</a:t>
            </a:r>
            <a:r>
              <a:rPr lang="en-GB" sz="18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3A1C9-A9C7-4052-945A-8BB81BE589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26080" y="3045746"/>
            <a:ext cx="2093228" cy="1202080"/>
          </a:xfrm>
        </p:spPr>
        <p:txBody>
          <a:bodyPr>
            <a:normAutofit/>
          </a:bodyPr>
          <a:lstStyle/>
          <a:p>
            <a:pPr marL="0" indent="0"/>
            <a:r>
              <a:rPr lang="en-GB" sz="1800" dirty="0" err="1"/>
              <a:t>Gesundes</a:t>
            </a:r>
            <a:r>
              <a:rPr lang="en-GB" sz="1800" dirty="0"/>
              <a:t> Altern </a:t>
            </a:r>
            <a:r>
              <a:rPr lang="en-GB" sz="1800" dirty="0" err="1"/>
              <a:t>sollte</a:t>
            </a:r>
            <a:r>
              <a:rPr lang="en-GB" sz="1800" dirty="0"/>
              <a:t> </a:t>
            </a:r>
            <a:r>
              <a:rPr lang="en-GB" sz="1800" dirty="0" err="1"/>
              <a:t>als</a:t>
            </a:r>
            <a:r>
              <a:rPr lang="en-GB" sz="1800" dirty="0"/>
              <a:t> </a:t>
            </a:r>
            <a:r>
              <a:rPr lang="en-GB" sz="1800" dirty="0" err="1"/>
              <a:t>etwas</a:t>
            </a:r>
            <a:r>
              <a:rPr lang="en-GB" sz="1800" dirty="0"/>
              <a:t> </a:t>
            </a:r>
            <a:r>
              <a:rPr lang="en-GB" sz="1800" b="1" dirty="0"/>
              <a:t>Positives </a:t>
            </a:r>
            <a:r>
              <a:rPr lang="en-GB" sz="1800" dirty="0" err="1"/>
              <a:t>gefördert</a:t>
            </a:r>
            <a:r>
              <a:rPr lang="en-GB" sz="1800" dirty="0"/>
              <a:t> </a:t>
            </a:r>
            <a:r>
              <a:rPr lang="en-GB" sz="1800" dirty="0" err="1"/>
              <a:t>werden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6502F-69A0-4B04-BAE0-B33912D0E72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99940" y="3045746"/>
            <a:ext cx="2093228" cy="1202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GB" sz="1800" dirty="0" err="1"/>
              <a:t>Verwenden</a:t>
            </a:r>
            <a:r>
              <a:rPr lang="en-GB" sz="1800" dirty="0"/>
              <a:t> Sie </a:t>
            </a:r>
            <a:r>
              <a:rPr lang="en-GB" sz="1800" b="1" dirty="0" err="1"/>
              <a:t>Erfolgsgeschichten</a:t>
            </a:r>
            <a:r>
              <a:rPr lang="en-GB" sz="1800" b="1" dirty="0"/>
              <a:t> </a:t>
            </a:r>
            <a:r>
              <a:rPr lang="en-GB" sz="1800" dirty="0"/>
              <a:t>von </a:t>
            </a:r>
            <a:r>
              <a:rPr lang="en-GB" sz="1800" dirty="0" err="1"/>
              <a:t>Kunden</a:t>
            </a:r>
            <a:r>
              <a:rPr lang="en-GB" sz="1800" dirty="0"/>
              <a:t> (z. B. Testimonials)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C8169-A6ED-42B8-B6D6-37F6E6E5DD0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93168" y="2838319"/>
            <a:ext cx="2718766" cy="17198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GB" sz="1600" dirty="0" err="1"/>
              <a:t>Gehen</a:t>
            </a:r>
            <a:r>
              <a:rPr lang="en-GB" sz="1600" dirty="0"/>
              <a:t> Sie </a:t>
            </a:r>
            <a:r>
              <a:rPr lang="en-GB" sz="1600" dirty="0" err="1"/>
              <a:t>mit</a:t>
            </a:r>
            <a:r>
              <a:rPr lang="en-GB" sz="1600" dirty="0"/>
              <a:t> </a:t>
            </a:r>
            <a:r>
              <a:rPr lang="en-GB" sz="1600" b="1" dirty="0" err="1"/>
              <a:t>gesundem</a:t>
            </a:r>
            <a:r>
              <a:rPr lang="en-GB" sz="1600" b="1" dirty="0"/>
              <a:t> Altern so um, </a:t>
            </a:r>
            <a:r>
              <a:rPr lang="en-GB" sz="1600" b="1" dirty="0" err="1"/>
              <a:t>wie</a:t>
            </a:r>
            <a:r>
              <a:rPr lang="en-GB" sz="1600" b="1" dirty="0"/>
              <a:t> Sie </a:t>
            </a:r>
            <a:r>
              <a:rPr lang="en-GB" sz="1600" b="1" dirty="0" err="1"/>
              <a:t>mit</a:t>
            </a:r>
            <a:r>
              <a:rPr lang="en-GB" sz="1600" b="1" dirty="0"/>
              <a:t> </a:t>
            </a:r>
            <a:r>
              <a:rPr lang="en-GB" sz="1600" b="1" dirty="0" err="1"/>
              <a:t>allen</a:t>
            </a:r>
            <a:r>
              <a:rPr lang="en-GB" sz="1600" b="1" dirty="0"/>
              <a:t> </a:t>
            </a:r>
            <a:r>
              <a:rPr lang="en-GB" sz="1600" b="1" dirty="0" err="1"/>
              <a:t>anderen</a:t>
            </a:r>
            <a:r>
              <a:rPr lang="en-GB" sz="1600" b="1" dirty="0"/>
              <a:t> </a:t>
            </a:r>
            <a:r>
              <a:rPr lang="en-GB" sz="1600" b="1" dirty="0" err="1"/>
              <a:t>Lebensphasen</a:t>
            </a:r>
            <a:r>
              <a:rPr lang="en-GB" sz="1600" b="1" dirty="0"/>
              <a:t> </a:t>
            </a:r>
            <a:r>
              <a:rPr lang="en-GB" sz="1600" b="1" dirty="0" err="1"/>
              <a:t>umgehen</a:t>
            </a:r>
            <a:r>
              <a:rPr lang="en-GB" sz="1600" b="1" dirty="0"/>
              <a:t> </a:t>
            </a:r>
            <a:r>
              <a:rPr lang="en-GB" sz="1600" b="1" dirty="0" err="1"/>
              <a:t>würden</a:t>
            </a:r>
            <a:r>
              <a:rPr lang="en-GB" sz="1600" dirty="0"/>
              <a:t>, und </a:t>
            </a:r>
            <a:r>
              <a:rPr lang="en-GB" sz="1600" dirty="0" err="1"/>
              <a:t>machen</a:t>
            </a:r>
            <a:r>
              <a:rPr lang="en-GB" sz="1600" dirty="0"/>
              <a:t> Sie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bewusst</a:t>
            </a:r>
            <a:r>
              <a:rPr lang="en-GB" sz="1600" dirty="0"/>
              <a:t>, </a:t>
            </a:r>
            <a:r>
              <a:rPr lang="en-GB" sz="1600" dirty="0" err="1"/>
              <a:t>dass</a:t>
            </a:r>
            <a:r>
              <a:rPr lang="en-GB" sz="1600" dirty="0"/>
              <a:t> die Menschen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nicht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"alt" </a:t>
            </a:r>
            <a:r>
              <a:rPr lang="en-GB" sz="1600" dirty="0" err="1"/>
              <a:t>identifizieren</a:t>
            </a:r>
            <a:r>
              <a:rPr lang="en-GB" sz="1600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5AA7B4-70FF-4B4A-924B-6F7D23B41B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50198" y="4439941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652F01-9471-43DE-8396-1BA29F665B7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92684" y="4439941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FCFCE-F8B5-4E70-BF6B-4E5C1D7C3A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35170" y="4456510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7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B2C157-0CCB-404C-A210-69B47FBB0A7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599296" y="4439941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FE237E-B387-2F16-08E0-16A68254E4E2}"/>
              </a:ext>
            </a:extLst>
          </p:cNvPr>
          <p:cNvSpPr txBox="1"/>
          <p:nvPr/>
        </p:nvSpPr>
        <p:spPr>
          <a:xfrm>
            <a:off x="0" y="6428381"/>
            <a:ext cx="187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rgbClr val="1188A3"/>
                </a:solidFill>
              </a:rPr>
              <a:t>Source: </a:t>
            </a:r>
            <a:r>
              <a:rPr lang="en-GB" sz="140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Houlton (2012)</a:t>
            </a:r>
            <a:endParaRPr lang="en-GB" sz="1400">
              <a:solidFill>
                <a:srgbClr val="1188A3"/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4DD760-2230-B721-FBA0-ACD213520BF1}"/>
              </a:ext>
            </a:extLst>
          </p:cNvPr>
          <p:cNvSpPr txBox="1">
            <a:spLocks/>
          </p:cNvSpPr>
          <p:nvPr/>
        </p:nvSpPr>
        <p:spPr>
          <a:xfrm>
            <a:off x="0" y="282970"/>
            <a:ext cx="11191950" cy="1075198"/>
          </a:xfrm>
          <a:prstGeom prst="rect">
            <a:avLst/>
          </a:prstGeom>
          <a:solidFill>
            <a:srgbClr val="85D2E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>
                <a:latin typeface="Calibri"/>
                <a:cs typeface="Calibri"/>
              </a:rPr>
              <a:t>Vorschläge</a:t>
            </a:r>
            <a:r>
              <a:rPr lang="en-IE" dirty="0">
                <a:latin typeface="Calibri"/>
                <a:cs typeface="Calibri"/>
              </a:rPr>
              <a:t> für die </a:t>
            </a:r>
            <a:r>
              <a:rPr lang="en-IE" dirty="0" err="1">
                <a:latin typeface="Calibri"/>
                <a:cs typeface="Calibri"/>
              </a:rPr>
              <a:t>Vermarktung</a:t>
            </a:r>
            <a:r>
              <a:rPr lang="en-IE" dirty="0">
                <a:latin typeface="Calibri"/>
                <a:cs typeface="Calibri"/>
              </a:rPr>
              <a:t> auf </a:t>
            </a:r>
            <a:r>
              <a:rPr lang="en-IE" dirty="0" err="1">
                <a:latin typeface="Calibri"/>
                <a:cs typeface="Calibri"/>
              </a:rPr>
              <a:t>dem</a:t>
            </a:r>
            <a:r>
              <a:rPr lang="en-IE" dirty="0">
                <a:latin typeface="Calibri"/>
                <a:cs typeface="Calibri"/>
              </a:rPr>
              <a:t> </a:t>
            </a:r>
            <a:r>
              <a:rPr lang="en-IE" dirty="0" err="1">
                <a:latin typeface="Calibri"/>
                <a:cs typeface="Calibri"/>
              </a:rPr>
              <a:t>Markt</a:t>
            </a:r>
            <a:r>
              <a:rPr lang="en-IE" dirty="0">
                <a:latin typeface="Calibri"/>
                <a:cs typeface="Calibri"/>
              </a:rPr>
              <a:t> für </a:t>
            </a:r>
            <a:r>
              <a:rPr lang="en-IE" dirty="0" err="1">
                <a:latin typeface="Calibri"/>
                <a:cs typeface="Calibri"/>
              </a:rPr>
              <a:t>Seniorenlebensmittel</a:t>
            </a:r>
            <a:endParaRPr lang="en-IE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C9E80263-4263-8A76-7C74-C1AFAD5A22D1}"/>
              </a:ext>
            </a:extLst>
          </p:cNvPr>
          <p:cNvGrpSpPr/>
          <p:nvPr/>
        </p:nvGrpSpPr>
        <p:grpSpPr>
          <a:xfrm>
            <a:off x="2743200" y="1917766"/>
            <a:ext cx="806998" cy="687411"/>
            <a:chOff x="8782406" y="5397193"/>
            <a:chExt cx="872121" cy="595289"/>
          </a:xfrm>
        </p:grpSpPr>
        <p:sp>
          <p:nvSpPr>
            <p:cNvPr id="16" name="Freeform 388">
              <a:extLst>
                <a:ext uri="{FF2B5EF4-FFF2-40B4-BE49-F238E27FC236}">
                  <a16:creationId xmlns:a16="http://schemas.microsoft.com/office/drawing/2014/main" id="{0555A404-CD1B-684C-E082-75E22322A777}"/>
                </a:ext>
              </a:extLst>
            </p:cNvPr>
            <p:cNvSpPr/>
            <p:nvPr/>
          </p:nvSpPr>
          <p:spPr>
            <a:xfrm>
              <a:off x="8782406" y="5635670"/>
              <a:ext cx="125561" cy="294482"/>
            </a:xfrm>
            <a:custGeom>
              <a:avLst/>
              <a:gdLst>
                <a:gd name="connsiteX0" fmla="*/ 0 w 125561"/>
                <a:gd name="connsiteY0" fmla="*/ 0 h 294482"/>
                <a:gd name="connsiteX1" fmla="*/ 125562 w 125561"/>
                <a:gd name="connsiteY1" fmla="*/ 0 h 294482"/>
                <a:gd name="connsiteX2" fmla="*/ 125562 w 125561"/>
                <a:gd name="connsiteY2" fmla="*/ 294483 h 294482"/>
                <a:gd name="connsiteX3" fmla="*/ 0 w 125561"/>
                <a:gd name="connsiteY3" fmla="*/ 294483 h 29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61" h="294482">
                  <a:moveTo>
                    <a:pt x="0" y="0"/>
                  </a:moveTo>
                  <a:lnTo>
                    <a:pt x="125562" y="0"/>
                  </a:lnTo>
                  <a:lnTo>
                    <a:pt x="125562" y="294483"/>
                  </a:lnTo>
                  <a:lnTo>
                    <a:pt x="0" y="294483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389">
              <a:extLst>
                <a:ext uri="{FF2B5EF4-FFF2-40B4-BE49-F238E27FC236}">
                  <a16:creationId xmlns:a16="http://schemas.microsoft.com/office/drawing/2014/main" id="{956749C6-3BCD-70D7-2547-478F11BED693}"/>
                </a:ext>
              </a:extLst>
            </p:cNvPr>
            <p:cNvSpPr/>
            <p:nvPr/>
          </p:nvSpPr>
          <p:spPr>
            <a:xfrm>
              <a:off x="8782406" y="5623023"/>
              <a:ext cx="872121" cy="369458"/>
            </a:xfrm>
            <a:custGeom>
              <a:avLst/>
              <a:gdLst>
                <a:gd name="connsiteX0" fmla="*/ 820216 w 872121"/>
                <a:gd name="connsiteY0" fmla="*/ 125562 h 369458"/>
                <a:gd name="connsiteX1" fmla="*/ 494117 w 872121"/>
                <a:gd name="connsiteY1" fmla="*/ 315259 h 369458"/>
                <a:gd name="connsiteX2" fmla="*/ 470630 w 872121"/>
                <a:gd name="connsiteY2" fmla="*/ 320679 h 369458"/>
                <a:gd name="connsiteX3" fmla="*/ 343262 w 872121"/>
                <a:gd name="connsiteY3" fmla="*/ 320679 h 369458"/>
                <a:gd name="connsiteX4" fmla="*/ 331519 w 872121"/>
                <a:gd name="connsiteY4" fmla="*/ 320679 h 369458"/>
                <a:gd name="connsiteX5" fmla="*/ 224927 w 872121"/>
                <a:gd name="connsiteY5" fmla="*/ 294483 h 369458"/>
                <a:gd name="connsiteX6" fmla="*/ 207764 w 872121"/>
                <a:gd name="connsiteY6" fmla="*/ 291773 h 369458"/>
                <a:gd name="connsiteX7" fmla="*/ 184277 w 872121"/>
                <a:gd name="connsiteY7" fmla="*/ 291773 h 369458"/>
                <a:gd name="connsiteX8" fmla="*/ 184277 w 872121"/>
                <a:gd name="connsiteY8" fmla="*/ 93946 h 369458"/>
                <a:gd name="connsiteX9" fmla="*/ 236670 w 872121"/>
                <a:gd name="connsiteY9" fmla="*/ 93946 h 369458"/>
                <a:gd name="connsiteX10" fmla="*/ 260156 w 872121"/>
                <a:gd name="connsiteY10" fmla="*/ 91235 h 369458"/>
                <a:gd name="connsiteX11" fmla="*/ 323389 w 872121"/>
                <a:gd name="connsiteY11" fmla="*/ 70460 h 369458"/>
                <a:gd name="connsiteX12" fmla="*/ 349586 w 872121"/>
                <a:gd name="connsiteY12" fmla="*/ 70460 h 369458"/>
                <a:gd name="connsiteX13" fmla="*/ 537476 w 872121"/>
                <a:gd name="connsiteY13" fmla="*/ 120142 h 369458"/>
                <a:gd name="connsiteX14" fmla="*/ 569093 w 872121"/>
                <a:gd name="connsiteY14" fmla="*/ 175245 h 369458"/>
                <a:gd name="connsiteX15" fmla="*/ 513990 w 872121"/>
                <a:gd name="connsiteY15" fmla="*/ 206861 h 369458"/>
                <a:gd name="connsiteX16" fmla="*/ 369458 w 872121"/>
                <a:gd name="connsiteY16" fmla="*/ 171631 h 369458"/>
                <a:gd name="connsiteX17" fmla="*/ 364038 w 872121"/>
                <a:gd name="connsiteY17" fmla="*/ 200537 h 369458"/>
                <a:gd name="connsiteX18" fmla="*/ 505860 w 872121"/>
                <a:gd name="connsiteY18" fmla="*/ 235767 h 369458"/>
                <a:gd name="connsiteX19" fmla="*/ 580836 w 872121"/>
                <a:gd name="connsiteY19" fmla="*/ 214991 h 369458"/>
                <a:gd name="connsiteX20" fmla="*/ 597999 w 872121"/>
                <a:gd name="connsiteY20" fmla="*/ 139112 h 369458"/>
                <a:gd name="connsiteX21" fmla="*/ 776856 w 872121"/>
                <a:gd name="connsiteY21" fmla="*/ 46069 h 369458"/>
                <a:gd name="connsiteX22" fmla="*/ 822926 w 872121"/>
                <a:gd name="connsiteY22" fmla="*/ 46069 h 369458"/>
                <a:gd name="connsiteX23" fmla="*/ 846412 w 872121"/>
                <a:gd name="connsiteY23" fmla="*/ 86719 h 369458"/>
                <a:gd name="connsiteX24" fmla="*/ 820216 w 872121"/>
                <a:gd name="connsiteY24" fmla="*/ 125562 h 369458"/>
                <a:gd name="connsiteX25" fmla="*/ 863575 w 872121"/>
                <a:gd name="connsiteY25" fmla="*/ 46972 h 369458"/>
                <a:gd name="connsiteX26" fmla="*/ 759693 w 872121"/>
                <a:gd name="connsiteY26" fmla="*/ 18066 h 369458"/>
                <a:gd name="connsiteX27" fmla="*/ 580836 w 872121"/>
                <a:gd name="connsiteY27" fmla="*/ 111109 h 369458"/>
                <a:gd name="connsiteX28" fmla="*/ 542896 w 872121"/>
                <a:gd name="connsiteY28" fmla="*/ 87622 h 369458"/>
                <a:gd name="connsiteX29" fmla="*/ 355005 w 872121"/>
                <a:gd name="connsiteY29" fmla="*/ 37939 h 369458"/>
                <a:gd name="connsiteX30" fmla="*/ 311646 w 872121"/>
                <a:gd name="connsiteY30" fmla="*/ 37939 h 369458"/>
                <a:gd name="connsiteX31" fmla="*/ 248413 w 872121"/>
                <a:gd name="connsiteY31" fmla="*/ 58716 h 369458"/>
                <a:gd name="connsiteX32" fmla="*/ 233960 w 872121"/>
                <a:gd name="connsiteY32" fmla="*/ 61426 h 369458"/>
                <a:gd name="connsiteX33" fmla="*/ 181567 w 872121"/>
                <a:gd name="connsiteY33" fmla="*/ 61426 h 369458"/>
                <a:gd name="connsiteX34" fmla="*/ 181567 w 872121"/>
                <a:gd name="connsiteY34" fmla="*/ 0 h 369458"/>
                <a:gd name="connsiteX35" fmla="*/ 0 w 872121"/>
                <a:gd name="connsiteY35" fmla="*/ 0 h 369458"/>
                <a:gd name="connsiteX36" fmla="*/ 0 w 872121"/>
                <a:gd name="connsiteY36" fmla="*/ 31616 h 369458"/>
                <a:gd name="connsiteX37" fmla="*/ 152661 w 872121"/>
                <a:gd name="connsiteY37" fmla="*/ 31616 h 369458"/>
                <a:gd name="connsiteX38" fmla="*/ 152661 w 872121"/>
                <a:gd name="connsiteY38" fmla="*/ 337842 h 369458"/>
                <a:gd name="connsiteX39" fmla="*/ 0 w 872121"/>
                <a:gd name="connsiteY39" fmla="*/ 337842 h 369458"/>
                <a:gd name="connsiteX40" fmla="*/ 0 w 872121"/>
                <a:gd name="connsiteY40" fmla="*/ 369459 h 369458"/>
                <a:gd name="connsiteX41" fmla="*/ 181567 w 872121"/>
                <a:gd name="connsiteY41" fmla="*/ 369459 h 369458"/>
                <a:gd name="connsiteX42" fmla="*/ 181567 w 872121"/>
                <a:gd name="connsiteY42" fmla="*/ 322485 h 369458"/>
                <a:gd name="connsiteX43" fmla="*/ 205054 w 872121"/>
                <a:gd name="connsiteY43" fmla="*/ 322485 h 369458"/>
                <a:gd name="connsiteX44" fmla="*/ 216797 w 872121"/>
                <a:gd name="connsiteY44" fmla="*/ 322485 h 369458"/>
                <a:gd name="connsiteX45" fmla="*/ 323389 w 872121"/>
                <a:gd name="connsiteY45" fmla="*/ 348682 h 369458"/>
                <a:gd name="connsiteX46" fmla="*/ 340552 w 872121"/>
                <a:gd name="connsiteY46" fmla="*/ 351392 h 369458"/>
                <a:gd name="connsiteX47" fmla="*/ 467920 w 872121"/>
                <a:gd name="connsiteY47" fmla="*/ 351392 h 369458"/>
                <a:gd name="connsiteX48" fmla="*/ 505860 w 872121"/>
                <a:gd name="connsiteY48" fmla="*/ 339649 h 369458"/>
                <a:gd name="connsiteX49" fmla="*/ 831959 w 872121"/>
                <a:gd name="connsiteY49" fmla="*/ 149951 h 369458"/>
                <a:gd name="connsiteX50" fmla="*/ 869898 w 872121"/>
                <a:gd name="connsiteY50" fmla="*/ 83105 h 369458"/>
                <a:gd name="connsiteX51" fmla="*/ 863575 w 872121"/>
                <a:gd name="connsiteY51" fmla="*/ 46972 h 36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72121" h="369458">
                  <a:moveTo>
                    <a:pt x="820216" y="125562"/>
                  </a:moveTo>
                  <a:lnTo>
                    <a:pt x="494117" y="315259"/>
                  </a:lnTo>
                  <a:cubicBezTo>
                    <a:pt x="488697" y="317969"/>
                    <a:pt x="479663" y="320679"/>
                    <a:pt x="470630" y="320679"/>
                  </a:cubicBezTo>
                  <a:lnTo>
                    <a:pt x="343262" y="320679"/>
                  </a:lnTo>
                  <a:cubicBezTo>
                    <a:pt x="340552" y="320679"/>
                    <a:pt x="334229" y="320679"/>
                    <a:pt x="331519" y="320679"/>
                  </a:cubicBezTo>
                  <a:lnTo>
                    <a:pt x="224927" y="294483"/>
                  </a:lnTo>
                  <a:cubicBezTo>
                    <a:pt x="219507" y="291773"/>
                    <a:pt x="213184" y="291773"/>
                    <a:pt x="207764" y="291773"/>
                  </a:cubicBezTo>
                  <a:lnTo>
                    <a:pt x="184277" y="291773"/>
                  </a:lnTo>
                  <a:lnTo>
                    <a:pt x="184277" y="93946"/>
                  </a:lnTo>
                  <a:lnTo>
                    <a:pt x="236670" y="93946"/>
                  </a:lnTo>
                  <a:cubicBezTo>
                    <a:pt x="245704" y="93946"/>
                    <a:pt x="253833" y="93946"/>
                    <a:pt x="260156" y="91235"/>
                  </a:cubicBezTo>
                  <a:lnTo>
                    <a:pt x="323389" y="70460"/>
                  </a:lnTo>
                  <a:cubicBezTo>
                    <a:pt x="332422" y="67749"/>
                    <a:pt x="340552" y="67749"/>
                    <a:pt x="349586" y="70460"/>
                  </a:cubicBezTo>
                  <a:lnTo>
                    <a:pt x="537476" y="120142"/>
                  </a:lnTo>
                  <a:cubicBezTo>
                    <a:pt x="560962" y="125562"/>
                    <a:pt x="575416" y="151758"/>
                    <a:pt x="569093" y="175245"/>
                  </a:cubicBezTo>
                  <a:cubicBezTo>
                    <a:pt x="563672" y="198731"/>
                    <a:pt x="537476" y="213184"/>
                    <a:pt x="513990" y="206861"/>
                  </a:cubicBezTo>
                  <a:lnTo>
                    <a:pt x="369458" y="171631"/>
                  </a:lnTo>
                  <a:lnTo>
                    <a:pt x="364038" y="200537"/>
                  </a:lnTo>
                  <a:lnTo>
                    <a:pt x="505860" y="235767"/>
                  </a:lnTo>
                  <a:cubicBezTo>
                    <a:pt x="532056" y="241186"/>
                    <a:pt x="560962" y="235767"/>
                    <a:pt x="580836" y="214991"/>
                  </a:cubicBezTo>
                  <a:cubicBezTo>
                    <a:pt x="600709" y="194214"/>
                    <a:pt x="607032" y="165308"/>
                    <a:pt x="597999" y="139112"/>
                  </a:cubicBezTo>
                  <a:lnTo>
                    <a:pt x="776856" y="46069"/>
                  </a:lnTo>
                  <a:cubicBezTo>
                    <a:pt x="791309" y="37036"/>
                    <a:pt x="808473" y="37036"/>
                    <a:pt x="822926" y="46069"/>
                  </a:cubicBezTo>
                  <a:cubicBezTo>
                    <a:pt x="837379" y="55102"/>
                    <a:pt x="846412" y="69555"/>
                    <a:pt x="846412" y="86719"/>
                  </a:cubicBezTo>
                  <a:cubicBezTo>
                    <a:pt x="843702" y="102076"/>
                    <a:pt x="834669" y="116529"/>
                    <a:pt x="820216" y="125562"/>
                  </a:cubicBezTo>
                  <a:close/>
                  <a:moveTo>
                    <a:pt x="863575" y="46972"/>
                  </a:moveTo>
                  <a:cubicBezTo>
                    <a:pt x="843702" y="11744"/>
                    <a:pt x="796730" y="-2710"/>
                    <a:pt x="759693" y="18066"/>
                  </a:cubicBezTo>
                  <a:lnTo>
                    <a:pt x="580836" y="111109"/>
                  </a:lnTo>
                  <a:cubicBezTo>
                    <a:pt x="571802" y="99365"/>
                    <a:pt x="557349" y="90332"/>
                    <a:pt x="542896" y="87622"/>
                  </a:cubicBezTo>
                  <a:lnTo>
                    <a:pt x="355005" y="37939"/>
                  </a:lnTo>
                  <a:cubicBezTo>
                    <a:pt x="340552" y="35230"/>
                    <a:pt x="326099" y="35230"/>
                    <a:pt x="311646" y="37939"/>
                  </a:cubicBezTo>
                  <a:lnTo>
                    <a:pt x="248413" y="58716"/>
                  </a:lnTo>
                  <a:cubicBezTo>
                    <a:pt x="242993" y="61426"/>
                    <a:pt x="239380" y="61426"/>
                    <a:pt x="233960" y="61426"/>
                  </a:cubicBezTo>
                  <a:lnTo>
                    <a:pt x="181567" y="61426"/>
                  </a:lnTo>
                  <a:lnTo>
                    <a:pt x="181567" y="0"/>
                  </a:lnTo>
                  <a:lnTo>
                    <a:pt x="0" y="0"/>
                  </a:lnTo>
                  <a:lnTo>
                    <a:pt x="0" y="31616"/>
                  </a:lnTo>
                  <a:lnTo>
                    <a:pt x="152661" y="31616"/>
                  </a:lnTo>
                  <a:lnTo>
                    <a:pt x="152661" y="337842"/>
                  </a:lnTo>
                  <a:lnTo>
                    <a:pt x="0" y="337842"/>
                  </a:lnTo>
                  <a:lnTo>
                    <a:pt x="0" y="369459"/>
                  </a:lnTo>
                  <a:lnTo>
                    <a:pt x="181567" y="369459"/>
                  </a:lnTo>
                  <a:lnTo>
                    <a:pt x="181567" y="322485"/>
                  </a:lnTo>
                  <a:lnTo>
                    <a:pt x="205054" y="322485"/>
                  </a:lnTo>
                  <a:cubicBezTo>
                    <a:pt x="207764" y="322485"/>
                    <a:pt x="214087" y="322485"/>
                    <a:pt x="216797" y="322485"/>
                  </a:cubicBezTo>
                  <a:lnTo>
                    <a:pt x="323389" y="348682"/>
                  </a:lnTo>
                  <a:cubicBezTo>
                    <a:pt x="328809" y="351392"/>
                    <a:pt x="335132" y="351392"/>
                    <a:pt x="340552" y="351392"/>
                  </a:cubicBezTo>
                  <a:lnTo>
                    <a:pt x="467920" y="351392"/>
                  </a:lnTo>
                  <a:cubicBezTo>
                    <a:pt x="482373" y="351392"/>
                    <a:pt x="494117" y="348682"/>
                    <a:pt x="505860" y="339649"/>
                  </a:cubicBezTo>
                  <a:lnTo>
                    <a:pt x="831959" y="149951"/>
                  </a:lnTo>
                  <a:cubicBezTo>
                    <a:pt x="855446" y="135498"/>
                    <a:pt x="869898" y="112012"/>
                    <a:pt x="869898" y="83105"/>
                  </a:cubicBezTo>
                  <a:cubicBezTo>
                    <a:pt x="875318" y="73169"/>
                    <a:pt x="869898" y="58716"/>
                    <a:pt x="863575" y="46972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390">
              <a:extLst>
                <a:ext uri="{FF2B5EF4-FFF2-40B4-BE49-F238E27FC236}">
                  <a16:creationId xmlns:a16="http://schemas.microsoft.com/office/drawing/2014/main" id="{29B47420-D04A-D259-B4EE-A1D39701736C}"/>
                </a:ext>
              </a:extLst>
            </p:cNvPr>
            <p:cNvSpPr/>
            <p:nvPr/>
          </p:nvSpPr>
          <p:spPr>
            <a:xfrm>
              <a:off x="9178060" y="5397193"/>
              <a:ext cx="281836" cy="289062"/>
            </a:xfrm>
            <a:custGeom>
              <a:avLst/>
              <a:gdLst>
                <a:gd name="connsiteX0" fmla="*/ 140918 w 281836"/>
                <a:gd name="connsiteY0" fmla="*/ 264674 h 289062"/>
                <a:gd name="connsiteX1" fmla="*/ 22583 w 281836"/>
                <a:gd name="connsiteY1" fmla="*/ 143628 h 289062"/>
                <a:gd name="connsiteX2" fmla="*/ 140918 w 281836"/>
                <a:gd name="connsiteY2" fmla="*/ 22583 h 289062"/>
                <a:gd name="connsiteX3" fmla="*/ 259253 w 281836"/>
                <a:gd name="connsiteY3" fmla="*/ 143628 h 289062"/>
                <a:gd name="connsiteX4" fmla="*/ 140918 w 281836"/>
                <a:gd name="connsiteY4" fmla="*/ 264674 h 289062"/>
                <a:gd name="connsiteX5" fmla="*/ 140918 w 281836"/>
                <a:gd name="connsiteY5" fmla="*/ 0 h 289062"/>
                <a:gd name="connsiteX6" fmla="*/ 0 w 281836"/>
                <a:gd name="connsiteY6" fmla="*/ 144531 h 289062"/>
                <a:gd name="connsiteX7" fmla="*/ 140918 w 281836"/>
                <a:gd name="connsiteY7" fmla="*/ 289063 h 289062"/>
                <a:gd name="connsiteX8" fmla="*/ 281836 w 281836"/>
                <a:gd name="connsiteY8" fmla="*/ 144531 h 289062"/>
                <a:gd name="connsiteX9" fmla="*/ 140918 w 281836"/>
                <a:gd name="connsiteY9" fmla="*/ 0 h 2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836" h="289062">
                  <a:moveTo>
                    <a:pt x="140918" y="264674"/>
                  </a:moveTo>
                  <a:cubicBezTo>
                    <a:pt x="77685" y="264674"/>
                    <a:pt x="22583" y="211377"/>
                    <a:pt x="22583" y="143628"/>
                  </a:cubicBezTo>
                  <a:cubicBezTo>
                    <a:pt x="22583" y="75879"/>
                    <a:pt x="74072" y="22583"/>
                    <a:pt x="140918" y="22583"/>
                  </a:cubicBezTo>
                  <a:cubicBezTo>
                    <a:pt x="204150" y="22583"/>
                    <a:pt x="259253" y="75879"/>
                    <a:pt x="259253" y="143628"/>
                  </a:cubicBezTo>
                  <a:cubicBezTo>
                    <a:pt x="259253" y="211377"/>
                    <a:pt x="204150" y="264674"/>
                    <a:pt x="140918" y="264674"/>
                  </a:cubicBezTo>
                  <a:close/>
                  <a:moveTo>
                    <a:pt x="140918" y="0"/>
                  </a:moveTo>
                  <a:cubicBezTo>
                    <a:pt x="63233" y="0"/>
                    <a:pt x="0" y="65039"/>
                    <a:pt x="0" y="144531"/>
                  </a:cubicBezTo>
                  <a:cubicBezTo>
                    <a:pt x="0" y="224024"/>
                    <a:pt x="63233" y="289063"/>
                    <a:pt x="140918" y="289063"/>
                  </a:cubicBezTo>
                  <a:cubicBezTo>
                    <a:pt x="218604" y="289063"/>
                    <a:pt x="281836" y="224024"/>
                    <a:pt x="281836" y="144531"/>
                  </a:cubicBezTo>
                  <a:cubicBezTo>
                    <a:pt x="281836" y="65039"/>
                    <a:pt x="218604" y="0"/>
                    <a:pt x="140918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391">
              <a:extLst>
                <a:ext uri="{FF2B5EF4-FFF2-40B4-BE49-F238E27FC236}">
                  <a16:creationId xmlns:a16="http://schemas.microsoft.com/office/drawing/2014/main" id="{F1D00734-8FE9-839E-B913-CEBD0E3D405B}"/>
                </a:ext>
              </a:extLst>
            </p:cNvPr>
            <p:cNvSpPr/>
            <p:nvPr/>
          </p:nvSpPr>
          <p:spPr>
            <a:xfrm>
              <a:off x="9240390" y="5465845"/>
              <a:ext cx="125561" cy="149048"/>
            </a:xfrm>
            <a:custGeom>
              <a:avLst/>
              <a:gdLst>
                <a:gd name="connsiteX0" fmla="*/ 2710 w 125561"/>
                <a:gd name="connsiteY0" fmla="*/ 54199 h 149048"/>
                <a:gd name="connsiteX1" fmla="*/ 2710 w 125561"/>
                <a:gd name="connsiteY1" fmla="*/ 54199 h 149048"/>
                <a:gd name="connsiteX2" fmla="*/ 17163 w 125561"/>
                <a:gd name="connsiteY2" fmla="*/ 51490 h 149048"/>
                <a:gd name="connsiteX3" fmla="*/ 90332 w 125561"/>
                <a:gd name="connsiteY3" fmla="*/ 0 h 149048"/>
                <a:gd name="connsiteX4" fmla="*/ 125561 w 125561"/>
                <a:gd name="connsiteY4" fmla="*/ 8130 h 149048"/>
                <a:gd name="connsiteX5" fmla="*/ 125561 w 125561"/>
                <a:gd name="connsiteY5" fmla="*/ 10840 h 149048"/>
                <a:gd name="connsiteX6" fmla="*/ 113818 w 125561"/>
                <a:gd name="connsiteY6" fmla="*/ 33424 h 149048"/>
                <a:gd name="connsiteX7" fmla="*/ 111108 w 125561"/>
                <a:gd name="connsiteY7" fmla="*/ 33424 h 149048"/>
                <a:gd name="connsiteX8" fmla="*/ 90332 w 125561"/>
                <a:gd name="connsiteY8" fmla="*/ 28003 h 149048"/>
                <a:gd name="connsiteX9" fmla="*/ 49683 w 125561"/>
                <a:gd name="connsiteY9" fmla="*/ 50586 h 149048"/>
                <a:gd name="connsiteX10" fmla="*/ 84912 w 125561"/>
                <a:gd name="connsiteY10" fmla="*/ 50586 h 149048"/>
                <a:gd name="connsiteX11" fmla="*/ 87622 w 125561"/>
                <a:gd name="connsiteY11" fmla="*/ 53296 h 149048"/>
                <a:gd name="connsiteX12" fmla="*/ 87622 w 125561"/>
                <a:gd name="connsiteY12" fmla="*/ 70460 h 149048"/>
                <a:gd name="connsiteX13" fmla="*/ 84912 w 125561"/>
                <a:gd name="connsiteY13" fmla="*/ 73169 h 149048"/>
                <a:gd name="connsiteX14" fmla="*/ 44262 w 125561"/>
                <a:gd name="connsiteY14" fmla="*/ 73169 h 149048"/>
                <a:gd name="connsiteX15" fmla="*/ 44262 w 125561"/>
                <a:gd name="connsiteY15" fmla="*/ 81299 h 149048"/>
                <a:gd name="connsiteX16" fmla="*/ 84912 w 125561"/>
                <a:gd name="connsiteY16" fmla="*/ 81299 h 149048"/>
                <a:gd name="connsiteX17" fmla="*/ 87622 w 125561"/>
                <a:gd name="connsiteY17" fmla="*/ 84009 h 149048"/>
                <a:gd name="connsiteX18" fmla="*/ 87622 w 125561"/>
                <a:gd name="connsiteY18" fmla="*/ 101173 h 149048"/>
                <a:gd name="connsiteX19" fmla="*/ 84912 w 125561"/>
                <a:gd name="connsiteY19" fmla="*/ 103882 h 149048"/>
                <a:gd name="connsiteX20" fmla="*/ 52393 w 125561"/>
                <a:gd name="connsiteY20" fmla="*/ 103882 h 149048"/>
                <a:gd name="connsiteX21" fmla="*/ 90332 w 125561"/>
                <a:gd name="connsiteY21" fmla="*/ 123756 h 149048"/>
                <a:gd name="connsiteX22" fmla="*/ 113818 w 125561"/>
                <a:gd name="connsiteY22" fmla="*/ 118335 h 149048"/>
                <a:gd name="connsiteX23" fmla="*/ 116528 w 125561"/>
                <a:gd name="connsiteY23" fmla="*/ 118335 h 149048"/>
                <a:gd name="connsiteX24" fmla="*/ 125561 w 125561"/>
                <a:gd name="connsiteY24" fmla="*/ 140918 h 149048"/>
                <a:gd name="connsiteX25" fmla="*/ 125561 w 125561"/>
                <a:gd name="connsiteY25" fmla="*/ 143628 h 149048"/>
                <a:gd name="connsiteX26" fmla="*/ 93042 w 125561"/>
                <a:gd name="connsiteY26" fmla="*/ 149048 h 149048"/>
                <a:gd name="connsiteX27" fmla="*/ 19873 w 125561"/>
                <a:gd name="connsiteY27" fmla="*/ 101173 h 149048"/>
                <a:gd name="connsiteX28" fmla="*/ 2710 w 125561"/>
                <a:gd name="connsiteY28" fmla="*/ 101173 h 149048"/>
                <a:gd name="connsiteX29" fmla="*/ 0 w 125561"/>
                <a:gd name="connsiteY29" fmla="*/ 98462 h 149048"/>
                <a:gd name="connsiteX30" fmla="*/ 0 w 125561"/>
                <a:gd name="connsiteY30" fmla="*/ 81299 h 149048"/>
                <a:gd name="connsiteX31" fmla="*/ 2710 w 125561"/>
                <a:gd name="connsiteY31" fmla="*/ 78590 h 149048"/>
                <a:gd name="connsiteX32" fmla="*/ 11743 w 125561"/>
                <a:gd name="connsiteY32" fmla="*/ 78590 h 149048"/>
                <a:gd name="connsiteX33" fmla="*/ 11743 w 125561"/>
                <a:gd name="connsiteY33" fmla="*/ 70460 h 149048"/>
                <a:gd name="connsiteX34" fmla="*/ 2710 w 125561"/>
                <a:gd name="connsiteY34" fmla="*/ 70460 h 149048"/>
                <a:gd name="connsiteX35" fmla="*/ 0 w 125561"/>
                <a:gd name="connsiteY35" fmla="*/ 67749 h 149048"/>
                <a:gd name="connsiteX36" fmla="*/ 0 w 125561"/>
                <a:gd name="connsiteY36" fmla="*/ 53296 h 149048"/>
                <a:gd name="connsiteX37" fmla="*/ 2710 w 125561"/>
                <a:gd name="connsiteY37" fmla="*/ 53296 h 14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561" h="149048">
                  <a:moveTo>
                    <a:pt x="2710" y="54199"/>
                  </a:moveTo>
                  <a:lnTo>
                    <a:pt x="2710" y="54199"/>
                  </a:lnTo>
                  <a:lnTo>
                    <a:pt x="17163" y="51490"/>
                  </a:lnTo>
                  <a:cubicBezTo>
                    <a:pt x="26196" y="23487"/>
                    <a:pt x="49683" y="0"/>
                    <a:pt x="90332" y="0"/>
                  </a:cubicBezTo>
                  <a:cubicBezTo>
                    <a:pt x="104785" y="0"/>
                    <a:pt x="113818" y="2710"/>
                    <a:pt x="125561" y="8130"/>
                  </a:cubicBezTo>
                  <a:lnTo>
                    <a:pt x="125561" y="10840"/>
                  </a:lnTo>
                  <a:lnTo>
                    <a:pt x="113818" y="33424"/>
                  </a:lnTo>
                  <a:lnTo>
                    <a:pt x="111108" y="33424"/>
                  </a:lnTo>
                  <a:cubicBezTo>
                    <a:pt x="105688" y="30713"/>
                    <a:pt x="99365" y="28003"/>
                    <a:pt x="90332" y="28003"/>
                  </a:cubicBezTo>
                  <a:cubicBezTo>
                    <a:pt x="69555" y="28003"/>
                    <a:pt x="57812" y="36133"/>
                    <a:pt x="49683" y="50586"/>
                  </a:cubicBezTo>
                  <a:lnTo>
                    <a:pt x="84912" y="50586"/>
                  </a:lnTo>
                  <a:cubicBezTo>
                    <a:pt x="84912" y="50586"/>
                    <a:pt x="87622" y="50586"/>
                    <a:pt x="87622" y="53296"/>
                  </a:cubicBezTo>
                  <a:lnTo>
                    <a:pt x="87622" y="70460"/>
                  </a:lnTo>
                  <a:cubicBezTo>
                    <a:pt x="87622" y="70460"/>
                    <a:pt x="87622" y="73169"/>
                    <a:pt x="84912" y="73169"/>
                  </a:cubicBezTo>
                  <a:lnTo>
                    <a:pt x="44262" y="73169"/>
                  </a:lnTo>
                  <a:cubicBezTo>
                    <a:pt x="44262" y="75879"/>
                    <a:pt x="44262" y="78590"/>
                    <a:pt x="44262" y="81299"/>
                  </a:cubicBezTo>
                  <a:lnTo>
                    <a:pt x="84912" y="81299"/>
                  </a:lnTo>
                  <a:cubicBezTo>
                    <a:pt x="84912" y="81299"/>
                    <a:pt x="87622" y="81299"/>
                    <a:pt x="87622" y="84009"/>
                  </a:cubicBezTo>
                  <a:lnTo>
                    <a:pt x="87622" y="101173"/>
                  </a:lnTo>
                  <a:cubicBezTo>
                    <a:pt x="87622" y="101173"/>
                    <a:pt x="87622" y="103882"/>
                    <a:pt x="84912" y="103882"/>
                  </a:cubicBezTo>
                  <a:lnTo>
                    <a:pt x="52393" y="103882"/>
                  </a:lnTo>
                  <a:cubicBezTo>
                    <a:pt x="61426" y="115626"/>
                    <a:pt x="73169" y="123756"/>
                    <a:pt x="90332" y="123756"/>
                  </a:cubicBezTo>
                  <a:cubicBezTo>
                    <a:pt x="99365" y="123756"/>
                    <a:pt x="107495" y="121045"/>
                    <a:pt x="113818" y="118335"/>
                  </a:cubicBezTo>
                  <a:lnTo>
                    <a:pt x="116528" y="118335"/>
                  </a:lnTo>
                  <a:lnTo>
                    <a:pt x="125561" y="140918"/>
                  </a:lnTo>
                  <a:lnTo>
                    <a:pt x="125561" y="143628"/>
                  </a:lnTo>
                  <a:cubicBezTo>
                    <a:pt x="116528" y="149048"/>
                    <a:pt x="102075" y="149048"/>
                    <a:pt x="93042" y="149048"/>
                  </a:cubicBezTo>
                  <a:cubicBezTo>
                    <a:pt x="52393" y="149048"/>
                    <a:pt x="31616" y="129175"/>
                    <a:pt x="19873" y="101173"/>
                  </a:cubicBezTo>
                  <a:lnTo>
                    <a:pt x="2710" y="101173"/>
                  </a:lnTo>
                  <a:cubicBezTo>
                    <a:pt x="2710" y="101173"/>
                    <a:pt x="0" y="101173"/>
                    <a:pt x="0" y="98462"/>
                  </a:cubicBezTo>
                  <a:lnTo>
                    <a:pt x="0" y="81299"/>
                  </a:lnTo>
                  <a:cubicBezTo>
                    <a:pt x="0" y="81299"/>
                    <a:pt x="0" y="78590"/>
                    <a:pt x="2710" y="78590"/>
                  </a:cubicBezTo>
                  <a:lnTo>
                    <a:pt x="11743" y="78590"/>
                  </a:lnTo>
                  <a:cubicBezTo>
                    <a:pt x="11743" y="75879"/>
                    <a:pt x="11743" y="73169"/>
                    <a:pt x="11743" y="70460"/>
                  </a:cubicBezTo>
                  <a:lnTo>
                    <a:pt x="2710" y="70460"/>
                  </a:lnTo>
                  <a:cubicBezTo>
                    <a:pt x="2710" y="70460"/>
                    <a:pt x="0" y="70460"/>
                    <a:pt x="0" y="67749"/>
                  </a:cubicBezTo>
                  <a:lnTo>
                    <a:pt x="0" y="53296"/>
                  </a:lnTo>
                  <a:lnTo>
                    <a:pt x="2710" y="53296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73892E-68DC-12BA-D207-9608005342B9}"/>
              </a:ext>
            </a:extLst>
          </p:cNvPr>
          <p:cNvGrpSpPr/>
          <p:nvPr/>
        </p:nvGrpSpPr>
        <p:grpSpPr>
          <a:xfrm>
            <a:off x="5003320" y="1917767"/>
            <a:ext cx="701233" cy="789819"/>
            <a:chOff x="430066" y="3669140"/>
            <a:chExt cx="1182811" cy="1182809"/>
          </a:xfrm>
        </p:grpSpPr>
        <p:sp>
          <p:nvSpPr>
            <p:cNvPr id="21" name="Graphic 178">
              <a:extLst>
                <a:ext uri="{FF2B5EF4-FFF2-40B4-BE49-F238E27FC236}">
                  <a16:creationId xmlns:a16="http://schemas.microsoft.com/office/drawing/2014/main" id="{E28E78BA-D342-8AFA-1DF2-E9D14A52C785}"/>
                </a:ext>
              </a:extLst>
            </p:cNvPr>
            <p:cNvSpPr/>
            <p:nvPr/>
          </p:nvSpPr>
          <p:spPr>
            <a:xfrm>
              <a:off x="1010873" y="3669140"/>
              <a:ext cx="347280" cy="346433"/>
            </a:xfrm>
            <a:custGeom>
              <a:avLst/>
              <a:gdLst>
                <a:gd name="connsiteX0" fmla="*/ 0 w 1279207"/>
                <a:gd name="connsiteY0" fmla="*/ 959168 h 1276088"/>
                <a:gd name="connsiteX1" fmla="*/ 0 w 1279207"/>
                <a:gd name="connsiteY1" fmla="*/ 492442 h 1276088"/>
                <a:gd name="connsiteX2" fmla="*/ 20955 w 1279207"/>
                <a:gd name="connsiteY2" fmla="*/ 0 h 1276088"/>
                <a:gd name="connsiteX3" fmla="*/ 1279208 w 1279207"/>
                <a:gd name="connsiteY3" fmla="*/ 0 h 1276088"/>
                <a:gd name="connsiteX4" fmla="*/ 1279208 w 1279207"/>
                <a:gd name="connsiteY4" fmla="*/ 959168 h 1276088"/>
                <a:gd name="connsiteX5" fmla="*/ 719138 w 1279207"/>
                <a:gd name="connsiteY5" fmla="*/ 959168 h 1276088"/>
                <a:gd name="connsiteX6" fmla="*/ 661988 w 1279207"/>
                <a:gd name="connsiteY6" fmla="*/ 982027 h 1276088"/>
                <a:gd name="connsiteX7" fmla="*/ 375285 w 1279207"/>
                <a:gd name="connsiteY7" fmla="*/ 1268730 h 1276088"/>
                <a:gd name="connsiteX8" fmla="*/ 340043 w 1279207"/>
                <a:gd name="connsiteY8" fmla="*/ 1273493 h 1276088"/>
                <a:gd name="connsiteX9" fmla="*/ 319088 w 1279207"/>
                <a:gd name="connsiteY9" fmla="*/ 1244918 h 1276088"/>
                <a:gd name="connsiteX10" fmla="*/ 319088 w 1279207"/>
                <a:gd name="connsiteY10" fmla="*/ 1038225 h 1276088"/>
                <a:gd name="connsiteX11" fmla="*/ 239078 w 1279207"/>
                <a:gd name="connsiteY11" fmla="*/ 958215 h 1276088"/>
                <a:gd name="connsiteX12" fmla="*/ 0 w 1279207"/>
                <a:gd name="connsiteY12" fmla="*/ 958215 h 127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9207" h="1276088">
                  <a:moveTo>
                    <a:pt x="0" y="959168"/>
                  </a:moveTo>
                  <a:lnTo>
                    <a:pt x="0" y="492442"/>
                  </a:lnTo>
                  <a:cubicBezTo>
                    <a:pt x="99060" y="344805"/>
                    <a:pt x="106680" y="155258"/>
                    <a:pt x="20955" y="0"/>
                  </a:cubicBezTo>
                  <a:lnTo>
                    <a:pt x="1279208" y="0"/>
                  </a:lnTo>
                  <a:lnTo>
                    <a:pt x="1279208" y="959168"/>
                  </a:lnTo>
                  <a:lnTo>
                    <a:pt x="719138" y="959168"/>
                  </a:lnTo>
                  <a:cubicBezTo>
                    <a:pt x="698183" y="959168"/>
                    <a:pt x="677228" y="967740"/>
                    <a:pt x="661988" y="982027"/>
                  </a:cubicBezTo>
                  <a:lnTo>
                    <a:pt x="375285" y="1268730"/>
                  </a:lnTo>
                  <a:cubicBezTo>
                    <a:pt x="365760" y="1276350"/>
                    <a:pt x="352425" y="1278255"/>
                    <a:pt x="340043" y="1273493"/>
                  </a:cubicBezTo>
                  <a:cubicBezTo>
                    <a:pt x="327660" y="1268730"/>
                    <a:pt x="320040" y="1257300"/>
                    <a:pt x="319088" y="1244918"/>
                  </a:cubicBezTo>
                  <a:lnTo>
                    <a:pt x="319088" y="1038225"/>
                  </a:lnTo>
                  <a:cubicBezTo>
                    <a:pt x="319088" y="994410"/>
                    <a:pt x="282893" y="958215"/>
                    <a:pt x="239078" y="958215"/>
                  </a:cubicBezTo>
                  <a:lnTo>
                    <a:pt x="0" y="958215"/>
                  </a:lnTo>
                  <a:close/>
                </a:path>
              </a:pathLst>
            </a:custGeom>
            <a:solidFill>
              <a:srgbClr val="FED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FD38410-D9DE-CA94-4974-E107DA6AB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066" y="3669140"/>
              <a:ext cx="1182811" cy="1182809"/>
            </a:xfrm>
            <a:prstGeom prst="rect">
              <a:avLst/>
            </a:prstGeom>
          </p:spPr>
        </p:pic>
      </p:grpSp>
      <p:grpSp>
        <p:nvGrpSpPr>
          <p:cNvPr id="23" name="Graphic 3">
            <a:extLst>
              <a:ext uri="{FF2B5EF4-FFF2-40B4-BE49-F238E27FC236}">
                <a16:creationId xmlns:a16="http://schemas.microsoft.com/office/drawing/2014/main" id="{AB83389F-485F-FB4F-EED5-6A113DB69F41}"/>
              </a:ext>
            </a:extLst>
          </p:cNvPr>
          <p:cNvGrpSpPr/>
          <p:nvPr/>
        </p:nvGrpSpPr>
        <p:grpSpPr>
          <a:xfrm>
            <a:off x="7382301" y="1916658"/>
            <a:ext cx="611663" cy="789819"/>
            <a:chOff x="8667218" y="2080812"/>
            <a:chExt cx="1039753" cy="1039933"/>
          </a:xfrm>
        </p:grpSpPr>
        <p:sp>
          <p:nvSpPr>
            <p:cNvPr id="24" name="Freeform 1116">
              <a:extLst>
                <a:ext uri="{FF2B5EF4-FFF2-40B4-BE49-F238E27FC236}">
                  <a16:creationId xmlns:a16="http://schemas.microsoft.com/office/drawing/2014/main" id="{30E3985B-FA04-8798-2DED-CEABFFC9A2BB}"/>
                </a:ext>
              </a:extLst>
            </p:cNvPr>
            <p:cNvSpPr/>
            <p:nvPr/>
          </p:nvSpPr>
          <p:spPr>
            <a:xfrm>
              <a:off x="8804356" y="2136093"/>
              <a:ext cx="773460" cy="345588"/>
            </a:xfrm>
            <a:custGeom>
              <a:avLst/>
              <a:gdLst>
                <a:gd name="connsiteX0" fmla="*/ 477242 w 773460"/>
                <a:gd name="connsiteY0" fmla="*/ 0 h 345588"/>
                <a:gd name="connsiteX1" fmla="*/ 630837 w 773460"/>
                <a:gd name="connsiteY1" fmla="*/ 0 h 345588"/>
                <a:gd name="connsiteX2" fmla="*/ 773461 w 773460"/>
                <a:gd name="connsiteY2" fmla="*/ 142624 h 345588"/>
                <a:gd name="connsiteX3" fmla="*/ 630837 w 773460"/>
                <a:gd name="connsiteY3" fmla="*/ 285248 h 345588"/>
                <a:gd name="connsiteX4" fmla="*/ 427871 w 773460"/>
                <a:gd name="connsiteY4" fmla="*/ 285248 h 345588"/>
                <a:gd name="connsiteX5" fmla="*/ 408673 w 773460"/>
                <a:gd name="connsiteY5" fmla="*/ 296218 h 345588"/>
                <a:gd name="connsiteX6" fmla="*/ 408673 w 773460"/>
                <a:gd name="connsiteY6" fmla="*/ 296218 h 345588"/>
                <a:gd name="connsiteX7" fmla="*/ 386730 w 773460"/>
                <a:gd name="connsiteY7" fmla="*/ 345588 h 345588"/>
                <a:gd name="connsiteX8" fmla="*/ 364788 w 773460"/>
                <a:gd name="connsiteY8" fmla="*/ 296218 h 345588"/>
                <a:gd name="connsiteX9" fmla="*/ 345588 w 773460"/>
                <a:gd name="connsiteY9" fmla="*/ 285248 h 345588"/>
                <a:gd name="connsiteX10" fmla="*/ 142624 w 773460"/>
                <a:gd name="connsiteY10" fmla="*/ 285248 h 345588"/>
                <a:gd name="connsiteX11" fmla="*/ 0 w 773460"/>
                <a:gd name="connsiteY11" fmla="*/ 142624 h 345588"/>
                <a:gd name="connsiteX12" fmla="*/ 142624 w 773460"/>
                <a:gd name="connsiteY12" fmla="*/ 0 h 345588"/>
                <a:gd name="connsiteX13" fmla="*/ 296219 w 773460"/>
                <a:gd name="connsiteY13" fmla="*/ 0 h 34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3460" h="345588">
                  <a:moveTo>
                    <a:pt x="477242" y="0"/>
                  </a:moveTo>
                  <a:lnTo>
                    <a:pt x="630837" y="0"/>
                  </a:lnTo>
                  <a:cubicBezTo>
                    <a:pt x="710377" y="0"/>
                    <a:pt x="773461" y="63084"/>
                    <a:pt x="773461" y="142624"/>
                  </a:cubicBezTo>
                  <a:cubicBezTo>
                    <a:pt x="773461" y="222164"/>
                    <a:pt x="710377" y="285248"/>
                    <a:pt x="630837" y="285248"/>
                  </a:cubicBezTo>
                  <a:lnTo>
                    <a:pt x="427871" y="285248"/>
                  </a:lnTo>
                  <a:cubicBezTo>
                    <a:pt x="419643" y="285248"/>
                    <a:pt x="411415" y="290733"/>
                    <a:pt x="408673" y="296218"/>
                  </a:cubicBezTo>
                  <a:lnTo>
                    <a:pt x="408673" y="296218"/>
                  </a:lnTo>
                  <a:lnTo>
                    <a:pt x="386730" y="345588"/>
                  </a:lnTo>
                  <a:lnTo>
                    <a:pt x="364788" y="296218"/>
                  </a:lnTo>
                  <a:cubicBezTo>
                    <a:pt x="362046" y="287990"/>
                    <a:pt x="353818" y="285248"/>
                    <a:pt x="345588" y="285248"/>
                  </a:cubicBezTo>
                  <a:lnTo>
                    <a:pt x="142624" y="285248"/>
                  </a:lnTo>
                  <a:cubicBezTo>
                    <a:pt x="63083" y="285248"/>
                    <a:pt x="0" y="222164"/>
                    <a:pt x="0" y="142624"/>
                  </a:cubicBezTo>
                  <a:cubicBezTo>
                    <a:pt x="0" y="63084"/>
                    <a:pt x="63083" y="0"/>
                    <a:pt x="142624" y="0"/>
                  </a:cubicBezTo>
                  <a:lnTo>
                    <a:pt x="296219" y="0"/>
                  </a:lnTo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CE70EF21-A4C8-2069-B478-5F290A97F8B4}"/>
                </a:ext>
              </a:extLst>
            </p:cNvPr>
            <p:cNvGrpSpPr/>
            <p:nvPr/>
          </p:nvGrpSpPr>
          <p:grpSpPr>
            <a:xfrm>
              <a:off x="8667218" y="2080812"/>
              <a:ext cx="1039753" cy="1039933"/>
              <a:chOff x="8667218" y="2080812"/>
              <a:chExt cx="1039753" cy="1039933"/>
            </a:xfrm>
            <a:solidFill>
              <a:srgbClr val="000000"/>
            </a:solidFill>
          </p:grpSpPr>
          <p:sp>
            <p:nvSpPr>
              <p:cNvPr id="26" name="Freeform 1118">
                <a:extLst>
                  <a:ext uri="{FF2B5EF4-FFF2-40B4-BE49-F238E27FC236}">
                    <a16:creationId xmlns:a16="http://schemas.microsoft.com/office/drawing/2014/main" id="{8E02C64C-A410-B2ED-6B93-8E8EEDCB3E91}"/>
                  </a:ext>
                </a:extLst>
              </p:cNvPr>
              <p:cNvSpPr/>
              <p:nvPr/>
            </p:nvSpPr>
            <p:spPr>
              <a:xfrm>
                <a:off x="9064919" y="2577678"/>
                <a:ext cx="246849" cy="246848"/>
              </a:xfrm>
              <a:custGeom>
                <a:avLst/>
                <a:gdLst>
                  <a:gd name="connsiteX0" fmla="*/ 246849 w 246849"/>
                  <a:gd name="connsiteY0" fmla="*/ 123424 h 246848"/>
                  <a:gd name="connsiteX1" fmla="*/ 123425 w 246849"/>
                  <a:gd name="connsiteY1" fmla="*/ 0 h 246848"/>
                  <a:gd name="connsiteX2" fmla="*/ 0 w 246849"/>
                  <a:gd name="connsiteY2" fmla="*/ 123424 h 246848"/>
                  <a:gd name="connsiteX3" fmla="*/ 123425 w 246849"/>
                  <a:gd name="connsiteY3" fmla="*/ 246849 h 246848"/>
                  <a:gd name="connsiteX4" fmla="*/ 246849 w 246849"/>
                  <a:gd name="connsiteY4" fmla="*/ 123424 h 246848"/>
                  <a:gd name="connsiteX5" fmla="*/ 246849 w 246849"/>
                  <a:gd name="connsiteY5" fmla="*/ 123424 h 246848"/>
                  <a:gd name="connsiteX6" fmla="*/ 126167 w 246849"/>
                  <a:gd name="connsiteY6" fmla="*/ 205707 h 246848"/>
                  <a:gd name="connsiteX7" fmla="*/ 43884 w 246849"/>
                  <a:gd name="connsiteY7" fmla="*/ 123424 h 246848"/>
                  <a:gd name="connsiteX8" fmla="*/ 126167 w 246849"/>
                  <a:gd name="connsiteY8" fmla="*/ 41141 h 246848"/>
                  <a:gd name="connsiteX9" fmla="*/ 208450 w 246849"/>
                  <a:gd name="connsiteY9" fmla="*/ 123424 h 246848"/>
                  <a:gd name="connsiteX10" fmla="*/ 126167 w 246849"/>
                  <a:gd name="connsiteY10" fmla="*/ 205707 h 246848"/>
                  <a:gd name="connsiteX11" fmla="*/ 126167 w 246849"/>
                  <a:gd name="connsiteY11" fmla="*/ 205707 h 24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849" h="246848">
                    <a:moveTo>
                      <a:pt x="246849" y="123424"/>
                    </a:moveTo>
                    <a:cubicBezTo>
                      <a:pt x="246849" y="54855"/>
                      <a:pt x="191994" y="0"/>
                      <a:pt x="123425" y="0"/>
                    </a:cubicBezTo>
                    <a:cubicBezTo>
                      <a:pt x="54855" y="0"/>
                      <a:pt x="0" y="54855"/>
                      <a:pt x="0" y="123424"/>
                    </a:cubicBezTo>
                    <a:cubicBezTo>
                      <a:pt x="0" y="191993"/>
                      <a:pt x="54855" y="246849"/>
                      <a:pt x="123425" y="246849"/>
                    </a:cubicBezTo>
                    <a:cubicBezTo>
                      <a:pt x="191994" y="246849"/>
                      <a:pt x="246849" y="191993"/>
                      <a:pt x="246849" y="123424"/>
                    </a:cubicBezTo>
                    <a:lnTo>
                      <a:pt x="246849" y="123424"/>
                    </a:lnTo>
                    <a:close/>
                    <a:moveTo>
                      <a:pt x="126167" y="205707"/>
                    </a:moveTo>
                    <a:cubicBezTo>
                      <a:pt x="82283" y="205707"/>
                      <a:pt x="43884" y="170051"/>
                      <a:pt x="43884" y="123424"/>
                    </a:cubicBezTo>
                    <a:cubicBezTo>
                      <a:pt x="43884" y="79540"/>
                      <a:pt x="79541" y="41141"/>
                      <a:pt x="126167" y="41141"/>
                    </a:cubicBezTo>
                    <a:cubicBezTo>
                      <a:pt x="172794" y="41141"/>
                      <a:pt x="208450" y="76797"/>
                      <a:pt x="208450" y="123424"/>
                    </a:cubicBezTo>
                    <a:cubicBezTo>
                      <a:pt x="205708" y="170051"/>
                      <a:pt x="170052" y="205707"/>
                      <a:pt x="126167" y="205707"/>
                    </a:cubicBezTo>
                    <a:lnTo>
                      <a:pt x="126167" y="2057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1119">
                <a:extLst>
                  <a:ext uri="{FF2B5EF4-FFF2-40B4-BE49-F238E27FC236}">
                    <a16:creationId xmlns:a16="http://schemas.microsoft.com/office/drawing/2014/main" id="{C8B0E13F-4228-DFCB-D9A2-E4BC782DBC06}"/>
                  </a:ext>
                </a:extLst>
              </p:cNvPr>
              <p:cNvSpPr/>
              <p:nvPr/>
            </p:nvSpPr>
            <p:spPr>
              <a:xfrm>
                <a:off x="8733045" y="2577678"/>
                <a:ext cx="246849" cy="246848"/>
              </a:xfrm>
              <a:custGeom>
                <a:avLst/>
                <a:gdLst>
                  <a:gd name="connsiteX0" fmla="*/ 246849 w 246849"/>
                  <a:gd name="connsiteY0" fmla="*/ 123424 h 246848"/>
                  <a:gd name="connsiteX1" fmla="*/ 123425 w 246849"/>
                  <a:gd name="connsiteY1" fmla="*/ 0 h 246848"/>
                  <a:gd name="connsiteX2" fmla="*/ 0 w 246849"/>
                  <a:gd name="connsiteY2" fmla="*/ 123424 h 246848"/>
                  <a:gd name="connsiteX3" fmla="*/ 123425 w 246849"/>
                  <a:gd name="connsiteY3" fmla="*/ 246849 h 246848"/>
                  <a:gd name="connsiteX4" fmla="*/ 246849 w 246849"/>
                  <a:gd name="connsiteY4" fmla="*/ 123424 h 246848"/>
                  <a:gd name="connsiteX5" fmla="*/ 246849 w 246849"/>
                  <a:gd name="connsiteY5" fmla="*/ 123424 h 246848"/>
                  <a:gd name="connsiteX6" fmla="*/ 123425 w 246849"/>
                  <a:gd name="connsiteY6" fmla="*/ 205707 h 246848"/>
                  <a:gd name="connsiteX7" fmla="*/ 41142 w 246849"/>
                  <a:gd name="connsiteY7" fmla="*/ 123424 h 246848"/>
                  <a:gd name="connsiteX8" fmla="*/ 123425 w 246849"/>
                  <a:gd name="connsiteY8" fmla="*/ 41141 h 246848"/>
                  <a:gd name="connsiteX9" fmla="*/ 205708 w 246849"/>
                  <a:gd name="connsiteY9" fmla="*/ 123424 h 246848"/>
                  <a:gd name="connsiteX10" fmla="*/ 123425 w 246849"/>
                  <a:gd name="connsiteY10" fmla="*/ 205707 h 246848"/>
                  <a:gd name="connsiteX11" fmla="*/ 123425 w 246849"/>
                  <a:gd name="connsiteY11" fmla="*/ 205707 h 24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849" h="246848">
                    <a:moveTo>
                      <a:pt x="246849" y="123424"/>
                    </a:moveTo>
                    <a:cubicBezTo>
                      <a:pt x="246849" y="54855"/>
                      <a:pt x="191994" y="0"/>
                      <a:pt x="123425" y="0"/>
                    </a:cubicBezTo>
                    <a:cubicBezTo>
                      <a:pt x="54855" y="0"/>
                      <a:pt x="0" y="54855"/>
                      <a:pt x="0" y="123424"/>
                    </a:cubicBezTo>
                    <a:cubicBezTo>
                      <a:pt x="0" y="191993"/>
                      <a:pt x="54855" y="246849"/>
                      <a:pt x="123425" y="246849"/>
                    </a:cubicBezTo>
                    <a:cubicBezTo>
                      <a:pt x="191994" y="246849"/>
                      <a:pt x="246849" y="191993"/>
                      <a:pt x="246849" y="123424"/>
                    </a:cubicBezTo>
                    <a:lnTo>
                      <a:pt x="246849" y="123424"/>
                    </a:lnTo>
                    <a:close/>
                    <a:moveTo>
                      <a:pt x="123425" y="205707"/>
                    </a:moveTo>
                    <a:cubicBezTo>
                      <a:pt x="79539" y="205707"/>
                      <a:pt x="41142" y="170051"/>
                      <a:pt x="41142" y="123424"/>
                    </a:cubicBezTo>
                    <a:cubicBezTo>
                      <a:pt x="41142" y="79540"/>
                      <a:pt x="76797" y="41141"/>
                      <a:pt x="123425" y="41141"/>
                    </a:cubicBezTo>
                    <a:cubicBezTo>
                      <a:pt x="170050" y="41141"/>
                      <a:pt x="205708" y="76797"/>
                      <a:pt x="205708" y="123424"/>
                    </a:cubicBezTo>
                    <a:cubicBezTo>
                      <a:pt x="205708" y="170051"/>
                      <a:pt x="167308" y="205707"/>
                      <a:pt x="123425" y="205707"/>
                    </a:cubicBezTo>
                    <a:lnTo>
                      <a:pt x="123425" y="2057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1120">
                <a:extLst>
                  <a:ext uri="{FF2B5EF4-FFF2-40B4-BE49-F238E27FC236}">
                    <a16:creationId xmlns:a16="http://schemas.microsoft.com/office/drawing/2014/main" id="{71563E24-C5B5-3B10-1D6A-BDD4EADA8616}"/>
                  </a:ext>
                </a:extLst>
              </p:cNvPr>
              <p:cNvSpPr/>
              <p:nvPr/>
            </p:nvSpPr>
            <p:spPr>
              <a:xfrm>
                <a:off x="9399537" y="2577678"/>
                <a:ext cx="246849" cy="246848"/>
              </a:xfrm>
              <a:custGeom>
                <a:avLst/>
                <a:gdLst>
                  <a:gd name="connsiteX0" fmla="*/ 246849 w 246849"/>
                  <a:gd name="connsiteY0" fmla="*/ 123424 h 246848"/>
                  <a:gd name="connsiteX1" fmla="*/ 123425 w 246849"/>
                  <a:gd name="connsiteY1" fmla="*/ 0 h 246848"/>
                  <a:gd name="connsiteX2" fmla="*/ 0 w 246849"/>
                  <a:gd name="connsiteY2" fmla="*/ 123424 h 246848"/>
                  <a:gd name="connsiteX3" fmla="*/ 123425 w 246849"/>
                  <a:gd name="connsiteY3" fmla="*/ 246849 h 246848"/>
                  <a:gd name="connsiteX4" fmla="*/ 246849 w 246849"/>
                  <a:gd name="connsiteY4" fmla="*/ 123424 h 246848"/>
                  <a:gd name="connsiteX5" fmla="*/ 246849 w 246849"/>
                  <a:gd name="connsiteY5" fmla="*/ 123424 h 246848"/>
                  <a:gd name="connsiteX6" fmla="*/ 123425 w 246849"/>
                  <a:gd name="connsiteY6" fmla="*/ 205707 h 246848"/>
                  <a:gd name="connsiteX7" fmla="*/ 41142 w 246849"/>
                  <a:gd name="connsiteY7" fmla="*/ 123424 h 246848"/>
                  <a:gd name="connsiteX8" fmla="*/ 123425 w 246849"/>
                  <a:gd name="connsiteY8" fmla="*/ 41141 h 246848"/>
                  <a:gd name="connsiteX9" fmla="*/ 205708 w 246849"/>
                  <a:gd name="connsiteY9" fmla="*/ 123424 h 246848"/>
                  <a:gd name="connsiteX10" fmla="*/ 123425 w 246849"/>
                  <a:gd name="connsiteY10" fmla="*/ 205707 h 246848"/>
                  <a:gd name="connsiteX11" fmla="*/ 123425 w 246849"/>
                  <a:gd name="connsiteY11" fmla="*/ 205707 h 24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849" h="246848">
                    <a:moveTo>
                      <a:pt x="246849" y="123424"/>
                    </a:moveTo>
                    <a:cubicBezTo>
                      <a:pt x="246849" y="54855"/>
                      <a:pt x="191994" y="0"/>
                      <a:pt x="123425" y="0"/>
                    </a:cubicBezTo>
                    <a:cubicBezTo>
                      <a:pt x="54855" y="0"/>
                      <a:pt x="0" y="54855"/>
                      <a:pt x="0" y="123424"/>
                    </a:cubicBezTo>
                    <a:cubicBezTo>
                      <a:pt x="0" y="191993"/>
                      <a:pt x="54855" y="246849"/>
                      <a:pt x="123425" y="246849"/>
                    </a:cubicBezTo>
                    <a:cubicBezTo>
                      <a:pt x="191994" y="246849"/>
                      <a:pt x="246849" y="191993"/>
                      <a:pt x="246849" y="123424"/>
                    </a:cubicBezTo>
                    <a:lnTo>
                      <a:pt x="246849" y="123424"/>
                    </a:lnTo>
                    <a:close/>
                    <a:moveTo>
                      <a:pt x="123425" y="205707"/>
                    </a:moveTo>
                    <a:cubicBezTo>
                      <a:pt x="79539" y="205707"/>
                      <a:pt x="41142" y="170051"/>
                      <a:pt x="41142" y="123424"/>
                    </a:cubicBezTo>
                    <a:cubicBezTo>
                      <a:pt x="41142" y="79540"/>
                      <a:pt x="76797" y="41141"/>
                      <a:pt x="123425" y="41141"/>
                    </a:cubicBezTo>
                    <a:cubicBezTo>
                      <a:pt x="170052" y="41141"/>
                      <a:pt x="205708" y="76797"/>
                      <a:pt x="205708" y="123424"/>
                    </a:cubicBezTo>
                    <a:cubicBezTo>
                      <a:pt x="205708" y="170051"/>
                      <a:pt x="170052" y="205707"/>
                      <a:pt x="123425" y="205707"/>
                    </a:cubicBezTo>
                    <a:lnTo>
                      <a:pt x="123425" y="2057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1121">
                <a:extLst>
                  <a:ext uri="{FF2B5EF4-FFF2-40B4-BE49-F238E27FC236}">
                    <a16:creationId xmlns:a16="http://schemas.microsoft.com/office/drawing/2014/main" id="{30048452-03B2-BBA8-E44C-C4B9B04968A2}"/>
                  </a:ext>
                </a:extLst>
              </p:cNvPr>
              <p:cNvSpPr/>
              <p:nvPr/>
            </p:nvSpPr>
            <p:spPr>
              <a:xfrm>
                <a:off x="8667218" y="2824527"/>
                <a:ext cx="1039753" cy="296218"/>
              </a:xfrm>
              <a:custGeom>
                <a:avLst/>
                <a:gdLst>
                  <a:gd name="connsiteX0" fmla="*/ 855744 w 1039753"/>
                  <a:gd name="connsiteY0" fmla="*/ 0 h 296218"/>
                  <a:gd name="connsiteX1" fmla="*/ 688434 w 1039753"/>
                  <a:gd name="connsiteY1" fmla="*/ 101482 h 296218"/>
                  <a:gd name="connsiteX2" fmla="*/ 521126 w 1039753"/>
                  <a:gd name="connsiteY2" fmla="*/ 0 h 296218"/>
                  <a:gd name="connsiteX3" fmla="*/ 353818 w 1039753"/>
                  <a:gd name="connsiteY3" fmla="*/ 101482 h 296218"/>
                  <a:gd name="connsiteX4" fmla="*/ 186508 w 1039753"/>
                  <a:gd name="connsiteY4" fmla="*/ 0 h 296218"/>
                  <a:gd name="connsiteX5" fmla="*/ 0 w 1039753"/>
                  <a:gd name="connsiteY5" fmla="*/ 183765 h 296218"/>
                  <a:gd name="connsiteX6" fmla="*/ 0 w 1039753"/>
                  <a:gd name="connsiteY6" fmla="*/ 277019 h 296218"/>
                  <a:gd name="connsiteX7" fmla="*/ 19200 w 1039753"/>
                  <a:gd name="connsiteY7" fmla="*/ 296218 h 296218"/>
                  <a:gd name="connsiteX8" fmla="*/ 1020310 w 1039753"/>
                  <a:gd name="connsiteY8" fmla="*/ 296218 h 296218"/>
                  <a:gd name="connsiteX9" fmla="*/ 1039510 w 1039753"/>
                  <a:gd name="connsiteY9" fmla="*/ 277019 h 296218"/>
                  <a:gd name="connsiteX10" fmla="*/ 1039510 w 1039753"/>
                  <a:gd name="connsiteY10" fmla="*/ 183765 h 296218"/>
                  <a:gd name="connsiteX11" fmla="*/ 855744 w 1039753"/>
                  <a:gd name="connsiteY11" fmla="*/ 0 h 296218"/>
                  <a:gd name="connsiteX12" fmla="*/ 855744 w 1039753"/>
                  <a:gd name="connsiteY12" fmla="*/ 0 h 296218"/>
                  <a:gd name="connsiteX13" fmla="*/ 523868 w 1039753"/>
                  <a:gd name="connsiteY13" fmla="*/ 41141 h 296218"/>
                  <a:gd name="connsiteX14" fmla="*/ 669236 w 1039753"/>
                  <a:gd name="connsiteY14" fmla="*/ 183765 h 296218"/>
                  <a:gd name="connsiteX15" fmla="*/ 669236 w 1039753"/>
                  <a:gd name="connsiteY15" fmla="*/ 257819 h 296218"/>
                  <a:gd name="connsiteX16" fmla="*/ 375759 w 1039753"/>
                  <a:gd name="connsiteY16" fmla="*/ 257819 h 296218"/>
                  <a:gd name="connsiteX17" fmla="*/ 375759 w 1039753"/>
                  <a:gd name="connsiteY17" fmla="*/ 183765 h 296218"/>
                  <a:gd name="connsiteX18" fmla="*/ 523868 w 1039753"/>
                  <a:gd name="connsiteY18" fmla="*/ 41141 h 296218"/>
                  <a:gd name="connsiteX19" fmla="*/ 523868 w 1039753"/>
                  <a:gd name="connsiteY19" fmla="*/ 41141 h 296218"/>
                  <a:gd name="connsiteX20" fmla="*/ 43884 w 1039753"/>
                  <a:gd name="connsiteY20" fmla="*/ 183765 h 296218"/>
                  <a:gd name="connsiteX21" fmla="*/ 189252 w 1039753"/>
                  <a:gd name="connsiteY21" fmla="*/ 41141 h 296218"/>
                  <a:gd name="connsiteX22" fmla="*/ 334618 w 1039753"/>
                  <a:gd name="connsiteY22" fmla="*/ 183765 h 296218"/>
                  <a:gd name="connsiteX23" fmla="*/ 334618 w 1039753"/>
                  <a:gd name="connsiteY23" fmla="*/ 257819 h 296218"/>
                  <a:gd name="connsiteX24" fmla="*/ 41142 w 1039753"/>
                  <a:gd name="connsiteY24" fmla="*/ 257819 h 296218"/>
                  <a:gd name="connsiteX25" fmla="*/ 41142 w 1039753"/>
                  <a:gd name="connsiteY25" fmla="*/ 183765 h 296218"/>
                  <a:gd name="connsiteX26" fmla="*/ 1003852 w 1039753"/>
                  <a:gd name="connsiteY26" fmla="*/ 255077 h 296218"/>
                  <a:gd name="connsiteX27" fmla="*/ 710377 w 1039753"/>
                  <a:gd name="connsiteY27" fmla="*/ 255077 h 296218"/>
                  <a:gd name="connsiteX28" fmla="*/ 710377 w 1039753"/>
                  <a:gd name="connsiteY28" fmla="*/ 181022 h 296218"/>
                  <a:gd name="connsiteX29" fmla="*/ 855744 w 1039753"/>
                  <a:gd name="connsiteY29" fmla="*/ 38399 h 296218"/>
                  <a:gd name="connsiteX30" fmla="*/ 1001110 w 1039753"/>
                  <a:gd name="connsiteY30" fmla="*/ 181022 h 296218"/>
                  <a:gd name="connsiteX31" fmla="*/ 1001110 w 1039753"/>
                  <a:gd name="connsiteY31" fmla="*/ 255077 h 29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39753" h="296218">
                    <a:moveTo>
                      <a:pt x="855744" y="0"/>
                    </a:moveTo>
                    <a:cubicBezTo>
                      <a:pt x="781689" y="0"/>
                      <a:pt x="718605" y="41141"/>
                      <a:pt x="688434" y="101482"/>
                    </a:cubicBezTo>
                    <a:cubicBezTo>
                      <a:pt x="658264" y="43884"/>
                      <a:pt x="595181" y="0"/>
                      <a:pt x="521126" y="0"/>
                    </a:cubicBezTo>
                    <a:cubicBezTo>
                      <a:pt x="447071" y="0"/>
                      <a:pt x="383987" y="41141"/>
                      <a:pt x="353818" y="101482"/>
                    </a:cubicBezTo>
                    <a:cubicBezTo>
                      <a:pt x="323646" y="43884"/>
                      <a:pt x="260563" y="0"/>
                      <a:pt x="186508" y="0"/>
                    </a:cubicBezTo>
                    <a:cubicBezTo>
                      <a:pt x="85025" y="0"/>
                      <a:pt x="0" y="82283"/>
                      <a:pt x="0" y="183765"/>
                    </a:cubicBezTo>
                    <a:lnTo>
                      <a:pt x="0" y="277019"/>
                    </a:lnTo>
                    <a:cubicBezTo>
                      <a:pt x="0" y="287990"/>
                      <a:pt x="8228" y="296218"/>
                      <a:pt x="19200" y="296218"/>
                    </a:cubicBezTo>
                    <a:lnTo>
                      <a:pt x="1020310" y="296218"/>
                    </a:lnTo>
                    <a:cubicBezTo>
                      <a:pt x="1031280" y="296218"/>
                      <a:pt x="1039510" y="287990"/>
                      <a:pt x="1039510" y="277019"/>
                    </a:cubicBezTo>
                    <a:lnTo>
                      <a:pt x="1039510" y="183765"/>
                    </a:lnTo>
                    <a:cubicBezTo>
                      <a:pt x="1044994" y="82283"/>
                      <a:pt x="957227" y="0"/>
                      <a:pt x="855744" y="0"/>
                    </a:cubicBezTo>
                    <a:lnTo>
                      <a:pt x="855744" y="0"/>
                    </a:lnTo>
                    <a:close/>
                    <a:moveTo>
                      <a:pt x="523868" y="41141"/>
                    </a:moveTo>
                    <a:cubicBezTo>
                      <a:pt x="603409" y="41141"/>
                      <a:pt x="669236" y="106968"/>
                      <a:pt x="669236" y="183765"/>
                    </a:cubicBezTo>
                    <a:lnTo>
                      <a:pt x="669236" y="257819"/>
                    </a:lnTo>
                    <a:lnTo>
                      <a:pt x="375759" y="257819"/>
                    </a:lnTo>
                    <a:lnTo>
                      <a:pt x="375759" y="183765"/>
                    </a:lnTo>
                    <a:cubicBezTo>
                      <a:pt x="375759" y="104225"/>
                      <a:pt x="444329" y="41141"/>
                      <a:pt x="523868" y="41141"/>
                    </a:cubicBezTo>
                    <a:lnTo>
                      <a:pt x="523868" y="41141"/>
                    </a:lnTo>
                    <a:close/>
                    <a:moveTo>
                      <a:pt x="43884" y="183765"/>
                    </a:moveTo>
                    <a:cubicBezTo>
                      <a:pt x="43884" y="106968"/>
                      <a:pt x="109711" y="41141"/>
                      <a:pt x="189252" y="41141"/>
                    </a:cubicBezTo>
                    <a:cubicBezTo>
                      <a:pt x="268791" y="41141"/>
                      <a:pt x="334618" y="106968"/>
                      <a:pt x="334618" y="183765"/>
                    </a:cubicBezTo>
                    <a:lnTo>
                      <a:pt x="334618" y="257819"/>
                    </a:lnTo>
                    <a:lnTo>
                      <a:pt x="41142" y="257819"/>
                    </a:lnTo>
                    <a:lnTo>
                      <a:pt x="41142" y="183765"/>
                    </a:lnTo>
                    <a:close/>
                    <a:moveTo>
                      <a:pt x="1003852" y="255077"/>
                    </a:moveTo>
                    <a:lnTo>
                      <a:pt x="710377" y="255077"/>
                    </a:lnTo>
                    <a:lnTo>
                      <a:pt x="710377" y="181022"/>
                    </a:lnTo>
                    <a:cubicBezTo>
                      <a:pt x="710377" y="104225"/>
                      <a:pt x="776203" y="38399"/>
                      <a:pt x="855744" y="38399"/>
                    </a:cubicBezTo>
                    <a:cubicBezTo>
                      <a:pt x="935283" y="38399"/>
                      <a:pt x="1001110" y="104225"/>
                      <a:pt x="1001110" y="181022"/>
                    </a:cubicBezTo>
                    <a:lnTo>
                      <a:pt x="1001110" y="25507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1122">
                <a:extLst>
                  <a:ext uri="{FF2B5EF4-FFF2-40B4-BE49-F238E27FC236}">
                    <a16:creationId xmlns:a16="http://schemas.microsoft.com/office/drawing/2014/main" id="{69D87D46-C1B8-AE80-CB24-F45A63C5F47C}"/>
                  </a:ext>
                </a:extLst>
              </p:cNvPr>
              <p:cNvSpPr/>
              <p:nvPr/>
            </p:nvSpPr>
            <p:spPr>
              <a:xfrm>
                <a:off x="9130746" y="2201920"/>
                <a:ext cx="120680" cy="120681"/>
              </a:xfrm>
              <a:custGeom>
                <a:avLst/>
                <a:gdLst>
                  <a:gd name="connsiteX0" fmla="*/ 60340 w 120680"/>
                  <a:gd name="connsiteY0" fmla="*/ 0 h 120681"/>
                  <a:gd name="connsiteX1" fmla="*/ 0 w 120680"/>
                  <a:gd name="connsiteY1" fmla="*/ 60341 h 120681"/>
                  <a:gd name="connsiteX2" fmla="*/ 60340 w 120680"/>
                  <a:gd name="connsiteY2" fmla="*/ 120681 h 120681"/>
                  <a:gd name="connsiteX3" fmla="*/ 120681 w 120680"/>
                  <a:gd name="connsiteY3" fmla="*/ 60341 h 120681"/>
                  <a:gd name="connsiteX4" fmla="*/ 60340 w 120680"/>
                  <a:gd name="connsiteY4" fmla="*/ 0 h 120681"/>
                  <a:gd name="connsiteX5" fmla="*/ 60340 w 120680"/>
                  <a:gd name="connsiteY5" fmla="*/ 0 h 120681"/>
                  <a:gd name="connsiteX6" fmla="*/ 60340 w 120680"/>
                  <a:gd name="connsiteY6" fmla="*/ 79540 h 120681"/>
                  <a:gd name="connsiteX7" fmla="*/ 41142 w 120680"/>
                  <a:gd name="connsiteY7" fmla="*/ 60341 h 120681"/>
                  <a:gd name="connsiteX8" fmla="*/ 60340 w 120680"/>
                  <a:gd name="connsiteY8" fmla="*/ 41141 h 120681"/>
                  <a:gd name="connsiteX9" fmla="*/ 79539 w 120680"/>
                  <a:gd name="connsiteY9" fmla="*/ 60341 h 120681"/>
                  <a:gd name="connsiteX10" fmla="*/ 60340 w 120680"/>
                  <a:gd name="connsiteY10" fmla="*/ 79540 h 120681"/>
                  <a:gd name="connsiteX11" fmla="*/ 60340 w 120680"/>
                  <a:gd name="connsiteY11" fmla="*/ 79540 h 1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680" h="120681">
                    <a:moveTo>
                      <a:pt x="60340" y="0"/>
                    </a:moveTo>
                    <a:cubicBezTo>
                      <a:pt x="27428" y="0"/>
                      <a:pt x="0" y="27428"/>
                      <a:pt x="0" y="60341"/>
                    </a:cubicBezTo>
                    <a:cubicBezTo>
                      <a:pt x="0" y="93254"/>
                      <a:pt x="27428" y="120681"/>
                      <a:pt x="60340" y="120681"/>
                    </a:cubicBezTo>
                    <a:cubicBezTo>
                      <a:pt x="93253" y="120681"/>
                      <a:pt x="120681" y="93254"/>
                      <a:pt x="120681" y="60341"/>
                    </a:cubicBezTo>
                    <a:cubicBezTo>
                      <a:pt x="120681" y="27428"/>
                      <a:pt x="93253" y="0"/>
                      <a:pt x="60340" y="0"/>
                    </a:cubicBezTo>
                    <a:lnTo>
                      <a:pt x="60340" y="0"/>
                    </a:lnTo>
                    <a:close/>
                    <a:moveTo>
                      <a:pt x="60340" y="79540"/>
                    </a:moveTo>
                    <a:cubicBezTo>
                      <a:pt x="49369" y="79540"/>
                      <a:pt x="41142" y="71312"/>
                      <a:pt x="41142" y="60341"/>
                    </a:cubicBezTo>
                    <a:cubicBezTo>
                      <a:pt x="41142" y="49369"/>
                      <a:pt x="49369" y="41141"/>
                      <a:pt x="60340" y="41141"/>
                    </a:cubicBezTo>
                    <a:cubicBezTo>
                      <a:pt x="71311" y="41141"/>
                      <a:pt x="79539" y="49369"/>
                      <a:pt x="79539" y="60341"/>
                    </a:cubicBezTo>
                    <a:cubicBezTo>
                      <a:pt x="79539" y="71312"/>
                      <a:pt x="71311" y="79540"/>
                      <a:pt x="60340" y="79540"/>
                    </a:cubicBezTo>
                    <a:lnTo>
                      <a:pt x="60340" y="79540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1123">
                <a:extLst>
                  <a:ext uri="{FF2B5EF4-FFF2-40B4-BE49-F238E27FC236}">
                    <a16:creationId xmlns:a16="http://schemas.microsoft.com/office/drawing/2014/main" id="{970E89AF-2DCB-B2B5-5CB3-15042846EB2E}"/>
                  </a:ext>
                </a:extLst>
              </p:cNvPr>
              <p:cNvSpPr/>
              <p:nvPr/>
            </p:nvSpPr>
            <p:spPr>
              <a:xfrm>
                <a:off x="8966180" y="2201920"/>
                <a:ext cx="120680" cy="120681"/>
              </a:xfrm>
              <a:custGeom>
                <a:avLst/>
                <a:gdLst>
                  <a:gd name="connsiteX0" fmla="*/ 0 w 120680"/>
                  <a:gd name="connsiteY0" fmla="*/ 60341 h 120681"/>
                  <a:gd name="connsiteX1" fmla="*/ 60340 w 120680"/>
                  <a:gd name="connsiteY1" fmla="*/ 120681 h 120681"/>
                  <a:gd name="connsiteX2" fmla="*/ 120681 w 120680"/>
                  <a:gd name="connsiteY2" fmla="*/ 60341 h 120681"/>
                  <a:gd name="connsiteX3" fmla="*/ 60340 w 120680"/>
                  <a:gd name="connsiteY3" fmla="*/ 0 h 120681"/>
                  <a:gd name="connsiteX4" fmla="*/ 0 w 120680"/>
                  <a:gd name="connsiteY4" fmla="*/ 60341 h 120681"/>
                  <a:gd name="connsiteX5" fmla="*/ 0 w 120680"/>
                  <a:gd name="connsiteY5" fmla="*/ 60341 h 120681"/>
                  <a:gd name="connsiteX6" fmla="*/ 82283 w 120680"/>
                  <a:gd name="connsiteY6" fmla="*/ 60341 h 120681"/>
                  <a:gd name="connsiteX7" fmla="*/ 63083 w 120680"/>
                  <a:gd name="connsiteY7" fmla="*/ 79540 h 120681"/>
                  <a:gd name="connsiteX8" fmla="*/ 43884 w 120680"/>
                  <a:gd name="connsiteY8" fmla="*/ 60341 h 120681"/>
                  <a:gd name="connsiteX9" fmla="*/ 63083 w 120680"/>
                  <a:gd name="connsiteY9" fmla="*/ 41141 h 120681"/>
                  <a:gd name="connsiteX10" fmla="*/ 82283 w 120680"/>
                  <a:gd name="connsiteY10" fmla="*/ 60341 h 120681"/>
                  <a:gd name="connsiteX11" fmla="*/ 82283 w 120680"/>
                  <a:gd name="connsiteY11" fmla="*/ 60341 h 1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680" h="120681">
                    <a:moveTo>
                      <a:pt x="0" y="60341"/>
                    </a:moveTo>
                    <a:cubicBezTo>
                      <a:pt x="0" y="93254"/>
                      <a:pt x="27428" y="120681"/>
                      <a:pt x="60340" y="120681"/>
                    </a:cubicBezTo>
                    <a:cubicBezTo>
                      <a:pt x="93253" y="120681"/>
                      <a:pt x="120681" y="93254"/>
                      <a:pt x="120681" y="60341"/>
                    </a:cubicBezTo>
                    <a:cubicBezTo>
                      <a:pt x="120681" y="27428"/>
                      <a:pt x="93253" y="0"/>
                      <a:pt x="60340" y="0"/>
                    </a:cubicBezTo>
                    <a:cubicBezTo>
                      <a:pt x="27428" y="0"/>
                      <a:pt x="0" y="27428"/>
                      <a:pt x="0" y="60341"/>
                    </a:cubicBezTo>
                    <a:lnTo>
                      <a:pt x="0" y="60341"/>
                    </a:lnTo>
                    <a:close/>
                    <a:moveTo>
                      <a:pt x="82283" y="60341"/>
                    </a:moveTo>
                    <a:cubicBezTo>
                      <a:pt x="82283" y="71312"/>
                      <a:pt x="74053" y="79540"/>
                      <a:pt x="63083" y="79540"/>
                    </a:cubicBezTo>
                    <a:cubicBezTo>
                      <a:pt x="52112" y="79540"/>
                      <a:pt x="43884" y="71312"/>
                      <a:pt x="43884" y="60341"/>
                    </a:cubicBezTo>
                    <a:cubicBezTo>
                      <a:pt x="43884" y="49369"/>
                      <a:pt x="52112" y="41141"/>
                      <a:pt x="63083" y="41141"/>
                    </a:cubicBezTo>
                    <a:cubicBezTo>
                      <a:pt x="71311" y="41141"/>
                      <a:pt x="82283" y="49369"/>
                      <a:pt x="82283" y="60341"/>
                    </a:cubicBezTo>
                    <a:lnTo>
                      <a:pt x="82283" y="60341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1124">
                <a:extLst>
                  <a:ext uri="{FF2B5EF4-FFF2-40B4-BE49-F238E27FC236}">
                    <a16:creationId xmlns:a16="http://schemas.microsoft.com/office/drawing/2014/main" id="{A1F39777-8998-CF72-D6D8-ED79DC54FAEF}"/>
                  </a:ext>
                </a:extLst>
              </p:cNvPr>
              <p:cNvSpPr/>
              <p:nvPr/>
            </p:nvSpPr>
            <p:spPr>
              <a:xfrm>
                <a:off x="9292568" y="2201920"/>
                <a:ext cx="120682" cy="120681"/>
              </a:xfrm>
              <a:custGeom>
                <a:avLst/>
                <a:gdLst>
                  <a:gd name="connsiteX0" fmla="*/ 120682 w 120682"/>
                  <a:gd name="connsiteY0" fmla="*/ 60341 h 120681"/>
                  <a:gd name="connsiteX1" fmla="*/ 60341 w 120682"/>
                  <a:gd name="connsiteY1" fmla="*/ 0 h 120681"/>
                  <a:gd name="connsiteX2" fmla="*/ 0 w 120682"/>
                  <a:gd name="connsiteY2" fmla="*/ 60341 h 120681"/>
                  <a:gd name="connsiteX3" fmla="*/ 60341 w 120682"/>
                  <a:gd name="connsiteY3" fmla="*/ 120681 h 120681"/>
                  <a:gd name="connsiteX4" fmla="*/ 120682 w 120682"/>
                  <a:gd name="connsiteY4" fmla="*/ 60341 h 120681"/>
                  <a:gd name="connsiteX5" fmla="*/ 120682 w 120682"/>
                  <a:gd name="connsiteY5" fmla="*/ 60341 h 120681"/>
                  <a:gd name="connsiteX6" fmla="*/ 41142 w 120682"/>
                  <a:gd name="connsiteY6" fmla="*/ 60341 h 120681"/>
                  <a:gd name="connsiteX7" fmla="*/ 60341 w 120682"/>
                  <a:gd name="connsiteY7" fmla="*/ 41141 h 120681"/>
                  <a:gd name="connsiteX8" fmla="*/ 79541 w 120682"/>
                  <a:gd name="connsiteY8" fmla="*/ 60341 h 120681"/>
                  <a:gd name="connsiteX9" fmla="*/ 60341 w 120682"/>
                  <a:gd name="connsiteY9" fmla="*/ 79540 h 120681"/>
                  <a:gd name="connsiteX10" fmla="*/ 41142 w 120682"/>
                  <a:gd name="connsiteY10" fmla="*/ 60341 h 120681"/>
                  <a:gd name="connsiteX11" fmla="*/ 41142 w 120682"/>
                  <a:gd name="connsiteY11" fmla="*/ 60341 h 1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682" h="120681">
                    <a:moveTo>
                      <a:pt x="120682" y="60341"/>
                    </a:moveTo>
                    <a:cubicBezTo>
                      <a:pt x="120682" y="27428"/>
                      <a:pt x="93255" y="0"/>
                      <a:pt x="60341" y="0"/>
                    </a:cubicBezTo>
                    <a:cubicBezTo>
                      <a:pt x="27428" y="0"/>
                      <a:pt x="0" y="27428"/>
                      <a:pt x="0" y="60341"/>
                    </a:cubicBezTo>
                    <a:cubicBezTo>
                      <a:pt x="0" y="93254"/>
                      <a:pt x="27428" y="120681"/>
                      <a:pt x="60341" y="120681"/>
                    </a:cubicBezTo>
                    <a:cubicBezTo>
                      <a:pt x="93255" y="120681"/>
                      <a:pt x="120682" y="93254"/>
                      <a:pt x="120682" y="60341"/>
                    </a:cubicBezTo>
                    <a:lnTo>
                      <a:pt x="120682" y="60341"/>
                    </a:lnTo>
                    <a:close/>
                    <a:moveTo>
                      <a:pt x="41142" y="60341"/>
                    </a:moveTo>
                    <a:cubicBezTo>
                      <a:pt x="41142" y="49369"/>
                      <a:pt x="49369" y="41141"/>
                      <a:pt x="60341" y="41141"/>
                    </a:cubicBezTo>
                    <a:cubicBezTo>
                      <a:pt x="71313" y="41141"/>
                      <a:pt x="79541" y="49369"/>
                      <a:pt x="79541" y="60341"/>
                    </a:cubicBezTo>
                    <a:cubicBezTo>
                      <a:pt x="79541" y="71312"/>
                      <a:pt x="71313" y="79540"/>
                      <a:pt x="60341" y="79540"/>
                    </a:cubicBezTo>
                    <a:cubicBezTo>
                      <a:pt x="49369" y="79540"/>
                      <a:pt x="41142" y="71312"/>
                      <a:pt x="41142" y="60341"/>
                    </a:cubicBezTo>
                    <a:lnTo>
                      <a:pt x="41142" y="60341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1125">
                <a:extLst>
                  <a:ext uri="{FF2B5EF4-FFF2-40B4-BE49-F238E27FC236}">
                    <a16:creationId xmlns:a16="http://schemas.microsoft.com/office/drawing/2014/main" id="{05BA7F50-D43A-FF1A-AF46-A491E38BD353}"/>
                  </a:ext>
                </a:extLst>
              </p:cNvPr>
              <p:cNvSpPr/>
              <p:nvPr/>
            </p:nvSpPr>
            <p:spPr>
              <a:xfrm>
                <a:off x="9171887" y="2080812"/>
                <a:ext cx="38397" cy="38825"/>
              </a:xfrm>
              <a:custGeom>
                <a:avLst/>
                <a:gdLst>
                  <a:gd name="connsiteX0" fmla="*/ 38398 w 38397"/>
                  <a:gd name="connsiteY0" fmla="*/ 19625 h 38825"/>
                  <a:gd name="connsiteX1" fmla="*/ 19198 w 38397"/>
                  <a:gd name="connsiteY1" fmla="*/ 38825 h 38825"/>
                  <a:gd name="connsiteX2" fmla="*/ 0 w 38397"/>
                  <a:gd name="connsiteY2" fmla="*/ 19625 h 38825"/>
                  <a:gd name="connsiteX3" fmla="*/ 19198 w 38397"/>
                  <a:gd name="connsiteY3" fmla="*/ 426 h 38825"/>
                  <a:gd name="connsiteX4" fmla="*/ 38398 w 38397"/>
                  <a:gd name="connsiteY4" fmla="*/ 19625 h 38825"/>
                  <a:gd name="connsiteX5" fmla="*/ 38398 w 38397"/>
                  <a:gd name="connsiteY5" fmla="*/ 19625 h 3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97" h="38825">
                    <a:moveTo>
                      <a:pt x="38398" y="19625"/>
                    </a:moveTo>
                    <a:cubicBezTo>
                      <a:pt x="38398" y="30597"/>
                      <a:pt x="30170" y="38825"/>
                      <a:pt x="19198" y="38825"/>
                    </a:cubicBezTo>
                    <a:cubicBezTo>
                      <a:pt x="8228" y="38825"/>
                      <a:pt x="0" y="30597"/>
                      <a:pt x="0" y="19625"/>
                    </a:cubicBezTo>
                    <a:cubicBezTo>
                      <a:pt x="0" y="8655"/>
                      <a:pt x="8228" y="426"/>
                      <a:pt x="19198" y="426"/>
                    </a:cubicBezTo>
                    <a:cubicBezTo>
                      <a:pt x="30170" y="-2316"/>
                      <a:pt x="38398" y="8655"/>
                      <a:pt x="38398" y="19625"/>
                    </a:cubicBezTo>
                    <a:lnTo>
                      <a:pt x="38398" y="19625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1126">
                <a:extLst>
                  <a:ext uri="{FF2B5EF4-FFF2-40B4-BE49-F238E27FC236}">
                    <a16:creationId xmlns:a16="http://schemas.microsoft.com/office/drawing/2014/main" id="{C624A9CA-4289-1F2F-1BAC-12B353354E5D}"/>
                  </a:ext>
                </a:extLst>
              </p:cNvPr>
              <p:cNvSpPr/>
              <p:nvPr/>
            </p:nvSpPr>
            <p:spPr>
              <a:xfrm>
                <a:off x="8763214" y="2081238"/>
                <a:ext cx="855743" cy="460784"/>
              </a:xfrm>
              <a:custGeom>
                <a:avLst/>
                <a:gdLst>
                  <a:gd name="connsiteX0" fmla="*/ 449815 w 855743"/>
                  <a:gd name="connsiteY0" fmla="*/ 334617 h 460784"/>
                  <a:gd name="connsiteX1" fmla="*/ 427871 w 855743"/>
                  <a:gd name="connsiteY1" fmla="*/ 383987 h 460784"/>
                  <a:gd name="connsiteX2" fmla="*/ 405929 w 855743"/>
                  <a:gd name="connsiteY2" fmla="*/ 334617 h 460784"/>
                  <a:gd name="connsiteX3" fmla="*/ 386730 w 855743"/>
                  <a:gd name="connsiteY3" fmla="*/ 323646 h 460784"/>
                  <a:gd name="connsiteX4" fmla="*/ 183766 w 855743"/>
                  <a:gd name="connsiteY4" fmla="*/ 323646 h 460784"/>
                  <a:gd name="connsiteX5" fmla="*/ 41142 w 855743"/>
                  <a:gd name="connsiteY5" fmla="*/ 181022 h 460784"/>
                  <a:gd name="connsiteX6" fmla="*/ 183766 w 855743"/>
                  <a:gd name="connsiteY6" fmla="*/ 38399 h 460784"/>
                  <a:gd name="connsiteX7" fmla="*/ 337360 w 855743"/>
                  <a:gd name="connsiteY7" fmla="*/ 38399 h 460784"/>
                  <a:gd name="connsiteX8" fmla="*/ 356560 w 855743"/>
                  <a:gd name="connsiteY8" fmla="*/ 19199 h 460784"/>
                  <a:gd name="connsiteX9" fmla="*/ 337360 w 855743"/>
                  <a:gd name="connsiteY9" fmla="*/ 0 h 460784"/>
                  <a:gd name="connsiteX10" fmla="*/ 183766 w 855743"/>
                  <a:gd name="connsiteY10" fmla="*/ 0 h 460784"/>
                  <a:gd name="connsiteX11" fmla="*/ 0 w 855743"/>
                  <a:gd name="connsiteY11" fmla="*/ 183765 h 460784"/>
                  <a:gd name="connsiteX12" fmla="*/ 183766 w 855743"/>
                  <a:gd name="connsiteY12" fmla="*/ 367530 h 460784"/>
                  <a:gd name="connsiteX13" fmla="*/ 373016 w 855743"/>
                  <a:gd name="connsiteY13" fmla="*/ 367530 h 460784"/>
                  <a:gd name="connsiteX14" fmla="*/ 408673 w 855743"/>
                  <a:gd name="connsiteY14" fmla="*/ 449813 h 460784"/>
                  <a:gd name="connsiteX15" fmla="*/ 427871 w 855743"/>
                  <a:gd name="connsiteY15" fmla="*/ 460784 h 460784"/>
                  <a:gd name="connsiteX16" fmla="*/ 447071 w 855743"/>
                  <a:gd name="connsiteY16" fmla="*/ 449813 h 460784"/>
                  <a:gd name="connsiteX17" fmla="*/ 482726 w 855743"/>
                  <a:gd name="connsiteY17" fmla="*/ 367530 h 460784"/>
                  <a:gd name="connsiteX18" fmla="*/ 671978 w 855743"/>
                  <a:gd name="connsiteY18" fmla="*/ 367530 h 460784"/>
                  <a:gd name="connsiteX19" fmla="*/ 855744 w 855743"/>
                  <a:gd name="connsiteY19" fmla="*/ 183765 h 460784"/>
                  <a:gd name="connsiteX20" fmla="*/ 671978 w 855743"/>
                  <a:gd name="connsiteY20" fmla="*/ 0 h 460784"/>
                  <a:gd name="connsiteX21" fmla="*/ 518384 w 855743"/>
                  <a:gd name="connsiteY21" fmla="*/ 0 h 460784"/>
                  <a:gd name="connsiteX22" fmla="*/ 499184 w 855743"/>
                  <a:gd name="connsiteY22" fmla="*/ 19199 h 460784"/>
                  <a:gd name="connsiteX23" fmla="*/ 518384 w 855743"/>
                  <a:gd name="connsiteY23" fmla="*/ 38399 h 460784"/>
                  <a:gd name="connsiteX24" fmla="*/ 671978 w 855743"/>
                  <a:gd name="connsiteY24" fmla="*/ 38399 h 460784"/>
                  <a:gd name="connsiteX25" fmla="*/ 814602 w 855743"/>
                  <a:gd name="connsiteY25" fmla="*/ 181022 h 460784"/>
                  <a:gd name="connsiteX26" fmla="*/ 671978 w 855743"/>
                  <a:gd name="connsiteY26" fmla="*/ 323646 h 460784"/>
                  <a:gd name="connsiteX27" fmla="*/ 469013 w 855743"/>
                  <a:gd name="connsiteY27" fmla="*/ 323646 h 460784"/>
                  <a:gd name="connsiteX28" fmla="*/ 449815 w 855743"/>
                  <a:gd name="connsiteY28" fmla="*/ 334617 h 460784"/>
                  <a:gd name="connsiteX29" fmla="*/ 449815 w 855743"/>
                  <a:gd name="connsiteY29" fmla="*/ 334617 h 46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55743" h="460784">
                    <a:moveTo>
                      <a:pt x="449815" y="334617"/>
                    </a:moveTo>
                    <a:lnTo>
                      <a:pt x="427871" y="383987"/>
                    </a:lnTo>
                    <a:lnTo>
                      <a:pt x="405929" y="334617"/>
                    </a:lnTo>
                    <a:cubicBezTo>
                      <a:pt x="403187" y="326389"/>
                      <a:pt x="394959" y="323646"/>
                      <a:pt x="386730" y="323646"/>
                    </a:cubicBezTo>
                    <a:lnTo>
                      <a:pt x="183766" y="323646"/>
                    </a:lnTo>
                    <a:cubicBezTo>
                      <a:pt x="104225" y="323646"/>
                      <a:pt x="41142" y="260562"/>
                      <a:pt x="41142" y="181022"/>
                    </a:cubicBezTo>
                    <a:cubicBezTo>
                      <a:pt x="41142" y="101482"/>
                      <a:pt x="104225" y="38399"/>
                      <a:pt x="183766" y="38399"/>
                    </a:cubicBezTo>
                    <a:lnTo>
                      <a:pt x="337360" y="38399"/>
                    </a:lnTo>
                    <a:cubicBezTo>
                      <a:pt x="348332" y="38399"/>
                      <a:pt x="356560" y="30171"/>
                      <a:pt x="356560" y="19199"/>
                    </a:cubicBezTo>
                    <a:cubicBezTo>
                      <a:pt x="356560" y="8228"/>
                      <a:pt x="348332" y="0"/>
                      <a:pt x="337360" y="0"/>
                    </a:cubicBezTo>
                    <a:lnTo>
                      <a:pt x="183766" y="0"/>
                    </a:lnTo>
                    <a:cubicBezTo>
                      <a:pt x="82283" y="0"/>
                      <a:pt x="0" y="82283"/>
                      <a:pt x="0" y="183765"/>
                    </a:cubicBezTo>
                    <a:cubicBezTo>
                      <a:pt x="0" y="285248"/>
                      <a:pt x="82283" y="367530"/>
                      <a:pt x="183766" y="367530"/>
                    </a:cubicBezTo>
                    <a:lnTo>
                      <a:pt x="373016" y="367530"/>
                    </a:lnTo>
                    <a:lnTo>
                      <a:pt x="408673" y="449813"/>
                    </a:lnTo>
                    <a:cubicBezTo>
                      <a:pt x="411415" y="458041"/>
                      <a:pt x="419643" y="460784"/>
                      <a:pt x="427871" y="460784"/>
                    </a:cubicBezTo>
                    <a:cubicBezTo>
                      <a:pt x="436101" y="460784"/>
                      <a:pt x="444329" y="455299"/>
                      <a:pt x="447071" y="449813"/>
                    </a:cubicBezTo>
                    <a:lnTo>
                      <a:pt x="482726" y="367530"/>
                    </a:lnTo>
                    <a:lnTo>
                      <a:pt x="671978" y="367530"/>
                    </a:lnTo>
                    <a:cubicBezTo>
                      <a:pt x="773461" y="367530"/>
                      <a:pt x="855744" y="285248"/>
                      <a:pt x="855744" y="183765"/>
                    </a:cubicBezTo>
                    <a:cubicBezTo>
                      <a:pt x="855744" y="82283"/>
                      <a:pt x="773461" y="0"/>
                      <a:pt x="671978" y="0"/>
                    </a:cubicBezTo>
                    <a:lnTo>
                      <a:pt x="518384" y="0"/>
                    </a:lnTo>
                    <a:cubicBezTo>
                      <a:pt x="507412" y="0"/>
                      <a:pt x="499184" y="8228"/>
                      <a:pt x="499184" y="19199"/>
                    </a:cubicBezTo>
                    <a:cubicBezTo>
                      <a:pt x="499184" y="30171"/>
                      <a:pt x="507412" y="38399"/>
                      <a:pt x="518384" y="38399"/>
                    </a:cubicBezTo>
                    <a:lnTo>
                      <a:pt x="671978" y="38399"/>
                    </a:lnTo>
                    <a:cubicBezTo>
                      <a:pt x="751519" y="38399"/>
                      <a:pt x="814602" y="101482"/>
                      <a:pt x="814602" y="181022"/>
                    </a:cubicBezTo>
                    <a:cubicBezTo>
                      <a:pt x="814602" y="260562"/>
                      <a:pt x="751519" y="323646"/>
                      <a:pt x="671978" y="323646"/>
                    </a:cubicBezTo>
                    <a:lnTo>
                      <a:pt x="469013" y="323646"/>
                    </a:lnTo>
                    <a:cubicBezTo>
                      <a:pt x="460785" y="323646"/>
                      <a:pt x="452557" y="329131"/>
                      <a:pt x="449815" y="334617"/>
                    </a:cubicBezTo>
                    <a:lnTo>
                      <a:pt x="449815" y="33461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aphic 3">
            <a:extLst>
              <a:ext uri="{FF2B5EF4-FFF2-40B4-BE49-F238E27FC236}">
                <a16:creationId xmlns:a16="http://schemas.microsoft.com/office/drawing/2014/main" id="{65C69D12-835B-097D-5C6B-EFD5DD17E78D}"/>
              </a:ext>
            </a:extLst>
          </p:cNvPr>
          <p:cNvGrpSpPr/>
          <p:nvPr/>
        </p:nvGrpSpPr>
        <p:grpSpPr>
          <a:xfrm>
            <a:off x="9533470" y="1916657"/>
            <a:ext cx="870249" cy="688139"/>
            <a:chOff x="4606889" y="2020197"/>
            <a:chExt cx="1088878" cy="1055963"/>
          </a:xfrm>
        </p:grpSpPr>
        <p:sp>
          <p:nvSpPr>
            <p:cNvPr id="36" name="Freeform 1048">
              <a:extLst>
                <a:ext uri="{FF2B5EF4-FFF2-40B4-BE49-F238E27FC236}">
                  <a16:creationId xmlns:a16="http://schemas.microsoft.com/office/drawing/2014/main" id="{2AC106AC-8602-1823-8D39-B18B2BCFC819}"/>
                </a:ext>
              </a:extLst>
            </p:cNvPr>
            <p:cNvSpPr/>
            <p:nvPr/>
          </p:nvSpPr>
          <p:spPr>
            <a:xfrm>
              <a:off x="4977703" y="2543564"/>
              <a:ext cx="320904" cy="323645"/>
            </a:xfrm>
            <a:custGeom>
              <a:avLst/>
              <a:gdLst>
                <a:gd name="connsiteX0" fmla="*/ 282506 w 320904"/>
                <a:gd name="connsiteY0" fmla="*/ 271534 h 323646"/>
                <a:gd name="connsiteX1" fmla="*/ 268793 w 320904"/>
                <a:gd name="connsiteY1" fmla="*/ 285248 h 323646"/>
                <a:gd name="connsiteX2" fmla="*/ 255079 w 320904"/>
                <a:gd name="connsiteY2" fmla="*/ 285248 h 323646"/>
                <a:gd name="connsiteX3" fmla="*/ 255079 w 320904"/>
                <a:gd name="connsiteY3" fmla="*/ 285248 h 323646"/>
                <a:gd name="connsiteX4" fmla="*/ 222165 w 320904"/>
                <a:gd name="connsiteY4" fmla="*/ 279762 h 323646"/>
                <a:gd name="connsiteX5" fmla="*/ 200223 w 320904"/>
                <a:gd name="connsiteY5" fmla="*/ 287990 h 323646"/>
                <a:gd name="connsiteX6" fmla="*/ 181024 w 320904"/>
                <a:gd name="connsiteY6" fmla="*/ 312675 h 323646"/>
                <a:gd name="connsiteX7" fmla="*/ 181024 w 320904"/>
                <a:gd name="connsiteY7" fmla="*/ 312675 h 323646"/>
                <a:gd name="connsiteX8" fmla="*/ 170052 w 320904"/>
                <a:gd name="connsiteY8" fmla="*/ 323646 h 323646"/>
                <a:gd name="connsiteX9" fmla="*/ 150852 w 320904"/>
                <a:gd name="connsiteY9" fmla="*/ 323646 h 323646"/>
                <a:gd name="connsiteX10" fmla="*/ 139882 w 320904"/>
                <a:gd name="connsiteY10" fmla="*/ 312675 h 323646"/>
                <a:gd name="connsiteX11" fmla="*/ 120682 w 320904"/>
                <a:gd name="connsiteY11" fmla="*/ 287990 h 323646"/>
                <a:gd name="connsiteX12" fmla="*/ 98741 w 320904"/>
                <a:gd name="connsiteY12" fmla="*/ 279762 h 323646"/>
                <a:gd name="connsiteX13" fmla="*/ 85027 w 320904"/>
                <a:gd name="connsiteY13" fmla="*/ 277019 h 323646"/>
                <a:gd name="connsiteX14" fmla="*/ 65827 w 320904"/>
                <a:gd name="connsiteY14" fmla="*/ 285248 h 323646"/>
                <a:gd name="connsiteX15" fmla="*/ 65827 w 320904"/>
                <a:gd name="connsiteY15" fmla="*/ 285248 h 323646"/>
                <a:gd name="connsiteX16" fmla="*/ 52113 w 320904"/>
                <a:gd name="connsiteY16" fmla="*/ 285248 h 323646"/>
                <a:gd name="connsiteX17" fmla="*/ 38399 w 320904"/>
                <a:gd name="connsiteY17" fmla="*/ 271534 h 323646"/>
                <a:gd name="connsiteX18" fmla="*/ 38399 w 320904"/>
                <a:gd name="connsiteY18" fmla="*/ 257820 h 323646"/>
                <a:gd name="connsiteX19" fmla="*/ 38399 w 320904"/>
                <a:gd name="connsiteY19" fmla="*/ 257820 h 323646"/>
                <a:gd name="connsiteX20" fmla="*/ 38399 w 320904"/>
                <a:gd name="connsiteY20" fmla="*/ 257820 h 323646"/>
                <a:gd name="connsiteX21" fmla="*/ 43885 w 320904"/>
                <a:gd name="connsiteY21" fmla="*/ 224906 h 323646"/>
                <a:gd name="connsiteX22" fmla="*/ 35657 w 320904"/>
                <a:gd name="connsiteY22" fmla="*/ 202965 h 323646"/>
                <a:gd name="connsiteX23" fmla="*/ 10972 w 320904"/>
                <a:gd name="connsiteY23" fmla="*/ 183765 h 323646"/>
                <a:gd name="connsiteX24" fmla="*/ 10972 w 320904"/>
                <a:gd name="connsiteY24" fmla="*/ 183765 h 323646"/>
                <a:gd name="connsiteX25" fmla="*/ 0 w 320904"/>
                <a:gd name="connsiteY25" fmla="*/ 172794 h 323646"/>
                <a:gd name="connsiteX26" fmla="*/ 0 w 320904"/>
                <a:gd name="connsiteY26" fmla="*/ 150852 h 323646"/>
                <a:gd name="connsiteX27" fmla="*/ 10972 w 320904"/>
                <a:gd name="connsiteY27" fmla="*/ 139881 h 323646"/>
                <a:gd name="connsiteX28" fmla="*/ 10972 w 320904"/>
                <a:gd name="connsiteY28" fmla="*/ 139881 h 323646"/>
                <a:gd name="connsiteX29" fmla="*/ 35657 w 320904"/>
                <a:gd name="connsiteY29" fmla="*/ 120682 h 323646"/>
                <a:gd name="connsiteX30" fmla="*/ 43885 w 320904"/>
                <a:gd name="connsiteY30" fmla="*/ 98740 h 323646"/>
                <a:gd name="connsiteX31" fmla="*/ 38399 w 320904"/>
                <a:gd name="connsiteY31" fmla="*/ 65827 h 323646"/>
                <a:gd name="connsiteX32" fmla="*/ 38399 w 320904"/>
                <a:gd name="connsiteY32" fmla="*/ 65827 h 323646"/>
                <a:gd name="connsiteX33" fmla="*/ 38399 w 320904"/>
                <a:gd name="connsiteY33" fmla="*/ 65827 h 323646"/>
                <a:gd name="connsiteX34" fmla="*/ 38399 w 320904"/>
                <a:gd name="connsiteY34" fmla="*/ 52113 h 323646"/>
                <a:gd name="connsiteX35" fmla="*/ 52113 w 320904"/>
                <a:gd name="connsiteY35" fmla="*/ 38399 h 323646"/>
                <a:gd name="connsiteX36" fmla="*/ 65827 w 320904"/>
                <a:gd name="connsiteY36" fmla="*/ 38399 h 323646"/>
                <a:gd name="connsiteX37" fmla="*/ 65827 w 320904"/>
                <a:gd name="connsiteY37" fmla="*/ 38399 h 323646"/>
                <a:gd name="connsiteX38" fmla="*/ 98741 w 320904"/>
                <a:gd name="connsiteY38" fmla="*/ 43884 h 323646"/>
                <a:gd name="connsiteX39" fmla="*/ 120682 w 320904"/>
                <a:gd name="connsiteY39" fmla="*/ 35656 h 323646"/>
                <a:gd name="connsiteX40" fmla="*/ 139882 w 320904"/>
                <a:gd name="connsiteY40" fmla="*/ 10971 h 323646"/>
                <a:gd name="connsiteX41" fmla="*/ 139882 w 320904"/>
                <a:gd name="connsiteY41" fmla="*/ 10971 h 323646"/>
                <a:gd name="connsiteX42" fmla="*/ 150852 w 320904"/>
                <a:gd name="connsiteY42" fmla="*/ 0 h 323646"/>
                <a:gd name="connsiteX43" fmla="*/ 170052 w 320904"/>
                <a:gd name="connsiteY43" fmla="*/ 0 h 323646"/>
                <a:gd name="connsiteX44" fmla="*/ 181024 w 320904"/>
                <a:gd name="connsiteY44" fmla="*/ 10971 h 323646"/>
                <a:gd name="connsiteX45" fmla="*/ 181024 w 320904"/>
                <a:gd name="connsiteY45" fmla="*/ 10971 h 323646"/>
                <a:gd name="connsiteX46" fmla="*/ 200223 w 320904"/>
                <a:gd name="connsiteY46" fmla="*/ 35656 h 323646"/>
                <a:gd name="connsiteX47" fmla="*/ 222165 w 320904"/>
                <a:gd name="connsiteY47" fmla="*/ 43884 h 323646"/>
                <a:gd name="connsiteX48" fmla="*/ 255079 w 320904"/>
                <a:gd name="connsiteY48" fmla="*/ 38399 h 323646"/>
                <a:gd name="connsiteX49" fmla="*/ 255079 w 320904"/>
                <a:gd name="connsiteY49" fmla="*/ 38399 h 323646"/>
                <a:gd name="connsiteX50" fmla="*/ 268793 w 320904"/>
                <a:gd name="connsiteY50" fmla="*/ 38399 h 323646"/>
                <a:gd name="connsiteX51" fmla="*/ 282506 w 320904"/>
                <a:gd name="connsiteY51" fmla="*/ 52113 h 323646"/>
                <a:gd name="connsiteX52" fmla="*/ 282506 w 320904"/>
                <a:gd name="connsiteY52" fmla="*/ 65827 h 323646"/>
                <a:gd name="connsiteX53" fmla="*/ 282506 w 320904"/>
                <a:gd name="connsiteY53" fmla="*/ 65827 h 323646"/>
                <a:gd name="connsiteX54" fmla="*/ 277021 w 320904"/>
                <a:gd name="connsiteY54" fmla="*/ 98740 h 323646"/>
                <a:gd name="connsiteX55" fmla="*/ 285248 w 320904"/>
                <a:gd name="connsiteY55" fmla="*/ 120682 h 323646"/>
                <a:gd name="connsiteX56" fmla="*/ 309934 w 320904"/>
                <a:gd name="connsiteY56" fmla="*/ 139881 h 323646"/>
                <a:gd name="connsiteX57" fmla="*/ 309934 w 320904"/>
                <a:gd name="connsiteY57" fmla="*/ 139881 h 323646"/>
                <a:gd name="connsiteX58" fmla="*/ 320904 w 320904"/>
                <a:gd name="connsiteY58" fmla="*/ 150852 h 323646"/>
                <a:gd name="connsiteX59" fmla="*/ 320904 w 320904"/>
                <a:gd name="connsiteY59" fmla="*/ 170051 h 323646"/>
                <a:gd name="connsiteX60" fmla="*/ 309934 w 320904"/>
                <a:gd name="connsiteY60" fmla="*/ 181022 h 323646"/>
                <a:gd name="connsiteX61" fmla="*/ 309934 w 320904"/>
                <a:gd name="connsiteY61" fmla="*/ 181022 h 323646"/>
                <a:gd name="connsiteX62" fmla="*/ 285248 w 320904"/>
                <a:gd name="connsiteY62" fmla="*/ 200222 h 323646"/>
                <a:gd name="connsiteX63" fmla="*/ 277021 w 320904"/>
                <a:gd name="connsiteY63" fmla="*/ 222164 h 323646"/>
                <a:gd name="connsiteX64" fmla="*/ 282506 w 320904"/>
                <a:gd name="connsiteY64" fmla="*/ 255077 h 323646"/>
                <a:gd name="connsiteX65" fmla="*/ 282506 w 320904"/>
                <a:gd name="connsiteY65" fmla="*/ 255077 h 323646"/>
                <a:gd name="connsiteX66" fmla="*/ 282506 w 320904"/>
                <a:gd name="connsiteY66" fmla="*/ 271534 h 323646"/>
                <a:gd name="connsiteX67" fmla="*/ 282506 w 320904"/>
                <a:gd name="connsiteY67" fmla="*/ 271534 h 32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20904" h="323646">
                  <a:moveTo>
                    <a:pt x="282506" y="271534"/>
                  </a:moveTo>
                  <a:lnTo>
                    <a:pt x="268793" y="285248"/>
                  </a:lnTo>
                  <a:cubicBezTo>
                    <a:pt x="266049" y="287990"/>
                    <a:pt x="257821" y="287990"/>
                    <a:pt x="255079" y="285248"/>
                  </a:cubicBezTo>
                  <a:lnTo>
                    <a:pt x="255079" y="285248"/>
                  </a:lnTo>
                  <a:cubicBezTo>
                    <a:pt x="246849" y="277019"/>
                    <a:pt x="233135" y="274276"/>
                    <a:pt x="222165" y="279762"/>
                  </a:cubicBezTo>
                  <a:cubicBezTo>
                    <a:pt x="216679" y="282505"/>
                    <a:pt x="208451" y="285248"/>
                    <a:pt x="200223" y="287990"/>
                  </a:cubicBezTo>
                  <a:cubicBezTo>
                    <a:pt x="189252" y="290733"/>
                    <a:pt x="181024" y="301704"/>
                    <a:pt x="181024" y="312675"/>
                  </a:cubicBezTo>
                  <a:cubicBezTo>
                    <a:pt x="181024" y="312675"/>
                    <a:pt x="181024" y="312675"/>
                    <a:pt x="181024" y="312675"/>
                  </a:cubicBezTo>
                  <a:cubicBezTo>
                    <a:pt x="181024" y="318161"/>
                    <a:pt x="175538" y="323646"/>
                    <a:pt x="170052" y="323646"/>
                  </a:cubicBezTo>
                  <a:lnTo>
                    <a:pt x="150852" y="323646"/>
                  </a:lnTo>
                  <a:cubicBezTo>
                    <a:pt x="139882" y="323646"/>
                    <a:pt x="139882" y="312675"/>
                    <a:pt x="139882" y="312675"/>
                  </a:cubicBezTo>
                  <a:cubicBezTo>
                    <a:pt x="139882" y="301704"/>
                    <a:pt x="131654" y="290733"/>
                    <a:pt x="120682" y="287990"/>
                  </a:cubicBezTo>
                  <a:cubicBezTo>
                    <a:pt x="112454" y="285248"/>
                    <a:pt x="106969" y="282505"/>
                    <a:pt x="98741" y="279762"/>
                  </a:cubicBezTo>
                  <a:cubicBezTo>
                    <a:pt x="93255" y="277019"/>
                    <a:pt x="90513" y="277019"/>
                    <a:pt x="85027" y="277019"/>
                  </a:cubicBezTo>
                  <a:cubicBezTo>
                    <a:pt x="76799" y="277019"/>
                    <a:pt x="71313" y="279762"/>
                    <a:pt x="65827" y="285248"/>
                  </a:cubicBezTo>
                  <a:lnTo>
                    <a:pt x="65827" y="285248"/>
                  </a:lnTo>
                  <a:cubicBezTo>
                    <a:pt x="63085" y="287990"/>
                    <a:pt x="54855" y="287990"/>
                    <a:pt x="52113" y="285248"/>
                  </a:cubicBezTo>
                  <a:lnTo>
                    <a:pt x="38399" y="271534"/>
                  </a:lnTo>
                  <a:cubicBezTo>
                    <a:pt x="35657" y="268791"/>
                    <a:pt x="35657" y="260562"/>
                    <a:pt x="38399" y="257820"/>
                  </a:cubicBezTo>
                  <a:cubicBezTo>
                    <a:pt x="38399" y="257820"/>
                    <a:pt x="38399" y="257820"/>
                    <a:pt x="38399" y="257820"/>
                  </a:cubicBezTo>
                  <a:cubicBezTo>
                    <a:pt x="38399" y="257820"/>
                    <a:pt x="38399" y="257820"/>
                    <a:pt x="38399" y="257820"/>
                  </a:cubicBezTo>
                  <a:cubicBezTo>
                    <a:pt x="46627" y="249592"/>
                    <a:pt x="49371" y="235878"/>
                    <a:pt x="43885" y="224906"/>
                  </a:cubicBezTo>
                  <a:cubicBezTo>
                    <a:pt x="41142" y="219421"/>
                    <a:pt x="38399" y="211193"/>
                    <a:pt x="35657" y="202965"/>
                  </a:cubicBezTo>
                  <a:cubicBezTo>
                    <a:pt x="32914" y="191993"/>
                    <a:pt x="21943" y="183765"/>
                    <a:pt x="10972" y="183765"/>
                  </a:cubicBezTo>
                  <a:cubicBezTo>
                    <a:pt x="10972" y="183765"/>
                    <a:pt x="10972" y="183765"/>
                    <a:pt x="10972" y="183765"/>
                  </a:cubicBezTo>
                  <a:cubicBezTo>
                    <a:pt x="5486" y="183765"/>
                    <a:pt x="0" y="178280"/>
                    <a:pt x="0" y="172794"/>
                  </a:cubicBezTo>
                  <a:lnTo>
                    <a:pt x="0" y="150852"/>
                  </a:lnTo>
                  <a:cubicBezTo>
                    <a:pt x="0" y="145366"/>
                    <a:pt x="5486" y="139881"/>
                    <a:pt x="10972" y="139881"/>
                  </a:cubicBezTo>
                  <a:lnTo>
                    <a:pt x="10972" y="139881"/>
                  </a:lnTo>
                  <a:cubicBezTo>
                    <a:pt x="21943" y="139881"/>
                    <a:pt x="32914" y="131653"/>
                    <a:pt x="35657" y="120682"/>
                  </a:cubicBezTo>
                  <a:cubicBezTo>
                    <a:pt x="38399" y="112453"/>
                    <a:pt x="41142" y="106968"/>
                    <a:pt x="43885" y="98740"/>
                  </a:cubicBezTo>
                  <a:cubicBezTo>
                    <a:pt x="49371" y="87768"/>
                    <a:pt x="46627" y="74054"/>
                    <a:pt x="38399" y="65827"/>
                  </a:cubicBezTo>
                  <a:lnTo>
                    <a:pt x="38399" y="65827"/>
                  </a:lnTo>
                  <a:cubicBezTo>
                    <a:pt x="38399" y="65827"/>
                    <a:pt x="38399" y="65827"/>
                    <a:pt x="38399" y="65827"/>
                  </a:cubicBezTo>
                  <a:cubicBezTo>
                    <a:pt x="35657" y="63084"/>
                    <a:pt x="35657" y="54855"/>
                    <a:pt x="38399" y="52113"/>
                  </a:cubicBezTo>
                  <a:lnTo>
                    <a:pt x="52113" y="38399"/>
                  </a:lnTo>
                  <a:cubicBezTo>
                    <a:pt x="54855" y="35656"/>
                    <a:pt x="63085" y="35656"/>
                    <a:pt x="65827" y="38399"/>
                  </a:cubicBezTo>
                  <a:lnTo>
                    <a:pt x="65827" y="38399"/>
                  </a:lnTo>
                  <a:cubicBezTo>
                    <a:pt x="74055" y="46627"/>
                    <a:pt x="87769" y="49370"/>
                    <a:pt x="98741" y="43884"/>
                  </a:cubicBezTo>
                  <a:cubicBezTo>
                    <a:pt x="104227" y="41141"/>
                    <a:pt x="112454" y="38399"/>
                    <a:pt x="120682" y="35656"/>
                  </a:cubicBezTo>
                  <a:cubicBezTo>
                    <a:pt x="131654" y="32913"/>
                    <a:pt x="139882" y="21942"/>
                    <a:pt x="139882" y="10971"/>
                  </a:cubicBezTo>
                  <a:lnTo>
                    <a:pt x="139882" y="10971"/>
                  </a:lnTo>
                  <a:cubicBezTo>
                    <a:pt x="139882" y="5485"/>
                    <a:pt x="145368" y="0"/>
                    <a:pt x="150852" y="0"/>
                  </a:cubicBezTo>
                  <a:lnTo>
                    <a:pt x="170052" y="0"/>
                  </a:lnTo>
                  <a:cubicBezTo>
                    <a:pt x="175538" y="0"/>
                    <a:pt x="181024" y="5485"/>
                    <a:pt x="181024" y="10971"/>
                  </a:cubicBezTo>
                  <a:lnTo>
                    <a:pt x="181024" y="10971"/>
                  </a:lnTo>
                  <a:cubicBezTo>
                    <a:pt x="181024" y="21942"/>
                    <a:pt x="189252" y="32913"/>
                    <a:pt x="200223" y="35656"/>
                  </a:cubicBezTo>
                  <a:cubicBezTo>
                    <a:pt x="208451" y="38399"/>
                    <a:pt x="213937" y="41141"/>
                    <a:pt x="222165" y="43884"/>
                  </a:cubicBezTo>
                  <a:cubicBezTo>
                    <a:pt x="233135" y="49370"/>
                    <a:pt x="246849" y="46627"/>
                    <a:pt x="255079" y="38399"/>
                  </a:cubicBezTo>
                  <a:lnTo>
                    <a:pt x="255079" y="38399"/>
                  </a:lnTo>
                  <a:cubicBezTo>
                    <a:pt x="257821" y="35656"/>
                    <a:pt x="266049" y="35656"/>
                    <a:pt x="268793" y="38399"/>
                  </a:cubicBezTo>
                  <a:lnTo>
                    <a:pt x="282506" y="52113"/>
                  </a:lnTo>
                  <a:cubicBezTo>
                    <a:pt x="285248" y="54855"/>
                    <a:pt x="285248" y="63084"/>
                    <a:pt x="282506" y="65827"/>
                  </a:cubicBezTo>
                  <a:lnTo>
                    <a:pt x="282506" y="65827"/>
                  </a:lnTo>
                  <a:cubicBezTo>
                    <a:pt x="274277" y="74054"/>
                    <a:pt x="271535" y="87768"/>
                    <a:pt x="277021" y="98740"/>
                  </a:cubicBezTo>
                  <a:cubicBezTo>
                    <a:pt x="279763" y="104225"/>
                    <a:pt x="282506" y="112453"/>
                    <a:pt x="285248" y="120682"/>
                  </a:cubicBezTo>
                  <a:cubicBezTo>
                    <a:pt x="287991" y="131653"/>
                    <a:pt x="298962" y="139881"/>
                    <a:pt x="309934" y="139881"/>
                  </a:cubicBezTo>
                  <a:lnTo>
                    <a:pt x="309934" y="139881"/>
                  </a:lnTo>
                  <a:cubicBezTo>
                    <a:pt x="315418" y="139881"/>
                    <a:pt x="320904" y="145366"/>
                    <a:pt x="320904" y="150852"/>
                  </a:cubicBezTo>
                  <a:lnTo>
                    <a:pt x="320904" y="170051"/>
                  </a:lnTo>
                  <a:cubicBezTo>
                    <a:pt x="320904" y="175537"/>
                    <a:pt x="315418" y="181022"/>
                    <a:pt x="309934" y="181022"/>
                  </a:cubicBezTo>
                  <a:lnTo>
                    <a:pt x="309934" y="181022"/>
                  </a:lnTo>
                  <a:cubicBezTo>
                    <a:pt x="298962" y="181022"/>
                    <a:pt x="287991" y="189251"/>
                    <a:pt x="285248" y="200222"/>
                  </a:cubicBezTo>
                  <a:cubicBezTo>
                    <a:pt x="282506" y="208450"/>
                    <a:pt x="279763" y="213936"/>
                    <a:pt x="277021" y="222164"/>
                  </a:cubicBezTo>
                  <a:cubicBezTo>
                    <a:pt x="271535" y="233135"/>
                    <a:pt x="271535" y="244106"/>
                    <a:pt x="282506" y="255077"/>
                  </a:cubicBezTo>
                  <a:cubicBezTo>
                    <a:pt x="282506" y="255077"/>
                    <a:pt x="282506" y="255077"/>
                    <a:pt x="282506" y="255077"/>
                  </a:cubicBezTo>
                  <a:cubicBezTo>
                    <a:pt x="287991" y="260562"/>
                    <a:pt x="287991" y="268791"/>
                    <a:pt x="282506" y="271534"/>
                  </a:cubicBezTo>
                  <a:lnTo>
                    <a:pt x="282506" y="271534"/>
                  </a:lnTo>
                  <a:close/>
                </a:path>
              </a:pathLst>
            </a:custGeom>
            <a:solidFill>
              <a:srgbClr val="FED1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aphic 3">
              <a:extLst>
                <a:ext uri="{FF2B5EF4-FFF2-40B4-BE49-F238E27FC236}">
                  <a16:creationId xmlns:a16="http://schemas.microsoft.com/office/drawing/2014/main" id="{075C8D4F-2924-8BE1-0162-067A872B50A6}"/>
                </a:ext>
              </a:extLst>
            </p:cNvPr>
            <p:cNvGrpSpPr/>
            <p:nvPr/>
          </p:nvGrpSpPr>
          <p:grpSpPr>
            <a:xfrm>
              <a:off x="4606889" y="2020197"/>
              <a:ext cx="1088878" cy="1055963"/>
              <a:chOff x="4606889" y="2020197"/>
              <a:chExt cx="1088878" cy="1055963"/>
            </a:xfrm>
            <a:solidFill>
              <a:srgbClr val="000000"/>
            </a:solidFill>
          </p:grpSpPr>
          <p:sp>
            <p:nvSpPr>
              <p:cNvPr id="38" name="Freeform 1050">
                <a:extLst>
                  <a:ext uri="{FF2B5EF4-FFF2-40B4-BE49-F238E27FC236}">
                    <a16:creationId xmlns:a16="http://schemas.microsoft.com/office/drawing/2014/main" id="{875F01A1-BCD0-E837-C7A8-94B262D27C37}"/>
                  </a:ext>
                </a:extLst>
              </p:cNvPr>
              <p:cNvSpPr/>
              <p:nvPr/>
            </p:nvSpPr>
            <p:spPr>
              <a:xfrm>
                <a:off x="4606889" y="2020197"/>
                <a:ext cx="1088878" cy="1055963"/>
              </a:xfrm>
              <a:custGeom>
                <a:avLst/>
                <a:gdLst>
                  <a:gd name="connsiteX0" fmla="*/ 1066937 w 1088878"/>
                  <a:gd name="connsiteY0" fmla="*/ 880427 h 1055963"/>
                  <a:gd name="connsiteX1" fmla="*/ 1044995 w 1088878"/>
                  <a:gd name="connsiteY1" fmla="*/ 874941 h 1055963"/>
                  <a:gd name="connsiteX2" fmla="*/ 1039510 w 1088878"/>
                  <a:gd name="connsiteY2" fmla="*/ 896884 h 1055963"/>
                  <a:gd name="connsiteX3" fmla="*/ 1055965 w 1088878"/>
                  <a:gd name="connsiteY3" fmla="*/ 957224 h 1055963"/>
                  <a:gd name="connsiteX4" fmla="*/ 1055965 w 1088878"/>
                  <a:gd name="connsiteY4" fmla="*/ 998366 h 1055963"/>
                  <a:gd name="connsiteX5" fmla="*/ 1034024 w 1088878"/>
                  <a:gd name="connsiteY5" fmla="*/ 1020308 h 1055963"/>
                  <a:gd name="connsiteX6" fmla="*/ 1009338 w 1088878"/>
                  <a:gd name="connsiteY6" fmla="*/ 1020308 h 1055963"/>
                  <a:gd name="connsiteX7" fmla="*/ 1009338 w 1088878"/>
                  <a:gd name="connsiteY7" fmla="*/ 970938 h 1055963"/>
                  <a:gd name="connsiteX8" fmla="*/ 992882 w 1088878"/>
                  <a:gd name="connsiteY8" fmla="*/ 954481 h 1055963"/>
                  <a:gd name="connsiteX9" fmla="*/ 976426 w 1088878"/>
                  <a:gd name="connsiteY9" fmla="*/ 970938 h 1055963"/>
                  <a:gd name="connsiteX10" fmla="*/ 976426 w 1088878"/>
                  <a:gd name="connsiteY10" fmla="*/ 1020308 h 1055963"/>
                  <a:gd name="connsiteX11" fmla="*/ 814602 w 1088878"/>
                  <a:gd name="connsiteY11" fmla="*/ 1020308 h 1055963"/>
                  <a:gd name="connsiteX12" fmla="*/ 814602 w 1088878"/>
                  <a:gd name="connsiteY12" fmla="*/ 970938 h 1055963"/>
                  <a:gd name="connsiteX13" fmla="*/ 798146 w 1088878"/>
                  <a:gd name="connsiteY13" fmla="*/ 954481 h 1055963"/>
                  <a:gd name="connsiteX14" fmla="*/ 781689 w 1088878"/>
                  <a:gd name="connsiteY14" fmla="*/ 970938 h 1055963"/>
                  <a:gd name="connsiteX15" fmla="*/ 781689 w 1088878"/>
                  <a:gd name="connsiteY15" fmla="*/ 1020308 h 1055963"/>
                  <a:gd name="connsiteX16" fmla="*/ 757005 w 1088878"/>
                  <a:gd name="connsiteY16" fmla="*/ 1020308 h 1055963"/>
                  <a:gd name="connsiteX17" fmla="*/ 735061 w 1088878"/>
                  <a:gd name="connsiteY17" fmla="*/ 998366 h 1055963"/>
                  <a:gd name="connsiteX18" fmla="*/ 735061 w 1088878"/>
                  <a:gd name="connsiteY18" fmla="*/ 957224 h 1055963"/>
                  <a:gd name="connsiteX19" fmla="*/ 850258 w 1088878"/>
                  <a:gd name="connsiteY19" fmla="*/ 842028 h 1055963"/>
                  <a:gd name="connsiteX20" fmla="*/ 938027 w 1088878"/>
                  <a:gd name="connsiteY20" fmla="*/ 842028 h 1055963"/>
                  <a:gd name="connsiteX21" fmla="*/ 987396 w 1088878"/>
                  <a:gd name="connsiteY21" fmla="*/ 852999 h 1055963"/>
                  <a:gd name="connsiteX22" fmla="*/ 1009338 w 1088878"/>
                  <a:gd name="connsiteY22" fmla="*/ 844771 h 1055963"/>
                  <a:gd name="connsiteX23" fmla="*/ 1001110 w 1088878"/>
                  <a:gd name="connsiteY23" fmla="*/ 822829 h 1055963"/>
                  <a:gd name="connsiteX24" fmla="*/ 968197 w 1088878"/>
                  <a:gd name="connsiteY24" fmla="*/ 811858 h 1055963"/>
                  <a:gd name="connsiteX25" fmla="*/ 1003854 w 1088878"/>
                  <a:gd name="connsiteY25" fmla="*/ 729575 h 1055963"/>
                  <a:gd name="connsiteX26" fmla="*/ 891399 w 1088878"/>
                  <a:gd name="connsiteY26" fmla="*/ 617122 h 1055963"/>
                  <a:gd name="connsiteX27" fmla="*/ 778947 w 1088878"/>
                  <a:gd name="connsiteY27" fmla="*/ 729575 h 1055963"/>
                  <a:gd name="connsiteX28" fmla="*/ 814602 w 1088878"/>
                  <a:gd name="connsiteY28" fmla="*/ 811858 h 1055963"/>
                  <a:gd name="connsiteX29" fmla="*/ 798146 w 1088878"/>
                  <a:gd name="connsiteY29" fmla="*/ 817343 h 1055963"/>
                  <a:gd name="connsiteX30" fmla="*/ 685692 w 1088878"/>
                  <a:gd name="connsiteY30" fmla="*/ 751517 h 1055963"/>
                  <a:gd name="connsiteX31" fmla="*/ 691178 w 1088878"/>
                  <a:gd name="connsiteY31" fmla="*/ 735060 h 1055963"/>
                  <a:gd name="connsiteX32" fmla="*/ 729577 w 1088878"/>
                  <a:gd name="connsiteY32" fmla="*/ 693919 h 1055963"/>
                  <a:gd name="connsiteX33" fmla="*/ 729577 w 1088878"/>
                  <a:gd name="connsiteY33" fmla="*/ 674720 h 1055963"/>
                  <a:gd name="connsiteX34" fmla="*/ 691178 w 1088878"/>
                  <a:gd name="connsiteY34" fmla="*/ 633578 h 1055963"/>
                  <a:gd name="connsiteX35" fmla="*/ 682950 w 1088878"/>
                  <a:gd name="connsiteY35" fmla="*/ 614379 h 1055963"/>
                  <a:gd name="connsiteX36" fmla="*/ 680206 w 1088878"/>
                  <a:gd name="connsiteY36" fmla="*/ 556781 h 1055963"/>
                  <a:gd name="connsiteX37" fmla="*/ 666492 w 1088878"/>
                  <a:gd name="connsiteY37" fmla="*/ 543067 h 1055963"/>
                  <a:gd name="connsiteX38" fmla="*/ 608895 w 1088878"/>
                  <a:gd name="connsiteY38" fmla="*/ 540325 h 1055963"/>
                  <a:gd name="connsiteX39" fmla="*/ 589695 w 1088878"/>
                  <a:gd name="connsiteY39" fmla="*/ 532096 h 1055963"/>
                  <a:gd name="connsiteX40" fmla="*/ 554039 w 1088878"/>
                  <a:gd name="connsiteY40" fmla="*/ 493697 h 1055963"/>
                  <a:gd name="connsiteX41" fmla="*/ 554039 w 1088878"/>
                  <a:gd name="connsiteY41" fmla="*/ 436099 h 1055963"/>
                  <a:gd name="connsiteX42" fmla="*/ 677464 w 1088878"/>
                  <a:gd name="connsiteY42" fmla="*/ 436099 h 1055963"/>
                  <a:gd name="connsiteX43" fmla="*/ 732319 w 1088878"/>
                  <a:gd name="connsiteY43" fmla="*/ 381244 h 1055963"/>
                  <a:gd name="connsiteX44" fmla="*/ 732319 w 1088878"/>
                  <a:gd name="connsiteY44" fmla="*/ 340103 h 1055963"/>
                  <a:gd name="connsiteX45" fmla="*/ 617123 w 1088878"/>
                  <a:gd name="connsiteY45" fmla="*/ 194736 h 1055963"/>
                  <a:gd name="connsiteX46" fmla="*/ 652778 w 1088878"/>
                  <a:gd name="connsiteY46" fmla="*/ 112453 h 1055963"/>
                  <a:gd name="connsiteX47" fmla="*/ 540326 w 1088878"/>
                  <a:gd name="connsiteY47" fmla="*/ 0 h 1055963"/>
                  <a:gd name="connsiteX48" fmla="*/ 427873 w 1088878"/>
                  <a:gd name="connsiteY48" fmla="*/ 112453 h 1055963"/>
                  <a:gd name="connsiteX49" fmla="*/ 463528 w 1088878"/>
                  <a:gd name="connsiteY49" fmla="*/ 194736 h 1055963"/>
                  <a:gd name="connsiteX50" fmla="*/ 427873 w 1088878"/>
                  <a:gd name="connsiteY50" fmla="*/ 208450 h 1055963"/>
                  <a:gd name="connsiteX51" fmla="*/ 419643 w 1088878"/>
                  <a:gd name="connsiteY51" fmla="*/ 230392 h 1055963"/>
                  <a:gd name="connsiteX52" fmla="*/ 441587 w 1088878"/>
                  <a:gd name="connsiteY52" fmla="*/ 238621 h 1055963"/>
                  <a:gd name="connsiteX53" fmla="*/ 493698 w 1088878"/>
                  <a:gd name="connsiteY53" fmla="*/ 224907 h 1055963"/>
                  <a:gd name="connsiteX54" fmla="*/ 581467 w 1088878"/>
                  <a:gd name="connsiteY54" fmla="*/ 224907 h 1055963"/>
                  <a:gd name="connsiteX55" fmla="*/ 696664 w 1088878"/>
                  <a:gd name="connsiteY55" fmla="*/ 340103 h 1055963"/>
                  <a:gd name="connsiteX56" fmla="*/ 696664 w 1088878"/>
                  <a:gd name="connsiteY56" fmla="*/ 381244 h 1055963"/>
                  <a:gd name="connsiteX57" fmla="*/ 674722 w 1088878"/>
                  <a:gd name="connsiteY57" fmla="*/ 403186 h 1055963"/>
                  <a:gd name="connsiteX58" fmla="*/ 650036 w 1088878"/>
                  <a:gd name="connsiteY58" fmla="*/ 403186 h 1055963"/>
                  <a:gd name="connsiteX59" fmla="*/ 650036 w 1088878"/>
                  <a:gd name="connsiteY59" fmla="*/ 353817 h 1055963"/>
                  <a:gd name="connsiteX60" fmla="*/ 633580 w 1088878"/>
                  <a:gd name="connsiteY60" fmla="*/ 337360 h 1055963"/>
                  <a:gd name="connsiteX61" fmla="*/ 617123 w 1088878"/>
                  <a:gd name="connsiteY61" fmla="*/ 353817 h 1055963"/>
                  <a:gd name="connsiteX62" fmla="*/ 617123 w 1088878"/>
                  <a:gd name="connsiteY62" fmla="*/ 403186 h 1055963"/>
                  <a:gd name="connsiteX63" fmla="*/ 455300 w 1088878"/>
                  <a:gd name="connsiteY63" fmla="*/ 403186 h 1055963"/>
                  <a:gd name="connsiteX64" fmla="*/ 455300 w 1088878"/>
                  <a:gd name="connsiteY64" fmla="*/ 353817 h 1055963"/>
                  <a:gd name="connsiteX65" fmla="*/ 438843 w 1088878"/>
                  <a:gd name="connsiteY65" fmla="*/ 337360 h 1055963"/>
                  <a:gd name="connsiteX66" fmla="*/ 422387 w 1088878"/>
                  <a:gd name="connsiteY66" fmla="*/ 353817 h 1055963"/>
                  <a:gd name="connsiteX67" fmla="*/ 422387 w 1088878"/>
                  <a:gd name="connsiteY67" fmla="*/ 403186 h 1055963"/>
                  <a:gd name="connsiteX68" fmla="*/ 403187 w 1088878"/>
                  <a:gd name="connsiteY68" fmla="*/ 403186 h 1055963"/>
                  <a:gd name="connsiteX69" fmla="*/ 381245 w 1088878"/>
                  <a:gd name="connsiteY69" fmla="*/ 381244 h 1055963"/>
                  <a:gd name="connsiteX70" fmla="*/ 381245 w 1088878"/>
                  <a:gd name="connsiteY70" fmla="*/ 340103 h 1055963"/>
                  <a:gd name="connsiteX71" fmla="*/ 397701 w 1088878"/>
                  <a:gd name="connsiteY71" fmla="*/ 282505 h 1055963"/>
                  <a:gd name="connsiteX72" fmla="*/ 392215 w 1088878"/>
                  <a:gd name="connsiteY72" fmla="*/ 260562 h 1055963"/>
                  <a:gd name="connsiteX73" fmla="*/ 370274 w 1088878"/>
                  <a:gd name="connsiteY73" fmla="*/ 266048 h 1055963"/>
                  <a:gd name="connsiteX74" fmla="*/ 351074 w 1088878"/>
                  <a:gd name="connsiteY74" fmla="*/ 340103 h 1055963"/>
                  <a:gd name="connsiteX75" fmla="*/ 351074 w 1088878"/>
                  <a:gd name="connsiteY75" fmla="*/ 381244 h 1055963"/>
                  <a:gd name="connsiteX76" fmla="*/ 405929 w 1088878"/>
                  <a:gd name="connsiteY76" fmla="*/ 436099 h 1055963"/>
                  <a:gd name="connsiteX77" fmla="*/ 529354 w 1088878"/>
                  <a:gd name="connsiteY77" fmla="*/ 436099 h 1055963"/>
                  <a:gd name="connsiteX78" fmla="*/ 529354 w 1088878"/>
                  <a:gd name="connsiteY78" fmla="*/ 493697 h 1055963"/>
                  <a:gd name="connsiteX79" fmla="*/ 493698 w 1088878"/>
                  <a:gd name="connsiteY79" fmla="*/ 532096 h 1055963"/>
                  <a:gd name="connsiteX80" fmla="*/ 474498 w 1088878"/>
                  <a:gd name="connsiteY80" fmla="*/ 540325 h 1055963"/>
                  <a:gd name="connsiteX81" fmla="*/ 416901 w 1088878"/>
                  <a:gd name="connsiteY81" fmla="*/ 543067 h 1055963"/>
                  <a:gd name="connsiteX82" fmla="*/ 403187 w 1088878"/>
                  <a:gd name="connsiteY82" fmla="*/ 556781 h 1055963"/>
                  <a:gd name="connsiteX83" fmla="*/ 400445 w 1088878"/>
                  <a:gd name="connsiteY83" fmla="*/ 614379 h 1055963"/>
                  <a:gd name="connsiteX84" fmla="*/ 392215 w 1088878"/>
                  <a:gd name="connsiteY84" fmla="*/ 633578 h 1055963"/>
                  <a:gd name="connsiteX85" fmla="*/ 353818 w 1088878"/>
                  <a:gd name="connsiteY85" fmla="*/ 674720 h 1055963"/>
                  <a:gd name="connsiteX86" fmla="*/ 353818 w 1088878"/>
                  <a:gd name="connsiteY86" fmla="*/ 696662 h 1055963"/>
                  <a:gd name="connsiteX87" fmla="*/ 392215 w 1088878"/>
                  <a:gd name="connsiteY87" fmla="*/ 737803 h 1055963"/>
                  <a:gd name="connsiteX88" fmla="*/ 397701 w 1088878"/>
                  <a:gd name="connsiteY88" fmla="*/ 754260 h 1055963"/>
                  <a:gd name="connsiteX89" fmla="*/ 285248 w 1088878"/>
                  <a:gd name="connsiteY89" fmla="*/ 820086 h 1055963"/>
                  <a:gd name="connsiteX90" fmla="*/ 268791 w 1088878"/>
                  <a:gd name="connsiteY90" fmla="*/ 814601 h 1055963"/>
                  <a:gd name="connsiteX91" fmla="*/ 304448 w 1088878"/>
                  <a:gd name="connsiteY91" fmla="*/ 732318 h 1055963"/>
                  <a:gd name="connsiteX92" fmla="*/ 191994 w 1088878"/>
                  <a:gd name="connsiteY92" fmla="*/ 619864 h 1055963"/>
                  <a:gd name="connsiteX93" fmla="*/ 79541 w 1088878"/>
                  <a:gd name="connsiteY93" fmla="*/ 732318 h 1055963"/>
                  <a:gd name="connsiteX94" fmla="*/ 115197 w 1088878"/>
                  <a:gd name="connsiteY94" fmla="*/ 814601 h 1055963"/>
                  <a:gd name="connsiteX95" fmla="*/ 0 w 1088878"/>
                  <a:gd name="connsiteY95" fmla="*/ 959967 h 1055963"/>
                  <a:gd name="connsiteX96" fmla="*/ 0 w 1088878"/>
                  <a:gd name="connsiteY96" fmla="*/ 1001108 h 1055963"/>
                  <a:gd name="connsiteX97" fmla="*/ 54855 w 1088878"/>
                  <a:gd name="connsiteY97" fmla="*/ 1055964 h 1055963"/>
                  <a:gd name="connsiteX98" fmla="*/ 331876 w 1088878"/>
                  <a:gd name="connsiteY98" fmla="*/ 1055964 h 1055963"/>
                  <a:gd name="connsiteX99" fmla="*/ 386731 w 1088878"/>
                  <a:gd name="connsiteY99" fmla="*/ 1001108 h 1055963"/>
                  <a:gd name="connsiteX100" fmla="*/ 386731 w 1088878"/>
                  <a:gd name="connsiteY100" fmla="*/ 959967 h 1055963"/>
                  <a:gd name="connsiteX101" fmla="*/ 320904 w 1088878"/>
                  <a:gd name="connsiteY101" fmla="*/ 836542 h 1055963"/>
                  <a:gd name="connsiteX102" fmla="*/ 392215 w 1088878"/>
                  <a:gd name="connsiteY102" fmla="*/ 795401 h 1055963"/>
                  <a:gd name="connsiteX103" fmla="*/ 403187 w 1088878"/>
                  <a:gd name="connsiteY103" fmla="*/ 817343 h 1055963"/>
                  <a:gd name="connsiteX104" fmla="*/ 416901 w 1088878"/>
                  <a:gd name="connsiteY104" fmla="*/ 831057 h 1055963"/>
                  <a:gd name="connsiteX105" fmla="*/ 474498 w 1088878"/>
                  <a:gd name="connsiteY105" fmla="*/ 833800 h 1055963"/>
                  <a:gd name="connsiteX106" fmla="*/ 493698 w 1088878"/>
                  <a:gd name="connsiteY106" fmla="*/ 842028 h 1055963"/>
                  <a:gd name="connsiteX107" fmla="*/ 534840 w 1088878"/>
                  <a:gd name="connsiteY107" fmla="*/ 880427 h 1055963"/>
                  <a:gd name="connsiteX108" fmla="*/ 554039 w 1088878"/>
                  <a:gd name="connsiteY108" fmla="*/ 880427 h 1055963"/>
                  <a:gd name="connsiteX109" fmla="*/ 595181 w 1088878"/>
                  <a:gd name="connsiteY109" fmla="*/ 842028 h 1055963"/>
                  <a:gd name="connsiteX110" fmla="*/ 614381 w 1088878"/>
                  <a:gd name="connsiteY110" fmla="*/ 833800 h 1055963"/>
                  <a:gd name="connsiteX111" fmla="*/ 671978 w 1088878"/>
                  <a:gd name="connsiteY111" fmla="*/ 831057 h 1055963"/>
                  <a:gd name="connsiteX112" fmla="*/ 685692 w 1088878"/>
                  <a:gd name="connsiteY112" fmla="*/ 817343 h 1055963"/>
                  <a:gd name="connsiteX113" fmla="*/ 696664 w 1088878"/>
                  <a:gd name="connsiteY113" fmla="*/ 795401 h 1055963"/>
                  <a:gd name="connsiteX114" fmla="*/ 767975 w 1088878"/>
                  <a:gd name="connsiteY114" fmla="*/ 836542 h 1055963"/>
                  <a:gd name="connsiteX115" fmla="*/ 702149 w 1088878"/>
                  <a:gd name="connsiteY115" fmla="*/ 959967 h 1055963"/>
                  <a:gd name="connsiteX116" fmla="*/ 702149 w 1088878"/>
                  <a:gd name="connsiteY116" fmla="*/ 1001108 h 1055963"/>
                  <a:gd name="connsiteX117" fmla="*/ 757005 w 1088878"/>
                  <a:gd name="connsiteY117" fmla="*/ 1055964 h 1055963"/>
                  <a:gd name="connsiteX118" fmla="*/ 1034024 w 1088878"/>
                  <a:gd name="connsiteY118" fmla="*/ 1055964 h 1055963"/>
                  <a:gd name="connsiteX119" fmla="*/ 1088879 w 1088878"/>
                  <a:gd name="connsiteY119" fmla="*/ 1001108 h 1055963"/>
                  <a:gd name="connsiteX120" fmla="*/ 1088879 w 1088878"/>
                  <a:gd name="connsiteY120" fmla="*/ 959967 h 1055963"/>
                  <a:gd name="connsiteX121" fmla="*/ 1066937 w 1088878"/>
                  <a:gd name="connsiteY121" fmla="*/ 880427 h 1055963"/>
                  <a:gd name="connsiteX122" fmla="*/ 1066937 w 1088878"/>
                  <a:gd name="connsiteY122" fmla="*/ 880427 h 1055963"/>
                  <a:gd name="connsiteX123" fmla="*/ 463528 w 1088878"/>
                  <a:gd name="connsiteY123" fmla="*/ 112453 h 1055963"/>
                  <a:gd name="connsiteX124" fmla="*/ 543068 w 1088878"/>
                  <a:gd name="connsiteY124" fmla="*/ 32913 h 1055963"/>
                  <a:gd name="connsiteX125" fmla="*/ 622609 w 1088878"/>
                  <a:gd name="connsiteY125" fmla="*/ 112453 h 1055963"/>
                  <a:gd name="connsiteX126" fmla="*/ 559525 w 1088878"/>
                  <a:gd name="connsiteY126" fmla="*/ 189251 h 1055963"/>
                  <a:gd name="connsiteX127" fmla="*/ 529354 w 1088878"/>
                  <a:gd name="connsiteY127" fmla="*/ 189251 h 1055963"/>
                  <a:gd name="connsiteX128" fmla="*/ 463528 w 1088878"/>
                  <a:gd name="connsiteY128" fmla="*/ 112453 h 1055963"/>
                  <a:gd name="connsiteX129" fmla="*/ 463528 w 1088878"/>
                  <a:gd name="connsiteY129" fmla="*/ 112453 h 1055963"/>
                  <a:gd name="connsiteX130" fmla="*/ 106969 w 1088878"/>
                  <a:gd name="connsiteY130" fmla="*/ 732318 h 1055963"/>
                  <a:gd name="connsiteX131" fmla="*/ 186508 w 1088878"/>
                  <a:gd name="connsiteY131" fmla="*/ 652778 h 1055963"/>
                  <a:gd name="connsiteX132" fmla="*/ 266049 w 1088878"/>
                  <a:gd name="connsiteY132" fmla="*/ 732318 h 1055963"/>
                  <a:gd name="connsiteX133" fmla="*/ 202965 w 1088878"/>
                  <a:gd name="connsiteY133" fmla="*/ 809115 h 1055963"/>
                  <a:gd name="connsiteX134" fmla="*/ 172794 w 1088878"/>
                  <a:gd name="connsiteY134" fmla="*/ 809115 h 1055963"/>
                  <a:gd name="connsiteX135" fmla="*/ 106969 w 1088878"/>
                  <a:gd name="connsiteY135" fmla="*/ 732318 h 1055963"/>
                  <a:gd name="connsiteX136" fmla="*/ 106969 w 1088878"/>
                  <a:gd name="connsiteY136" fmla="*/ 732318 h 1055963"/>
                  <a:gd name="connsiteX137" fmla="*/ 345590 w 1088878"/>
                  <a:gd name="connsiteY137" fmla="*/ 957224 h 1055963"/>
                  <a:gd name="connsiteX138" fmla="*/ 345590 w 1088878"/>
                  <a:gd name="connsiteY138" fmla="*/ 998366 h 1055963"/>
                  <a:gd name="connsiteX139" fmla="*/ 323646 w 1088878"/>
                  <a:gd name="connsiteY139" fmla="*/ 1020308 h 1055963"/>
                  <a:gd name="connsiteX140" fmla="*/ 298962 w 1088878"/>
                  <a:gd name="connsiteY140" fmla="*/ 1020308 h 1055963"/>
                  <a:gd name="connsiteX141" fmla="*/ 298962 w 1088878"/>
                  <a:gd name="connsiteY141" fmla="*/ 970938 h 1055963"/>
                  <a:gd name="connsiteX142" fmla="*/ 282505 w 1088878"/>
                  <a:gd name="connsiteY142" fmla="*/ 954481 h 1055963"/>
                  <a:gd name="connsiteX143" fmla="*/ 266049 w 1088878"/>
                  <a:gd name="connsiteY143" fmla="*/ 970938 h 1055963"/>
                  <a:gd name="connsiteX144" fmla="*/ 266049 w 1088878"/>
                  <a:gd name="connsiteY144" fmla="*/ 1020308 h 1055963"/>
                  <a:gd name="connsiteX145" fmla="*/ 104225 w 1088878"/>
                  <a:gd name="connsiteY145" fmla="*/ 1020308 h 1055963"/>
                  <a:gd name="connsiteX146" fmla="*/ 104225 w 1088878"/>
                  <a:gd name="connsiteY146" fmla="*/ 970938 h 1055963"/>
                  <a:gd name="connsiteX147" fmla="*/ 87769 w 1088878"/>
                  <a:gd name="connsiteY147" fmla="*/ 954481 h 1055963"/>
                  <a:gd name="connsiteX148" fmla="*/ 71313 w 1088878"/>
                  <a:gd name="connsiteY148" fmla="*/ 970938 h 1055963"/>
                  <a:gd name="connsiteX149" fmla="*/ 71313 w 1088878"/>
                  <a:gd name="connsiteY149" fmla="*/ 1020308 h 1055963"/>
                  <a:gd name="connsiteX150" fmla="*/ 46627 w 1088878"/>
                  <a:gd name="connsiteY150" fmla="*/ 1020308 h 1055963"/>
                  <a:gd name="connsiteX151" fmla="*/ 24686 w 1088878"/>
                  <a:gd name="connsiteY151" fmla="*/ 998366 h 1055963"/>
                  <a:gd name="connsiteX152" fmla="*/ 24686 w 1088878"/>
                  <a:gd name="connsiteY152" fmla="*/ 957224 h 1055963"/>
                  <a:gd name="connsiteX153" fmla="*/ 139882 w 1088878"/>
                  <a:gd name="connsiteY153" fmla="*/ 842028 h 1055963"/>
                  <a:gd name="connsiteX154" fmla="*/ 227649 w 1088878"/>
                  <a:gd name="connsiteY154" fmla="*/ 842028 h 1055963"/>
                  <a:gd name="connsiteX155" fmla="*/ 345590 w 1088878"/>
                  <a:gd name="connsiteY155" fmla="*/ 957224 h 1055963"/>
                  <a:gd name="connsiteX156" fmla="*/ 345590 w 1088878"/>
                  <a:gd name="connsiteY156" fmla="*/ 957224 h 1055963"/>
                  <a:gd name="connsiteX157" fmla="*/ 663750 w 1088878"/>
                  <a:gd name="connsiteY157" fmla="*/ 792659 h 1055963"/>
                  <a:gd name="connsiteX158" fmla="*/ 650036 w 1088878"/>
                  <a:gd name="connsiteY158" fmla="*/ 806372 h 1055963"/>
                  <a:gd name="connsiteX159" fmla="*/ 636322 w 1088878"/>
                  <a:gd name="connsiteY159" fmla="*/ 806372 h 1055963"/>
                  <a:gd name="connsiteX160" fmla="*/ 636322 w 1088878"/>
                  <a:gd name="connsiteY160" fmla="*/ 806372 h 1055963"/>
                  <a:gd name="connsiteX161" fmla="*/ 603409 w 1088878"/>
                  <a:gd name="connsiteY161" fmla="*/ 800887 h 1055963"/>
                  <a:gd name="connsiteX162" fmla="*/ 581467 w 1088878"/>
                  <a:gd name="connsiteY162" fmla="*/ 809115 h 1055963"/>
                  <a:gd name="connsiteX163" fmla="*/ 562267 w 1088878"/>
                  <a:gd name="connsiteY163" fmla="*/ 833800 h 1055963"/>
                  <a:gd name="connsiteX164" fmla="*/ 562267 w 1088878"/>
                  <a:gd name="connsiteY164" fmla="*/ 833800 h 1055963"/>
                  <a:gd name="connsiteX165" fmla="*/ 551297 w 1088878"/>
                  <a:gd name="connsiteY165" fmla="*/ 844771 h 1055963"/>
                  <a:gd name="connsiteX166" fmla="*/ 532098 w 1088878"/>
                  <a:gd name="connsiteY166" fmla="*/ 844771 h 1055963"/>
                  <a:gd name="connsiteX167" fmla="*/ 521126 w 1088878"/>
                  <a:gd name="connsiteY167" fmla="*/ 833800 h 1055963"/>
                  <a:gd name="connsiteX168" fmla="*/ 501926 w 1088878"/>
                  <a:gd name="connsiteY168" fmla="*/ 809115 h 1055963"/>
                  <a:gd name="connsiteX169" fmla="*/ 479984 w 1088878"/>
                  <a:gd name="connsiteY169" fmla="*/ 800887 h 1055963"/>
                  <a:gd name="connsiteX170" fmla="*/ 466270 w 1088878"/>
                  <a:gd name="connsiteY170" fmla="*/ 798144 h 1055963"/>
                  <a:gd name="connsiteX171" fmla="*/ 447071 w 1088878"/>
                  <a:gd name="connsiteY171" fmla="*/ 806372 h 1055963"/>
                  <a:gd name="connsiteX172" fmla="*/ 447071 w 1088878"/>
                  <a:gd name="connsiteY172" fmla="*/ 806372 h 1055963"/>
                  <a:gd name="connsiteX173" fmla="*/ 433357 w 1088878"/>
                  <a:gd name="connsiteY173" fmla="*/ 806372 h 1055963"/>
                  <a:gd name="connsiteX174" fmla="*/ 419643 w 1088878"/>
                  <a:gd name="connsiteY174" fmla="*/ 792659 h 1055963"/>
                  <a:gd name="connsiteX175" fmla="*/ 419643 w 1088878"/>
                  <a:gd name="connsiteY175" fmla="*/ 778945 h 1055963"/>
                  <a:gd name="connsiteX176" fmla="*/ 419643 w 1088878"/>
                  <a:gd name="connsiteY176" fmla="*/ 778945 h 1055963"/>
                  <a:gd name="connsiteX177" fmla="*/ 419643 w 1088878"/>
                  <a:gd name="connsiteY177" fmla="*/ 778945 h 1055963"/>
                  <a:gd name="connsiteX178" fmla="*/ 425129 w 1088878"/>
                  <a:gd name="connsiteY178" fmla="*/ 746032 h 1055963"/>
                  <a:gd name="connsiteX179" fmla="*/ 416901 w 1088878"/>
                  <a:gd name="connsiteY179" fmla="*/ 724089 h 1055963"/>
                  <a:gd name="connsiteX180" fmla="*/ 392215 w 1088878"/>
                  <a:gd name="connsiteY180" fmla="*/ 704890 h 1055963"/>
                  <a:gd name="connsiteX181" fmla="*/ 392215 w 1088878"/>
                  <a:gd name="connsiteY181" fmla="*/ 704890 h 1055963"/>
                  <a:gd name="connsiteX182" fmla="*/ 381245 w 1088878"/>
                  <a:gd name="connsiteY182" fmla="*/ 693919 h 1055963"/>
                  <a:gd name="connsiteX183" fmla="*/ 381245 w 1088878"/>
                  <a:gd name="connsiteY183" fmla="*/ 671977 h 1055963"/>
                  <a:gd name="connsiteX184" fmla="*/ 392215 w 1088878"/>
                  <a:gd name="connsiteY184" fmla="*/ 661006 h 1055963"/>
                  <a:gd name="connsiteX185" fmla="*/ 392215 w 1088878"/>
                  <a:gd name="connsiteY185" fmla="*/ 661006 h 1055963"/>
                  <a:gd name="connsiteX186" fmla="*/ 416901 w 1088878"/>
                  <a:gd name="connsiteY186" fmla="*/ 641807 h 1055963"/>
                  <a:gd name="connsiteX187" fmla="*/ 425129 w 1088878"/>
                  <a:gd name="connsiteY187" fmla="*/ 619864 h 1055963"/>
                  <a:gd name="connsiteX188" fmla="*/ 419643 w 1088878"/>
                  <a:gd name="connsiteY188" fmla="*/ 586951 h 1055963"/>
                  <a:gd name="connsiteX189" fmla="*/ 419643 w 1088878"/>
                  <a:gd name="connsiteY189" fmla="*/ 586951 h 1055963"/>
                  <a:gd name="connsiteX190" fmla="*/ 419643 w 1088878"/>
                  <a:gd name="connsiteY190" fmla="*/ 586951 h 1055963"/>
                  <a:gd name="connsiteX191" fmla="*/ 419643 w 1088878"/>
                  <a:gd name="connsiteY191" fmla="*/ 573238 h 1055963"/>
                  <a:gd name="connsiteX192" fmla="*/ 433357 w 1088878"/>
                  <a:gd name="connsiteY192" fmla="*/ 559524 h 1055963"/>
                  <a:gd name="connsiteX193" fmla="*/ 447071 w 1088878"/>
                  <a:gd name="connsiteY193" fmla="*/ 559524 h 1055963"/>
                  <a:gd name="connsiteX194" fmla="*/ 447071 w 1088878"/>
                  <a:gd name="connsiteY194" fmla="*/ 559524 h 1055963"/>
                  <a:gd name="connsiteX195" fmla="*/ 479984 w 1088878"/>
                  <a:gd name="connsiteY195" fmla="*/ 565009 h 1055963"/>
                  <a:gd name="connsiteX196" fmla="*/ 501926 w 1088878"/>
                  <a:gd name="connsiteY196" fmla="*/ 556781 h 1055963"/>
                  <a:gd name="connsiteX197" fmla="*/ 521126 w 1088878"/>
                  <a:gd name="connsiteY197" fmla="*/ 532096 h 1055963"/>
                  <a:gd name="connsiteX198" fmla="*/ 521126 w 1088878"/>
                  <a:gd name="connsiteY198" fmla="*/ 532096 h 1055963"/>
                  <a:gd name="connsiteX199" fmla="*/ 532098 w 1088878"/>
                  <a:gd name="connsiteY199" fmla="*/ 521125 h 1055963"/>
                  <a:gd name="connsiteX200" fmla="*/ 551297 w 1088878"/>
                  <a:gd name="connsiteY200" fmla="*/ 521125 h 1055963"/>
                  <a:gd name="connsiteX201" fmla="*/ 562267 w 1088878"/>
                  <a:gd name="connsiteY201" fmla="*/ 532096 h 1055963"/>
                  <a:gd name="connsiteX202" fmla="*/ 562267 w 1088878"/>
                  <a:gd name="connsiteY202" fmla="*/ 532096 h 1055963"/>
                  <a:gd name="connsiteX203" fmla="*/ 581467 w 1088878"/>
                  <a:gd name="connsiteY203" fmla="*/ 556781 h 1055963"/>
                  <a:gd name="connsiteX204" fmla="*/ 603409 w 1088878"/>
                  <a:gd name="connsiteY204" fmla="*/ 565009 h 1055963"/>
                  <a:gd name="connsiteX205" fmla="*/ 636322 w 1088878"/>
                  <a:gd name="connsiteY205" fmla="*/ 559524 h 1055963"/>
                  <a:gd name="connsiteX206" fmla="*/ 636322 w 1088878"/>
                  <a:gd name="connsiteY206" fmla="*/ 559524 h 1055963"/>
                  <a:gd name="connsiteX207" fmla="*/ 650036 w 1088878"/>
                  <a:gd name="connsiteY207" fmla="*/ 559524 h 1055963"/>
                  <a:gd name="connsiteX208" fmla="*/ 663750 w 1088878"/>
                  <a:gd name="connsiteY208" fmla="*/ 573238 h 1055963"/>
                  <a:gd name="connsiteX209" fmla="*/ 663750 w 1088878"/>
                  <a:gd name="connsiteY209" fmla="*/ 586951 h 1055963"/>
                  <a:gd name="connsiteX210" fmla="*/ 663750 w 1088878"/>
                  <a:gd name="connsiteY210" fmla="*/ 586951 h 1055963"/>
                  <a:gd name="connsiteX211" fmla="*/ 658264 w 1088878"/>
                  <a:gd name="connsiteY211" fmla="*/ 619864 h 1055963"/>
                  <a:gd name="connsiteX212" fmla="*/ 666492 w 1088878"/>
                  <a:gd name="connsiteY212" fmla="*/ 641807 h 1055963"/>
                  <a:gd name="connsiteX213" fmla="*/ 691178 w 1088878"/>
                  <a:gd name="connsiteY213" fmla="*/ 661006 h 1055963"/>
                  <a:gd name="connsiteX214" fmla="*/ 691178 w 1088878"/>
                  <a:gd name="connsiteY214" fmla="*/ 661006 h 1055963"/>
                  <a:gd name="connsiteX215" fmla="*/ 702149 w 1088878"/>
                  <a:gd name="connsiteY215" fmla="*/ 671977 h 1055963"/>
                  <a:gd name="connsiteX216" fmla="*/ 702149 w 1088878"/>
                  <a:gd name="connsiteY216" fmla="*/ 691176 h 1055963"/>
                  <a:gd name="connsiteX217" fmla="*/ 691178 w 1088878"/>
                  <a:gd name="connsiteY217" fmla="*/ 702147 h 1055963"/>
                  <a:gd name="connsiteX218" fmla="*/ 691178 w 1088878"/>
                  <a:gd name="connsiteY218" fmla="*/ 702147 h 1055963"/>
                  <a:gd name="connsiteX219" fmla="*/ 666492 w 1088878"/>
                  <a:gd name="connsiteY219" fmla="*/ 721347 h 1055963"/>
                  <a:gd name="connsiteX220" fmla="*/ 658264 w 1088878"/>
                  <a:gd name="connsiteY220" fmla="*/ 743289 h 1055963"/>
                  <a:gd name="connsiteX221" fmla="*/ 663750 w 1088878"/>
                  <a:gd name="connsiteY221" fmla="*/ 776202 h 1055963"/>
                  <a:gd name="connsiteX222" fmla="*/ 663750 w 1088878"/>
                  <a:gd name="connsiteY222" fmla="*/ 776202 h 1055963"/>
                  <a:gd name="connsiteX223" fmla="*/ 663750 w 1088878"/>
                  <a:gd name="connsiteY223" fmla="*/ 792659 h 1055963"/>
                  <a:gd name="connsiteX224" fmla="*/ 663750 w 1088878"/>
                  <a:gd name="connsiteY224" fmla="*/ 792659 h 1055963"/>
                  <a:gd name="connsiteX225" fmla="*/ 817344 w 1088878"/>
                  <a:gd name="connsiteY225" fmla="*/ 732318 h 1055963"/>
                  <a:gd name="connsiteX226" fmla="*/ 896885 w 1088878"/>
                  <a:gd name="connsiteY226" fmla="*/ 652778 h 1055963"/>
                  <a:gd name="connsiteX227" fmla="*/ 976426 w 1088878"/>
                  <a:gd name="connsiteY227" fmla="*/ 732318 h 1055963"/>
                  <a:gd name="connsiteX228" fmla="*/ 913341 w 1088878"/>
                  <a:gd name="connsiteY228" fmla="*/ 809115 h 1055963"/>
                  <a:gd name="connsiteX229" fmla="*/ 883171 w 1088878"/>
                  <a:gd name="connsiteY229" fmla="*/ 809115 h 1055963"/>
                  <a:gd name="connsiteX230" fmla="*/ 817344 w 1088878"/>
                  <a:gd name="connsiteY230" fmla="*/ 732318 h 1055963"/>
                  <a:gd name="connsiteX231" fmla="*/ 817344 w 1088878"/>
                  <a:gd name="connsiteY231" fmla="*/ 732318 h 105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088878" h="1055963">
                    <a:moveTo>
                      <a:pt x="1066937" y="880427"/>
                    </a:moveTo>
                    <a:cubicBezTo>
                      <a:pt x="1061451" y="872198"/>
                      <a:pt x="1053223" y="869456"/>
                      <a:pt x="1044995" y="874941"/>
                    </a:cubicBezTo>
                    <a:cubicBezTo>
                      <a:pt x="1036766" y="880427"/>
                      <a:pt x="1034024" y="888655"/>
                      <a:pt x="1039510" y="896884"/>
                    </a:cubicBezTo>
                    <a:cubicBezTo>
                      <a:pt x="1050480" y="916083"/>
                      <a:pt x="1055965" y="935282"/>
                      <a:pt x="1055965" y="957224"/>
                    </a:cubicBezTo>
                    <a:lnTo>
                      <a:pt x="1055965" y="998366"/>
                    </a:lnTo>
                    <a:cubicBezTo>
                      <a:pt x="1055965" y="1009337"/>
                      <a:pt x="1044995" y="1020308"/>
                      <a:pt x="1034024" y="1020308"/>
                    </a:cubicBezTo>
                    <a:lnTo>
                      <a:pt x="1009338" y="1020308"/>
                    </a:lnTo>
                    <a:lnTo>
                      <a:pt x="1009338" y="970938"/>
                    </a:lnTo>
                    <a:cubicBezTo>
                      <a:pt x="1009338" y="962710"/>
                      <a:pt x="1001110" y="954481"/>
                      <a:pt x="992882" y="954481"/>
                    </a:cubicBezTo>
                    <a:cubicBezTo>
                      <a:pt x="984654" y="954481"/>
                      <a:pt x="976426" y="962710"/>
                      <a:pt x="976426" y="970938"/>
                    </a:cubicBezTo>
                    <a:lnTo>
                      <a:pt x="976426" y="1020308"/>
                    </a:lnTo>
                    <a:lnTo>
                      <a:pt x="814602" y="1020308"/>
                    </a:lnTo>
                    <a:lnTo>
                      <a:pt x="814602" y="970938"/>
                    </a:lnTo>
                    <a:cubicBezTo>
                      <a:pt x="814602" y="962710"/>
                      <a:pt x="806374" y="954481"/>
                      <a:pt x="798146" y="954481"/>
                    </a:cubicBezTo>
                    <a:cubicBezTo>
                      <a:pt x="789917" y="954481"/>
                      <a:pt x="781689" y="962710"/>
                      <a:pt x="781689" y="970938"/>
                    </a:cubicBezTo>
                    <a:lnTo>
                      <a:pt x="781689" y="1020308"/>
                    </a:lnTo>
                    <a:lnTo>
                      <a:pt x="757005" y="1020308"/>
                    </a:lnTo>
                    <a:cubicBezTo>
                      <a:pt x="746033" y="1020308"/>
                      <a:pt x="735061" y="1009337"/>
                      <a:pt x="735061" y="998366"/>
                    </a:cubicBezTo>
                    <a:lnTo>
                      <a:pt x="735061" y="957224"/>
                    </a:lnTo>
                    <a:cubicBezTo>
                      <a:pt x="735061" y="894141"/>
                      <a:pt x="787175" y="842028"/>
                      <a:pt x="850258" y="842028"/>
                    </a:cubicBezTo>
                    <a:lnTo>
                      <a:pt x="938027" y="842028"/>
                    </a:lnTo>
                    <a:cubicBezTo>
                      <a:pt x="954483" y="842028"/>
                      <a:pt x="973682" y="844771"/>
                      <a:pt x="987396" y="852999"/>
                    </a:cubicBezTo>
                    <a:cubicBezTo>
                      <a:pt x="995624" y="855742"/>
                      <a:pt x="1003854" y="852999"/>
                      <a:pt x="1009338" y="844771"/>
                    </a:cubicBezTo>
                    <a:cubicBezTo>
                      <a:pt x="1012082" y="836542"/>
                      <a:pt x="1009338" y="828315"/>
                      <a:pt x="1001110" y="822829"/>
                    </a:cubicBezTo>
                    <a:cubicBezTo>
                      <a:pt x="990140" y="817343"/>
                      <a:pt x="979168" y="814601"/>
                      <a:pt x="968197" y="811858"/>
                    </a:cubicBezTo>
                    <a:cubicBezTo>
                      <a:pt x="990140" y="792659"/>
                      <a:pt x="1003854" y="762488"/>
                      <a:pt x="1003854" y="729575"/>
                    </a:cubicBezTo>
                    <a:cubicBezTo>
                      <a:pt x="1003854" y="669234"/>
                      <a:pt x="954483" y="617122"/>
                      <a:pt x="891399" y="617122"/>
                    </a:cubicBezTo>
                    <a:cubicBezTo>
                      <a:pt x="831058" y="617122"/>
                      <a:pt x="778947" y="666491"/>
                      <a:pt x="778947" y="729575"/>
                    </a:cubicBezTo>
                    <a:cubicBezTo>
                      <a:pt x="778947" y="762488"/>
                      <a:pt x="792660" y="789916"/>
                      <a:pt x="814602" y="811858"/>
                    </a:cubicBezTo>
                    <a:cubicBezTo>
                      <a:pt x="809116" y="811858"/>
                      <a:pt x="803631" y="814601"/>
                      <a:pt x="798146" y="817343"/>
                    </a:cubicBezTo>
                    <a:lnTo>
                      <a:pt x="685692" y="751517"/>
                    </a:lnTo>
                    <a:cubicBezTo>
                      <a:pt x="688436" y="746032"/>
                      <a:pt x="691178" y="740546"/>
                      <a:pt x="691178" y="735060"/>
                    </a:cubicBezTo>
                    <a:cubicBezTo>
                      <a:pt x="713120" y="732318"/>
                      <a:pt x="729577" y="715861"/>
                      <a:pt x="729577" y="693919"/>
                    </a:cubicBezTo>
                    <a:lnTo>
                      <a:pt x="729577" y="674720"/>
                    </a:lnTo>
                    <a:cubicBezTo>
                      <a:pt x="729577" y="652778"/>
                      <a:pt x="713120" y="633578"/>
                      <a:pt x="691178" y="633578"/>
                    </a:cubicBezTo>
                    <a:cubicBezTo>
                      <a:pt x="688436" y="625350"/>
                      <a:pt x="685692" y="619864"/>
                      <a:pt x="682950" y="614379"/>
                    </a:cubicBezTo>
                    <a:cubicBezTo>
                      <a:pt x="696664" y="597922"/>
                      <a:pt x="696664" y="573238"/>
                      <a:pt x="680206" y="556781"/>
                    </a:cubicBezTo>
                    <a:lnTo>
                      <a:pt x="666492" y="543067"/>
                    </a:lnTo>
                    <a:cubicBezTo>
                      <a:pt x="650036" y="526611"/>
                      <a:pt x="625351" y="526611"/>
                      <a:pt x="608895" y="540325"/>
                    </a:cubicBezTo>
                    <a:cubicBezTo>
                      <a:pt x="603409" y="537582"/>
                      <a:pt x="595181" y="534839"/>
                      <a:pt x="589695" y="532096"/>
                    </a:cubicBezTo>
                    <a:cubicBezTo>
                      <a:pt x="586953" y="512897"/>
                      <a:pt x="573239" y="496440"/>
                      <a:pt x="554039" y="493697"/>
                    </a:cubicBezTo>
                    <a:lnTo>
                      <a:pt x="554039" y="436099"/>
                    </a:lnTo>
                    <a:lnTo>
                      <a:pt x="677464" y="436099"/>
                    </a:lnTo>
                    <a:cubicBezTo>
                      <a:pt x="707634" y="436099"/>
                      <a:pt x="732319" y="411414"/>
                      <a:pt x="732319" y="381244"/>
                    </a:cubicBezTo>
                    <a:lnTo>
                      <a:pt x="732319" y="340103"/>
                    </a:lnTo>
                    <a:cubicBezTo>
                      <a:pt x="732319" y="268791"/>
                      <a:pt x="682950" y="211193"/>
                      <a:pt x="617123" y="194736"/>
                    </a:cubicBezTo>
                    <a:cubicBezTo>
                      <a:pt x="639064" y="175537"/>
                      <a:pt x="652778" y="145366"/>
                      <a:pt x="652778" y="112453"/>
                    </a:cubicBezTo>
                    <a:cubicBezTo>
                      <a:pt x="652778" y="52113"/>
                      <a:pt x="603409" y="0"/>
                      <a:pt x="540326" y="0"/>
                    </a:cubicBezTo>
                    <a:cubicBezTo>
                      <a:pt x="479984" y="0"/>
                      <a:pt x="427873" y="49370"/>
                      <a:pt x="427873" y="112453"/>
                    </a:cubicBezTo>
                    <a:cubicBezTo>
                      <a:pt x="427873" y="145366"/>
                      <a:pt x="441587" y="172794"/>
                      <a:pt x="463528" y="194736"/>
                    </a:cubicBezTo>
                    <a:cubicBezTo>
                      <a:pt x="449815" y="197479"/>
                      <a:pt x="438843" y="202965"/>
                      <a:pt x="427873" y="208450"/>
                    </a:cubicBezTo>
                    <a:cubicBezTo>
                      <a:pt x="419643" y="211193"/>
                      <a:pt x="416901" y="222164"/>
                      <a:pt x="419643" y="230392"/>
                    </a:cubicBezTo>
                    <a:cubicBezTo>
                      <a:pt x="422387" y="238621"/>
                      <a:pt x="433357" y="241363"/>
                      <a:pt x="441587" y="238621"/>
                    </a:cubicBezTo>
                    <a:cubicBezTo>
                      <a:pt x="458042" y="230392"/>
                      <a:pt x="477242" y="224907"/>
                      <a:pt x="493698" y="224907"/>
                    </a:cubicBezTo>
                    <a:lnTo>
                      <a:pt x="581467" y="224907"/>
                    </a:lnTo>
                    <a:cubicBezTo>
                      <a:pt x="644550" y="224907"/>
                      <a:pt x="696664" y="277019"/>
                      <a:pt x="696664" y="340103"/>
                    </a:cubicBezTo>
                    <a:lnTo>
                      <a:pt x="696664" y="381244"/>
                    </a:lnTo>
                    <a:cubicBezTo>
                      <a:pt x="696664" y="392215"/>
                      <a:pt x="685692" y="403186"/>
                      <a:pt x="674722" y="403186"/>
                    </a:cubicBezTo>
                    <a:lnTo>
                      <a:pt x="650036" y="403186"/>
                    </a:lnTo>
                    <a:lnTo>
                      <a:pt x="650036" y="353817"/>
                    </a:lnTo>
                    <a:cubicBezTo>
                      <a:pt x="650036" y="345588"/>
                      <a:pt x="641808" y="337360"/>
                      <a:pt x="633580" y="337360"/>
                    </a:cubicBezTo>
                    <a:cubicBezTo>
                      <a:pt x="625351" y="337360"/>
                      <a:pt x="617123" y="345588"/>
                      <a:pt x="617123" y="353817"/>
                    </a:cubicBezTo>
                    <a:lnTo>
                      <a:pt x="617123" y="403186"/>
                    </a:lnTo>
                    <a:lnTo>
                      <a:pt x="455300" y="403186"/>
                    </a:lnTo>
                    <a:lnTo>
                      <a:pt x="455300" y="353817"/>
                    </a:lnTo>
                    <a:cubicBezTo>
                      <a:pt x="455300" y="345588"/>
                      <a:pt x="447071" y="337360"/>
                      <a:pt x="438843" y="337360"/>
                    </a:cubicBezTo>
                    <a:cubicBezTo>
                      <a:pt x="430615" y="337360"/>
                      <a:pt x="422387" y="345588"/>
                      <a:pt x="422387" y="353817"/>
                    </a:cubicBezTo>
                    <a:lnTo>
                      <a:pt x="422387" y="403186"/>
                    </a:lnTo>
                    <a:lnTo>
                      <a:pt x="403187" y="403186"/>
                    </a:lnTo>
                    <a:cubicBezTo>
                      <a:pt x="392215" y="403186"/>
                      <a:pt x="381245" y="392215"/>
                      <a:pt x="381245" y="381244"/>
                    </a:cubicBezTo>
                    <a:lnTo>
                      <a:pt x="381245" y="340103"/>
                    </a:lnTo>
                    <a:cubicBezTo>
                      <a:pt x="381245" y="320904"/>
                      <a:pt x="386731" y="298961"/>
                      <a:pt x="397701" y="282505"/>
                    </a:cubicBezTo>
                    <a:cubicBezTo>
                      <a:pt x="403187" y="274276"/>
                      <a:pt x="400445" y="266048"/>
                      <a:pt x="392215" y="260562"/>
                    </a:cubicBezTo>
                    <a:cubicBezTo>
                      <a:pt x="383987" y="255077"/>
                      <a:pt x="375759" y="257820"/>
                      <a:pt x="370274" y="266048"/>
                    </a:cubicBezTo>
                    <a:cubicBezTo>
                      <a:pt x="356560" y="287990"/>
                      <a:pt x="351074" y="312675"/>
                      <a:pt x="351074" y="340103"/>
                    </a:cubicBezTo>
                    <a:lnTo>
                      <a:pt x="351074" y="381244"/>
                    </a:lnTo>
                    <a:cubicBezTo>
                      <a:pt x="351074" y="411414"/>
                      <a:pt x="375759" y="436099"/>
                      <a:pt x="405929" y="436099"/>
                    </a:cubicBezTo>
                    <a:lnTo>
                      <a:pt x="529354" y="436099"/>
                    </a:lnTo>
                    <a:lnTo>
                      <a:pt x="529354" y="493697"/>
                    </a:lnTo>
                    <a:cubicBezTo>
                      <a:pt x="510156" y="496440"/>
                      <a:pt x="493698" y="512897"/>
                      <a:pt x="493698" y="532096"/>
                    </a:cubicBezTo>
                    <a:cubicBezTo>
                      <a:pt x="485470" y="534839"/>
                      <a:pt x="479984" y="537582"/>
                      <a:pt x="474498" y="540325"/>
                    </a:cubicBezTo>
                    <a:cubicBezTo>
                      <a:pt x="458042" y="526611"/>
                      <a:pt x="433357" y="526611"/>
                      <a:pt x="416901" y="543067"/>
                    </a:cubicBezTo>
                    <a:lnTo>
                      <a:pt x="403187" y="556781"/>
                    </a:lnTo>
                    <a:cubicBezTo>
                      <a:pt x="386731" y="573238"/>
                      <a:pt x="386731" y="597922"/>
                      <a:pt x="400445" y="614379"/>
                    </a:cubicBezTo>
                    <a:cubicBezTo>
                      <a:pt x="397701" y="619864"/>
                      <a:pt x="394959" y="628093"/>
                      <a:pt x="392215" y="633578"/>
                    </a:cubicBezTo>
                    <a:cubicBezTo>
                      <a:pt x="370274" y="636321"/>
                      <a:pt x="353818" y="652778"/>
                      <a:pt x="353818" y="674720"/>
                    </a:cubicBezTo>
                    <a:lnTo>
                      <a:pt x="353818" y="696662"/>
                    </a:lnTo>
                    <a:cubicBezTo>
                      <a:pt x="353818" y="718604"/>
                      <a:pt x="370274" y="737803"/>
                      <a:pt x="392215" y="737803"/>
                    </a:cubicBezTo>
                    <a:cubicBezTo>
                      <a:pt x="394959" y="743289"/>
                      <a:pt x="394959" y="748774"/>
                      <a:pt x="397701" y="754260"/>
                    </a:cubicBezTo>
                    <a:lnTo>
                      <a:pt x="285248" y="820086"/>
                    </a:lnTo>
                    <a:cubicBezTo>
                      <a:pt x="279763" y="817343"/>
                      <a:pt x="274277" y="817343"/>
                      <a:pt x="268791" y="814601"/>
                    </a:cubicBezTo>
                    <a:cubicBezTo>
                      <a:pt x="290734" y="795401"/>
                      <a:pt x="304448" y="765231"/>
                      <a:pt x="304448" y="732318"/>
                    </a:cubicBezTo>
                    <a:cubicBezTo>
                      <a:pt x="304448" y="671977"/>
                      <a:pt x="255077" y="619864"/>
                      <a:pt x="191994" y="619864"/>
                    </a:cubicBezTo>
                    <a:cubicBezTo>
                      <a:pt x="131653" y="619864"/>
                      <a:pt x="79541" y="669234"/>
                      <a:pt x="79541" y="732318"/>
                    </a:cubicBezTo>
                    <a:cubicBezTo>
                      <a:pt x="79541" y="765231"/>
                      <a:pt x="93255" y="792659"/>
                      <a:pt x="115197" y="814601"/>
                    </a:cubicBezTo>
                    <a:cubicBezTo>
                      <a:pt x="49369" y="828315"/>
                      <a:pt x="0" y="888655"/>
                      <a:pt x="0" y="959967"/>
                    </a:cubicBezTo>
                    <a:lnTo>
                      <a:pt x="0" y="1001108"/>
                    </a:lnTo>
                    <a:cubicBezTo>
                      <a:pt x="0" y="1031279"/>
                      <a:pt x="24686" y="1055964"/>
                      <a:pt x="54855" y="1055964"/>
                    </a:cubicBezTo>
                    <a:lnTo>
                      <a:pt x="331876" y="1055964"/>
                    </a:lnTo>
                    <a:cubicBezTo>
                      <a:pt x="362046" y="1055964"/>
                      <a:pt x="386731" y="1031279"/>
                      <a:pt x="386731" y="1001108"/>
                    </a:cubicBezTo>
                    <a:lnTo>
                      <a:pt x="386731" y="959967"/>
                    </a:lnTo>
                    <a:cubicBezTo>
                      <a:pt x="386731" y="910597"/>
                      <a:pt x="362046" y="863970"/>
                      <a:pt x="320904" y="836542"/>
                    </a:cubicBezTo>
                    <a:lnTo>
                      <a:pt x="392215" y="795401"/>
                    </a:lnTo>
                    <a:cubicBezTo>
                      <a:pt x="394959" y="803629"/>
                      <a:pt x="397701" y="811858"/>
                      <a:pt x="403187" y="817343"/>
                    </a:cubicBezTo>
                    <a:lnTo>
                      <a:pt x="416901" y="831057"/>
                    </a:lnTo>
                    <a:cubicBezTo>
                      <a:pt x="433357" y="847514"/>
                      <a:pt x="458042" y="847514"/>
                      <a:pt x="474498" y="833800"/>
                    </a:cubicBezTo>
                    <a:cubicBezTo>
                      <a:pt x="479984" y="836542"/>
                      <a:pt x="488212" y="839285"/>
                      <a:pt x="493698" y="842028"/>
                    </a:cubicBezTo>
                    <a:cubicBezTo>
                      <a:pt x="496442" y="863970"/>
                      <a:pt x="512898" y="880427"/>
                      <a:pt x="534840" y="880427"/>
                    </a:cubicBezTo>
                    <a:lnTo>
                      <a:pt x="554039" y="880427"/>
                    </a:lnTo>
                    <a:cubicBezTo>
                      <a:pt x="575981" y="880427"/>
                      <a:pt x="595181" y="863970"/>
                      <a:pt x="595181" y="842028"/>
                    </a:cubicBezTo>
                    <a:cubicBezTo>
                      <a:pt x="603409" y="839285"/>
                      <a:pt x="608895" y="836542"/>
                      <a:pt x="614381" y="833800"/>
                    </a:cubicBezTo>
                    <a:cubicBezTo>
                      <a:pt x="630837" y="847514"/>
                      <a:pt x="655522" y="847514"/>
                      <a:pt x="671978" y="831057"/>
                    </a:cubicBezTo>
                    <a:lnTo>
                      <a:pt x="685692" y="817343"/>
                    </a:lnTo>
                    <a:cubicBezTo>
                      <a:pt x="691178" y="811858"/>
                      <a:pt x="696664" y="803629"/>
                      <a:pt x="696664" y="795401"/>
                    </a:cubicBezTo>
                    <a:lnTo>
                      <a:pt x="767975" y="836542"/>
                    </a:lnTo>
                    <a:cubicBezTo>
                      <a:pt x="729577" y="863970"/>
                      <a:pt x="702149" y="907854"/>
                      <a:pt x="702149" y="959967"/>
                    </a:cubicBezTo>
                    <a:lnTo>
                      <a:pt x="702149" y="1001108"/>
                    </a:lnTo>
                    <a:cubicBezTo>
                      <a:pt x="702149" y="1031279"/>
                      <a:pt x="726833" y="1055964"/>
                      <a:pt x="757005" y="1055964"/>
                    </a:cubicBezTo>
                    <a:lnTo>
                      <a:pt x="1034024" y="1055964"/>
                    </a:lnTo>
                    <a:cubicBezTo>
                      <a:pt x="1064193" y="1055964"/>
                      <a:pt x="1088879" y="1031279"/>
                      <a:pt x="1088879" y="1001108"/>
                    </a:cubicBezTo>
                    <a:lnTo>
                      <a:pt x="1088879" y="959967"/>
                    </a:lnTo>
                    <a:cubicBezTo>
                      <a:pt x="1088879" y="929797"/>
                      <a:pt x="1080651" y="905112"/>
                      <a:pt x="1066937" y="880427"/>
                    </a:cubicBezTo>
                    <a:lnTo>
                      <a:pt x="1066937" y="880427"/>
                    </a:lnTo>
                    <a:close/>
                    <a:moveTo>
                      <a:pt x="463528" y="112453"/>
                    </a:moveTo>
                    <a:cubicBezTo>
                      <a:pt x="463528" y="68569"/>
                      <a:pt x="499184" y="32913"/>
                      <a:pt x="543068" y="32913"/>
                    </a:cubicBezTo>
                    <a:cubicBezTo>
                      <a:pt x="586953" y="32913"/>
                      <a:pt x="622609" y="68569"/>
                      <a:pt x="622609" y="112453"/>
                    </a:cubicBezTo>
                    <a:cubicBezTo>
                      <a:pt x="622609" y="150852"/>
                      <a:pt x="595181" y="183765"/>
                      <a:pt x="559525" y="189251"/>
                    </a:cubicBezTo>
                    <a:lnTo>
                      <a:pt x="529354" y="189251"/>
                    </a:lnTo>
                    <a:cubicBezTo>
                      <a:pt x="488212" y="183765"/>
                      <a:pt x="463528" y="150852"/>
                      <a:pt x="463528" y="112453"/>
                    </a:cubicBezTo>
                    <a:lnTo>
                      <a:pt x="463528" y="112453"/>
                    </a:lnTo>
                    <a:close/>
                    <a:moveTo>
                      <a:pt x="106969" y="732318"/>
                    </a:moveTo>
                    <a:cubicBezTo>
                      <a:pt x="106969" y="688434"/>
                      <a:pt x="142624" y="652778"/>
                      <a:pt x="186508" y="652778"/>
                    </a:cubicBezTo>
                    <a:cubicBezTo>
                      <a:pt x="230393" y="652778"/>
                      <a:pt x="266049" y="688434"/>
                      <a:pt x="266049" y="732318"/>
                    </a:cubicBezTo>
                    <a:cubicBezTo>
                      <a:pt x="266049" y="770716"/>
                      <a:pt x="238621" y="803629"/>
                      <a:pt x="202965" y="809115"/>
                    </a:cubicBezTo>
                    <a:lnTo>
                      <a:pt x="172794" y="809115"/>
                    </a:lnTo>
                    <a:cubicBezTo>
                      <a:pt x="134396" y="803629"/>
                      <a:pt x="106969" y="770716"/>
                      <a:pt x="106969" y="732318"/>
                    </a:cubicBezTo>
                    <a:lnTo>
                      <a:pt x="106969" y="732318"/>
                    </a:lnTo>
                    <a:close/>
                    <a:moveTo>
                      <a:pt x="345590" y="957224"/>
                    </a:moveTo>
                    <a:lnTo>
                      <a:pt x="345590" y="998366"/>
                    </a:lnTo>
                    <a:cubicBezTo>
                      <a:pt x="345590" y="1009337"/>
                      <a:pt x="334618" y="1020308"/>
                      <a:pt x="323646" y="1020308"/>
                    </a:cubicBezTo>
                    <a:lnTo>
                      <a:pt x="298962" y="1020308"/>
                    </a:lnTo>
                    <a:lnTo>
                      <a:pt x="298962" y="970938"/>
                    </a:lnTo>
                    <a:cubicBezTo>
                      <a:pt x="298962" y="962710"/>
                      <a:pt x="290734" y="954481"/>
                      <a:pt x="282505" y="954481"/>
                    </a:cubicBezTo>
                    <a:cubicBezTo>
                      <a:pt x="274277" y="954481"/>
                      <a:pt x="266049" y="962710"/>
                      <a:pt x="266049" y="970938"/>
                    </a:cubicBezTo>
                    <a:lnTo>
                      <a:pt x="266049" y="1020308"/>
                    </a:lnTo>
                    <a:lnTo>
                      <a:pt x="104225" y="1020308"/>
                    </a:lnTo>
                    <a:lnTo>
                      <a:pt x="104225" y="970938"/>
                    </a:lnTo>
                    <a:cubicBezTo>
                      <a:pt x="104225" y="962710"/>
                      <a:pt x="95997" y="954481"/>
                      <a:pt x="87769" y="954481"/>
                    </a:cubicBezTo>
                    <a:cubicBezTo>
                      <a:pt x="79541" y="954481"/>
                      <a:pt x="71313" y="962710"/>
                      <a:pt x="71313" y="970938"/>
                    </a:cubicBezTo>
                    <a:lnTo>
                      <a:pt x="71313" y="1020308"/>
                    </a:lnTo>
                    <a:lnTo>
                      <a:pt x="46627" y="1020308"/>
                    </a:lnTo>
                    <a:cubicBezTo>
                      <a:pt x="35656" y="1020308"/>
                      <a:pt x="24686" y="1009337"/>
                      <a:pt x="24686" y="998366"/>
                    </a:cubicBezTo>
                    <a:lnTo>
                      <a:pt x="24686" y="957224"/>
                    </a:lnTo>
                    <a:cubicBezTo>
                      <a:pt x="24686" y="894141"/>
                      <a:pt x="76797" y="842028"/>
                      <a:pt x="139882" y="842028"/>
                    </a:cubicBezTo>
                    <a:lnTo>
                      <a:pt x="227649" y="842028"/>
                    </a:lnTo>
                    <a:cubicBezTo>
                      <a:pt x="293476" y="842028"/>
                      <a:pt x="345590" y="894141"/>
                      <a:pt x="345590" y="957224"/>
                    </a:cubicBezTo>
                    <a:lnTo>
                      <a:pt x="345590" y="957224"/>
                    </a:lnTo>
                    <a:close/>
                    <a:moveTo>
                      <a:pt x="663750" y="792659"/>
                    </a:moveTo>
                    <a:lnTo>
                      <a:pt x="650036" y="806372"/>
                    </a:lnTo>
                    <a:cubicBezTo>
                      <a:pt x="647294" y="809115"/>
                      <a:pt x="639064" y="809115"/>
                      <a:pt x="636322" y="806372"/>
                    </a:cubicBezTo>
                    <a:lnTo>
                      <a:pt x="636322" y="806372"/>
                    </a:lnTo>
                    <a:cubicBezTo>
                      <a:pt x="628094" y="798144"/>
                      <a:pt x="614381" y="795401"/>
                      <a:pt x="603409" y="800887"/>
                    </a:cubicBezTo>
                    <a:cubicBezTo>
                      <a:pt x="597923" y="803629"/>
                      <a:pt x="589695" y="806372"/>
                      <a:pt x="581467" y="809115"/>
                    </a:cubicBezTo>
                    <a:cubicBezTo>
                      <a:pt x="570495" y="811858"/>
                      <a:pt x="562267" y="822829"/>
                      <a:pt x="562267" y="833800"/>
                    </a:cubicBezTo>
                    <a:cubicBezTo>
                      <a:pt x="562267" y="833800"/>
                      <a:pt x="562267" y="833800"/>
                      <a:pt x="562267" y="833800"/>
                    </a:cubicBezTo>
                    <a:cubicBezTo>
                      <a:pt x="562267" y="839285"/>
                      <a:pt x="556781" y="844771"/>
                      <a:pt x="551297" y="844771"/>
                    </a:cubicBezTo>
                    <a:lnTo>
                      <a:pt x="532098" y="844771"/>
                    </a:lnTo>
                    <a:cubicBezTo>
                      <a:pt x="521126" y="844771"/>
                      <a:pt x="521126" y="833800"/>
                      <a:pt x="521126" y="833800"/>
                    </a:cubicBezTo>
                    <a:cubicBezTo>
                      <a:pt x="521126" y="822829"/>
                      <a:pt x="512898" y="811858"/>
                      <a:pt x="501926" y="809115"/>
                    </a:cubicBezTo>
                    <a:cubicBezTo>
                      <a:pt x="493698" y="806372"/>
                      <a:pt x="488212" y="803629"/>
                      <a:pt x="479984" y="800887"/>
                    </a:cubicBezTo>
                    <a:cubicBezTo>
                      <a:pt x="474498" y="798144"/>
                      <a:pt x="471756" y="798144"/>
                      <a:pt x="466270" y="798144"/>
                    </a:cubicBezTo>
                    <a:cubicBezTo>
                      <a:pt x="458042" y="798144"/>
                      <a:pt x="452557" y="800887"/>
                      <a:pt x="447071" y="806372"/>
                    </a:cubicBezTo>
                    <a:lnTo>
                      <a:pt x="447071" y="806372"/>
                    </a:lnTo>
                    <a:cubicBezTo>
                      <a:pt x="444329" y="809115"/>
                      <a:pt x="436101" y="809115"/>
                      <a:pt x="433357" y="806372"/>
                    </a:cubicBezTo>
                    <a:lnTo>
                      <a:pt x="419643" y="792659"/>
                    </a:lnTo>
                    <a:cubicBezTo>
                      <a:pt x="416901" y="789916"/>
                      <a:pt x="416901" y="781687"/>
                      <a:pt x="419643" y="778945"/>
                    </a:cubicBezTo>
                    <a:cubicBezTo>
                      <a:pt x="419643" y="778945"/>
                      <a:pt x="419643" y="778945"/>
                      <a:pt x="419643" y="778945"/>
                    </a:cubicBezTo>
                    <a:cubicBezTo>
                      <a:pt x="419643" y="778945"/>
                      <a:pt x="419643" y="778945"/>
                      <a:pt x="419643" y="778945"/>
                    </a:cubicBezTo>
                    <a:cubicBezTo>
                      <a:pt x="427873" y="770716"/>
                      <a:pt x="430615" y="757003"/>
                      <a:pt x="425129" y="746032"/>
                    </a:cubicBezTo>
                    <a:cubicBezTo>
                      <a:pt x="422387" y="740546"/>
                      <a:pt x="419643" y="732318"/>
                      <a:pt x="416901" y="724089"/>
                    </a:cubicBezTo>
                    <a:cubicBezTo>
                      <a:pt x="414159" y="713118"/>
                      <a:pt x="403187" y="704890"/>
                      <a:pt x="392215" y="704890"/>
                    </a:cubicBezTo>
                    <a:cubicBezTo>
                      <a:pt x="392215" y="704890"/>
                      <a:pt x="392215" y="704890"/>
                      <a:pt x="392215" y="704890"/>
                    </a:cubicBezTo>
                    <a:cubicBezTo>
                      <a:pt x="386731" y="704890"/>
                      <a:pt x="381245" y="699404"/>
                      <a:pt x="381245" y="693919"/>
                    </a:cubicBezTo>
                    <a:lnTo>
                      <a:pt x="381245" y="671977"/>
                    </a:lnTo>
                    <a:cubicBezTo>
                      <a:pt x="381245" y="666491"/>
                      <a:pt x="386731" y="661006"/>
                      <a:pt x="392215" y="661006"/>
                    </a:cubicBezTo>
                    <a:lnTo>
                      <a:pt x="392215" y="661006"/>
                    </a:lnTo>
                    <a:cubicBezTo>
                      <a:pt x="403187" y="661006"/>
                      <a:pt x="414159" y="652778"/>
                      <a:pt x="416901" y="641807"/>
                    </a:cubicBezTo>
                    <a:cubicBezTo>
                      <a:pt x="419643" y="633578"/>
                      <a:pt x="422387" y="628093"/>
                      <a:pt x="425129" y="619864"/>
                    </a:cubicBezTo>
                    <a:cubicBezTo>
                      <a:pt x="430615" y="608894"/>
                      <a:pt x="427873" y="595180"/>
                      <a:pt x="419643" y="586951"/>
                    </a:cubicBezTo>
                    <a:lnTo>
                      <a:pt x="419643" y="586951"/>
                    </a:lnTo>
                    <a:cubicBezTo>
                      <a:pt x="419643" y="586951"/>
                      <a:pt x="419643" y="586951"/>
                      <a:pt x="419643" y="586951"/>
                    </a:cubicBezTo>
                    <a:cubicBezTo>
                      <a:pt x="416901" y="584208"/>
                      <a:pt x="416901" y="575980"/>
                      <a:pt x="419643" y="573238"/>
                    </a:cubicBezTo>
                    <a:lnTo>
                      <a:pt x="433357" y="559524"/>
                    </a:lnTo>
                    <a:cubicBezTo>
                      <a:pt x="436101" y="556781"/>
                      <a:pt x="444329" y="556781"/>
                      <a:pt x="447071" y="559524"/>
                    </a:cubicBezTo>
                    <a:lnTo>
                      <a:pt x="447071" y="559524"/>
                    </a:lnTo>
                    <a:cubicBezTo>
                      <a:pt x="455300" y="567752"/>
                      <a:pt x="469014" y="570495"/>
                      <a:pt x="479984" y="565009"/>
                    </a:cubicBezTo>
                    <a:cubicBezTo>
                      <a:pt x="485470" y="562266"/>
                      <a:pt x="493698" y="559524"/>
                      <a:pt x="501926" y="556781"/>
                    </a:cubicBezTo>
                    <a:cubicBezTo>
                      <a:pt x="512898" y="554038"/>
                      <a:pt x="521126" y="543067"/>
                      <a:pt x="521126" y="532096"/>
                    </a:cubicBezTo>
                    <a:lnTo>
                      <a:pt x="521126" y="532096"/>
                    </a:lnTo>
                    <a:cubicBezTo>
                      <a:pt x="521126" y="526611"/>
                      <a:pt x="526612" y="521125"/>
                      <a:pt x="532098" y="521125"/>
                    </a:cubicBezTo>
                    <a:lnTo>
                      <a:pt x="551297" y="521125"/>
                    </a:lnTo>
                    <a:cubicBezTo>
                      <a:pt x="556781" y="521125"/>
                      <a:pt x="562267" y="526611"/>
                      <a:pt x="562267" y="532096"/>
                    </a:cubicBezTo>
                    <a:lnTo>
                      <a:pt x="562267" y="532096"/>
                    </a:lnTo>
                    <a:cubicBezTo>
                      <a:pt x="562267" y="543067"/>
                      <a:pt x="570495" y="554038"/>
                      <a:pt x="581467" y="556781"/>
                    </a:cubicBezTo>
                    <a:cubicBezTo>
                      <a:pt x="589695" y="559524"/>
                      <a:pt x="595181" y="562266"/>
                      <a:pt x="603409" y="565009"/>
                    </a:cubicBezTo>
                    <a:cubicBezTo>
                      <a:pt x="614381" y="570495"/>
                      <a:pt x="628094" y="567752"/>
                      <a:pt x="636322" y="559524"/>
                    </a:cubicBezTo>
                    <a:lnTo>
                      <a:pt x="636322" y="559524"/>
                    </a:lnTo>
                    <a:cubicBezTo>
                      <a:pt x="639064" y="556781"/>
                      <a:pt x="647294" y="556781"/>
                      <a:pt x="650036" y="559524"/>
                    </a:cubicBezTo>
                    <a:lnTo>
                      <a:pt x="663750" y="573238"/>
                    </a:lnTo>
                    <a:cubicBezTo>
                      <a:pt x="666492" y="575980"/>
                      <a:pt x="666492" y="584208"/>
                      <a:pt x="663750" y="586951"/>
                    </a:cubicBezTo>
                    <a:lnTo>
                      <a:pt x="663750" y="586951"/>
                    </a:lnTo>
                    <a:cubicBezTo>
                      <a:pt x="655522" y="595180"/>
                      <a:pt x="652778" y="608894"/>
                      <a:pt x="658264" y="619864"/>
                    </a:cubicBezTo>
                    <a:cubicBezTo>
                      <a:pt x="661008" y="625350"/>
                      <a:pt x="663750" y="633578"/>
                      <a:pt x="666492" y="641807"/>
                    </a:cubicBezTo>
                    <a:cubicBezTo>
                      <a:pt x="669236" y="652778"/>
                      <a:pt x="680206" y="661006"/>
                      <a:pt x="691178" y="661006"/>
                    </a:cubicBezTo>
                    <a:lnTo>
                      <a:pt x="691178" y="661006"/>
                    </a:lnTo>
                    <a:cubicBezTo>
                      <a:pt x="696664" y="661006"/>
                      <a:pt x="702149" y="666491"/>
                      <a:pt x="702149" y="671977"/>
                    </a:cubicBezTo>
                    <a:lnTo>
                      <a:pt x="702149" y="691176"/>
                    </a:lnTo>
                    <a:cubicBezTo>
                      <a:pt x="702149" y="696662"/>
                      <a:pt x="696664" y="702147"/>
                      <a:pt x="691178" y="702147"/>
                    </a:cubicBezTo>
                    <a:lnTo>
                      <a:pt x="691178" y="702147"/>
                    </a:lnTo>
                    <a:cubicBezTo>
                      <a:pt x="680206" y="702147"/>
                      <a:pt x="669236" y="710376"/>
                      <a:pt x="666492" y="721347"/>
                    </a:cubicBezTo>
                    <a:cubicBezTo>
                      <a:pt x="663750" y="729575"/>
                      <a:pt x="661008" y="735060"/>
                      <a:pt x="658264" y="743289"/>
                    </a:cubicBezTo>
                    <a:cubicBezTo>
                      <a:pt x="652778" y="754260"/>
                      <a:pt x="652778" y="765231"/>
                      <a:pt x="663750" y="776202"/>
                    </a:cubicBezTo>
                    <a:cubicBezTo>
                      <a:pt x="663750" y="776202"/>
                      <a:pt x="663750" y="776202"/>
                      <a:pt x="663750" y="776202"/>
                    </a:cubicBezTo>
                    <a:cubicBezTo>
                      <a:pt x="666492" y="781687"/>
                      <a:pt x="666492" y="789916"/>
                      <a:pt x="663750" y="792659"/>
                    </a:cubicBezTo>
                    <a:lnTo>
                      <a:pt x="663750" y="792659"/>
                    </a:lnTo>
                    <a:close/>
                    <a:moveTo>
                      <a:pt x="817344" y="732318"/>
                    </a:moveTo>
                    <a:cubicBezTo>
                      <a:pt x="817344" y="688434"/>
                      <a:pt x="853002" y="652778"/>
                      <a:pt x="896885" y="652778"/>
                    </a:cubicBezTo>
                    <a:cubicBezTo>
                      <a:pt x="940769" y="652778"/>
                      <a:pt x="976426" y="688434"/>
                      <a:pt x="976426" y="732318"/>
                    </a:cubicBezTo>
                    <a:cubicBezTo>
                      <a:pt x="976426" y="770716"/>
                      <a:pt x="948999" y="803629"/>
                      <a:pt x="913341" y="809115"/>
                    </a:cubicBezTo>
                    <a:lnTo>
                      <a:pt x="883171" y="809115"/>
                    </a:lnTo>
                    <a:cubicBezTo>
                      <a:pt x="842030" y="803629"/>
                      <a:pt x="817344" y="770716"/>
                      <a:pt x="817344" y="732318"/>
                    </a:cubicBezTo>
                    <a:lnTo>
                      <a:pt x="817344" y="732318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1051">
                <a:extLst>
                  <a:ext uri="{FF2B5EF4-FFF2-40B4-BE49-F238E27FC236}">
                    <a16:creationId xmlns:a16="http://schemas.microsoft.com/office/drawing/2014/main" id="{BE881814-E069-8E51-2527-0FAD1BF33634}"/>
                  </a:ext>
                </a:extLst>
              </p:cNvPr>
              <p:cNvSpPr/>
              <p:nvPr/>
            </p:nvSpPr>
            <p:spPr>
              <a:xfrm>
                <a:off x="5079678" y="2616076"/>
                <a:ext cx="148108" cy="148109"/>
              </a:xfrm>
              <a:custGeom>
                <a:avLst/>
                <a:gdLst>
                  <a:gd name="connsiteX0" fmla="*/ 74055 w 148108"/>
                  <a:gd name="connsiteY0" fmla="*/ 148109 h 148109"/>
                  <a:gd name="connsiteX1" fmla="*/ 0 w 148108"/>
                  <a:gd name="connsiteY1" fmla="*/ 74054 h 148109"/>
                  <a:gd name="connsiteX2" fmla="*/ 74055 w 148108"/>
                  <a:gd name="connsiteY2" fmla="*/ 0 h 148109"/>
                  <a:gd name="connsiteX3" fmla="*/ 148108 w 148108"/>
                  <a:gd name="connsiteY3" fmla="*/ 74054 h 148109"/>
                  <a:gd name="connsiteX4" fmla="*/ 74055 w 148108"/>
                  <a:gd name="connsiteY4" fmla="*/ 148109 h 148109"/>
                  <a:gd name="connsiteX5" fmla="*/ 74055 w 148108"/>
                  <a:gd name="connsiteY5" fmla="*/ 21942 h 148109"/>
                  <a:gd name="connsiteX6" fmla="*/ 24684 w 148108"/>
                  <a:gd name="connsiteY6" fmla="*/ 71312 h 148109"/>
                  <a:gd name="connsiteX7" fmla="*/ 74055 w 148108"/>
                  <a:gd name="connsiteY7" fmla="*/ 120682 h 148109"/>
                  <a:gd name="connsiteX8" fmla="*/ 123425 w 148108"/>
                  <a:gd name="connsiteY8" fmla="*/ 71312 h 148109"/>
                  <a:gd name="connsiteX9" fmla="*/ 74055 w 148108"/>
                  <a:gd name="connsiteY9" fmla="*/ 21942 h 14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108" h="148109">
                    <a:moveTo>
                      <a:pt x="74055" y="148109"/>
                    </a:moveTo>
                    <a:cubicBezTo>
                      <a:pt x="32914" y="148109"/>
                      <a:pt x="0" y="115196"/>
                      <a:pt x="0" y="74054"/>
                    </a:cubicBezTo>
                    <a:cubicBezTo>
                      <a:pt x="0" y="32913"/>
                      <a:pt x="32914" y="0"/>
                      <a:pt x="74055" y="0"/>
                    </a:cubicBezTo>
                    <a:cubicBezTo>
                      <a:pt x="115197" y="0"/>
                      <a:pt x="148108" y="32913"/>
                      <a:pt x="148108" y="74054"/>
                    </a:cubicBezTo>
                    <a:cubicBezTo>
                      <a:pt x="148108" y="115196"/>
                      <a:pt x="115197" y="148109"/>
                      <a:pt x="74055" y="148109"/>
                    </a:cubicBezTo>
                    <a:close/>
                    <a:moveTo>
                      <a:pt x="74055" y="21942"/>
                    </a:moveTo>
                    <a:cubicBezTo>
                      <a:pt x="46627" y="21942"/>
                      <a:pt x="24684" y="43884"/>
                      <a:pt x="24684" y="71312"/>
                    </a:cubicBezTo>
                    <a:cubicBezTo>
                      <a:pt x="24684" y="98740"/>
                      <a:pt x="46627" y="120682"/>
                      <a:pt x="74055" y="120682"/>
                    </a:cubicBezTo>
                    <a:cubicBezTo>
                      <a:pt x="101483" y="120682"/>
                      <a:pt x="123425" y="98740"/>
                      <a:pt x="123425" y="71312"/>
                    </a:cubicBezTo>
                    <a:cubicBezTo>
                      <a:pt x="123425" y="43884"/>
                      <a:pt x="101483" y="21942"/>
                      <a:pt x="74055" y="219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28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F4BD7-3284-4F97-B990-B4B5662F4A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3769" y="2328125"/>
            <a:ext cx="4395212" cy="3722513"/>
          </a:xfrm>
        </p:spPr>
        <p:txBody>
          <a:bodyPr/>
          <a:lstStyle/>
          <a:p>
            <a:r>
              <a:rPr lang="en-GB" sz="2800" b="1" dirty="0" err="1"/>
              <a:t>Verwenden</a:t>
            </a:r>
            <a:r>
              <a:rPr lang="en-GB" sz="2800" b="1" dirty="0"/>
              <a:t> Sie </a:t>
            </a:r>
            <a:r>
              <a:rPr lang="en-GB" sz="2800" b="1" dirty="0" err="1"/>
              <a:t>eine</a:t>
            </a:r>
            <a:r>
              <a:rPr lang="en-GB" sz="2800" b="1" dirty="0"/>
              <a:t> </a:t>
            </a:r>
            <a:r>
              <a:rPr lang="en-GB" sz="2800" b="1" dirty="0" err="1"/>
              <a:t>verständliche</a:t>
            </a:r>
            <a:r>
              <a:rPr lang="en-GB" sz="2800" b="1" dirty="0"/>
              <a:t> </a:t>
            </a:r>
            <a:r>
              <a:rPr lang="en-GB" sz="2800" b="1" dirty="0" err="1"/>
              <a:t>Sprache</a:t>
            </a:r>
            <a:endParaRPr lang="en-GB" sz="2800" b="1" dirty="0"/>
          </a:p>
          <a:p>
            <a:r>
              <a:rPr lang="en-GB" dirty="0" err="1"/>
              <a:t>Vermeiden</a:t>
            </a:r>
            <a:r>
              <a:rPr lang="en-GB" dirty="0"/>
              <a:t> Sie Internet-Slang, Teenager-Jargon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Trendsprache</a:t>
            </a:r>
            <a:r>
              <a:rPr lang="en-GB" dirty="0"/>
              <a:t>.</a:t>
            </a:r>
          </a:p>
          <a:p>
            <a:r>
              <a:rPr lang="en-GB" dirty="0" err="1"/>
              <a:t>Lassen</a:t>
            </a:r>
            <a:r>
              <a:rPr lang="en-GB" dirty="0"/>
              <a:t> Sie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einfach</a:t>
            </a:r>
            <a:r>
              <a:rPr lang="en-GB" dirty="0"/>
              <a:t> </a:t>
            </a:r>
            <a:r>
              <a:rPr lang="en-GB" dirty="0" err="1"/>
              <a:t>wissen</a:t>
            </a:r>
            <a:r>
              <a:rPr lang="en-GB" dirty="0"/>
              <a:t>,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Dienstleistung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Lebensqualität</a:t>
            </a:r>
            <a:r>
              <a:rPr lang="en-GB" dirty="0"/>
              <a:t> </a:t>
            </a:r>
            <a:r>
              <a:rPr lang="en-GB" dirty="0" err="1"/>
              <a:t>verbessern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.</a:t>
            </a:r>
            <a:endParaRPr lang="en-IE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C0B3-F09A-9D87-BB66-6137A2D019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42533"/>
            <a:ext cx="4692770" cy="1120441"/>
          </a:xfrm>
          <a:solidFill>
            <a:srgbClr val="FED100"/>
          </a:solidFill>
        </p:spPr>
        <p:txBody>
          <a:bodyPr>
            <a:normAutofit fontScale="85000" lnSpcReduction="10000"/>
          </a:bodyPr>
          <a:lstStyle/>
          <a:p>
            <a:pPr marL="180000"/>
            <a:r>
              <a:rPr lang="en-IE" dirty="0"/>
              <a:t>Tipps für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erfolgreiche</a:t>
            </a:r>
            <a:r>
              <a:rPr lang="en-IE" dirty="0"/>
              <a:t> </a:t>
            </a:r>
            <a:r>
              <a:rPr lang="en-IE" dirty="0" err="1"/>
              <a:t>Vermarktung</a:t>
            </a:r>
            <a:r>
              <a:rPr lang="en-IE" dirty="0"/>
              <a:t> an </a:t>
            </a:r>
            <a:r>
              <a:rPr lang="en-IE" dirty="0" err="1"/>
              <a:t>Senioren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587F3-B44F-2F84-A40F-08C394C725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4769" y="677966"/>
            <a:ext cx="1154422" cy="857158"/>
          </a:xfrm>
        </p:spPr>
        <p:txBody>
          <a:bodyPr/>
          <a:lstStyle/>
          <a:p>
            <a:r>
              <a:rPr lang="en-IE" b="1"/>
              <a:t>1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9C42042-563E-23DC-E985-467F45FB3B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63086" y="2121719"/>
            <a:ext cx="5911970" cy="3433969"/>
          </a:xfrm>
        </p:spPr>
        <p:txBody>
          <a:bodyPr>
            <a:normAutofit fontScale="70000" lnSpcReduction="20000"/>
          </a:bodyPr>
          <a:lstStyle/>
          <a:p>
            <a:r>
              <a:rPr lang="en-IE" dirty="0" err="1">
                <a:highlight>
                  <a:srgbClr val="FFD100"/>
                </a:highlight>
              </a:rPr>
              <a:t>Wege</a:t>
            </a:r>
            <a:r>
              <a:rPr lang="en-IE" dirty="0">
                <a:highlight>
                  <a:srgbClr val="FFD100"/>
                </a:highlight>
              </a:rPr>
              <a:t> </a:t>
            </a:r>
            <a:r>
              <a:rPr lang="en-IE" dirty="0" err="1">
                <a:highlight>
                  <a:srgbClr val="FFD100"/>
                </a:highlight>
              </a:rPr>
              <a:t>dazu</a:t>
            </a:r>
            <a:r>
              <a:rPr lang="en-IE" dirty="0">
                <a:highlight>
                  <a:srgbClr val="FFD100"/>
                </a:highlight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IE" sz="2400" b="1" dirty="0">
                <a:solidFill>
                  <a:srgbClr val="1188A3"/>
                </a:solidFill>
              </a:rPr>
              <a:t>An die </a:t>
            </a:r>
            <a:r>
              <a:rPr lang="en-IE" sz="2400" b="1" dirty="0" err="1">
                <a:solidFill>
                  <a:srgbClr val="1188A3"/>
                </a:solidFill>
              </a:rPr>
              <a:t>Emotionen</a:t>
            </a:r>
            <a:r>
              <a:rPr lang="en-IE" sz="2400" b="1" dirty="0">
                <a:solidFill>
                  <a:srgbClr val="1188A3"/>
                </a:solidFill>
              </a:rPr>
              <a:t> des </a:t>
            </a:r>
            <a:r>
              <a:rPr lang="en-IE" sz="2400" b="1" dirty="0" err="1">
                <a:solidFill>
                  <a:srgbClr val="1188A3"/>
                </a:solidFill>
              </a:rPr>
              <a:t>Kunden</a:t>
            </a:r>
            <a:r>
              <a:rPr lang="en-IE" sz="2400" b="1" dirty="0">
                <a:solidFill>
                  <a:srgbClr val="1188A3"/>
                </a:solidFill>
              </a:rPr>
              <a:t> </a:t>
            </a:r>
            <a:r>
              <a:rPr lang="en-IE" sz="2400" b="1" dirty="0" err="1">
                <a:solidFill>
                  <a:srgbClr val="1188A3"/>
                </a:solidFill>
              </a:rPr>
              <a:t>appellieren</a:t>
            </a:r>
            <a:r>
              <a:rPr lang="en-IE" sz="2400" dirty="0"/>
              <a:t>– </a:t>
            </a:r>
            <a:r>
              <a:rPr lang="en-IE" sz="2400" dirty="0" err="1"/>
              <a:t>überzeugen</a:t>
            </a:r>
            <a:r>
              <a:rPr lang="en-IE" sz="2400" dirty="0"/>
              <a:t> Sie </a:t>
            </a:r>
            <a:r>
              <a:rPr lang="en-IE" sz="2400" dirty="0" err="1"/>
              <a:t>sie</a:t>
            </a:r>
            <a:r>
              <a:rPr lang="en-IE" sz="2400" dirty="0"/>
              <a:t>, </a:t>
            </a:r>
            <a:r>
              <a:rPr lang="en-IE" sz="2400" dirty="0" err="1"/>
              <a:t>dass</a:t>
            </a:r>
            <a:r>
              <a:rPr lang="en-IE" sz="2400" dirty="0"/>
              <a:t> Sie </a:t>
            </a:r>
            <a:r>
              <a:rPr lang="en-IE" sz="2400" dirty="0" err="1"/>
              <a:t>wissen</a:t>
            </a:r>
            <a:r>
              <a:rPr lang="en-IE" sz="2400" dirty="0"/>
              <a:t>, </a:t>
            </a:r>
            <a:r>
              <a:rPr lang="en-IE" sz="2400" dirty="0" err="1"/>
              <a:t>wie</a:t>
            </a:r>
            <a:r>
              <a:rPr lang="en-IE" sz="2400" dirty="0"/>
              <a:t> </a:t>
            </a:r>
            <a:r>
              <a:rPr lang="en-IE" sz="2400" dirty="0" err="1"/>
              <a:t>sie</a:t>
            </a:r>
            <a:r>
              <a:rPr lang="en-IE" sz="2400" dirty="0"/>
              <a:t> </a:t>
            </a:r>
            <a:r>
              <a:rPr lang="en-IE" sz="2400" dirty="0" err="1"/>
              <a:t>sich</a:t>
            </a:r>
            <a:r>
              <a:rPr lang="en-IE" sz="2400" dirty="0"/>
              <a:t> </a:t>
            </a:r>
            <a:r>
              <a:rPr lang="en-IE" sz="2400" dirty="0" err="1"/>
              <a:t>fühlen</a:t>
            </a:r>
            <a:endParaRPr lang="en-IE" sz="2400" dirty="0"/>
          </a:p>
          <a:p>
            <a:pPr marL="742950" indent="-742950">
              <a:buFont typeface="+mj-lt"/>
              <a:buAutoNum type="arabicPeriod"/>
            </a:pPr>
            <a:r>
              <a:rPr lang="en-IE" sz="2400" b="1" dirty="0" err="1">
                <a:solidFill>
                  <a:srgbClr val="1188A3"/>
                </a:solidFill>
              </a:rPr>
              <a:t>Schaffen</a:t>
            </a:r>
            <a:r>
              <a:rPr lang="en-IE" sz="2400" b="1" dirty="0">
                <a:solidFill>
                  <a:srgbClr val="1188A3"/>
                </a:solidFill>
              </a:rPr>
              <a:t> Sie </a:t>
            </a:r>
            <a:r>
              <a:rPr lang="en-IE" sz="2400" b="1" dirty="0" err="1">
                <a:solidFill>
                  <a:srgbClr val="1188A3"/>
                </a:solidFill>
              </a:rPr>
              <a:t>eine</a:t>
            </a:r>
            <a:r>
              <a:rPr lang="en-IE" sz="2400" b="1" dirty="0">
                <a:solidFill>
                  <a:srgbClr val="1188A3"/>
                </a:solidFill>
              </a:rPr>
              <a:t> </a:t>
            </a:r>
            <a:r>
              <a:rPr lang="en-IE" sz="2400" b="1" dirty="0" err="1">
                <a:solidFill>
                  <a:srgbClr val="1188A3"/>
                </a:solidFill>
              </a:rPr>
              <a:t>konsistente</a:t>
            </a:r>
            <a:r>
              <a:rPr lang="en-IE" sz="2400" b="1" dirty="0">
                <a:solidFill>
                  <a:srgbClr val="1188A3"/>
                </a:solidFill>
              </a:rPr>
              <a:t> </a:t>
            </a:r>
            <a:r>
              <a:rPr lang="en-IE" sz="2400" b="1" dirty="0" err="1">
                <a:solidFill>
                  <a:srgbClr val="1188A3"/>
                </a:solidFill>
              </a:rPr>
              <a:t>Markenpersönlichkeit</a:t>
            </a:r>
            <a:r>
              <a:rPr lang="en-IE" sz="2400" b="1" dirty="0">
                <a:solidFill>
                  <a:srgbClr val="1188A3"/>
                </a:solidFill>
              </a:rPr>
              <a:t> </a:t>
            </a:r>
            <a:r>
              <a:rPr lang="en-IE" sz="2400" dirty="0"/>
              <a:t>- </a:t>
            </a:r>
            <a:r>
              <a:rPr lang="en-US" sz="2400" dirty="0" err="1"/>
              <a:t>Identifizieren</a:t>
            </a:r>
            <a:r>
              <a:rPr lang="en-US" sz="2400" dirty="0"/>
              <a:t> Sie die </a:t>
            </a:r>
            <a:r>
              <a:rPr lang="en-US" sz="2400" dirty="0" err="1"/>
              <a:t>Persönlichkeit</a:t>
            </a:r>
            <a:r>
              <a:rPr lang="en-US" sz="2400" dirty="0"/>
              <a:t>, die </a:t>
            </a:r>
            <a:r>
              <a:rPr lang="en-US" sz="2400" dirty="0" err="1"/>
              <a:t>Ihr</a:t>
            </a:r>
            <a:r>
              <a:rPr lang="en-US" sz="2400" dirty="0"/>
              <a:t> </a:t>
            </a:r>
            <a:r>
              <a:rPr lang="en-US" sz="2400" dirty="0" err="1"/>
              <a:t>Publikum</a:t>
            </a:r>
            <a:r>
              <a:rPr lang="en-US" sz="2400" dirty="0"/>
              <a:t> </a:t>
            </a:r>
            <a:r>
              <a:rPr lang="en-US" sz="2400" dirty="0" err="1"/>
              <a:t>anspricht</a:t>
            </a:r>
            <a:r>
              <a:rPr lang="en-US" sz="2400" dirty="0"/>
              <a:t>.</a:t>
            </a:r>
            <a:endParaRPr lang="en-IE" sz="2400" dirty="0"/>
          </a:p>
          <a:p>
            <a:pPr marL="742950" indent="-742950">
              <a:buFont typeface="+mj-lt"/>
              <a:buAutoNum type="arabicPeriod"/>
            </a:pPr>
            <a:r>
              <a:rPr lang="en-IE" sz="2400" b="1" dirty="0" err="1">
                <a:solidFill>
                  <a:srgbClr val="1188A3"/>
                </a:solidFill>
              </a:rPr>
              <a:t>Durchführen</a:t>
            </a:r>
            <a:r>
              <a:rPr lang="en-IE" sz="2400" b="1" dirty="0">
                <a:solidFill>
                  <a:srgbClr val="1188A3"/>
                </a:solidFill>
              </a:rPr>
              <a:t> von Split- </a:t>
            </a:r>
            <a:r>
              <a:rPr lang="en-IE" sz="2400" b="1" dirty="0" err="1">
                <a:solidFill>
                  <a:srgbClr val="1188A3"/>
                </a:solidFill>
              </a:rPr>
              <a:t>oder</a:t>
            </a:r>
            <a:r>
              <a:rPr lang="en-IE" sz="2400" b="1" dirty="0">
                <a:solidFill>
                  <a:srgbClr val="1188A3"/>
                </a:solidFill>
              </a:rPr>
              <a:t> A/B-Tests</a:t>
            </a:r>
            <a:r>
              <a:rPr lang="en-IE" sz="2400" dirty="0"/>
              <a:t>– </a:t>
            </a:r>
            <a:r>
              <a:rPr lang="en-IE" sz="2400" dirty="0" err="1"/>
              <a:t>dieser</a:t>
            </a:r>
            <a:r>
              <a:rPr lang="en-IE" sz="2400" dirty="0"/>
              <a:t> </a:t>
            </a:r>
            <a:r>
              <a:rPr lang="en-IE" sz="2400" dirty="0" err="1"/>
              <a:t>Versuch</a:t>
            </a:r>
            <a:r>
              <a:rPr lang="en-IE" sz="2400" dirty="0"/>
              <a:t>-und-</a:t>
            </a:r>
            <a:r>
              <a:rPr lang="en-IE" sz="2400" dirty="0" err="1"/>
              <a:t>Irrtum</a:t>
            </a:r>
            <a:r>
              <a:rPr lang="en-IE" sz="2400" dirty="0"/>
              <a:t>-Ansatz </a:t>
            </a:r>
            <a:r>
              <a:rPr lang="en-IE" sz="2400" dirty="0" err="1"/>
              <a:t>hilft</a:t>
            </a:r>
            <a:r>
              <a:rPr lang="en-IE" sz="2400" dirty="0"/>
              <a:t> </a:t>
            </a:r>
            <a:r>
              <a:rPr lang="en-IE" sz="2400" dirty="0" err="1"/>
              <a:t>bei</a:t>
            </a:r>
            <a:r>
              <a:rPr lang="en-IE" sz="2400" dirty="0"/>
              <a:t> der </a:t>
            </a:r>
            <a:r>
              <a:rPr lang="en-IE" sz="2400" dirty="0" err="1"/>
              <a:t>Vorhersage</a:t>
            </a:r>
            <a:r>
              <a:rPr lang="en-IE" sz="2400" dirty="0"/>
              <a:t>, </a:t>
            </a:r>
            <a:r>
              <a:rPr lang="en-IE" sz="2400" dirty="0" err="1"/>
              <a:t>wie</a:t>
            </a:r>
            <a:r>
              <a:rPr lang="en-IE" sz="2400" dirty="0"/>
              <a:t> die </a:t>
            </a:r>
            <a:r>
              <a:rPr lang="en-IE" sz="2400" dirty="0" err="1"/>
              <a:t>Verbraucher</a:t>
            </a:r>
            <a:r>
              <a:rPr lang="en-IE" sz="2400" dirty="0"/>
              <a:t> </a:t>
            </a:r>
            <a:r>
              <a:rPr lang="en-IE" sz="2400" dirty="0" err="1"/>
              <a:t>reagieren</a:t>
            </a:r>
            <a:r>
              <a:rPr lang="en-IE" sz="2400" dirty="0"/>
              <a:t> </a:t>
            </a:r>
            <a:r>
              <a:rPr lang="en-IE" sz="2400" dirty="0" err="1"/>
              <a:t>werden</a:t>
            </a:r>
            <a:endParaRPr lang="en-IE" sz="2400" dirty="0"/>
          </a:p>
          <a:p>
            <a:pPr marL="742950" indent="-742950">
              <a:buFont typeface="+mj-lt"/>
              <a:buAutoNum type="arabicPeriod"/>
            </a:pPr>
            <a:r>
              <a:rPr lang="en-IE" sz="2400" b="1" dirty="0" err="1">
                <a:solidFill>
                  <a:srgbClr val="1188A3"/>
                </a:solidFill>
              </a:rPr>
              <a:t>Vermeiden</a:t>
            </a:r>
            <a:r>
              <a:rPr lang="en-IE" sz="2400" b="1" dirty="0">
                <a:solidFill>
                  <a:srgbClr val="1188A3"/>
                </a:solidFill>
              </a:rPr>
              <a:t> Sie </a:t>
            </a:r>
            <a:r>
              <a:rPr lang="en-IE" sz="2400" b="1" dirty="0" err="1">
                <a:solidFill>
                  <a:srgbClr val="1188A3"/>
                </a:solidFill>
              </a:rPr>
              <a:t>allgemeine</a:t>
            </a:r>
            <a:r>
              <a:rPr lang="en-IE" sz="2400" b="1" dirty="0">
                <a:solidFill>
                  <a:srgbClr val="1188A3"/>
                </a:solidFill>
              </a:rPr>
              <a:t> </a:t>
            </a:r>
            <a:r>
              <a:rPr lang="en-IE" sz="2400" b="1" dirty="0" err="1">
                <a:solidFill>
                  <a:srgbClr val="1188A3"/>
                </a:solidFill>
              </a:rPr>
              <a:t>Archivbilder</a:t>
            </a:r>
            <a:r>
              <a:rPr lang="en-IE" sz="2400" b="1" dirty="0">
                <a:solidFill>
                  <a:srgbClr val="1188A3"/>
                </a:solidFill>
              </a:rPr>
              <a:t> </a:t>
            </a:r>
            <a:r>
              <a:rPr lang="en-IE" sz="2400" dirty="0"/>
              <a:t>- </a:t>
            </a:r>
            <a:r>
              <a:rPr lang="en-US" sz="2400" dirty="0" err="1"/>
              <a:t>Wenn</a:t>
            </a:r>
            <a:r>
              <a:rPr lang="en-US" sz="2400" dirty="0"/>
              <a:t> Sie </a:t>
            </a:r>
            <a:r>
              <a:rPr lang="en-US" sz="2400" dirty="0" err="1"/>
              <a:t>überzeugende</a:t>
            </a:r>
            <a:r>
              <a:rPr lang="en-US" sz="2400" dirty="0"/>
              <a:t> und </a:t>
            </a:r>
            <a:r>
              <a:rPr lang="en-US" sz="2400" dirty="0" err="1"/>
              <a:t>glaubwürdige</a:t>
            </a:r>
            <a:r>
              <a:rPr lang="en-US" sz="2400" dirty="0"/>
              <a:t> </a:t>
            </a:r>
            <a:r>
              <a:rPr lang="en-US" sz="2400" dirty="0" err="1"/>
              <a:t>Werbung</a:t>
            </a:r>
            <a:r>
              <a:rPr lang="en-US" sz="2400" dirty="0"/>
              <a:t> </a:t>
            </a:r>
            <a:r>
              <a:rPr lang="en-US" sz="2400" dirty="0" err="1"/>
              <a:t>machen</a:t>
            </a:r>
            <a:r>
              <a:rPr lang="en-US" sz="2400" dirty="0"/>
              <a:t> </a:t>
            </a:r>
            <a:r>
              <a:rPr lang="en-US" sz="2400" dirty="0" err="1"/>
              <a:t>wollen</a:t>
            </a:r>
            <a:r>
              <a:rPr lang="en-US" sz="2400" dirty="0"/>
              <a:t>, </a:t>
            </a:r>
            <a:r>
              <a:rPr lang="en-US" sz="2400" dirty="0" err="1"/>
              <a:t>dann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es </a:t>
            </a:r>
            <a:r>
              <a:rPr lang="en-US" sz="2400" dirty="0" err="1"/>
              <a:t>vielleicht</a:t>
            </a:r>
            <a:r>
              <a:rPr lang="en-US" sz="2400" dirty="0"/>
              <a:t> an der Zeit, die </a:t>
            </a:r>
            <a:r>
              <a:rPr lang="en-US" sz="2400" dirty="0" err="1"/>
              <a:t>Kamera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zücken</a:t>
            </a:r>
            <a:endParaRPr lang="en-IE" sz="2400" dirty="0"/>
          </a:p>
          <a:p>
            <a:endParaRPr lang="en-IE" sz="2400" dirty="0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DDA3CC4B-3574-513F-AD06-1BFA3D7E9DEB}"/>
              </a:ext>
            </a:extLst>
          </p:cNvPr>
          <p:cNvGrpSpPr/>
          <p:nvPr/>
        </p:nvGrpSpPr>
        <p:grpSpPr>
          <a:xfrm>
            <a:off x="9336137" y="885203"/>
            <a:ext cx="1248474" cy="955541"/>
            <a:chOff x="10641441" y="5322217"/>
            <a:chExt cx="740723" cy="746143"/>
          </a:xfrm>
        </p:grpSpPr>
        <p:sp>
          <p:nvSpPr>
            <p:cNvPr id="7" name="Freeform 393">
              <a:extLst>
                <a:ext uri="{FF2B5EF4-FFF2-40B4-BE49-F238E27FC236}">
                  <a16:creationId xmlns:a16="http://schemas.microsoft.com/office/drawing/2014/main" id="{1288BC83-D8BB-1D86-AF6B-B8FF094F738C}"/>
                </a:ext>
              </a:extLst>
            </p:cNvPr>
            <p:cNvSpPr/>
            <p:nvPr/>
          </p:nvSpPr>
          <p:spPr>
            <a:xfrm>
              <a:off x="11105749" y="5334863"/>
              <a:ext cx="249410" cy="275513"/>
            </a:xfrm>
            <a:custGeom>
              <a:avLst/>
              <a:gdLst>
                <a:gd name="connsiteX0" fmla="*/ 196020 w 249410"/>
                <a:gd name="connsiteY0" fmla="*/ 0 h 275513"/>
                <a:gd name="connsiteX1" fmla="*/ 54199 w 249410"/>
                <a:gd name="connsiteY1" fmla="*/ 0 h 275513"/>
                <a:gd name="connsiteX2" fmla="*/ 0 w 249410"/>
                <a:gd name="connsiteY2" fmla="*/ 55103 h 275513"/>
                <a:gd name="connsiteX3" fmla="*/ 0 w 249410"/>
                <a:gd name="connsiteY3" fmla="*/ 165308 h 275513"/>
                <a:gd name="connsiteX4" fmla="*/ 54199 w 249410"/>
                <a:gd name="connsiteY4" fmla="*/ 220411 h 275513"/>
                <a:gd name="connsiteX5" fmla="*/ 75879 w 249410"/>
                <a:gd name="connsiteY5" fmla="*/ 220411 h 275513"/>
                <a:gd name="connsiteX6" fmla="*/ 75879 w 249410"/>
                <a:gd name="connsiteY6" fmla="*/ 264674 h 275513"/>
                <a:gd name="connsiteX7" fmla="*/ 81299 w 249410"/>
                <a:gd name="connsiteY7" fmla="*/ 275513 h 275513"/>
                <a:gd name="connsiteX8" fmla="*/ 86719 w 249410"/>
                <a:gd name="connsiteY8" fmla="*/ 275513 h 275513"/>
                <a:gd name="connsiteX9" fmla="*/ 94849 w 249410"/>
                <a:gd name="connsiteY9" fmla="*/ 272804 h 275513"/>
                <a:gd name="connsiteX10" fmla="*/ 146338 w 249410"/>
                <a:gd name="connsiteY10" fmla="*/ 220411 h 275513"/>
                <a:gd name="connsiteX11" fmla="*/ 195117 w 249410"/>
                <a:gd name="connsiteY11" fmla="*/ 220411 h 275513"/>
                <a:gd name="connsiteX12" fmla="*/ 249317 w 249410"/>
                <a:gd name="connsiteY12" fmla="*/ 165308 h 275513"/>
                <a:gd name="connsiteX13" fmla="*/ 249317 w 249410"/>
                <a:gd name="connsiteY13" fmla="*/ 55103 h 275513"/>
                <a:gd name="connsiteX14" fmla="*/ 196020 w 249410"/>
                <a:gd name="connsiteY14" fmla="*/ 0 h 2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410" h="275513">
                  <a:moveTo>
                    <a:pt x="196020" y="0"/>
                  </a:moveTo>
                  <a:lnTo>
                    <a:pt x="54199" y="0"/>
                  </a:lnTo>
                  <a:cubicBezTo>
                    <a:pt x="24389" y="0"/>
                    <a:pt x="0" y="24390"/>
                    <a:pt x="0" y="55103"/>
                  </a:cubicBezTo>
                  <a:lnTo>
                    <a:pt x="0" y="165308"/>
                  </a:lnTo>
                  <a:cubicBezTo>
                    <a:pt x="0" y="196021"/>
                    <a:pt x="24389" y="220411"/>
                    <a:pt x="54199" y="220411"/>
                  </a:cubicBezTo>
                  <a:lnTo>
                    <a:pt x="75879" y="220411"/>
                  </a:lnTo>
                  <a:lnTo>
                    <a:pt x="75879" y="264674"/>
                  </a:lnTo>
                  <a:cubicBezTo>
                    <a:pt x="75879" y="270093"/>
                    <a:pt x="78589" y="272804"/>
                    <a:pt x="81299" y="275513"/>
                  </a:cubicBezTo>
                  <a:cubicBezTo>
                    <a:pt x="81299" y="275513"/>
                    <a:pt x="84009" y="275513"/>
                    <a:pt x="86719" y="275513"/>
                  </a:cubicBezTo>
                  <a:cubicBezTo>
                    <a:pt x="89428" y="275513"/>
                    <a:pt x="92138" y="275513"/>
                    <a:pt x="94849" y="272804"/>
                  </a:cubicBezTo>
                  <a:lnTo>
                    <a:pt x="146338" y="220411"/>
                  </a:lnTo>
                  <a:lnTo>
                    <a:pt x="195117" y="220411"/>
                  </a:lnTo>
                  <a:cubicBezTo>
                    <a:pt x="224927" y="220411"/>
                    <a:pt x="249317" y="196021"/>
                    <a:pt x="249317" y="165308"/>
                  </a:cubicBezTo>
                  <a:lnTo>
                    <a:pt x="249317" y="55103"/>
                  </a:lnTo>
                  <a:cubicBezTo>
                    <a:pt x="251123" y="24390"/>
                    <a:pt x="226733" y="0"/>
                    <a:pt x="196020" y="0"/>
                  </a:cubicBez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394">
              <a:extLst>
                <a:ext uri="{FF2B5EF4-FFF2-40B4-BE49-F238E27FC236}">
                  <a16:creationId xmlns:a16="http://schemas.microsoft.com/office/drawing/2014/main" id="{CF8025F9-8920-683A-561C-D78AA904AE37}"/>
                </a:ext>
              </a:extLst>
            </p:cNvPr>
            <p:cNvSpPr/>
            <p:nvPr/>
          </p:nvSpPr>
          <p:spPr>
            <a:xfrm>
              <a:off x="10704674" y="5322217"/>
              <a:ext cx="364067" cy="407398"/>
            </a:xfrm>
            <a:custGeom>
              <a:avLst/>
              <a:gdLst>
                <a:gd name="connsiteX0" fmla="*/ 183374 w 364067"/>
                <a:gd name="connsiteY0" fmla="*/ 0 h 407398"/>
                <a:gd name="connsiteX1" fmla="*/ 0 w 364067"/>
                <a:gd name="connsiteY1" fmla="*/ 186085 h 407398"/>
                <a:gd name="connsiteX2" fmla="*/ 0 w 364067"/>
                <a:gd name="connsiteY2" fmla="*/ 321583 h 407398"/>
                <a:gd name="connsiteX3" fmla="*/ 84912 w 364067"/>
                <a:gd name="connsiteY3" fmla="*/ 407398 h 407398"/>
                <a:gd name="connsiteX4" fmla="*/ 95752 w 364067"/>
                <a:gd name="connsiteY4" fmla="*/ 407398 h 407398"/>
                <a:gd name="connsiteX5" fmla="*/ 95752 w 364067"/>
                <a:gd name="connsiteY5" fmla="*/ 382105 h 407398"/>
                <a:gd name="connsiteX6" fmla="*/ 84912 w 364067"/>
                <a:gd name="connsiteY6" fmla="*/ 382105 h 407398"/>
                <a:gd name="connsiteX7" fmla="*/ 24390 w 364067"/>
                <a:gd name="connsiteY7" fmla="*/ 320679 h 407398"/>
                <a:gd name="connsiteX8" fmla="*/ 24390 w 364067"/>
                <a:gd name="connsiteY8" fmla="*/ 185180 h 407398"/>
                <a:gd name="connsiteX9" fmla="*/ 183374 w 364067"/>
                <a:gd name="connsiteY9" fmla="*/ 24390 h 407398"/>
                <a:gd name="connsiteX10" fmla="*/ 342359 w 364067"/>
                <a:gd name="connsiteY10" fmla="*/ 185180 h 407398"/>
                <a:gd name="connsiteX11" fmla="*/ 342359 w 364067"/>
                <a:gd name="connsiteY11" fmla="*/ 320679 h 407398"/>
                <a:gd name="connsiteX12" fmla="*/ 281836 w 364067"/>
                <a:gd name="connsiteY12" fmla="*/ 382105 h 407398"/>
                <a:gd name="connsiteX13" fmla="*/ 268287 w 364067"/>
                <a:gd name="connsiteY13" fmla="*/ 382105 h 407398"/>
                <a:gd name="connsiteX14" fmla="*/ 268287 w 364067"/>
                <a:gd name="connsiteY14" fmla="*/ 407398 h 407398"/>
                <a:gd name="connsiteX15" fmla="*/ 279127 w 364067"/>
                <a:gd name="connsiteY15" fmla="*/ 407398 h 407398"/>
                <a:gd name="connsiteX16" fmla="*/ 364038 w 364067"/>
                <a:gd name="connsiteY16" fmla="*/ 321583 h 407398"/>
                <a:gd name="connsiteX17" fmla="*/ 364038 w 364067"/>
                <a:gd name="connsiteY17" fmla="*/ 186085 h 407398"/>
                <a:gd name="connsiteX18" fmla="*/ 183374 w 364067"/>
                <a:gd name="connsiteY18" fmla="*/ 0 h 4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4067" h="407398">
                  <a:moveTo>
                    <a:pt x="183374" y="0"/>
                  </a:moveTo>
                  <a:cubicBezTo>
                    <a:pt x="82202" y="0"/>
                    <a:pt x="0" y="83106"/>
                    <a:pt x="0" y="186085"/>
                  </a:cubicBezTo>
                  <a:lnTo>
                    <a:pt x="0" y="321583"/>
                  </a:lnTo>
                  <a:cubicBezTo>
                    <a:pt x="0" y="368555"/>
                    <a:pt x="37940" y="407398"/>
                    <a:pt x="84912" y="407398"/>
                  </a:cubicBezTo>
                  <a:lnTo>
                    <a:pt x="95752" y="407398"/>
                  </a:lnTo>
                  <a:lnTo>
                    <a:pt x="95752" y="382105"/>
                  </a:lnTo>
                  <a:lnTo>
                    <a:pt x="84912" y="382105"/>
                  </a:lnTo>
                  <a:cubicBezTo>
                    <a:pt x="52393" y="382105"/>
                    <a:pt x="24390" y="354102"/>
                    <a:pt x="24390" y="320679"/>
                  </a:cubicBezTo>
                  <a:lnTo>
                    <a:pt x="24390" y="185180"/>
                  </a:lnTo>
                  <a:cubicBezTo>
                    <a:pt x="24390" y="96656"/>
                    <a:pt x="95752" y="24390"/>
                    <a:pt x="183374" y="24390"/>
                  </a:cubicBezTo>
                  <a:cubicBezTo>
                    <a:pt x="270996" y="24390"/>
                    <a:pt x="342359" y="96656"/>
                    <a:pt x="342359" y="185180"/>
                  </a:cubicBezTo>
                  <a:lnTo>
                    <a:pt x="342359" y="320679"/>
                  </a:lnTo>
                  <a:cubicBezTo>
                    <a:pt x="342359" y="354102"/>
                    <a:pt x="315259" y="382105"/>
                    <a:pt x="281836" y="382105"/>
                  </a:cubicBezTo>
                  <a:lnTo>
                    <a:pt x="268287" y="382105"/>
                  </a:lnTo>
                  <a:lnTo>
                    <a:pt x="268287" y="407398"/>
                  </a:lnTo>
                  <a:lnTo>
                    <a:pt x="279127" y="407398"/>
                  </a:lnTo>
                  <a:cubicBezTo>
                    <a:pt x="325196" y="407398"/>
                    <a:pt x="364038" y="368555"/>
                    <a:pt x="364038" y="321583"/>
                  </a:cubicBezTo>
                  <a:lnTo>
                    <a:pt x="364038" y="186085"/>
                  </a:lnTo>
                  <a:cubicBezTo>
                    <a:pt x="365845" y="83106"/>
                    <a:pt x="284546" y="0"/>
                    <a:pt x="183374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395">
              <a:extLst>
                <a:ext uri="{FF2B5EF4-FFF2-40B4-BE49-F238E27FC236}">
                  <a16:creationId xmlns:a16="http://schemas.microsoft.com/office/drawing/2014/main" id="{D30950DB-5359-9211-2563-B3394DBA4B92}"/>
                </a:ext>
              </a:extLst>
            </p:cNvPr>
            <p:cNvSpPr/>
            <p:nvPr/>
          </p:nvSpPr>
          <p:spPr>
            <a:xfrm>
              <a:off x="11100328" y="5322217"/>
              <a:ext cx="280954" cy="306225"/>
            </a:xfrm>
            <a:custGeom>
              <a:avLst/>
              <a:gdLst>
                <a:gd name="connsiteX0" fmla="*/ 259253 w 280954"/>
                <a:gd name="connsiteY0" fmla="*/ 185180 h 306225"/>
                <a:gd name="connsiteX1" fmla="*/ 223121 w 280954"/>
                <a:gd name="connsiteY1" fmla="*/ 221313 h 306225"/>
                <a:gd name="connsiteX2" fmla="*/ 162598 w 280954"/>
                <a:gd name="connsiteY2" fmla="*/ 221313 h 306225"/>
                <a:gd name="connsiteX3" fmla="*/ 154468 w 280954"/>
                <a:gd name="connsiteY3" fmla="*/ 224024 h 306225"/>
                <a:gd name="connsiteX4" fmla="*/ 112915 w 280954"/>
                <a:gd name="connsiteY4" fmla="*/ 265576 h 306225"/>
                <a:gd name="connsiteX5" fmla="*/ 112915 w 280954"/>
                <a:gd name="connsiteY5" fmla="*/ 232154 h 306225"/>
                <a:gd name="connsiteX6" fmla="*/ 102075 w 280954"/>
                <a:gd name="connsiteY6" fmla="*/ 221313 h 306225"/>
                <a:gd name="connsiteX7" fmla="*/ 65942 w 280954"/>
                <a:gd name="connsiteY7" fmla="*/ 221313 h 306225"/>
                <a:gd name="connsiteX8" fmla="*/ 29809 w 280954"/>
                <a:gd name="connsiteY8" fmla="*/ 185180 h 306225"/>
                <a:gd name="connsiteX9" fmla="*/ 29809 w 280954"/>
                <a:gd name="connsiteY9" fmla="*/ 60523 h 306225"/>
                <a:gd name="connsiteX10" fmla="*/ 65942 w 280954"/>
                <a:gd name="connsiteY10" fmla="*/ 24390 h 306225"/>
                <a:gd name="connsiteX11" fmla="*/ 226734 w 280954"/>
                <a:gd name="connsiteY11" fmla="*/ 24390 h 306225"/>
                <a:gd name="connsiteX12" fmla="*/ 262867 w 280954"/>
                <a:gd name="connsiteY12" fmla="*/ 60523 h 306225"/>
                <a:gd name="connsiteX13" fmla="*/ 262867 w 280954"/>
                <a:gd name="connsiteY13" fmla="*/ 185180 h 306225"/>
                <a:gd name="connsiteX14" fmla="*/ 259253 w 280954"/>
                <a:gd name="connsiteY14" fmla="*/ 185180 h 306225"/>
                <a:gd name="connsiteX15" fmla="*/ 220411 w 280954"/>
                <a:gd name="connsiteY15" fmla="*/ 0 h 306225"/>
                <a:gd name="connsiteX16" fmla="*/ 60523 w 280954"/>
                <a:gd name="connsiteY16" fmla="*/ 0 h 306225"/>
                <a:gd name="connsiteX17" fmla="*/ 0 w 280954"/>
                <a:gd name="connsiteY17" fmla="*/ 60523 h 306225"/>
                <a:gd name="connsiteX18" fmla="*/ 0 w 280954"/>
                <a:gd name="connsiteY18" fmla="*/ 185180 h 306225"/>
                <a:gd name="connsiteX19" fmla="*/ 60523 w 280954"/>
                <a:gd name="connsiteY19" fmla="*/ 245704 h 306225"/>
                <a:gd name="connsiteX20" fmla="*/ 85816 w 280954"/>
                <a:gd name="connsiteY20" fmla="*/ 245704 h 306225"/>
                <a:gd name="connsiteX21" fmla="*/ 85816 w 280954"/>
                <a:gd name="connsiteY21" fmla="*/ 295386 h 306225"/>
                <a:gd name="connsiteX22" fmla="*/ 93946 w 280954"/>
                <a:gd name="connsiteY22" fmla="*/ 306226 h 306225"/>
                <a:gd name="connsiteX23" fmla="*/ 99365 w 280954"/>
                <a:gd name="connsiteY23" fmla="*/ 306226 h 306225"/>
                <a:gd name="connsiteX24" fmla="*/ 107495 w 280954"/>
                <a:gd name="connsiteY24" fmla="*/ 303516 h 306225"/>
                <a:gd name="connsiteX25" fmla="*/ 165308 w 280954"/>
                <a:gd name="connsiteY25" fmla="*/ 245704 h 306225"/>
                <a:gd name="connsiteX26" fmla="*/ 220411 w 280954"/>
                <a:gd name="connsiteY26" fmla="*/ 245704 h 306225"/>
                <a:gd name="connsiteX27" fmla="*/ 280933 w 280954"/>
                <a:gd name="connsiteY27" fmla="*/ 185180 h 306225"/>
                <a:gd name="connsiteX28" fmla="*/ 280933 w 280954"/>
                <a:gd name="connsiteY28" fmla="*/ 60523 h 306225"/>
                <a:gd name="connsiteX29" fmla="*/ 220411 w 280954"/>
                <a:gd name="connsiteY29" fmla="*/ 0 h 30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0954" h="306225">
                  <a:moveTo>
                    <a:pt x="259253" y="185180"/>
                  </a:moveTo>
                  <a:cubicBezTo>
                    <a:pt x="259253" y="204151"/>
                    <a:pt x="242994" y="221313"/>
                    <a:pt x="223121" y="221313"/>
                  </a:cubicBezTo>
                  <a:lnTo>
                    <a:pt x="162598" y="221313"/>
                  </a:lnTo>
                  <a:cubicBezTo>
                    <a:pt x="159888" y="221313"/>
                    <a:pt x="157178" y="221313"/>
                    <a:pt x="154468" y="224024"/>
                  </a:cubicBezTo>
                  <a:lnTo>
                    <a:pt x="112915" y="265576"/>
                  </a:lnTo>
                  <a:lnTo>
                    <a:pt x="112915" y="232154"/>
                  </a:lnTo>
                  <a:cubicBezTo>
                    <a:pt x="112915" y="226734"/>
                    <a:pt x="107495" y="221313"/>
                    <a:pt x="102075" y="221313"/>
                  </a:cubicBezTo>
                  <a:lnTo>
                    <a:pt x="65942" y="221313"/>
                  </a:lnTo>
                  <a:cubicBezTo>
                    <a:pt x="46973" y="221313"/>
                    <a:pt x="29809" y="205054"/>
                    <a:pt x="29809" y="185180"/>
                  </a:cubicBezTo>
                  <a:lnTo>
                    <a:pt x="29809" y="60523"/>
                  </a:lnTo>
                  <a:cubicBezTo>
                    <a:pt x="29809" y="41553"/>
                    <a:pt x="46070" y="24390"/>
                    <a:pt x="65942" y="24390"/>
                  </a:cubicBezTo>
                  <a:lnTo>
                    <a:pt x="226734" y="24390"/>
                  </a:lnTo>
                  <a:cubicBezTo>
                    <a:pt x="245704" y="24390"/>
                    <a:pt x="262867" y="40649"/>
                    <a:pt x="262867" y="60523"/>
                  </a:cubicBezTo>
                  <a:lnTo>
                    <a:pt x="262867" y="185180"/>
                  </a:lnTo>
                  <a:lnTo>
                    <a:pt x="259253" y="185180"/>
                  </a:lnTo>
                  <a:close/>
                  <a:moveTo>
                    <a:pt x="220411" y="0"/>
                  </a:moveTo>
                  <a:lnTo>
                    <a:pt x="60523" y="0"/>
                  </a:lnTo>
                  <a:cubicBezTo>
                    <a:pt x="27100" y="0"/>
                    <a:pt x="0" y="28003"/>
                    <a:pt x="0" y="60523"/>
                  </a:cubicBezTo>
                  <a:lnTo>
                    <a:pt x="0" y="185180"/>
                  </a:lnTo>
                  <a:cubicBezTo>
                    <a:pt x="0" y="218604"/>
                    <a:pt x="28003" y="245704"/>
                    <a:pt x="60523" y="245704"/>
                  </a:cubicBezTo>
                  <a:lnTo>
                    <a:pt x="85816" y="245704"/>
                  </a:lnTo>
                  <a:lnTo>
                    <a:pt x="85816" y="295386"/>
                  </a:lnTo>
                  <a:cubicBezTo>
                    <a:pt x="85816" y="300806"/>
                    <a:pt x="88525" y="303516"/>
                    <a:pt x="93946" y="306226"/>
                  </a:cubicBezTo>
                  <a:cubicBezTo>
                    <a:pt x="96656" y="306226"/>
                    <a:pt x="96656" y="306226"/>
                    <a:pt x="99365" y="306226"/>
                  </a:cubicBezTo>
                  <a:cubicBezTo>
                    <a:pt x="102075" y="306226"/>
                    <a:pt x="104786" y="306226"/>
                    <a:pt x="107495" y="303516"/>
                  </a:cubicBezTo>
                  <a:lnTo>
                    <a:pt x="165308" y="245704"/>
                  </a:lnTo>
                  <a:lnTo>
                    <a:pt x="220411" y="245704"/>
                  </a:lnTo>
                  <a:cubicBezTo>
                    <a:pt x="253834" y="245704"/>
                    <a:pt x="280933" y="217701"/>
                    <a:pt x="280933" y="185180"/>
                  </a:cubicBezTo>
                  <a:lnTo>
                    <a:pt x="280933" y="60523"/>
                  </a:lnTo>
                  <a:cubicBezTo>
                    <a:pt x="281836" y="28003"/>
                    <a:pt x="253834" y="0"/>
                    <a:pt x="220411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396">
              <a:extLst>
                <a:ext uri="{FF2B5EF4-FFF2-40B4-BE49-F238E27FC236}">
                  <a16:creationId xmlns:a16="http://schemas.microsoft.com/office/drawing/2014/main" id="{A4346963-E8DC-5E77-2482-4BE66E86E78F}"/>
                </a:ext>
              </a:extLst>
            </p:cNvPr>
            <p:cNvSpPr/>
            <p:nvPr/>
          </p:nvSpPr>
          <p:spPr>
            <a:xfrm>
              <a:off x="11162658" y="5390870"/>
              <a:ext cx="81298" cy="18969"/>
            </a:xfrm>
            <a:custGeom>
              <a:avLst/>
              <a:gdLst>
                <a:gd name="connsiteX0" fmla="*/ 0 w 81298"/>
                <a:gd name="connsiteY0" fmla="*/ 0 h 18969"/>
                <a:gd name="connsiteX1" fmla="*/ 81299 w 81298"/>
                <a:gd name="connsiteY1" fmla="*/ 0 h 18969"/>
                <a:gd name="connsiteX2" fmla="*/ 81299 w 81298"/>
                <a:gd name="connsiteY2" fmla="*/ 18969 h 18969"/>
                <a:gd name="connsiteX3" fmla="*/ 0 w 81298"/>
                <a:gd name="connsiteY3" fmla="*/ 18969 h 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98" h="18969">
                  <a:moveTo>
                    <a:pt x="0" y="0"/>
                  </a:moveTo>
                  <a:lnTo>
                    <a:pt x="81299" y="0"/>
                  </a:lnTo>
                  <a:lnTo>
                    <a:pt x="81299" y="18969"/>
                  </a:lnTo>
                  <a:lnTo>
                    <a:pt x="0" y="18969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397">
              <a:extLst>
                <a:ext uri="{FF2B5EF4-FFF2-40B4-BE49-F238E27FC236}">
                  <a16:creationId xmlns:a16="http://schemas.microsoft.com/office/drawing/2014/main" id="{DD6FA0BA-D8AE-5833-62C8-051DA78FDFCD}"/>
                </a:ext>
              </a:extLst>
            </p:cNvPr>
            <p:cNvSpPr/>
            <p:nvPr/>
          </p:nvSpPr>
          <p:spPr>
            <a:xfrm>
              <a:off x="11269250" y="5390870"/>
              <a:ext cx="50586" cy="18969"/>
            </a:xfrm>
            <a:custGeom>
              <a:avLst/>
              <a:gdLst>
                <a:gd name="connsiteX0" fmla="*/ 0 w 50586"/>
                <a:gd name="connsiteY0" fmla="*/ 0 h 18969"/>
                <a:gd name="connsiteX1" fmla="*/ 50586 w 50586"/>
                <a:gd name="connsiteY1" fmla="*/ 0 h 18969"/>
                <a:gd name="connsiteX2" fmla="*/ 50586 w 50586"/>
                <a:gd name="connsiteY2" fmla="*/ 18969 h 18969"/>
                <a:gd name="connsiteX3" fmla="*/ 0 w 50586"/>
                <a:gd name="connsiteY3" fmla="*/ 18969 h 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86" h="18969">
                  <a:moveTo>
                    <a:pt x="0" y="0"/>
                  </a:moveTo>
                  <a:lnTo>
                    <a:pt x="50586" y="0"/>
                  </a:lnTo>
                  <a:lnTo>
                    <a:pt x="50586" y="18969"/>
                  </a:lnTo>
                  <a:lnTo>
                    <a:pt x="0" y="18969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398">
              <a:extLst>
                <a:ext uri="{FF2B5EF4-FFF2-40B4-BE49-F238E27FC236}">
                  <a16:creationId xmlns:a16="http://schemas.microsoft.com/office/drawing/2014/main" id="{39548FAA-F976-8B91-192F-C5088607DE79}"/>
                </a:ext>
              </a:extLst>
            </p:cNvPr>
            <p:cNvSpPr/>
            <p:nvPr/>
          </p:nvSpPr>
          <p:spPr>
            <a:xfrm>
              <a:off x="11162658" y="5435132"/>
              <a:ext cx="157177" cy="25293"/>
            </a:xfrm>
            <a:custGeom>
              <a:avLst/>
              <a:gdLst>
                <a:gd name="connsiteX0" fmla="*/ 0 w 157177"/>
                <a:gd name="connsiteY0" fmla="*/ 0 h 25293"/>
                <a:gd name="connsiteX1" fmla="*/ 157178 w 157177"/>
                <a:gd name="connsiteY1" fmla="*/ 0 h 25293"/>
                <a:gd name="connsiteX2" fmla="*/ 157178 w 157177"/>
                <a:gd name="connsiteY2" fmla="*/ 25293 h 25293"/>
                <a:gd name="connsiteX3" fmla="*/ 0 w 157177"/>
                <a:gd name="connsiteY3" fmla="*/ 25293 h 2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77" h="25293">
                  <a:moveTo>
                    <a:pt x="0" y="0"/>
                  </a:moveTo>
                  <a:lnTo>
                    <a:pt x="157178" y="0"/>
                  </a:lnTo>
                  <a:lnTo>
                    <a:pt x="157178" y="25293"/>
                  </a:lnTo>
                  <a:lnTo>
                    <a:pt x="0" y="25293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399">
              <a:extLst>
                <a:ext uri="{FF2B5EF4-FFF2-40B4-BE49-F238E27FC236}">
                  <a16:creationId xmlns:a16="http://schemas.microsoft.com/office/drawing/2014/main" id="{A23CB488-60C1-CA36-7018-7D15C7EA4E86}"/>
                </a:ext>
              </a:extLst>
            </p:cNvPr>
            <p:cNvSpPr/>
            <p:nvPr/>
          </p:nvSpPr>
          <p:spPr>
            <a:xfrm>
              <a:off x="11162658" y="5484815"/>
              <a:ext cx="81298" cy="25293"/>
            </a:xfrm>
            <a:custGeom>
              <a:avLst/>
              <a:gdLst>
                <a:gd name="connsiteX0" fmla="*/ 0 w 81298"/>
                <a:gd name="connsiteY0" fmla="*/ 0 h 25293"/>
                <a:gd name="connsiteX1" fmla="*/ 81299 w 81298"/>
                <a:gd name="connsiteY1" fmla="*/ 0 h 25293"/>
                <a:gd name="connsiteX2" fmla="*/ 81299 w 81298"/>
                <a:gd name="connsiteY2" fmla="*/ 25293 h 25293"/>
                <a:gd name="connsiteX3" fmla="*/ 0 w 81298"/>
                <a:gd name="connsiteY3" fmla="*/ 25293 h 2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98" h="25293">
                  <a:moveTo>
                    <a:pt x="0" y="0"/>
                  </a:moveTo>
                  <a:lnTo>
                    <a:pt x="81299" y="0"/>
                  </a:lnTo>
                  <a:lnTo>
                    <a:pt x="81299" y="25293"/>
                  </a:lnTo>
                  <a:lnTo>
                    <a:pt x="0" y="25293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400">
              <a:extLst>
                <a:ext uri="{FF2B5EF4-FFF2-40B4-BE49-F238E27FC236}">
                  <a16:creationId xmlns:a16="http://schemas.microsoft.com/office/drawing/2014/main" id="{9702EF00-5E6A-22D9-2181-7DC2E67FC721}"/>
                </a:ext>
              </a:extLst>
            </p:cNvPr>
            <p:cNvSpPr/>
            <p:nvPr/>
          </p:nvSpPr>
          <p:spPr>
            <a:xfrm>
              <a:off x="11024450" y="5879567"/>
              <a:ext cx="50126" cy="187890"/>
            </a:xfrm>
            <a:custGeom>
              <a:avLst/>
              <a:gdLst>
                <a:gd name="connsiteX0" fmla="*/ 30713 w 50126"/>
                <a:gd name="connsiteY0" fmla="*/ 14453 h 187890"/>
                <a:gd name="connsiteX1" fmla="*/ 22583 w 50126"/>
                <a:gd name="connsiteY1" fmla="*/ 0 h 187890"/>
                <a:gd name="connsiteX2" fmla="*/ 0 w 50126"/>
                <a:gd name="connsiteY2" fmla="*/ 14453 h 187890"/>
                <a:gd name="connsiteX3" fmla="*/ 8130 w 50126"/>
                <a:gd name="connsiteY3" fmla="*/ 28906 h 187890"/>
                <a:gd name="connsiteX4" fmla="*/ 2710 w 50126"/>
                <a:gd name="connsiteY4" fmla="*/ 143628 h 187890"/>
                <a:gd name="connsiteX5" fmla="*/ 0 w 50126"/>
                <a:gd name="connsiteY5" fmla="*/ 151757 h 187890"/>
                <a:gd name="connsiteX6" fmla="*/ 0 w 50126"/>
                <a:gd name="connsiteY6" fmla="*/ 187890 h 187890"/>
                <a:gd name="connsiteX7" fmla="*/ 25293 w 50126"/>
                <a:gd name="connsiteY7" fmla="*/ 187890 h 187890"/>
                <a:gd name="connsiteX8" fmla="*/ 25293 w 50126"/>
                <a:gd name="connsiteY8" fmla="*/ 154468 h 187890"/>
                <a:gd name="connsiteX9" fmla="*/ 30713 w 50126"/>
                <a:gd name="connsiteY9" fmla="*/ 14453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26" h="187890">
                  <a:moveTo>
                    <a:pt x="30713" y="14453"/>
                  </a:moveTo>
                  <a:lnTo>
                    <a:pt x="22583" y="0"/>
                  </a:lnTo>
                  <a:lnTo>
                    <a:pt x="0" y="14453"/>
                  </a:lnTo>
                  <a:lnTo>
                    <a:pt x="8130" y="28906"/>
                  </a:lnTo>
                  <a:cubicBezTo>
                    <a:pt x="30713" y="65039"/>
                    <a:pt x="28003" y="110205"/>
                    <a:pt x="2710" y="143628"/>
                  </a:cubicBezTo>
                  <a:cubicBezTo>
                    <a:pt x="0" y="146338"/>
                    <a:pt x="0" y="149048"/>
                    <a:pt x="0" y="151757"/>
                  </a:cubicBezTo>
                  <a:lnTo>
                    <a:pt x="0" y="187890"/>
                  </a:lnTo>
                  <a:lnTo>
                    <a:pt x="25293" y="187890"/>
                  </a:lnTo>
                  <a:lnTo>
                    <a:pt x="25293" y="154468"/>
                  </a:lnTo>
                  <a:cubicBezTo>
                    <a:pt x="56005" y="112915"/>
                    <a:pt x="58716" y="56909"/>
                    <a:pt x="30713" y="14453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401">
              <a:extLst>
                <a:ext uri="{FF2B5EF4-FFF2-40B4-BE49-F238E27FC236}">
                  <a16:creationId xmlns:a16="http://schemas.microsoft.com/office/drawing/2014/main" id="{0CAA3C16-7C1F-0957-D5D3-BA8718B0CA26}"/>
                </a:ext>
              </a:extLst>
            </p:cNvPr>
            <p:cNvSpPr/>
            <p:nvPr/>
          </p:nvSpPr>
          <p:spPr>
            <a:xfrm>
              <a:off x="10641441" y="5428649"/>
              <a:ext cx="740723" cy="639712"/>
            </a:xfrm>
            <a:custGeom>
              <a:avLst/>
              <a:gdLst>
                <a:gd name="connsiteX0" fmla="*/ 654005 w 740723"/>
                <a:gd name="connsiteY0" fmla="*/ 391299 h 639712"/>
                <a:gd name="connsiteX1" fmla="*/ 557349 w 740723"/>
                <a:gd name="connsiteY1" fmla="*/ 391299 h 639712"/>
                <a:gd name="connsiteX2" fmla="*/ 618775 w 740723"/>
                <a:gd name="connsiteY2" fmla="*/ 340712 h 639712"/>
                <a:gd name="connsiteX3" fmla="*/ 715431 w 740723"/>
                <a:gd name="connsiteY3" fmla="*/ 340712 h 639712"/>
                <a:gd name="connsiteX4" fmla="*/ 654005 w 740723"/>
                <a:gd name="connsiteY4" fmla="*/ 391299 h 639712"/>
                <a:gd name="connsiteX5" fmla="*/ 305323 w 740723"/>
                <a:gd name="connsiteY5" fmla="*/ 403041 h 639712"/>
                <a:gd name="connsiteX6" fmla="*/ 191504 w 740723"/>
                <a:gd name="connsiteY6" fmla="*/ 403041 h 639712"/>
                <a:gd name="connsiteX7" fmla="*/ 155371 w 740723"/>
                <a:gd name="connsiteY7" fmla="*/ 352455 h 639712"/>
                <a:gd name="connsiteX8" fmla="*/ 160791 w 740723"/>
                <a:gd name="connsiteY8" fmla="*/ 352455 h 639712"/>
                <a:gd name="connsiteX9" fmla="*/ 210474 w 740723"/>
                <a:gd name="connsiteY9" fmla="*/ 301870 h 639712"/>
                <a:gd name="connsiteX10" fmla="*/ 210474 w 740723"/>
                <a:gd name="connsiteY10" fmla="*/ 281996 h 639712"/>
                <a:gd name="connsiteX11" fmla="*/ 285449 w 740723"/>
                <a:gd name="connsiteY11" fmla="*/ 281996 h 639712"/>
                <a:gd name="connsiteX12" fmla="*/ 285449 w 740723"/>
                <a:gd name="connsiteY12" fmla="*/ 301870 h 639712"/>
                <a:gd name="connsiteX13" fmla="*/ 335132 w 740723"/>
                <a:gd name="connsiteY13" fmla="*/ 352455 h 639712"/>
                <a:gd name="connsiteX14" fmla="*/ 345972 w 740723"/>
                <a:gd name="connsiteY14" fmla="*/ 352455 h 639712"/>
                <a:gd name="connsiteX15" fmla="*/ 305323 w 740723"/>
                <a:gd name="connsiteY15" fmla="*/ 403041 h 639712"/>
                <a:gd name="connsiteX16" fmla="*/ 246607 w 740723"/>
                <a:gd name="connsiteY16" fmla="*/ 480727 h 639712"/>
                <a:gd name="connsiteX17" fmla="*/ 207764 w 740723"/>
                <a:gd name="connsiteY17" fmla="*/ 427431 h 639712"/>
                <a:gd name="connsiteX18" fmla="*/ 285449 w 740723"/>
                <a:gd name="connsiteY18" fmla="*/ 427431 h 639712"/>
                <a:gd name="connsiteX19" fmla="*/ 246607 w 740723"/>
                <a:gd name="connsiteY19" fmla="*/ 480727 h 639712"/>
                <a:gd name="connsiteX20" fmla="*/ 147241 w 740723"/>
                <a:gd name="connsiteY20" fmla="*/ 165468 h 639712"/>
                <a:gd name="connsiteX21" fmla="*/ 147241 w 740723"/>
                <a:gd name="connsiteY21" fmla="*/ 121205 h 639712"/>
                <a:gd name="connsiteX22" fmla="*/ 338746 w 740723"/>
                <a:gd name="connsiteY22" fmla="*/ 31776 h 639712"/>
                <a:gd name="connsiteX23" fmla="*/ 344165 w 740723"/>
                <a:gd name="connsiteY23" fmla="*/ 67909 h 639712"/>
                <a:gd name="connsiteX24" fmla="*/ 344165 w 740723"/>
                <a:gd name="connsiteY24" fmla="*/ 168178 h 639712"/>
                <a:gd name="connsiteX25" fmla="*/ 244800 w 740723"/>
                <a:gd name="connsiteY25" fmla="*/ 268446 h 639712"/>
                <a:gd name="connsiteX26" fmla="*/ 147241 w 740723"/>
                <a:gd name="connsiteY26" fmla="*/ 165468 h 639712"/>
                <a:gd name="connsiteX27" fmla="*/ 728981 w 740723"/>
                <a:gd name="connsiteY27" fmla="*/ 316323 h 639712"/>
                <a:gd name="connsiteX28" fmla="*/ 618775 w 740723"/>
                <a:gd name="connsiteY28" fmla="*/ 316323 h 639712"/>
                <a:gd name="connsiteX29" fmla="*/ 532960 w 740723"/>
                <a:gd name="connsiteY29" fmla="*/ 400332 h 639712"/>
                <a:gd name="connsiteX30" fmla="*/ 496827 w 740723"/>
                <a:gd name="connsiteY30" fmla="*/ 467177 h 639712"/>
                <a:gd name="connsiteX31" fmla="*/ 496827 w 740723"/>
                <a:gd name="connsiteY31" fmla="*/ 416591 h 639712"/>
                <a:gd name="connsiteX32" fmla="*/ 411011 w 740723"/>
                <a:gd name="connsiteY32" fmla="*/ 329872 h 639712"/>
                <a:gd name="connsiteX33" fmla="*/ 365845 w 740723"/>
                <a:gd name="connsiteY33" fmla="*/ 329872 h 639712"/>
                <a:gd name="connsiteX34" fmla="*/ 338746 w 740723"/>
                <a:gd name="connsiteY34" fmla="*/ 329872 h 639712"/>
                <a:gd name="connsiteX35" fmla="*/ 313453 w 740723"/>
                <a:gd name="connsiteY35" fmla="*/ 304579 h 639712"/>
                <a:gd name="connsiteX36" fmla="*/ 313453 w 740723"/>
                <a:gd name="connsiteY36" fmla="*/ 273867 h 639712"/>
                <a:gd name="connsiteX37" fmla="*/ 374878 w 740723"/>
                <a:gd name="connsiteY37" fmla="*/ 165468 h 639712"/>
                <a:gd name="connsiteX38" fmla="*/ 374878 w 740723"/>
                <a:gd name="connsiteY38" fmla="*/ 65199 h 639712"/>
                <a:gd name="connsiteX39" fmla="*/ 361329 w 740723"/>
                <a:gd name="connsiteY39" fmla="*/ 6483 h 639712"/>
                <a:gd name="connsiteX40" fmla="*/ 345069 w 740723"/>
                <a:gd name="connsiteY40" fmla="*/ 1063 h 639712"/>
                <a:gd name="connsiteX41" fmla="*/ 134595 w 740723"/>
                <a:gd name="connsiteY41" fmla="*/ 101332 h 639712"/>
                <a:gd name="connsiteX42" fmla="*/ 126465 w 740723"/>
                <a:gd name="connsiteY42" fmla="*/ 112172 h 639712"/>
                <a:gd name="connsiteX43" fmla="*/ 126465 w 740723"/>
                <a:gd name="connsiteY43" fmla="*/ 165468 h 639712"/>
                <a:gd name="connsiteX44" fmla="*/ 187891 w 740723"/>
                <a:gd name="connsiteY44" fmla="*/ 273867 h 639712"/>
                <a:gd name="connsiteX45" fmla="*/ 187891 w 740723"/>
                <a:gd name="connsiteY45" fmla="*/ 304579 h 639712"/>
                <a:gd name="connsiteX46" fmla="*/ 162598 w 740723"/>
                <a:gd name="connsiteY46" fmla="*/ 329872 h 639712"/>
                <a:gd name="connsiteX47" fmla="*/ 85816 w 740723"/>
                <a:gd name="connsiteY47" fmla="*/ 329872 h 639712"/>
                <a:gd name="connsiteX48" fmla="*/ 0 w 740723"/>
                <a:gd name="connsiteY48" fmla="*/ 416591 h 639712"/>
                <a:gd name="connsiteX49" fmla="*/ 0 w 740723"/>
                <a:gd name="connsiteY49" fmla="*/ 639712 h 639712"/>
                <a:gd name="connsiteX50" fmla="*/ 25293 w 740723"/>
                <a:gd name="connsiteY50" fmla="*/ 639712 h 639712"/>
                <a:gd name="connsiteX51" fmla="*/ 25293 w 740723"/>
                <a:gd name="connsiteY51" fmla="*/ 416591 h 639712"/>
                <a:gd name="connsiteX52" fmla="*/ 86719 w 740723"/>
                <a:gd name="connsiteY52" fmla="*/ 355166 h 639712"/>
                <a:gd name="connsiteX53" fmla="*/ 125562 w 740723"/>
                <a:gd name="connsiteY53" fmla="*/ 355166 h 639712"/>
                <a:gd name="connsiteX54" fmla="*/ 236670 w 740723"/>
                <a:gd name="connsiteY54" fmla="*/ 511440 h 639712"/>
                <a:gd name="connsiteX55" fmla="*/ 247510 w 740723"/>
                <a:gd name="connsiteY55" fmla="*/ 516859 h 639712"/>
                <a:gd name="connsiteX56" fmla="*/ 258350 w 740723"/>
                <a:gd name="connsiteY56" fmla="*/ 511440 h 639712"/>
                <a:gd name="connsiteX57" fmla="*/ 374878 w 740723"/>
                <a:gd name="connsiteY57" fmla="*/ 355166 h 639712"/>
                <a:gd name="connsiteX58" fmla="*/ 408301 w 740723"/>
                <a:gd name="connsiteY58" fmla="*/ 355166 h 639712"/>
                <a:gd name="connsiteX59" fmla="*/ 469727 w 740723"/>
                <a:gd name="connsiteY59" fmla="*/ 416591 h 639712"/>
                <a:gd name="connsiteX60" fmla="*/ 469727 w 740723"/>
                <a:gd name="connsiteY60" fmla="*/ 516859 h 639712"/>
                <a:gd name="connsiteX61" fmla="*/ 480567 w 740723"/>
                <a:gd name="connsiteY61" fmla="*/ 527700 h 639712"/>
                <a:gd name="connsiteX62" fmla="*/ 491407 w 740723"/>
                <a:gd name="connsiteY62" fmla="*/ 522280 h 639712"/>
                <a:gd name="connsiteX63" fmla="*/ 549219 w 740723"/>
                <a:gd name="connsiteY63" fmla="*/ 416591 h 639712"/>
                <a:gd name="connsiteX64" fmla="*/ 621485 w 740723"/>
                <a:gd name="connsiteY64" fmla="*/ 416591 h 639712"/>
                <a:gd name="connsiteX65" fmla="*/ 499537 w 740723"/>
                <a:gd name="connsiteY65" fmla="*/ 639712 h 639712"/>
                <a:gd name="connsiteX66" fmla="*/ 527540 w 740723"/>
                <a:gd name="connsiteY66" fmla="*/ 639712 h 639712"/>
                <a:gd name="connsiteX67" fmla="*/ 649488 w 740723"/>
                <a:gd name="connsiteY67" fmla="*/ 416591 h 639712"/>
                <a:gd name="connsiteX68" fmla="*/ 654908 w 740723"/>
                <a:gd name="connsiteY68" fmla="*/ 416591 h 639712"/>
                <a:gd name="connsiteX69" fmla="*/ 740724 w 740723"/>
                <a:gd name="connsiteY69" fmla="*/ 329872 h 639712"/>
                <a:gd name="connsiteX70" fmla="*/ 728981 w 740723"/>
                <a:gd name="connsiteY70" fmla="*/ 316323 h 6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40723" h="639712">
                  <a:moveTo>
                    <a:pt x="654005" y="391299"/>
                  </a:moveTo>
                  <a:lnTo>
                    <a:pt x="557349" y="391299"/>
                  </a:lnTo>
                  <a:cubicBezTo>
                    <a:pt x="562769" y="363295"/>
                    <a:pt x="588062" y="340712"/>
                    <a:pt x="618775" y="340712"/>
                  </a:cubicBezTo>
                  <a:lnTo>
                    <a:pt x="715431" y="340712"/>
                  </a:lnTo>
                  <a:cubicBezTo>
                    <a:pt x="710010" y="369619"/>
                    <a:pt x="684718" y="391299"/>
                    <a:pt x="654005" y="391299"/>
                  </a:cubicBezTo>
                  <a:close/>
                  <a:moveTo>
                    <a:pt x="305323" y="403041"/>
                  </a:moveTo>
                  <a:lnTo>
                    <a:pt x="191504" y="403041"/>
                  </a:lnTo>
                  <a:lnTo>
                    <a:pt x="155371" y="352455"/>
                  </a:lnTo>
                  <a:lnTo>
                    <a:pt x="160791" y="352455"/>
                  </a:lnTo>
                  <a:cubicBezTo>
                    <a:pt x="188794" y="352455"/>
                    <a:pt x="210474" y="329872"/>
                    <a:pt x="210474" y="301870"/>
                  </a:cubicBezTo>
                  <a:lnTo>
                    <a:pt x="210474" y="281996"/>
                  </a:lnTo>
                  <a:cubicBezTo>
                    <a:pt x="235767" y="290126"/>
                    <a:pt x="260156" y="290126"/>
                    <a:pt x="285449" y="281996"/>
                  </a:cubicBezTo>
                  <a:lnTo>
                    <a:pt x="285449" y="301870"/>
                  </a:lnTo>
                  <a:cubicBezTo>
                    <a:pt x="285449" y="329872"/>
                    <a:pt x="308032" y="352455"/>
                    <a:pt x="335132" y="352455"/>
                  </a:cubicBezTo>
                  <a:lnTo>
                    <a:pt x="345972" y="352455"/>
                  </a:lnTo>
                  <a:lnTo>
                    <a:pt x="305323" y="403041"/>
                  </a:lnTo>
                  <a:close/>
                  <a:moveTo>
                    <a:pt x="246607" y="480727"/>
                  </a:moveTo>
                  <a:lnTo>
                    <a:pt x="207764" y="427431"/>
                  </a:lnTo>
                  <a:lnTo>
                    <a:pt x="285449" y="427431"/>
                  </a:lnTo>
                  <a:lnTo>
                    <a:pt x="246607" y="480727"/>
                  </a:lnTo>
                  <a:close/>
                  <a:moveTo>
                    <a:pt x="147241" y="165468"/>
                  </a:moveTo>
                  <a:lnTo>
                    <a:pt x="147241" y="121205"/>
                  </a:lnTo>
                  <a:lnTo>
                    <a:pt x="338746" y="31776"/>
                  </a:lnTo>
                  <a:cubicBezTo>
                    <a:pt x="344165" y="42616"/>
                    <a:pt x="344165" y="57069"/>
                    <a:pt x="344165" y="67909"/>
                  </a:cubicBezTo>
                  <a:lnTo>
                    <a:pt x="344165" y="168178"/>
                  </a:lnTo>
                  <a:cubicBezTo>
                    <a:pt x="344165" y="224184"/>
                    <a:pt x="299903" y="268446"/>
                    <a:pt x="244800" y="268446"/>
                  </a:cubicBezTo>
                  <a:cubicBezTo>
                    <a:pt x="189698" y="268446"/>
                    <a:pt x="147241" y="221474"/>
                    <a:pt x="147241" y="165468"/>
                  </a:cubicBezTo>
                  <a:close/>
                  <a:moveTo>
                    <a:pt x="728981" y="316323"/>
                  </a:moveTo>
                  <a:lnTo>
                    <a:pt x="618775" y="316323"/>
                  </a:lnTo>
                  <a:cubicBezTo>
                    <a:pt x="571802" y="316323"/>
                    <a:pt x="535670" y="352455"/>
                    <a:pt x="532960" y="400332"/>
                  </a:cubicBezTo>
                  <a:lnTo>
                    <a:pt x="496827" y="467177"/>
                  </a:lnTo>
                  <a:lnTo>
                    <a:pt x="496827" y="416591"/>
                  </a:lnTo>
                  <a:cubicBezTo>
                    <a:pt x="496827" y="369619"/>
                    <a:pt x="457984" y="329872"/>
                    <a:pt x="411011" y="329872"/>
                  </a:cubicBezTo>
                  <a:lnTo>
                    <a:pt x="365845" y="329872"/>
                  </a:lnTo>
                  <a:lnTo>
                    <a:pt x="338746" y="329872"/>
                  </a:lnTo>
                  <a:cubicBezTo>
                    <a:pt x="325196" y="329872"/>
                    <a:pt x="313453" y="319033"/>
                    <a:pt x="313453" y="304579"/>
                  </a:cubicBezTo>
                  <a:lnTo>
                    <a:pt x="313453" y="273867"/>
                  </a:lnTo>
                  <a:cubicBezTo>
                    <a:pt x="352295" y="251284"/>
                    <a:pt x="374878" y="209730"/>
                    <a:pt x="374878" y="165468"/>
                  </a:cubicBezTo>
                  <a:lnTo>
                    <a:pt x="374878" y="65199"/>
                  </a:lnTo>
                  <a:cubicBezTo>
                    <a:pt x="374878" y="45326"/>
                    <a:pt x="369459" y="23646"/>
                    <a:pt x="361329" y="6483"/>
                  </a:cubicBezTo>
                  <a:cubicBezTo>
                    <a:pt x="358619" y="1063"/>
                    <a:pt x="350489" y="-1647"/>
                    <a:pt x="345069" y="1063"/>
                  </a:cubicBezTo>
                  <a:lnTo>
                    <a:pt x="134595" y="101332"/>
                  </a:lnTo>
                  <a:cubicBezTo>
                    <a:pt x="129175" y="104042"/>
                    <a:pt x="126465" y="106752"/>
                    <a:pt x="126465" y="112172"/>
                  </a:cubicBezTo>
                  <a:lnTo>
                    <a:pt x="126465" y="165468"/>
                  </a:lnTo>
                  <a:cubicBezTo>
                    <a:pt x="126465" y="209730"/>
                    <a:pt x="151758" y="252187"/>
                    <a:pt x="187891" y="273867"/>
                  </a:cubicBezTo>
                  <a:lnTo>
                    <a:pt x="187891" y="304579"/>
                  </a:lnTo>
                  <a:cubicBezTo>
                    <a:pt x="187891" y="318129"/>
                    <a:pt x="177051" y="329872"/>
                    <a:pt x="162598" y="329872"/>
                  </a:cubicBezTo>
                  <a:lnTo>
                    <a:pt x="85816" y="329872"/>
                  </a:lnTo>
                  <a:cubicBezTo>
                    <a:pt x="38843" y="329872"/>
                    <a:pt x="0" y="368716"/>
                    <a:pt x="0" y="416591"/>
                  </a:cubicBezTo>
                  <a:lnTo>
                    <a:pt x="0" y="639712"/>
                  </a:lnTo>
                  <a:lnTo>
                    <a:pt x="25293" y="639712"/>
                  </a:lnTo>
                  <a:lnTo>
                    <a:pt x="25293" y="416591"/>
                  </a:lnTo>
                  <a:cubicBezTo>
                    <a:pt x="25293" y="383169"/>
                    <a:pt x="53296" y="355166"/>
                    <a:pt x="86719" y="355166"/>
                  </a:cubicBezTo>
                  <a:lnTo>
                    <a:pt x="125562" y="355166"/>
                  </a:lnTo>
                  <a:lnTo>
                    <a:pt x="236670" y="511440"/>
                  </a:lnTo>
                  <a:cubicBezTo>
                    <a:pt x="239380" y="514150"/>
                    <a:pt x="242090" y="516859"/>
                    <a:pt x="247510" y="516859"/>
                  </a:cubicBezTo>
                  <a:cubicBezTo>
                    <a:pt x="250220" y="516859"/>
                    <a:pt x="255640" y="514150"/>
                    <a:pt x="258350" y="511440"/>
                  </a:cubicBezTo>
                  <a:lnTo>
                    <a:pt x="374878" y="355166"/>
                  </a:lnTo>
                  <a:lnTo>
                    <a:pt x="408301" y="355166"/>
                  </a:lnTo>
                  <a:cubicBezTo>
                    <a:pt x="441724" y="355166"/>
                    <a:pt x="469727" y="383169"/>
                    <a:pt x="469727" y="416591"/>
                  </a:cubicBezTo>
                  <a:lnTo>
                    <a:pt x="469727" y="516859"/>
                  </a:lnTo>
                  <a:cubicBezTo>
                    <a:pt x="469727" y="522280"/>
                    <a:pt x="475147" y="527700"/>
                    <a:pt x="480567" y="527700"/>
                  </a:cubicBezTo>
                  <a:cubicBezTo>
                    <a:pt x="485987" y="527700"/>
                    <a:pt x="488697" y="524990"/>
                    <a:pt x="491407" y="522280"/>
                  </a:cubicBezTo>
                  <a:lnTo>
                    <a:pt x="549219" y="416591"/>
                  </a:lnTo>
                  <a:lnTo>
                    <a:pt x="621485" y="416591"/>
                  </a:lnTo>
                  <a:lnTo>
                    <a:pt x="499537" y="639712"/>
                  </a:lnTo>
                  <a:lnTo>
                    <a:pt x="527540" y="639712"/>
                  </a:lnTo>
                  <a:lnTo>
                    <a:pt x="649488" y="416591"/>
                  </a:lnTo>
                  <a:lnTo>
                    <a:pt x="654908" y="416591"/>
                  </a:lnTo>
                  <a:cubicBezTo>
                    <a:pt x="701881" y="416591"/>
                    <a:pt x="740724" y="377749"/>
                    <a:pt x="740724" y="329872"/>
                  </a:cubicBezTo>
                  <a:cubicBezTo>
                    <a:pt x="740724" y="321742"/>
                    <a:pt x="734400" y="316323"/>
                    <a:pt x="728981" y="316323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feld 9">
            <a:extLst>
              <a:ext uri="{FF2B5EF4-FFF2-40B4-BE49-F238E27FC236}">
                <a16:creationId xmlns:a16="http://schemas.microsoft.com/office/drawing/2014/main" id="{99263B58-B1D2-D10C-8569-2C0080B39D43}"/>
              </a:ext>
            </a:extLst>
          </p:cNvPr>
          <p:cNvSpPr txBox="1"/>
          <p:nvPr/>
        </p:nvSpPr>
        <p:spPr>
          <a:xfrm>
            <a:off x="1202635" y="6307690"/>
            <a:ext cx="165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Alton (2017)</a:t>
            </a:r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0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F4BD7-3284-4F97-B990-B4B5662F4A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7836" y="1759225"/>
            <a:ext cx="4692770" cy="43863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/>
              <a:t>Davon </a:t>
            </a:r>
            <a:r>
              <a:rPr lang="en-GB" b="1" dirty="0" err="1"/>
              <a:t>ausgehen</a:t>
            </a:r>
            <a:r>
              <a:rPr lang="en-GB" b="1" dirty="0"/>
              <a:t>, </a:t>
            </a:r>
            <a:r>
              <a:rPr lang="en-GB" b="1" dirty="0" err="1"/>
              <a:t>dass</a:t>
            </a:r>
            <a:r>
              <a:rPr lang="en-GB" b="1" dirty="0"/>
              <a:t> </a:t>
            </a:r>
            <a:r>
              <a:rPr lang="en-GB" b="1" dirty="0" err="1"/>
              <a:t>sie</a:t>
            </a:r>
            <a:r>
              <a:rPr lang="en-GB" b="1" dirty="0"/>
              <a:t> </a:t>
            </a:r>
            <a:r>
              <a:rPr lang="en-GB" b="1" dirty="0" err="1"/>
              <a:t>ihre</a:t>
            </a:r>
            <a:r>
              <a:rPr lang="en-GB" b="1" dirty="0"/>
              <a:t> </a:t>
            </a:r>
            <a:r>
              <a:rPr lang="en-GB" b="1" dirty="0" err="1"/>
              <a:t>eigenen</a:t>
            </a:r>
            <a:r>
              <a:rPr lang="en-GB" b="1" dirty="0"/>
              <a:t> </a:t>
            </a:r>
            <a:r>
              <a:rPr lang="en-GB" b="1" dirty="0" err="1"/>
              <a:t>Kaufentscheidungen</a:t>
            </a:r>
            <a:r>
              <a:rPr lang="en-GB" b="1" dirty="0"/>
              <a:t> </a:t>
            </a:r>
            <a:r>
              <a:rPr lang="en-GB" b="1" dirty="0" err="1"/>
              <a:t>treffen</a:t>
            </a:r>
            <a:endParaRPr lang="en-GB" b="1" dirty="0"/>
          </a:p>
          <a:p>
            <a:r>
              <a:rPr lang="en-GB" dirty="0" err="1"/>
              <a:t>Aktive</a:t>
            </a:r>
            <a:r>
              <a:rPr lang="en-GB" dirty="0"/>
              <a:t> </a:t>
            </a:r>
            <a:r>
              <a:rPr lang="en-GB" dirty="0" err="1"/>
              <a:t>Senioren</a:t>
            </a:r>
            <a:r>
              <a:rPr lang="en-GB" dirty="0"/>
              <a:t> </a:t>
            </a:r>
            <a:r>
              <a:rPr lang="en-GB" dirty="0" err="1"/>
              <a:t>treffen</a:t>
            </a:r>
            <a:r>
              <a:rPr lang="en-GB" dirty="0"/>
              <a:t> gerne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Entscheidungen</a:t>
            </a:r>
            <a:r>
              <a:rPr lang="en-GB" dirty="0"/>
              <a:t>,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hilflosen</a:t>
            </a:r>
            <a:r>
              <a:rPr lang="en-GB" dirty="0"/>
              <a:t> Menschen, die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Entscheidungen</a:t>
            </a:r>
            <a:r>
              <a:rPr lang="en-GB" dirty="0"/>
              <a:t> </a:t>
            </a:r>
            <a:r>
              <a:rPr lang="en-GB" dirty="0" err="1"/>
              <a:t>treffen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. Sie </a:t>
            </a:r>
            <a:r>
              <a:rPr lang="en-GB" dirty="0" err="1"/>
              <a:t>sind</a:t>
            </a:r>
            <a:r>
              <a:rPr lang="en-GB" dirty="0"/>
              <a:t> oft </a:t>
            </a:r>
            <a:r>
              <a:rPr lang="en-GB" b="1" dirty="0" err="1"/>
              <a:t>starke</a:t>
            </a:r>
            <a:r>
              <a:rPr lang="en-GB" b="1" dirty="0"/>
              <a:t>, </a:t>
            </a:r>
            <a:r>
              <a:rPr lang="en-GB" b="1" dirty="0" err="1"/>
              <a:t>gesunde</a:t>
            </a:r>
            <a:r>
              <a:rPr lang="en-GB" b="1" dirty="0"/>
              <a:t> und </a:t>
            </a:r>
            <a:r>
              <a:rPr lang="en-GB" b="1" dirty="0" err="1"/>
              <a:t>fähige</a:t>
            </a:r>
            <a:r>
              <a:rPr lang="en-GB" b="1" dirty="0"/>
              <a:t> </a:t>
            </a:r>
            <a:r>
              <a:rPr lang="en-GB" b="1" dirty="0" err="1"/>
              <a:t>Erwachsene</a:t>
            </a:r>
            <a:r>
              <a:rPr lang="en-GB" dirty="0"/>
              <a:t>. </a:t>
            </a:r>
            <a:r>
              <a:rPr lang="en-GB" dirty="0" err="1"/>
              <a:t>Gehen</a:t>
            </a:r>
            <a:r>
              <a:rPr lang="en-GB" dirty="0"/>
              <a:t> Sie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davon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Sie </a:t>
            </a:r>
            <a:r>
              <a:rPr lang="en-GB" dirty="0" err="1"/>
              <a:t>sich</a:t>
            </a:r>
            <a:r>
              <a:rPr lang="en-GB" dirty="0"/>
              <a:t> an </a:t>
            </a:r>
            <a:r>
              <a:rPr lang="en-GB" dirty="0" err="1"/>
              <a:t>pflegende</a:t>
            </a:r>
            <a:r>
              <a:rPr lang="en-GB" dirty="0"/>
              <a:t> </a:t>
            </a:r>
            <a:r>
              <a:rPr lang="en-GB" dirty="0" err="1"/>
              <a:t>Angehörige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deren</a:t>
            </a:r>
            <a:r>
              <a:rPr lang="en-GB" dirty="0"/>
              <a:t> Kinder </a:t>
            </a:r>
            <a:r>
              <a:rPr lang="en-GB" dirty="0" err="1"/>
              <a:t>wenden</a:t>
            </a:r>
            <a:r>
              <a:rPr lang="en-GB" dirty="0"/>
              <a:t> </a:t>
            </a:r>
            <a:r>
              <a:rPr lang="en-GB" dirty="0" err="1"/>
              <a:t>müssen</a:t>
            </a:r>
            <a:r>
              <a:rPr lang="en-GB" dirty="0"/>
              <a:t>, um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verkaufen</a:t>
            </a:r>
            <a:r>
              <a:rPr lang="en-GB" dirty="0"/>
              <a:t>.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C0B3-F09A-9D87-BB66-6137A2D019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42533"/>
            <a:ext cx="4692770" cy="1120441"/>
          </a:xfrm>
          <a:solidFill>
            <a:srgbClr val="FED100"/>
          </a:solidFill>
        </p:spPr>
        <p:txBody>
          <a:bodyPr>
            <a:normAutofit fontScale="85000" lnSpcReduction="10000"/>
          </a:bodyPr>
          <a:lstStyle/>
          <a:p>
            <a:pPr marL="180000"/>
            <a:r>
              <a:rPr lang="en-IE" dirty="0"/>
              <a:t>Tipps für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erfolgreiche</a:t>
            </a:r>
            <a:r>
              <a:rPr lang="en-IE" dirty="0"/>
              <a:t> </a:t>
            </a:r>
            <a:r>
              <a:rPr lang="en-IE" dirty="0" err="1"/>
              <a:t>Vermarktung</a:t>
            </a:r>
            <a:r>
              <a:rPr lang="en-IE" dirty="0"/>
              <a:t> an </a:t>
            </a:r>
            <a:r>
              <a:rPr lang="en-IE" dirty="0" err="1"/>
              <a:t>Senioren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587F3-B44F-2F84-A40F-08C394C725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E" b="1"/>
              <a:t>2</a:t>
            </a:r>
          </a:p>
        </p:txBody>
      </p:sp>
      <p:pic>
        <p:nvPicPr>
          <p:cNvPr id="6" name="Picture 5" descr="Elderly man grocery shopping">
            <a:extLst>
              <a:ext uri="{FF2B5EF4-FFF2-40B4-BE49-F238E27FC236}">
                <a16:creationId xmlns:a16="http://schemas.microsoft.com/office/drawing/2014/main" id="{0B839383-4529-4737-BBEB-B6E23E0668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030" y="2104845"/>
            <a:ext cx="4881832" cy="3254555"/>
          </a:xfrm>
          <a:prstGeom prst="rect">
            <a:avLst/>
          </a:prstGeom>
        </p:spPr>
      </p:pic>
      <p:sp>
        <p:nvSpPr>
          <p:cNvPr id="7" name="Textfeld 9">
            <a:extLst>
              <a:ext uri="{FF2B5EF4-FFF2-40B4-BE49-F238E27FC236}">
                <a16:creationId xmlns:a16="http://schemas.microsoft.com/office/drawing/2014/main" id="{00FB04A1-A17A-40EA-E593-36BAC19B85DC}"/>
              </a:ext>
            </a:extLst>
          </p:cNvPr>
          <p:cNvSpPr txBox="1"/>
          <p:nvPr/>
        </p:nvSpPr>
        <p:spPr>
          <a:xfrm>
            <a:off x="1202635" y="6307690"/>
            <a:ext cx="165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Alton (2017)</a:t>
            </a:r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9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F4BD7-3284-4F97-B990-B4B5662F4A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985" y="2201686"/>
            <a:ext cx="4067410" cy="3722513"/>
          </a:xfrm>
        </p:spPr>
        <p:txBody>
          <a:bodyPr/>
          <a:lstStyle/>
          <a:p>
            <a:r>
              <a:rPr lang="en-GB" b="1" dirty="0"/>
              <a:t>Verstehen Sie, </a:t>
            </a:r>
            <a:r>
              <a:rPr lang="en-GB" b="1" dirty="0" err="1"/>
              <a:t>dass</a:t>
            </a:r>
            <a:r>
              <a:rPr lang="en-GB" b="1" dirty="0"/>
              <a:t> </a:t>
            </a:r>
            <a:r>
              <a:rPr lang="en-GB" b="1" dirty="0" err="1"/>
              <a:t>Senioren</a:t>
            </a:r>
            <a:r>
              <a:rPr lang="en-GB" b="1" dirty="0"/>
              <a:t> </a:t>
            </a:r>
            <a:r>
              <a:rPr lang="en-GB" b="1" dirty="0" err="1"/>
              <a:t>nicht</a:t>
            </a:r>
            <a:r>
              <a:rPr lang="en-GB" b="1" dirty="0"/>
              <a:t> </a:t>
            </a:r>
            <a:r>
              <a:rPr lang="en-GB" b="1" dirty="0" err="1"/>
              <a:t>dieselben</a:t>
            </a:r>
            <a:r>
              <a:rPr lang="en-GB" b="1" dirty="0"/>
              <a:t> Dinge </a:t>
            </a:r>
            <a:r>
              <a:rPr lang="en-GB" b="1" dirty="0" err="1"/>
              <a:t>wollen</a:t>
            </a:r>
            <a:r>
              <a:rPr lang="en-GB" b="1" dirty="0"/>
              <a:t> </a:t>
            </a:r>
            <a:r>
              <a:rPr lang="en-GB" b="1" dirty="0" err="1"/>
              <a:t>wie</a:t>
            </a:r>
            <a:r>
              <a:rPr lang="en-GB" b="1" dirty="0"/>
              <a:t> </a:t>
            </a:r>
            <a:r>
              <a:rPr lang="en-GB" b="1" dirty="0" err="1"/>
              <a:t>jüngere</a:t>
            </a:r>
            <a:r>
              <a:rPr lang="en-GB" b="1" dirty="0"/>
              <a:t> </a:t>
            </a:r>
            <a:r>
              <a:rPr lang="en-GB" b="1" dirty="0" err="1"/>
              <a:t>Generationen</a:t>
            </a:r>
            <a:endParaRPr lang="en-GB" b="1" dirty="0"/>
          </a:p>
          <a:p>
            <a:r>
              <a:rPr lang="en-GB" sz="2000" dirty="0" err="1"/>
              <a:t>Wenn</a:t>
            </a:r>
            <a:r>
              <a:rPr lang="en-GB" sz="2000" dirty="0"/>
              <a:t> Sie </a:t>
            </a:r>
            <a:r>
              <a:rPr lang="en-GB" sz="2000" dirty="0" err="1"/>
              <a:t>jemandem</a:t>
            </a:r>
            <a:r>
              <a:rPr lang="en-GB" sz="2000" dirty="0"/>
              <a:t>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Produkt</a:t>
            </a:r>
            <a:r>
              <a:rPr lang="en-GB" sz="2000" dirty="0"/>
              <a:t> </a:t>
            </a:r>
            <a:r>
              <a:rPr lang="en-GB" sz="2000" dirty="0" err="1"/>
              <a:t>oder</a:t>
            </a:r>
            <a:r>
              <a:rPr lang="en-GB" sz="2000" dirty="0"/>
              <a:t>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Dienstleistung</a:t>
            </a:r>
            <a:r>
              <a:rPr lang="en-GB" sz="2000" dirty="0"/>
              <a:t> </a:t>
            </a:r>
            <a:r>
              <a:rPr lang="en-GB" sz="2000" dirty="0" err="1"/>
              <a:t>verkaufen</a:t>
            </a:r>
            <a:r>
              <a:rPr lang="en-GB" sz="2000" dirty="0"/>
              <a:t>, </a:t>
            </a:r>
            <a:r>
              <a:rPr lang="en-GB" sz="2000" dirty="0" err="1"/>
              <a:t>ist</a:t>
            </a:r>
            <a:r>
              <a:rPr lang="en-GB" sz="2000" dirty="0"/>
              <a:t> es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grundlegendes</a:t>
            </a:r>
            <a:r>
              <a:rPr lang="en-GB" sz="2000" dirty="0"/>
              <a:t> </a:t>
            </a:r>
            <a:r>
              <a:rPr lang="en-GB" sz="2000" dirty="0" err="1"/>
              <a:t>Marketingwissen</a:t>
            </a:r>
            <a:r>
              <a:rPr lang="en-GB" sz="2000" dirty="0"/>
              <a:t>, </a:t>
            </a:r>
            <a:r>
              <a:rPr lang="en-GB" sz="2000" dirty="0" err="1"/>
              <a:t>dass</a:t>
            </a:r>
            <a:r>
              <a:rPr lang="en-GB" sz="2000" dirty="0"/>
              <a:t> Sie </a:t>
            </a:r>
            <a:r>
              <a:rPr lang="en-GB" sz="2000" dirty="0" err="1"/>
              <a:t>ihm</a:t>
            </a:r>
            <a:r>
              <a:rPr lang="en-GB" sz="2000" dirty="0"/>
              <a:t> </a:t>
            </a:r>
            <a:r>
              <a:rPr lang="en-GB" sz="2000" dirty="0" err="1"/>
              <a:t>nicht</a:t>
            </a:r>
            <a:r>
              <a:rPr lang="en-GB" sz="2000" dirty="0"/>
              <a:t> </a:t>
            </a:r>
            <a:r>
              <a:rPr lang="en-GB" sz="2000" b="1" dirty="0"/>
              <a:t>"das </a:t>
            </a:r>
            <a:r>
              <a:rPr lang="en-GB" sz="2000" b="1" dirty="0" err="1"/>
              <a:t>Produkt</a:t>
            </a:r>
            <a:r>
              <a:rPr lang="en-GB" sz="2000" b="1" dirty="0"/>
              <a:t>" </a:t>
            </a:r>
            <a:r>
              <a:rPr lang="en-GB" sz="2000" b="1" dirty="0" err="1"/>
              <a:t>verkaufen</a:t>
            </a:r>
            <a:r>
              <a:rPr lang="en-GB" sz="2000" b="1" dirty="0"/>
              <a:t>, </a:t>
            </a:r>
            <a:r>
              <a:rPr lang="en-GB" sz="2000" b="1" dirty="0" err="1"/>
              <a:t>sondern</a:t>
            </a:r>
            <a:r>
              <a:rPr lang="en-GB" sz="2000" b="1" dirty="0"/>
              <a:t> was das </a:t>
            </a:r>
            <a:r>
              <a:rPr lang="en-GB" sz="2000" b="1" dirty="0" err="1"/>
              <a:t>Produkt</a:t>
            </a:r>
            <a:r>
              <a:rPr lang="en-GB" sz="2000" b="1" dirty="0"/>
              <a:t> für </a:t>
            </a:r>
            <a:r>
              <a:rPr lang="en-GB" sz="2000" b="1" dirty="0" err="1"/>
              <a:t>ihn</a:t>
            </a:r>
            <a:r>
              <a:rPr lang="en-GB" sz="2000" b="1" dirty="0"/>
              <a:t> tun </a:t>
            </a:r>
            <a:r>
              <a:rPr lang="en-GB" sz="2000" b="1" dirty="0" err="1"/>
              <a:t>wird</a:t>
            </a:r>
            <a:r>
              <a:rPr lang="en-GB" sz="2000" b="1" dirty="0"/>
              <a:t>.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C0B3-F09A-9D87-BB66-6137A2D019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42533"/>
            <a:ext cx="4692770" cy="1120441"/>
          </a:xfrm>
          <a:solidFill>
            <a:srgbClr val="FED100"/>
          </a:solidFill>
        </p:spPr>
        <p:txBody>
          <a:bodyPr>
            <a:normAutofit fontScale="85000" lnSpcReduction="10000"/>
          </a:bodyPr>
          <a:lstStyle/>
          <a:p>
            <a:pPr marL="180000"/>
            <a:r>
              <a:rPr lang="en-IE" dirty="0"/>
              <a:t>Tipps für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erfolgreiche</a:t>
            </a:r>
            <a:r>
              <a:rPr lang="en-IE" dirty="0"/>
              <a:t> </a:t>
            </a:r>
            <a:r>
              <a:rPr lang="en-IE" dirty="0" err="1"/>
              <a:t>Vermarktung</a:t>
            </a:r>
            <a:r>
              <a:rPr lang="en-IE" dirty="0"/>
              <a:t> an </a:t>
            </a:r>
            <a:r>
              <a:rPr lang="en-IE" dirty="0" err="1"/>
              <a:t>Senioren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587F3-B44F-2F84-A40F-08C394C725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E" b="1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2BB1E-78FE-A6F8-5B3A-C7DC2F7E4A8A}"/>
              </a:ext>
            </a:extLst>
          </p:cNvPr>
          <p:cNvSpPr txBox="1"/>
          <p:nvPr/>
        </p:nvSpPr>
        <p:spPr>
          <a:xfrm>
            <a:off x="6096000" y="4062942"/>
            <a:ext cx="53109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</a:rPr>
              <a:t>Wenn</a:t>
            </a:r>
            <a:r>
              <a:rPr lang="en-US" sz="2200" dirty="0">
                <a:solidFill>
                  <a:srgbClr val="000000"/>
                </a:solidFill>
              </a:rPr>
              <a:t> es um </a:t>
            </a:r>
            <a:r>
              <a:rPr lang="en-US" sz="2200" dirty="0" err="1">
                <a:solidFill>
                  <a:srgbClr val="000000"/>
                </a:solidFill>
              </a:rPr>
              <a:t>Senioren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geht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wollen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nicht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unbedingt</a:t>
            </a:r>
            <a:r>
              <a:rPr lang="en-US" sz="2200" dirty="0">
                <a:solidFill>
                  <a:srgbClr val="000000"/>
                </a:solidFill>
              </a:rPr>
              <a:t> das </a:t>
            </a:r>
            <a:r>
              <a:rPr lang="en-US" sz="2200" dirty="0" err="1">
                <a:solidFill>
                  <a:srgbClr val="000000"/>
                </a:solidFill>
              </a:rPr>
              <a:t>Gleiche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wie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ein</a:t>
            </a:r>
            <a:r>
              <a:rPr lang="en-US" sz="2200" dirty="0">
                <a:solidFill>
                  <a:srgbClr val="000000"/>
                </a:solidFill>
              </a:rPr>
              <a:t> Teenager, </a:t>
            </a:r>
            <a:r>
              <a:rPr lang="en-US" sz="2200" dirty="0" err="1">
                <a:solidFill>
                  <a:srgbClr val="000000"/>
                </a:solidFill>
              </a:rPr>
              <a:t>aber</a:t>
            </a:r>
            <a:r>
              <a:rPr lang="en-US" sz="2200" dirty="0">
                <a:solidFill>
                  <a:srgbClr val="000000"/>
                </a:solidFill>
              </a:rPr>
              <a:t> das </a:t>
            </a:r>
            <a:r>
              <a:rPr lang="en-US" sz="2200" dirty="0" err="1">
                <a:solidFill>
                  <a:srgbClr val="000000"/>
                </a:solidFill>
              </a:rPr>
              <a:t>bedeutet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nicht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dass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nicht</a:t>
            </a:r>
            <a:r>
              <a:rPr lang="en-US" sz="2200" dirty="0">
                <a:solidFill>
                  <a:srgbClr val="000000"/>
                </a:solidFill>
              </a:rPr>
              <a:t> das </a:t>
            </a:r>
            <a:r>
              <a:rPr lang="en-US" sz="2200" dirty="0" err="1">
                <a:solidFill>
                  <a:srgbClr val="000000"/>
                </a:solidFill>
              </a:rPr>
              <a:t>gleiche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Produkt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wollen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  <a:r>
              <a:rPr lang="en-US" sz="2200" b="1" dirty="0">
                <a:solidFill>
                  <a:srgbClr val="000000"/>
                </a:solidFill>
              </a:rPr>
              <a:t>Man </a:t>
            </a:r>
            <a:r>
              <a:rPr lang="en-US" sz="2200" b="1" dirty="0" err="1">
                <a:solidFill>
                  <a:srgbClr val="000000"/>
                </a:solidFill>
              </a:rPr>
              <a:t>kann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jedem</a:t>
            </a:r>
            <a:r>
              <a:rPr lang="en-US" sz="2200" b="1" dirty="0">
                <a:solidFill>
                  <a:srgbClr val="000000"/>
                </a:solidFill>
              </a:rPr>
              <a:t> das </a:t>
            </a:r>
            <a:r>
              <a:rPr lang="en-US" sz="2200" b="1" dirty="0" err="1">
                <a:solidFill>
                  <a:srgbClr val="000000"/>
                </a:solidFill>
              </a:rPr>
              <a:t>gleiche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Produkt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verkaufen</a:t>
            </a:r>
            <a:r>
              <a:rPr lang="en-US" sz="2200" b="1" dirty="0">
                <a:solidFill>
                  <a:srgbClr val="000000"/>
                </a:solidFill>
              </a:rPr>
              <a:t>, </a:t>
            </a:r>
            <a:r>
              <a:rPr lang="en-US" sz="2200" b="1" dirty="0" err="1">
                <a:solidFill>
                  <a:srgbClr val="000000"/>
                </a:solidFill>
              </a:rPr>
              <a:t>solange</a:t>
            </a:r>
            <a:r>
              <a:rPr lang="en-US" sz="2200" b="1" dirty="0">
                <a:solidFill>
                  <a:srgbClr val="000000"/>
                </a:solidFill>
              </a:rPr>
              <a:t> man </a:t>
            </a:r>
            <a:r>
              <a:rPr lang="en-US" sz="2200" b="1" dirty="0" err="1">
                <a:solidFill>
                  <a:srgbClr val="000000"/>
                </a:solidFill>
              </a:rPr>
              <a:t>herausfindet</a:t>
            </a:r>
            <a:r>
              <a:rPr lang="en-US" sz="2200" b="1" dirty="0">
                <a:solidFill>
                  <a:srgbClr val="000000"/>
                </a:solidFill>
              </a:rPr>
              <a:t>, </a:t>
            </a:r>
            <a:r>
              <a:rPr lang="en-US" sz="2200" b="1" dirty="0" err="1">
                <a:solidFill>
                  <a:srgbClr val="000000"/>
                </a:solidFill>
              </a:rPr>
              <a:t>warum</a:t>
            </a:r>
            <a:r>
              <a:rPr lang="en-US" sz="2200" b="1" dirty="0">
                <a:solidFill>
                  <a:srgbClr val="000000"/>
                </a:solidFill>
              </a:rPr>
              <a:t> er es </a:t>
            </a:r>
            <a:r>
              <a:rPr lang="en-US" sz="2200" b="1" dirty="0" err="1">
                <a:solidFill>
                  <a:srgbClr val="000000"/>
                </a:solidFill>
              </a:rPr>
              <a:t>haben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möchte</a:t>
            </a:r>
            <a:r>
              <a:rPr lang="en-US" sz="22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Online Media 6" title="Evian Baby Me Commercial 2013">
            <a:hlinkClick r:id="" action="ppaction://media"/>
            <a:extLst>
              <a:ext uri="{FF2B5EF4-FFF2-40B4-BE49-F238E27FC236}">
                <a16:creationId xmlns:a16="http://schemas.microsoft.com/office/drawing/2014/main" id="{F054F4E0-9910-DE51-9A04-332DA971CB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616377"/>
            <a:ext cx="5245283" cy="3170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D01326-9CDA-E0CA-57B9-611E26052C68}"/>
              </a:ext>
            </a:extLst>
          </p:cNvPr>
          <p:cNvSpPr txBox="1"/>
          <p:nvPr/>
        </p:nvSpPr>
        <p:spPr>
          <a:xfrm>
            <a:off x="9070676" y="6292374"/>
            <a:ext cx="2950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Evian Baby Me Commercial 2013 - YouTube</a:t>
            </a:r>
            <a:endParaRPr lang="en-IE" sz="1200">
              <a:solidFill>
                <a:srgbClr val="1188A3"/>
              </a:solidFill>
            </a:endParaRP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06E2C9E9-13A2-44E7-51A9-17A8504A1033}"/>
              </a:ext>
            </a:extLst>
          </p:cNvPr>
          <p:cNvSpPr txBox="1"/>
          <p:nvPr/>
        </p:nvSpPr>
        <p:spPr>
          <a:xfrm>
            <a:off x="1202635" y="6307690"/>
            <a:ext cx="165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Alton (2017)</a:t>
            </a:r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F4BD7-3284-4F97-B990-B4B5662F4A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131" y="1567743"/>
            <a:ext cx="4612935" cy="3722513"/>
          </a:xfrm>
        </p:spPr>
        <p:txBody>
          <a:bodyPr/>
          <a:lstStyle/>
          <a:p>
            <a:r>
              <a:rPr lang="en-GB" b="1" dirty="0"/>
              <a:t>Machen Sie es </a:t>
            </a:r>
            <a:r>
              <a:rPr lang="en-GB" b="1" dirty="0" err="1"/>
              <a:t>ihnen</a:t>
            </a:r>
            <a:r>
              <a:rPr lang="en-GB" b="1" dirty="0"/>
              <a:t> </a:t>
            </a:r>
            <a:r>
              <a:rPr lang="en-GB" b="1" dirty="0" err="1"/>
              <a:t>leicht</a:t>
            </a:r>
            <a:endParaRPr lang="en-GB" b="1" dirty="0"/>
          </a:p>
          <a:p>
            <a:r>
              <a:rPr lang="en-US" sz="2200" dirty="0">
                <a:latin typeface="Inter"/>
              </a:rPr>
              <a:t>Die </a:t>
            </a:r>
            <a:r>
              <a:rPr lang="en-US" sz="2200" dirty="0" err="1">
                <a:latin typeface="Inter"/>
              </a:rPr>
              <a:t>Babyboomer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sind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nicht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mit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einem</a:t>
            </a:r>
            <a:r>
              <a:rPr lang="en-US" sz="2200" dirty="0">
                <a:latin typeface="Inter"/>
              </a:rPr>
              <a:t> Smartphone in der Hand </a:t>
            </a:r>
            <a:r>
              <a:rPr lang="en-US" sz="2200" dirty="0" err="1">
                <a:latin typeface="Inter"/>
              </a:rPr>
              <a:t>aufgewachsen</a:t>
            </a:r>
            <a:r>
              <a:rPr lang="en-US" sz="2200" dirty="0">
                <a:latin typeface="Inter"/>
              </a:rPr>
              <a:t>, so </a:t>
            </a:r>
            <a:r>
              <a:rPr lang="en-US" sz="2200" dirty="0" err="1">
                <a:latin typeface="Inter"/>
              </a:rPr>
              <a:t>dass</a:t>
            </a:r>
            <a:r>
              <a:rPr lang="en-US" sz="2200" dirty="0">
                <a:latin typeface="Inter"/>
              </a:rPr>
              <a:t> es für </a:t>
            </a:r>
            <a:r>
              <a:rPr lang="en-US" sz="2200" dirty="0" err="1">
                <a:latin typeface="Inter"/>
              </a:rPr>
              <a:t>sie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nicht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unbedingt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selbstverständlich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ist</a:t>
            </a:r>
            <a:r>
              <a:rPr lang="en-US" sz="2200" dirty="0">
                <a:latin typeface="Inter"/>
              </a:rPr>
              <a:t>, </a:t>
            </a:r>
            <a:r>
              <a:rPr lang="en-US" sz="2200" dirty="0" err="1">
                <a:latin typeface="Inter"/>
              </a:rPr>
              <a:t>bestimmte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Aktionen</a:t>
            </a:r>
            <a:r>
              <a:rPr lang="en-US" sz="2200" dirty="0">
                <a:latin typeface="Inter"/>
              </a:rPr>
              <a:t> auf </a:t>
            </a:r>
            <a:r>
              <a:rPr lang="en-US" sz="2200" dirty="0" err="1">
                <a:latin typeface="Inter"/>
              </a:rPr>
              <a:t>einer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Webseite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oder</a:t>
            </a:r>
            <a:r>
              <a:rPr lang="en-US" sz="2200" dirty="0">
                <a:latin typeface="Inter"/>
              </a:rPr>
              <a:t> in </a:t>
            </a:r>
            <a:r>
              <a:rPr lang="en-US" sz="2200" dirty="0" err="1">
                <a:latin typeface="Inter"/>
              </a:rPr>
              <a:t>einer</a:t>
            </a:r>
            <a:r>
              <a:rPr lang="en-US" sz="2200" dirty="0">
                <a:latin typeface="Inter"/>
              </a:rPr>
              <a:t> App </a:t>
            </a:r>
            <a:r>
              <a:rPr lang="en-US" sz="2200" dirty="0" err="1">
                <a:latin typeface="Inter"/>
              </a:rPr>
              <a:t>durchzuführen</a:t>
            </a:r>
            <a:r>
              <a:rPr lang="en-US" sz="2200" dirty="0">
                <a:latin typeface="Inter"/>
              </a:rPr>
              <a:t>. </a:t>
            </a:r>
          </a:p>
          <a:p>
            <a:r>
              <a:rPr lang="en-US" sz="2200" dirty="0" err="1">
                <a:latin typeface="Inter"/>
              </a:rPr>
              <a:t>Wenn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ein</a:t>
            </a:r>
            <a:r>
              <a:rPr lang="en-US" sz="2200" dirty="0">
                <a:latin typeface="Inter"/>
              </a:rPr>
              <a:t> Teil </a:t>
            </a:r>
            <a:r>
              <a:rPr lang="en-US" sz="2200" dirty="0" err="1">
                <a:latin typeface="Inter"/>
              </a:rPr>
              <a:t>Ihrer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Marketingstrategie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verlangt</a:t>
            </a:r>
            <a:r>
              <a:rPr lang="en-US" sz="2200" dirty="0">
                <a:latin typeface="Inter"/>
              </a:rPr>
              <a:t>, </a:t>
            </a:r>
            <a:r>
              <a:rPr lang="en-US" sz="2200" dirty="0" err="1">
                <a:latin typeface="Inter"/>
              </a:rPr>
              <a:t>dass</a:t>
            </a:r>
            <a:r>
              <a:rPr lang="en-US" sz="2200" dirty="0">
                <a:latin typeface="Inter"/>
              </a:rPr>
              <a:t> die Menschen auf </a:t>
            </a:r>
            <a:r>
              <a:rPr lang="en-US" sz="2200" dirty="0" err="1">
                <a:latin typeface="Inter"/>
              </a:rPr>
              <a:t>Symbole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klicken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oder</a:t>
            </a:r>
            <a:r>
              <a:rPr lang="en-US" sz="2200" dirty="0">
                <a:latin typeface="Inter"/>
              </a:rPr>
              <a:t> das </a:t>
            </a:r>
            <a:r>
              <a:rPr lang="en-US" sz="2200" dirty="0" err="1">
                <a:latin typeface="Inter"/>
              </a:rPr>
              <a:t>Kleingedruckte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lesen</a:t>
            </a:r>
            <a:r>
              <a:rPr lang="en-US" sz="2200" dirty="0">
                <a:latin typeface="Inter"/>
              </a:rPr>
              <a:t>, </a:t>
            </a:r>
            <a:r>
              <a:rPr lang="en-US" sz="2200" dirty="0" err="1">
                <a:latin typeface="Inter"/>
              </a:rPr>
              <a:t>könnten</a:t>
            </a:r>
            <a:r>
              <a:rPr lang="en-US" sz="2200" dirty="0">
                <a:latin typeface="Inter"/>
              </a:rPr>
              <a:t> Sie </a:t>
            </a:r>
            <a:r>
              <a:rPr lang="en-US" sz="2200" dirty="0" err="1">
                <a:latin typeface="Inter"/>
              </a:rPr>
              <a:t>einen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großen</a:t>
            </a:r>
            <a:r>
              <a:rPr lang="en-US" sz="2200" dirty="0">
                <a:latin typeface="Inter"/>
              </a:rPr>
              <a:t> Teil </a:t>
            </a:r>
            <a:r>
              <a:rPr lang="en-US" sz="2200" dirty="0" err="1">
                <a:latin typeface="Inter"/>
              </a:rPr>
              <a:t>Ihrer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potenziellen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älteren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Kunden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verlieren</a:t>
            </a:r>
            <a:r>
              <a:rPr lang="en-US" sz="2200" dirty="0">
                <a:latin typeface="Inter"/>
              </a:rPr>
              <a:t>. </a:t>
            </a:r>
            <a:endParaRPr lang="en-IE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C0B3-F09A-9D87-BB66-6137A2D019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42533"/>
            <a:ext cx="4692770" cy="1120441"/>
          </a:xfrm>
          <a:solidFill>
            <a:srgbClr val="FED100"/>
          </a:solidFill>
        </p:spPr>
        <p:txBody>
          <a:bodyPr>
            <a:normAutofit fontScale="85000" lnSpcReduction="10000"/>
          </a:bodyPr>
          <a:lstStyle/>
          <a:p>
            <a:pPr marL="180000"/>
            <a:r>
              <a:rPr lang="en-IE" dirty="0"/>
              <a:t>Tipps für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erfolgreiche</a:t>
            </a:r>
            <a:r>
              <a:rPr lang="en-IE" dirty="0"/>
              <a:t> </a:t>
            </a:r>
            <a:r>
              <a:rPr lang="en-IE" dirty="0" err="1"/>
              <a:t>Vermarktung</a:t>
            </a:r>
            <a:r>
              <a:rPr lang="en-IE" dirty="0"/>
              <a:t> an </a:t>
            </a:r>
            <a:r>
              <a:rPr lang="en-IE" dirty="0" err="1"/>
              <a:t>Senioren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587F3-B44F-2F84-A40F-08C394C725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E" b="1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A0927-D222-004B-EECC-3341E2141AAD}"/>
              </a:ext>
            </a:extLst>
          </p:cNvPr>
          <p:cNvSpPr txBox="1"/>
          <p:nvPr/>
        </p:nvSpPr>
        <p:spPr>
          <a:xfrm>
            <a:off x="5707110" y="2451398"/>
            <a:ext cx="6341166" cy="4184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1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Wege</a:t>
            </a:r>
            <a:r>
              <a:rPr kumimoji="0" lang="en-IE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1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1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dazu</a:t>
            </a:r>
            <a:r>
              <a:rPr kumimoji="0" lang="en-IE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1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endParaRPr lang="en-GB" sz="18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200" dirty="0" err="1">
                <a:solidFill>
                  <a:srgbClr val="000000"/>
                </a:solidFill>
              </a:rPr>
              <a:t>Erstellen</a:t>
            </a:r>
            <a:r>
              <a:rPr lang="en-GB" sz="2200" dirty="0">
                <a:solidFill>
                  <a:srgbClr val="000000"/>
                </a:solidFill>
              </a:rPr>
              <a:t> Sie </a:t>
            </a:r>
            <a:r>
              <a:rPr lang="en-GB" sz="2200" dirty="0" err="1">
                <a:solidFill>
                  <a:srgbClr val="000000"/>
                </a:solidFill>
              </a:rPr>
              <a:t>eine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einfache</a:t>
            </a:r>
            <a:r>
              <a:rPr lang="en-GB" sz="2200" dirty="0">
                <a:solidFill>
                  <a:srgbClr val="000000"/>
                </a:solidFill>
              </a:rPr>
              <a:t> Website / Apps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 err="1">
                <a:solidFill>
                  <a:srgbClr val="000000"/>
                </a:solidFill>
              </a:rPr>
              <a:t>Größere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Schriftgrößen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verwenden</a:t>
            </a:r>
            <a:r>
              <a:rPr lang="en-GB" sz="2200" dirty="0">
                <a:solidFill>
                  <a:srgbClr val="000000"/>
                </a:solidFill>
              </a:rPr>
              <a:t>. Dies gilt </a:t>
            </a:r>
            <a:r>
              <a:rPr lang="en-GB" sz="2200" dirty="0" err="1">
                <a:solidFill>
                  <a:srgbClr val="000000"/>
                </a:solidFill>
              </a:rPr>
              <a:t>auch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direkt</a:t>
            </a:r>
            <a:r>
              <a:rPr lang="en-GB" sz="2200" dirty="0">
                <a:solidFill>
                  <a:srgbClr val="000000"/>
                </a:solidFill>
              </a:rPr>
              <a:t> für </a:t>
            </a:r>
            <a:r>
              <a:rPr lang="en-GB" sz="2200" dirty="0" err="1">
                <a:solidFill>
                  <a:srgbClr val="000000"/>
                </a:solidFill>
              </a:rPr>
              <a:t>Verpackungen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200" dirty="0" err="1">
                <a:solidFill>
                  <a:srgbClr val="000000"/>
                </a:solidFill>
              </a:rPr>
              <a:t>Erstellen</a:t>
            </a:r>
            <a:r>
              <a:rPr lang="en-GB" sz="2200" dirty="0">
                <a:solidFill>
                  <a:srgbClr val="000000"/>
                </a:solidFill>
              </a:rPr>
              <a:t> Sie </a:t>
            </a:r>
            <a:r>
              <a:rPr lang="en-GB" sz="2200" dirty="0" err="1">
                <a:solidFill>
                  <a:srgbClr val="000000"/>
                </a:solidFill>
              </a:rPr>
              <a:t>leicht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zu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öffnende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Verpackungen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Machen Sie </a:t>
            </a:r>
            <a:r>
              <a:rPr lang="en-GB" sz="2200" dirty="0" err="1">
                <a:solidFill>
                  <a:srgbClr val="000000"/>
                </a:solidFill>
              </a:rPr>
              <a:t>Ihre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Anleitungen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klar</a:t>
            </a:r>
            <a:r>
              <a:rPr lang="en-GB" sz="2200" dirty="0">
                <a:solidFill>
                  <a:srgbClr val="000000"/>
                </a:solidFill>
              </a:rPr>
              <a:t> und </a:t>
            </a:r>
            <a:r>
              <a:rPr lang="en-GB" sz="2200" dirty="0" err="1">
                <a:solidFill>
                  <a:srgbClr val="000000"/>
                </a:solidFill>
              </a:rPr>
              <a:t>leicht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verständlich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200" dirty="0" err="1">
                <a:solidFill>
                  <a:srgbClr val="000000"/>
                </a:solidFill>
              </a:rPr>
              <a:t>Geben</a:t>
            </a:r>
            <a:r>
              <a:rPr lang="en-GB" sz="2200" dirty="0">
                <a:solidFill>
                  <a:srgbClr val="000000"/>
                </a:solidFill>
              </a:rPr>
              <a:t> Sie </a:t>
            </a:r>
            <a:r>
              <a:rPr lang="en-GB" sz="2200" dirty="0" err="1">
                <a:solidFill>
                  <a:srgbClr val="000000"/>
                </a:solidFill>
              </a:rPr>
              <a:t>Ihren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Kunden</a:t>
            </a:r>
            <a:r>
              <a:rPr lang="en-GB" sz="2200" dirty="0">
                <a:solidFill>
                  <a:srgbClr val="000000"/>
                </a:solidFill>
              </a:rPr>
              <a:t> das </a:t>
            </a:r>
            <a:r>
              <a:rPr lang="en-GB" sz="2200" dirty="0" err="1">
                <a:solidFill>
                  <a:srgbClr val="000000"/>
                </a:solidFill>
              </a:rPr>
              <a:t>Gefühl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dass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sie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sich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bei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ihrer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Kaufentscheidung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sicher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fühlen</a:t>
            </a:r>
            <a:r>
              <a:rPr lang="en-GB" sz="2200" dirty="0">
                <a:solidFill>
                  <a:srgbClr val="000000"/>
                </a:solidFill>
              </a:rPr>
              <a:t>; </a:t>
            </a:r>
            <a:r>
              <a:rPr lang="en-GB" sz="2200" dirty="0" err="1">
                <a:solidFill>
                  <a:srgbClr val="000000"/>
                </a:solidFill>
              </a:rPr>
              <a:t>einfache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Erklärungen</a:t>
            </a:r>
            <a:r>
              <a:rPr lang="en-GB" sz="2200" dirty="0">
                <a:solidFill>
                  <a:srgbClr val="000000"/>
                </a:solidFill>
              </a:rPr>
              <a:t> und </a:t>
            </a:r>
            <a:r>
              <a:rPr lang="en-GB" sz="2200" dirty="0" err="1">
                <a:solidFill>
                  <a:srgbClr val="000000"/>
                </a:solidFill>
              </a:rPr>
              <a:t>Produktbefürwortungen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werden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besonders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geschätzt</a:t>
            </a:r>
            <a:r>
              <a:rPr lang="en-GB" sz="22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8" name="Graphic 3">
            <a:extLst>
              <a:ext uri="{FF2B5EF4-FFF2-40B4-BE49-F238E27FC236}">
                <a16:creationId xmlns:a16="http://schemas.microsoft.com/office/drawing/2014/main" id="{BB659AC3-0086-CC1F-34DF-62C425F7CEC8}"/>
              </a:ext>
            </a:extLst>
          </p:cNvPr>
          <p:cNvGrpSpPr/>
          <p:nvPr/>
        </p:nvGrpSpPr>
        <p:grpSpPr>
          <a:xfrm>
            <a:off x="9093402" y="802753"/>
            <a:ext cx="1511650" cy="1328913"/>
            <a:chOff x="555689" y="5457140"/>
            <a:chExt cx="1088878" cy="943510"/>
          </a:xfrm>
        </p:grpSpPr>
        <p:sp>
          <p:nvSpPr>
            <p:cNvPr id="9" name="Freeform 1316">
              <a:extLst>
                <a:ext uri="{FF2B5EF4-FFF2-40B4-BE49-F238E27FC236}">
                  <a16:creationId xmlns:a16="http://schemas.microsoft.com/office/drawing/2014/main" id="{CF492469-C4FD-9EBA-89F4-D16D14EBAF10}"/>
                </a:ext>
              </a:extLst>
            </p:cNvPr>
            <p:cNvSpPr/>
            <p:nvPr/>
          </p:nvSpPr>
          <p:spPr>
            <a:xfrm>
              <a:off x="912249" y="5457140"/>
              <a:ext cx="381244" cy="484833"/>
            </a:xfrm>
            <a:custGeom>
              <a:avLst/>
              <a:gdLst>
                <a:gd name="connsiteX0" fmla="*/ 381245 w 381244"/>
                <a:gd name="connsiteY0" fmla="*/ 298961 h 484833"/>
                <a:gd name="connsiteX1" fmla="*/ 381245 w 381244"/>
                <a:gd name="connsiteY1" fmla="*/ 290733 h 484833"/>
                <a:gd name="connsiteX2" fmla="*/ 381245 w 381244"/>
                <a:gd name="connsiteY2" fmla="*/ 285247 h 484833"/>
                <a:gd name="connsiteX3" fmla="*/ 378502 w 381244"/>
                <a:gd name="connsiteY3" fmla="*/ 263305 h 484833"/>
                <a:gd name="connsiteX4" fmla="*/ 378502 w 381244"/>
                <a:gd name="connsiteY4" fmla="*/ 257819 h 484833"/>
                <a:gd name="connsiteX5" fmla="*/ 378502 w 381244"/>
                <a:gd name="connsiteY5" fmla="*/ 249592 h 484833"/>
                <a:gd name="connsiteX6" fmla="*/ 370274 w 381244"/>
                <a:gd name="connsiteY6" fmla="*/ 219421 h 484833"/>
                <a:gd name="connsiteX7" fmla="*/ 211193 w 381244"/>
                <a:gd name="connsiteY7" fmla="*/ 117938 h 484833"/>
                <a:gd name="connsiteX8" fmla="*/ 241364 w 381244"/>
                <a:gd name="connsiteY8" fmla="*/ 76797 h 484833"/>
                <a:gd name="connsiteX9" fmla="*/ 268791 w 381244"/>
                <a:gd name="connsiteY9" fmla="*/ 65826 h 484833"/>
                <a:gd name="connsiteX10" fmla="*/ 287991 w 381244"/>
                <a:gd name="connsiteY10" fmla="*/ 38399 h 484833"/>
                <a:gd name="connsiteX11" fmla="*/ 257820 w 381244"/>
                <a:gd name="connsiteY11" fmla="*/ 24685 h 484833"/>
                <a:gd name="connsiteX12" fmla="*/ 191994 w 381244"/>
                <a:gd name="connsiteY12" fmla="*/ 65826 h 484833"/>
                <a:gd name="connsiteX13" fmla="*/ 189251 w 381244"/>
                <a:gd name="connsiteY13" fmla="*/ 63083 h 484833"/>
                <a:gd name="connsiteX14" fmla="*/ 82283 w 381244"/>
                <a:gd name="connsiteY14" fmla="*/ 0 h 484833"/>
                <a:gd name="connsiteX15" fmla="*/ 68569 w 381244"/>
                <a:gd name="connsiteY15" fmla="*/ 0 h 484833"/>
                <a:gd name="connsiteX16" fmla="*/ 46627 w 381244"/>
                <a:gd name="connsiteY16" fmla="*/ 21942 h 484833"/>
                <a:gd name="connsiteX17" fmla="*/ 87769 w 381244"/>
                <a:gd name="connsiteY17" fmla="*/ 134395 h 484833"/>
                <a:gd name="connsiteX18" fmla="*/ 5486 w 381244"/>
                <a:gd name="connsiteY18" fmla="*/ 230392 h 484833"/>
                <a:gd name="connsiteX19" fmla="*/ 0 w 381244"/>
                <a:gd name="connsiteY19" fmla="*/ 260562 h 484833"/>
                <a:gd name="connsiteX20" fmla="*/ 0 w 381244"/>
                <a:gd name="connsiteY20" fmla="*/ 271533 h 484833"/>
                <a:gd name="connsiteX21" fmla="*/ 0 w 381244"/>
                <a:gd name="connsiteY21" fmla="*/ 318161 h 484833"/>
                <a:gd name="connsiteX22" fmla="*/ 8228 w 381244"/>
                <a:gd name="connsiteY22" fmla="*/ 337359 h 484833"/>
                <a:gd name="connsiteX23" fmla="*/ 68569 w 381244"/>
                <a:gd name="connsiteY23" fmla="*/ 444328 h 484833"/>
                <a:gd name="connsiteX24" fmla="*/ 183766 w 381244"/>
                <a:gd name="connsiteY24" fmla="*/ 479983 h 484833"/>
                <a:gd name="connsiteX25" fmla="*/ 197479 w 381244"/>
                <a:gd name="connsiteY25" fmla="*/ 479983 h 484833"/>
                <a:gd name="connsiteX26" fmla="*/ 290734 w 381244"/>
                <a:gd name="connsiteY26" fmla="*/ 460784 h 484833"/>
                <a:gd name="connsiteX27" fmla="*/ 373017 w 381244"/>
                <a:gd name="connsiteY27" fmla="*/ 331874 h 484833"/>
                <a:gd name="connsiteX28" fmla="*/ 381245 w 381244"/>
                <a:gd name="connsiteY28" fmla="*/ 309932 h 484833"/>
                <a:gd name="connsiteX29" fmla="*/ 381245 w 381244"/>
                <a:gd name="connsiteY29" fmla="*/ 298961 h 484833"/>
                <a:gd name="connsiteX30" fmla="*/ 153595 w 381244"/>
                <a:gd name="connsiteY30" fmla="*/ 109710 h 484833"/>
                <a:gd name="connsiteX31" fmla="*/ 87769 w 381244"/>
                <a:gd name="connsiteY31" fmla="*/ 46627 h 484833"/>
                <a:gd name="connsiteX32" fmla="*/ 153595 w 381244"/>
                <a:gd name="connsiteY32" fmla="*/ 109710 h 484833"/>
                <a:gd name="connsiteX33" fmla="*/ 268791 w 381244"/>
                <a:gd name="connsiteY33" fmla="*/ 425128 h 484833"/>
                <a:gd name="connsiteX34" fmla="*/ 205708 w 381244"/>
                <a:gd name="connsiteY34" fmla="*/ 441585 h 484833"/>
                <a:gd name="connsiteX35" fmla="*/ 175537 w 381244"/>
                <a:gd name="connsiteY35" fmla="*/ 441585 h 484833"/>
                <a:gd name="connsiteX36" fmla="*/ 109711 w 381244"/>
                <a:gd name="connsiteY36" fmla="*/ 425128 h 484833"/>
                <a:gd name="connsiteX37" fmla="*/ 41142 w 381244"/>
                <a:gd name="connsiteY37" fmla="*/ 282504 h 484833"/>
                <a:gd name="connsiteX38" fmla="*/ 139881 w 381244"/>
                <a:gd name="connsiteY38" fmla="*/ 164566 h 484833"/>
                <a:gd name="connsiteX39" fmla="*/ 246849 w 381244"/>
                <a:gd name="connsiteY39" fmla="*/ 164566 h 484833"/>
                <a:gd name="connsiteX40" fmla="*/ 342846 w 381244"/>
                <a:gd name="connsiteY40" fmla="*/ 285247 h 484833"/>
                <a:gd name="connsiteX41" fmla="*/ 268791 w 381244"/>
                <a:gd name="connsiteY41" fmla="*/ 425128 h 48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1244" h="484833">
                  <a:moveTo>
                    <a:pt x="381245" y="298961"/>
                  </a:moveTo>
                  <a:cubicBezTo>
                    <a:pt x="381245" y="296218"/>
                    <a:pt x="381245" y="293476"/>
                    <a:pt x="381245" y="290733"/>
                  </a:cubicBezTo>
                  <a:cubicBezTo>
                    <a:pt x="381245" y="287990"/>
                    <a:pt x="381245" y="287990"/>
                    <a:pt x="381245" y="285247"/>
                  </a:cubicBezTo>
                  <a:cubicBezTo>
                    <a:pt x="381245" y="277019"/>
                    <a:pt x="378502" y="271533"/>
                    <a:pt x="378502" y="263305"/>
                  </a:cubicBezTo>
                  <a:cubicBezTo>
                    <a:pt x="378502" y="260562"/>
                    <a:pt x="378502" y="260562"/>
                    <a:pt x="378502" y="257819"/>
                  </a:cubicBezTo>
                  <a:cubicBezTo>
                    <a:pt x="378502" y="255077"/>
                    <a:pt x="378502" y="252334"/>
                    <a:pt x="378502" y="249592"/>
                  </a:cubicBezTo>
                  <a:cubicBezTo>
                    <a:pt x="373017" y="241363"/>
                    <a:pt x="373017" y="230392"/>
                    <a:pt x="370274" y="219421"/>
                  </a:cubicBezTo>
                  <a:cubicBezTo>
                    <a:pt x="340103" y="150852"/>
                    <a:pt x="287991" y="117938"/>
                    <a:pt x="211193" y="117938"/>
                  </a:cubicBezTo>
                  <a:cubicBezTo>
                    <a:pt x="213936" y="98740"/>
                    <a:pt x="224907" y="85026"/>
                    <a:pt x="241364" y="76797"/>
                  </a:cubicBezTo>
                  <a:cubicBezTo>
                    <a:pt x="249592" y="71312"/>
                    <a:pt x="257820" y="68569"/>
                    <a:pt x="268791" y="65826"/>
                  </a:cubicBezTo>
                  <a:cubicBezTo>
                    <a:pt x="282505" y="60341"/>
                    <a:pt x="290734" y="52112"/>
                    <a:pt x="287991" y="38399"/>
                  </a:cubicBezTo>
                  <a:cubicBezTo>
                    <a:pt x="285248" y="27428"/>
                    <a:pt x="274277" y="21942"/>
                    <a:pt x="257820" y="24685"/>
                  </a:cubicBezTo>
                  <a:cubicBezTo>
                    <a:pt x="230393" y="30171"/>
                    <a:pt x="208450" y="43884"/>
                    <a:pt x="191994" y="65826"/>
                  </a:cubicBezTo>
                  <a:cubicBezTo>
                    <a:pt x="189251" y="65826"/>
                    <a:pt x="189251" y="65826"/>
                    <a:pt x="189251" y="63083"/>
                  </a:cubicBezTo>
                  <a:cubicBezTo>
                    <a:pt x="170052" y="13714"/>
                    <a:pt x="126167" y="8228"/>
                    <a:pt x="82283" y="0"/>
                  </a:cubicBezTo>
                  <a:cubicBezTo>
                    <a:pt x="76798" y="0"/>
                    <a:pt x="74055" y="0"/>
                    <a:pt x="68569" y="0"/>
                  </a:cubicBezTo>
                  <a:cubicBezTo>
                    <a:pt x="54855" y="0"/>
                    <a:pt x="46627" y="8228"/>
                    <a:pt x="46627" y="21942"/>
                  </a:cubicBezTo>
                  <a:cubicBezTo>
                    <a:pt x="49370" y="63083"/>
                    <a:pt x="54855" y="101483"/>
                    <a:pt x="87769" y="134395"/>
                  </a:cubicBezTo>
                  <a:cubicBezTo>
                    <a:pt x="49370" y="156338"/>
                    <a:pt x="21942" y="186508"/>
                    <a:pt x="5486" y="230392"/>
                  </a:cubicBezTo>
                  <a:cubicBezTo>
                    <a:pt x="5486" y="241363"/>
                    <a:pt x="2743" y="249592"/>
                    <a:pt x="0" y="260562"/>
                  </a:cubicBezTo>
                  <a:cubicBezTo>
                    <a:pt x="0" y="263305"/>
                    <a:pt x="0" y="268790"/>
                    <a:pt x="0" y="271533"/>
                  </a:cubicBezTo>
                  <a:cubicBezTo>
                    <a:pt x="0" y="287990"/>
                    <a:pt x="0" y="301704"/>
                    <a:pt x="0" y="318161"/>
                  </a:cubicBezTo>
                  <a:cubicBezTo>
                    <a:pt x="2743" y="323646"/>
                    <a:pt x="5486" y="329131"/>
                    <a:pt x="8228" y="337359"/>
                  </a:cubicBezTo>
                  <a:cubicBezTo>
                    <a:pt x="21942" y="378501"/>
                    <a:pt x="38399" y="414157"/>
                    <a:pt x="68569" y="444328"/>
                  </a:cubicBezTo>
                  <a:cubicBezTo>
                    <a:pt x="101483" y="477240"/>
                    <a:pt x="137138" y="493697"/>
                    <a:pt x="183766" y="479983"/>
                  </a:cubicBezTo>
                  <a:cubicBezTo>
                    <a:pt x="186508" y="479983"/>
                    <a:pt x="191994" y="479983"/>
                    <a:pt x="197479" y="479983"/>
                  </a:cubicBezTo>
                  <a:cubicBezTo>
                    <a:pt x="233135" y="488211"/>
                    <a:pt x="263306" y="482726"/>
                    <a:pt x="290734" y="460784"/>
                  </a:cubicBezTo>
                  <a:cubicBezTo>
                    <a:pt x="334618" y="427871"/>
                    <a:pt x="356560" y="383987"/>
                    <a:pt x="373017" y="331874"/>
                  </a:cubicBezTo>
                  <a:cubicBezTo>
                    <a:pt x="375759" y="323646"/>
                    <a:pt x="378502" y="318161"/>
                    <a:pt x="381245" y="309932"/>
                  </a:cubicBezTo>
                  <a:cubicBezTo>
                    <a:pt x="378502" y="309932"/>
                    <a:pt x="381245" y="304447"/>
                    <a:pt x="381245" y="298961"/>
                  </a:cubicBezTo>
                  <a:close/>
                  <a:moveTo>
                    <a:pt x="153595" y="109710"/>
                  </a:moveTo>
                  <a:cubicBezTo>
                    <a:pt x="117939" y="115196"/>
                    <a:pt x="93254" y="93254"/>
                    <a:pt x="87769" y="46627"/>
                  </a:cubicBezTo>
                  <a:cubicBezTo>
                    <a:pt x="137138" y="52112"/>
                    <a:pt x="145367" y="68569"/>
                    <a:pt x="153595" y="109710"/>
                  </a:cubicBezTo>
                  <a:close/>
                  <a:moveTo>
                    <a:pt x="268791" y="425128"/>
                  </a:moveTo>
                  <a:cubicBezTo>
                    <a:pt x="249592" y="441585"/>
                    <a:pt x="230393" y="447070"/>
                    <a:pt x="205708" y="441585"/>
                  </a:cubicBezTo>
                  <a:cubicBezTo>
                    <a:pt x="194737" y="438842"/>
                    <a:pt x="183766" y="438842"/>
                    <a:pt x="175537" y="441585"/>
                  </a:cubicBezTo>
                  <a:cubicBezTo>
                    <a:pt x="150852" y="449813"/>
                    <a:pt x="128910" y="441585"/>
                    <a:pt x="109711" y="425128"/>
                  </a:cubicBezTo>
                  <a:cubicBezTo>
                    <a:pt x="68569" y="386730"/>
                    <a:pt x="43884" y="340102"/>
                    <a:pt x="41142" y="282504"/>
                  </a:cubicBezTo>
                  <a:cubicBezTo>
                    <a:pt x="38399" y="222164"/>
                    <a:pt x="76798" y="170052"/>
                    <a:pt x="139881" y="164566"/>
                  </a:cubicBezTo>
                  <a:cubicBezTo>
                    <a:pt x="175537" y="159080"/>
                    <a:pt x="211193" y="161823"/>
                    <a:pt x="246849" y="164566"/>
                  </a:cubicBezTo>
                  <a:cubicBezTo>
                    <a:pt x="304447" y="172794"/>
                    <a:pt x="342846" y="219421"/>
                    <a:pt x="342846" y="285247"/>
                  </a:cubicBezTo>
                  <a:cubicBezTo>
                    <a:pt x="334618" y="334617"/>
                    <a:pt x="312676" y="383987"/>
                    <a:pt x="268791" y="425128"/>
                  </a:cubicBez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1317">
              <a:extLst>
                <a:ext uri="{FF2B5EF4-FFF2-40B4-BE49-F238E27FC236}">
                  <a16:creationId xmlns:a16="http://schemas.microsoft.com/office/drawing/2014/main" id="{1F744D32-8579-829A-C8F6-E285C810D677}"/>
                </a:ext>
              </a:extLst>
            </p:cNvPr>
            <p:cNvSpPr/>
            <p:nvPr/>
          </p:nvSpPr>
          <p:spPr>
            <a:xfrm>
              <a:off x="555689" y="5671075"/>
              <a:ext cx="1088878" cy="729574"/>
            </a:xfrm>
            <a:custGeom>
              <a:avLst/>
              <a:gdLst>
                <a:gd name="connsiteX0" fmla="*/ 1072422 w 1088878"/>
                <a:gd name="connsiteY0" fmla="*/ 581466 h 729574"/>
                <a:gd name="connsiteX1" fmla="*/ 1053223 w 1088878"/>
                <a:gd name="connsiteY1" fmla="*/ 581466 h 729574"/>
                <a:gd name="connsiteX2" fmla="*/ 1053223 w 1088878"/>
                <a:gd name="connsiteY2" fmla="*/ 54855 h 729574"/>
                <a:gd name="connsiteX3" fmla="*/ 998368 w 1088878"/>
                <a:gd name="connsiteY3" fmla="*/ 0 h 729574"/>
                <a:gd name="connsiteX4" fmla="*/ 833801 w 1088878"/>
                <a:gd name="connsiteY4" fmla="*/ 0 h 729574"/>
                <a:gd name="connsiteX5" fmla="*/ 833801 w 1088878"/>
                <a:gd name="connsiteY5" fmla="*/ 35656 h 729574"/>
                <a:gd name="connsiteX6" fmla="*/ 998368 w 1088878"/>
                <a:gd name="connsiteY6" fmla="*/ 35656 h 729574"/>
                <a:gd name="connsiteX7" fmla="*/ 1017567 w 1088878"/>
                <a:gd name="connsiteY7" fmla="*/ 54855 h 729574"/>
                <a:gd name="connsiteX8" fmla="*/ 1017567 w 1088878"/>
                <a:gd name="connsiteY8" fmla="*/ 581466 h 729574"/>
                <a:gd name="connsiteX9" fmla="*/ 981911 w 1088878"/>
                <a:gd name="connsiteY9" fmla="*/ 581466 h 729574"/>
                <a:gd name="connsiteX10" fmla="*/ 981911 w 1088878"/>
                <a:gd name="connsiteY10" fmla="*/ 90512 h 729574"/>
                <a:gd name="connsiteX11" fmla="*/ 962712 w 1088878"/>
                <a:gd name="connsiteY11" fmla="*/ 71312 h 729574"/>
                <a:gd name="connsiteX12" fmla="*/ 836544 w 1088878"/>
                <a:gd name="connsiteY12" fmla="*/ 71312 h 729574"/>
                <a:gd name="connsiteX13" fmla="*/ 836544 w 1088878"/>
                <a:gd name="connsiteY13" fmla="*/ 106968 h 729574"/>
                <a:gd name="connsiteX14" fmla="*/ 946255 w 1088878"/>
                <a:gd name="connsiteY14" fmla="*/ 106968 h 729574"/>
                <a:gd name="connsiteX15" fmla="*/ 946255 w 1088878"/>
                <a:gd name="connsiteY15" fmla="*/ 578723 h 729574"/>
                <a:gd name="connsiteX16" fmla="*/ 145367 w 1088878"/>
                <a:gd name="connsiteY16" fmla="*/ 578723 h 729574"/>
                <a:gd name="connsiteX17" fmla="*/ 145367 w 1088878"/>
                <a:gd name="connsiteY17" fmla="*/ 106968 h 729574"/>
                <a:gd name="connsiteX18" fmla="*/ 255077 w 1088878"/>
                <a:gd name="connsiteY18" fmla="*/ 106968 h 729574"/>
                <a:gd name="connsiteX19" fmla="*/ 255077 w 1088878"/>
                <a:gd name="connsiteY19" fmla="*/ 74055 h 729574"/>
                <a:gd name="connsiteX20" fmla="*/ 128910 w 1088878"/>
                <a:gd name="connsiteY20" fmla="*/ 74055 h 729574"/>
                <a:gd name="connsiteX21" fmla="*/ 109711 w 1088878"/>
                <a:gd name="connsiteY21" fmla="*/ 93255 h 729574"/>
                <a:gd name="connsiteX22" fmla="*/ 109711 w 1088878"/>
                <a:gd name="connsiteY22" fmla="*/ 584209 h 729574"/>
                <a:gd name="connsiteX23" fmla="*/ 74055 w 1088878"/>
                <a:gd name="connsiteY23" fmla="*/ 584209 h 729574"/>
                <a:gd name="connsiteX24" fmla="*/ 74055 w 1088878"/>
                <a:gd name="connsiteY24" fmla="*/ 57598 h 729574"/>
                <a:gd name="connsiteX25" fmla="*/ 93254 w 1088878"/>
                <a:gd name="connsiteY25" fmla="*/ 38399 h 729574"/>
                <a:gd name="connsiteX26" fmla="*/ 257820 w 1088878"/>
                <a:gd name="connsiteY26" fmla="*/ 38399 h 729574"/>
                <a:gd name="connsiteX27" fmla="*/ 257820 w 1088878"/>
                <a:gd name="connsiteY27" fmla="*/ 2743 h 729574"/>
                <a:gd name="connsiteX28" fmla="*/ 93254 w 1088878"/>
                <a:gd name="connsiteY28" fmla="*/ 2743 h 729574"/>
                <a:gd name="connsiteX29" fmla="*/ 38399 w 1088878"/>
                <a:gd name="connsiteY29" fmla="*/ 57598 h 729574"/>
                <a:gd name="connsiteX30" fmla="*/ 38399 w 1088878"/>
                <a:gd name="connsiteY30" fmla="*/ 584209 h 729574"/>
                <a:gd name="connsiteX31" fmla="*/ 19199 w 1088878"/>
                <a:gd name="connsiteY31" fmla="*/ 584209 h 729574"/>
                <a:gd name="connsiteX32" fmla="*/ 0 w 1088878"/>
                <a:gd name="connsiteY32" fmla="*/ 603408 h 729574"/>
                <a:gd name="connsiteX33" fmla="*/ 0 w 1088878"/>
                <a:gd name="connsiteY33" fmla="*/ 674720 h 729574"/>
                <a:gd name="connsiteX34" fmla="*/ 54855 w 1088878"/>
                <a:gd name="connsiteY34" fmla="*/ 729575 h 729574"/>
                <a:gd name="connsiteX35" fmla="*/ 1034023 w 1088878"/>
                <a:gd name="connsiteY35" fmla="*/ 729575 h 729574"/>
                <a:gd name="connsiteX36" fmla="*/ 1088879 w 1088878"/>
                <a:gd name="connsiteY36" fmla="*/ 674720 h 729574"/>
                <a:gd name="connsiteX37" fmla="*/ 1088879 w 1088878"/>
                <a:gd name="connsiteY37" fmla="*/ 603408 h 729574"/>
                <a:gd name="connsiteX38" fmla="*/ 1072422 w 1088878"/>
                <a:gd name="connsiteY38" fmla="*/ 581466 h 729574"/>
                <a:gd name="connsiteX39" fmla="*/ 1072422 w 1088878"/>
                <a:gd name="connsiteY39" fmla="*/ 581466 h 729574"/>
                <a:gd name="connsiteX40" fmla="*/ 490955 w 1088878"/>
                <a:gd name="connsiteY40" fmla="*/ 617122 h 729574"/>
                <a:gd name="connsiteX41" fmla="*/ 600666 w 1088878"/>
                <a:gd name="connsiteY41" fmla="*/ 617122 h 729574"/>
                <a:gd name="connsiteX42" fmla="*/ 600666 w 1088878"/>
                <a:gd name="connsiteY42" fmla="*/ 636321 h 729574"/>
                <a:gd name="connsiteX43" fmla="*/ 490955 w 1088878"/>
                <a:gd name="connsiteY43" fmla="*/ 636321 h 729574"/>
                <a:gd name="connsiteX44" fmla="*/ 490955 w 1088878"/>
                <a:gd name="connsiteY44" fmla="*/ 617122 h 729574"/>
                <a:gd name="connsiteX45" fmla="*/ 1053223 w 1088878"/>
                <a:gd name="connsiteY45" fmla="*/ 671977 h 729574"/>
                <a:gd name="connsiteX46" fmla="*/ 1034023 w 1088878"/>
                <a:gd name="connsiteY46" fmla="*/ 691176 h 729574"/>
                <a:gd name="connsiteX47" fmla="*/ 54855 w 1088878"/>
                <a:gd name="connsiteY47" fmla="*/ 691176 h 729574"/>
                <a:gd name="connsiteX48" fmla="*/ 35656 w 1088878"/>
                <a:gd name="connsiteY48" fmla="*/ 671977 h 729574"/>
                <a:gd name="connsiteX49" fmla="*/ 35656 w 1088878"/>
                <a:gd name="connsiteY49" fmla="*/ 617122 h 729574"/>
                <a:gd name="connsiteX50" fmla="*/ 452557 w 1088878"/>
                <a:gd name="connsiteY50" fmla="*/ 617122 h 729574"/>
                <a:gd name="connsiteX51" fmla="*/ 452557 w 1088878"/>
                <a:gd name="connsiteY51" fmla="*/ 652778 h 729574"/>
                <a:gd name="connsiteX52" fmla="*/ 471756 w 1088878"/>
                <a:gd name="connsiteY52" fmla="*/ 671977 h 729574"/>
                <a:gd name="connsiteX53" fmla="*/ 617123 w 1088878"/>
                <a:gd name="connsiteY53" fmla="*/ 671977 h 729574"/>
                <a:gd name="connsiteX54" fmla="*/ 636322 w 1088878"/>
                <a:gd name="connsiteY54" fmla="*/ 652778 h 729574"/>
                <a:gd name="connsiteX55" fmla="*/ 636322 w 1088878"/>
                <a:gd name="connsiteY55" fmla="*/ 617122 h 729574"/>
                <a:gd name="connsiteX56" fmla="*/ 1053223 w 1088878"/>
                <a:gd name="connsiteY56" fmla="*/ 617122 h 729574"/>
                <a:gd name="connsiteX57" fmla="*/ 1053223 w 1088878"/>
                <a:gd name="connsiteY57" fmla="*/ 671977 h 72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88878" h="729574">
                  <a:moveTo>
                    <a:pt x="1072422" y="581466"/>
                  </a:moveTo>
                  <a:lnTo>
                    <a:pt x="1053223" y="581466"/>
                  </a:lnTo>
                  <a:lnTo>
                    <a:pt x="1053223" y="54855"/>
                  </a:lnTo>
                  <a:cubicBezTo>
                    <a:pt x="1053223" y="24686"/>
                    <a:pt x="1028538" y="0"/>
                    <a:pt x="998368" y="0"/>
                  </a:cubicBezTo>
                  <a:lnTo>
                    <a:pt x="833801" y="0"/>
                  </a:lnTo>
                  <a:lnTo>
                    <a:pt x="833801" y="35656"/>
                  </a:lnTo>
                  <a:lnTo>
                    <a:pt x="998368" y="35656"/>
                  </a:lnTo>
                  <a:cubicBezTo>
                    <a:pt x="1009338" y="35656"/>
                    <a:pt x="1017567" y="43884"/>
                    <a:pt x="1017567" y="54855"/>
                  </a:cubicBezTo>
                  <a:lnTo>
                    <a:pt x="1017567" y="581466"/>
                  </a:lnTo>
                  <a:lnTo>
                    <a:pt x="981911" y="581466"/>
                  </a:lnTo>
                  <a:lnTo>
                    <a:pt x="981911" y="90512"/>
                  </a:lnTo>
                  <a:cubicBezTo>
                    <a:pt x="981911" y="79541"/>
                    <a:pt x="973682" y="71312"/>
                    <a:pt x="962712" y="71312"/>
                  </a:cubicBezTo>
                  <a:lnTo>
                    <a:pt x="836544" y="71312"/>
                  </a:lnTo>
                  <a:lnTo>
                    <a:pt x="836544" y="106968"/>
                  </a:lnTo>
                  <a:lnTo>
                    <a:pt x="946255" y="106968"/>
                  </a:lnTo>
                  <a:lnTo>
                    <a:pt x="946255" y="578723"/>
                  </a:lnTo>
                  <a:lnTo>
                    <a:pt x="145367" y="578723"/>
                  </a:lnTo>
                  <a:lnTo>
                    <a:pt x="145367" y="106968"/>
                  </a:lnTo>
                  <a:lnTo>
                    <a:pt x="255077" y="106968"/>
                  </a:lnTo>
                  <a:lnTo>
                    <a:pt x="255077" y="74055"/>
                  </a:lnTo>
                  <a:lnTo>
                    <a:pt x="128910" y="74055"/>
                  </a:lnTo>
                  <a:cubicBezTo>
                    <a:pt x="117939" y="74055"/>
                    <a:pt x="109711" y="82283"/>
                    <a:pt x="109711" y="93255"/>
                  </a:cubicBezTo>
                  <a:lnTo>
                    <a:pt x="109711" y="584209"/>
                  </a:lnTo>
                  <a:lnTo>
                    <a:pt x="74055" y="584209"/>
                  </a:lnTo>
                  <a:lnTo>
                    <a:pt x="74055" y="57598"/>
                  </a:lnTo>
                  <a:cubicBezTo>
                    <a:pt x="74055" y="46627"/>
                    <a:pt x="82283" y="38399"/>
                    <a:pt x="93254" y="38399"/>
                  </a:cubicBezTo>
                  <a:lnTo>
                    <a:pt x="257820" y="38399"/>
                  </a:lnTo>
                  <a:lnTo>
                    <a:pt x="257820" y="2743"/>
                  </a:lnTo>
                  <a:lnTo>
                    <a:pt x="93254" y="2743"/>
                  </a:lnTo>
                  <a:cubicBezTo>
                    <a:pt x="63084" y="2743"/>
                    <a:pt x="38399" y="27428"/>
                    <a:pt x="38399" y="57598"/>
                  </a:cubicBezTo>
                  <a:lnTo>
                    <a:pt x="38399" y="584209"/>
                  </a:lnTo>
                  <a:lnTo>
                    <a:pt x="19199" y="584209"/>
                  </a:lnTo>
                  <a:cubicBezTo>
                    <a:pt x="8228" y="584209"/>
                    <a:pt x="0" y="592437"/>
                    <a:pt x="0" y="603408"/>
                  </a:cubicBezTo>
                  <a:lnTo>
                    <a:pt x="0" y="674720"/>
                  </a:lnTo>
                  <a:cubicBezTo>
                    <a:pt x="0" y="704890"/>
                    <a:pt x="24685" y="729575"/>
                    <a:pt x="54855" y="729575"/>
                  </a:cubicBezTo>
                  <a:lnTo>
                    <a:pt x="1034023" y="729575"/>
                  </a:lnTo>
                  <a:cubicBezTo>
                    <a:pt x="1064194" y="729575"/>
                    <a:pt x="1088879" y="704890"/>
                    <a:pt x="1088879" y="674720"/>
                  </a:cubicBezTo>
                  <a:lnTo>
                    <a:pt x="1088879" y="603408"/>
                  </a:lnTo>
                  <a:cubicBezTo>
                    <a:pt x="1088879" y="589694"/>
                    <a:pt x="1080651" y="581466"/>
                    <a:pt x="1072422" y="581466"/>
                  </a:cubicBezTo>
                  <a:lnTo>
                    <a:pt x="1072422" y="581466"/>
                  </a:lnTo>
                  <a:close/>
                  <a:moveTo>
                    <a:pt x="490955" y="617122"/>
                  </a:moveTo>
                  <a:lnTo>
                    <a:pt x="600666" y="617122"/>
                  </a:lnTo>
                  <a:lnTo>
                    <a:pt x="600666" y="636321"/>
                  </a:lnTo>
                  <a:lnTo>
                    <a:pt x="490955" y="636321"/>
                  </a:lnTo>
                  <a:lnTo>
                    <a:pt x="490955" y="617122"/>
                  </a:lnTo>
                  <a:close/>
                  <a:moveTo>
                    <a:pt x="1053223" y="671977"/>
                  </a:moveTo>
                  <a:cubicBezTo>
                    <a:pt x="1053223" y="682948"/>
                    <a:pt x="1044995" y="691176"/>
                    <a:pt x="1034023" y="691176"/>
                  </a:cubicBezTo>
                  <a:lnTo>
                    <a:pt x="54855" y="691176"/>
                  </a:lnTo>
                  <a:cubicBezTo>
                    <a:pt x="43884" y="691176"/>
                    <a:pt x="35656" y="682948"/>
                    <a:pt x="35656" y="671977"/>
                  </a:cubicBezTo>
                  <a:lnTo>
                    <a:pt x="35656" y="617122"/>
                  </a:lnTo>
                  <a:lnTo>
                    <a:pt x="452557" y="617122"/>
                  </a:lnTo>
                  <a:lnTo>
                    <a:pt x="452557" y="652778"/>
                  </a:lnTo>
                  <a:cubicBezTo>
                    <a:pt x="452557" y="663749"/>
                    <a:pt x="460785" y="671977"/>
                    <a:pt x="471756" y="671977"/>
                  </a:cubicBezTo>
                  <a:lnTo>
                    <a:pt x="617123" y="671977"/>
                  </a:lnTo>
                  <a:cubicBezTo>
                    <a:pt x="628094" y="671977"/>
                    <a:pt x="636322" y="663749"/>
                    <a:pt x="636322" y="652778"/>
                  </a:cubicBezTo>
                  <a:lnTo>
                    <a:pt x="636322" y="617122"/>
                  </a:lnTo>
                  <a:lnTo>
                    <a:pt x="1053223" y="617122"/>
                  </a:lnTo>
                  <a:lnTo>
                    <a:pt x="1053223" y="671977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feld 9">
            <a:extLst>
              <a:ext uri="{FF2B5EF4-FFF2-40B4-BE49-F238E27FC236}">
                <a16:creationId xmlns:a16="http://schemas.microsoft.com/office/drawing/2014/main" id="{43C0246B-04F8-A610-BFBC-2022EBF894D3}"/>
              </a:ext>
            </a:extLst>
          </p:cNvPr>
          <p:cNvSpPr txBox="1"/>
          <p:nvPr/>
        </p:nvSpPr>
        <p:spPr>
          <a:xfrm>
            <a:off x="1202635" y="6307690"/>
            <a:ext cx="165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Alton (2017)</a:t>
            </a:r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6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F4BD7-3284-4F97-B990-B4B5662F4A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3137" y="1663299"/>
            <a:ext cx="4768868" cy="3722513"/>
          </a:xfrm>
        </p:spPr>
        <p:txBody>
          <a:bodyPr/>
          <a:lstStyle/>
          <a:p>
            <a:r>
              <a:rPr lang="en-IE" sz="2800" b="1" dirty="0" err="1"/>
              <a:t>Nutzen</a:t>
            </a:r>
            <a:r>
              <a:rPr lang="en-IE" sz="2800" b="1" dirty="0"/>
              <a:t> Sie Multi-Channel-Marketing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Inter"/>
              </a:rPr>
              <a:t>Nach</a:t>
            </a:r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Inter"/>
              </a:rPr>
              <a:t>einer</a:t>
            </a:r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1188A3"/>
                </a:solidFill>
                <a:effectLst/>
                <a:latin typeface="Inter"/>
                <a:hlinkClick r:id="rId2"/>
              </a:rPr>
              <a:t>Studie</a:t>
            </a:r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 2015 </a:t>
            </a:r>
            <a:r>
              <a:rPr lang="en-US" dirty="0" err="1">
                <a:latin typeface="Inter"/>
              </a:rPr>
              <a:t>besaßen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nur</a:t>
            </a:r>
            <a:r>
              <a:rPr lang="en-US" dirty="0">
                <a:latin typeface="Inter"/>
              </a:rPr>
              <a:t> 27 % der </a:t>
            </a:r>
            <a:r>
              <a:rPr lang="en-US" dirty="0" err="1">
                <a:latin typeface="Inter"/>
              </a:rPr>
              <a:t>Erwachsenen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über</a:t>
            </a:r>
            <a:r>
              <a:rPr lang="en-US" dirty="0">
                <a:latin typeface="Inter"/>
              </a:rPr>
              <a:t> 65 Jahre </a:t>
            </a:r>
            <a:r>
              <a:rPr lang="en-US" dirty="0" err="1">
                <a:latin typeface="Inter"/>
              </a:rPr>
              <a:t>ein</a:t>
            </a:r>
            <a:r>
              <a:rPr lang="en-US" dirty="0">
                <a:latin typeface="Inter"/>
              </a:rPr>
              <a:t> Smartphone. </a:t>
            </a:r>
            <a:r>
              <a:rPr lang="en-US" dirty="0" err="1">
                <a:latin typeface="Inter"/>
              </a:rPr>
              <a:t>Diese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Zahl</a:t>
            </a:r>
            <a:r>
              <a:rPr lang="en-US" dirty="0">
                <a:latin typeface="Inter"/>
              </a:rPr>
              <a:t> mag </a:t>
            </a:r>
            <a:r>
              <a:rPr lang="en-US" dirty="0" err="1">
                <a:latin typeface="Inter"/>
              </a:rPr>
              <a:t>zwar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allmählich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ansteigen</a:t>
            </a:r>
            <a:r>
              <a:rPr lang="en-US" dirty="0">
                <a:latin typeface="Inter"/>
              </a:rPr>
              <a:t>, </a:t>
            </a:r>
            <a:r>
              <a:rPr lang="en-US" dirty="0" err="1">
                <a:latin typeface="Inter"/>
              </a:rPr>
              <a:t>ist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aber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ein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gutes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Indiz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dafür</a:t>
            </a:r>
            <a:r>
              <a:rPr lang="en-US" dirty="0">
                <a:latin typeface="Inter"/>
              </a:rPr>
              <a:t>, </a:t>
            </a:r>
            <a:r>
              <a:rPr lang="en-US" dirty="0" err="1">
                <a:latin typeface="Inter"/>
              </a:rPr>
              <a:t>dass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Senioren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einen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Großteil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ihres</a:t>
            </a:r>
            <a:r>
              <a:rPr lang="en-US" dirty="0">
                <a:latin typeface="Inter"/>
              </a:rPr>
              <a:t> Lebens in der Offline-Welt </a:t>
            </a:r>
            <a:r>
              <a:rPr lang="en-US" dirty="0" err="1">
                <a:latin typeface="Inter"/>
              </a:rPr>
              <a:t>verbringen</a:t>
            </a:r>
            <a:r>
              <a:rPr lang="en-US" dirty="0">
                <a:latin typeface="Inter"/>
              </a:rPr>
              <a:t>. Dies </a:t>
            </a:r>
            <a:r>
              <a:rPr lang="en-US" dirty="0" err="1">
                <a:latin typeface="Inter"/>
              </a:rPr>
              <a:t>zeigt</a:t>
            </a:r>
            <a:r>
              <a:rPr lang="en-US" dirty="0">
                <a:latin typeface="Inter"/>
              </a:rPr>
              <a:t>, </a:t>
            </a:r>
            <a:r>
              <a:rPr lang="en-US" dirty="0" err="1">
                <a:latin typeface="Inter"/>
              </a:rPr>
              <a:t>dass</a:t>
            </a:r>
            <a:r>
              <a:rPr lang="en-US" dirty="0">
                <a:latin typeface="Inter"/>
              </a:rPr>
              <a:t> der </a:t>
            </a:r>
            <a:r>
              <a:rPr lang="en-US" dirty="0" err="1">
                <a:latin typeface="Inter"/>
              </a:rPr>
              <a:t>Verkauf</a:t>
            </a:r>
            <a:r>
              <a:rPr lang="en-US" dirty="0">
                <a:latin typeface="Inter"/>
              </a:rPr>
              <a:t> an </a:t>
            </a:r>
            <a:r>
              <a:rPr lang="en-US" dirty="0" err="1">
                <a:latin typeface="Inter"/>
              </a:rPr>
              <a:t>Senioren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über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ein</a:t>
            </a:r>
            <a:r>
              <a:rPr lang="en-US" dirty="0">
                <a:latin typeface="Inter"/>
              </a:rPr>
              <a:t> Multi-Channel-Marketing </a:t>
            </a:r>
            <a:r>
              <a:rPr lang="en-US" dirty="0" err="1">
                <a:latin typeface="Inter"/>
              </a:rPr>
              <a:t>erfolgen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sollte</a:t>
            </a:r>
            <a:r>
              <a:rPr lang="en-US" dirty="0">
                <a:latin typeface="Inter"/>
              </a:rPr>
              <a:t>, das </a:t>
            </a:r>
            <a:r>
              <a:rPr lang="en-US" dirty="0" err="1">
                <a:latin typeface="Inter"/>
              </a:rPr>
              <a:t>sie</a:t>
            </a:r>
            <a:r>
              <a:rPr lang="en-US" dirty="0">
                <a:latin typeface="Inter"/>
              </a:rPr>
              <a:t> on- und offline </a:t>
            </a:r>
            <a:r>
              <a:rPr lang="en-US" dirty="0" err="1">
                <a:latin typeface="Inter"/>
              </a:rPr>
              <a:t>anspricht</a:t>
            </a:r>
            <a:r>
              <a:rPr lang="en-US" dirty="0">
                <a:latin typeface="Inter"/>
              </a:rPr>
              <a:t>.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C0B3-F09A-9D87-BB66-6137A2D019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42533"/>
            <a:ext cx="4692770" cy="1120441"/>
          </a:xfrm>
          <a:solidFill>
            <a:srgbClr val="FED100"/>
          </a:solidFill>
        </p:spPr>
        <p:txBody>
          <a:bodyPr>
            <a:normAutofit fontScale="85000" lnSpcReduction="10000"/>
          </a:bodyPr>
          <a:lstStyle/>
          <a:p>
            <a:pPr marL="180000"/>
            <a:r>
              <a:rPr lang="en-IE" dirty="0"/>
              <a:t>Tipps für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erfolgreiche</a:t>
            </a:r>
            <a:r>
              <a:rPr lang="en-IE" dirty="0"/>
              <a:t> </a:t>
            </a:r>
            <a:r>
              <a:rPr lang="en-IE" dirty="0" err="1"/>
              <a:t>Vermarktung</a:t>
            </a:r>
            <a:r>
              <a:rPr lang="en-IE" dirty="0"/>
              <a:t> an </a:t>
            </a:r>
            <a:r>
              <a:rPr lang="en-IE" dirty="0" err="1"/>
              <a:t>Senioren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587F3-B44F-2F84-A40F-08C394C725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E" b="1"/>
              <a:t>5</a:t>
            </a:r>
          </a:p>
        </p:txBody>
      </p:sp>
      <p:pic>
        <p:nvPicPr>
          <p:cNvPr id="6" name="Graphic 5" descr="Television with solid fill">
            <a:extLst>
              <a:ext uri="{FF2B5EF4-FFF2-40B4-BE49-F238E27FC236}">
                <a16:creationId xmlns:a16="http://schemas.microsoft.com/office/drawing/2014/main" id="{B41E8127-19A2-235D-57DA-078B86D90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6635" y="2405873"/>
            <a:ext cx="1408988" cy="1408988"/>
          </a:xfrm>
          <a:prstGeom prst="rect">
            <a:avLst/>
          </a:prstGeom>
        </p:spPr>
      </p:pic>
      <p:pic>
        <p:nvPicPr>
          <p:cNvPr id="8" name="Graphic 7" descr="Newspaper outline">
            <a:extLst>
              <a:ext uri="{FF2B5EF4-FFF2-40B4-BE49-F238E27FC236}">
                <a16:creationId xmlns:a16="http://schemas.microsoft.com/office/drawing/2014/main" id="{D3ABF6A1-D709-9642-97BC-BFED06CF2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7779" y="2346448"/>
            <a:ext cx="1564903" cy="1564903"/>
          </a:xfrm>
          <a:prstGeom prst="rect">
            <a:avLst/>
          </a:prstGeom>
        </p:spPr>
      </p:pic>
      <p:pic>
        <p:nvPicPr>
          <p:cNvPr id="10" name="Graphic 9" descr="Radio outline">
            <a:extLst>
              <a:ext uri="{FF2B5EF4-FFF2-40B4-BE49-F238E27FC236}">
                <a16:creationId xmlns:a16="http://schemas.microsoft.com/office/drawing/2014/main" id="{11A31F82-E354-55E3-790D-20A6BA20D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7342" y="3429000"/>
            <a:ext cx="1537252" cy="1537252"/>
          </a:xfrm>
          <a:prstGeom prst="rect">
            <a:avLst/>
          </a:prstGeom>
        </p:spPr>
      </p:pic>
      <p:pic>
        <p:nvPicPr>
          <p:cNvPr id="12" name="Graphic 11" descr="Smart Phone outline">
            <a:extLst>
              <a:ext uri="{FF2B5EF4-FFF2-40B4-BE49-F238E27FC236}">
                <a16:creationId xmlns:a16="http://schemas.microsoft.com/office/drawing/2014/main" id="{323C4FBB-4079-F3E2-BFC9-684301FBB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6635" y="4728250"/>
            <a:ext cx="1315126" cy="1315126"/>
          </a:xfrm>
          <a:prstGeom prst="rect">
            <a:avLst/>
          </a:prstGeom>
        </p:spPr>
      </p:pic>
      <p:pic>
        <p:nvPicPr>
          <p:cNvPr id="14" name="Graphic 13" descr="Internet outline">
            <a:extLst>
              <a:ext uri="{FF2B5EF4-FFF2-40B4-BE49-F238E27FC236}">
                <a16:creationId xmlns:a16="http://schemas.microsoft.com/office/drawing/2014/main" id="{C16F2336-ACC1-2F6B-9C4D-90708BC9BF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34594" y="4393702"/>
            <a:ext cx="1984221" cy="1984221"/>
          </a:xfrm>
          <a:prstGeom prst="rect">
            <a:avLst/>
          </a:prstGeom>
        </p:spPr>
      </p:pic>
      <p:grpSp>
        <p:nvGrpSpPr>
          <p:cNvPr id="15" name="Graphic 2">
            <a:extLst>
              <a:ext uri="{FF2B5EF4-FFF2-40B4-BE49-F238E27FC236}">
                <a16:creationId xmlns:a16="http://schemas.microsoft.com/office/drawing/2014/main" id="{8809103F-EB8A-ED86-8E01-B16DC1680FC1}"/>
              </a:ext>
            </a:extLst>
          </p:cNvPr>
          <p:cNvGrpSpPr/>
          <p:nvPr/>
        </p:nvGrpSpPr>
        <p:grpSpPr>
          <a:xfrm>
            <a:off x="8197314" y="432057"/>
            <a:ext cx="1268553" cy="1217085"/>
            <a:chOff x="3918554" y="774528"/>
            <a:chExt cx="868197" cy="924466"/>
          </a:xfrm>
        </p:grpSpPr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A7D9136C-A403-F8DE-87D3-5DD5964F8FF5}"/>
                </a:ext>
              </a:extLst>
            </p:cNvPr>
            <p:cNvGrpSpPr/>
            <p:nvPr/>
          </p:nvGrpSpPr>
          <p:grpSpPr>
            <a:xfrm>
              <a:off x="3918554" y="774528"/>
              <a:ext cx="868197" cy="924466"/>
              <a:chOff x="3918554" y="774528"/>
              <a:chExt cx="868197" cy="924466"/>
            </a:xfrm>
            <a:solidFill>
              <a:srgbClr val="010101"/>
            </a:solidFill>
          </p:grpSpPr>
          <p:sp>
            <p:nvSpPr>
              <p:cNvPr id="20" name="Freeform 300">
                <a:extLst>
                  <a:ext uri="{FF2B5EF4-FFF2-40B4-BE49-F238E27FC236}">
                    <a16:creationId xmlns:a16="http://schemas.microsoft.com/office/drawing/2014/main" id="{297EA6CD-8CB6-BFE2-24B0-14388FEEFE52}"/>
                  </a:ext>
                </a:extLst>
              </p:cNvPr>
              <p:cNvSpPr/>
              <p:nvPr/>
            </p:nvSpPr>
            <p:spPr>
              <a:xfrm>
                <a:off x="3918554" y="774528"/>
                <a:ext cx="868197" cy="924466"/>
              </a:xfrm>
              <a:custGeom>
                <a:avLst/>
                <a:gdLst>
                  <a:gd name="connsiteX0" fmla="*/ 859428 w 868197"/>
                  <a:gd name="connsiteY0" fmla="*/ 489969 h 924466"/>
                  <a:gd name="connsiteX1" fmla="*/ 762772 w 868197"/>
                  <a:gd name="connsiteY1" fmla="*/ 322855 h 924466"/>
                  <a:gd name="connsiteX2" fmla="*/ 770902 w 868197"/>
                  <a:gd name="connsiteY2" fmla="*/ 318338 h 924466"/>
                  <a:gd name="connsiteX3" fmla="*/ 805228 w 868197"/>
                  <a:gd name="connsiteY3" fmla="*/ 274075 h 924466"/>
                  <a:gd name="connsiteX4" fmla="*/ 798002 w 868197"/>
                  <a:gd name="connsiteY4" fmla="*/ 218973 h 924466"/>
                  <a:gd name="connsiteX5" fmla="*/ 698636 w 868197"/>
                  <a:gd name="connsiteY5" fmla="*/ 192776 h 924466"/>
                  <a:gd name="connsiteX6" fmla="*/ 690507 w 868197"/>
                  <a:gd name="connsiteY6" fmla="*/ 197293 h 924466"/>
                  <a:gd name="connsiteX7" fmla="*/ 593851 w 868197"/>
                  <a:gd name="connsiteY7" fmla="*/ 29275 h 924466"/>
                  <a:gd name="connsiteX8" fmla="*/ 557718 w 868197"/>
                  <a:gd name="connsiteY8" fmla="*/ 2176 h 924466"/>
                  <a:gd name="connsiteX9" fmla="*/ 512552 w 868197"/>
                  <a:gd name="connsiteY9" fmla="*/ 8499 h 924466"/>
                  <a:gd name="connsiteX10" fmla="*/ 485452 w 868197"/>
                  <a:gd name="connsiteY10" fmla="*/ 44632 h 924466"/>
                  <a:gd name="connsiteX11" fmla="*/ 485452 w 868197"/>
                  <a:gd name="connsiteY11" fmla="*/ 76248 h 924466"/>
                  <a:gd name="connsiteX12" fmla="*/ 393314 w 868197"/>
                  <a:gd name="connsiteY12" fmla="*/ 178324 h 924466"/>
                  <a:gd name="connsiteX13" fmla="*/ 395120 w 868197"/>
                  <a:gd name="connsiteY13" fmla="*/ 203616 h 924466"/>
                  <a:gd name="connsiteX14" fmla="*/ 420413 w 868197"/>
                  <a:gd name="connsiteY14" fmla="*/ 201810 h 924466"/>
                  <a:gd name="connsiteX15" fmla="*/ 503519 w 868197"/>
                  <a:gd name="connsiteY15" fmla="*/ 107865 h 924466"/>
                  <a:gd name="connsiteX16" fmla="*/ 745609 w 868197"/>
                  <a:gd name="connsiteY16" fmla="*/ 527005 h 924466"/>
                  <a:gd name="connsiteX17" fmla="*/ 340921 w 868197"/>
                  <a:gd name="connsiteY17" fmla="*/ 613725 h 924466"/>
                  <a:gd name="connsiteX18" fmla="*/ 228006 w 868197"/>
                  <a:gd name="connsiteY18" fmla="*/ 417704 h 924466"/>
                  <a:gd name="connsiteX19" fmla="*/ 312015 w 868197"/>
                  <a:gd name="connsiteY19" fmla="*/ 322855 h 924466"/>
                  <a:gd name="connsiteX20" fmla="*/ 310208 w 868197"/>
                  <a:gd name="connsiteY20" fmla="*/ 297562 h 924466"/>
                  <a:gd name="connsiteX21" fmla="*/ 284915 w 868197"/>
                  <a:gd name="connsiteY21" fmla="*/ 299369 h 924466"/>
                  <a:gd name="connsiteX22" fmla="*/ 193680 w 868197"/>
                  <a:gd name="connsiteY22" fmla="*/ 401444 h 924466"/>
                  <a:gd name="connsiteX23" fmla="*/ 42825 w 868197"/>
                  <a:gd name="connsiteY23" fmla="*/ 489066 h 924466"/>
                  <a:gd name="connsiteX24" fmla="*/ 3079 w 868197"/>
                  <a:gd name="connsiteY24" fmla="*/ 541459 h 924466"/>
                  <a:gd name="connsiteX25" fmla="*/ 12112 w 868197"/>
                  <a:gd name="connsiteY25" fmla="*/ 606498 h 924466"/>
                  <a:gd name="connsiteX26" fmla="*/ 69925 w 868197"/>
                  <a:gd name="connsiteY26" fmla="*/ 706767 h 924466"/>
                  <a:gd name="connsiteX27" fmla="*/ 144900 w 868197"/>
                  <a:gd name="connsiteY27" fmla="*/ 750126 h 924466"/>
                  <a:gd name="connsiteX28" fmla="*/ 188260 w 868197"/>
                  <a:gd name="connsiteY28" fmla="*/ 738383 h 924466"/>
                  <a:gd name="connsiteX29" fmla="*/ 231619 w 868197"/>
                  <a:gd name="connsiteY29" fmla="*/ 713993 h 924466"/>
                  <a:gd name="connsiteX30" fmla="*/ 420413 w 868197"/>
                  <a:gd name="connsiteY30" fmla="*/ 902787 h 924466"/>
                  <a:gd name="connsiteX31" fmla="*/ 471903 w 868197"/>
                  <a:gd name="connsiteY31" fmla="*/ 924467 h 924466"/>
                  <a:gd name="connsiteX32" fmla="*/ 508036 w 868197"/>
                  <a:gd name="connsiteY32" fmla="*/ 914531 h 924466"/>
                  <a:gd name="connsiteX33" fmla="*/ 544168 w 868197"/>
                  <a:gd name="connsiteY33" fmla="*/ 860331 h 924466"/>
                  <a:gd name="connsiteX34" fmla="*/ 523392 w 868197"/>
                  <a:gd name="connsiteY34" fmla="*/ 798905 h 924466"/>
                  <a:gd name="connsiteX35" fmla="*/ 458353 w 868197"/>
                  <a:gd name="connsiteY35" fmla="*/ 733866 h 924466"/>
                  <a:gd name="connsiteX36" fmla="*/ 476419 w 868197"/>
                  <a:gd name="connsiteY36" fmla="*/ 723930 h 924466"/>
                  <a:gd name="connsiteX37" fmla="*/ 500809 w 868197"/>
                  <a:gd name="connsiteY37" fmla="*/ 686893 h 924466"/>
                  <a:gd name="connsiteX38" fmla="*/ 485452 w 868197"/>
                  <a:gd name="connsiteY38" fmla="*/ 645341 h 924466"/>
                  <a:gd name="connsiteX39" fmla="*/ 463773 w 868197"/>
                  <a:gd name="connsiteY39" fmla="*/ 625468 h 924466"/>
                  <a:gd name="connsiteX40" fmla="*/ 768192 w 868197"/>
                  <a:gd name="connsiteY40" fmla="*/ 560428 h 924466"/>
                  <a:gd name="connsiteX41" fmla="*/ 795292 w 868197"/>
                  <a:gd name="connsiteY41" fmla="*/ 575785 h 924466"/>
                  <a:gd name="connsiteX42" fmla="*/ 810648 w 868197"/>
                  <a:gd name="connsiteY42" fmla="*/ 577592 h 924466"/>
                  <a:gd name="connsiteX43" fmla="*/ 840458 w 868197"/>
                  <a:gd name="connsiteY43" fmla="*/ 569462 h 924466"/>
                  <a:gd name="connsiteX44" fmla="*/ 867557 w 868197"/>
                  <a:gd name="connsiteY44" fmla="*/ 533329 h 924466"/>
                  <a:gd name="connsiteX45" fmla="*/ 859428 w 868197"/>
                  <a:gd name="connsiteY45" fmla="*/ 489969 h 924466"/>
                  <a:gd name="connsiteX46" fmla="*/ 859428 w 868197"/>
                  <a:gd name="connsiteY46" fmla="*/ 489969 h 924466"/>
                  <a:gd name="connsiteX47" fmla="*/ 707670 w 868197"/>
                  <a:gd name="connsiteY47" fmla="*/ 228006 h 924466"/>
                  <a:gd name="connsiteX48" fmla="*/ 715799 w 868197"/>
                  <a:gd name="connsiteY48" fmla="*/ 223490 h 924466"/>
                  <a:gd name="connsiteX49" fmla="*/ 765482 w 868197"/>
                  <a:gd name="connsiteY49" fmla="*/ 237039 h 924466"/>
                  <a:gd name="connsiteX50" fmla="*/ 751932 w 868197"/>
                  <a:gd name="connsiteY50" fmla="*/ 286722 h 924466"/>
                  <a:gd name="connsiteX51" fmla="*/ 743802 w 868197"/>
                  <a:gd name="connsiteY51" fmla="*/ 291239 h 924466"/>
                  <a:gd name="connsiteX52" fmla="*/ 707670 w 868197"/>
                  <a:gd name="connsiteY52" fmla="*/ 228909 h 924466"/>
                  <a:gd name="connsiteX53" fmla="*/ 707670 w 868197"/>
                  <a:gd name="connsiteY53" fmla="*/ 228006 h 924466"/>
                  <a:gd name="connsiteX54" fmla="*/ 169290 w 868197"/>
                  <a:gd name="connsiteY54" fmla="*/ 708573 h 924466"/>
                  <a:gd name="connsiteX55" fmla="*/ 100637 w 868197"/>
                  <a:gd name="connsiteY55" fmla="*/ 690507 h 924466"/>
                  <a:gd name="connsiteX56" fmla="*/ 42825 w 868197"/>
                  <a:gd name="connsiteY56" fmla="*/ 590238 h 924466"/>
                  <a:gd name="connsiteX57" fmla="*/ 37405 w 868197"/>
                  <a:gd name="connsiteY57" fmla="*/ 552299 h 924466"/>
                  <a:gd name="connsiteX58" fmla="*/ 60891 w 868197"/>
                  <a:gd name="connsiteY58" fmla="*/ 521586 h 924466"/>
                  <a:gd name="connsiteX59" fmla="*/ 199100 w 868197"/>
                  <a:gd name="connsiteY59" fmla="*/ 442093 h 924466"/>
                  <a:gd name="connsiteX60" fmla="*/ 307498 w 868197"/>
                  <a:gd name="connsiteY60" fmla="*/ 629081 h 924466"/>
                  <a:gd name="connsiteX61" fmla="*/ 169290 w 868197"/>
                  <a:gd name="connsiteY61" fmla="*/ 708573 h 924466"/>
                  <a:gd name="connsiteX62" fmla="*/ 507132 w 868197"/>
                  <a:gd name="connsiteY62" fmla="*/ 856718 h 924466"/>
                  <a:gd name="connsiteX63" fmla="*/ 489066 w 868197"/>
                  <a:gd name="connsiteY63" fmla="*/ 883817 h 924466"/>
                  <a:gd name="connsiteX64" fmla="*/ 444803 w 868197"/>
                  <a:gd name="connsiteY64" fmla="*/ 877495 h 924466"/>
                  <a:gd name="connsiteX65" fmla="*/ 263235 w 868197"/>
                  <a:gd name="connsiteY65" fmla="*/ 695927 h 924466"/>
                  <a:gd name="connsiteX66" fmla="*/ 329178 w 868197"/>
                  <a:gd name="connsiteY66" fmla="*/ 657987 h 924466"/>
                  <a:gd name="connsiteX67" fmla="*/ 497196 w 868197"/>
                  <a:gd name="connsiteY67" fmla="*/ 826005 h 924466"/>
                  <a:gd name="connsiteX68" fmla="*/ 507132 w 868197"/>
                  <a:gd name="connsiteY68" fmla="*/ 856718 h 924466"/>
                  <a:gd name="connsiteX69" fmla="*/ 507132 w 868197"/>
                  <a:gd name="connsiteY69" fmla="*/ 856718 h 924466"/>
                  <a:gd name="connsiteX70" fmla="*/ 459256 w 868197"/>
                  <a:gd name="connsiteY70" fmla="*/ 672440 h 924466"/>
                  <a:gd name="connsiteX71" fmla="*/ 462869 w 868197"/>
                  <a:gd name="connsiteY71" fmla="*/ 683280 h 924466"/>
                  <a:gd name="connsiteX72" fmla="*/ 456546 w 868197"/>
                  <a:gd name="connsiteY72" fmla="*/ 693217 h 924466"/>
                  <a:gd name="connsiteX73" fmla="*/ 430350 w 868197"/>
                  <a:gd name="connsiteY73" fmla="*/ 708573 h 924466"/>
                  <a:gd name="connsiteX74" fmla="*/ 368021 w 868197"/>
                  <a:gd name="connsiteY74" fmla="*/ 646244 h 924466"/>
                  <a:gd name="connsiteX75" fmla="*/ 418607 w 868197"/>
                  <a:gd name="connsiteY75" fmla="*/ 635404 h 924466"/>
                  <a:gd name="connsiteX76" fmla="*/ 459256 w 868197"/>
                  <a:gd name="connsiteY76" fmla="*/ 672440 h 924466"/>
                  <a:gd name="connsiteX77" fmla="*/ 830521 w 868197"/>
                  <a:gd name="connsiteY77" fmla="*/ 525199 h 924466"/>
                  <a:gd name="connsiteX78" fmla="*/ 819681 w 868197"/>
                  <a:gd name="connsiteY78" fmla="*/ 538749 h 924466"/>
                  <a:gd name="connsiteX79" fmla="*/ 802518 w 868197"/>
                  <a:gd name="connsiteY79" fmla="*/ 541459 h 924466"/>
                  <a:gd name="connsiteX80" fmla="*/ 788969 w 868197"/>
                  <a:gd name="connsiteY80" fmla="*/ 530619 h 924466"/>
                  <a:gd name="connsiteX81" fmla="*/ 523392 w 868197"/>
                  <a:gd name="connsiteY81" fmla="*/ 69925 h 924466"/>
                  <a:gd name="connsiteX82" fmla="*/ 520682 w 868197"/>
                  <a:gd name="connsiteY82" fmla="*/ 52762 h 924466"/>
                  <a:gd name="connsiteX83" fmla="*/ 531522 w 868197"/>
                  <a:gd name="connsiteY83" fmla="*/ 39212 h 924466"/>
                  <a:gd name="connsiteX84" fmla="*/ 543265 w 868197"/>
                  <a:gd name="connsiteY84" fmla="*/ 36502 h 924466"/>
                  <a:gd name="connsiteX85" fmla="*/ 549588 w 868197"/>
                  <a:gd name="connsiteY85" fmla="*/ 37405 h 924466"/>
                  <a:gd name="connsiteX86" fmla="*/ 563138 w 868197"/>
                  <a:gd name="connsiteY86" fmla="*/ 48245 h 924466"/>
                  <a:gd name="connsiteX87" fmla="*/ 828715 w 868197"/>
                  <a:gd name="connsiteY87" fmla="*/ 508939 h 924466"/>
                  <a:gd name="connsiteX88" fmla="*/ 830521 w 868197"/>
                  <a:gd name="connsiteY88" fmla="*/ 525199 h 9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68197" h="924466">
                    <a:moveTo>
                      <a:pt x="859428" y="489969"/>
                    </a:moveTo>
                    <a:lnTo>
                      <a:pt x="762772" y="322855"/>
                    </a:lnTo>
                    <a:lnTo>
                      <a:pt x="770902" y="318338"/>
                    </a:lnTo>
                    <a:cubicBezTo>
                      <a:pt x="788065" y="308402"/>
                      <a:pt x="799808" y="293045"/>
                      <a:pt x="805228" y="274075"/>
                    </a:cubicBezTo>
                    <a:cubicBezTo>
                      <a:pt x="810648" y="255106"/>
                      <a:pt x="807938" y="236136"/>
                      <a:pt x="798002" y="218973"/>
                    </a:cubicBezTo>
                    <a:cubicBezTo>
                      <a:pt x="778129" y="184647"/>
                      <a:pt x="732963" y="172000"/>
                      <a:pt x="698636" y="192776"/>
                    </a:cubicBezTo>
                    <a:lnTo>
                      <a:pt x="690507" y="197293"/>
                    </a:lnTo>
                    <a:lnTo>
                      <a:pt x="593851" y="29275"/>
                    </a:lnTo>
                    <a:cubicBezTo>
                      <a:pt x="585721" y="15726"/>
                      <a:pt x="573075" y="5789"/>
                      <a:pt x="557718" y="2176"/>
                    </a:cubicBezTo>
                    <a:cubicBezTo>
                      <a:pt x="542362" y="-2341"/>
                      <a:pt x="527005" y="369"/>
                      <a:pt x="512552" y="8499"/>
                    </a:cubicBezTo>
                    <a:cubicBezTo>
                      <a:pt x="498099" y="16629"/>
                      <a:pt x="489066" y="29275"/>
                      <a:pt x="485452" y="44632"/>
                    </a:cubicBezTo>
                    <a:cubicBezTo>
                      <a:pt x="482742" y="55472"/>
                      <a:pt x="482742" y="65408"/>
                      <a:pt x="485452" y="76248"/>
                    </a:cubicBezTo>
                    <a:lnTo>
                      <a:pt x="393314" y="178324"/>
                    </a:lnTo>
                    <a:cubicBezTo>
                      <a:pt x="386990" y="185550"/>
                      <a:pt x="386990" y="197293"/>
                      <a:pt x="395120" y="203616"/>
                    </a:cubicBezTo>
                    <a:cubicBezTo>
                      <a:pt x="402347" y="209940"/>
                      <a:pt x="414090" y="209940"/>
                      <a:pt x="420413" y="201810"/>
                    </a:cubicBezTo>
                    <a:lnTo>
                      <a:pt x="503519" y="107865"/>
                    </a:lnTo>
                    <a:lnTo>
                      <a:pt x="745609" y="527005"/>
                    </a:lnTo>
                    <a:lnTo>
                      <a:pt x="340921" y="613725"/>
                    </a:lnTo>
                    <a:lnTo>
                      <a:pt x="228006" y="417704"/>
                    </a:lnTo>
                    <a:lnTo>
                      <a:pt x="312015" y="322855"/>
                    </a:lnTo>
                    <a:cubicBezTo>
                      <a:pt x="318338" y="315628"/>
                      <a:pt x="318338" y="303885"/>
                      <a:pt x="310208" y="297562"/>
                    </a:cubicBezTo>
                    <a:cubicBezTo>
                      <a:pt x="302982" y="291239"/>
                      <a:pt x="291238" y="291239"/>
                      <a:pt x="284915" y="299369"/>
                    </a:cubicBezTo>
                    <a:lnTo>
                      <a:pt x="193680" y="401444"/>
                    </a:lnTo>
                    <a:lnTo>
                      <a:pt x="42825" y="489066"/>
                    </a:lnTo>
                    <a:cubicBezTo>
                      <a:pt x="22952" y="500809"/>
                      <a:pt x="8499" y="518876"/>
                      <a:pt x="3079" y="541459"/>
                    </a:cubicBezTo>
                    <a:cubicBezTo>
                      <a:pt x="-3245" y="564042"/>
                      <a:pt x="369" y="586625"/>
                      <a:pt x="12112" y="606498"/>
                    </a:cubicBezTo>
                    <a:lnTo>
                      <a:pt x="69925" y="706767"/>
                    </a:lnTo>
                    <a:cubicBezTo>
                      <a:pt x="86184" y="734769"/>
                      <a:pt x="115091" y="750126"/>
                      <a:pt x="144900" y="750126"/>
                    </a:cubicBezTo>
                    <a:cubicBezTo>
                      <a:pt x="159353" y="750126"/>
                      <a:pt x="174710" y="746513"/>
                      <a:pt x="188260" y="738383"/>
                    </a:cubicBezTo>
                    <a:lnTo>
                      <a:pt x="231619" y="713993"/>
                    </a:lnTo>
                    <a:lnTo>
                      <a:pt x="420413" y="902787"/>
                    </a:lnTo>
                    <a:cubicBezTo>
                      <a:pt x="434866" y="917240"/>
                      <a:pt x="452933" y="924467"/>
                      <a:pt x="471903" y="924467"/>
                    </a:cubicBezTo>
                    <a:cubicBezTo>
                      <a:pt x="484549" y="924467"/>
                      <a:pt x="497196" y="920854"/>
                      <a:pt x="508036" y="914531"/>
                    </a:cubicBezTo>
                    <a:cubicBezTo>
                      <a:pt x="527909" y="902787"/>
                      <a:pt x="540555" y="883817"/>
                      <a:pt x="544168" y="860331"/>
                    </a:cubicBezTo>
                    <a:cubicBezTo>
                      <a:pt x="546878" y="837748"/>
                      <a:pt x="539652" y="815165"/>
                      <a:pt x="523392" y="798905"/>
                    </a:cubicBezTo>
                    <a:lnTo>
                      <a:pt x="458353" y="733866"/>
                    </a:lnTo>
                    <a:lnTo>
                      <a:pt x="476419" y="723930"/>
                    </a:lnTo>
                    <a:cubicBezTo>
                      <a:pt x="489969" y="715800"/>
                      <a:pt x="499002" y="702250"/>
                      <a:pt x="500809" y="686893"/>
                    </a:cubicBezTo>
                    <a:cubicBezTo>
                      <a:pt x="502616" y="671537"/>
                      <a:pt x="497196" y="656181"/>
                      <a:pt x="485452" y="645341"/>
                    </a:cubicBezTo>
                    <a:lnTo>
                      <a:pt x="463773" y="625468"/>
                    </a:lnTo>
                    <a:lnTo>
                      <a:pt x="768192" y="560428"/>
                    </a:lnTo>
                    <a:cubicBezTo>
                      <a:pt x="775419" y="567655"/>
                      <a:pt x="784452" y="573075"/>
                      <a:pt x="795292" y="575785"/>
                    </a:cubicBezTo>
                    <a:cubicBezTo>
                      <a:pt x="800712" y="577592"/>
                      <a:pt x="805228" y="577592"/>
                      <a:pt x="810648" y="577592"/>
                    </a:cubicBezTo>
                    <a:cubicBezTo>
                      <a:pt x="820585" y="577592"/>
                      <a:pt x="830521" y="574882"/>
                      <a:pt x="840458" y="569462"/>
                    </a:cubicBezTo>
                    <a:cubicBezTo>
                      <a:pt x="854008" y="561332"/>
                      <a:pt x="863944" y="548685"/>
                      <a:pt x="867557" y="533329"/>
                    </a:cubicBezTo>
                    <a:cubicBezTo>
                      <a:pt x="869364" y="518876"/>
                      <a:pt x="867557" y="503519"/>
                      <a:pt x="859428" y="489969"/>
                    </a:cubicBezTo>
                    <a:lnTo>
                      <a:pt x="859428" y="489969"/>
                    </a:lnTo>
                    <a:close/>
                    <a:moveTo>
                      <a:pt x="707670" y="228006"/>
                    </a:moveTo>
                    <a:lnTo>
                      <a:pt x="715799" y="223490"/>
                    </a:lnTo>
                    <a:cubicBezTo>
                      <a:pt x="732963" y="213553"/>
                      <a:pt x="755546" y="218973"/>
                      <a:pt x="765482" y="237039"/>
                    </a:cubicBezTo>
                    <a:cubicBezTo>
                      <a:pt x="775419" y="254203"/>
                      <a:pt x="769999" y="276786"/>
                      <a:pt x="751932" y="286722"/>
                    </a:cubicBezTo>
                    <a:lnTo>
                      <a:pt x="743802" y="291239"/>
                    </a:lnTo>
                    <a:lnTo>
                      <a:pt x="707670" y="228909"/>
                    </a:lnTo>
                    <a:lnTo>
                      <a:pt x="707670" y="228006"/>
                    </a:lnTo>
                    <a:close/>
                    <a:moveTo>
                      <a:pt x="169290" y="708573"/>
                    </a:moveTo>
                    <a:cubicBezTo>
                      <a:pt x="145804" y="722123"/>
                      <a:pt x="115091" y="713993"/>
                      <a:pt x="100637" y="690507"/>
                    </a:cubicBezTo>
                    <a:lnTo>
                      <a:pt x="42825" y="590238"/>
                    </a:lnTo>
                    <a:cubicBezTo>
                      <a:pt x="36502" y="578495"/>
                      <a:pt x="34695" y="564945"/>
                      <a:pt x="37405" y="552299"/>
                    </a:cubicBezTo>
                    <a:cubicBezTo>
                      <a:pt x="40115" y="539652"/>
                      <a:pt x="49148" y="528812"/>
                      <a:pt x="60891" y="521586"/>
                    </a:cubicBezTo>
                    <a:lnTo>
                      <a:pt x="199100" y="442093"/>
                    </a:lnTo>
                    <a:lnTo>
                      <a:pt x="307498" y="629081"/>
                    </a:lnTo>
                    <a:lnTo>
                      <a:pt x="169290" y="708573"/>
                    </a:lnTo>
                    <a:close/>
                    <a:moveTo>
                      <a:pt x="507132" y="856718"/>
                    </a:moveTo>
                    <a:cubicBezTo>
                      <a:pt x="505326" y="868461"/>
                      <a:pt x="499002" y="878398"/>
                      <a:pt x="489066" y="883817"/>
                    </a:cubicBezTo>
                    <a:cubicBezTo>
                      <a:pt x="474613" y="891947"/>
                      <a:pt x="456546" y="890141"/>
                      <a:pt x="444803" y="877495"/>
                    </a:cubicBezTo>
                    <a:lnTo>
                      <a:pt x="263235" y="695927"/>
                    </a:lnTo>
                    <a:lnTo>
                      <a:pt x="329178" y="657987"/>
                    </a:lnTo>
                    <a:lnTo>
                      <a:pt x="497196" y="826005"/>
                    </a:lnTo>
                    <a:cubicBezTo>
                      <a:pt x="504422" y="833232"/>
                      <a:pt x="508939" y="844975"/>
                      <a:pt x="507132" y="856718"/>
                    </a:cubicBezTo>
                    <a:lnTo>
                      <a:pt x="507132" y="856718"/>
                    </a:lnTo>
                    <a:close/>
                    <a:moveTo>
                      <a:pt x="459256" y="672440"/>
                    </a:moveTo>
                    <a:cubicBezTo>
                      <a:pt x="461966" y="675150"/>
                      <a:pt x="463773" y="678764"/>
                      <a:pt x="462869" y="683280"/>
                    </a:cubicBezTo>
                    <a:cubicBezTo>
                      <a:pt x="461966" y="687797"/>
                      <a:pt x="460159" y="690507"/>
                      <a:pt x="456546" y="693217"/>
                    </a:cubicBezTo>
                    <a:lnTo>
                      <a:pt x="430350" y="708573"/>
                    </a:lnTo>
                    <a:lnTo>
                      <a:pt x="368021" y="646244"/>
                    </a:lnTo>
                    <a:lnTo>
                      <a:pt x="418607" y="635404"/>
                    </a:lnTo>
                    <a:lnTo>
                      <a:pt x="459256" y="672440"/>
                    </a:lnTo>
                    <a:close/>
                    <a:moveTo>
                      <a:pt x="830521" y="525199"/>
                    </a:moveTo>
                    <a:cubicBezTo>
                      <a:pt x="828715" y="531522"/>
                      <a:pt x="825101" y="536039"/>
                      <a:pt x="819681" y="538749"/>
                    </a:cubicBezTo>
                    <a:cubicBezTo>
                      <a:pt x="814261" y="541459"/>
                      <a:pt x="807938" y="542362"/>
                      <a:pt x="802518" y="541459"/>
                    </a:cubicBezTo>
                    <a:cubicBezTo>
                      <a:pt x="796195" y="539652"/>
                      <a:pt x="791678" y="536039"/>
                      <a:pt x="788969" y="530619"/>
                    </a:cubicBezTo>
                    <a:lnTo>
                      <a:pt x="523392" y="69925"/>
                    </a:lnTo>
                    <a:cubicBezTo>
                      <a:pt x="520682" y="64505"/>
                      <a:pt x="519779" y="58182"/>
                      <a:pt x="520682" y="52762"/>
                    </a:cubicBezTo>
                    <a:cubicBezTo>
                      <a:pt x="522489" y="46439"/>
                      <a:pt x="526102" y="41922"/>
                      <a:pt x="531522" y="39212"/>
                    </a:cubicBezTo>
                    <a:cubicBezTo>
                      <a:pt x="535135" y="37405"/>
                      <a:pt x="538748" y="36502"/>
                      <a:pt x="543265" y="36502"/>
                    </a:cubicBezTo>
                    <a:cubicBezTo>
                      <a:pt x="545072" y="36502"/>
                      <a:pt x="546878" y="36502"/>
                      <a:pt x="549588" y="37405"/>
                    </a:cubicBezTo>
                    <a:cubicBezTo>
                      <a:pt x="555912" y="39212"/>
                      <a:pt x="560428" y="42825"/>
                      <a:pt x="563138" y="48245"/>
                    </a:cubicBezTo>
                    <a:lnTo>
                      <a:pt x="828715" y="508939"/>
                    </a:lnTo>
                    <a:cubicBezTo>
                      <a:pt x="831424" y="513456"/>
                      <a:pt x="832328" y="518876"/>
                      <a:pt x="830521" y="52519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301">
                <a:extLst>
                  <a:ext uri="{FF2B5EF4-FFF2-40B4-BE49-F238E27FC236}">
                    <a16:creationId xmlns:a16="http://schemas.microsoft.com/office/drawing/2014/main" id="{F7F0F4A7-6DF5-09F3-B350-E1FF2397FFDF}"/>
                  </a:ext>
                </a:extLst>
              </p:cNvPr>
              <p:cNvSpPr/>
              <p:nvPr/>
            </p:nvSpPr>
            <p:spPr>
              <a:xfrm>
                <a:off x="4253152" y="1007954"/>
                <a:ext cx="36132" cy="36132"/>
              </a:xfrm>
              <a:custGeom>
                <a:avLst/>
                <a:gdLst>
                  <a:gd name="connsiteX0" fmla="*/ 18066 w 36132"/>
                  <a:gd name="connsiteY0" fmla="*/ 36133 h 36132"/>
                  <a:gd name="connsiteX1" fmla="*/ 30713 w 36132"/>
                  <a:gd name="connsiteY1" fmla="*/ 30713 h 36132"/>
                  <a:gd name="connsiteX2" fmla="*/ 36133 w 36132"/>
                  <a:gd name="connsiteY2" fmla="*/ 18066 h 36132"/>
                  <a:gd name="connsiteX3" fmla="*/ 30713 w 36132"/>
                  <a:gd name="connsiteY3" fmla="*/ 5420 h 36132"/>
                  <a:gd name="connsiteX4" fmla="*/ 18066 w 36132"/>
                  <a:gd name="connsiteY4" fmla="*/ 0 h 36132"/>
                  <a:gd name="connsiteX5" fmla="*/ 5420 w 36132"/>
                  <a:gd name="connsiteY5" fmla="*/ 5420 h 36132"/>
                  <a:gd name="connsiteX6" fmla="*/ 0 w 36132"/>
                  <a:gd name="connsiteY6" fmla="*/ 18066 h 36132"/>
                  <a:gd name="connsiteX7" fmla="*/ 5420 w 36132"/>
                  <a:gd name="connsiteY7" fmla="*/ 30713 h 36132"/>
                  <a:gd name="connsiteX8" fmla="*/ 18066 w 36132"/>
                  <a:gd name="connsiteY8" fmla="*/ 36133 h 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32" h="36132">
                    <a:moveTo>
                      <a:pt x="18066" y="36133"/>
                    </a:moveTo>
                    <a:cubicBezTo>
                      <a:pt x="22583" y="36133"/>
                      <a:pt x="27100" y="34327"/>
                      <a:pt x="30713" y="30713"/>
                    </a:cubicBezTo>
                    <a:cubicBezTo>
                      <a:pt x="34326" y="27100"/>
                      <a:pt x="36133" y="22583"/>
                      <a:pt x="36133" y="18066"/>
                    </a:cubicBezTo>
                    <a:cubicBezTo>
                      <a:pt x="36133" y="13550"/>
                      <a:pt x="34326" y="9033"/>
                      <a:pt x="30713" y="5420"/>
                    </a:cubicBezTo>
                    <a:cubicBezTo>
                      <a:pt x="27100" y="1807"/>
                      <a:pt x="22583" y="0"/>
                      <a:pt x="18066" y="0"/>
                    </a:cubicBezTo>
                    <a:cubicBezTo>
                      <a:pt x="13550" y="0"/>
                      <a:pt x="9033" y="1807"/>
                      <a:pt x="5420" y="5420"/>
                    </a:cubicBezTo>
                    <a:cubicBezTo>
                      <a:pt x="1807" y="9033"/>
                      <a:pt x="0" y="13550"/>
                      <a:pt x="0" y="18066"/>
                    </a:cubicBezTo>
                    <a:cubicBezTo>
                      <a:pt x="0" y="22583"/>
                      <a:pt x="1807" y="27100"/>
                      <a:pt x="5420" y="30713"/>
                    </a:cubicBezTo>
                    <a:cubicBezTo>
                      <a:pt x="8130" y="34327"/>
                      <a:pt x="13550" y="36133"/>
                      <a:pt x="18066" y="3613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CDDEE082-C03B-57FF-EC67-D04FC311B58F}"/>
                </a:ext>
              </a:extLst>
            </p:cNvPr>
            <p:cNvGrpSpPr/>
            <p:nvPr/>
          </p:nvGrpSpPr>
          <p:grpSpPr>
            <a:xfrm>
              <a:off x="3958353" y="890522"/>
              <a:ext cx="708520" cy="605461"/>
              <a:chOff x="3958353" y="890522"/>
              <a:chExt cx="708520" cy="605461"/>
            </a:xfrm>
            <a:solidFill>
              <a:srgbClr val="60A9DD"/>
            </a:solidFill>
          </p:grpSpPr>
          <p:sp>
            <p:nvSpPr>
              <p:cNvPr id="18" name="Freeform 298">
                <a:extLst>
                  <a:ext uri="{FF2B5EF4-FFF2-40B4-BE49-F238E27FC236}">
                    <a16:creationId xmlns:a16="http://schemas.microsoft.com/office/drawing/2014/main" id="{5BE403D5-10E8-EF70-730C-DCFF4B04B252}"/>
                  </a:ext>
                </a:extLst>
              </p:cNvPr>
              <p:cNvSpPr/>
              <p:nvPr/>
            </p:nvSpPr>
            <p:spPr>
              <a:xfrm>
                <a:off x="4150173" y="890522"/>
                <a:ext cx="516699" cy="505860"/>
              </a:xfrm>
              <a:custGeom>
                <a:avLst/>
                <a:gdLst>
                  <a:gd name="connsiteX0" fmla="*/ 274610 w 516699"/>
                  <a:gd name="connsiteY0" fmla="*/ 0 h 505860"/>
                  <a:gd name="connsiteX1" fmla="*/ 516700 w 516699"/>
                  <a:gd name="connsiteY1" fmla="*/ 419141 h 505860"/>
                  <a:gd name="connsiteX2" fmla="*/ 112915 w 516699"/>
                  <a:gd name="connsiteY2" fmla="*/ 505860 h 505860"/>
                  <a:gd name="connsiteX3" fmla="*/ 0 w 516699"/>
                  <a:gd name="connsiteY3" fmla="*/ 309840 h 50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699" h="505860">
                    <a:moveTo>
                      <a:pt x="274610" y="0"/>
                    </a:moveTo>
                    <a:lnTo>
                      <a:pt x="516700" y="419141"/>
                    </a:lnTo>
                    <a:lnTo>
                      <a:pt x="112915" y="505860"/>
                    </a:lnTo>
                    <a:lnTo>
                      <a:pt x="0" y="309840"/>
                    </a:lnTo>
                  </a:path>
                </a:pathLst>
              </a:custGeom>
              <a:solidFill>
                <a:srgbClr val="FFD100"/>
              </a:solidFill>
              <a:ln w="90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299">
                <a:extLst>
                  <a:ext uri="{FF2B5EF4-FFF2-40B4-BE49-F238E27FC236}">
                    <a16:creationId xmlns:a16="http://schemas.microsoft.com/office/drawing/2014/main" id="{F7AD960E-03EB-5D2F-5A1E-795585C7633B}"/>
                  </a:ext>
                </a:extLst>
              </p:cNvPr>
              <p:cNvSpPr/>
              <p:nvPr/>
            </p:nvSpPr>
            <p:spPr>
              <a:xfrm>
                <a:off x="3958353" y="1222945"/>
                <a:ext cx="271312" cy="273038"/>
              </a:xfrm>
              <a:custGeom>
                <a:avLst/>
                <a:gdLst>
                  <a:gd name="connsiteX0" fmla="*/ 133104 w 271312"/>
                  <a:gd name="connsiteY0" fmla="*/ 266480 h 273038"/>
                  <a:gd name="connsiteX1" fmla="*/ 64452 w 271312"/>
                  <a:gd name="connsiteY1" fmla="*/ 248413 h 273038"/>
                  <a:gd name="connsiteX2" fmla="*/ 6639 w 271312"/>
                  <a:gd name="connsiteY2" fmla="*/ 148144 h 273038"/>
                  <a:gd name="connsiteX3" fmla="*/ 1220 w 271312"/>
                  <a:gd name="connsiteY3" fmla="*/ 110205 h 273038"/>
                  <a:gd name="connsiteX4" fmla="*/ 24706 w 271312"/>
                  <a:gd name="connsiteY4" fmla="*/ 79492 h 273038"/>
                  <a:gd name="connsiteX5" fmla="*/ 162914 w 271312"/>
                  <a:gd name="connsiteY5" fmla="*/ 0 h 273038"/>
                  <a:gd name="connsiteX6" fmla="*/ 271313 w 271312"/>
                  <a:gd name="connsiteY6" fmla="*/ 186987 h 273038"/>
                  <a:gd name="connsiteX7" fmla="*/ 133104 w 271312"/>
                  <a:gd name="connsiteY7" fmla="*/ 266480 h 2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12" h="273038">
                    <a:moveTo>
                      <a:pt x="133104" y="266480"/>
                    </a:moveTo>
                    <a:cubicBezTo>
                      <a:pt x="109618" y="280030"/>
                      <a:pt x="78905" y="271900"/>
                      <a:pt x="64452" y="248413"/>
                    </a:cubicBezTo>
                    <a:lnTo>
                      <a:pt x="6639" y="148144"/>
                    </a:lnTo>
                    <a:cubicBezTo>
                      <a:pt x="316" y="136401"/>
                      <a:pt x="-1490" y="122852"/>
                      <a:pt x="1220" y="110205"/>
                    </a:cubicBezTo>
                    <a:cubicBezTo>
                      <a:pt x="4833" y="97559"/>
                      <a:pt x="12963" y="86719"/>
                      <a:pt x="24706" y="79492"/>
                    </a:cubicBezTo>
                    <a:lnTo>
                      <a:pt x="162914" y="0"/>
                    </a:lnTo>
                    <a:lnTo>
                      <a:pt x="271313" y="186987"/>
                    </a:lnTo>
                    <a:lnTo>
                      <a:pt x="133104" y="266480"/>
                    </a:lnTo>
                    <a:close/>
                  </a:path>
                </a:pathLst>
              </a:custGeom>
              <a:solidFill>
                <a:srgbClr val="FFD100"/>
              </a:solidFill>
              <a:ln w="90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2050F6-6809-E60C-4C8F-E5EE93D5BF4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748670" y="2346448"/>
            <a:ext cx="4301561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9953963-0930-CFD5-172A-88D4DF90E0D3}"/>
              </a:ext>
            </a:extLst>
          </p:cNvPr>
          <p:cNvSpPr txBox="1"/>
          <p:nvPr/>
        </p:nvSpPr>
        <p:spPr>
          <a:xfrm>
            <a:off x="6752739" y="1791597"/>
            <a:ext cx="412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400" b="1" dirty="0">
                <a:solidFill>
                  <a:srgbClr val="FFD100"/>
                </a:solidFill>
              </a:rPr>
              <a:t>In </a:t>
            </a:r>
            <a:r>
              <a:rPr lang="en-IE" sz="2400" b="1" dirty="0" err="1">
                <a:solidFill>
                  <a:srgbClr val="FFD100"/>
                </a:solidFill>
              </a:rPr>
              <a:t>Frage</a:t>
            </a:r>
            <a:r>
              <a:rPr lang="en-IE" sz="2400" b="1" dirty="0">
                <a:solidFill>
                  <a:srgbClr val="FFD100"/>
                </a:solidFill>
              </a:rPr>
              <a:t> </a:t>
            </a:r>
            <a:r>
              <a:rPr lang="en-IE" sz="2400" b="1" dirty="0" err="1">
                <a:solidFill>
                  <a:srgbClr val="FFD100"/>
                </a:solidFill>
              </a:rPr>
              <a:t>kommende</a:t>
            </a:r>
            <a:r>
              <a:rPr lang="en-IE" sz="2400" b="1" dirty="0">
                <a:solidFill>
                  <a:srgbClr val="FFD100"/>
                </a:solidFill>
              </a:rPr>
              <a:t> </a:t>
            </a:r>
            <a:r>
              <a:rPr lang="en-IE" sz="2400" b="1" dirty="0" err="1">
                <a:solidFill>
                  <a:srgbClr val="FFD100"/>
                </a:solidFill>
              </a:rPr>
              <a:t>Methoden</a:t>
            </a:r>
            <a:endParaRPr lang="en-IE" sz="2400" b="1" dirty="0">
              <a:solidFill>
                <a:srgbClr val="FFD100"/>
              </a:solidFill>
            </a:endParaRPr>
          </a:p>
        </p:txBody>
      </p:sp>
      <p:sp>
        <p:nvSpPr>
          <p:cNvPr id="28" name="Textfeld 9">
            <a:extLst>
              <a:ext uri="{FF2B5EF4-FFF2-40B4-BE49-F238E27FC236}">
                <a16:creationId xmlns:a16="http://schemas.microsoft.com/office/drawing/2014/main" id="{18FD9878-3641-1CD2-4E52-A09BB1906B5B}"/>
              </a:ext>
            </a:extLst>
          </p:cNvPr>
          <p:cNvSpPr txBox="1"/>
          <p:nvPr/>
        </p:nvSpPr>
        <p:spPr>
          <a:xfrm>
            <a:off x="1202635" y="6307690"/>
            <a:ext cx="165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Alton (2017)</a:t>
            </a:r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2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41BA94-EC9E-8E74-11ED-7369D8E80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B8F3D3-2189-1252-B146-13B00E3B1A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3918" y="1729095"/>
            <a:ext cx="4735716" cy="49198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10000"/>
              </a:lnSpc>
            </a:pPr>
            <a:r>
              <a:rPr lang="en-GB" dirty="0"/>
              <a:t>In Modul 3 </a:t>
            </a:r>
            <a:r>
              <a:rPr lang="en-GB" dirty="0" err="1"/>
              <a:t>haben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Marktforschungstaktiken</a:t>
            </a:r>
            <a:r>
              <a:rPr lang="en-GB" dirty="0"/>
              <a:t> </a:t>
            </a:r>
            <a:r>
              <a:rPr lang="en-GB" dirty="0" err="1"/>
              <a:t>vorgestellt</a:t>
            </a:r>
            <a:r>
              <a:rPr lang="en-GB" dirty="0"/>
              <a:t> und </a:t>
            </a:r>
            <a:r>
              <a:rPr lang="en-GB" dirty="0" err="1"/>
              <a:t>gezeigt</a:t>
            </a:r>
            <a:r>
              <a:rPr lang="en-GB" dirty="0"/>
              <a:t>, </a:t>
            </a:r>
            <a:r>
              <a:rPr lang="en-GB" dirty="0" err="1"/>
              <a:t>wie</a:t>
            </a:r>
            <a:r>
              <a:rPr lang="en-GB" dirty="0"/>
              <a:t> man die </a:t>
            </a:r>
            <a:r>
              <a:rPr lang="en-GB" dirty="0" err="1"/>
              <a:t>gewonnenen</a:t>
            </a:r>
            <a:r>
              <a:rPr lang="en-GB" dirty="0"/>
              <a:t> </a:t>
            </a:r>
            <a:r>
              <a:rPr lang="en-GB" dirty="0" err="1"/>
              <a:t>Informationen</a:t>
            </a:r>
            <a:r>
              <a:rPr lang="en-GB" dirty="0"/>
              <a:t> </a:t>
            </a:r>
            <a:r>
              <a:rPr lang="en-GB" dirty="0" err="1"/>
              <a:t>nutzen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, um die </a:t>
            </a:r>
            <a:r>
              <a:rPr lang="en-GB" dirty="0" err="1"/>
              <a:t>Marke</a:t>
            </a:r>
            <a:r>
              <a:rPr lang="en-GB" dirty="0"/>
              <a:t> und das Marketing für die </a:t>
            </a:r>
            <a:r>
              <a:rPr lang="en-GB" dirty="0" err="1"/>
              <a:t>Seniorengruppe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verbessern</a:t>
            </a:r>
            <a:r>
              <a:rPr lang="en-GB" dirty="0"/>
              <a:t>. </a:t>
            </a:r>
          </a:p>
          <a:p>
            <a:pPr marL="0" indent="0">
              <a:lnSpc>
                <a:spcPct val="110000"/>
              </a:lnSpc>
            </a:pPr>
            <a:r>
              <a:rPr lang="en-GB" dirty="0"/>
              <a:t>Am Ende dieses </a:t>
            </a:r>
            <a:r>
              <a:rPr lang="en-GB" dirty="0" err="1"/>
              <a:t>Moduls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Sie die </a:t>
            </a:r>
            <a:r>
              <a:rPr lang="en-GB" dirty="0" err="1"/>
              <a:t>wichtigsten</a:t>
            </a:r>
            <a:r>
              <a:rPr lang="en-GB" dirty="0"/>
              <a:t> </a:t>
            </a:r>
            <a:r>
              <a:rPr lang="en-GB" dirty="0" err="1"/>
              <a:t>Punkte</a:t>
            </a:r>
            <a:r>
              <a:rPr lang="en-GB" dirty="0"/>
              <a:t> des </a:t>
            </a:r>
            <a:r>
              <a:rPr lang="en-GB" dirty="0" err="1"/>
              <a:t>Marketings</a:t>
            </a:r>
            <a:r>
              <a:rPr lang="en-GB" dirty="0"/>
              <a:t> und der </a:t>
            </a:r>
            <a:r>
              <a:rPr lang="en-GB" dirty="0" err="1"/>
              <a:t>Markenbildung</a:t>
            </a:r>
            <a:r>
              <a:rPr lang="en-GB" dirty="0"/>
              <a:t> für den </a:t>
            </a:r>
            <a:r>
              <a:rPr lang="en-GB" dirty="0" err="1"/>
              <a:t>Senioren</a:t>
            </a:r>
            <a:r>
              <a:rPr lang="en-GB" dirty="0"/>
              <a:t>-/</a:t>
            </a:r>
            <a:r>
              <a:rPr lang="en-GB" dirty="0" err="1"/>
              <a:t>Nahrungsmittelmarkt</a:t>
            </a:r>
            <a:r>
              <a:rPr lang="en-GB" dirty="0"/>
              <a:t> verstehen und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innovativen</a:t>
            </a:r>
            <a:r>
              <a:rPr lang="en-GB" dirty="0"/>
              <a:t> </a:t>
            </a:r>
            <a:r>
              <a:rPr lang="en-GB" dirty="0" err="1"/>
              <a:t>Marketingstrategien</a:t>
            </a:r>
            <a:r>
              <a:rPr lang="en-GB" dirty="0"/>
              <a:t> und -</a:t>
            </a:r>
            <a:r>
              <a:rPr lang="en-GB" dirty="0" err="1"/>
              <a:t>techniken</a:t>
            </a:r>
            <a:r>
              <a:rPr lang="en-GB" dirty="0"/>
              <a:t> </a:t>
            </a:r>
            <a:r>
              <a:rPr lang="en-GB" dirty="0" err="1"/>
              <a:t>ausgestattet</a:t>
            </a:r>
            <a:r>
              <a:rPr lang="en-GB" dirty="0"/>
              <a:t> sein, um das </a:t>
            </a:r>
            <a:r>
              <a:rPr lang="en-GB" dirty="0" err="1"/>
              <a:t>Bewusstsein</a:t>
            </a:r>
            <a:r>
              <a:rPr lang="en-GB" dirty="0"/>
              <a:t> der </a:t>
            </a:r>
            <a:r>
              <a:rPr lang="en-GB" dirty="0" err="1"/>
              <a:t>Senioren</a:t>
            </a:r>
            <a:r>
              <a:rPr lang="en-GB" dirty="0"/>
              <a:t> für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Marke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verbessern</a:t>
            </a:r>
            <a:r>
              <a:rPr lang="en-GB" dirty="0"/>
              <a:t>. Das Modul </a:t>
            </a:r>
            <a:r>
              <a:rPr lang="en-GB" dirty="0" err="1"/>
              <a:t>schließt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Zusammenfassung</a:t>
            </a:r>
            <a:r>
              <a:rPr lang="en-GB" dirty="0"/>
              <a:t> ab, die </a:t>
            </a:r>
            <a:r>
              <a:rPr lang="en-GB" dirty="0" err="1"/>
              <a:t>Ihnen</a:t>
            </a:r>
            <a:r>
              <a:rPr lang="en-GB" dirty="0"/>
              <a:t> </a:t>
            </a:r>
            <a:r>
              <a:rPr lang="en-GB" dirty="0" err="1"/>
              <a:t>helfen</a:t>
            </a:r>
            <a:r>
              <a:rPr lang="en-GB" dirty="0"/>
              <a:t> </a:t>
            </a:r>
            <a:r>
              <a:rPr lang="en-GB" dirty="0" err="1"/>
              <a:t>soll</a:t>
            </a:r>
            <a:r>
              <a:rPr lang="en-GB" dirty="0"/>
              <a:t>,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Produkte</a:t>
            </a:r>
            <a:r>
              <a:rPr lang="en-GB" dirty="0"/>
              <a:t> und </a:t>
            </a:r>
            <a:r>
              <a:rPr lang="en-GB" dirty="0" err="1"/>
              <a:t>Dienstleistungen</a:t>
            </a:r>
            <a:r>
              <a:rPr lang="en-GB" dirty="0"/>
              <a:t> </a:t>
            </a:r>
            <a:r>
              <a:rPr lang="en-GB" dirty="0" err="1"/>
              <a:t>erfolgreich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Markt</a:t>
            </a:r>
            <a:r>
              <a:rPr lang="en-GB" dirty="0"/>
              <a:t> für </a:t>
            </a:r>
            <a:r>
              <a:rPr lang="en-GB" dirty="0" err="1"/>
              <a:t>Seniorenlebensmittel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vermarkten</a:t>
            </a:r>
            <a:r>
              <a:rPr lang="en-GB" dirty="0"/>
              <a:t>.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1B12A7-2EBB-1E53-D53A-6E59BB247C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Marketing für </a:t>
            </a:r>
            <a:r>
              <a:rPr lang="en-GB" dirty="0" err="1"/>
              <a:t>Senioren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8A27E-683B-4175-BEA8-5E0E88904D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ea typeface="Calibri" panose="020F0502020204030204" pitchFamily="34" charset="0"/>
                <a:cs typeface="Times New Roman"/>
              </a:rPr>
              <a:t>Marketing &amp; Branding für den </a:t>
            </a:r>
            <a:r>
              <a:rPr lang="en-GB" sz="2000" b="1" dirty="0" err="1">
                <a:ea typeface="Calibri" panose="020F0502020204030204" pitchFamily="34" charset="0"/>
                <a:cs typeface="Times New Roman"/>
              </a:rPr>
              <a:t>Senioren</a:t>
            </a:r>
            <a:r>
              <a:rPr lang="en-GB" sz="2000" b="1" dirty="0">
                <a:ea typeface="Calibri" panose="020F0502020204030204" pitchFamily="34" charset="0"/>
                <a:cs typeface="Times New Roman"/>
              </a:rPr>
              <a:t>/Silber </a:t>
            </a:r>
            <a:r>
              <a:rPr lang="en-GB" sz="2000" b="1" dirty="0" err="1">
                <a:ea typeface="Calibri" panose="020F0502020204030204" pitchFamily="34" charset="0"/>
                <a:cs typeface="Times New Roman"/>
              </a:rPr>
              <a:t>Lebensmittel</a:t>
            </a:r>
            <a:r>
              <a:rPr lang="en-GB" sz="2000" b="1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000" b="1" dirty="0" err="1">
                <a:ea typeface="Calibri" panose="020F0502020204030204" pitchFamily="34" charset="0"/>
                <a:cs typeface="Times New Roman"/>
              </a:rPr>
              <a:t>Markt</a:t>
            </a:r>
            <a:endParaRPr lang="en-IE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440120-0074-E878-DE85-A983AB3BF1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432D9A-A806-157E-1B7D-050A92684E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2000" b="1" dirty="0" err="1">
                <a:ea typeface="+mn-lt"/>
                <a:cs typeface="Calibri"/>
              </a:rPr>
              <a:t>Erstellung</a:t>
            </a:r>
            <a:r>
              <a:rPr lang="en-GB" sz="2000" b="1" dirty="0">
                <a:ea typeface="+mn-lt"/>
                <a:cs typeface="Calibri"/>
              </a:rPr>
              <a:t> </a:t>
            </a:r>
            <a:r>
              <a:rPr lang="en-GB" sz="2000" b="1" dirty="0" err="1">
                <a:ea typeface="+mn-lt"/>
                <a:cs typeface="Calibri"/>
              </a:rPr>
              <a:t>einer</a:t>
            </a:r>
            <a:r>
              <a:rPr lang="en-GB" sz="2000" b="1" dirty="0">
                <a:ea typeface="+mn-lt"/>
                <a:cs typeface="Calibri"/>
              </a:rPr>
              <a:t> </a:t>
            </a:r>
            <a:r>
              <a:rPr lang="en-GB" sz="2000" b="1" dirty="0" err="1">
                <a:ea typeface="+mn-lt"/>
                <a:cs typeface="Calibri"/>
              </a:rPr>
              <a:t>Marketingstrategie</a:t>
            </a:r>
            <a:endParaRPr lang="en-GB" sz="2000" b="1" dirty="0">
              <a:ea typeface="+mn-lt"/>
              <a:cs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3CBDD8-57C3-D46D-459F-39D71E5CE5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4A0B91-FF8C-2B65-8D2C-D2E60BCF74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000" b="1" dirty="0">
                <a:ea typeface="Calibri" panose="020F0502020204030204" pitchFamily="34" charset="0"/>
                <a:cs typeface="Times New Roman"/>
              </a:rPr>
              <a:t>Innovative Marketing-</a:t>
            </a:r>
            <a:r>
              <a:rPr lang="en-GB" sz="2000" b="1" dirty="0" err="1">
                <a:ea typeface="Calibri" panose="020F0502020204030204" pitchFamily="34" charset="0"/>
                <a:cs typeface="Times New Roman"/>
              </a:rPr>
              <a:t>Techniken</a:t>
            </a:r>
            <a:endParaRPr lang="en-GB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CD69F4C-B5E0-BEA9-2F44-7B465EC664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DB5B8E-8E25-C189-812B-BAB4FDD741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Steigerung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Markenbekanntheit</a:t>
            </a:r>
            <a:endParaRPr lang="en-IE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E0B226-35D3-D5F8-6215-C602D8361C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5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D644E9-2A51-20B4-9D48-429EA5D3C0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2000" b="1" dirty="0" err="1"/>
              <a:t>Zusammenfassung</a:t>
            </a:r>
            <a:r>
              <a:rPr lang="en-GB" sz="2000" b="1" dirty="0"/>
              <a:t>/</a:t>
            </a:r>
            <a:r>
              <a:rPr lang="en-GB" sz="2000" b="1" dirty="0" err="1"/>
              <a:t>Botschaften</a:t>
            </a:r>
            <a:r>
              <a:rPr lang="en-GB" sz="2000" b="1" dirty="0"/>
              <a:t> </a:t>
            </a:r>
            <a:r>
              <a:rPr lang="en-GB" sz="2000" b="1" dirty="0" err="1"/>
              <a:t>zum</a:t>
            </a:r>
            <a:r>
              <a:rPr lang="en-GB" sz="2000" b="1" dirty="0"/>
              <a:t> </a:t>
            </a:r>
            <a:r>
              <a:rPr lang="en-GB" sz="2000" b="1" dirty="0" err="1"/>
              <a:t>Mitnehmen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6112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12690-F6EF-F7FE-D1B2-AF95F5E3D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22496" y="3498992"/>
            <a:ext cx="785328" cy="1056986"/>
          </a:xfrm>
        </p:spPr>
        <p:txBody>
          <a:bodyPr>
            <a:noAutofit/>
          </a:bodyPr>
          <a:lstStyle/>
          <a:p>
            <a:r>
              <a:rPr lang="en-IE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6CCC0-0729-1658-E985-E732928CC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8432" y="934278"/>
            <a:ext cx="4369392" cy="4493975"/>
          </a:xfrm>
        </p:spPr>
        <p:txBody>
          <a:bodyPr>
            <a:normAutofit/>
          </a:bodyPr>
          <a:lstStyle/>
          <a:p>
            <a:r>
              <a:rPr lang="en-IE" sz="3600" dirty="0"/>
              <a:t>45 % der </a:t>
            </a:r>
            <a:r>
              <a:rPr lang="en-IE" sz="3600" dirty="0" err="1"/>
              <a:t>Senioren</a:t>
            </a:r>
            <a:r>
              <a:rPr lang="en-IE" sz="3600" dirty="0"/>
              <a:t> (65+) in der EU-28 </a:t>
            </a:r>
            <a:r>
              <a:rPr lang="en-IE" sz="3600" dirty="0" err="1"/>
              <a:t>nutzen</a:t>
            </a:r>
            <a:r>
              <a:rPr lang="en-IE" sz="3600" dirty="0"/>
              <a:t> das Internet </a:t>
            </a:r>
            <a:r>
              <a:rPr lang="en-IE" sz="3600" dirty="0" err="1"/>
              <a:t>mindestens</a:t>
            </a:r>
            <a:r>
              <a:rPr lang="en-IE" sz="3600" dirty="0"/>
              <a:t> </a:t>
            </a:r>
            <a:r>
              <a:rPr lang="en-IE" sz="3600" dirty="0" err="1"/>
              <a:t>einmal</a:t>
            </a:r>
            <a:r>
              <a:rPr lang="en-IE" sz="3600" dirty="0"/>
              <a:t> pro </a:t>
            </a:r>
            <a:r>
              <a:rPr lang="en-IE" sz="3600" dirty="0" err="1"/>
              <a:t>Woche</a:t>
            </a:r>
            <a:endParaRPr lang="en-IE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D6A88-BBD1-E550-B49A-8CB9827685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4754" y="1568403"/>
            <a:ext cx="2613204" cy="1221666"/>
          </a:xfrm>
        </p:spPr>
        <p:txBody>
          <a:bodyPr/>
          <a:lstStyle/>
          <a:p>
            <a:r>
              <a:rPr lang="en-IE" dirty="0"/>
              <a:t>“</a:t>
            </a:r>
          </a:p>
        </p:txBody>
      </p:sp>
      <p:pic>
        <p:nvPicPr>
          <p:cNvPr id="10" name="Picture Placeholder 9" descr="Senior woman working">
            <a:extLst>
              <a:ext uri="{FF2B5EF4-FFF2-40B4-BE49-F238E27FC236}">
                <a16:creationId xmlns:a16="http://schemas.microsoft.com/office/drawing/2014/main" id="{D677EF96-1E84-AF24-79C4-987D889C51B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C4BD3-F86D-C721-40F1-D6996FF8BF11}"/>
              </a:ext>
            </a:extLst>
          </p:cNvPr>
          <p:cNvSpPr txBox="1"/>
          <p:nvPr/>
        </p:nvSpPr>
        <p:spPr>
          <a:xfrm>
            <a:off x="6638432" y="934278"/>
            <a:ext cx="409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i="1" dirty="0">
                <a:solidFill>
                  <a:srgbClr val="000000"/>
                </a:solidFill>
              </a:rPr>
              <a:t>Die </a:t>
            </a:r>
            <a:r>
              <a:rPr lang="en-IE" sz="4000" i="1" dirty="0" err="1">
                <a:solidFill>
                  <a:srgbClr val="000000"/>
                </a:solidFill>
              </a:rPr>
              <a:t>Silbersurfer</a:t>
            </a:r>
            <a:endParaRPr lang="en-IE" sz="4000" i="1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5FC2-7D13-B93E-801D-8ADA92559261}"/>
              </a:ext>
            </a:extLst>
          </p:cNvPr>
          <p:cNvSpPr txBox="1"/>
          <p:nvPr/>
        </p:nvSpPr>
        <p:spPr>
          <a:xfrm>
            <a:off x="0" y="-12212"/>
            <a:ext cx="7335078" cy="584775"/>
          </a:xfrm>
          <a:prstGeom prst="rect">
            <a:avLst/>
          </a:prstGeom>
          <a:solidFill>
            <a:srgbClr val="85D2E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E" sz="3200" b="1" dirty="0">
                <a:solidFill>
                  <a:srgbClr val="000000"/>
                </a:solidFill>
              </a:rPr>
              <a:t>Eine </a:t>
            </a:r>
            <a:r>
              <a:rPr lang="en-IE" sz="3200" b="1" dirty="0" err="1">
                <a:solidFill>
                  <a:srgbClr val="000000"/>
                </a:solidFill>
              </a:rPr>
              <a:t>gewisse</a:t>
            </a:r>
            <a:r>
              <a:rPr lang="en-IE" sz="3200" b="1" dirty="0">
                <a:solidFill>
                  <a:srgbClr val="000000"/>
                </a:solidFill>
              </a:rPr>
              <a:t> </a:t>
            </a:r>
            <a:r>
              <a:rPr lang="en-IE" sz="3200" b="1" dirty="0" err="1">
                <a:solidFill>
                  <a:srgbClr val="000000"/>
                </a:solidFill>
              </a:rPr>
              <a:t>Beruhigung</a:t>
            </a:r>
            <a:r>
              <a:rPr lang="en-IE" sz="3200" b="1" dirty="0">
                <a:solidFill>
                  <a:srgbClr val="000000"/>
                </a:solidFill>
              </a:rPr>
              <a:t> von Eurostat</a:t>
            </a:r>
          </a:p>
        </p:txBody>
      </p:sp>
    </p:spTree>
    <p:extLst>
      <p:ext uri="{BB962C8B-B14F-4D97-AF65-F5344CB8AC3E}">
        <p14:creationId xmlns:p14="http://schemas.microsoft.com/office/powerpoint/2010/main" val="106101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F4BD7-3284-4F97-B990-B4B5662F4A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261" y="1974075"/>
            <a:ext cx="4692770" cy="3722513"/>
          </a:xfrm>
        </p:spPr>
        <p:txBody>
          <a:bodyPr/>
          <a:lstStyle/>
          <a:p>
            <a:r>
              <a:rPr lang="en-GB" sz="2800" b="1" dirty="0"/>
              <a:t>Machen Sie </a:t>
            </a:r>
            <a:r>
              <a:rPr lang="en-GB" sz="2800" b="1" dirty="0" err="1"/>
              <a:t>sich</a:t>
            </a:r>
            <a:r>
              <a:rPr lang="en-GB" sz="2800" b="1" dirty="0"/>
              <a:t> </a:t>
            </a:r>
            <a:r>
              <a:rPr lang="en-GB" sz="2800" b="1" dirty="0" err="1"/>
              <a:t>mit</a:t>
            </a:r>
            <a:r>
              <a:rPr lang="en-GB" sz="2800" b="1" dirty="0"/>
              <a:t> der </a:t>
            </a:r>
            <a:r>
              <a:rPr lang="en-GB" sz="2800" b="1" dirty="0" err="1"/>
              <a:t>Erfahrung</a:t>
            </a:r>
            <a:r>
              <a:rPr lang="en-GB" sz="2800" b="1" dirty="0"/>
              <a:t> </a:t>
            </a:r>
            <a:r>
              <a:rPr lang="en-GB" sz="2800" b="1" dirty="0" err="1"/>
              <a:t>vertraut</a:t>
            </a:r>
            <a:endParaRPr lang="en-GB" sz="2800" b="1" dirty="0"/>
          </a:p>
          <a:p>
            <a:r>
              <a:rPr lang="en-GB" sz="2200" dirty="0"/>
              <a:t>“Menschen </a:t>
            </a:r>
            <a:r>
              <a:rPr lang="en-GB" sz="2200" dirty="0" err="1"/>
              <a:t>fühlen</a:t>
            </a:r>
            <a:r>
              <a:rPr lang="en-GB" sz="2200" dirty="0"/>
              <a:t> </a:t>
            </a:r>
            <a:r>
              <a:rPr lang="en-GB" sz="2200" dirty="0" err="1"/>
              <a:t>sich</a:t>
            </a:r>
            <a:r>
              <a:rPr lang="en-GB" sz="2200" dirty="0"/>
              <a:t> von </a:t>
            </a:r>
            <a:r>
              <a:rPr lang="en-GB" sz="2200" dirty="0" err="1"/>
              <a:t>Natur</a:t>
            </a:r>
            <a:r>
              <a:rPr lang="en-GB" sz="2200" dirty="0"/>
              <a:t> </a:t>
            </a:r>
            <a:r>
              <a:rPr lang="en-GB" sz="2200" dirty="0" err="1"/>
              <a:t>aus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 </a:t>
            </a:r>
            <a:r>
              <a:rPr lang="en-GB" sz="2200" dirty="0" err="1"/>
              <a:t>dem</a:t>
            </a:r>
            <a:r>
              <a:rPr lang="en-GB" sz="2200" dirty="0"/>
              <a:t> </a:t>
            </a:r>
            <a:r>
              <a:rPr lang="en-GB" sz="2200" dirty="0" err="1"/>
              <a:t>hingezogen</a:t>
            </a:r>
            <a:r>
              <a:rPr lang="en-GB" sz="2200" dirty="0"/>
              <a:t>, was </a:t>
            </a:r>
            <a:r>
              <a:rPr lang="en-GB" sz="2200" dirty="0" err="1"/>
              <a:t>ihnen</a:t>
            </a:r>
            <a:r>
              <a:rPr lang="en-GB" sz="2200" dirty="0"/>
              <a:t> </a:t>
            </a:r>
            <a:r>
              <a:rPr lang="en-GB" sz="2200" dirty="0" err="1"/>
              <a:t>vertraut</a:t>
            </a:r>
            <a:r>
              <a:rPr lang="en-GB" sz="2200" dirty="0"/>
              <a:t> </a:t>
            </a:r>
            <a:r>
              <a:rPr lang="en-GB" sz="2200" dirty="0" err="1"/>
              <a:t>ist</a:t>
            </a:r>
            <a:r>
              <a:rPr lang="en-GB" sz="2200" dirty="0"/>
              <a:t>. </a:t>
            </a:r>
            <a:r>
              <a:rPr lang="en-GB" sz="2200" dirty="0" err="1"/>
              <a:t>Gedruckte</a:t>
            </a:r>
            <a:r>
              <a:rPr lang="en-GB" sz="2200" dirty="0"/>
              <a:t> </a:t>
            </a:r>
            <a:r>
              <a:rPr lang="en-GB" sz="2200" dirty="0" err="1"/>
              <a:t>Prospekte</a:t>
            </a:r>
            <a:r>
              <a:rPr lang="en-GB" sz="2200" dirty="0"/>
              <a:t>/</a:t>
            </a:r>
            <a:r>
              <a:rPr lang="en-GB" sz="2200" dirty="0" err="1"/>
              <a:t>Kataloge</a:t>
            </a:r>
            <a:r>
              <a:rPr lang="en-GB" sz="2200" dirty="0"/>
              <a:t> </a:t>
            </a:r>
            <a:r>
              <a:rPr lang="en-GB" sz="2200" dirty="0" err="1"/>
              <a:t>sind</a:t>
            </a:r>
            <a:r>
              <a:rPr lang="en-GB" sz="2200" dirty="0"/>
              <a:t> für </a:t>
            </a:r>
            <a:r>
              <a:rPr lang="en-GB" sz="2200" dirty="0" err="1"/>
              <a:t>Senioren</a:t>
            </a:r>
            <a:r>
              <a:rPr lang="en-GB" sz="2200" dirty="0"/>
              <a:t> </a:t>
            </a:r>
            <a:r>
              <a:rPr lang="en-GB" sz="2200" dirty="0" err="1"/>
              <a:t>vertraute</a:t>
            </a:r>
            <a:r>
              <a:rPr lang="en-GB" sz="2200" dirty="0"/>
              <a:t> und </a:t>
            </a:r>
            <a:r>
              <a:rPr lang="en-GB" sz="2200" dirty="0" err="1"/>
              <a:t>greifbare</a:t>
            </a:r>
            <a:r>
              <a:rPr lang="en-GB" sz="2200" dirty="0"/>
              <a:t> </a:t>
            </a:r>
            <a:r>
              <a:rPr lang="en-GB" sz="2200" dirty="0" err="1"/>
              <a:t>Gegenstände</a:t>
            </a:r>
            <a:r>
              <a:rPr lang="en-GB" sz="2200" dirty="0"/>
              <a:t>. </a:t>
            </a:r>
          </a:p>
          <a:p>
            <a:r>
              <a:rPr lang="en-GB" sz="2200" dirty="0"/>
              <a:t>Ein </a:t>
            </a:r>
            <a:r>
              <a:rPr lang="en-GB" sz="2200" dirty="0" err="1"/>
              <a:t>Aushang</a:t>
            </a:r>
            <a:r>
              <a:rPr lang="en-GB" sz="2200" dirty="0"/>
              <a:t> </a:t>
            </a:r>
            <a:r>
              <a:rPr lang="en-GB" sz="2200" dirty="0" err="1"/>
              <a:t>Ihres</a:t>
            </a:r>
            <a:r>
              <a:rPr lang="en-GB" sz="2200" dirty="0"/>
              <a:t> </a:t>
            </a:r>
            <a:r>
              <a:rPr lang="en-GB" sz="2200" dirty="0" err="1"/>
              <a:t>Produkts</a:t>
            </a:r>
            <a:r>
              <a:rPr lang="en-GB" sz="2200" dirty="0"/>
              <a:t> in </a:t>
            </a:r>
            <a:r>
              <a:rPr lang="en-GB" sz="2200" dirty="0" err="1"/>
              <a:t>einem</a:t>
            </a:r>
            <a:r>
              <a:rPr lang="en-GB" sz="2200" dirty="0"/>
              <a:t> </a:t>
            </a:r>
            <a:r>
              <a:rPr lang="en-GB" sz="2200" dirty="0" err="1"/>
              <a:t>Supermarkt</a:t>
            </a:r>
            <a:r>
              <a:rPr lang="en-GB" sz="2200" dirty="0"/>
              <a:t> </a:t>
            </a:r>
            <a:r>
              <a:rPr lang="en-GB" sz="2200" dirty="0" err="1"/>
              <a:t>oder</a:t>
            </a:r>
            <a:r>
              <a:rPr lang="en-GB" sz="2200" dirty="0"/>
              <a:t> </a:t>
            </a:r>
            <a:r>
              <a:rPr lang="en-GB" sz="2200" dirty="0" err="1"/>
              <a:t>eine</a:t>
            </a:r>
            <a:r>
              <a:rPr lang="en-GB" sz="2200" dirty="0"/>
              <a:t> </a:t>
            </a:r>
            <a:r>
              <a:rPr lang="en-GB" sz="2200" dirty="0" err="1"/>
              <a:t>Werbebroschüre</a:t>
            </a:r>
            <a:r>
              <a:rPr lang="en-GB" sz="2200" dirty="0"/>
              <a:t>, die </a:t>
            </a:r>
            <a:r>
              <a:rPr lang="en-GB" sz="2200" dirty="0" err="1"/>
              <a:t>sie</a:t>
            </a:r>
            <a:r>
              <a:rPr lang="en-GB" sz="2200" dirty="0"/>
              <a:t> per Post </a:t>
            </a:r>
            <a:r>
              <a:rPr lang="en-GB" sz="2200" dirty="0" err="1"/>
              <a:t>erhalten</a:t>
            </a:r>
            <a:r>
              <a:rPr lang="en-GB" sz="2200" dirty="0"/>
              <a:t>, </a:t>
            </a:r>
            <a:r>
              <a:rPr lang="en-GB" sz="2200" dirty="0" err="1"/>
              <a:t>oder</a:t>
            </a:r>
            <a:r>
              <a:rPr lang="en-GB" sz="2200" dirty="0"/>
              <a:t> </a:t>
            </a:r>
            <a:r>
              <a:rPr lang="en-GB" sz="2200" dirty="0" err="1"/>
              <a:t>ein</a:t>
            </a:r>
            <a:r>
              <a:rPr lang="en-GB" sz="2200" dirty="0"/>
              <a:t> Abonnement </a:t>
            </a:r>
            <a:r>
              <a:rPr lang="en-GB" sz="2200" dirty="0" err="1"/>
              <a:t>Ihres</a:t>
            </a:r>
            <a:r>
              <a:rPr lang="en-GB" sz="2200" dirty="0"/>
              <a:t> E-Newsletters </a:t>
            </a:r>
            <a:r>
              <a:rPr lang="en-GB" sz="2200" dirty="0" err="1"/>
              <a:t>könnten</a:t>
            </a:r>
            <a:r>
              <a:rPr lang="en-GB" sz="2200" dirty="0"/>
              <a:t> </a:t>
            </a:r>
            <a:r>
              <a:rPr lang="en-GB" sz="2200" dirty="0" err="1"/>
              <a:t>funktionieren</a:t>
            </a:r>
            <a:r>
              <a:rPr lang="en-GB" sz="2200" dirty="0"/>
              <a:t>.” </a:t>
            </a:r>
            <a:endParaRPr lang="en-IE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C0B3-F09A-9D87-BB66-6137A2D019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42533"/>
            <a:ext cx="4692770" cy="1120441"/>
          </a:xfrm>
          <a:solidFill>
            <a:srgbClr val="FED100"/>
          </a:solidFill>
        </p:spPr>
        <p:txBody>
          <a:bodyPr>
            <a:normAutofit fontScale="85000" lnSpcReduction="10000"/>
          </a:bodyPr>
          <a:lstStyle/>
          <a:p>
            <a:pPr marL="180000"/>
            <a:r>
              <a:rPr lang="en-IE" dirty="0"/>
              <a:t>Tipps für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erfolgreiche</a:t>
            </a:r>
            <a:r>
              <a:rPr lang="en-IE" dirty="0"/>
              <a:t> </a:t>
            </a:r>
            <a:r>
              <a:rPr lang="en-IE" dirty="0" err="1"/>
              <a:t>Vermarktung</a:t>
            </a:r>
            <a:r>
              <a:rPr lang="en-IE" dirty="0"/>
              <a:t> an </a:t>
            </a:r>
            <a:r>
              <a:rPr lang="en-IE" dirty="0" err="1"/>
              <a:t>Senioren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587F3-B44F-2F84-A40F-08C394C725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E" b="1"/>
              <a:t>6</a:t>
            </a:r>
          </a:p>
        </p:txBody>
      </p:sp>
      <p:pic>
        <p:nvPicPr>
          <p:cNvPr id="8" name="Picture 7" descr="Person reading book">
            <a:extLst>
              <a:ext uri="{FF2B5EF4-FFF2-40B4-BE49-F238E27FC236}">
                <a16:creationId xmlns:a16="http://schemas.microsoft.com/office/drawing/2014/main" id="{47752C23-DF6C-44BD-44D2-0FDF0D0E2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328125"/>
            <a:ext cx="5373739" cy="3865568"/>
          </a:xfrm>
          <a:prstGeom prst="rect">
            <a:avLst/>
          </a:prstGeom>
        </p:spPr>
      </p:pic>
      <p:pic>
        <p:nvPicPr>
          <p:cNvPr id="10" name="Graphic 9" descr="Envelope with solid fill">
            <a:extLst>
              <a:ext uri="{FF2B5EF4-FFF2-40B4-BE49-F238E27FC236}">
                <a16:creationId xmlns:a16="http://schemas.microsoft.com/office/drawing/2014/main" id="{6E4DDE3A-05B3-3473-E423-ADA5530AB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452" y="415207"/>
            <a:ext cx="1154422" cy="1154422"/>
          </a:xfrm>
          <a:prstGeom prst="rect">
            <a:avLst/>
          </a:prstGeom>
        </p:spPr>
      </p:pic>
      <p:sp>
        <p:nvSpPr>
          <p:cNvPr id="11" name="Textfeld 9">
            <a:extLst>
              <a:ext uri="{FF2B5EF4-FFF2-40B4-BE49-F238E27FC236}">
                <a16:creationId xmlns:a16="http://schemas.microsoft.com/office/drawing/2014/main" id="{E9B3F9E8-9793-4074-402F-08C824A6F405}"/>
              </a:ext>
            </a:extLst>
          </p:cNvPr>
          <p:cNvSpPr txBox="1"/>
          <p:nvPr/>
        </p:nvSpPr>
        <p:spPr>
          <a:xfrm>
            <a:off x="1202635" y="6307690"/>
            <a:ext cx="165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Alton (2017)</a:t>
            </a:r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67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F4BD7-3284-4F97-B990-B4B5662F4A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940" y="1821515"/>
            <a:ext cx="4493666" cy="3722513"/>
          </a:xfrm>
        </p:spPr>
        <p:txBody>
          <a:bodyPr/>
          <a:lstStyle/>
          <a:p>
            <a:r>
              <a:rPr lang="en-IE" sz="2600" b="1" dirty="0" err="1"/>
              <a:t>Personalisieren</a:t>
            </a:r>
            <a:r>
              <a:rPr lang="en-IE" sz="2600" b="1" dirty="0"/>
              <a:t> Sie </a:t>
            </a:r>
            <a:r>
              <a:rPr lang="en-IE" sz="2600" b="1" dirty="0" err="1"/>
              <a:t>ihr</a:t>
            </a:r>
            <a:r>
              <a:rPr lang="en-IE" sz="2600" b="1" dirty="0"/>
              <a:t> </a:t>
            </a:r>
            <a:r>
              <a:rPr lang="en-IE" sz="2600" b="1" dirty="0" err="1"/>
              <a:t>Erlebnis</a:t>
            </a:r>
            <a:endParaRPr lang="en-IE" sz="2600" b="1" dirty="0"/>
          </a:p>
          <a:p>
            <a:r>
              <a:rPr lang="en-US" sz="2300" dirty="0" err="1"/>
              <a:t>Wenn</a:t>
            </a:r>
            <a:r>
              <a:rPr lang="en-US" sz="2300" dirty="0"/>
              <a:t> Sie </a:t>
            </a:r>
            <a:r>
              <a:rPr lang="en-US" sz="2300" dirty="0" err="1"/>
              <a:t>jemandem</a:t>
            </a:r>
            <a:r>
              <a:rPr lang="en-US" sz="2300" dirty="0"/>
              <a:t> </a:t>
            </a:r>
            <a:r>
              <a:rPr lang="en-US" sz="2300" dirty="0" err="1"/>
              <a:t>ein</a:t>
            </a:r>
            <a:r>
              <a:rPr lang="en-US" sz="2300" dirty="0"/>
              <a:t> </a:t>
            </a:r>
            <a:r>
              <a:rPr lang="en-US" sz="2300" dirty="0" err="1"/>
              <a:t>persönliches</a:t>
            </a:r>
            <a:r>
              <a:rPr lang="en-US" sz="2300" dirty="0"/>
              <a:t> </a:t>
            </a:r>
            <a:r>
              <a:rPr lang="en-US" sz="2300" dirty="0" err="1"/>
              <a:t>Erlebnis</a:t>
            </a:r>
            <a:r>
              <a:rPr lang="en-US" sz="2300" dirty="0"/>
              <a:t> </a:t>
            </a:r>
            <a:r>
              <a:rPr lang="en-US" sz="2300" dirty="0" err="1"/>
              <a:t>bieten</a:t>
            </a:r>
            <a:r>
              <a:rPr lang="en-US" sz="2300" dirty="0"/>
              <a:t>, </a:t>
            </a:r>
            <a:r>
              <a:rPr lang="en-US" sz="2300" dirty="0" err="1"/>
              <a:t>wird</a:t>
            </a:r>
            <a:r>
              <a:rPr lang="en-US" sz="2300" dirty="0"/>
              <a:t> er </a:t>
            </a:r>
            <a:r>
              <a:rPr lang="en-US" sz="2300" dirty="0" err="1"/>
              <a:t>sich</a:t>
            </a:r>
            <a:r>
              <a:rPr lang="en-US" sz="2300" dirty="0"/>
              <a:t> </a:t>
            </a:r>
            <a:r>
              <a:rPr lang="en-US" sz="2300" dirty="0" err="1"/>
              <a:t>noch</a:t>
            </a:r>
            <a:r>
              <a:rPr lang="en-US" sz="2300" dirty="0"/>
              <a:t> </a:t>
            </a:r>
            <a:r>
              <a:rPr lang="en-US" sz="2300" dirty="0" err="1"/>
              <a:t>lange</a:t>
            </a:r>
            <a:r>
              <a:rPr lang="en-US" sz="2300" dirty="0"/>
              <a:t> </a:t>
            </a:r>
            <a:r>
              <a:rPr lang="en-US" sz="2300" dirty="0" err="1"/>
              <a:t>daran</a:t>
            </a:r>
            <a:r>
              <a:rPr lang="en-US" sz="2300" dirty="0"/>
              <a:t> </a:t>
            </a:r>
            <a:r>
              <a:rPr lang="en-US" sz="2300" dirty="0" err="1"/>
              <a:t>erinnern</a:t>
            </a:r>
            <a:r>
              <a:rPr lang="en-US" sz="2300" dirty="0"/>
              <a:t>. Da die </a:t>
            </a:r>
            <a:r>
              <a:rPr lang="en-US" sz="2300" dirty="0" err="1"/>
              <a:t>Babyboomer</a:t>
            </a:r>
            <a:r>
              <a:rPr lang="en-US" sz="2300" dirty="0"/>
              <a:t> an </a:t>
            </a:r>
            <a:r>
              <a:rPr lang="en-US" sz="2300" dirty="0" err="1"/>
              <a:t>diese</a:t>
            </a:r>
            <a:r>
              <a:rPr lang="en-US" sz="2300" dirty="0"/>
              <a:t> "</a:t>
            </a:r>
            <a:r>
              <a:rPr lang="en-US" sz="2300" dirty="0" err="1"/>
              <a:t>persönliche</a:t>
            </a:r>
            <a:r>
              <a:rPr lang="en-US" sz="2300" dirty="0"/>
              <a:t> Note" </a:t>
            </a:r>
            <a:r>
              <a:rPr lang="en-US" sz="2300" dirty="0" err="1"/>
              <a:t>gewöhnt</a:t>
            </a:r>
            <a:r>
              <a:rPr lang="en-US" sz="2300" dirty="0"/>
              <a:t> </a:t>
            </a:r>
            <a:r>
              <a:rPr lang="en-US" sz="2300" dirty="0" err="1"/>
              <a:t>sind</a:t>
            </a:r>
            <a:r>
              <a:rPr lang="en-US" sz="2300" dirty="0"/>
              <a:t>, </a:t>
            </a:r>
            <a:r>
              <a:rPr lang="en-US" sz="2300" dirty="0" err="1"/>
              <a:t>sollten</a:t>
            </a:r>
            <a:r>
              <a:rPr lang="en-US" sz="2300" dirty="0"/>
              <a:t> Sie in </a:t>
            </a:r>
            <a:r>
              <a:rPr lang="en-US" sz="2300" dirty="0" err="1"/>
              <a:t>Ihre</a:t>
            </a:r>
            <a:r>
              <a:rPr lang="en-US" sz="2300" dirty="0"/>
              <a:t> </a:t>
            </a:r>
            <a:r>
              <a:rPr lang="en-US" sz="2300" dirty="0" err="1"/>
              <a:t>Bemühungen</a:t>
            </a:r>
            <a:r>
              <a:rPr lang="en-US" sz="2300" dirty="0"/>
              <a:t> </a:t>
            </a:r>
            <a:r>
              <a:rPr lang="en-US" sz="2300" dirty="0" err="1"/>
              <a:t>eine</a:t>
            </a:r>
            <a:r>
              <a:rPr lang="en-US" sz="2300" dirty="0"/>
              <a:t> </a:t>
            </a:r>
            <a:r>
              <a:rPr lang="en-US" sz="2300" dirty="0" err="1"/>
              <a:t>gewisse</a:t>
            </a:r>
            <a:r>
              <a:rPr lang="en-US" sz="2300" dirty="0"/>
              <a:t> </a:t>
            </a:r>
            <a:r>
              <a:rPr lang="en-US" sz="2300" dirty="0" err="1"/>
              <a:t>Personalisierung</a:t>
            </a:r>
            <a:r>
              <a:rPr lang="en-US" sz="2300" dirty="0"/>
              <a:t> </a:t>
            </a:r>
            <a:r>
              <a:rPr lang="en-US" sz="2300" dirty="0" err="1"/>
              <a:t>einbeziehen</a:t>
            </a:r>
            <a:r>
              <a:rPr lang="en-US" sz="2300" dirty="0"/>
              <a:t>. Das </a:t>
            </a:r>
            <a:r>
              <a:rPr lang="en-US" sz="2300" dirty="0" err="1"/>
              <a:t>kann</a:t>
            </a:r>
            <a:r>
              <a:rPr lang="en-US" sz="2300" dirty="0"/>
              <a:t> so </a:t>
            </a:r>
            <a:r>
              <a:rPr lang="en-US" sz="2300" dirty="0" err="1"/>
              <a:t>einfach</a:t>
            </a:r>
            <a:r>
              <a:rPr lang="en-US" sz="2300" dirty="0"/>
              <a:t> sein </a:t>
            </a:r>
            <a:r>
              <a:rPr lang="en-US" sz="2300" dirty="0" err="1"/>
              <a:t>wie</a:t>
            </a:r>
            <a:r>
              <a:rPr lang="en-US" sz="2300" dirty="0"/>
              <a:t> die </a:t>
            </a:r>
            <a:r>
              <a:rPr lang="en-US" sz="2300" dirty="0" err="1"/>
              <a:t>Beantwortung</a:t>
            </a:r>
            <a:r>
              <a:rPr lang="en-US" sz="2300" dirty="0"/>
              <a:t> von </a:t>
            </a:r>
            <a:r>
              <a:rPr lang="en-US" sz="2300" dirty="0" err="1"/>
              <a:t>Kundendienstanfragen</a:t>
            </a:r>
            <a:r>
              <a:rPr lang="en-US" sz="2300" dirty="0"/>
              <a:t> </a:t>
            </a:r>
            <a:r>
              <a:rPr lang="en-US" sz="2300" dirty="0" err="1"/>
              <a:t>mit</a:t>
            </a:r>
            <a:r>
              <a:rPr lang="en-US" sz="2300" dirty="0"/>
              <a:t> </a:t>
            </a:r>
            <a:r>
              <a:rPr lang="en-US" sz="2300" dirty="0" err="1"/>
              <a:t>einem</a:t>
            </a:r>
            <a:r>
              <a:rPr lang="en-US" sz="2300" dirty="0"/>
              <a:t> </a:t>
            </a:r>
            <a:r>
              <a:rPr lang="en-US" sz="2300" dirty="0" err="1"/>
              <a:t>einfachen</a:t>
            </a:r>
            <a:r>
              <a:rPr lang="en-US" sz="2300" dirty="0"/>
              <a:t> </a:t>
            </a:r>
            <a:r>
              <a:rPr lang="en-US" sz="2300" dirty="0" err="1"/>
              <a:t>Telefonanruf</a:t>
            </a:r>
            <a:r>
              <a:rPr lang="en-US" sz="2300" dirty="0"/>
              <a:t> </a:t>
            </a:r>
            <a:r>
              <a:rPr lang="en-US" sz="2300" dirty="0" err="1"/>
              <a:t>durch</a:t>
            </a:r>
            <a:r>
              <a:rPr lang="en-US" sz="2300" dirty="0"/>
              <a:t> </a:t>
            </a:r>
            <a:r>
              <a:rPr lang="en-US" sz="2300" dirty="0" err="1"/>
              <a:t>eine</a:t>
            </a:r>
            <a:r>
              <a:rPr lang="en-US" sz="2300" dirty="0"/>
              <a:t> Live-Person.</a:t>
            </a:r>
            <a:endParaRPr lang="en-IE" sz="2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C0B3-F09A-9D87-BB66-6137A2D019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42533"/>
            <a:ext cx="4692770" cy="1120441"/>
          </a:xfrm>
          <a:solidFill>
            <a:srgbClr val="FED100"/>
          </a:solidFill>
        </p:spPr>
        <p:txBody>
          <a:bodyPr>
            <a:normAutofit fontScale="85000" lnSpcReduction="10000"/>
          </a:bodyPr>
          <a:lstStyle/>
          <a:p>
            <a:pPr marL="180000"/>
            <a:r>
              <a:rPr lang="en-IE" dirty="0"/>
              <a:t>Tipps für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erfolgreiche</a:t>
            </a:r>
            <a:r>
              <a:rPr lang="en-IE" dirty="0"/>
              <a:t> </a:t>
            </a:r>
            <a:r>
              <a:rPr lang="en-IE" dirty="0" err="1"/>
              <a:t>Vermarktung</a:t>
            </a:r>
            <a:r>
              <a:rPr lang="en-IE" dirty="0"/>
              <a:t> an </a:t>
            </a:r>
            <a:r>
              <a:rPr lang="en-IE" dirty="0" err="1"/>
              <a:t>Senioren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587F3-B44F-2F84-A40F-08C394C725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E" b="1"/>
              <a:t>7</a:t>
            </a:r>
          </a:p>
        </p:txBody>
      </p:sp>
      <p:sp>
        <p:nvSpPr>
          <p:cNvPr id="6" name="Textfeld 9">
            <a:extLst>
              <a:ext uri="{FF2B5EF4-FFF2-40B4-BE49-F238E27FC236}">
                <a16:creationId xmlns:a16="http://schemas.microsoft.com/office/drawing/2014/main" id="{38AFD6B0-8D88-81D6-4C51-35ED29C1F701}"/>
              </a:ext>
            </a:extLst>
          </p:cNvPr>
          <p:cNvSpPr txBox="1"/>
          <p:nvPr/>
        </p:nvSpPr>
        <p:spPr>
          <a:xfrm>
            <a:off x="1202635" y="6307690"/>
            <a:ext cx="165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Alton (2017)</a:t>
            </a:r>
            <a:endParaRPr lang="en-GB" sz="1400" dirty="0">
              <a:solidFill>
                <a:srgbClr val="1188A3"/>
              </a:solidFill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BCA86208-D6FD-1507-769A-DACB64768B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781" y="333415"/>
            <a:ext cx="2013613" cy="2059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E57F31-3E1B-2085-01CD-4EDD69749628}"/>
              </a:ext>
            </a:extLst>
          </p:cNvPr>
          <p:cNvSpPr txBox="1"/>
          <p:nvPr/>
        </p:nvSpPr>
        <p:spPr>
          <a:xfrm>
            <a:off x="5937817" y="2558415"/>
            <a:ext cx="58321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000000"/>
                </a:solidFill>
              </a:rPr>
              <a:t>Küchenchefin</a:t>
            </a:r>
            <a:r>
              <a:rPr lang="en-US" sz="2200" i="1" dirty="0">
                <a:solidFill>
                  <a:srgbClr val="000000"/>
                </a:solidFill>
              </a:rPr>
              <a:t> Joyce Timmins hat in </a:t>
            </a:r>
            <a:r>
              <a:rPr lang="en-US" sz="2200" i="1" dirty="0" err="1">
                <a:solidFill>
                  <a:srgbClr val="000000"/>
                </a:solidFill>
              </a:rPr>
              <a:t>einigen</a:t>
            </a:r>
            <a:r>
              <a:rPr lang="en-US" sz="2200" i="1" dirty="0">
                <a:solidFill>
                  <a:srgbClr val="000000"/>
                </a:solidFill>
              </a:rPr>
              <a:t> der </a:t>
            </a:r>
            <a:r>
              <a:rPr lang="en-US" sz="2200" i="1" dirty="0" err="1">
                <a:solidFill>
                  <a:srgbClr val="000000"/>
                </a:solidFill>
              </a:rPr>
              <a:t>besten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Küchen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Irlands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gearbeitet</a:t>
            </a:r>
            <a:r>
              <a:rPr lang="en-US" sz="2200" i="1" dirty="0">
                <a:solidFill>
                  <a:srgbClr val="000000"/>
                </a:solidFill>
              </a:rPr>
              <a:t>. Aber </a:t>
            </a:r>
            <a:r>
              <a:rPr lang="en-US" sz="2200" i="1" dirty="0" err="1">
                <a:solidFill>
                  <a:srgbClr val="000000"/>
                </a:solidFill>
              </a:rPr>
              <a:t>ihre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Leidenschaft</a:t>
            </a:r>
            <a:r>
              <a:rPr lang="en-US" sz="2200" i="1" dirty="0">
                <a:solidFill>
                  <a:srgbClr val="000000"/>
                </a:solidFill>
              </a:rPr>
              <a:t> für die </a:t>
            </a:r>
            <a:r>
              <a:rPr lang="en-US" sz="2200" i="1" dirty="0" err="1">
                <a:solidFill>
                  <a:srgbClr val="000000"/>
                </a:solidFill>
              </a:rPr>
              <a:t>Herausforderung</a:t>
            </a:r>
            <a:r>
              <a:rPr lang="en-US" sz="2200" i="1" dirty="0">
                <a:solidFill>
                  <a:srgbClr val="000000"/>
                </a:solidFill>
              </a:rPr>
              <a:t> der </a:t>
            </a:r>
            <a:r>
              <a:rPr lang="en-US" sz="2200" i="1" dirty="0" err="1">
                <a:solidFill>
                  <a:srgbClr val="000000"/>
                </a:solidFill>
              </a:rPr>
              <a:t>institutionellen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Küche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im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Gesundheitswesen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ist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zu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ihrem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Lebenswerk</a:t>
            </a:r>
            <a:r>
              <a:rPr lang="en-US" sz="2200" i="1" dirty="0">
                <a:solidFill>
                  <a:srgbClr val="000000"/>
                </a:solidFill>
              </a:rPr>
              <a:t> und </a:t>
            </a:r>
            <a:r>
              <a:rPr lang="en-US" sz="2200" i="1" dirty="0" err="1">
                <a:solidFill>
                  <a:srgbClr val="000000"/>
                </a:solidFill>
              </a:rPr>
              <a:t>Traum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geworden</a:t>
            </a:r>
            <a:r>
              <a:rPr lang="en-US" sz="2200" i="1" dirty="0">
                <a:solidFill>
                  <a:srgbClr val="000000"/>
                </a:solidFill>
              </a:rPr>
              <a:t>. </a:t>
            </a:r>
          </a:p>
          <a:p>
            <a:r>
              <a:rPr lang="en-US" sz="2200" b="0" i="1" dirty="0">
                <a:solidFill>
                  <a:srgbClr val="000000"/>
                </a:solidFill>
                <a:effectLst/>
              </a:rPr>
              <a:t>Joyce </a:t>
            </a:r>
            <a:r>
              <a:rPr lang="en-US" sz="2200" b="0" i="1" dirty="0" err="1">
                <a:solidFill>
                  <a:srgbClr val="000000"/>
                </a:solidFill>
                <a:effectLst/>
              </a:rPr>
              <a:t>kreierten</a:t>
            </a:r>
            <a:r>
              <a:rPr lang="en-US" sz="22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i="1" dirty="0">
                <a:solidFill>
                  <a:srgbClr val="00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Pure Joy </a:t>
            </a:r>
            <a:r>
              <a:rPr lang="en-US" sz="2200" b="0" i="1" dirty="0">
                <a:solidFill>
                  <a:srgbClr val="000000"/>
                </a:solidFill>
                <a:effectLst/>
              </a:rPr>
              <a:t>u</a:t>
            </a:r>
            <a:r>
              <a:rPr lang="en-US" sz="2200" i="1" dirty="0">
                <a:solidFill>
                  <a:srgbClr val="000000"/>
                </a:solidFill>
              </a:rPr>
              <a:t>m </a:t>
            </a:r>
            <a:r>
              <a:rPr lang="en-US" sz="2200" i="1" dirty="0" err="1">
                <a:solidFill>
                  <a:srgbClr val="000000"/>
                </a:solidFill>
              </a:rPr>
              <a:t>Patienten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im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Gesundheitswesen</a:t>
            </a:r>
            <a:r>
              <a:rPr lang="en-US" sz="2200" i="1" dirty="0">
                <a:solidFill>
                  <a:srgbClr val="000000"/>
                </a:solidFill>
              </a:rPr>
              <a:t> und </a:t>
            </a:r>
            <a:r>
              <a:rPr lang="en-US" sz="2200" i="1" dirty="0" err="1">
                <a:solidFill>
                  <a:srgbClr val="000000"/>
                </a:solidFill>
              </a:rPr>
              <a:t>Bewohnern</a:t>
            </a:r>
            <a:r>
              <a:rPr lang="en-US" sz="2200" i="1" dirty="0">
                <a:solidFill>
                  <a:srgbClr val="000000"/>
                </a:solidFill>
              </a:rPr>
              <a:t> von </a:t>
            </a:r>
            <a:r>
              <a:rPr lang="en-US" sz="2200" i="1" dirty="0" err="1">
                <a:solidFill>
                  <a:srgbClr val="000000"/>
                </a:solidFill>
              </a:rPr>
              <a:t>Pflegeheimen</a:t>
            </a:r>
            <a:r>
              <a:rPr lang="en-US" sz="2200" i="1" dirty="0">
                <a:solidFill>
                  <a:srgbClr val="000000"/>
                </a:solidFill>
              </a:rPr>
              <a:t> die </a:t>
            </a:r>
            <a:r>
              <a:rPr lang="en-US" sz="2200" i="1" dirty="0" err="1">
                <a:solidFill>
                  <a:srgbClr val="000000"/>
                </a:solidFill>
              </a:rPr>
              <a:t>Freude</a:t>
            </a:r>
            <a:r>
              <a:rPr lang="en-US" sz="2200" i="1" dirty="0">
                <a:solidFill>
                  <a:srgbClr val="000000"/>
                </a:solidFill>
              </a:rPr>
              <a:t> am Essen </a:t>
            </a:r>
            <a:r>
              <a:rPr lang="en-US" sz="2200" i="1" dirty="0" err="1">
                <a:solidFill>
                  <a:srgbClr val="000000"/>
                </a:solidFill>
              </a:rPr>
              <a:t>zurückzugeben</a:t>
            </a:r>
            <a:r>
              <a:rPr lang="en-US" sz="2200" i="1" dirty="0">
                <a:solidFill>
                  <a:srgbClr val="000000"/>
                </a:solidFill>
              </a:rPr>
              <a:t>. </a:t>
            </a:r>
            <a:r>
              <a:rPr lang="en-US" sz="2200" i="1" dirty="0" err="1">
                <a:solidFill>
                  <a:srgbClr val="000000"/>
                </a:solidFill>
              </a:rPr>
              <a:t>Ihr</a:t>
            </a:r>
            <a:r>
              <a:rPr lang="en-US" sz="2200" i="1" dirty="0">
                <a:solidFill>
                  <a:srgbClr val="000000"/>
                </a:solidFill>
              </a:rPr>
              <a:t> Ethos </a:t>
            </a:r>
            <a:r>
              <a:rPr lang="en-US" sz="2200" i="1" dirty="0" err="1">
                <a:solidFill>
                  <a:srgbClr val="000000"/>
                </a:solidFill>
              </a:rPr>
              <a:t>ist</a:t>
            </a:r>
            <a:r>
              <a:rPr lang="en-US" sz="2200" i="1" dirty="0">
                <a:solidFill>
                  <a:srgbClr val="000000"/>
                </a:solidFill>
              </a:rPr>
              <a:t> die </a:t>
            </a:r>
            <a:r>
              <a:rPr lang="en-US" sz="2200" i="1" dirty="0" err="1">
                <a:solidFill>
                  <a:srgbClr val="000000"/>
                </a:solidFill>
              </a:rPr>
              <a:t>personalisierte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Pflege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durch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personalisierte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Menüs</a:t>
            </a:r>
            <a:r>
              <a:rPr lang="en-US" sz="2200" i="1" dirty="0">
                <a:solidFill>
                  <a:srgbClr val="000000"/>
                </a:solidFill>
              </a:rPr>
              <a:t>, die auf die </a:t>
            </a:r>
            <a:r>
              <a:rPr lang="en-US" sz="2200" i="1" dirty="0" err="1">
                <a:solidFill>
                  <a:srgbClr val="000000"/>
                </a:solidFill>
              </a:rPr>
              <a:t>individuellen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Bedürfnisse</a:t>
            </a:r>
            <a:r>
              <a:rPr lang="en-US" sz="2200" i="1" dirty="0">
                <a:solidFill>
                  <a:srgbClr val="000000"/>
                </a:solidFill>
              </a:rPr>
              <a:t> der </a:t>
            </a:r>
            <a:r>
              <a:rPr lang="en-US" sz="2200" i="1" dirty="0" err="1">
                <a:solidFill>
                  <a:srgbClr val="000000"/>
                </a:solidFill>
              </a:rPr>
              <a:t>Senioren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abgestimmt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sind</a:t>
            </a:r>
            <a:r>
              <a:rPr lang="en-US" sz="2200" i="1" dirty="0">
                <a:solidFill>
                  <a:srgbClr val="000000"/>
                </a:solidFill>
              </a:rPr>
              <a:t>.</a:t>
            </a:r>
            <a:endParaRPr lang="en-IE" sz="2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11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DDAA707-DDEC-EB31-34ED-E7E1AA190CF9}"/>
              </a:ext>
            </a:extLst>
          </p:cNvPr>
          <p:cNvSpPr txBox="1">
            <a:spLocks/>
          </p:cNvSpPr>
          <p:nvPr/>
        </p:nvSpPr>
        <p:spPr>
          <a:xfrm>
            <a:off x="448574" y="1172127"/>
            <a:ext cx="5943726" cy="3974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dirty="0"/>
              <a:t>Die </a:t>
            </a:r>
            <a:r>
              <a:rPr lang="en-GB" dirty="0" err="1"/>
              <a:t>Küche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das </a:t>
            </a:r>
            <a:r>
              <a:rPr lang="en-GB" dirty="0" err="1"/>
              <a:t>Herzstück</a:t>
            </a:r>
            <a:r>
              <a:rPr lang="en-GB" dirty="0"/>
              <a:t> des </a:t>
            </a:r>
            <a:r>
              <a:rPr lang="en-GB" dirty="0" err="1"/>
              <a:t>Hauses</a:t>
            </a:r>
            <a:r>
              <a:rPr lang="en-GB" dirty="0"/>
              <a:t>, </a:t>
            </a:r>
            <a:r>
              <a:rPr lang="en-GB" dirty="0" err="1"/>
              <a:t>daher</a:t>
            </a:r>
            <a:r>
              <a:rPr lang="en-GB" dirty="0"/>
              <a:t> </a:t>
            </a:r>
            <a:r>
              <a:rPr lang="en-GB" dirty="0" err="1"/>
              <a:t>stehen</a:t>
            </a:r>
            <a:r>
              <a:rPr lang="en-GB" dirty="0"/>
              <a:t> </a:t>
            </a:r>
            <a:r>
              <a:rPr lang="en-GB" dirty="0" err="1"/>
              <a:t>Küchenutensilien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Haushaltswaren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Werbeartikel</a:t>
            </a:r>
            <a:r>
              <a:rPr lang="en-GB" dirty="0"/>
              <a:t> für </a:t>
            </a:r>
            <a:r>
              <a:rPr lang="en-GB" dirty="0" err="1"/>
              <a:t>Senioren</a:t>
            </a:r>
            <a:r>
              <a:rPr lang="en-GB" dirty="0"/>
              <a:t> </a:t>
            </a:r>
            <a:r>
              <a:rPr lang="en-GB" dirty="0" err="1"/>
              <a:t>sicher</a:t>
            </a:r>
            <a:r>
              <a:rPr lang="en-GB" dirty="0"/>
              <a:t> </a:t>
            </a:r>
            <a:r>
              <a:rPr lang="en-GB" dirty="0" err="1"/>
              <a:t>hoch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Kurs</a:t>
            </a:r>
            <a:r>
              <a:rPr lang="en-GB" dirty="0"/>
              <a:t>.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allem</a:t>
            </a:r>
            <a:r>
              <a:rPr lang="en-GB" dirty="0"/>
              <a:t> </a:t>
            </a:r>
            <a:r>
              <a:rPr lang="en-GB" dirty="0" err="1"/>
              <a:t>solche</a:t>
            </a:r>
            <a:r>
              <a:rPr lang="en-GB" dirty="0"/>
              <a:t>, die das Leben </a:t>
            </a:r>
            <a:r>
              <a:rPr lang="en-GB" dirty="0" err="1"/>
              <a:t>leichter</a:t>
            </a:r>
            <a:r>
              <a:rPr lang="en-GB" dirty="0"/>
              <a:t> </a:t>
            </a:r>
            <a:r>
              <a:rPr lang="en-GB" dirty="0" err="1"/>
              <a:t>machen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.</a:t>
            </a:r>
          </a:p>
          <a:p>
            <a:pPr marL="0" indent="0"/>
            <a:r>
              <a:rPr lang="en-GB" dirty="0"/>
              <a:t>"Die </a:t>
            </a:r>
            <a:r>
              <a:rPr lang="en-GB" dirty="0" err="1"/>
              <a:t>meisten</a:t>
            </a:r>
            <a:r>
              <a:rPr lang="en-GB" dirty="0"/>
              <a:t> </a:t>
            </a:r>
            <a:r>
              <a:rPr lang="en-GB" dirty="0" err="1"/>
              <a:t>älteren</a:t>
            </a:r>
            <a:r>
              <a:rPr lang="en-GB" dirty="0"/>
              <a:t> Menschen </a:t>
            </a:r>
            <a:r>
              <a:rPr lang="en-GB" dirty="0" err="1"/>
              <a:t>schätzen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Unabhängigkeit</a:t>
            </a:r>
            <a:r>
              <a:rPr lang="en-GB" dirty="0"/>
              <a:t> und </a:t>
            </a:r>
            <a:r>
              <a:rPr lang="en-GB" dirty="0" err="1"/>
              <a:t>möchten</a:t>
            </a:r>
            <a:r>
              <a:rPr lang="en-GB" dirty="0"/>
              <a:t> </a:t>
            </a:r>
            <a:r>
              <a:rPr lang="en-GB" dirty="0" err="1"/>
              <a:t>weiterhin</a:t>
            </a:r>
            <a:r>
              <a:rPr lang="en-GB" dirty="0"/>
              <a:t> in </a:t>
            </a:r>
            <a:r>
              <a:rPr lang="en-GB" dirty="0" err="1"/>
              <a:t>ihren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vier</a:t>
            </a:r>
            <a:r>
              <a:rPr lang="en-GB" dirty="0"/>
              <a:t> </a:t>
            </a:r>
            <a:r>
              <a:rPr lang="en-GB" dirty="0" err="1"/>
              <a:t>Wänden</a:t>
            </a:r>
            <a:r>
              <a:rPr lang="en-GB" dirty="0"/>
              <a:t> leben.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Jahr</a:t>
            </a:r>
            <a:r>
              <a:rPr lang="en-GB" dirty="0"/>
              <a:t> 2011 lag der </a:t>
            </a:r>
            <a:r>
              <a:rPr lang="en-GB" dirty="0" err="1"/>
              <a:t>Anteil</a:t>
            </a:r>
            <a:r>
              <a:rPr lang="en-GB" dirty="0"/>
              <a:t> der </a:t>
            </a:r>
            <a:r>
              <a:rPr lang="en-GB" dirty="0" err="1"/>
              <a:t>älteren</a:t>
            </a:r>
            <a:r>
              <a:rPr lang="en-GB" dirty="0"/>
              <a:t> Menschen in der EU, die </a:t>
            </a:r>
            <a:r>
              <a:rPr lang="en-GB" dirty="0" err="1"/>
              <a:t>zwischen</a:t>
            </a:r>
            <a:r>
              <a:rPr lang="en-GB" dirty="0"/>
              <a:t> 65 und 84 Jahre alt </a:t>
            </a:r>
            <a:r>
              <a:rPr lang="en-GB" dirty="0" err="1"/>
              <a:t>waren</a:t>
            </a:r>
            <a:r>
              <a:rPr lang="en-GB" dirty="0"/>
              <a:t> und in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Anstaltshaushalt</a:t>
            </a:r>
            <a:r>
              <a:rPr lang="en-GB" dirty="0"/>
              <a:t> (</a:t>
            </a:r>
            <a:r>
              <a:rPr lang="en-GB" dirty="0" err="1"/>
              <a:t>Gesundheitseinrichtungen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Einrichtungen</a:t>
            </a:r>
            <a:r>
              <a:rPr lang="en-GB" dirty="0"/>
              <a:t> für </a:t>
            </a:r>
            <a:r>
              <a:rPr lang="en-GB" dirty="0" err="1"/>
              <a:t>Rentner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ältere</a:t>
            </a:r>
            <a:r>
              <a:rPr lang="en-GB" dirty="0"/>
              <a:t> Menschen) </a:t>
            </a:r>
            <a:r>
              <a:rPr lang="en-GB" dirty="0" err="1"/>
              <a:t>lebten</a:t>
            </a:r>
            <a:r>
              <a:rPr lang="en-GB" dirty="0"/>
              <a:t>,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1,7 %."</a:t>
            </a:r>
            <a:r>
              <a:rPr lang="en-US" dirty="0"/>
              <a:t> </a:t>
            </a:r>
            <a:r>
              <a:rPr lang="en-US" dirty="0">
                <a:solidFill>
                  <a:srgbClr val="1188A3"/>
                </a:solidFill>
                <a:hlinkClick r:id="rId2"/>
              </a:rPr>
              <a:t>Quelle</a:t>
            </a:r>
            <a:endParaRPr lang="en-GB" dirty="0">
              <a:solidFill>
                <a:srgbClr val="1188A3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854565-57E7-3DEA-3BD1-1F5C880F1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135E28-AC37-A6D3-CE7F-249065091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4" r="3216"/>
          <a:stretch/>
        </p:blipFill>
        <p:spPr>
          <a:xfrm>
            <a:off x="6392300" y="210192"/>
            <a:ext cx="5799701" cy="557458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7767C7-4617-B36F-F988-496E3DD2BE32}"/>
              </a:ext>
            </a:extLst>
          </p:cNvPr>
          <p:cNvSpPr txBox="1">
            <a:spLocks/>
          </p:cNvSpPr>
          <p:nvPr/>
        </p:nvSpPr>
        <p:spPr>
          <a:xfrm>
            <a:off x="118740" y="448164"/>
            <a:ext cx="4716425" cy="582221"/>
          </a:xfrm>
          <a:prstGeom prst="rect">
            <a:avLst/>
          </a:prstGeom>
          <a:solidFill>
            <a:srgbClr val="FFD10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/>
              <a:t>Lassen</a:t>
            </a:r>
            <a:r>
              <a:rPr lang="en-IE" dirty="0"/>
              <a:t> Sie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inspirieren</a:t>
            </a:r>
            <a:r>
              <a:rPr lang="en-IE" dirty="0"/>
              <a:t>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BBCA1F-A518-8EB7-51A8-FE34E728BF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7710" y="-24359"/>
            <a:ext cx="8354291" cy="582221"/>
          </a:xfrm>
          <a:solidFill>
            <a:srgbClr val="85D2E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2800" b="1" dirty="0" err="1"/>
              <a:t>Belohnungen</a:t>
            </a:r>
            <a:r>
              <a:rPr lang="en-GB" sz="2800" b="1" dirty="0"/>
              <a:t> </a:t>
            </a:r>
            <a:r>
              <a:rPr lang="en-GB" sz="2800" b="1" dirty="0" err="1"/>
              <a:t>oder</a:t>
            </a:r>
            <a:r>
              <a:rPr lang="en-GB" sz="2800" b="1" dirty="0"/>
              <a:t> </a:t>
            </a:r>
            <a:r>
              <a:rPr lang="en-GB" sz="2800" b="1" dirty="0" err="1"/>
              <a:t>kostenlose</a:t>
            </a:r>
            <a:r>
              <a:rPr lang="en-GB" sz="2800" b="1" dirty="0"/>
              <a:t> </a:t>
            </a:r>
            <a:r>
              <a:rPr lang="en-GB" sz="2800" b="1" dirty="0" err="1"/>
              <a:t>Geschenke</a:t>
            </a:r>
            <a:r>
              <a:rPr lang="en-GB" sz="2800" b="1" dirty="0"/>
              <a:t> für </a:t>
            </a:r>
            <a:r>
              <a:rPr lang="en-GB" sz="2800" b="1" dirty="0" err="1"/>
              <a:t>Senioren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5601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FD3AD4-C637-1D53-11A7-4CF4017C58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3593" y="2098507"/>
            <a:ext cx="5907634" cy="3867704"/>
          </a:xfrm>
        </p:spPr>
        <p:txBody>
          <a:bodyPr>
            <a:normAutofit fontScale="92500"/>
          </a:bodyPr>
          <a:lstStyle/>
          <a:p>
            <a:pPr indent="0"/>
            <a:r>
              <a:rPr lang="en-GB" b="1" dirty="0" err="1"/>
              <a:t>Personalisierte</a:t>
            </a:r>
            <a:r>
              <a:rPr lang="en-GB" b="1" dirty="0"/>
              <a:t> </a:t>
            </a:r>
            <a:r>
              <a:rPr lang="en-GB" b="1" dirty="0" err="1"/>
              <a:t>Journale</a:t>
            </a:r>
            <a:endParaRPr lang="en-GB" b="1" dirty="0"/>
          </a:p>
          <a:p>
            <a:pPr indent="0"/>
            <a:r>
              <a:rPr lang="en-GB" dirty="0"/>
              <a:t>Das </a:t>
            </a:r>
            <a:r>
              <a:rPr lang="en-GB" dirty="0" err="1"/>
              <a:t>Führen</a:t>
            </a:r>
            <a:r>
              <a:rPr lang="en-GB" dirty="0"/>
              <a:t> von </a:t>
            </a:r>
            <a:r>
              <a:rPr lang="en-GB" dirty="0" err="1"/>
              <a:t>Tagebüchern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gutes</a:t>
            </a:r>
            <a:r>
              <a:rPr lang="en-GB" dirty="0"/>
              <a:t> Hobby für </a:t>
            </a:r>
            <a:r>
              <a:rPr lang="en-GB" dirty="0" err="1"/>
              <a:t>ältere</a:t>
            </a:r>
            <a:r>
              <a:rPr lang="en-GB" dirty="0"/>
              <a:t> Menschen, da es den </a:t>
            </a:r>
            <a:r>
              <a:rPr lang="en-GB" b="1" dirty="0"/>
              <a:t>Geist </a:t>
            </a:r>
            <a:r>
              <a:rPr lang="en-GB" b="1" dirty="0" err="1"/>
              <a:t>aktiv</a:t>
            </a:r>
            <a:r>
              <a:rPr lang="en-GB" b="1" dirty="0"/>
              <a:t> </a:t>
            </a:r>
            <a:r>
              <a:rPr lang="en-GB" b="1" dirty="0" err="1"/>
              <a:t>hält</a:t>
            </a:r>
            <a:r>
              <a:rPr lang="en-GB" b="1" dirty="0"/>
              <a:t>.</a:t>
            </a:r>
            <a:r>
              <a:rPr lang="en-GB" dirty="0"/>
              <a:t> Sie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besondere</a:t>
            </a:r>
            <a:r>
              <a:rPr lang="en-GB" dirty="0"/>
              <a:t> </a:t>
            </a:r>
            <a:r>
              <a:rPr lang="en-GB" dirty="0" err="1"/>
              <a:t>Erinnerungen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Geschichten</a:t>
            </a:r>
            <a:r>
              <a:rPr lang="en-GB" dirty="0"/>
              <a:t> </a:t>
            </a:r>
            <a:r>
              <a:rPr lang="en-GB" dirty="0" err="1"/>
              <a:t>aufschreiben</a:t>
            </a:r>
            <a:r>
              <a:rPr lang="en-GB" dirty="0"/>
              <a:t>, um </a:t>
            </a:r>
            <a:r>
              <a:rPr lang="en-GB" dirty="0" err="1"/>
              <a:t>sie</a:t>
            </a:r>
            <a:r>
              <a:rPr lang="en-GB" dirty="0"/>
              <a:t> für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Enkelkinder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bewahren</a:t>
            </a:r>
            <a:r>
              <a:rPr lang="en-GB" dirty="0"/>
              <a:t>. Dies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wichtig</a:t>
            </a:r>
            <a:r>
              <a:rPr lang="en-GB" dirty="0"/>
              <a:t>, da 40 % der Menschen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65. </a:t>
            </a:r>
            <a:r>
              <a:rPr lang="en-GB" dirty="0" err="1"/>
              <a:t>Lebensjahr</a:t>
            </a:r>
            <a:r>
              <a:rPr lang="en-GB" dirty="0"/>
              <a:t> in </a:t>
            </a:r>
            <a:r>
              <a:rPr lang="en-GB" dirty="0" err="1"/>
              <a:t>irgendeiner</a:t>
            </a:r>
            <a:r>
              <a:rPr lang="en-GB" dirty="0"/>
              <a:t> Form an </a:t>
            </a:r>
            <a:r>
              <a:rPr lang="en-GB" dirty="0" err="1"/>
              <a:t>Gedächtnisverlust</a:t>
            </a:r>
            <a:r>
              <a:rPr lang="en-GB" dirty="0"/>
              <a:t> </a:t>
            </a:r>
            <a:r>
              <a:rPr lang="en-GB" dirty="0" err="1"/>
              <a:t>leiden</a:t>
            </a:r>
            <a:r>
              <a:rPr lang="en-GB" dirty="0"/>
              <a:t>. </a:t>
            </a:r>
            <a:r>
              <a:rPr lang="en-GB" dirty="0" err="1"/>
              <a:t>Wenn</a:t>
            </a:r>
            <a:r>
              <a:rPr lang="en-GB" dirty="0"/>
              <a:t> Sie </a:t>
            </a:r>
            <a:r>
              <a:rPr lang="en-GB" dirty="0" err="1"/>
              <a:t>Werbegeschenke</a:t>
            </a:r>
            <a:r>
              <a:rPr lang="en-GB" dirty="0"/>
              <a:t> für </a:t>
            </a:r>
            <a:r>
              <a:rPr lang="en-GB" dirty="0" err="1"/>
              <a:t>Senioren</a:t>
            </a:r>
            <a:r>
              <a:rPr lang="en-GB" dirty="0"/>
              <a:t> </a:t>
            </a:r>
            <a:r>
              <a:rPr lang="en-GB" dirty="0" err="1"/>
              <a:t>benötigen</a:t>
            </a:r>
            <a:r>
              <a:rPr lang="en-GB" dirty="0"/>
              <a:t>, </a:t>
            </a:r>
            <a:r>
              <a:rPr lang="en-GB" dirty="0" err="1"/>
              <a:t>drucken</a:t>
            </a:r>
            <a:r>
              <a:rPr lang="en-GB" dirty="0"/>
              <a:t> Sie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aufmunternde</a:t>
            </a:r>
            <a:r>
              <a:rPr lang="en-GB" dirty="0"/>
              <a:t> </a:t>
            </a:r>
            <a:r>
              <a:rPr lang="en-GB" dirty="0" err="1"/>
              <a:t>Botschaft</a:t>
            </a:r>
            <a:r>
              <a:rPr lang="en-GB" dirty="0"/>
              <a:t> auf </a:t>
            </a:r>
            <a:r>
              <a:rPr lang="en-GB" dirty="0" err="1"/>
              <a:t>individuelle</a:t>
            </a:r>
            <a:r>
              <a:rPr lang="en-GB" dirty="0"/>
              <a:t> </a:t>
            </a:r>
            <a:r>
              <a:rPr lang="en-GB" dirty="0" err="1"/>
              <a:t>Spiralhefte</a:t>
            </a:r>
            <a:r>
              <a:rPr lang="en-GB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69D03-1D8C-F2AE-64EE-16900BE22F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949" y="1516286"/>
            <a:ext cx="10808102" cy="5822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 err="1">
                <a:ea typeface="+mn-lt"/>
                <a:cs typeface="+mn-lt"/>
              </a:rPr>
              <a:t>Im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Hinblick</a:t>
            </a:r>
            <a:r>
              <a:rPr lang="en-GB" dirty="0">
                <a:ea typeface="+mn-lt"/>
                <a:cs typeface="+mn-lt"/>
              </a:rPr>
              <a:t> auf die </a:t>
            </a:r>
            <a:r>
              <a:rPr lang="en-GB" dirty="0" err="1">
                <a:ea typeface="+mn-lt"/>
                <a:cs typeface="+mn-lt"/>
              </a:rPr>
              <a:t>Personalisierung</a:t>
            </a:r>
            <a:r>
              <a:rPr lang="en-GB" dirty="0">
                <a:ea typeface="+mn-lt"/>
                <a:cs typeface="+mn-lt"/>
              </a:rPr>
              <a:t>		</a:t>
            </a:r>
          </a:p>
        </p:txBody>
      </p:sp>
      <p:pic>
        <p:nvPicPr>
          <p:cNvPr id="2051" name="Picture 3" descr="personalized journals">
            <a:extLst>
              <a:ext uri="{FF2B5EF4-FFF2-40B4-BE49-F238E27FC236}">
                <a16:creationId xmlns:a16="http://schemas.microsoft.com/office/drawing/2014/main" id="{965DA223-E0E8-78BF-73DF-5F2C32C0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864" y="2063324"/>
            <a:ext cx="4371187" cy="32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B278E8-C732-503D-993D-49BA9779A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1D4E04-16BE-2956-3117-444F5FAA6B57}"/>
              </a:ext>
            </a:extLst>
          </p:cNvPr>
          <p:cNvSpPr txBox="1">
            <a:spLocks/>
          </p:cNvSpPr>
          <p:nvPr/>
        </p:nvSpPr>
        <p:spPr>
          <a:xfrm>
            <a:off x="118740" y="448164"/>
            <a:ext cx="4716425" cy="582221"/>
          </a:xfrm>
          <a:prstGeom prst="rect">
            <a:avLst/>
          </a:prstGeom>
          <a:solidFill>
            <a:srgbClr val="FFD10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/>
              <a:t>Lassen</a:t>
            </a:r>
            <a:r>
              <a:rPr lang="en-IE" dirty="0"/>
              <a:t> Sie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inspirieren</a:t>
            </a:r>
            <a:r>
              <a:rPr lang="en-I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4236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FADB71-B672-F267-F326-9C1C67B502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4" y="934084"/>
            <a:ext cx="5712698" cy="1968142"/>
          </a:xfrm>
        </p:spPr>
        <p:txBody>
          <a:bodyPr>
            <a:noAutofit/>
          </a:bodyPr>
          <a:lstStyle/>
          <a:p>
            <a:r>
              <a:rPr lang="en-GB" b="1" dirty="0" err="1">
                <a:ea typeface="+mn-lt"/>
                <a:cs typeface="Calibri"/>
              </a:rPr>
              <a:t>Erstellung</a:t>
            </a:r>
            <a:r>
              <a:rPr lang="en-GB" b="1" dirty="0">
                <a:ea typeface="+mn-lt"/>
                <a:cs typeface="Calibri"/>
              </a:rPr>
              <a:t> </a:t>
            </a:r>
            <a:r>
              <a:rPr lang="en-GB" b="1" dirty="0" err="1">
                <a:ea typeface="+mn-lt"/>
                <a:cs typeface="Calibri"/>
              </a:rPr>
              <a:t>einer</a:t>
            </a:r>
            <a:r>
              <a:rPr lang="en-GB" b="1" dirty="0">
                <a:ea typeface="+mn-lt"/>
                <a:cs typeface="Calibri"/>
              </a:rPr>
              <a:t> </a:t>
            </a:r>
            <a:r>
              <a:rPr lang="en-GB" b="1" dirty="0" err="1">
                <a:ea typeface="+mn-lt"/>
                <a:cs typeface="Calibri"/>
              </a:rPr>
              <a:t>Marketingstrategie</a:t>
            </a:r>
            <a:endParaRPr lang="en-GB" b="1" dirty="0">
              <a:ea typeface="+mn-lt"/>
              <a:cs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194BFA-9312-CFBF-A074-5343CE9375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172279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4FB8D-0E48-67D4-4FB3-F11804DB47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540B9-D0B9-7AB4-0A36-F42C679233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E"/>
              <a:t>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0C225C-8E39-7048-942A-D984770625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b="1" dirty="0" err="1"/>
              <a:t>Forschungsperspektiven</a:t>
            </a:r>
            <a:r>
              <a:rPr lang="en-IE" b="1" dirty="0"/>
              <a:t> </a:t>
            </a:r>
            <a:r>
              <a:rPr lang="en-IE" b="1" dirty="0" err="1"/>
              <a:t>einnehmen</a:t>
            </a:r>
            <a:endParaRPr lang="en-IE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134D4E-F625-00B6-C91E-1653451310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E"/>
              <a:t>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78C84C-152A-5985-3F5A-46376BBB0C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E" b="1" dirty="0"/>
              <a:t>Feste </a:t>
            </a:r>
            <a:r>
              <a:rPr lang="en-IE" b="1" dirty="0" err="1"/>
              <a:t>Marketingziele</a:t>
            </a:r>
            <a:endParaRPr lang="en-IE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22A940-EE3B-2FAF-7AA8-047369EC4E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E"/>
              <a:t>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E8E867-00FC-ECA9-9852-B2A559814E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15861" y="4424843"/>
            <a:ext cx="4976139" cy="822373"/>
          </a:xfrm>
        </p:spPr>
        <p:txBody>
          <a:bodyPr/>
          <a:lstStyle/>
          <a:p>
            <a:r>
              <a:rPr lang="en-IE" b="1" dirty="0" err="1"/>
              <a:t>Ausarbeitung</a:t>
            </a:r>
            <a:r>
              <a:rPr lang="en-IE" b="1" dirty="0"/>
              <a:t> </a:t>
            </a:r>
            <a:r>
              <a:rPr lang="en-IE" b="1" dirty="0" err="1"/>
              <a:t>einer</a:t>
            </a:r>
            <a:r>
              <a:rPr lang="en-IE" b="1" dirty="0"/>
              <a:t> </a:t>
            </a:r>
            <a:r>
              <a:rPr lang="en-IE" b="1" dirty="0" err="1"/>
              <a:t>Marketingstrategie</a:t>
            </a:r>
            <a:endParaRPr lang="en-IE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4862C6-BD5A-8C51-AA1D-27B6B6BD4B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IE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32B9C6-69D8-16B7-F5DF-9D42E1EE56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E" b="1" dirty="0" err="1"/>
              <a:t>Überwachung</a:t>
            </a:r>
            <a:r>
              <a:rPr lang="en-IE" b="1" dirty="0"/>
              <a:t> und </a:t>
            </a:r>
            <a:r>
              <a:rPr lang="en-IE" b="1" dirty="0" err="1"/>
              <a:t>Bewertung</a:t>
            </a:r>
            <a:endParaRPr lang="en-IE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40DEB-12D9-4054-711E-07595FB1A9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IE"/>
              <a:t>1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361466F-C797-FFF3-565D-0743C8E5BB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9163" y="628650"/>
            <a:ext cx="4378325" cy="603250"/>
          </a:xfrm>
        </p:spPr>
        <p:txBody>
          <a:bodyPr/>
          <a:lstStyle/>
          <a:p>
            <a:r>
              <a:rPr lang="en-IE" dirty="0"/>
              <a:t>Marketing </a:t>
            </a:r>
            <a:r>
              <a:rPr lang="en-IE" dirty="0" err="1"/>
              <a:t>Strategie</a:t>
            </a:r>
            <a:endParaRPr lang="en-IE" dirty="0"/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15F65A8B-3970-5C5A-528E-6CDEFF0B2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9163" y="1770060"/>
            <a:ext cx="4734931" cy="44242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/>
            <a:r>
              <a:rPr lang="en-GB" dirty="0"/>
              <a:t>Eine </a:t>
            </a:r>
            <a:r>
              <a:rPr lang="en-GB" b="1" dirty="0" err="1"/>
              <a:t>Marketingstrategie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der </a:t>
            </a:r>
            <a:r>
              <a:rPr lang="en-GB" dirty="0" err="1"/>
              <a:t>funktionalen</a:t>
            </a:r>
            <a:r>
              <a:rPr lang="en-GB" dirty="0"/>
              <a:t> </a:t>
            </a:r>
            <a:r>
              <a:rPr lang="en-GB" dirty="0" err="1"/>
              <a:t>Strategien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Unternehmens</a:t>
            </a:r>
            <a:r>
              <a:rPr lang="en-GB" dirty="0"/>
              <a:t>, die </a:t>
            </a:r>
            <a:r>
              <a:rPr lang="en-GB" dirty="0" err="1"/>
              <a:t>zusammen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Gesamtgeschäftsstrategie</a:t>
            </a:r>
            <a:r>
              <a:rPr lang="en-GB" dirty="0"/>
              <a:t> </a:t>
            </a:r>
            <a:r>
              <a:rPr lang="en-GB" dirty="0" err="1"/>
              <a:t>bilden</a:t>
            </a:r>
            <a:r>
              <a:rPr lang="en-GB" dirty="0"/>
              <a:t>. </a:t>
            </a:r>
          </a:p>
          <a:p>
            <a:pPr marL="0" indent="0"/>
            <a:r>
              <a:rPr lang="en-GB" dirty="0" err="1"/>
              <a:t>Verschiedene</a:t>
            </a:r>
            <a:r>
              <a:rPr lang="en-GB" dirty="0"/>
              <a:t> </a:t>
            </a:r>
            <a:r>
              <a:rPr lang="en-GB" dirty="0" err="1"/>
              <a:t>Autoren</a:t>
            </a:r>
            <a:r>
              <a:rPr lang="en-GB" dirty="0"/>
              <a:t> </a:t>
            </a:r>
            <a:r>
              <a:rPr lang="en-GB" dirty="0" err="1"/>
              <a:t>schlagen</a:t>
            </a:r>
            <a:r>
              <a:rPr lang="en-GB" dirty="0"/>
              <a:t> </a:t>
            </a:r>
            <a:r>
              <a:rPr lang="en-GB" dirty="0" err="1"/>
              <a:t>unterschiedliche</a:t>
            </a:r>
            <a:r>
              <a:rPr lang="en-GB" dirty="0"/>
              <a:t> Marketing-</a:t>
            </a:r>
            <a:r>
              <a:rPr lang="en-GB" dirty="0" err="1"/>
              <a:t>Entscheidungsmuster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, um </a:t>
            </a:r>
            <a:r>
              <a:rPr lang="en-GB" dirty="0" err="1"/>
              <a:t>verschiedene</a:t>
            </a:r>
            <a:r>
              <a:rPr lang="en-GB" dirty="0"/>
              <a:t> </a:t>
            </a:r>
            <a:r>
              <a:rPr lang="en-GB" dirty="0" err="1"/>
              <a:t>Phasen</a:t>
            </a:r>
            <a:r>
              <a:rPr lang="en-GB" dirty="0"/>
              <a:t> der </a:t>
            </a:r>
            <a:r>
              <a:rPr lang="en-GB" dirty="0" err="1"/>
              <a:t>Entscheidungsfindung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entwickeln</a:t>
            </a:r>
            <a:r>
              <a:rPr lang="en-GB" dirty="0"/>
              <a:t>. </a:t>
            </a:r>
          </a:p>
          <a:p>
            <a:pPr marL="0" indent="0"/>
            <a:r>
              <a:rPr lang="en-GB" dirty="0" err="1"/>
              <a:t>Übliche</a:t>
            </a:r>
            <a:r>
              <a:rPr lang="en-GB" dirty="0"/>
              <a:t> </a:t>
            </a:r>
            <a:r>
              <a:rPr lang="en-GB" dirty="0" err="1"/>
              <a:t>größere</a:t>
            </a:r>
            <a:r>
              <a:rPr lang="en-GB" dirty="0"/>
              <a:t> </a:t>
            </a:r>
            <a:r>
              <a:rPr lang="en-GB" dirty="0" err="1"/>
              <a:t>strategische</a:t>
            </a:r>
            <a:r>
              <a:rPr lang="en-GB" dirty="0"/>
              <a:t> </a:t>
            </a:r>
            <a:r>
              <a:rPr lang="en-GB" dirty="0" err="1"/>
              <a:t>Marketingplanungsphasen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die </a:t>
            </a:r>
            <a:r>
              <a:rPr lang="en-GB" dirty="0" err="1"/>
              <a:t>folgenden</a:t>
            </a:r>
            <a:r>
              <a:rPr lang="en-GB" dirty="0"/>
              <a:t>: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1831D73-1941-090D-9594-5366B8E308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15188" y="150813"/>
            <a:ext cx="4465637" cy="822325"/>
          </a:xfrm>
        </p:spPr>
        <p:txBody>
          <a:bodyPr/>
          <a:lstStyle/>
          <a:p>
            <a:r>
              <a:rPr lang="en-IE" b="1" dirty="0" err="1"/>
              <a:t>Formulierung</a:t>
            </a:r>
            <a:r>
              <a:rPr lang="en-IE" b="1" dirty="0"/>
              <a:t> der Mission des </a:t>
            </a:r>
            <a:r>
              <a:rPr lang="en-IE" b="1" dirty="0" err="1"/>
              <a:t>Unternehmens</a:t>
            </a:r>
            <a:endParaRPr lang="en-IE" b="1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E10D2E4-5F87-98CF-56AE-C54D18C6E6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9475" y="1231900"/>
            <a:ext cx="4465638" cy="822325"/>
          </a:xfrm>
        </p:spPr>
        <p:txBody>
          <a:bodyPr/>
          <a:lstStyle/>
          <a:p>
            <a:r>
              <a:rPr lang="en-IE" b="1" dirty="0" err="1"/>
              <a:t>Identifizierung</a:t>
            </a:r>
            <a:r>
              <a:rPr lang="en-IE" b="1" dirty="0"/>
              <a:t> </a:t>
            </a:r>
            <a:r>
              <a:rPr lang="en-IE" b="1" dirty="0" err="1"/>
              <a:t>langfristiger</a:t>
            </a:r>
            <a:r>
              <a:rPr lang="en-IE" b="1" dirty="0"/>
              <a:t> </a:t>
            </a:r>
            <a:r>
              <a:rPr lang="en-IE" b="1" dirty="0" err="1"/>
              <a:t>Ziele</a:t>
            </a:r>
            <a:endParaRPr lang="en-IE" b="1" dirty="0"/>
          </a:p>
        </p:txBody>
      </p:sp>
      <p:sp>
        <p:nvSpPr>
          <p:cNvPr id="22" name="Textfeld 3">
            <a:extLst>
              <a:ext uri="{FF2B5EF4-FFF2-40B4-BE49-F238E27FC236}">
                <a16:creationId xmlns:a16="http://schemas.microsoft.com/office/drawing/2014/main" id="{08FC8224-7997-66F1-D140-EECE21772E4B}"/>
              </a:ext>
            </a:extLst>
          </p:cNvPr>
          <p:cNvSpPr txBox="1"/>
          <p:nvPr/>
        </p:nvSpPr>
        <p:spPr>
          <a:xfrm>
            <a:off x="724972" y="6170629"/>
            <a:ext cx="174682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/>
              </a:rPr>
              <a:t>Isoraite, 2009</a:t>
            </a:r>
          </a:p>
        </p:txBody>
      </p:sp>
    </p:spTree>
    <p:extLst>
      <p:ext uri="{BB962C8B-B14F-4D97-AF65-F5344CB8AC3E}">
        <p14:creationId xmlns:p14="http://schemas.microsoft.com/office/powerpoint/2010/main" val="2005329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Happy elderly couple in green field">
            <a:extLst>
              <a:ext uri="{FF2B5EF4-FFF2-40B4-BE49-F238E27FC236}">
                <a16:creationId xmlns:a16="http://schemas.microsoft.com/office/drawing/2014/main" id="{73428C4B-8B45-D458-C592-B27FFDA8A2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50" y="2048262"/>
            <a:ext cx="1723877" cy="1723877"/>
          </a:xfrm>
        </p:spPr>
      </p:pic>
      <p:pic>
        <p:nvPicPr>
          <p:cNvPr id="24" name="Picture Placeholder 23" descr="Two people holding each other's hands">
            <a:extLst>
              <a:ext uri="{FF2B5EF4-FFF2-40B4-BE49-F238E27FC236}">
                <a16:creationId xmlns:a16="http://schemas.microsoft.com/office/drawing/2014/main" id="{16B2ECB1-1A67-DA7C-6E84-6BB824FCF8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Old couple attending a wedding">
            <a:extLst>
              <a:ext uri="{FF2B5EF4-FFF2-40B4-BE49-F238E27FC236}">
                <a16:creationId xmlns:a16="http://schemas.microsoft.com/office/drawing/2014/main" id="{BF01443D-EFE9-A6E4-D0BE-05FFD742C6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bowl of food&#10;&#10;Description automatically generated with low confidence">
            <a:extLst>
              <a:ext uri="{FF2B5EF4-FFF2-40B4-BE49-F238E27FC236}">
                <a16:creationId xmlns:a16="http://schemas.microsoft.com/office/drawing/2014/main" id="{33E06446-CF59-AC18-7640-D26E5568E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96DE0E-78C3-F5CB-79FF-92FC35F833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66111" y="4739378"/>
            <a:ext cx="2692330" cy="2039109"/>
          </a:xfrm>
        </p:spPr>
        <p:txBody>
          <a:bodyPr>
            <a:normAutofit/>
          </a:bodyPr>
          <a:lstStyle/>
          <a:p>
            <a:r>
              <a:rPr lang="en-GB" sz="1700" dirty="0" err="1"/>
              <a:t>Lebensverändernde</a:t>
            </a:r>
            <a:r>
              <a:rPr lang="en-GB" sz="1700" dirty="0"/>
              <a:t> </a:t>
            </a:r>
            <a:r>
              <a:rPr lang="en-GB" sz="1700" dirty="0" err="1"/>
              <a:t>Ereignisse</a:t>
            </a:r>
            <a:r>
              <a:rPr lang="en-GB" sz="1700" dirty="0"/>
              <a:t> (</a:t>
            </a:r>
            <a:r>
              <a:rPr lang="en-GB" sz="1700" dirty="0" err="1"/>
              <a:t>Ruhestand</a:t>
            </a:r>
            <a:r>
              <a:rPr lang="en-GB" sz="1700" dirty="0"/>
              <a:t>, </a:t>
            </a:r>
            <a:r>
              <a:rPr lang="en-GB" sz="1700" dirty="0" err="1"/>
              <a:t>Umzug</a:t>
            </a:r>
            <a:r>
              <a:rPr lang="en-GB" sz="1700" dirty="0"/>
              <a:t>, </a:t>
            </a:r>
            <a:r>
              <a:rPr lang="en-GB" sz="1700" dirty="0" err="1"/>
              <a:t>gesundheitliche</a:t>
            </a:r>
            <a:r>
              <a:rPr lang="en-GB" sz="1700" dirty="0"/>
              <a:t> </a:t>
            </a:r>
            <a:r>
              <a:rPr lang="en-GB" sz="1700" dirty="0" err="1"/>
              <a:t>Probleme</a:t>
            </a:r>
            <a:r>
              <a:rPr lang="en-GB" sz="1700" dirty="0"/>
              <a:t> </a:t>
            </a:r>
            <a:r>
              <a:rPr lang="en-GB" sz="1700" dirty="0" err="1"/>
              <a:t>usw</a:t>
            </a:r>
            <a:r>
              <a:rPr lang="en-GB" sz="1700" dirty="0"/>
              <a:t>.) </a:t>
            </a:r>
            <a:r>
              <a:rPr lang="en-GB" sz="1700" dirty="0" err="1"/>
              <a:t>sind</a:t>
            </a:r>
            <a:r>
              <a:rPr lang="en-GB" sz="1700" dirty="0"/>
              <a:t> </a:t>
            </a:r>
            <a:r>
              <a:rPr lang="en-GB" sz="1700" dirty="0" err="1"/>
              <a:t>Ereignisse</a:t>
            </a:r>
            <a:r>
              <a:rPr lang="en-GB" sz="1700" dirty="0"/>
              <a:t>, die </a:t>
            </a:r>
            <a:r>
              <a:rPr lang="en-GB" sz="1700" dirty="0" err="1"/>
              <a:t>zur</a:t>
            </a:r>
            <a:r>
              <a:rPr lang="en-GB" sz="1700" dirty="0"/>
              <a:t> </a:t>
            </a:r>
            <a:r>
              <a:rPr lang="en-GB" sz="1700" dirty="0" err="1"/>
              <a:t>Herstellung</a:t>
            </a:r>
            <a:r>
              <a:rPr lang="en-GB" sz="1700" dirty="0"/>
              <a:t> von </a:t>
            </a:r>
            <a:r>
              <a:rPr lang="en-GB" sz="1700" dirty="0" err="1"/>
              <a:t>Verbindungen</a:t>
            </a:r>
            <a:r>
              <a:rPr lang="en-GB" sz="1700" dirty="0"/>
              <a:t> </a:t>
            </a:r>
            <a:r>
              <a:rPr lang="en-GB" sz="1700" dirty="0" err="1"/>
              <a:t>genutzt</a:t>
            </a:r>
            <a:r>
              <a:rPr lang="en-GB" sz="1700" dirty="0"/>
              <a:t> </a:t>
            </a:r>
            <a:r>
              <a:rPr lang="en-GB" sz="1700" dirty="0" err="1"/>
              <a:t>werden</a:t>
            </a:r>
            <a:r>
              <a:rPr lang="en-GB" sz="1700" dirty="0"/>
              <a:t> </a:t>
            </a:r>
            <a:r>
              <a:rPr lang="en-GB" sz="1700" dirty="0" err="1"/>
              <a:t>können</a:t>
            </a:r>
            <a:r>
              <a:rPr lang="en-GB" sz="1700" dirty="0"/>
              <a:t>. </a:t>
            </a:r>
            <a:endParaRPr lang="en-IE" sz="17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B8C537-6D1B-EF8F-D864-537E803C79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85" y="3895329"/>
            <a:ext cx="2068264" cy="809018"/>
          </a:xfrm>
        </p:spPr>
        <p:txBody>
          <a:bodyPr>
            <a:noAutofit/>
          </a:bodyPr>
          <a:lstStyle/>
          <a:p>
            <a:r>
              <a:rPr lang="en-GB" sz="1800" b="1" dirty="0" err="1"/>
              <a:t>Lernen</a:t>
            </a:r>
            <a:r>
              <a:rPr lang="en-GB" sz="1800" b="1" dirty="0"/>
              <a:t> Sie den </a:t>
            </a:r>
            <a:r>
              <a:rPr lang="en-GB" sz="1800" b="1" dirty="0" err="1"/>
              <a:t>Seniorenmarkt</a:t>
            </a:r>
            <a:r>
              <a:rPr lang="en-GB" sz="1800" b="1" dirty="0"/>
              <a:t> </a:t>
            </a:r>
            <a:r>
              <a:rPr lang="en-GB" sz="1800" b="1" dirty="0" err="1"/>
              <a:t>kennen</a:t>
            </a:r>
            <a:endParaRPr lang="en-IE" sz="1800" dirty="0"/>
          </a:p>
        </p:txBody>
      </p:sp>
      <p:pic>
        <p:nvPicPr>
          <p:cNvPr id="22" name="Picture Placeholder 21" descr="Angled shot of pen on a graph">
            <a:extLst>
              <a:ext uri="{FF2B5EF4-FFF2-40B4-BE49-F238E27FC236}">
                <a16:creationId xmlns:a16="http://schemas.microsoft.com/office/drawing/2014/main" id="{D2B2C450-A0FC-AE91-D2EE-BEBF1488F28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CB54E3-F240-5EEB-393F-2F6ABEB881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958442" y="4732064"/>
            <a:ext cx="2068263" cy="1450075"/>
          </a:xfrm>
        </p:spPr>
        <p:txBody>
          <a:bodyPr>
            <a:noAutofit/>
          </a:bodyPr>
          <a:lstStyle/>
          <a:p>
            <a:r>
              <a:rPr lang="en-GB" sz="1700" dirty="0" err="1"/>
              <a:t>Realitätsnahe</a:t>
            </a:r>
            <a:r>
              <a:rPr lang="en-GB" sz="1700" dirty="0"/>
              <a:t> </a:t>
            </a:r>
            <a:r>
              <a:rPr lang="en-GB" sz="1700" dirty="0" err="1"/>
              <a:t>Anliegen</a:t>
            </a:r>
            <a:r>
              <a:rPr lang="en-GB" sz="1700" dirty="0"/>
              <a:t> </a:t>
            </a:r>
            <a:r>
              <a:rPr lang="en-GB" sz="1700" dirty="0" err="1"/>
              <a:t>mit</a:t>
            </a:r>
            <a:r>
              <a:rPr lang="en-GB" sz="1700" dirty="0"/>
              <a:t> der </a:t>
            </a:r>
            <a:r>
              <a:rPr lang="en-GB" sz="1700" dirty="0" err="1"/>
              <a:t>Produktbotschaft</a:t>
            </a:r>
            <a:r>
              <a:rPr lang="en-GB" sz="1700" dirty="0"/>
              <a:t> </a:t>
            </a:r>
            <a:r>
              <a:rPr lang="en-GB" sz="1700" dirty="0" err="1"/>
              <a:t>zwischen</a:t>
            </a:r>
            <a:r>
              <a:rPr lang="en-GB" sz="1700" dirty="0"/>
              <a:t> den </a:t>
            </a:r>
            <a:r>
              <a:rPr lang="en-GB" sz="1700" dirty="0" err="1"/>
              <a:t>Zeilen</a:t>
            </a:r>
            <a:r>
              <a:rPr lang="en-GB" sz="1700" dirty="0"/>
              <a:t> </a:t>
            </a:r>
            <a:r>
              <a:rPr lang="en-GB" sz="1700" dirty="0" err="1"/>
              <a:t>können</a:t>
            </a:r>
            <a:r>
              <a:rPr lang="en-GB" sz="1700" dirty="0"/>
              <a:t> </a:t>
            </a:r>
            <a:r>
              <a:rPr lang="en-GB" sz="1700" dirty="0" err="1"/>
              <a:t>erfolgreich</a:t>
            </a:r>
            <a:r>
              <a:rPr lang="en-GB" sz="1700" dirty="0"/>
              <a:t> sein.</a:t>
            </a:r>
          </a:p>
          <a:p>
            <a:endParaRPr lang="en-IE" sz="17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B9C6AE-EE91-F59B-C46F-A047FF3CAC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645" y="4732064"/>
            <a:ext cx="2375841" cy="1766363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Senioren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vielschichtige</a:t>
            </a:r>
            <a:r>
              <a:rPr lang="en-GB" dirty="0"/>
              <a:t> Gruppe, und </a:t>
            </a:r>
            <a:r>
              <a:rPr lang="en-GB" dirty="0" err="1"/>
              <a:t>jedes</a:t>
            </a:r>
            <a:r>
              <a:rPr lang="en-GB" dirty="0"/>
              <a:t> Segment hat seine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Wünsche</a:t>
            </a:r>
            <a:r>
              <a:rPr lang="en-GB" dirty="0"/>
              <a:t> und </a:t>
            </a:r>
            <a:r>
              <a:rPr lang="en-GB" dirty="0" err="1"/>
              <a:t>Bedürfnisse</a:t>
            </a:r>
            <a:r>
              <a:rPr lang="en-GB" dirty="0"/>
              <a:t>. Eine </a:t>
            </a:r>
            <a:r>
              <a:rPr lang="en-GB" dirty="0" err="1"/>
              <a:t>Größe</a:t>
            </a:r>
            <a:r>
              <a:rPr lang="en-GB" dirty="0"/>
              <a:t> </a:t>
            </a:r>
            <a:r>
              <a:rPr lang="en-GB" dirty="0" err="1"/>
              <a:t>passt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für alle. </a:t>
            </a:r>
            <a:endParaRPr lang="en-I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72DA02-EDAB-0C91-572C-CE7395A62F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68218" y="4756146"/>
            <a:ext cx="2068263" cy="1237497"/>
          </a:xfrm>
        </p:spPr>
        <p:txBody>
          <a:bodyPr>
            <a:noAutofit/>
          </a:bodyPr>
          <a:lstStyle/>
          <a:p>
            <a:r>
              <a:rPr lang="en-GB" sz="1700" dirty="0" err="1"/>
              <a:t>Persönliche</a:t>
            </a:r>
            <a:r>
              <a:rPr lang="en-GB" sz="1700" dirty="0"/>
              <a:t> </a:t>
            </a:r>
            <a:r>
              <a:rPr lang="en-GB" sz="1700" dirty="0" err="1"/>
              <a:t>Bindungen</a:t>
            </a:r>
            <a:r>
              <a:rPr lang="en-GB" sz="1700" dirty="0"/>
              <a:t> </a:t>
            </a:r>
            <a:r>
              <a:rPr lang="en-GB" sz="1700" dirty="0" err="1"/>
              <a:t>haben</a:t>
            </a:r>
            <a:r>
              <a:rPr lang="en-GB" sz="1700" dirty="0"/>
              <a:t> </a:t>
            </a:r>
            <a:r>
              <a:rPr lang="en-GB" sz="1700" dirty="0" err="1"/>
              <a:t>einen</a:t>
            </a:r>
            <a:r>
              <a:rPr lang="en-GB" sz="1700" dirty="0"/>
              <a:t> </a:t>
            </a:r>
            <a:r>
              <a:rPr lang="en-GB" sz="1700" dirty="0" err="1"/>
              <a:t>hohen</a:t>
            </a:r>
            <a:r>
              <a:rPr lang="en-GB" sz="1700" dirty="0"/>
              <a:t> </a:t>
            </a:r>
            <a:r>
              <a:rPr lang="en-GB" sz="1700" dirty="0" err="1"/>
              <a:t>Stellenwert</a:t>
            </a:r>
            <a:r>
              <a:rPr lang="en-GB" sz="1700" dirty="0"/>
              <a:t>. </a:t>
            </a:r>
            <a:r>
              <a:rPr lang="en-GB" sz="1700" dirty="0" err="1"/>
              <a:t>Erfahrung</a:t>
            </a:r>
            <a:r>
              <a:rPr lang="en-GB" sz="1700" dirty="0"/>
              <a:t> </a:t>
            </a:r>
            <a:r>
              <a:rPr lang="en-GB" sz="1700" dirty="0" err="1"/>
              <a:t>hilft</a:t>
            </a:r>
            <a:r>
              <a:rPr lang="en-GB" sz="1700" dirty="0"/>
              <a:t> </a:t>
            </a:r>
            <a:r>
              <a:rPr lang="en-GB" sz="1700" dirty="0" err="1"/>
              <a:t>ihnen</a:t>
            </a:r>
            <a:r>
              <a:rPr lang="en-GB" sz="1700" dirty="0"/>
              <a:t> </a:t>
            </a:r>
            <a:r>
              <a:rPr lang="en-GB" sz="1700" dirty="0" err="1"/>
              <a:t>bei</a:t>
            </a:r>
            <a:r>
              <a:rPr lang="en-GB" sz="1700" dirty="0"/>
              <a:t> der </a:t>
            </a:r>
            <a:r>
              <a:rPr lang="en-GB" sz="1700" dirty="0" err="1"/>
              <a:t>Entscheidung</a:t>
            </a:r>
            <a:r>
              <a:rPr lang="en-GB" sz="1700" dirty="0"/>
              <a:t>.</a:t>
            </a:r>
            <a:endParaRPr lang="en-IE" sz="17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30EA11-500B-7FE0-804C-88D2F83C01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82715" y="4736596"/>
            <a:ext cx="2068263" cy="1237497"/>
          </a:xfrm>
        </p:spPr>
        <p:txBody>
          <a:bodyPr>
            <a:noAutofit/>
          </a:bodyPr>
          <a:lstStyle/>
          <a:p>
            <a:r>
              <a:rPr lang="en-GB" sz="1700" dirty="0" err="1"/>
              <a:t>Zeigen</a:t>
            </a:r>
            <a:r>
              <a:rPr lang="en-GB" sz="1700" dirty="0"/>
              <a:t> Sie auf </a:t>
            </a:r>
            <a:r>
              <a:rPr lang="en-GB" sz="1700" dirty="0" err="1"/>
              <a:t>unkomplizierte</a:t>
            </a:r>
            <a:r>
              <a:rPr lang="en-GB" sz="1700" dirty="0"/>
              <a:t> Weise, was </a:t>
            </a:r>
            <a:r>
              <a:rPr lang="en-GB" sz="1700" dirty="0" err="1"/>
              <a:t>sie</a:t>
            </a:r>
            <a:r>
              <a:rPr lang="en-GB" sz="1700" dirty="0"/>
              <a:t> von </a:t>
            </a:r>
            <a:r>
              <a:rPr lang="en-GB" sz="1700" dirty="0" err="1"/>
              <a:t>Ihnen</a:t>
            </a:r>
            <a:r>
              <a:rPr lang="en-GB" sz="1700" dirty="0"/>
              <a:t> </a:t>
            </a:r>
            <a:r>
              <a:rPr lang="en-GB" sz="1700" dirty="0" err="1"/>
              <a:t>erwarten</a:t>
            </a:r>
            <a:r>
              <a:rPr lang="en-GB" sz="1700" dirty="0"/>
              <a:t> </a:t>
            </a:r>
            <a:r>
              <a:rPr lang="en-GB" sz="1700" dirty="0" err="1"/>
              <a:t>können</a:t>
            </a:r>
            <a:endParaRPr lang="en-IE" sz="17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3BC7E5-A5D1-865F-112D-A2DD374569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03964" y="3951163"/>
            <a:ext cx="2068264" cy="662872"/>
          </a:xfrm>
        </p:spPr>
        <p:txBody>
          <a:bodyPr>
            <a:normAutofit/>
          </a:bodyPr>
          <a:lstStyle/>
          <a:p>
            <a:r>
              <a:rPr lang="en-GB" sz="1800" b="1" dirty="0" err="1"/>
              <a:t>Nennen</a:t>
            </a:r>
            <a:r>
              <a:rPr lang="en-GB" sz="1800" b="1" dirty="0"/>
              <a:t> Sie </a:t>
            </a:r>
            <a:r>
              <a:rPr lang="en-GB" sz="1800" b="1" dirty="0" err="1"/>
              <a:t>Fakten</a:t>
            </a:r>
            <a:r>
              <a:rPr lang="en-GB" sz="1800" b="1" dirty="0"/>
              <a:t> und </a:t>
            </a:r>
            <a:r>
              <a:rPr lang="en-GB" sz="1800" b="1" dirty="0" err="1"/>
              <a:t>seien</a:t>
            </a:r>
            <a:r>
              <a:rPr lang="en-GB" sz="1800" b="1" dirty="0"/>
              <a:t> Sie </a:t>
            </a:r>
            <a:r>
              <a:rPr lang="en-GB" sz="1800" b="1" dirty="0" err="1"/>
              <a:t>klar</a:t>
            </a:r>
            <a:endParaRPr lang="en-GB" sz="1800" b="1" dirty="0"/>
          </a:p>
          <a:p>
            <a:endParaRPr lang="en-IE" sz="18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688F58-DE9B-DB2A-09F6-804AE6464F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95157" y="3951163"/>
            <a:ext cx="2068264" cy="612187"/>
          </a:xfrm>
        </p:spPr>
        <p:txBody>
          <a:bodyPr>
            <a:normAutofit/>
          </a:bodyPr>
          <a:lstStyle/>
          <a:p>
            <a:r>
              <a:rPr lang="en-GB" sz="1800" b="1" dirty="0" err="1"/>
              <a:t>Beziehungen</a:t>
            </a:r>
            <a:r>
              <a:rPr lang="en-GB" sz="1800" b="1" dirty="0"/>
              <a:t> </a:t>
            </a:r>
            <a:r>
              <a:rPr lang="en-GB" sz="1800" b="1" dirty="0" err="1"/>
              <a:t>aufbauen</a:t>
            </a:r>
            <a:endParaRPr lang="en-IE" sz="1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17F966-DBFB-317F-C7F2-F41F86DD2A7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37010" y="3937104"/>
            <a:ext cx="2068264" cy="780901"/>
          </a:xfrm>
        </p:spPr>
        <p:txBody>
          <a:bodyPr>
            <a:normAutofit/>
          </a:bodyPr>
          <a:lstStyle/>
          <a:p>
            <a:r>
              <a:rPr lang="en-GB" sz="1800" b="1" dirty="0" err="1"/>
              <a:t>Verwenden</a:t>
            </a:r>
            <a:r>
              <a:rPr lang="en-GB" sz="1800" b="1" dirty="0"/>
              <a:t> Sie </a:t>
            </a:r>
            <a:r>
              <a:rPr lang="en-GB" sz="1800" b="1" dirty="0" err="1"/>
              <a:t>Lifestage</a:t>
            </a:r>
            <a:r>
              <a:rPr lang="en-GB" sz="1800" b="1" dirty="0"/>
              <a:t> Marketing</a:t>
            </a:r>
            <a:endParaRPr lang="en-IE" sz="1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8B8E1FF-BDC6-0481-AA94-325C302302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GB" sz="1800" b="1" dirty="0" err="1"/>
              <a:t>Bildung</a:t>
            </a:r>
            <a:r>
              <a:rPr lang="en-GB" sz="1800" b="1" dirty="0"/>
              <a:t> für </a:t>
            </a:r>
            <a:r>
              <a:rPr lang="en-GB" sz="1800" b="1" dirty="0" err="1"/>
              <a:t>Senioren</a:t>
            </a:r>
            <a:endParaRPr lang="en-IE" sz="1800" dirty="0"/>
          </a:p>
        </p:txBody>
      </p:sp>
      <p:sp>
        <p:nvSpPr>
          <p:cNvPr id="18" name="Textfeld 19">
            <a:extLst>
              <a:ext uri="{FF2B5EF4-FFF2-40B4-BE49-F238E27FC236}">
                <a16:creationId xmlns:a16="http://schemas.microsoft.com/office/drawing/2014/main" id="{3CB913DC-E9E8-D6ED-3767-DB26D73F751A}"/>
              </a:ext>
            </a:extLst>
          </p:cNvPr>
          <p:cNvSpPr txBox="1"/>
          <p:nvPr/>
        </p:nvSpPr>
        <p:spPr>
          <a:xfrm>
            <a:off x="231185" y="6470710"/>
            <a:ext cx="272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Suddenlysenior.com (2020)</a:t>
            </a:r>
            <a:endParaRPr lang="en-GB" sz="1400" dirty="0">
              <a:solidFill>
                <a:srgbClr val="1188A3"/>
              </a:solidFill>
            </a:endParaRP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C8D81175-AC39-9D8B-97CE-6AE22EC5DD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4000" y="590550"/>
            <a:ext cx="11696700" cy="582613"/>
          </a:xfrm>
        </p:spPr>
        <p:txBody>
          <a:bodyPr>
            <a:noAutofit/>
          </a:bodyPr>
          <a:lstStyle/>
          <a:p>
            <a:r>
              <a:rPr lang="en-GB" dirty="0"/>
              <a:t>Marketing </a:t>
            </a:r>
            <a:r>
              <a:rPr lang="en-GB" dirty="0" err="1"/>
              <a:t>Strategien</a:t>
            </a:r>
            <a:r>
              <a:rPr lang="en-GB" dirty="0"/>
              <a:t> für den </a:t>
            </a:r>
            <a:r>
              <a:rPr lang="en-GB" dirty="0" err="1"/>
              <a:t>Senioren</a:t>
            </a:r>
            <a:r>
              <a:rPr lang="en-GB" dirty="0"/>
              <a:t> </a:t>
            </a:r>
            <a:r>
              <a:rPr lang="en-GB" dirty="0" err="1"/>
              <a:t>Markt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FA9AC0-23C1-8078-DA25-6F06C233963F}"/>
              </a:ext>
            </a:extLst>
          </p:cNvPr>
          <p:cNvSpPr txBox="1"/>
          <p:nvPr/>
        </p:nvSpPr>
        <p:spPr>
          <a:xfrm flipH="1">
            <a:off x="9666899" y="6409771"/>
            <a:ext cx="2093345" cy="410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744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black umbrella over a piggybank">
            <a:extLst>
              <a:ext uri="{FF2B5EF4-FFF2-40B4-BE49-F238E27FC236}">
                <a16:creationId xmlns:a16="http://schemas.microsoft.com/office/drawing/2014/main" id="{7E797EF9-BBD9-716B-5B96-B400C6107F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Placeholder 22" descr="Elderly woman finishing a marathon">
            <a:extLst>
              <a:ext uri="{FF2B5EF4-FFF2-40B4-BE49-F238E27FC236}">
                <a16:creationId xmlns:a16="http://schemas.microsoft.com/office/drawing/2014/main" id="{95AC246B-9D66-94EE-CC5E-344111D05E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24" descr="Yellow star chat bubble">
            <a:extLst>
              <a:ext uri="{FF2B5EF4-FFF2-40B4-BE49-F238E27FC236}">
                <a16:creationId xmlns:a16="http://schemas.microsoft.com/office/drawing/2014/main" id="{26603E94-EC06-76A7-FFF2-1F96DBE298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 descr="Multicolored pens">
            <a:extLst>
              <a:ext uri="{FF2B5EF4-FFF2-40B4-BE49-F238E27FC236}">
                <a16:creationId xmlns:a16="http://schemas.microsoft.com/office/drawing/2014/main" id="{DE4E8C7F-B81F-E946-1AA0-ED58D00B17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FE6D8E-37CD-2F5D-47E5-CD00650EF7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Das </a:t>
            </a:r>
            <a:r>
              <a:rPr lang="en-GB" sz="1800" b="1" dirty="0" err="1"/>
              <a:t>Risiko</a:t>
            </a:r>
            <a:r>
              <a:rPr lang="en-GB" sz="1800" b="1" dirty="0"/>
              <a:t> </a:t>
            </a:r>
            <a:r>
              <a:rPr lang="en-GB" sz="1800" b="1" dirty="0" err="1"/>
              <a:t>beseitigen</a:t>
            </a:r>
            <a:endParaRPr lang="en-IE" sz="1800" dirty="0"/>
          </a:p>
        </p:txBody>
      </p:sp>
      <p:pic>
        <p:nvPicPr>
          <p:cNvPr id="21" name="Picture Placeholder 20" descr="Chalk art on sidewalk">
            <a:extLst>
              <a:ext uri="{FF2B5EF4-FFF2-40B4-BE49-F238E27FC236}">
                <a16:creationId xmlns:a16="http://schemas.microsoft.com/office/drawing/2014/main" id="{E43AF1CC-1458-E722-1CE2-6E198D3E795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7"/>
          <a:stretch/>
        </p:blipFill>
        <p:spPr>
          <a:xfrm>
            <a:off x="2741673" y="2031417"/>
            <a:ext cx="1723877" cy="172387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2F5904-9E6C-1128-DC6D-745305C2E7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958442" y="4732064"/>
            <a:ext cx="2180549" cy="181861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Verwenden</a:t>
            </a:r>
            <a:r>
              <a:rPr lang="en-GB" dirty="0"/>
              <a:t> Sie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lesbare</a:t>
            </a:r>
            <a:r>
              <a:rPr lang="en-GB" dirty="0"/>
              <a:t> </a:t>
            </a:r>
            <a:r>
              <a:rPr lang="en-GB" dirty="0" err="1"/>
              <a:t>Größe</a:t>
            </a:r>
            <a:r>
              <a:rPr lang="en-GB" dirty="0"/>
              <a:t>,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Leerraum</a:t>
            </a:r>
            <a:r>
              <a:rPr lang="en-GB" dirty="0"/>
              <a:t>, </a:t>
            </a:r>
            <a:r>
              <a:rPr lang="en-GB" dirty="0" err="1"/>
              <a:t>fettgedruckte</a:t>
            </a:r>
            <a:r>
              <a:rPr lang="en-GB" dirty="0"/>
              <a:t> </a:t>
            </a:r>
            <a:r>
              <a:rPr lang="en-GB" dirty="0" err="1"/>
              <a:t>Überschriften</a:t>
            </a:r>
            <a:r>
              <a:rPr lang="en-GB" dirty="0"/>
              <a:t> und </a:t>
            </a:r>
            <a:r>
              <a:rPr lang="en-GB" dirty="0" err="1"/>
              <a:t>Zwischenüberschriften</a:t>
            </a:r>
            <a:r>
              <a:rPr lang="en-GB" dirty="0"/>
              <a:t>, </a:t>
            </a:r>
            <a:r>
              <a:rPr lang="en-GB" dirty="0" err="1"/>
              <a:t>damit</a:t>
            </a:r>
            <a:r>
              <a:rPr lang="en-GB" dirty="0"/>
              <a:t> das </a:t>
            </a:r>
            <a:r>
              <a:rPr lang="en-GB" dirty="0" err="1"/>
              <a:t>Lesen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Vergnügen</a:t>
            </a:r>
            <a:r>
              <a:rPr lang="en-GB" dirty="0"/>
              <a:t> und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lästige</a:t>
            </a:r>
            <a:r>
              <a:rPr lang="en-GB" dirty="0"/>
              <a:t> </a:t>
            </a:r>
            <a:r>
              <a:rPr lang="en-GB" dirty="0" err="1"/>
              <a:t>Pflicht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.. </a:t>
            </a:r>
            <a:endParaRPr lang="en-GB" sz="1800" dirty="0"/>
          </a:p>
          <a:p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CA239-5FB8-CCD9-35DB-7DE178B40F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3851" y="4756146"/>
            <a:ext cx="2068263" cy="1507488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Bieten</a:t>
            </a:r>
            <a:r>
              <a:rPr lang="en-GB" dirty="0"/>
              <a:t> Sie </a:t>
            </a:r>
            <a:r>
              <a:rPr lang="en-GB" dirty="0" err="1"/>
              <a:t>eine</a:t>
            </a:r>
            <a:r>
              <a:rPr lang="en-GB" dirty="0"/>
              <a:t> Geld-</a:t>
            </a:r>
            <a:r>
              <a:rPr lang="en-GB" dirty="0" err="1"/>
              <a:t>zurück</a:t>
            </a:r>
            <a:r>
              <a:rPr lang="en-GB" dirty="0"/>
              <a:t>-</a:t>
            </a:r>
            <a:r>
              <a:rPr lang="en-GB" dirty="0" err="1"/>
              <a:t>Garantie</a:t>
            </a:r>
            <a:r>
              <a:rPr lang="en-GB" dirty="0"/>
              <a:t>,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lebenslange</a:t>
            </a:r>
            <a:r>
              <a:rPr lang="en-GB" dirty="0"/>
              <a:t> </a:t>
            </a:r>
            <a:r>
              <a:rPr lang="en-GB" dirty="0" err="1"/>
              <a:t>Garantie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kostenlose</a:t>
            </a:r>
            <a:r>
              <a:rPr lang="en-GB" dirty="0"/>
              <a:t> </a:t>
            </a:r>
            <a:r>
              <a:rPr lang="en-GB" dirty="0" err="1"/>
              <a:t>Probezeit</a:t>
            </a:r>
            <a:r>
              <a:rPr lang="en-GB" dirty="0"/>
              <a:t> an.</a:t>
            </a:r>
          </a:p>
          <a:p>
            <a:endParaRPr lang="en-I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46BB88-69B4-868E-0B40-3F532BEB5B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97024" y="4760238"/>
            <a:ext cx="2264530" cy="15113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Die </a:t>
            </a:r>
            <a:r>
              <a:rPr lang="en-GB" dirty="0" err="1"/>
              <a:t>einzige</a:t>
            </a:r>
            <a:r>
              <a:rPr lang="en-GB" dirty="0"/>
              <a:t> </a:t>
            </a:r>
            <a:r>
              <a:rPr lang="en-GB" dirty="0" err="1"/>
              <a:t>Bezeichnung</a:t>
            </a:r>
            <a:r>
              <a:rPr lang="en-GB" dirty="0"/>
              <a:t>, die </a:t>
            </a:r>
            <a:r>
              <a:rPr lang="en-GB" dirty="0" err="1"/>
              <a:t>diese</a:t>
            </a:r>
            <a:r>
              <a:rPr lang="en-GB" dirty="0"/>
              <a:t> Menschen </a:t>
            </a:r>
            <a:r>
              <a:rPr lang="en-GB" dirty="0" err="1"/>
              <a:t>mögen</a:t>
            </a:r>
            <a:r>
              <a:rPr lang="en-GB" dirty="0"/>
              <a:t>, </a:t>
            </a:r>
            <a:r>
              <a:rPr lang="en-GB" dirty="0" err="1"/>
              <a:t>ist</a:t>
            </a:r>
            <a:r>
              <a:rPr lang="en-GB" dirty="0"/>
              <a:t> "</a:t>
            </a:r>
            <a:r>
              <a:rPr lang="en-GB" dirty="0" err="1"/>
              <a:t>Großeltern</a:t>
            </a:r>
            <a:r>
              <a:rPr lang="en-GB" dirty="0"/>
              <a:t>". </a:t>
            </a:r>
            <a:r>
              <a:rPr lang="en-GB" dirty="0" err="1"/>
              <a:t>Vermeiden</a:t>
            </a:r>
            <a:r>
              <a:rPr lang="en-GB" dirty="0"/>
              <a:t> Sie </a:t>
            </a:r>
            <a:r>
              <a:rPr lang="en-GB" dirty="0" err="1"/>
              <a:t>Bezeichnungen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"alt" und "</a:t>
            </a:r>
            <a:r>
              <a:rPr lang="en-GB" dirty="0" err="1"/>
              <a:t>älter</a:t>
            </a:r>
            <a:r>
              <a:rPr lang="en-GB" dirty="0"/>
              <a:t>".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C0A8D3-CD0C-7810-3490-2C72957B3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69479" y="4756146"/>
            <a:ext cx="2068263" cy="1507488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/>
              <a:t> </a:t>
            </a:r>
            <a:r>
              <a:rPr lang="en-GB" dirty="0"/>
              <a:t>Negative </a:t>
            </a:r>
            <a:r>
              <a:rPr lang="en-GB" dirty="0" err="1"/>
              <a:t>Nachrichten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das </a:t>
            </a:r>
            <a:r>
              <a:rPr lang="en-GB" dirty="0" err="1"/>
              <a:t>Älterwerden</a:t>
            </a:r>
            <a:r>
              <a:rPr lang="en-GB" dirty="0"/>
              <a:t> </a:t>
            </a:r>
            <a:r>
              <a:rPr lang="en-GB" dirty="0" err="1"/>
              <a:t>motivieren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Gruppe </a:t>
            </a:r>
            <a:r>
              <a:rPr lang="en-GB" dirty="0" err="1"/>
              <a:t>nicht</a:t>
            </a:r>
            <a:r>
              <a:rPr lang="en-GB" dirty="0"/>
              <a:t>. </a:t>
            </a:r>
            <a:r>
              <a:rPr lang="en-GB" dirty="0" err="1"/>
              <a:t>Fokus</a:t>
            </a:r>
            <a:r>
              <a:rPr lang="en-GB" dirty="0"/>
              <a:t> auf die </a:t>
            </a:r>
            <a:r>
              <a:rPr lang="en-GB" dirty="0" err="1"/>
              <a:t>Freuden</a:t>
            </a:r>
            <a:r>
              <a:rPr lang="en-GB" dirty="0"/>
              <a:t> des </a:t>
            </a:r>
            <a:r>
              <a:rPr lang="en-GB" dirty="0" err="1"/>
              <a:t>Alterns</a:t>
            </a:r>
            <a:endParaRPr lang="en-I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92FBAB-C392-1726-093D-0E1802631B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41672" y="3923046"/>
            <a:ext cx="2030555" cy="610337"/>
          </a:xfrm>
        </p:spPr>
        <p:txBody>
          <a:bodyPr>
            <a:noAutofit/>
          </a:bodyPr>
          <a:lstStyle/>
          <a:p>
            <a:r>
              <a:rPr lang="en-GB" sz="1800" b="1" dirty="0" err="1"/>
              <a:t>Verwenden</a:t>
            </a:r>
            <a:r>
              <a:rPr lang="en-GB" sz="1800" b="1" dirty="0"/>
              <a:t> Sie </a:t>
            </a:r>
            <a:r>
              <a:rPr lang="en-GB" sz="1800" b="1" dirty="0" err="1"/>
              <a:t>keine</a:t>
            </a:r>
            <a:r>
              <a:rPr lang="en-GB" sz="1800" b="1" dirty="0"/>
              <a:t> </a:t>
            </a:r>
            <a:r>
              <a:rPr lang="en-GB" sz="1800" b="1" dirty="0" err="1"/>
              <a:t>Panikmache</a:t>
            </a:r>
            <a:endParaRPr lang="en-IE" sz="18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BF17ACB-CA89-808A-E0BE-7294DA9EFD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95157" y="3923046"/>
            <a:ext cx="2068264" cy="640304"/>
          </a:xfrm>
        </p:spPr>
        <p:txBody>
          <a:bodyPr>
            <a:normAutofit/>
          </a:bodyPr>
          <a:lstStyle/>
          <a:p>
            <a:r>
              <a:rPr lang="en-GB" sz="1800" b="1" dirty="0" err="1"/>
              <a:t>Kennzeichnung</a:t>
            </a:r>
            <a:r>
              <a:rPr lang="en-GB" sz="1800" b="1" dirty="0"/>
              <a:t> </a:t>
            </a:r>
            <a:r>
              <a:rPr lang="en-GB" sz="1800" b="1" dirty="0" err="1"/>
              <a:t>vermeiden</a:t>
            </a:r>
            <a:endParaRPr lang="en-IE" sz="1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08C340-6120-C891-9B02-9F5DF50FDFF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86351" y="3951213"/>
            <a:ext cx="2180549" cy="640305"/>
          </a:xfrm>
        </p:spPr>
        <p:txBody>
          <a:bodyPr>
            <a:normAutofit/>
          </a:bodyPr>
          <a:lstStyle/>
          <a:p>
            <a:r>
              <a:rPr lang="en-GB" sz="1800" b="1" dirty="0" err="1"/>
              <a:t>Zeigen</a:t>
            </a:r>
            <a:r>
              <a:rPr lang="en-GB" sz="1800" b="1" dirty="0"/>
              <a:t> Sie </a:t>
            </a:r>
            <a:r>
              <a:rPr lang="en-GB" sz="1800" b="1" dirty="0" err="1"/>
              <a:t>Ihre</a:t>
            </a:r>
            <a:r>
              <a:rPr lang="en-GB" sz="1800" b="1" dirty="0"/>
              <a:t> </a:t>
            </a:r>
            <a:r>
              <a:rPr lang="en-GB" sz="1800" b="1" dirty="0" err="1"/>
              <a:t>Glaubwürdigkeit</a:t>
            </a:r>
            <a:endParaRPr lang="en-IE" sz="1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3CC138-C175-EE9F-DD0C-095CA371A3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66579" y="3951212"/>
            <a:ext cx="2180549" cy="696511"/>
          </a:xfrm>
        </p:spPr>
        <p:txBody>
          <a:bodyPr>
            <a:normAutofit/>
          </a:bodyPr>
          <a:lstStyle/>
          <a:p>
            <a:r>
              <a:rPr lang="en-GB" sz="1800" b="1" dirty="0" err="1"/>
              <a:t>Berücksichtigen</a:t>
            </a:r>
            <a:r>
              <a:rPr lang="en-GB" sz="1800" b="1" dirty="0"/>
              <a:t> Sie das Design</a:t>
            </a:r>
          </a:p>
          <a:p>
            <a:endParaRPr lang="en-GB" sz="1800" b="1" dirty="0"/>
          </a:p>
          <a:p>
            <a:endParaRPr lang="en-IE" sz="1800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25C2C571-56D4-4375-B533-FCE860500B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4000" y="590550"/>
            <a:ext cx="11696700" cy="582613"/>
          </a:xfrm>
        </p:spPr>
        <p:txBody>
          <a:bodyPr>
            <a:noAutofit/>
          </a:bodyPr>
          <a:lstStyle/>
          <a:p>
            <a:r>
              <a:rPr lang="en-GB" dirty="0"/>
              <a:t>Marketing </a:t>
            </a:r>
            <a:r>
              <a:rPr lang="en-GB" dirty="0" err="1"/>
              <a:t>Strategien</a:t>
            </a:r>
            <a:r>
              <a:rPr lang="en-GB" dirty="0"/>
              <a:t> für den </a:t>
            </a:r>
            <a:r>
              <a:rPr lang="en-GB" dirty="0" err="1"/>
              <a:t>Senioren</a:t>
            </a:r>
            <a:r>
              <a:rPr lang="en-GB" dirty="0"/>
              <a:t> </a:t>
            </a:r>
            <a:r>
              <a:rPr lang="en-GB" dirty="0" err="1"/>
              <a:t>Markt</a:t>
            </a:r>
            <a:endParaRPr lang="en-GB" dirty="0"/>
          </a:p>
        </p:txBody>
      </p:sp>
      <p:sp>
        <p:nvSpPr>
          <p:cNvPr id="31" name="Textfeld 19">
            <a:extLst>
              <a:ext uri="{FF2B5EF4-FFF2-40B4-BE49-F238E27FC236}">
                <a16:creationId xmlns:a16="http://schemas.microsoft.com/office/drawing/2014/main" id="{CD9FFF89-3FEE-C99C-8F64-16401F7284A7}"/>
              </a:ext>
            </a:extLst>
          </p:cNvPr>
          <p:cNvSpPr txBox="1"/>
          <p:nvPr/>
        </p:nvSpPr>
        <p:spPr>
          <a:xfrm>
            <a:off x="231185" y="6470710"/>
            <a:ext cx="2746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rgbClr val="1188A3"/>
                </a:solidFill>
              </a:rPr>
              <a:t>Source: </a:t>
            </a:r>
            <a:r>
              <a:rPr lang="en-GB" sz="1400">
                <a:solidFill>
                  <a:srgbClr val="1188A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Suddenlysenior.com (2020)</a:t>
            </a:r>
            <a:endParaRPr lang="en-GB" sz="1400">
              <a:solidFill>
                <a:srgbClr val="1188A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EFA67B-A525-AE21-407F-C07EDFD0E2FD}"/>
              </a:ext>
            </a:extLst>
          </p:cNvPr>
          <p:cNvSpPr txBox="1"/>
          <p:nvPr/>
        </p:nvSpPr>
        <p:spPr>
          <a:xfrm flipH="1">
            <a:off x="9666899" y="6409771"/>
            <a:ext cx="2093345" cy="410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018BF1-6437-D029-0D96-EF3EDCEB0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4630" y="4739378"/>
            <a:ext cx="2623811" cy="2118622"/>
          </a:xfrm>
        </p:spPr>
        <p:txBody>
          <a:bodyPr>
            <a:normAutofit/>
          </a:bodyPr>
          <a:lstStyle/>
          <a:p>
            <a:r>
              <a:rPr lang="en-US" sz="1700" dirty="0" err="1"/>
              <a:t>Sagen</a:t>
            </a:r>
            <a:r>
              <a:rPr lang="en-US" sz="1700" dirty="0"/>
              <a:t> Sie </a:t>
            </a:r>
            <a:r>
              <a:rPr lang="en-US" sz="1700" dirty="0" err="1"/>
              <a:t>ihnen</a:t>
            </a:r>
            <a:r>
              <a:rPr lang="en-US" sz="1700" dirty="0"/>
              <a:t>, </a:t>
            </a:r>
            <a:r>
              <a:rPr lang="en-US" sz="1700" dirty="0" err="1"/>
              <a:t>ob</a:t>
            </a:r>
            <a:r>
              <a:rPr lang="en-US" sz="1700" dirty="0"/>
              <a:t> Sie </a:t>
            </a:r>
            <a:r>
              <a:rPr lang="en-US" sz="1700" dirty="0" err="1"/>
              <a:t>seit</a:t>
            </a:r>
            <a:r>
              <a:rPr lang="en-US" sz="1700" dirty="0"/>
              <a:t> Jahren </a:t>
            </a:r>
            <a:r>
              <a:rPr lang="en-US" sz="1700" dirty="0" err="1"/>
              <a:t>im</a:t>
            </a:r>
            <a:r>
              <a:rPr lang="en-US" sz="1700" dirty="0"/>
              <a:t> </a:t>
            </a:r>
            <a:r>
              <a:rPr lang="en-US" sz="1700" dirty="0" err="1"/>
              <a:t>Geschäft</a:t>
            </a:r>
            <a:r>
              <a:rPr lang="en-US" sz="1700" dirty="0"/>
              <a:t> </a:t>
            </a:r>
            <a:r>
              <a:rPr lang="en-US" sz="1700" dirty="0" err="1"/>
              <a:t>sind</a:t>
            </a:r>
            <a:r>
              <a:rPr lang="en-US" sz="1700" dirty="0"/>
              <a:t>. </a:t>
            </a:r>
            <a:r>
              <a:rPr lang="en-US" sz="1700" dirty="0" err="1"/>
              <a:t>Zeugnisse</a:t>
            </a:r>
            <a:r>
              <a:rPr lang="en-US" sz="1700" dirty="0"/>
              <a:t> von </a:t>
            </a:r>
            <a:r>
              <a:rPr lang="en-US" sz="1700" dirty="0" err="1"/>
              <a:t>zufriedenen</a:t>
            </a:r>
            <a:r>
              <a:rPr lang="en-US" sz="1700" dirty="0"/>
              <a:t> </a:t>
            </a:r>
            <a:r>
              <a:rPr lang="en-US" sz="1700" dirty="0" err="1"/>
              <a:t>Kunden</a:t>
            </a:r>
            <a:r>
              <a:rPr lang="en-US" sz="1700" dirty="0"/>
              <a:t>, </a:t>
            </a:r>
            <a:r>
              <a:rPr lang="en-US" sz="1700" dirty="0" err="1"/>
              <a:t>Forschungsergebnisse</a:t>
            </a:r>
            <a:r>
              <a:rPr lang="en-US" sz="1700" dirty="0"/>
              <a:t> und </a:t>
            </a:r>
            <a:r>
              <a:rPr lang="en-US" sz="1700" dirty="0" err="1"/>
              <a:t>professionelle</a:t>
            </a:r>
            <a:r>
              <a:rPr lang="en-US" sz="1700" dirty="0"/>
              <a:t> </a:t>
            </a:r>
            <a:r>
              <a:rPr lang="en-US" sz="1700" dirty="0" err="1"/>
              <a:t>Empfehlungen</a:t>
            </a:r>
            <a:r>
              <a:rPr lang="en-US" sz="1700" dirty="0"/>
              <a:t> </a:t>
            </a:r>
            <a:r>
              <a:rPr lang="en-US" sz="1700" dirty="0" err="1"/>
              <a:t>sind</a:t>
            </a:r>
            <a:r>
              <a:rPr lang="en-US" sz="1700" dirty="0"/>
              <a:t> </a:t>
            </a:r>
            <a:r>
              <a:rPr lang="en-US" sz="1700" dirty="0" err="1"/>
              <a:t>nützlich</a:t>
            </a:r>
            <a:endParaRPr lang="en-IE" sz="1700" dirty="0"/>
          </a:p>
        </p:txBody>
      </p:sp>
    </p:spTree>
    <p:extLst>
      <p:ext uri="{BB962C8B-B14F-4D97-AF65-F5344CB8AC3E}">
        <p14:creationId xmlns:p14="http://schemas.microsoft.com/office/powerpoint/2010/main" val="1584177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B982BA-EC27-401F-B637-1B8F8DB91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F4A30-38C5-B942-9DAD-0D390729DF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784" y="3471777"/>
            <a:ext cx="6539946" cy="328947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08000" indent="0"/>
            <a:r>
              <a:rPr lang="en-IE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Cadbury Chocolate </a:t>
            </a:r>
            <a:r>
              <a:rPr lang="en-IE" dirty="0"/>
              <a:t>hat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zusammengetan</a:t>
            </a:r>
            <a:r>
              <a:rPr lang="en-IE" dirty="0"/>
              <a:t> </a:t>
            </a:r>
            <a:r>
              <a:rPr lang="en-IE" dirty="0" err="1"/>
              <a:t>mit</a:t>
            </a:r>
            <a:r>
              <a:rPr lang="en-IE" dirty="0"/>
              <a:t> </a:t>
            </a:r>
            <a:r>
              <a:rPr lang="en-IE" dirty="0">
                <a:solidFill>
                  <a:srgbClr val="1188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AgeUK</a:t>
            </a:r>
            <a:r>
              <a:rPr lang="en-IE" dirty="0"/>
              <a:t> </a:t>
            </a:r>
            <a:r>
              <a:rPr lang="en-IE" dirty="0" err="1"/>
              <a:t>mit</a:t>
            </a:r>
            <a:r>
              <a:rPr lang="en-IE" dirty="0"/>
              <a:t> </a:t>
            </a:r>
            <a:r>
              <a:rPr lang="en-IE" dirty="0" err="1"/>
              <a:t>ihrer</a:t>
            </a:r>
            <a:r>
              <a:rPr lang="en-IE" dirty="0"/>
              <a:t> "donate your words"-</a:t>
            </a:r>
            <a:r>
              <a:rPr lang="en-IE" dirty="0" err="1"/>
              <a:t>Kampagne</a:t>
            </a:r>
            <a:r>
              <a:rPr lang="en-IE" dirty="0"/>
              <a:t> das </a:t>
            </a:r>
            <a:r>
              <a:rPr lang="en-IE" dirty="0" err="1"/>
              <a:t>Bewusstsein</a:t>
            </a:r>
            <a:r>
              <a:rPr lang="en-IE" dirty="0"/>
              <a:t> für </a:t>
            </a:r>
            <a:r>
              <a:rPr lang="en-IE" dirty="0" err="1"/>
              <a:t>Einsamkeit</a:t>
            </a:r>
            <a:r>
              <a:rPr lang="en-IE" dirty="0"/>
              <a:t> </a:t>
            </a:r>
            <a:r>
              <a:rPr lang="en-IE" dirty="0" err="1"/>
              <a:t>unter</a:t>
            </a:r>
            <a:r>
              <a:rPr lang="en-IE" dirty="0"/>
              <a:t> </a:t>
            </a:r>
            <a:r>
              <a:rPr lang="en-IE" dirty="0" err="1"/>
              <a:t>Senioren</a:t>
            </a:r>
            <a:r>
              <a:rPr lang="en-IE" dirty="0"/>
              <a:t> </a:t>
            </a:r>
            <a:r>
              <a:rPr lang="en-IE" dirty="0" err="1"/>
              <a:t>zu</a:t>
            </a:r>
            <a:r>
              <a:rPr lang="en-IE" dirty="0"/>
              <a:t> </a:t>
            </a:r>
            <a:r>
              <a:rPr lang="en-IE" dirty="0" err="1"/>
              <a:t>schärfen</a:t>
            </a:r>
            <a:r>
              <a:rPr lang="en-IE" dirty="0"/>
              <a:t>. Sie </a:t>
            </a:r>
            <a:r>
              <a:rPr lang="en-IE" dirty="0" err="1"/>
              <a:t>zeigen</a:t>
            </a:r>
            <a:r>
              <a:rPr lang="en-IE" dirty="0"/>
              <a:t>, </a:t>
            </a:r>
            <a:r>
              <a:rPr lang="en-IE" dirty="0" err="1"/>
              <a:t>dass</a:t>
            </a:r>
            <a:r>
              <a:rPr lang="en-IE" dirty="0"/>
              <a:t> </a:t>
            </a:r>
            <a:r>
              <a:rPr lang="en-IE" dirty="0" err="1"/>
              <a:t>sie</a:t>
            </a:r>
            <a:r>
              <a:rPr lang="en-IE" dirty="0"/>
              <a:t> </a:t>
            </a:r>
            <a:r>
              <a:rPr lang="en-IE" dirty="0" err="1"/>
              <a:t>Empathie</a:t>
            </a:r>
            <a:r>
              <a:rPr lang="en-IE" dirty="0"/>
              <a:t> für die Gruppe </a:t>
            </a:r>
            <a:r>
              <a:rPr lang="en-IE" dirty="0" err="1"/>
              <a:t>haben</a:t>
            </a:r>
            <a:r>
              <a:rPr lang="en-IE" dirty="0"/>
              <a:t>. Die </a:t>
            </a:r>
            <a:r>
              <a:rPr lang="en-IE" dirty="0" err="1"/>
              <a:t>Senioren</a:t>
            </a:r>
            <a:r>
              <a:rPr lang="en-IE" dirty="0"/>
              <a:t> </a:t>
            </a:r>
            <a:r>
              <a:rPr lang="en-IE" dirty="0" err="1"/>
              <a:t>können</a:t>
            </a:r>
            <a:r>
              <a:rPr lang="en-IE" dirty="0"/>
              <a:t> </a:t>
            </a:r>
            <a:r>
              <a:rPr lang="en-IE" dirty="0" err="1"/>
              <a:t>ihre</a:t>
            </a:r>
            <a:r>
              <a:rPr lang="en-IE" dirty="0"/>
              <a:t> </a:t>
            </a:r>
            <a:r>
              <a:rPr lang="en-IE" dirty="0" err="1"/>
              <a:t>Geschichten</a:t>
            </a:r>
            <a:r>
              <a:rPr lang="en-IE" dirty="0"/>
              <a:t> </a:t>
            </a:r>
            <a:r>
              <a:rPr lang="en-IE" dirty="0" err="1"/>
              <a:t>erzählen</a:t>
            </a:r>
            <a:r>
              <a:rPr lang="en-IE" dirty="0"/>
              <a:t> und </a:t>
            </a:r>
            <a:r>
              <a:rPr lang="en-IE" dirty="0" err="1"/>
              <a:t>zeigen</a:t>
            </a:r>
            <a:r>
              <a:rPr lang="en-IE" dirty="0"/>
              <a:t>, </a:t>
            </a:r>
            <a:r>
              <a:rPr lang="en-IE" dirty="0" err="1"/>
              <a:t>dass</a:t>
            </a:r>
            <a:r>
              <a:rPr lang="en-IE" dirty="0"/>
              <a:t> </a:t>
            </a:r>
            <a:r>
              <a:rPr lang="en-IE" dirty="0" err="1"/>
              <a:t>sie</a:t>
            </a:r>
            <a:r>
              <a:rPr lang="en-IE" dirty="0"/>
              <a:t> </a:t>
            </a:r>
            <a:r>
              <a:rPr lang="en-IE" dirty="0" err="1"/>
              <a:t>noch</a:t>
            </a:r>
            <a:r>
              <a:rPr lang="en-IE" dirty="0"/>
              <a:t> </a:t>
            </a:r>
            <a:r>
              <a:rPr lang="en-IE" dirty="0" err="1"/>
              <a:t>Energie</a:t>
            </a:r>
            <a:r>
              <a:rPr lang="en-IE" dirty="0"/>
              <a:t> und </a:t>
            </a:r>
            <a:r>
              <a:rPr lang="en-IE" dirty="0" err="1"/>
              <a:t>Lebenslust</a:t>
            </a:r>
            <a:r>
              <a:rPr lang="en-IE" dirty="0"/>
              <a:t> </a:t>
            </a:r>
            <a:r>
              <a:rPr lang="en-IE" dirty="0" err="1"/>
              <a:t>haben</a:t>
            </a:r>
            <a:r>
              <a:rPr lang="en-IE" dirty="0"/>
              <a:t>. </a:t>
            </a:r>
          </a:p>
          <a:p>
            <a:pPr marL="108000" indent="0"/>
            <a:r>
              <a:rPr lang="en-IE" dirty="0"/>
              <a:t>Die </a:t>
            </a:r>
            <a:r>
              <a:rPr lang="en-IE" dirty="0" err="1"/>
              <a:t>Dairymilk</a:t>
            </a:r>
            <a:r>
              <a:rPr lang="en-IE" dirty="0"/>
              <a:t>-Riegel </a:t>
            </a:r>
            <a:r>
              <a:rPr lang="en-IE" dirty="0" err="1"/>
              <a:t>enthielten</a:t>
            </a:r>
            <a:r>
              <a:rPr lang="en-IE" dirty="0"/>
              <a:t> </a:t>
            </a:r>
            <a:r>
              <a:rPr lang="en-IE" dirty="0" err="1"/>
              <a:t>Zitate</a:t>
            </a:r>
            <a:r>
              <a:rPr lang="en-IE" dirty="0"/>
              <a:t> der </a:t>
            </a:r>
            <a:r>
              <a:rPr lang="en-IE" dirty="0" err="1"/>
              <a:t>Senioren</a:t>
            </a:r>
            <a:r>
              <a:rPr lang="en-IE" dirty="0"/>
              <a:t>, und das </a:t>
            </a:r>
            <a:r>
              <a:rPr lang="en-IE" dirty="0" err="1"/>
              <a:t>gesammelte</a:t>
            </a:r>
            <a:r>
              <a:rPr lang="en-IE" dirty="0"/>
              <a:t> Geld ging an </a:t>
            </a:r>
            <a:r>
              <a:rPr lang="en-IE" dirty="0" err="1"/>
              <a:t>AgeUk</a:t>
            </a:r>
            <a:r>
              <a:rPr lang="en-IE" dirty="0"/>
              <a:t>. </a:t>
            </a:r>
            <a:r>
              <a:rPr lang="en-IE" dirty="0" err="1"/>
              <a:t>Jeder</a:t>
            </a:r>
            <a:r>
              <a:rPr lang="en-IE" dirty="0"/>
              <a:t> war </a:t>
            </a:r>
            <a:r>
              <a:rPr lang="en-IE" dirty="0" err="1"/>
              <a:t>ein</a:t>
            </a:r>
            <a:r>
              <a:rPr lang="en-IE" dirty="0"/>
              <a:t> </a:t>
            </a:r>
            <a:r>
              <a:rPr lang="en-IE" dirty="0" err="1"/>
              <a:t>Gewinner</a:t>
            </a:r>
            <a:r>
              <a:rPr lang="en-IE" dirty="0"/>
              <a:t>!</a:t>
            </a:r>
          </a:p>
        </p:txBody>
      </p:sp>
      <p:pic>
        <p:nvPicPr>
          <p:cNvPr id="5" name="Online Media 4" title="The Originals | Harry">
            <a:hlinkClick r:id="" action="ppaction://media"/>
            <a:extLst>
              <a:ext uri="{FF2B5EF4-FFF2-40B4-BE49-F238E27FC236}">
                <a16:creationId xmlns:a16="http://schemas.microsoft.com/office/drawing/2014/main" id="{892E7764-0063-7B75-DE35-5B383B2B4E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977270" y="1203325"/>
            <a:ext cx="5214730" cy="4054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D25B4B-9534-F233-32F8-22581C048ADF}"/>
              </a:ext>
            </a:extLst>
          </p:cNvPr>
          <p:cNvSpPr txBox="1"/>
          <p:nvPr/>
        </p:nvSpPr>
        <p:spPr>
          <a:xfrm>
            <a:off x="7981122" y="6086925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>
                <a:solidFill>
                  <a:srgbClr val="1188A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Originals | Harry - YouTube</a:t>
            </a:r>
            <a:endParaRPr lang="en-IE">
              <a:solidFill>
                <a:srgbClr val="1188A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D36184-AEE8-D801-B9A6-F40D051BA1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28" y="1274855"/>
            <a:ext cx="5049699" cy="191560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4A5289-CE58-96D0-F7CE-E65404B9E898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91731" y="380384"/>
            <a:ext cx="5113337" cy="582612"/>
          </a:xfrm>
          <a:prstGeom prst="rect">
            <a:avLst/>
          </a:prstGeom>
          <a:solidFill>
            <a:srgbClr val="FFD1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/>
              <a:t>Lassen</a:t>
            </a:r>
            <a:r>
              <a:rPr lang="en-IE" dirty="0"/>
              <a:t> Sie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inspirieren</a:t>
            </a:r>
            <a:r>
              <a:rPr lang="en-I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95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4F96E3-D22F-F324-8907-25C86335CF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4" y="934084"/>
            <a:ext cx="4847994" cy="5822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ea typeface="Calibri" panose="020F0502020204030204" pitchFamily="34" charset="0"/>
                <a:cs typeface="Times New Roman"/>
              </a:rPr>
              <a:t>Marketing &amp; Branding für den </a:t>
            </a:r>
            <a:r>
              <a:rPr lang="en-GB" b="1" dirty="0" err="1">
                <a:ea typeface="Calibri" panose="020F0502020204030204" pitchFamily="34" charset="0"/>
                <a:cs typeface="Times New Roman"/>
              </a:rPr>
              <a:t>Senioren</a:t>
            </a:r>
            <a:r>
              <a:rPr lang="en-GB" b="1" dirty="0">
                <a:ea typeface="Calibri" panose="020F0502020204030204" pitchFamily="34" charset="0"/>
                <a:cs typeface="Times New Roman"/>
              </a:rPr>
              <a:t>/Silber </a:t>
            </a:r>
            <a:r>
              <a:rPr lang="en-GB" b="1" dirty="0" err="1">
                <a:ea typeface="Calibri" panose="020F0502020204030204" pitchFamily="34" charset="0"/>
                <a:cs typeface="Times New Roman"/>
              </a:rPr>
              <a:t>Lebensmittel</a:t>
            </a:r>
            <a:r>
              <a:rPr lang="en-GB" b="1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en-GB" b="1" dirty="0" err="1">
                <a:ea typeface="Calibri" panose="020F0502020204030204" pitchFamily="34" charset="0"/>
                <a:cs typeface="Times New Roman"/>
              </a:rPr>
              <a:t>Markt</a:t>
            </a:r>
            <a:endParaRPr lang="en-I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1B711E-060A-EF1E-4D94-8FBEE6226A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30922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5E9117-3D70-5734-F3FC-E7D871D907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A3B0B-D071-448A-8785-59506C238B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1290" y="2395330"/>
            <a:ext cx="5029134" cy="381662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indent="0"/>
            <a:endParaRPr lang="en-IE" dirty="0">
              <a:solidFill>
                <a:srgbClr val="1188A3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0"/>
            <a:r>
              <a:rPr lang="en-IE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#letsjustagree </a:t>
            </a:r>
            <a:r>
              <a:rPr lang="en-IE" dirty="0" err="1"/>
              <a:t>IrnBru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für seine </a:t>
            </a:r>
            <a:r>
              <a:rPr lang="en-IE" dirty="0" err="1"/>
              <a:t>humorvollen</a:t>
            </a:r>
            <a:r>
              <a:rPr lang="en-IE" dirty="0"/>
              <a:t> </a:t>
            </a:r>
            <a:r>
              <a:rPr lang="en-IE" dirty="0" err="1"/>
              <a:t>Fernsehspots</a:t>
            </a:r>
            <a:r>
              <a:rPr lang="en-IE" dirty="0"/>
              <a:t> </a:t>
            </a:r>
            <a:r>
              <a:rPr lang="en-IE" dirty="0" err="1"/>
              <a:t>bekannt</a:t>
            </a:r>
            <a:r>
              <a:rPr lang="en-IE" dirty="0"/>
              <a:t> </a:t>
            </a:r>
            <a:r>
              <a:rPr lang="en-IE" dirty="0" err="1"/>
              <a:t>geworden</a:t>
            </a:r>
            <a:r>
              <a:rPr lang="en-IE" dirty="0"/>
              <a:t> und </a:t>
            </a:r>
            <a:r>
              <a:rPr lang="en-IE" dirty="0" err="1"/>
              <a:t>bezieht</a:t>
            </a:r>
            <a:r>
              <a:rPr lang="en-IE" dirty="0"/>
              <a:t> </a:t>
            </a:r>
            <a:r>
              <a:rPr lang="en-IE" dirty="0" err="1"/>
              <a:t>regelmäßig</a:t>
            </a:r>
            <a:r>
              <a:rPr lang="en-IE" dirty="0"/>
              <a:t> </a:t>
            </a:r>
            <a:r>
              <a:rPr lang="en-IE" dirty="0" err="1"/>
              <a:t>Senioren</a:t>
            </a:r>
            <a:r>
              <a:rPr lang="en-IE" dirty="0"/>
              <a:t> </a:t>
            </a:r>
            <a:r>
              <a:rPr lang="en-IE" dirty="0" err="1"/>
              <a:t>ein</a:t>
            </a:r>
            <a:r>
              <a:rPr lang="en-IE" dirty="0"/>
              <a:t>, um </a:t>
            </a:r>
            <a:r>
              <a:rPr lang="en-IE" dirty="0" err="1"/>
              <a:t>zu</a:t>
            </a:r>
            <a:r>
              <a:rPr lang="en-IE" dirty="0"/>
              <a:t> </a:t>
            </a:r>
            <a:r>
              <a:rPr lang="en-IE" dirty="0" err="1"/>
              <a:t>zeigen</a:t>
            </a:r>
            <a:r>
              <a:rPr lang="en-IE" dirty="0"/>
              <a:t>, </a:t>
            </a:r>
            <a:r>
              <a:rPr lang="en-IE" dirty="0" err="1"/>
              <a:t>dass</a:t>
            </a:r>
            <a:r>
              <a:rPr lang="en-IE" dirty="0"/>
              <a:t> </a:t>
            </a:r>
            <a:r>
              <a:rPr lang="en-IE" dirty="0" err="1"/>
              <a:t>sie</a:t>
            </a:r>
            <a:r>
              <a:rPr lang="en-IE" dirty="0"/>
              <a:t> alle </a:t>
            </a:r>
            <a:r>
              <a:rPr lang="en-IE" dirty="0" err="1"/>
              <a:t>Altersgruppen</a:t>
            </a:r>
            <a:r>
              <a:rPr lang="en-IE" dirty="0"/>
              <a:t> </a:t>
            </a:r>
            <a:r>
              <a:rPr lang="en-IE" dirty="0" err="1"/>
              <a:t>ansprechen</a:t>
            </a:r>
            <a:r>
              <a:rPr lang="en-IE" dirty="0"/>
              <a:t>.</a:t>
            </a:r>
          </a:p>
          <a:p>
            <a:pPr indent="0"/>
            <a:r>
              <a:rPr lang="en-IE" dirty="0"/>
              <a:t>Auf </a:t>
            </a:r>
            <a:r>
              <a:rPr lang="en-IE" dirty="0" err="1"/>
              <a:t>diese</a:t>
            </a:r>
            <a:r>
              <a:rPr lang="en-IE" dirty="0"/>
              <a:t> Weise </a:t>
            </a:r>
            <a:r>
              <a:rPr lang="en-IE" dirty="0" err="1"/>
              <a:t>bauen</a:t>
            </a:r>
            <a:r>
              <a:rPr lang="en-IE" dirty="0"/>
              <a:t> </a:t>
            </a:r>
            <a:r>
              <a:rPr lang="en-IE" dirty="0" err="1"/>
              <a:t>sie</a:t>
            </a:r>
            <a:r>
              <a:rPr lang="en-IE" dirty="0"/>
              <a:t> </a:t>
            </a:r>
            <a:r>
              <a:rPr lang="en-IE" dirty="0" err="1"/>
              <a:t>Beziehungen</a:t>
            </a:r>
            <a:r>
              <a:rPr lang="en-IE" dirty="0"/>
              <a:t> auf, </a:t>
            </a:r>
            <a:r>
              <a:rPr lang="en-IE" dirty="0" err="1"/>
              <a:t>vermeiden</a:t>
            </a:r>
            <a:r>
              <a:rPr lang="en-IE" dirty="0"/>
              <a:t> </a:t>
            </a:r>
            <a:r>
              <a:rPr lang="en-IE" dirty="0" err="1"/>
              <a:t>Panikmache</a:t>
            </a:r>
            <a:r>
              <a:rPr lang="en-IE" dirty="0"/>
              <a:t> und </a:t>
            </a:r>
            <a:r>
              <a:rPr lang="en-IE" dirty="0" err="1"/>
              <a:t>zeigen</a:t>
            </a:r>
            <a:r>
              <a:rPr lang="en-IE" dirty="0"/>
              <a:t>, </a:t>
            </a:r>
            <a:r>
              <a:rPr lang="en-IE" dirty="0" err="1"/>
              <a:t>dass</a:t>
            </a:r>
            <a:r>
              <a:rPr lang="en-IE" dirty="0"/>
              <a:t> </a:t>
            </a:r>
            <a:r>
              <a:rPr lang="en-IE" dirty="0" err="1"/>
              <a:t>sie</a:t>
            </a:r>
            <a:r>
              <a:rPr lang="en-IE" dirty="0"/>
              <a:t> </a:t>
            </a:r>
            <a:r>
              <a:rPr lang="en-IE" dirty="0" err="1"/>
              <a:t>wissen</a:t>
            </a:r>
            <a:r>
              <a:rPr lang="en-IE" dirty="0"/>
              <a:t>, </a:t>
            </a:r>
            <a:r>
              <a:rPr lang="en-IE" dirty="0" err="1"/>
              <a:t>dass</a:t>
            </a:r>
            <a:r>
              <a:rPr lang="en-IE" dirty="0"/>
              <a:t> </a:t>
            </a:r>
            <a:r>
              <a:rPr lang="en-IE" dirty="0" err="1"/>
              <a:t>Senioren</a:t>
            </a:r>
            <a:r>
              <a:rPr lang="en-IE" dirty="0"/>
              <a:t> </a:t>
            </a:r>
            <a:r>
              <a:rPr lang="en-IE" dirty="0" err="1"/>
              <a:t>nicht</a:t>
            </a:r>
            <a:r>
              <a:rPr lang="en-IE" dirty="0"/>
              <a:t> </a:t>
            </a:r>
            <a:r>
              <a:rPr lang="en-IE" dirty="0" err="1"/>
              <a:t>abgestempelt</a:t>
            </a:r>
            <a:r>
              <a:rPr lang="en-IE" dirty="0"/>
              <a:t> </a:t>
            </a:r>
            <a:r>
              <a:rPr lang="en-IE" dirty="0" err="1"/>
              <a:t>werden</a:t>
            </a:r>
            <a:r>
              <a:rPr lang="en-IE" dirty="0"/>
              <a:t> </a:t>
            </a:r>
            <a:r>
              <a:rPr lang="en-IE" dirty="0" err="1"/>
              <a:t>wollen</a:t>
            </a:r>
            <a:r>
              <a:rPr lang="en-IE" dirty="0"/>
              <a:t>.</a:t>
            </a:r>
          </a:p>
        </p:txBody>
      </p:sp>
      <p:pic>
        <p:nvPicPr>
          <p:cNvPr id="5" name="Online Media 4" title="Let's Just Agree It Tastes... Prom">
            <a:hlinkClick r:id="" action="ppaction://media"/>
            <a:extLst>
              <a:ext uri="{FF2B5EF4-FFF2-40B4-BE49-F238E27FC236}">
                <a16:creationId xmlns:a16="http://schemas.microsoft.com/office/drawing/2014/main" id="{EEECE07B-7941-3537-57E4-C0ABE96B7A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07696" y="1203325"/>
            <a:ext cx="5284304" cy="391318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CADB7D-F155-15A7-5754-00971E86547D}"/>
              </a:ext>
            </a:extLst>
          </p:cNvPr>
          <p:cNvSpPr txBox="1">
            <a:spLocks/>
          </p:cNvSpPr>
          <p:nvPr/>
        </p:nvSpPr>
        <p:spPr>
          <a:xfrm>
            <a:off x="78983" y="621104"/>
            <a:ext cx="4716425" cy="582221"/>
          </a:xfrm>
          <a:prstGeom prst="rect">
            <a:avLst/>
          </a:prstGeom>
          <a:solidFill>
            <a:srgbClr val="FFD10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/>
              <a:t>Lassen</a:t>
            </a:r>
            <a:r>
              <a:rPr lang="en-IE" dirty="0"/>
              <a:t> Sie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inspirieren</a:t>
            </a:r>
            <a:r>
              <a:rPr lang="en-IE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6CE8-F5AC-E709-8EA1-6018D839C01F}"/>
              </a:ext>
            </a:extLst>
          </p:cNvPr>
          <p:cNvSpPr txBox="1"/>
          <p:nvPr/>
        </p:nvSpPr>
        <p:spPr>
          <a:xfrm>
            <a:off x="7372350" y="6027291"/>
            <a:ext cx="613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188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Let's Just Agree It Tastes... Prom - YouTube</a:t>
            </a:r>
            <a:endParaRPr lang="en-IE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B982BA-EC27-401F-B637-1B8F8DB91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F4A30-38C5-B942-9DAD-0D390729DF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7018" y="3428999"/>
            <a:ext cx="5784573" cy="284259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IE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Jacobs</a:t>
            </a:r>
            <a:r>
              <a:rPr lang="en-IE" dirty="0"/>
              <a:t> </a:t>
            </a:r>
            <a:r>
              <a:rPr lang="en-IE" dirty="0" err="1"/>
              <a:t>zeigen</a:t>
            </a:r>
            <a:r>
              <a:rPr lang="en-IE" dirty="0"/>
              <a:t> </a:t>
            </a:r>
            <a:r>
              <a:rPr lang="en-IE" dirty="0" err="1"/>
              <a:t>mit</a:t>
            </a:r>
            <a:r>
              <a:rPr lang="en-IE" dirty="0"/>
              <a:t> </a:t>
            </a:r>
            <a:r>
              <a:rPr lang="en-IE" dirty="0" err="1"/>
              <a:t>diesem</a:t>
            </a:r>
            <a:r>
              <a:rPr lang="en-IE" dirty="0"/>
              <a:t> </a:t>
            </a:r>
            <a:r>
              <a:rPr lang="en-IE" dirty="0" err="1"/>
              <a:t>kurzen</a:t>
            </a:r>
            <a:r>
              <a:rPr lang="en-IE" dirty="0"/>
              <a:t> </a:t>
            </a:r>
            <a:r>
              <a:rPr lang="en-IE" dirty="0" err="1"/>
              <a:t>Werbespot</a:t>
            </a:r>
            <a:r>
              <a:rPr lang="en-IE" dirty="0"/>
              <a:t>, </a:t>
            </a:r>
            <a:r>
              <a:rPr lang="en-IE" dirty="0" err="1"/>
              <a:t>wie</a:t>
            </a:r>
            <a:r>
              <a:rPr lang="en-IE" dirty="0"/>
              <a:t> </a:t>
            </a:r>
            <a:r>
              <a:rPr lang="en-IE" dirty="0" err="1"/>
              <a:t>sie</a:t>
            </a:r>
            <a:r>
              <a:rPr lang="en-IE" dirty="0"/>
              <a:t> für alle </a:t>
            </a:r>
            <a:r>
              <a:rPr lang="en-IE" dirty="0" err="1"/>
              <a:t>Altersgruppen</a:t>
            </a:r>
            <a:r>
              <a:rPr lang="en-IE" dirty="0"/>
              <a:t> und alle </a:t>
            </a:r>
            <a:r>
              <a:rPr lang="en-IE" dirty="0" err="1"/>
              <a:t>demografischen</a:t>
            </a:r>
            <a:r>
              <a:rPr lang="en-IE" dirty="0"/>
              <a:t> Gruppen </a:t>
            </a:r>
            <a:r>
              <a:rPr lang="en-IE" dirty="0" err="1"/>
              <a:t>arbeiten</a:t>
            </a:r>
            <a:r>
              <a:rPr lang="en-IE" dirty="0"/>
              <a:t>. </a:t>
            </a:r>
            <a:r>
              <a:rPr lang="en-IE" dirty="0" err="1"/>
              <a:t>Diese</a:t>
            </a:r>
            <a:r>
              <a:rPr lang="en-IE" dirty="0"/>
              <a:t> </a:t>
            </a:r>
            <a:r>
              <a:rPr lang="en-IE" dirty="0" err="1"/>
              <a:t>Anzeige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ein</a:t>
            </a:r>
            <a:r>
              <a:rPr lang="en-IE" dirty="0"/>
              <a:t> </a:t>
            </a:r>
            <a:r>
              <a:rPr lang="en-IE" dirty="0" err="1"/>
              <a:t>Beispiel</a:t>
            </a:r>
            <a:r>
              <a:rPr lang="en-IE" dirty="0"/>
              <a:t> für die </a:t>
            </a:r>
            <a:r>
              <a:rPr lang="en-IE" dirty="0" err="1"/>
              <a:t>Nutzung</a:t>
            </a:r>
            <a:r>
              <a:rPr lang="en-IE" dirty="0"/>
              <a:t> von </a:t>
            </a:r>
            <a:r>
              <a:rPr lang="en-IE" dirty="0" err="1"/>
              <a:t>Ereignissen</a:t>
            </a:r>
            <a:r>
              <a:rPr lang="en-IE" dirty="0"/>
              <a:t> in der </a:t>
            </a:r>
            <a:r>
              <a:rPr lang="en-IE" dirty="0" err="1"/>
              <a:t>Lebensphase</a:t>
            </a:r>
            <a:r>
              <a:rPr lang="en-IE" dirty="0"/>
              <a:t>, um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Verbindung</a:t>
            </a:r>
            <a:r>
              <a:rPr lang="en-IE" dirty="0"/>
              <a:t> </a:t>
            </a:r>
            <a:r>
              <a:rPr lang="en-IE" dirty="0" err="1"/>
              <a:t>zu</a:t>
            </a:r>
            <a:r>
              <a:rPr lang="en-IE" dirty="0"/>
              <a:t> </a:t>
            </a:r>
            <a:r>
              <a:rPr lang="en-IE" dirty="0" err="1"/>
              <a:t>ihrem</a:t>
            </a:r>
            <a:r>
              <a:rPr lang="en-IE" dirty="0"/>
              <a:t> </a:t>
            </a:r>
            <a:r>
              <a:rPr lang="en-IE" dirty="0" err="1"/>
              <a:t>Publikum</a:t>
            </a:r>
            <a:r>
              <a:rPr lang="en-IE" dirty="0"/>
              <a:t> </a:t>
            </a:r>
            <a:r>
              <a:rPr lang="en-IE" dirty="0" err="1"/>
              <a:t>herzustellen</a:t>
            </a:r>
            <a:r>
              <a:rPr lang="en-IE" dirty="0"/>
              <a:t>, und </a:t>
            </a:r>
            <a:r>
              <a:rPr lang="en-IE" dirty="0" err="1"/>
              <a:t>sie</a:t>
            </a:r>
            <a:r>
              <a:rPr lang="en-IE" dirty="0"/>
              <a:t> </a:t>
            </a:r>
            <a:r>
              <a:rPr lang="en-IE" dirty="0" err="1"/>
              <a:t>vermeidet</a:t>
            </a:r>
            <a:r>
              <a:rPr lang="en-IE" dirty="0"/>
              <a:t> </a:t>
            </a:r>
            <a:r>
              <a:rPr lang="en-IE" dirty="0" err="1"/>
              <a:t>jegliche</a:t>
            </a:r>
            <a:r>
              <a:rPr lang="en-IE" dirty="0"/>
              <a:t> </a:t>
            </a:r>
            <a:r>
              <a:rPr lang="en-IE" dirty="0" err="1"/>
              <a:t>Panikmache</a:t>
            </a:r>
            <a:r>
              <a:rPr lang="en-IE" dirty="0"/>
              <a:t> und </a:t>
            </a:r>
            <a:r>
              <a:rPr lang="en-IE" dirty="0" err="1"/>
              <a:t>Etikettierung</a:t>
            </a:r>
            <a:r>
              <a:rPr lang="en-IE" dirty="0"/>
              <a:t>. </a:t>
            </a:r>
            <a:r>
              <a:rPr lang="en-IE" dirty="0" err="1"/>
              <a:t>Schließlich</a:t>
            </a:r>
            <a:r>
              <a:rPr lang="en-IE" dirty="0"/>
              <a:t> </a:t>
            </a:r>
            <a:r>
              <a:rPr lang="en-IE" dirty="0" err="1"/>
              <a:t>wird</a:t>
            </a:r>
            <a:r>
              <a:rPr lang="en-IE" dirty="0"/>
              <a:t> in </a:t>
            </a:r>
            <a:r>
              <a:rPr lang="en-IE" dirty="0" err="1"/>
              <a:t>ihrem</a:t>
            </a:r>
            <a:r>
              <a:rPr lang="en-IE" dirty="0"/>
              <a:t> Logo das Datum der </a:t>
            </a:r>
            <a:r>
              <a:rPr lang="en-IE" dirty="0" err="1"/>
              <a:t>Unternehmensgründung</a:t>
            </a:r>
            <a:r>
              <a:rPr lang="en-IE" dirty="0"/>
              <a:t> </a:t>
            </a:r>
            <a:r>
              <a:rPr lang="en-IE" dirty="0" err="1"/>
              <a:t>angegeben</a:t>
            </a:r>
            <a:r>
              <a:rPr lang="en-IE" dirty="0"/>
              <a:t>, was auf </a:t>
            </a:r>
            <a:r>
              <a:rPr lang="en-IE" dirty="0" err="1"/>
              <a:t>ihre</a:t>
            </a:r>
            <a:r>
              <a:rPr lang="en-IE" dirty="0"/>
              <a:t> </a:t>
            </a:r>
            <a:r>
              <a:rPr lang="en-IE" dirty="0" err="1"/>
              <a:t>Erfahrung</a:t>
            </a:r>
            <a:r>
              <a:rPr lang="en-IE" dirty="0"/>
              <a:t> </a:t>
            </a:r>
            <a:r>
              <a:rPr lang="en-IE" dirty="0" err="1"/>
              <a:t>hinweist</a:t>
            </a:r>
            <a:r>
              <a:rPr lang="en-IE" dirty="0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4A5289-CE58-96D0-F7CE-E65404B9E898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91731" y="380384"/>
            <a:ext cx="5113337" cy="582612"/>
          </a:xfrm>
          <a:prstGeom prst="rect">
            <a:avLst/>
          </a:prstGeom>
          <a:solidFill>
            <a:srgbClr val="FFD1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/>
              <a:t>Lassen</a:t>
            </a:r>
            <a:r>
              <a:rPr lang="en-IE" dirty="0"/>
              <a:t> Sie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inspirieren</a:t>
            </a:r>
            <a:r>
              <a:rPr lang="en-IE" dirty="0"/>
              <a:t>…</a:t>
            </a:r>
          </a:p>
        </p:txBody>
      </p:sp>
      <p:pic>
        <p:nvPicPr>
          <p:cNvPr id="4" name="Online Media 3" title="Jacob’s Cracker Crisps – “Get Together TV Advert”   Copy">
            <a:hlinkClick r:id="" action="ppaction://media"/>
            <a:extLst>
              <a:ext uri="{FF2B5EF4-FFF2-40B4-BE49-F238E27FC236}">
                <a16:creationId xmlns:a16="http://schemas.microsoft.com/office/drawing/2014/main" id="{47D72583-73CE-B5C0-9016-EFB7809D77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37513" y="962996"/>
            <a:ext cx="5254487" cy="4627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4271C-E2DC-E003-131A-AB88845DA8B0}"/>
              </a:ext>
            </a:extLst>
          </p:cNvPr>
          <p:cNvSpPr txBox="1"/>
          <p:nvPr/>
        </p:nvSpPr>
        <p:spPr>
          <a:xfrm>
            <a:off x="6646241" y="5937314"/>
            <a:ext cx="6152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188A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Jacob’s Cracker Crisps – “Get Together TV Advert” Copy - YouTube</a:t>
            </a:r>
            <a:endParaRPr lang="en-IE">
              <a:solidFill>
                <a:srgbClr val="1188A3"/>
              </a:solidFill>
            </a:endParaRPr>
          </a:p>
        </p:txBody>
      </p:sp>
      <p:sp>
        <p:nvSpPr>
          <p:cNvPr id="8" name="AutoShape 2" descr="logo">
            <a:extLst>
              <a:ext uri="{FF2B5EF4-FFF2-40B4-BE49-F238E27FC236}">
                <a16:creationId xmlns:a16="http://schemas.microsoft.com/office/drawing/2014/main" id="{CC3957F7-BEAA-0809-9504-9E745696C6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9BFABF-54E2-CCFA-1B27-C07E810DF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424" y="2181017"/>
            <a:ext cx="17049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AFD2D9-C309-42E2-8854-4BC3CBE647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Brady Family Ham - Christmas TV ad – YouTube</a:t>
            </a:r>
            <a:endParaRPr lang="en-US">
              <a:solidFill>
                <a:srgbClr val="1188A3"/>
              </a:solidFill>
            </a:endParaRPr>
          </a:p>
          <a:p>
            <a:endParaRPr lang="en-US">
              <a:solidFill>
                <a:srgbClr val="1188A3"/>
              </a:solidFill>
            </a:endParaRPr>
          </a:p>
          <a:p>
            <a:r>
              <a:rPr lang="en-US" err="1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Kerrygold</a:t>
            </a:r>
            <a:r>
              <a:rPr lang="en-US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"The Butterman" Ad – YouTube</a:t>
            </a:r>
            <a:endParaRPr lang="en-US">
              <a:solidFill>
                <a:srgbClr val="1188A3"/>
              </a:solidFill>
            </a:endParaRPr>
          </a:p>
          <a:p>
            <a:endParaRPr lang="en-US">
              <a:solidFill>
                <a:srgbClr val="1188A3"/>
              </a:solidFill>
            </a:endParaRPr>
          </a:p>
          <a:p>
            <a:r>
              <a:rPr lang="en-US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https://vimeo.com/522720122</a:t>
            </a:r>
            <a:endParaRPr lang="en-US">
              <a:solidFill>
                <a:srgbClr val="1188A3"/>
              </a:solidFill>
            </a:endParaRPr>
          </a:p>
          <a:p>
            <a:endParaRPr lang="en-US">
              <a:solidFill>
                <a:srgbClr val="1188A3"/>
              </a:solidFill>
            </a:endParaRPr>
          </a:p>
          <a:p>
            <a:r>
              <a:rPr lang="en-IE">
                <a:solidFill>
                  <a:srgbClr val="1188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https://www.foodpr.ie/food-nostalgia/</a:t>
            </a:r>
            <a:endParaRPr lang="en-IE">
              <a:solidFill>
                <a:srgbClr val="1188A3"/>
              </a:solidFill>
            </a:endParaRPr>
          </a:p>
          <a:p>
            <a:endParaRPr lang="en-IE">
              <a:solidFill>
                <a:srgbClr val="1188A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58230-B1A3-4A74-89C8-A0C136EA7B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dirty="0" err="1"/>
              <a:t>Weitere</a:t>
            </a:r>
            <a:r>
              <a:rPr lang="en-IE" dirty="0"/>
              <a:t> </a:t>
            </a:r>
            <a:r>
              <a:rPr lang="en-IE" dirty="0" err="1"/>
              <a:t>Beispiele</a:t>
            </a:r>
            <a:r>
              <a:rPr lang="en-IE" dirty="0"/>
              <a:t>, die </a:t>
            </a:r>
            <a:r>
              <a:rPr lang="en-IE" dirty="0" err="1"/>
              <a:t>einen</a:t>
            </a:r>
            <a:r>
              <a:rPr lang="en-IE" dirty="0"/>
              <a:t> </a:t>
            </a:r>
            <a:r>
              <a:rPr lang="en-IE" dirty="0" err="1"/>
              <a:t>Blick</a:t>
            </a:r>
            <a:r>
              <a:rPr lang="en-IE" dirty="0"/>
              <a:t> wert </a:t>
            </a:r>
            <a:r>
              <a:rPr lang="en-IE" dirty="0" err="1"/>
              <a:t>sind</a:t>
            </a:r>
            <a:r>
              <a:rPr lang="en-IE" dirty="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3373267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A70D71-7F94-13F2-D0F7-56F3706A85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Marketing </a:t>
            </a:r>
            <a:r>
              <a:rPr lang="en-GB" dirty="0" err="1"/>
              <a:t>Strategie</a:t>
            </a:r>
            <a:r>
              <a:rPr lang="en-GB" dirty="0"/>
              <a:t> vs. Marketing Plan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45B9C01-3754-4271-8F3A-C62CAF34B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61775"/>
              </p:ext>
            </p:extLst>
          </p:nvPr>
        </p:nvGraphicFramePr>
        <p:xfrm>
          <a:off x="2032000" y="2071386"/>
          <a:ext cx="8128000" cy="31565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017179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49450850"/>
                    </a:ext>
                  </a:extLst>
                </a:gridCol>
              </a:tblGrid>
              <a:tr h="789149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0000"/>
                          </a:solidFill>
                        </a:rPr>
                        <a:t>Marketing </a:t>
                      </a:r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Strategie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rgbClr val="000000"/>
                          </a:solidFill>
                        </a:rPr>
                        <a:t>Marketing 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999154"/>
                  </a:ext>
                </a:extLst>
              </a:tr>
              <a:tr h="789149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Langfristig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Kurzfristig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792638"/>
                  </a:ext>
                </a:extLst>
              </a:tr>
              <a:tr h="789149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Erfüllung</a:t>
                      </a:r>
                      <a:r>
                        <a:rPr lang="en-IE" dirty="0">
                          <a:solidFill>
                            <a:srgbClr val="000000"/>
                          </a:solidFill>
                        </a:rPr>
                        <a:t> des </a:t>
                      </a:r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Unternehmensauftrags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Taktiken</a:t>
                      </a:r>
                      <a:r>
                        <a:rPr lang="en-IE" dirty="0">
                          <a:solidFill>
                            <a:srgbClr val="000000"/>
                          </a:solidFill>
                        </a:rPr>
                        <a:t> auf </a:t>
                      </a:r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Kampagnenebene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779618"/>
                  </a:ext>
                </a:extLst>
              </a:tr>
              <a:tr h="789149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Unterstützung</a:t>
                      </a:r>
                      <a:r>
                        <a:rPr lang="en-IE" dirty="0">
                          <a:solidFill>
                            <a:srgbClr val="000000"/>
                          </a:solidFill>
                        </a:rPr>
                        <a:t> von </a:t>
                      </a:r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Unternehmenszielen</a:t>
                      </a:r>
                      <a:r>
                        <a:rPr lang="en-IE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Unterstützung</a:t>
                      </a:r>
                      <a:r>
                        <a:rPr lang="en-IE" dirty="0">
                          <a:solidFill>
                            <a:srgbClr val="000000"/>
                          </a:solidFill>
                        </a:rPr>
                        <a:t> der </a:t>
                      </a:r>
                      <a:r>
                        <a:rPr lang="en-IE" dirty="0" err="1">
                          <a:solidFill>
                            <a:srgbClr val="000000"/>
                          </a:solidFill>
                        </a:rPr>
                        <a:t>Unternehmensziele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355151"/>
                  </a:ext>
                </a:extLst>
              </a:tr>
            </a:tbl>
          </a:graphicData>
        </a:graphic>
      </p:graphicFrame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D8C8BF51-9BEB-9ACA-7CA2-CFD36E79A232}"/>
              </a:ext>
            </a:extLst>
          </p:cNvPr>
          <p:cNvSpPr txBox="1"/>
          <p:nvPr/>
        </p:nvSpPr>
        <p:spPr>
          <a:xfrm>
            <a:off x="353683" y="5538158"/>
            <a:ext cx="128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849182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ncrete floor with yellow arrow sign">
            <a:extLst>
              <a:ext uri="{FF2B5EF4-FFF2-40B4-BE49-F238E27FC236}">
                <a16:creationId xmlns:a16="http://schemas.microsoft.com/office/drawing/2014/main" id="{649F0728-A34D-8E12-72A6-7274D54934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80" y="1547743"/>
            <a:ext cx="11696699" cy="4699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1BE1C-DC60-D25D-0337-45908D8225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3034" y="2703443"/>
            <a:ext cx="7788966" cy="2365513"/>
          </a:xfrm>
          <a:solidFill>
            <a:srgbClr val="85D2E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Eine </a:t>
            </a:r>
            <a:r>
              <a:rPr lang="en-US" dirty="0" err="1"/>
              <a:t>wirksame</a:t>
            </a:r>
            <a:r>
              <a:rPr lang="en-US" dirty="0"/>
              <a:t> </a:t>
            </a:r>
            <a:r>
              <a:rPr lang="en-US" dirty="0" err="1"/>
              <a:t>Marketingstrategie</a:t>
            </a:r>
            <a:r>
              <a:rPr lang="en-US" dirty="0"/>
              <a:t> </a:t>
            </a:r>
            <a:r>
              <a:rPr lang="en-US" dirty="0" err="1"/>
              <a:t>unterstreicht</a:t>
            </a:r>
            <a:r>
              <a:rPr lang="en-US" dirty="0"/>
              <a:t> das </a:t>
            </a:r>
            <a:r>
              <a:rPr lang="en-US" b="1" dirty="0" err="1"/>
              <a:t>Wachstum</a:t>
            </a:r>
            <a:r>
              <a:rPr lang="en-US" b="1" dirty="0"/>
              <a:t> </a:t>
            </a:r>
            <a:r>
              <a:rPr lang="en-US" b="1" dirty="0" err="1"/>
              <a:t>eines</a:t>
            </a:r>
            <a:r>
              <a:rPr lang="en-US" b="1" dirty="0"/>
              <a:t> </a:t>
            </a:r>
            <a:r>
              <a:rPr lang="en-US" b="1" dirty="0" err="1"/>
              <a:t>Unternehmens</a:t>
            </a:r>
            <a:r>
              <a:rPr lang="en-US" b="1" dirty="0"/>
              <a:t> </a:t>
            </a:r>
            <a:r>
              <a:rPr lang="en-US" dirty="0"/>
              <a:t>und oft </a:t>
            </a:r>
            <a:r>
              <a:rPr lang="en-US" dirty="0" err="1"/>
              <a:t>sogar</a:t>
            </a:r>
            <a:r>
              <a:rPr lang="en-US" dirty="0"/>
              <a:t> seine </a:t>
            </a:r>
            <a:r>
              <a:rPr lang="en-US" dirty="0" err="1"/>
              <a:t>Existenz</a:t>
            </a:r>
            <a:r>
              <a:rPr lang="en-US" dirty="0"/>
              <a:t>. Von der </a:t>
            </a:r>
            <a:r>
              <a:rPr lang="en-US" dirty="0" err="1"/>
              <a:t>Erfüllung</a:t>
            </a:r>
            <a:r>
              <a:rPr lang="en-US" dirty="0"/>
              <a:t> der </a:t>
            </a:r>
            <a:r>
              <a:rPr lang="en-US" dirty="0" err="1"/>
              <a:t>Bedürfnisse</a:t>
            </a:r>
            <a:r>
              <a:rPr lang="en-US" dirty="0"/>
              <a:t> der </a:t>
            </a:r>
            <a:r>
              <a:rPr lang="en-US" dirty="0" err="1"/>
              <a:t>Zielgruppe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den Aufbau von </a:t>
            </a:r>
            <a:r>
              <a:rPr lang="en-US" dirty="0" err="1"/>
              <a:t>Markentreue</a:t>
            </a:r>
            <a:r>
              <a:rPr lang="en-US" dirty="0"/>
              <a:t> bis </a:t>
            </a:r>
            <a:r>
              <a:rPr lang="en-US" dirty="0" err="1"/>
              <a:t>hin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Festlegung</a:t>
            </a:r>
            <a:r>
              <a:rPr lang="en-US" dirty="0"/>
              <a:t> der </a:t>
            </a:r>
            <a:r>
              <a:rPr lang="en-US" dirty="0" err="1"/>
              <a:t>richtigen</a:t>
            </a:r>
            <a:r>
              <a:rPr lang="en-US" dirty="0"/>
              <a:t> </a:t>
            </a:r>
            <a:r>
              <a:rPr lang="en-US" dirty="0" err="1"/>
              <a:t>Preise</a:t>
            </a:r>
            <a:r>
              <a:rPr lang="en-US" dirty="0"/>
              <a:t> für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und </a:t>
            </a:r>
            <a:r>
              <a:rPr lang="en-US" dirty="0" err="1"/>
              <a:t>Dienstleistungen</a:t>
            </a:r>
            <a:r>
              <a:rPr lang="en-US" dirty="0"/>
              <a:t> - die </a:t>
            </a:r>
            <a:r>
              <a:rPr lang="en-US" dirty="0" err="1"/>
              <a:t>richtige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maximiert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Chancen</a:t>
            </a:r>
            <a:r>
              <a:rPr lang="en-US" dirty="0"/>
              <a:t>, </a:t>
            </a:r>
            <a:r>
              <a:rPr lang="en-US" dirty="0" err="1"/>
              <a:t>sich</a:t>
            </a:r>
            <a:r>
              <a:rPr lang="en-US" dirty="0"/>
              <a:t> in der </a:t>
            </a:r>
            <a:r>
              <a:rPr lang="en-US" dirty="0" err="1"/>
              <a:t>Geschäftswelt</a:t>
            </a:r>
            <a:r>
              <a:rPr lang="en-US" dirty="0"/>
              <a:t> </a:t>
            </a:r>
            <a:r>
              <a:rPr lang="en-US" dirty="0" err="1"/>
              <a:t>durchzusetzen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4ABCC-D088-3F9E-8057-515FC99514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Marketing </a:t>
            </a:r>
            <a:r>
              <a:rPr lang="en-IE" dirty="0" err="1"/>
              <a:t>Strategie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608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66840F-42EB-551C-9814-610B3F1D8E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lr>
                <a:srgbClr val="FFD100"/>
              </a:buClr>
              <a:buFont typeface="Arial" panose="020B0604020202020204" pitchFamily="34" charset="0"/>
              <a:buChar char="•"/>
            </a:pPr>
            <a:r>
              <a:rPr lang="en-GB" dirty="0"/>
              <a:t>Der </a:t>
            </a:r>
            <a:r>
              <a:rPr lang="en-GB" dirty="0" err="1"/>
              <a:t>Hauptzweck</a:t>
            </a:r>
            <a:r>
              <a:rPr lang="en-GB" dirty="0"/>
              <a:t>/die Mission </a:t>
            </a:r>
            <a:r>
              <a:rPr lang="en-GB" dirty="0" err="1"/>
              <a:t>Ihres</a:t>
            </a:r>
            <a:r>
              <a:rPr lang="en-GB" dirty="0"/>
              <a:t> </a:t>
            </a:r>
            <a:r>
              <a:rPr lang="en-GB" dirty="0" err="1"/>
              <a:t>Unternehmens</a:t>
            </a:r>
            <a:r>
              <a:rPr lang="en-GB" dirty="0"/>
              <a:t> </a:t>
            </a:r>
          </a:p>
          <a:p>
            <a:pPr marL="342900" indent="-342900">
              <a:buClr>
                <a:srgbClr val="FFD100"/>
              </a:buClr>
              <a:buFont typeface="Arial" panose="020B0604020202020204" pitchFamily="34" charset="0"/>
              <a:buChar char="•"/>
            </a:pPr>
            <a:r>
              <a:rPr lang="en-GB" dirty="0"/>
              <a:t>Die Art und Weise,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Unternehmen</a:t>
            </a:r>
            <a:r>
              <a:rPr lang="en-GB" dirty="0"/>
              <a:t> </a:t>
            </a:r>
            <a:r>
              <a:rPr lang="en-GB" dirty="0" err="1"/>
              <a:t>arbeitet</a:t>
            </a:r>
            <a:endParaRPr lang="en-GB" dirty="0"/>
          </a:p>
          <a:p>
            <a:pPr marL="342900" indent="-342900">
              <a:buClr>
                <a:srgbClr val="FFD100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würden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ältere</a:t>
            </a:r>
            <a:r>
              <a:rPr lang="en-GB" dirty="0"/>
              <a:t> </a:t>
            </a:r>
            <a:r>
              <a:rPr lang="en-GB" dirty="0" err="1"/>
              <a:t>Kunden</a:t>
            </a:r>
            <a:r>
              <a:rPr lang="en-GB" dirty="0"/>
              <a:t> für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Produkte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Dienstleistungen</a:t>
            </a:r>
            <a:r>
              <a:rPr lang="en-GB" dirty="0"/>
              <a:t> </a:t>
            </a:r>
            <a:r>
              <a:rPr lang="en-GB" dirty="0" err="1"/>
              <a:t>entscheiden</a:t>
            </a:r>
            <a:r>
              <a:rPr lang="en-GB" dirty="0"/>
              <a:t>?</a:t>
            </a:r>
          </a:p>
          <a:p>
            <a:pPr marL="342900" indent="-342900">
              <a:buClr>
                <a:srgbClr val="FFD100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Entscheiden</a:t>
            </a:r>
            <a:r>
              <a:rPr lang="en-GB" dirty="0"/>
              <a:t> Sie </a:t>
            </a:r>
            <a:r>
              <a:rPr lang="en-GB" dirty="0" err="1"/>
              <a:t>sich</a:t>
            </a:r>
            <a:r>
              <a:rPr lang="en-GB" dirty="0"/>
              <a:t> für </a:t>
            </a:r>
            <a:r>
              <a:rPr lang="en-GB" dirty="0" err="1"/>
              <a:t>langfristige</a:t>
            </a:r>
            <a:r>
              <a:rPr lang="en-GB" dirty="0"/>
              <a:t> und </a:t>
            </a:r>
            <a:r>
              <a:rPr lang="en-GB" dirty="0" err="1"/>
              <a:t>kurzfristige</a:t>
            </a:r>
            <a:r>
              <a:rPr lang="en-GB" dirty="0"/>
              <a:t> </a:t>
            </a:r>
            <a:r>
              <a:rPr lang="en-GB" dirty="0" err="1"/>
              <a:t>Pläne</a:t>
            </a:r>
            <a:r>
              <a:rPr lang="en-GB" dirty="0"/>
              <a:t>/</a:t>
            </a:r>
            <a:r>
              <a:rPr lang="en-GB" dirty="0" err="1"/>
              <a:t>Ziele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2F6125-3AF2-B060-4169-C9C59D7086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rgbClr val="FFD100"/>
          </a:solidFill>
        </p:spPr>
        <p:txBody>
          <a:bodyPr/>
          <a:lstStyle/>
          <a:p>
            <a:pPr algn="ctr"/>
            <a:r>
              <a:rPr lang="en-GB" dirty="0" err="1"/>
              <a:t>Marketingziele</a:t>
            </a:r>
            <a:r>
              <a:rPr lang="en-GB" dirty="0"/>
              <a:t> </a:t>
            </a:r>
            <a:r>
              <a:rPr lang="en-GB" dirty="0" err="1"/>
              <a:t>festlegen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0BB56F-F634-CF14-BF51-7A3860432A8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5163" y="725829"/>
            <a:ext cx="4189861" cy="3433969"/>
          </a:xfrm>
        </p:spPr>
        <p:txBody>
          <a:bodyPr/>
          <a:lstStyle/>
          <a:p>
            <a:r>
              <a:rPr lang="en-GB" b="1" dirty="0"/>
              <a:t>Wie Sie </a:t>
            </a:r>
            <a:r>
              <a:rPr lang="en-GB" b="1" dirty="0" err="1"/>
              <a:t>wirksame</a:t>
            </a:r>
            <a:r>
              <a:rPr lang="en-GB" b="1" dirty="0"/>
              <a:t> </a:t>
            </a:r>
            <a:r>
              <a:rPr lang="en-GB" b="1" dirty="0" err="1"/>
              <a:t>Marketingstrategien</a:t>
            </a:r>
            <a:r>
              <a:rPr lang="en-GB" b="1" dirty="0"/>
              <a:t> für </a:t>
            </a:r>
            <a:r>
              <a:rPr lang="en-GB" b="1" dirty="0" err="1"/>
              <a:t>Ihr</a:t>
            </a:r>
            <a:r>
              <a:rPr lang="en-GB" b="1" dirty="0"/>
              <a:t> </a:t>
            </a:r>
            <a:r>
              <a:rPr lang="en-GB" b="1" dirty="0" err="1"/>
              <a:t>Unternehmen</a:t>
            </a:r>
            <a:r>
              <a:rPr lang="en-GB" b="1" dirty="0"/>
              <a:t> </a:t>
            </a:r>
            <a:r>
              <a:rPr lang="en-GB" b="1" dirty="0" err="1"/>
              <a:t>entwickeln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F16E1EA-BAF7-E167-CAE0-8CC6113760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b="1"/>
              <a:t>1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F90C27EB-FE9B-D3E3-2D15-4AD3D9C66316}"/>
              </a:ext>
            </a:extLst>
          </p:cNvPr>
          <p:cNvGrpSpPr/>
          <p:nvPr/>
        </p:nvGrpSpPr>
        <p:grpSpPr>
          <a:xfrm>
            <a:off x="1579800" y="3429000"/>
            <a:ext cx="2763600" cy="2613991"/>
            <a:chOff x="665400" y="3833425"/>
            <a:chExt cx="948997" cy="948995"/>
          </a:xfrm>
        </p:grpSpPr>
        <p:sp>
          <p:nvSpPr>
            <p:cNvPr id="8" name="Freeform 1464">
              <a:extLst>
                <a:ext uri="{FF2B5EF4-FFF2-40B4-BE49-F238E27FC236}">
                  <a16:creationId xmlns:a16="http://schemas.microsoft.com/office/drawing/2014/main" id="{C4E9495B-C27B-CB18-FB25-D15C4209CF6F}"/>
                </a:ext>
              </a:extLst>
            </p:cNvPr>
            <p:cNvSpPr/>
            <p:nvPr/>
          </p:nvSpPr>
          <p:spPr>
            <a:xfrm>
              <a:off x="665400" y="3833425"/>
              <a:ext cx="948997" cy="948995"/>
            </a:xfrm>
            <a:custGeom>
              <a:avLst/>
              <a:gdLst>
                <a:gd name="connsiteX0" fmla="*/ 872200 w 948997"/>
                <a:gd name="connsiteY0" fmla="*/ 677462 h 948995"/>
                <a:gd name="connsiteX1" fmla="*/ 641808 w 948997"/>
                <a:gd name="connsiteY1" fmla="*/ 677462 h 948995"/>
                <a:gd name="connsiteX2" fmla="*/ 641808 w 948997"/>
                <a:gd name="connsiteY2" fmla="*/ 320903 h 948995"/>
                <a:gd name="connsiteX3" fmla="*/ 658264 w 948997"/>
                <a:gd name="connsiteY3" fmla="*/ 312675 h 948995"/>
                <a:gd name="connsiteX4" fmla="*/ 713120 w 948997"/>
                <a:gd name="connsiteY4" fmla="*/ 381244 h 948995"/>
                <a:gd name="connsiteX5" fmla="*/ 671978 w 948997"/>
                <a:gd name="connsiteY5" fmla="*/ 477240 h 948995"/>
                <a:gd name="connsiteX6" fmla="*/ 809116 w 948997"/>
                <a:gd name="connsiteY6" fmla="*/ 614379 h 948995"/>
                <a:gd name="connsiteX7" fmla="*/ 946255 w 948997"/>
                <a:gd name="connsiteY7" fmla="*/ 477240 h 948995"/>
                <a:gd name="connsiteX8" fmla="*/ 809116 w 948997"/>
                <a:gd name="connsiteY8" fmla="*/ 340102 h 948995"/>
                <a:gd name="connsiteX9" fmla="*/ 735062 w 948997"/>
                <a:gd name="connsiteY9" fmla="*/ 362045 h 948995"/>
                <a:gd name="connsiteX10" fmla="*/ 680206 w 948997"/>
                <a:gd name="connsiteY10" fmla="*/ 293475 h 948995"/>
                <a:gd name="connsiteX11" fmla="*/ 732319 w 948997"/>
                <a:gd name="connsiteY11" fmla="*/ 186508 h 948995"/>
                <a:gd name="connsiteX12" fmla="*/ 784432 w 948997"/>
                <a:gd name="connsiteY12" fmla="*/ 186508 h 948995"/>
                <a:gd name="connsiteX13" fmla="*/ 814602 w 948997"/>
                <a:gd name="connsiteY13" fmla="*/ 246849 h 948995"/>
                <a:gd name="connsiteX14" fmla="*/ 940769 w 948997"/>
                <a:gd name="connsiteY14" fmla="*/ 246849 h 948995"/>
                <a:gd name="connsiteX15" fmla="*/ 902371 w 948997"/>
                <a:gd name="connsiteY15" fmla="*/ 170051 h 948995"/>
                <a:gd name="connsiteX16" fmla="*/ 940769 w 948997"/>
                <a:gd name="connsiteY16" fmla="*/ 93254 h 948995"/>
                <a:gd name="connsiteX17" fmla="*/ 814602 w 948997"/>
                <a:gd name="connsiteY17" fmla="*/ 93254 h 948995"/>
                <a:gd name="connsiteX18" fmla="*/ 784432 w 948997"/>
                <a:gd name="connsiteY18" fmla="*/ 153594 h 948995"/>
                <a:gd name="connsiteX19" fmla="*/ 732319 w 948997"/>
                <a:gd name="connsiteY19" fmla="*/ 153594 h 948995"/>
                <a:gd name="connsiteX20" fmla="*/ 565010 w 948997"/>
                <a:gd name="connsiteY20" fmla="*/ 0 h 948995"/>
                <a:gd name="connsiteX21" fmla="*/ 458042 w 948997"/>
                <a:gd name="connsiteY21" fmla="*/ 38399 h 948995"/>
                <a:gd name="connsiteX22" fmla="*/ 414158 w 948997"/>
                <a:gd name="connsiteY22" fmla="*/ 0 h 948995"/>
                <a:gd name="connsiteX23" fmla="*/ 230393 w 948997"/>
                <a:gd name="connsiteY23" fmla="*/ 0 h 948995"/>
                <a:gd name="connsiteX24" fmla="*/ 186508 w 948997"/>
                <a:gd name="connsiteY24" fmla="*/ 30170 h 948995"/>
                <a:gd name="connsiteX25" fmla="*/ 76798 w 948997"/>
                <a:gd name="connsiteY25" fmla="*/ 30170 h 948995"/>
                <a:gd name="connsiteX26" fmla="*/ 0 w 948997"/>
                <a:gd name="connsiteY26" fmla="*/ 106968 h 948995"/>
                <a:gd name="connsiteX27" fmla="*/ 0 w 948997"/>
                <a:gd name="connsiteY27" fmla="*/ 872198 h 948995"/>
                <a:gd name="connsiteX28" fmla="*/ 76798 w 948997"/>
                <a:gd name="connsiteY28" fmla="*/ 948995 h 948995"/>
                <a:gd name="connsiteX29" fmla="*/ 565010 w 948997"/>
                <a:gd name="connsiteY29" fmla="*/ 948995 h 948995"/>
                <a:gd name="connsiteX30" fmla="*/ 641808 w 948997"/>
                <a:gd name="connsiteY30" fmla="*/ 872198 h 948995"/>
                <a:gd name="connsiteX31" fmla="*/ 641808 w 948997"/>
                <a:gd name="connsiteY31" fmla="*/ 825571 h 948995"/>
                <a:gd name="connsiteX32" fmla="*/ 872200 w 948997"/>
                <a:gd name="connsiteY32" fmla="*/ 825571 h 948995"/>
                <a:gd name="connsiteX33" fmla="*/ 948998 w 948997"/>
                <a:gd name="connsiteY33" fmla="*/ 748774 h 948995"/>
                <a:gd name="connsiteX34" fmla="*/ 872200 w 948997"/>
                <a:gd name="connsiteY34" fmla="*/ 677462 h 948995"/>
                <a:gd name="connsiteX35" fmla="*/ 872200 w 948997"/>
                <a:gd name="connsiteY35" fmla="*/ 677462 h 948995"/>
                <a:gd name="connsiteX36" fmla="*/ 918827 w 948997"/>
                <a:gd name="connsiteY36" fmla="*/ 477240 h 948995"/>
                <a:gd name="connsiteX37" fmla="*/ 811859 w 948997"/>
                <a:gd name="connsiteY37" fmla="*/ 584208 h 948995"/>
                <a:gd name="connsiteX38" fmla="*/ 704891 w 948997"/>
                <a:gd name="connsiteY38" fmla="*/ 477240 h 948995"/>
                <a:gd name="connsiteX39" fmla="*/ 811859 w 948997"/>
                <a:gd name="connsiteY39" fmla="*/ 370273 h 948995"/>
                <a:gd name="connsiteX40" fmla="*/ 918827 w 948997"/>
                <a:gd name="connsiteY40" fmla="*/ 477240 h 948995"/>
                <a:gd name="connsiteX41" fmla="*/ 918827 w 948997"/>
                <a:gd name="connsiteY41" fmla="*/ 477240 h 948995"/>
                <a:gd name="connsiteX42" fmla="*/ 836544 w 948997"/>
                <a:gd name="connsiteY42" fmla="*/ 216678 h 948995"/>
                <a:gd name="connsiteX43" fmla="*/ 820088 w 948997"/>
                <a:gd name="connsiteY43" fmla="*/ 186508 h 948995"/>
                <a:gd name="connsiteX44" fmla="*/ 877686 w 948997"/>
                <a:gd name="connsiteY44" fmla="*/ 186508 h 948995"/>
                <a:gd name="connsiteX45" fmla="*/ 894142 w 948997"/>
                <a:gd name="connsiteY45" fmla="*/ 216678 h 948995"/>
                <a:gd name="connsiteX46" fmla="*/ 836544 w 948997"/>
                <a:gd name="connsiteY46" fmla="*/ 216678 h 948995"/>
                <a:gd name="connsiteX47" fmla="*/ 836544 w 948997"/>
                <a:gd name="connsiteY47" fmla="*/ 126167 h 948995"/>
                <a:gd name="connsiteX48" fmla="*/ 894142 w 948997"/>
                <a:gd name="connsiteY48" fmla="*/ 126167 h 948995"/>
                <a:gd name="connsiteX49" fmla="*/ 877686 w 948997"/>
                <a:gd name="connsiteY49" fmla="*/ 156337 h 948995"/>
                <a:gd name="connsiteX50" fmla="*/ 820088 w 948997"/>
                <a:gd name="connsiteY50" fmla="*/ 156337 h 948995"/>
                <a:gd name="connsiteX51" fmla="*/ 836544 w 948997"/>
                <a:gd name="connsiteY51" fmla="*/ 126167 h 948995"/>
                <a:gd name="connsiteX52" fmla="*/ 186508 w 948997"/>
                <a:gd name="connsiteY52" fmla="*/ 126167 h 948995"/>
                <a:gd name="connsiteX53" fmla="*/ 230393 w 948997"/>
                <a:gd name="connsiteY53" fmla="*/ 156337 h 948995"/>
                <a:gd name="connsiteX54" fmla="*/ 400444 w 948997"/>
                <a:gd name="connsiteY54" fmla="*/ 156337 h 948995"/>
                <a:gd name="connsiteX55" fmla="*/ 400444 w 948997"/>
                <a:gd name="connsiteY55" fmla="*/ 172794 h 948995"/>
                <a:gd name="connsiteX56" fmla="*/ 455300 w 948997"/>
                <a:gd name="connsiteY56" fmla="*/ 296218 h 948995"/>
                <a:gd name="connsiteX57" fmla="*/ 430615 w 948997"/>
                <a:gd name="connsiteY57" fmla="*/ 326389 h 948995"/>
                <a:gd name="connsiteX58" fmla="*/ 323647 w 948997"/>
                <a:gd name="connsiteY58" fmla="*/ 293475 h 948995"/>
                <a:gd name="connsiteX59" fmla="*/ 126167 w 948997"/>
                <a:gd name="connsiteY59" fmla="*/ 490954 h 948995"/>
                <a:gd name="connsiteX60" fmla="*/ 323647 w 948997"/>
                <a:gd name="connsiteY60" fmla="*/ 688433 h 948995"/>
                <a:gd name="connsiteX61" fmla="*/ 521126 w 948997"/>
                <a:gd name="connsiteY61" fmla="*/ 490954 h 948995"/>
                <a:gd name="connsiteX62" fmla="*/ 455300 w 948997"/>
                <a:gd name="connsiteY62" fmla="*/ 342845 h 948995"/>
                <a:gd name="connsiteX63" fmla="*/ 479984 w 948997"/>
                <a:gd name="connsiteY63" fmla="*/ 312675 h 948995"/>
                <a:gd name="connsiteX64" fmla="*/ 554039 w 948997"/>
                <a:gd name="connsiteY64" fmla="*/ 337360 h 948995"/>
                <a:gd name="connsiteX65" fmla="*/ 554039 w 948997"/>
                <a:gd name="connsiteY65" fmla="*/ 677462 h 948995"/>
                <a:gd name="connsiteX66" fmla="*/ 474499 w 948997"/>
                <a:gd name="connsiteY66" fmla="*/ 677462 h 948995"/>
                <a:gd name="connsiteX67" fmla="*/ 364788 w 948997"/>
                <a:gd name="connsiteY67" fmla="*/ 718604 h 948995"/>
                <a:gd name="connsiteX68" fmla="*/ 340103 w 948997"/>
                <a:gd name="connsiteY68" fmla="*/ 754260 h 948995"/>
                <a:gd name="connsiteX69" fmla="*/ 364788 w 948997"/>
                <a:gd name="connsiteY69" fmla="*/ 789916 h 948995"/>
                <a:gd name="connsiteX70" fmla="*/ 474499 w 948997"/>
                <a:gd name="connsiteY70" fmla="*/ 831057 h 948995"/>
                <a:gd name="connsiteX71" fmla="*/ 554039 w 948997"/>
                <a:gd name="connsiteY71" fmla="*/ 831057 h 948995"/>
                <a:gd name="connsiteX72" fmla="*/ 554039 w 948997"/>
                <a:gd name="connsiteY72" fmla="*/ 861227 h 948995"/>
                <a:gd name="connsiteX73" fmla="*/ 93254 w 948997"/>
                <a:gd name="connsiteY73" fmla="*/ 861227 h 948995"/>
                <a:gd name="connsiteX74" fmla="*/ 93254 w 948997"/>
                <a:gd name="connsiteY74" fmla="*/ 126167 h 948995"/>
                <a:gd name="connsiteX75" fmla="*/ 186508 w 948997"/>
                <a:gd name="connsiteY75" fmla="*/ 126167 h 948995"/>
                <a:gd name="connsiteX76" fmla="*/ 397701 w 948997"/>
                <a:gd name="connsiteY76" fmla="*/ 570495 h 948995"/>
                <a:gd name="connsiteX77" fmla="*/ 367531 w 948997"/>
                <a:gd name="connsiteY77" fmla="*/ 570495 h 948995"/>
                <a:gd name="connsiteX78" fmla="*/ 367531 w 948997"/>
                <a:gd name="connsiteY78" fmla="*/ 447070 h 948995"/>
                <a:gd name="connsiteX79" fmla="*/ 397701 w 948997"/>
                <a:gd name="connsiteY79" fmla="*/ 447070 h 948995"/>
                <a:gd name="connsiteX80" fmla="*/ 397701 w 948997"/>
                <a:gd name="connsiteY80" fmla="*/ 570495 h 948995"/>
                <a:gd name="connsiteX81" fmla="*/ 337360 w 948997"/>
                <a:gd name="connsiteY81" fmla="*/ 570495 h 948995"/>
                <a:gd name="connsiteX82" fmla="*/ 307190 w 948997"/>
                <a:gd name="connsiteY82" fmla="*/ 570495 h 948995"/>
                <a:gd name="connsiteX83" fmla="*/ 307190 w 948997"/>
                <a:gd name="connsiteY83" fmla="*/ 416900 h 948995"/>
                <a:gd name="connsiteX84" fmla="*/ 337360 w 948997"/>
                <a:gd name="connsiteY84" fmla="*/ 416900 h 948995"/>
                <a:gd name="connsiteX85" fmla="*/ 337360 w 948997"/>
                <a:gd name="connsiteY85" fmla="*/ 570495 h 948995"/>
                <a:gd name="connsiteX86" fmla="*/ 277020 w 948997"/>
                <a:gd name="connsiteY86" fmla="*/ 570495 h 948995"/>
                <a:gd name="connsiteX87" fmla="*/ 246849 w 948997"/>
                <a:gd name="connsiteY87" fmla="*/ 570495 h 948995"/>
                <a:gd name="connsiteX88" fmla="*/ 246849 w 948997"/>
                <a:gd name="connsiteY88" fmla="*/ 510154 h 948995"/>
                <a:gd name="connsiteX89" fmla="*/ 277020 w 948997"/>
                <a:gd name="connsiteY89" fmla="*/ 510154 h 948995"/>
                <a:gd name="connsiteX90" fmla="*/ 277020 w 948997"/>
                <a:gd name="connsiteY90" fmla="*/ 570495 h 948995"/>
                <a:gd name="connsiteX91" fmla="*/ 452557 w 948997"/>
                <a:gd name="connsiteY91" fmla="*/ 600665 h 948995"/>
                <a:gd name="connsiteX92" fmla="*/ 323647 w 948997"/>
                <a:gd name="connsiteY92" fmla="*/ 661005 h 948995"/>
                <a:gd name="connsiteX93" fmla="*/ 194737 w 948997"/>
                <a:gd name="connsiteY93" fmla="*/ 600665 h 948995"/>
                <a:gd name="connsiteX94" fmla="*/ 452557 w 948997"/>
                <a:gd name="connsiteY94" fmla="*/ 600665 h 948995"/>
                <a:gd name="connsiteX95" fmla="*/ 471756 w 948997"/>
                <a:gd name="connsiteY95" fmla="*/ 570495 h 948995"/>
                <a:gd name="connsiteX96" fmla="*/ 427872 w 948997"/>
                <a:gd name="connsiteY96" fmla="*/ 570495 h 948995"/>
                <a:gd name="connsiteX97" fmla="*/ 427872 w 948997"/>
                <a:gd name="connsiteY97" fmla="*/ 416900 h 948995"/>
                <a:gd name="connsiteX98" fmla="*/ 367531 w 948997"/>
                <a:gd name="connsiteY98" fmla="*/ 416900 h 948995"/>
                <a:gd name="connsiteX99" fmla="*/ 367531 w 948997"/>
                <a:gd name="connsiteY99" fmla="*/ 386729 h 948995"/>
                <a:gd name="connsiteX100" fmla="*/ 277020 w 948997"/>
                <a:gd name="connsiteY100" fmla="*/ 386729 h 948995"/>
                <a:gd name="connsiteX101" fmla="*/ 277020 w 948997"/>
                <a:gd name="connsiteY101" fmla="*/ 477240 h 948995"/>
                <a:gd name="connsiteX102" fmla="*/ 216679 w 948997"/>
                <a:gd name="connsiteY102" fmla="*/ 477240 h 948995"/>
                <a:gd name="connsiteX103" fmla="*/ 216679 w 948997"/>
                <a:gd name="connsiteY103" fmla="*/ 567752 h 948995"/>
                <a:gd name="connsiteX104" fmla="*/ 172794 w 948997"/>
                <a:gd name="connsiteY104" fmla="*/ 567752 h 948995"/>
                <a:gd name="connsiteX105" fmla="*/ 153595 w 948997"/>
                <a:gd name="connsiteY105" fmla="*/ 490954 h 948995"/>
                <a:gd name="connsiteX106" fmla="*/ 320904 w 948997"/>
                <a:gd name="connsiteY106" fmla="*/ 323646 h 948995"/>
                <a:gd name="connsiteX107" fmla="*/ 488213 w 948997"/>
                <a:gd name="connsiteY107" fmla="*/ 490954 h 948995"/>
                <a:gd name="connsiteX108" fmla="*/ 471756 w 948997"/>
                <a:gd name="connsiteY108" fmla="*/ 570495 h 948995"/>
                <a:gd name="connsiteX109" fmla="*/ 471756 w 948997"/>
                <a:gd name="connsiteY109" fmla="*/ 570495 h 948995"/>
                <a:gd name="connsiteX110" fmla="*/ 373017 w 948997"/>
                <a:gd name="connsiteY110" fmla="*/ 759745 h 948995"/>
                <a:gd name="connsiteX111" fmla="*/ 367531 w 948997"/>
                <a:gd name="connsiteY111" fmla="*/ 754260 h 948995"/>
                <a:gd name="connsiteX112" fmla="*/ 373017 w 948997"/>
                <a:gd name="connsiteY112" fmla="*/ 748774 h 948995"/>
                <a:gd name="connsiteX113" fmla="*/ 460785 w 948997"/>
                <a:gd name="connsiteY113" fmla="*/ 715861 h 948995"/>
                <a:gd name="connsiteX114" fmla="*/ 460785 w 948997"/>
                <a:gd name="connsiteY114" fmla="*/ 795401 h 948995"/>
                <a:gd name="connsiteX115" fmla="*/ 373017 w 948997"/>
                <a:gd name="connsiteY115" fmla="*/ 759745 h 948995"/>
                <a:gd name="connsiteX116" fmla="*/ 490955 w 948997"/>
                <a:gd name="connsiteY116" fmla="*/ 798144 h 948995"/>
                <a:gd name="connsiteX117" fmla="*/ 490955 w 948997"/>
                <a:gd name="connsiteY117" fmla="*/ 767973 h 948995"/>
                <a:gd name="connsiteX118" fmla="*/ 795403 w 948997"/>
                <a:gd name="connsiteY118" fmla="*/ 767973 h 948995"/>
                <a:gd name="connsiteX119" fmla="*/ 795403 w 948997"/>
                <a:gd name="connsiteY119" fmla="*/ 798144 h 948995"/>
                <a:gd name="connsiteX120" fmla="*/ 490955 w 948997"/>
                <a:gd name="connsiteY120" fmla="*/ 798144 h 948995"/>
                <a:gd name="connsiteX121" fmla="*/ 795403 w 948997"/>
                <a:gd name="connsiteY121" fmla="*/ 737803 h 948995"/>
                <a:gd name="connsiteX122" fmla="*/ 490955 w 948997"/>
                <a:gd name="connsiteY122" fmla="*/ 737803 h 948995"/>
                <a:gd name="connsiteX123" fmla="*/ 490955 w 948997"/>
                <a:gd name="connsiteY123" fmla="*/ 707633 h 948995"/>
                <a:gd name="connsiteX124" fmla="*/ 795403 w 948997"/>
                <a:gd name="connsiteY124" fmla="*/ 707633 h 948995"/>
                <a:gd name="connsiteX125" fmla="*/ 795403 w 948997"/>
                <a:gd name="connsiteY125" fmla="*/ 737803 h 948995"/>
                <a:gd name="connsiteX126" fmla="*/ 611637 w 948997"/>
                <a:gd name="connsiteY126" fmla="*/ 677462 h 948995"/>
                <a:gd name="connsiteX127" fmla="*/ 581467 w 948997"/>
                <a:gd name="connsiteY127" fmla="*/ 677462 h 948995"/>
                <a:gd name="connsiteX128" fmla="*/ 581467 w 948997"/>
                <a:gd name="connsiteY128" fmla="*/ 340102 h 948995"/>
                <a:gd name="connsiteX129" fmla="*/ 611637 w 948997"/>
                <a:gd name="connsiteY129" fmla="*/ 334617 h 948995"/>
                <a:gd name="connsiteX130" fmla="*/ 611637 w 948997"/>
                <a:gd name="connsiteY130" fmla="*/ 677462 h 948995"/>
                <a:gd name="connsiteX131" fmla="*/ 567753 w 948997"/>
                <a:gd name="connsiteY131" fmla="*/ 32913 h 948995"/>
                <a:gd name="connsiteX132" fmla="*/ 704891 w 948997"/>
                <a:gd name="connsiteY132" fmla="*/ 156337 h 948995"/>
                <a:gd name="connsiteX133" fmla="*/ 641808 w 948997"/>
                <a:gd name="connsiteY133" fmla="*/ 156337 h 948995"/>
                <a:gd name="connsiteX134" fmla="*/ 567753 w 948997"/>
                <a:gd name="connsiteY134" fmla="*/ 95997 h 948995"/>
                <a:gd name="connsiteX135" fmla="*/ 490955 w 948997"/>
                <a:gd name="connsiteY135" fmla="*/ 172794 h 948995"/>
                <a:gd name="connsiteX136" fmla="*/ 567753 w 948997"/>
                <a:gd name="connsiteY136" fmla="*/ 249591 h 948995"/>
                <a:gd name="connsiteX137" fmla="*/ 641808 w 948997"/>
                <a:gd name="connsiteY137" fmla="*/ 189250 h 948995"/>
                <a:gd name="connsiteX138" fmla="*/ 704891 w 948997"/>
                <a:gd name="connsiteY138" fmla="*/ 189250 h 948995"/>
                <a:gd name="connsiteX139" fmla="*/ 567753 w 948997"/>
                <a:gd name="connsiteY139" fmla="*/ 312675 h 948995"/>
                <a:gd name="connsiteX140" fmla="*/ 430615 w 948997"/>
                <a:gd name="connsiteY140" fmla="*/ 175537 h 948995"/>
                <a:gd name="connsiteX141" fmla="*/ 567753 w 948997"/>
                <a:gd name="connsiteY141" fmla="*/ 32913 h 948995"/>
                <a:gd name="connsiteX142" fmla="*/ 567753 w 948997"/>
                <a:gd name="connsiteY142" fmla="*/ 32913 h 948995"/>
                <a:gd name="connsiteX143" fmla="*/ 608895 w 948997"/>
                <a:gd name="connsiteY143" fmla="*/ 186508 h 948995"/>
                <a:gd name="connsiteX144" fmla="*/ 565010 w 948997"/>
                <a:gd name="connsiteY144" fmla="*/ 216678 h 948995"/>
                <a:gd name="connsiteX145" fmla="*/ 518383 w 948997"/>
                <a:gd name="connsiteY145" fmla="*/ 170051 h 948995"/>
                <a:gd name="connsiteX146" fmla="*/ 565010 w 948997"/>
                <a:gd name="connsiteY146" fmla="*/ 123424 h 948995"/>
                <a:gd name="connsiteX147" fmla="*/ 608895 w 948997"/>
                <a:gd name="connsiteY147" fmla="*/ 153594 h 948995"/>
                <a:gd name="connsiteX148" fmla="*/ 551296 w 948997"/>
                <a:gd name="connsiteY148" fmla="*/ 153594 h 948995"/>
                <a:gd name="connsiteX149" fmla="*/ 551296 w 948997"/>
                <a:gd name="connsiteY149" fmla="*/ 183765 h 948995"/>
                <a:gd name="connsiteX150" fmla="*/ 608895 w 948997"/>
                <a:gd name="connsiteY150" fmla="*/ 183765 h 948995"/>
                <a:gd name="connsiteX151" fmla="*/ 213936 w 948997"/>
                <a:gd name="connsiteY151" fmla="*/ 49370 h 948995"/>
                <a:gd name="connsiteX152" fmla="*/ 230393 w 948997"/>
                <a:gd name="connsiteY152" fmla="*/ 32913 h 948995"/>
                <a:gd name="connsiteX153" fmla="*/ 414158 w 948997"/>
                <a:gd name="connsiteY153" fmla="*/ 32913 h 948995"/>
                <a:gd name="connsiteX154" fmla="*/ 430615 w 948997"/>
                <a:gd name="connsiteY154" fmla="*/ 49370 h 948995"/>
                <a:gd name="connsiteX155" fmla="*/ 430615 w 948997"/>
                <a:gd name="connsiteY155" fmla="*/ 74054 h 948995"/>
                <a:gd name="connsiteX156" fmla="*/ 405930 w 948997"/>
                <a:gd name="connsiteY156" fmla="*/ 123424 h 948995"/>
                <a:gd name="connsiteX157" fmla="*/ 230393 w 948997"/>
                <a:gd name="connsiteY157" fmla="*/ 123424 h 948995"/>
                <a:gd name="connsiteX158" fmla="*/ 213936 w 948997"/>
                <a:gd name="connsiteY158" fmla="*/ 106968 h 948995"/>
                <a:gd name="connsiteX159" fmla="*/ 213936 w 948997"/>
                <a:gd name="connsiteY159" fmla="*/ 49370 h 948995"/>
                <a:gd name="connsiteX160" fmla="*/ 611637 w 948997"/>
                <a:gd name="connsiteY160" fmla="*/ 874941 h 948995"/>
                <a:gd name="connsiteX161" fmla="*/ 565010 w 948997"/>
                <a:gd name="connsiteY161" fmla="*/ 921568 h 948995"/>
                <a:gd name="connsiteX162" fmla="*/ 76798 w 948997"/>
                <a:gd name="connsiteY162" fmla="*/ 921568 h 948995"/>
                <a:gd name="connsiteX163" fmla="*/ 30171 w 948997"/>
                <a:gd name="connsiteY163" fmla="*/ 874941 h 948995"/>
                <a:gd name="connsiteX164" fmla="*/ 30171 w 948997"/>
                <a:gd name="connsiteY164" fmla="*/ 109710 h 948995"/>
                <a:gd name="connsiteX165" fmla="*/ 76798 w 948997"/>
                <a:gd name="connsiteY165" fmla="*/ 63084 h 948995"/>
                <a:gd name="connsiteX166" fmla="*/ 183766 w 948997"/>
                <a:gd name="connsiteY166" fmla="*/ 63084 h 948995"/>
                <a:gd name="connsiteX167" fmla="*/ 183766 w 948997"/>
                <a:gd name="connsiteY167" fmla="*/ 93254 h 948995"/>
                <a:gd name="connsiteX168" fmla="*/ 93254 w 948997"/>
                <a:gd name="connsiteY168" fmla="*/ 93254 h 948995"/>
                <a:gd name="connsiteX169" fmla="*/ 63084 w 948997"/>
                <a:gd name="connsiteY169" fmla="*/ 123424 h 948995"/>
                <a:gd name="connsiteX170" fmla="*/ 63084 w 948997"/>
                <a:gd name="connsiteY170" fmla="*/ 858485 h 948995"/>
                <a:gd name="connsiteX171" fmla="*/ 93254 w 948997"/>
                <a:gd name="connsiteY171" fmla="*/ 888655 h 948995"/>
                <a:gd name="connsiteX172" fmla="*/ 551296 w 948997"/>
                <a:gd name="connsiteY172" fmla="*/ 888655 h 948995"/>
                <a:gd name="connsiteX173" fmla="*/ 581467 w 948997"/>
                <a:gd name="connsiteY173" fmla="*/ 858485 h 948995"/>
                <a:gd name="connsiteX174" fmla="*/ 581467 w 948997"/>
                <a:gd name="connsiteY174" fmla="*/ 828314 h 948995"/>
                <a:gd name="connsiteX175" fmla="*/ 611637 w 948997"/>
                <a:gd name="connsiteY175" fmla="*/ 828314 h 948995"/>
                <a:gd name="connsiteX176" fmla="*/ 611637 w 948997"/>
                <a:gd name="connsiteY176" fmla="*/ 874941 h 948995"/>
                <a:gd name="connsiteX177" fmla="*/ 872200 w 948997"/>
                <a:gd name="connsiteY177" fmla="*/ 798144 h 948995"/>
                <a:gd name="connsiteX178" fmla="*/ 825573 w 948997"/>
                <a:gd name="connsiteY178" fmla="*/ 798144 h 948995"/>
                <a:gd name="connsiteX179" fmla="*/ 825573 w 948997"/>
                <a:gd name="connsiteY179" fmla="*/ 707633 h 948995"/>
                <a:gd name="connsiteX180" fmla="*/ 872200 w 948997"/>
                <a:gd name="connsiteY180" fmla="*/ 707633 h 948995"/>
                <a:gd name="connsiteX181" fmla="*/ 918827 w 948997"/>
                <a:gd name="connsiteY181" fmla="*/ 754260 h 948995"/>
                <a:gd name="connsiteX182" fmla="*/ 872200 w 948997"/>
                <a:gd name="connsiteY182" fmla="*/ 798144 h 948995"/>
                <a:gd name="connsiteX183" fmla="*/ 872200 w 948997"/>
                <a:gd name="connsiteY183" fmla="*/ 798144 h 94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948997" h="948995">
                  <a:moveTo>
                    <a:pt x="872200" y="677462"/>
                  </a:moveTo>
                  <a:lnTo>
                    <a:pt x="641808" y="677462"/>
                  </a:lnTo>
                  <a:lnTo>
                    <a:pt x="641808" y="320903"/>
                  </a:lnTo>
                  <a:cubicBezTo>
                    <a:pt x="647293" y="318160"/>
                    <a:pt x="652779" y="315418"/>
                    <a:pt x="658264" y="312675"/>
                  </a:cubicBezTo>
                  <a:lnTo>
                    <a:pt x="713120" y="381244"/>
                  </a:lnTo>
                  <a:cubicBezTo>
                    <a:pt x="688435" y="405929"/>
                    <a:pt x="671978" y="441584"/>
                    <a:pt x="671978" y="477240"/>
                  </a:cubicBezTo>
                  <a:cubicBezTo>
                    <a:pt x="671978" y="554038"/>
                    <a:pt x="735062" y="614379"/>
                    <a:pt x="809116" y="614379"/>
                  </a:cubicBezTo>
                  <a:cubicBezTo>
                    <a:pt x="883171" y="614379"/>
                    <a:pt x="946255" y="551295"/>
                    <a:pt x="946255" y="477240"/>
                  </a:cubicBezTo>
                  <a:cubicBezTo>
                    <a:pt x="946255" y="400443"/>
                    <a:pt x="883171" y="340102"/>
                    <a:pt x="809116" y="340102"/>
                  </a:cubicBezTo>
                  <a:cubicBezTo>
                    <a:pt x="781689" y="340102"/>
                    <a:pt x="757004" y="348331"/>
                    <a:pt x="735062" y="362045"/>
                  </a:cubicBezTo>
                  <a:lnTo>
                    <a:pt x="680206" y="293475"/>
                  </a:lnTo>
                  <a:cubicBezTo>
                    <a:pt x="707634" y="266048"/>
                    <a:pt x="726833" y="230392"/>
                    <a:pt x="732319" y="186508"/>
                  </a:cubicBezTo>
                  <a:lnTo>
                    <a:pt x="784432" y="186508"/>
                  </a:lnTo>
                  <a:lnTo>
                    <a:pt x="814602" y="246849"/>
                  </a:lnTo>
                  <a:lnTo>
                    <a:pt x="940769" y="246849"/>
                  </a:lnTo>
                  <a:lnTo>
                    <a:pt x="902371" y="170051"/>
                  </a:lnTo>
                  <a:lnTo>
                    <a:pt x="940769" y="93254"/>
                  </a:lnTo>
                  <a:lnTo>
                    <a:pt x="814602" y="93254"/>
                  </a:lnTo>
                  <a:lnTo>
                    <a:pt x="784432" y="153594"/>
                  </a:lnTo>
                  <a:lnTo>
                    <a:pt x="732319" y="153594"/>
                  </a:lnTo>
                  <a:cubicBezTo>
                    <a:pt x="724091" y="68569"/>
                    <a:pt x="652779" y="0"/>
                    <a:pt x="565010" y="0"/>
                  </a:cubicBezTo>
                  <a:cubicBezTo>
                    <a:pt x="523869" y="0"/>
                    <a:pt x="485470" y="13714"/>
                    <a:pt x="458042" y="38399"/>
                  </a:cubicBezTo>
                  <a:cubicBezTo>
                    <a:pt x="455300" y="16456"/>
                    <a:pt x="436100" y="0"/>
                    <a:pt x="414158" y="0"/>
                  </a:cubicBezTo>
                  <a:lnTo>
                    <a:pt x="230393" y="0"/>
                  </a:lnTo>
                  <a:cubicBezTo>
                    <a:pt x="211193" y="0"/>
                    <a:pt x="194737" y="13714"/>
                    <a:pt x="186508" y="30170"/>
                  </a:cubicBezTo>
                  <a:lnTo>
                    <a:pt x="76798" y="30170"/>
                  </a:lnTo>
                  <a:cubicBezTo>
                    <a:pt x="35656" y="30170"/>
                    <a:pt x="0" y="65826"/>
                    <a:pt x="0" y="106968"/>
                  </a:cubicBezTo>
                  <a:lnTo>
                    <a:pt x="0" y="872198"/>
                  </a:lnTo>
                  <a:cubicBezTo>
                    <a:pt x="0" y="913340"/>
                    <a:pt x="35656" y="948995"/>
                    <a:pt x="76798" y="948995"/>
                  </a:cubicBezTo>
                  <a:lnTo>
                    <a:pt x="565010" y="948995"/>
                  </a:lnTo>
                  <a:cubicBezTo>
                    <a:pt x="606152" y="948995"/>
                    <a:pt x="641808" y="913340"/>
                    <a:pt x="641808" y="872198"/>
                  </a:cubicBezTo>
                  <a:lnTo>
                    <a:pt x="641808" y="825571"/>
                  </a:lnTo>
                  <a:lnTo>
                    <a:pt x="872200" y="825571"/>
                  </a:lnTo>
                  <a:cubicBezTo>
                    <a:pt x="913342" y="825571"/>
                    <a:pt x="948998" y="789916"/>
                    <a:pt x="948998" y="748774"/>
                  </a:cubicBezTo>
                  <a:cubicBezTo>
                    <a:pt x="948998" y="707633"/>
                    <a:pt x="913342" y="677462"/>
                    <a:pt x="872200" y="677462"/>
                  </a:cubicBezTo>
                  <a:lnTo>
                    <a:pt x="872200" y="677462"/>
                  </a:lnTo>
                  <a:close/>
                  <a:moveTo>
                    <a:pt x="918827" y="477240"/>
                  </a:moveTo>
                  <a:cubicBezTo>
                    <a:pt x="918827" y="537581"/>
                    <a:pt x="869457" y="584208"/>
                    <a:pt x="811859" y="584208"/>
                  </a:cubicBezTo>
                  <a:cubicBezTo>
                    <a:pt x="754261" y="584208"/>
                    <a:pt x="704891" y="534839"/>
                    <a:pt x="704891" y="477240"/>
                  </a:cubicBezTo>
                  <a:cubicBezTo>
                    <a:pt x="704891" y="416900"/>
                    <a:pt x="754261" y="370273"/>
                    <a:pt x="811859" y="370273"/>
                  </a:cubicBezTo>
                  <a:cubicBezTo>
                    <a:pt x="869457" y="370273"/>
                    <a:pt x="918827" y="419643"/>
                    <a:pt x="918827" y="477240"/>
                  </a:cubicBezTo>
                  <a:lnTo>
                    <a:pt x="918827" y="477240"/>
                  </a:lnTo>
                  <a:close/>
                  <a:moveTo>
                    <a:pt x="836544" y="216678"/>
                  </a:moveTo>
                  <a:lnTo>
                    <a:pt x="820088" y="186508"/>
                  </a:lnTo>
                  <a:lnTo>
                    <a:pt x="877686" y="186508"/>
                  </a:lnTo>
                  <a:lnTo>
                    <a:pt x="894142" y="216678"/>
                  </a:lnTo>
                  <a:lnTo>
                    <a:pt x="836544" y="216678"/>
                  </a:lnTo>
                  <a:close/>
                  <a:moveTo>
                    <a:pt x="836544" y="126167"/>
                  </a:moveTo>
                  <a:lnTo>
                    <a:pt x="894142" y="126167"/>
                  </a:lnTo>
                  <a:lnTo>
                    <a:pt x="877686" y="156337"/>
                  </a:lnTo>
                  <a:lnTo>
                    <a:pt x="820088" y="156337"/>
                  </a:lnTo>
                  <a:lnTo>
                    <a:pt x="836544" y="126167"/>
                  </a:lnTo>
                  <a:close/>
                  <a:moveTo>
                    <a:pt x="186508" y="126167"/>
                  </a:moveTo>
                  <a:cubicBezTo>
                    <a:pt x="191994" y="142624"/>
                    <a:pt x="208450" y="156337"/>
                    <a:pt x="230393" y="156337"/>
                  </a:cubicBezTo>
                  <a:lnTo>
                    <a:pt x="400444" y="156337"/>
                  </a:lnTo>
                  <a:cubicBezTo>
                    <a:pt x="400444" y="161823"/>
                    <a:pt x="400444" y="167308"/>
                    <a:pt x="400444" y="172794"/>
                  </a:cubicBezTo>
                  <a:cubicBezTo>
                    <a:pt x="400444" y="222163"/>
                    <a:pt x="422386" y="266048"/>
                    <a:pt x="455300" y="296218"/>
                  </a:cubicBezTo>
                  <a:lnTo>
                    <a:pt x="430615" y="326389"/>
                  </a:lnTo>
                  <a:cubicBezTo>
                    <a:pt x="400444" y="307189"/>
                    <a:pt x="362045" y="293475"/>
                    <a:pt x="323647" y="293475"/>
                  </a:cubicBezTo>
                  <a:cubicBezTo>
                    <a:pt x="213936" y="293475"/>
                    <a:pt x="126167" y="383987"/>
                    <a:pt x="126167" y="490954"/>
                  </a:cubicBezTo>
                  <a:cubicBezTo>
                    <a:pt x="126167" y="600665"/>
                    <a:pt x="216679" y="688433"/>
                    <a:pt x="323647" y="688433"/>
                  </a:cubicBezTo>
                  <a:cubicBezTo>
                    <a:pt x="433357" y="688433"/>
                    <a:pt x="521126" y="597922"/>
                    <a:pt x="521126" y="490954"/>
                  </a:cubicBezTo>
                  <a:cubicBezTo>
                    <a:pt x="521126" y="433357"/>
                    <a:pt x="496441" y="378501"/>
                    <a:pt x="455300" y="342845"/>
                  </a:cubicBezTo>
                  <a:lnTo>
                    <a:pt x="479984" y="312675"/>
                  </a:lnTo>
                  <a:cubicBezTo>
                    <a:pt x="501927" y="326389"/>
                    <a:pt x="526611" y="334617"/>
                    <a:pt x="554039" y="337360"/>
                  </a:cubicBezTo>
                  <a:lnTo>
                    <a:pt x="554039" y="677462"/>
                  </a:lnTo>
                  <a:lnTo>
                    <a:pt x="474499" y="677462"/>
                  </a:lnTo>
                  <a:lnTo>
                    <a:pt x="364788" y="718604"/>
                  </a:lnTo>
                  <a:cubicBezTo>
                    <a:pt x="351074" y="724089"/>
                    <a:pt x="340103" y="737803"/>
                    <a:pt x="340103" y="754260"/>
                  </a:cubicBezTo>
                  <a:cubicBezTo>
                    <a:pt x="340103" y="770716"/>
                    <a:pt x="351074" y="784430"/>
                    <a:pt x="364788" y="789916"/>
                  </a:cubicBezTo>
                  <a:lnTo>
                    <a:pt x="474499" y="831057"/>
                  </a:lnTo>
                  <a:lnTo>
                    <a:pt x="554039" y="831057"/>
                  </a:lnTo>
                  <a:lnTo>
                    <a:pt x="554039" y="861227"/>
                  </a:lnTo>
                  <a:lnTo>
                    <a:pt x="93254" y="861227"/>
                  </a:lnTo>
                  <a:lnTo>
                    <a:pt x="93254" y="126167"/>
                  </a:lnTo>
                  <a:lnTo>
                    <a:pt x="186508" y="126167"/>
                  </a:lnTo>
                  <a:close/>
                  <a:moveTo>
                    <a:pt x="397701" y="570495"/>
                  </a:moveTo>
                  <a:lnTo>
                    <a:pt x="367531" y="570495"/>
                  </a:lnTo>
                  <a:lnTo>
                    <a:pt x="367531" y="447070"/>
                  </a:lnTo>
                  <a:lnTo>
                    <a:pt x="397701" y="447070"/>
                  </a:lnTo>
                  <a:lnTo>
                    <a:pt x="397701" y="570495"/>
                  </a:lnTo>
                  <a:close/>
                  <a:moveTo>
                    <a:pt x="337360" y="570495"/>
                  </a:moveTo>
                  <a:lnTo>
                    <a:pt x="307190" y="570495"/>
                  </a:lnTo>
                  <a:lnTo>
                    <a:pt x="307190" y="416900"/>
                  </a:lnTo>
                  <a:lnTo>
                    <a:pt x="337360" y="416900"/>
                  </a:lnTo>
                  <a:lnTo>
                    <a:pt x="337360" y="570495"/>
                  </a:lnTo>
                  <a:close/>
                  <a:moveTo>
                    <a:pt x="277020" y="570495"/>
                  </a:moveTo>
                  <a:lnTo>
                    <a:pt x="246849" y="570495"/>
                  </a:lnTo>
                  <a:lnTo>
                    <a:pt x="246849" y="510154"/>
                  </a:lnTo>
                  <a:lnTo>
                    <a:pt x="277020" y="510154"/>
                  </a:lnTo>
                  <a:lnTo>
                    <a:pt x="277020" y="570495"/>
                  </a:lnTo>
                  <a:close/>
                  <a:moveTo>
                    <a:pt x="452557" y="600665"/>
                  </a:moveTo>
                  <a:cubicBezTo>
                    <a:pt x="422386" y="639064"/>
                    <a:pt x="375759" y="661005"/>
                    <a:pt x="323647" y="661005"/>
                  </a:cubicBezTo>
                  <a:cubicBezTo>
                    <a:pt x="271534" y="661005"/>
                    <a:pt x="224907" y="636321"/>
                    <a:pt x="194737" y="600665"/>
                  </a:cubicBezTo>
                  <a:lnTo>
                    <a:pt x="452557" y="600665"/>
                  </a:lnTo>
                  <a:close/>
                  <a:moveTo>
                    <a:pt x="471756" y="570495"/>
                  </a:moveTo>
                  <a:lnTo>
                    <a:pt x="427872" y="570495"/>
                  </a:lnTo>
                  <a:lnTo>
                    <a:pt x="427872" y="416900"/>
                  </a:lnTo>
                  <a:lnTo>
                    <a:pt x="367531" y="416900"/>
                  </a:lnTo>
                  <a:lnTo>
                    <a:pt x="367531" y="386729"/>
                  </a:lnTo>
                  <a:lnTo>
                    <a:pt x="277020" y="386729"/>
                  </a:lnTo>
                  <a:lnTo>
                    <a:pt x="277020" y="477240"/>
                  </a:lnTo>
                  <a:lnTo>
                    <a:pt x="216679" y="477240"/>
                  </a:lnTo>
                  <a:lnTo>
                    <a:pt x="216679" y="567752"/>
                  </a:lnTo>
                  <a:lnTo>
                    <a:pt x="172794" y="567752"/>
                  </a:lnTo>
                  <a:cubicBezTo>
                    <a:pt x="161823" y="545810"/>
                    <a:pt x="153595" y="518382"/>
                    <a:pt x="153595" y="490954"/>
                  </a:cubicBezTo>
                  <a:cubicBezTo>
                    <a:pt x="153595" y="397701"/>
                    <a:pt x="230393" y="323646"/>
                    <a:pt x="320904" y="323646"/>
                  </a:cubicBezTo>
                  <a:cubicBezTo>
                    <a:pt x="411415" y="323646"/>
                    <a:pt x="488213" y="400443"/>
                    <a:pt x="488213" y="490954"/>
                  </a:cubicBezTo>
                  <a:cubicBezTo>
                    <a:pt x="490955" y="521125"/>
                    <a:pt x="482727" y="545810"/>
                    <a:pt x="471756" y="570495"/>
                  </a:cubicBezTo>
                  <a:lnTo>
                    <a:pt x="471756" y="570495"/>
                  </a:lnTo>
                  <a:close/>
                  <a:moveTo>
                    <a:pt x="373017" y="759745"/>
                  </a:moveTo>
                  <a:cubicBezTo>
                    <a:pt x="370274" y="759745"/>
                    <a:pt x="367531" y="757002"/>
                    <a:pt x="367531" y="754260"/>
                  </a:cubicBezTo>
                  <a:cubicBezTo>
                    <a:pt x="367531" y="751517"/>
                    <a:pt x="370274" y="748774"/>
                    <a:pt x="373017" y="748774"/>
                  </a:cubicBezTo>
                  <a:lnTo>
                    <a:pt x="460785" y="715861"/>
                  </a:lnTo>
                  <a:lnTo>
                    <a:pt x="460785" y="795401"/>
                  </a:lnTo>
                  <a:lnTo>
                    <a:pt x="373017" y="759745"/>
                  </a:lnTo>
                  <a:close/>
                  <a:moveTo>
                    <a:pt x="490955" y="798144"/>
                  </a:moveTo>
                  <a:lnTo>
                    <a:pt x="490955" y="767973"/>
                  </a:lnTo>
                  <a:lnTo>
                    <a:pt x="795403" y="767973"/>
                  </a:lnTo>
                  <a:lnTo>
                    <a:pt x="795403" y="798144"/>
                  </a:lnTo>
                  <a:lnTo>
                    <a:pt x="490955" y="798144"/>
                  </a:lnTo>
                  <a:close/>
                  <a:moveTo>
                    <a:pt x="795403" y="737803"/>
                  </a:moveTo>
                  <a:lnTo>
                    <a:pt x="490955" y="737803"/>
                  </a:lnTo>
                  <a:lnTo>
                    <a:pt x="490955" y="707633"/>
                  </a:lnTo>
                  <a:lnTo>
                    <a:pt x="795403" y="707633"/>
                  </a:lnTo>
                  <a:lnTo>
                    <a:pt x="795403" y="737803"/>
                  </a:lnTo>
                  <a:close/>
                  <a:moveTo>
                    <a:pt x="611637" y="677462"/>
                  </a:moveTo>
                  <a:lnTo>
                    <a:pt x="581467" y="677462"/>
                  </a:lnTo>
                  <a:lnTo>
                    <a:pt x="581467" y="340102"/>
                  </a:lnTo>
                  <a:cubicBezTo>
                    <a:pt x="592438" y="340102"/>
                    <a:pt x="603409" y="337360"/>
                    <a:pt x="611637" y="334617"/>
                  </a:cubicBezTo>
                  <a:lnTo>
                    <a:pt x="611637" y="677462"/>
                  </a:lnTo>
                  <a:close/>
                  <a:moveTo>
                    <a:pt x="567753" y="32913"/>
                  </a:moveTo>
                  <a:cubicBezTo>
                    <a:pt x="639065" y="32913"/>
                    <a:pt x="696663" y="87768"/>
                    <a:pt x="704891" y="156337"/>
                  </a:cubicBezTo>
                  <a:lnTo>
                    <a:pt x="641808" y="156337"/>
                  </a:lnTo>
                  <a:cubicBezTo>
                    <a:pt x="633579" y="120681"/>
                    <a:pt x="603409" y="95997"/>
                    <a:pt x="567753" y="95997"/>
                  </a:cubicBezTo>
                  <a:cubicBezTo>
                    <a:pt x="526611" y="95997"/>
                    <a:pt x="490955" y="131653"/>
                    <a:pt x="490955" y="172794"/>
                  </a:cubicBezTo>
                  <a:cubicBezTo>
                    <a:pt x="490955" y="213936"/>
                    <a:pt x="526611" y="249591"/>
                    <a:pt x="567753" y="249591"/>
                  </a:cubicBezTo>
                  <a:cubicBezTo>
                    <a:pt x="603409" y="249591"/>
                    <a:pt x="636322" y="222163"/>
                    <a:pt x="641808" y="189250"/>
                  </a:cubicBezTo>
                  <a:lnTo>
                    <a:pt x="704891" y="189250"/>
                  </a:lnTo>
                  <a:cubicBezTo>
                    <a:pt x="696663" y="257819"/>
                    <a:pt x="639065" y="312675"/>
                    <a:pt x="567753" y="312675"/>
                  </a:cubicBezTo>
                  <a:cubicBezTo>
                    <a:pt x="490955" y="312675"/>
                    <a:pt x="430615" y="249591"/>
                    <a:pt x="430615" y="175537"/>
                  </a:cubicBezTo>
                  <a:cubicBezTo>
                    <a:pt x="427872" y="95997"/>
                    <a:pt x="490955" y="32913"/>
                    <a:pt x="567753" y="32913"/>
                  </a:cubicBezTo>
                  <a:lnTo>
                    <a:pt x="567753" y="32913"/>
                  </a:lnTo>
                  <a:close/>
                  <a:moveTo>
                    <a:pt x="608895" y="186508"/>
                  </a:moveTo>
                  <a:cubicBezTo>
                    <a:pt x="603409" y="202964"/>
                    <a:pt x="586952" y="216678"/>
                    <a:pt x="565010" y="216678"/>
                  </a:cubicBezTo>
                  <a:cubicBezTo>
                    <a:pt x="540325" y="216678"/>
                    <a:pt x="518383" y="194736"/>
                    <a:pt x="518383" y="170051"/>
                  </a:cubicBezTo>
                  <a:cubicBezTo>
                    <a:pt x="518383" y="145366"/>
                    <a:pt x="540325" y="123424"/>
                    <a:pt x="565010" y="123424"/>
                  </a:cubicBezTo>
                  <a:cubicBezTo>
                    <a:pt x="584210" y="123424"/>
                    <a:pt x="600666" y="137138"/>
                    <a:pt x="608895" y="153594"/>
                  </a:cubicBezTo>
                  <a:lnTo>
                    <a:pt x="551296" y="153594"/>
                  </a:lnTo>
                  <a:lnTo>
                    <a:pt x="551296" y="183765"/>
                  </a:lnTo>
                  <a:lnTo>
                    <a:pt x="608895" y="183765"/>
                  </a:lnTo>
                  <a:close/>
                  <a:moveTo>
                    <a:pt x="213936" y="49370"/>
                  </a:moveTo>
                  <a:cubicBezTo>
                    <a:pt x="213936" y="41141"/>
                    <a:pt x="219421" y="32913"/>
                    <a:pt x="230393" y="32913"/>
                  </a:cubicBezTo>
                  <a:lnTo>
                    <a:pt x="414158" y="32913"/>
                  </a:lnTo>
                  <a:cubicBezTo>
                    <a:pt x="422386" y="32913"/>
                    <a:pt x="430615" y="41141"/>
                    <a:pt x="430615" y="49370"/>
                  </a:cubicBezTo>
                  <a:lnTo>
                    <a:pt x="430615" y="74054"/>
                  </a:lnTo>
                  <a:cubicBezTo>
                    <a:pt x="419644" y="90511"/>
                    <a:pt x="411415" y="106968"/>
                    <a:pt x="405930" y="123424"/>
                  </a:cubicBezTo>
                  <a:lnTo>
                    <a:pt x="230393" y="123424"/>
                  </a:lnTo>
                  <a:cubicBezTo>
                    <a:pt x="222164" y="123424"/>
                    <a:pt x="213936" y="115196"/>
                    <a:pt x="213936" y="106968"/>
                  </a:cubicBezTo>
                  <a:lnTo>
                    <a:pt x="213936" y="49370"/>
                  </a:lnTo>
                  <a:close/>
                  <a:moveTo>
                    <a:pt x="611637" y="874941"/>
                  </a:moveTo>
                  <a:cubicBezTo>
                    <a:pt x="611637" y="899626"/>
                    <a:pt x="589695" y="921568"/>
                    <a:pt x="565010" y="921568"/>
                  </a:cubicBezTo>
                  <a:lnTo>
                    <a:pt x="76798" y="921568"/>
                  </a:lnTo>
                  <a:cubicBezTo>
                    <a:pt x="52113" y="921568"/>
                    <a:pt x="30171" y="899626"/>
                    <a:pt x="30171" y="874941"/>
                  </a:cubicBezTo>
                  <a:lnTo>
                    <a:pt x="30171" y="109710"/>
                  </a:lnTo>
                  <a:cubicBezTo>
                    <a:pt x="30171" y="85025"/>
                    <a:pt x="52113" y="63084"/>
                    <a:pt x="76798" y="63084"/>
                  </a:cubicBezTo>
                  <a:lnTo>
                    <a:pt x="183766" y="63084"/>
                  </a:lnTo>
                  <a:lnTo>
                    <a:pt x="183766" y="93254"/>
                  </a:lnTo>
                  <a:lnTo>
                    <a:pt x="93254" y="93254"/>
                  </a:lnTo>
                  <a:cubicBezTo>
                    <a:pt x="76798" y="93254"/>
                    <a:pt x="63084" y="106968"/>
                    <a:pt x="63084" y="123424"/>
                  </a:cubicBezTo>
                  <a:lnTo>
                    <a:pt x="63084" y="858485"/>
                  </a:lnTo>
                  <a:cubicBezTo>
                    <a:pt x="63084" y="874941"/>
                    <a:pt x="76798" y="888655"/>
                    <a:pt x="93254" y="888655"/>
                  </a:cubicBezTo>
                  <a:lnTo>
                    <a:pt x="551296" y="888655"/>
                  </a:lnTo>
                  <a:cubicBezTo>
                    <a:pt x="567753" y="888655"/>
                    <a:pt x="581467" y="874941"/>
                    <a:pt x="581467" y="858485"/>
                  </a:cubicBezTo>
                  <a:lnTo>
                    <a:pt x="581467" y="828314"/>
                  </a:lnTo>
                  <a:lnTo>
                    <a:pt x="611637" y="828314"/>
                  </a:lnTo>
                  <a:lnTo>
                    <a:pt x="611637" y="874941"/>
                  </a:lnTo>
                  <a:close/>
                  <a:moveTo>
                    <a:pt x="872200" y="798144"/>
                  </a:moveTo>
                  <a:lnTo>
                    <a:pt x="825573" y="798144"/>
                  </a:lnTo>
                  <a:lnTo>
                    <a:pt x="825573" y="707633"/>
                  </a:lnTo>
                  <a:lnTo>
                    <a:pt x="872200" y="707633"/>
                  </a:lnTo>
                  <a:cubicBezTo>
                    <a:pt x="896885" y="707633"/>
                    <a:pt x="918827" y="729575"/>
                    <a:pt x="918827" y="754260"/>
                  </a:cubicBezTo>
                  <a:cubicBezTo>
                    <a:pt x="918827" y="778944"/>
                    <a:pt x="896885" y="798144"/>
                    <a:pt x="872200" y="798144"/>
                  </a:cubicBezTo>
                  <a:lnTo>
                    <a:pt x="872200" y="798144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1465">
              <a:extLst>
                <a:ext uri="{FF2B5EF4-FFF2-40B4-BE49-F238E27FC236}">
                  <a16:creationId xmlns:a16="http://schemas.microsoft.com/office/drawing/2014/main" id="{41299085-09A3-ABF7-0E79-7AFF1342CBD8}"/>
                </a:ext>
              </a:extLst>
            </p:cNvPr>
            <p:cNvSpPr/>
            <p:nvPr/>
          </p:nvSpPr>
          <p:spPr>
            <a:xfrm>
              <a:off x="1400461" y="4233868"/>
              <a:ext cx="156337" cy="153594"/>
            </a:xfrm>
            <a:custGeom>
              <a:avLst/>
              <a:gdLst>
                <a:gd name="connsiteX0" fmla="*/ 0 w 156337"/>
                <a:gd name="connsiteY0" fmla="*/ 112453 h 153594"/>
                <a:gd name="connsiteX1" fmla="*/ 41142 w 156337"/>
                <a:gd name="connsiteY1" fmla="*/ 153595 h 153594"/>
                <a:gd name="connsiteX2" fmla="*/ 60341 w 156337"/>
                <a:gd name="connsiteY2" fmla="*/ 148109 h 153594"/>
                <a:gd name="connsiteX3" fmla="*/ 134396 w 156337"/>
                <a:gd name="connsiteY3" fmla="*/ 112453 h 153594"/>
                <a:gd name="connsiteX4" fmla="*/ 156338 w 156337"/>
                <a:gd name="connsiteY4" fmla="*/ 76797 h 153594"/>
                <a:gd name="connsiteX5" fmla="*/ 134396 w 156337"/>
                <a:gd name="connsiteY5" fmla="*/ 41141 h 153594"/>
                <a:gd name="connsiteX6" fmla="*/ 60341 w 156337"/>
                <a:gd name="connsiteY6" fmla="*/ 5486 h 153594"/>
                <a:gd name="connsiteX7" fmla="*/ 41142 w 156337"/>
                <a:gd name="connsiteY7" fmla="*/ 0 h 153594"/>
                <a:gd name="connsiteX8" fmla="*/ 0 w 156337"/>
                <a:gd name="connsiteY8" fmla="*/ 41141 h 153594"/>
                <a:gd name="connsiteX9" fmla="*/ 0 w 156337"/>
                <a:gd name="connsiteY9" fmla="*/ 112453 h 153594"/>
                <a:gd name="connsiteX10" fmla="*/ 30170 w 156337"/>
                <a:gd name="connsiteY10" fmla="*/ 41141 h 153594"/>
                <a:gd name="connsiteX11" fmla="*/ 38399 w 156337"/>
                <a:gd name="connsiteY11" fmla="*/ 32913 h 153594"/>
                <a:gd name="connsiteX12" fmla="*/ 43884 w 156337"/>
                <a:gd name="connsiteY12" fmla="*/ 32913 h 153594"/>
                <a:gd name="connsiteX13" fmla="*/ 117939 w 156337"/>
                <a:gd name="connsiteY13" fmla="*/ 68569 h 153594"/>
                <a:gd name="connsiteX14" fmla="*/ 123425 w 156337"/>
                <a:gd name="connsiteY14" fmla="*/ 76797 h 153594"/>
                <a:gd name="connsiteX15" fmla="*/ 117939 w 156337"/>
                <a:gd name="connsiteY15" fmla="*/ 85026 h 153594"/>
                <a:gd name="connsiteX16" fmla="*/ 43884 w 156337"/>
                <a:gd name="connsiteY16" fmla="*/ 120682 h 153594"/>
                <a:gd name="connsiteX17" fmla="*/ 30170 w 156337"/>
                <a:gd name="connsiteY17" fmla="*/ 112453 h 153594"/>
                <a:gd name="connsiteX18" fmla="*/ 30170 w 156337"/>
                <a:gd name="connsiteY18" fmla="*/ 41141 h 1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337" h="153594">
                  <a:moveTo>
                    <a:pt x="0" y="112453"/>
                  </a:moveTo>
                  <a:cubicBezTo>
                    <a:pt x="0" y="134396"/>
                    <a:pt x="19199" y="153595"/>
                    <a:pt x="41142" y="153595"/>
                  </a:cubicBezTo>
                  <a:cubicBezTo>
                    <a:pt x="46627" y="153595"/>
                    <a:pt x="54855" y="150852"/>
                    <a:pt x="60341" y="148109"/>
                  </a:cubicBezTo>
                  <a:lnTo>
                    <a:pt x="134396" y="112453"/>
                  </a:lnTo>
                  <a:cubicBezTo>
                    <a:pt x="148109" y="106968"/>
                    <a:pt x="156338" y="93254"/>
                    <a:pt x="156338" y="76797"/>
                  </a:cubicBezTo>
                  <a:cubicBezTo>
                    <a:pt x="156338" y="60341"/>
                    <a:pt x="148109" y="46627"/>
                    <a:pt x="134396" y="41141"/>
                  </a:cubicBezTo>
                  <a:lnTo>
                    <a:pt x="60341" y="5486"/>
                  </a:lnTo>
                  <a:cubicBezTo>
                    <a:pt x="54855" y="2743"/>
                    <a:pt x="49370" y="0"/>
                    <a:pt x="41142" y="0"/>
                  </a:cubicBezTo>
                  <a:cubicBezTo>
                    <a:pt x="19199" y="0"/>
                    <a:pt x="0" y="19200"/>
                    <a:pt x="0" y="41141"/>
                  </a:cubicBezTo>
                  <a:lnTo>
                    <a:pt x="0" y="112453"/>
                  </a:lnTo>
                  <a:close/>
                  <a:moveTo>
                    <a:pt x="30170" y="41141"/>
                  </a:moveTo>
                  <a:cubicBezTo>
                    <a:pt x="30170" y="35656"/>
                    <a:pt x="35656" y="32913"/>
                    <a:pt x="38399" y="32913"/>
                  </a:cubicBezTo>
                  <a:cubicBezTo>
                    <a:pt x="41142" y="32913"/>
                    <a:pt x="41142" y="32913"/>
                    <a:pt x="43884" y="32913"/>
                  </a:cubicBezTo>
                  <a:lnTo>
                    <a:pt x="117939" y="68569"/>
                  </a:lnTo>
                  <a:cubicBezTo>
                    <a:pt x="120682" y="71312"/>
                    <a:pt x="123425" y="74055"/>
                    <a:pt x="123425" y="76797"/>
                  </a:cubicBezTo>
                  <a:cubicBezTo>
                    <a:pt x="123425" y="79540"/>
                    <a:pt x="120682" y="82283"/>
                    <a:pt x="117939" y="85026"/>
                  </a:cubicBezTo>
                  <a:lnTo>
                    <a:pt x="43884" y="120682"/>
                  </a:lnTo>
                  <a:cubicBezTo>
                    <a:pt x="38399" y="123424"/>
                    <a:pt x="30170" y="117939"/>
                    <a:pt x="30170" y="112453"/>
                  </a:cubicBezTo>
                  <a:lnTo>
                    <a:pt x="30170" y="41141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3">
              <a:extLst>
                <a:ext uri="{FF2B5EF4-FFF2-40B4-BE49-F238E27FC236}">
                  <a16:creationId xmlns:a16="http://schemas.microsoft.com/office/drawing/2014/main" id="{3E609A77-271A-0AFF-0916-23B2788F19F5}"/>
                </a:ext>
              </a:extLst>
            </p:cNvPr>
            <p:cNvGrpSpPr/>
            <p:nvPr/>
          </p:nvGrpSpPr>
          <p:grpSpPr>
            <a:xfrm>
              <a:off x="788824" y="4019932"/>
              <a:ext cx="244106" cy="641806"/>
              <a:chOff x="788824" y="4019932"/>
              <a:chExt cx="244106" cy="641806"/>
            </a:xfrm>
            <a:solidFill>
              <a:srgbClr val="00BADE"/>
            </a:solidFill>
          </p:grpSpPr>
          <p:sp>
            <p:nvSpPr>
              <p:cNvPr id="11" name="Freeform 1467">
                <a:extLst>
                  <a:ext uri="{FF2B5EF4-FFF2-40B4-BE49-F238E27FC236}">
                    <a16:creationId xmlns:a16="http://schemas.microsoft.com/office/drawing/2014/main" id="{21C79924-2772-A410-F906-F4B445987A98}"/>
                  </a:ext>
                </a:extLst>
              </p:cNvPr>
              <p:cNvSpPr/>
              <p:nvPr/>
            </p:nvSpPr>
            <p:spPr>
              <a:xfrm>
                <a:off x="788824" y="4571228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0 h 30170"/>
                  <a:gd name="connsiteX3" fmla="*/ 0 w 183765"/>
                  <a:gd name="connsiteY3" fmla="*/ 30170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0"/>
                    </a:lnTo>
                    <a:lnTo>
                      <a:pt x="0" y="30170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468">
                <a:extLst>
                  <a:ext uri="{FF2B5EF4-FFF2-40B4-BE49-F238E27FC236}">
                    <a16:creationId xmlns:a16="http://schemas.microsoft.com/office/drawing/2014/main" id="{A39A5281-0529-6D3D-B0A8-39077186A4EE}"/>
                  </a:ext>
                </a:extLst>
              </p:cNvPr>
              <p:cNvSpPr/>
              <p:nvPr/>
            </p:nvSpPr>
            <p:spPr>
              <a:xfrm>
                <a:off x="788824" y="4631568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0 h 30170"/>
                  <a:gd name="connsiteX3" fmla="*/ 0 w 183765"/>
                  <a:gd name="connsiteY3" fmla="*/ 30170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0"/>
                    </a:lnTo>
                    <a:lnTo>
                      <a:pt x="0" y="30170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469">
                <a:extLst>
                  <a:ext uri="{FF2B5EF4-FFF2-40B4-BE49-F238E27FC236}">
                    <a16:creationId xmlns:a16="http://schemas.microsoft.com/office/drawing/2014/main" id="{7B469388-6146-01C8-0018-985D87937EE3}"/>
                  </a:ext>
                </a:extLst>
              </p:cNvPr>
              <p:cNvSpPr/>
              <p:nvPr/>
            </p:nvSpPr>
            <p:spPr>
              <a:xfrm>
                <a:off x="788824" y="4019932"/>
                <a:ext cx="30170" cy="30170"/>
              </a:xfrm>
              <a:custGeom>
                <a:avLst/>
                <a:gdLst>
                  <a:gd name="connsiteX0" fmla="*/ 0 w 30170"/>
                  <a:gd name="connsiteY0" fmla="*/ 0 h 30170"/>
                  <a:gd name="connsiteX1" fmla="*/ 30170 w 30170"/>
                  <a:gd name="connsiteY1" fmla="*/ 0 h 30170"/>
                  <a:gd name="connsiteX2" fmla="*/ 30170 w 30170"/>
                  <a:gd name="connsiteY2" fmla="*/ 30171 h 30170"/>
                  <a:gd name="connsiteX3" fmla="*/ 0 w 30170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0" h="30170">
                    <a:moveTo>
                      <a:pt x="0" y="0"/>
                    </a:moveTo>
                    <a:lnTo>
                      <a:pt x="30170" y="0"/>
                    </a:lnTo>
                    <a:lnTo>
                      <a:pt x="30170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470">
                <a:extLst>
                  <a:ext uri="{FF2B5EF4-FFF2-40B4-BE49-F238E27FC236}">
                    <a16:creationId xmlns:a16="http://schemas.microsoft.com/office/drawing/2014/main" id="{C7093578-74C5-E9DE-1983-00137E49EF69}"/>
                  </a:ext>
                </a:extLst>
              </p:cNvPr>
              <p:cNvSpPr/>
              <p:nvPr/>
            </p:nvSpPr>
            <p:spPr>
              <a:xfrm>
                <a:off x="849165" y="4019932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1 h 30170"/>
                  <a:gd name="connsiteX3" fmla="*/ 0 w 183765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71">
                <a:extLst>
                  <a:ext uri="{FF2B5EF4-FFF2-40B4-BE49-F238E27FC236}">
                    <a16:creationId xmlns:a16="http://schemas.microsoft.com/office/drawing/2014/main" id="{E65BCA95-AB93-2DFA-E9DA-55F227EDC812}"/>
                  </a:ext>
                </a:extLst>
              </p:cNvPr>
              <p:cNvSpPr/>
              <p:nvPr/>
            </p:nvSpPr>
            <p:spPr>
              <a:xfrm>
                <a:off x="788824" y="4080273"/>
                <a:ext cx="30170" cy="30170"/>
              </a:xfrm>
              <a:custGeom>
                <a:avLst/>
                <a:gdLst>
                  <a:gd name="connsiteX0" fmla="*/ 0 w 30170"/>
                  <a:gd name="connsiteY0" fmla="*/ 0 h 30170"/>
                  <a:gd name="connsiteX1" fmla="*/ 30170 w 30170"/>
                  <a:gd name="connsiteY1" fmla="*/ 0 h 30170"/>
                  <a:gd name="connsiteX2" fmla="*/ 30170 w 30170"/>
                  <a:gd name="connsiteY2" fmla="*/ 30171 h 30170"/>
                  <a:gd name="connsiteX3" fmla="*/ 0 w 30170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0" h="30170">
                    <a:moveTo>
                      <a:pt x="0" y="0"/>
                    </a:moveTo>
                    <a:lnTo>
                      <a:pt x="30170" y="0"/>
                    </a:lnTo>
                    <a:lnTo>
                      <a:pt x="30170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472">
                <a:extLst>
                  <a:ext uri="{FF2B5EF4-FFF2-40B4-BE49-F238E27FC236}">
                    <a16:creationId xmlns:a16="http://schemas.microsoft.com/office/drawing/2014/main" id="{B33656E3-F57F-7DF6-FD98-511E9FC7CB30}"/>
                  </a:ext>
                </a:extLst>
              </p:cNvPr>
              <p:cNvSpPr/>
              <p:nvPr/>
            </p:nvSpPr>
            <p:spPr>
              <a:xfrm>
                <a:off x="849165" y="4080273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1 h 30170"/>
                  <a:gd name="connsiteX3" fmla="*/ 0 w 183765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0541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51920D1-2972-1197-B581-C2A335CA85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6940" y="1689725"/>
            <a:ext cx="5533901" cy="3181317"/>
          </a:xfrm>
        </p:spPr>
        <p:txBody>
          <a:bodyPr/>
          <a:lstStyle/>
          <a:p>
            <a:pPr>
              <a:buClr>
                <a:srgbClr val="FFD100"/>
              </a:buClr>
            </a:pPr>
            <a:r>
              <a:rPr lang="en-GB" dirty="0"/>
              <a:t>Eine </a:t>
            </a:r>
            <a:r>
              <a:rPr lang="en-GB" dirty="0" err="1"/>
              <a:t>Wettbewerbsstrategie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langfristiger</a:t>
            </a:r>
            <a:r>
              <a:rPr lang="en-GB" dirty="0"/>
              <a:t> </a:t>
            </a:r>
            <a:r>
              <a:rPr lang="en-GB" dirty="0" err="1"/>
              <a:t>Aktionsplan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Unternehmens</a:t>
            </a:r>
            <a:r>
              <a:rPr lang="en-GB" dirty="0"/>
              <a:t>, der </a:t>
            </a:r>
            <a:r>
              <a:rPr lang="en-GB" dirty="0" err="1"/>
              <a:t>darauf</a:t>
            </a:r>
            <a:r>
              <a:rPr lang="en-GB" dirty="0"/>
              <a:t> </a:t>
            </a:r>
            <a:r>
              <a:rPr lang="en-GB" dirty="0" err="1"/>
              <a:t>ausgerichtet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b="1" dirty="0" err="1"/>
              <a:t>Wettbewerbsvorteil</a:t>
            </a:r>
            <a:r>
              <a:rPr lang="en-GB" b="1" dirty="0"/>
              <a:t> </a:t>
            </a:r>
            <a:r>
              <a:rPr lang="en-GB" b="1" dirty="0" err="1"/>
              <a:t>gegenüber</a:t>
            </a:r>
            <a:r>
              <a:rPr lang="en-GB" b="1" dirty="0"/>
              <a:t> </a:t>
            </a:r>
            <a:r>
              <a:rPr lang="en-GB" b="1" dirty="0" err="1"/>
              <a:t>seinen</a:t>
            </a:r>
            <a:r>
              <a:rPr lang="en-GB" b="1" dirty="0"/>
              <a:t> </a:t>
            </a:r>
            <a:r>
              <a:rPr lang="en-GB" b="1" dirty="0" err="1"/>
              <a:t>Konkurrenten</a:t>
            </a:r>
            <a:r>
              <a:rPr lang="en-GB" b="1" dirty="0"/>
              <a:t> </a:t>
            </a:r>
            <a:r>
              <a:rPr lang="en-GB" b="1" dirty="0" err="1"/>
              <a:t>zu</a:t>
            </a:r>
            <a:r>
              <a:rPr lang="en-GB" b="1" dirty="0"/>
              <a:t> </a:t>
            </a:r>
            <a:r>
              <a:rPr lang="en-GB" b="1" dirty="0" err="1"/>
              <a:t>erzielen</a:t>
            </a:r>
            <a:r>
              <a:rPr lang="en-GB" dirty="0"/>
              <a:t>.</a:t>
            </a:r>
          </a:p>
          <a:p>
            <a:pPr marL="342900" indent="-342900">
              <a:buClr>
                <a:srgbClr val="FFD100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Führen</a:t>
            </a:r>
            <a:r>
              <a:rPr lang="en-GB" dirty="0"/>
              <a:t> Sie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b="1" dirty="0"/>
              <a:t>SWOT-Analyse</a:t>
            </a:r>
            <a:r>
              <a:rPr lang="en-GB" dirty="0"/>
              <a:t> </a:t>
            </a:r>
            <a:r>
              <a:rPr lang="en-GB" dirty="0" err="1"/>
              <a:t>Ihrer</a:t>
            </a:r>
            <a:r>
              <a:rPr lang="en-GB" dirty="0"/>
              <a:t> </a:t>
            </a:r>
            <a:r>
              <a:rPr lang="en-GB" dirty="0" err="1"/>
              <a:t>Konkurrenten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und </a:t>
            </a:r>
            <a:r>
              <a:rPr lang="en-GB" dirty="0" err="1"/>
              <a:t>vergleichen</a:t>
            </a:r>
            <a:r>
              <a:rPr lang="en-GB" dirty="0"/>
              <a:t> Sie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Ihrer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.</a:t>
            </a:r>
          </a:p>
          <a:p>
            <a:pPr marL="342900" indent="-342900">
              <a:buClr>
                <a:srgbClr val="FFD100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Führen</a:t>
            </a:r>
            <a:r>
              <a:rPr lang="en-GB" dirty="0"/>
              <a:t> Sie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b="1" dirty="0"/>
              <a:t>4Ps-Analyse</a:t>
            </a:r>
            <a:r>
              <a:rPr lang="en-GB" dirty="0"/>
              <a:t> </a:t>
            </a:r>
            <a:r>
              <a:rPr lang="en-GB" dirty="0" err="1"/>
              <a:t>Ihrer</a:t>
            </a:r>
            <a:r>
              <a:rPr lang="en-GB" dirty="0"/>
              <a:t> </a:t>
            </a:r>
            <a:r>
              <a:rPr lang="en-GB" dirty="0" err="1"/>
              <a:t>Konkurrenten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(Modul 5 - </a:t>
            </a:r>
            <a:r>
              <a:rPr lang="en-GB" dirty="0" err="1"/>
              <a:t>Produkt</a:t>
            </a:r>
            <a:r>
              <a:rPr lang="en-GB" dirty="0"/>
              <a:t>, </a:t>
            </a:r>
            <a:r>
              <a:rPr lang="en-GB" dirty="0" err="1"/>
              <a:t>Preis</a:t>
            </a:r>
            <a:r>
              <a:rPr lang="en-GB" dirty="0"/>
              <a:t>, Ort und </a:t>
            </a:r>
            <a:r>
              <a:rPr lang="en-GB" dirty="0" err="1"/>
              <a:t>Werbung</a:t>
            </a:r>
            <a:r>
              <a:rPr lang="en-GB" dirty="0"/>
              <a:t>)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A0CC20-D8E1-2252-9511-DE2C8FB6BD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rgbClr val="FFD100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Wettbewerbsfähige</a:t>
            </a:r>
            <a:r>
              <a:rPr lang="en-GB" dirty="0"/>
              <a:t> </a:t>
            </a:r>
            <a:r>
              <a:rPr lang="en-GB" dirty="0" err="1"/>
              <a:t>Strategien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5B46EA-77EB-F52A-3C42-F3EBF18539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3806" y="728246"/>
            <a:ext cx="4106475" cy="2482367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Wie Sie </a:t>
            </a:r>
            <a:r>
              <a:rPr lang="en-GB" b="1" dirty="0" err="1"/>
              <a:t>wirksame</a:t>
            </a:r>
            <a:r>
              <a:rPr lang="en-GB" b="1" dirty="0"/>
              <a:t> </a:t>
            </a:r>
            <a:r>
              <a:rPr lang="en-GB" b="1" dirty="0" err="1"/>
              <a:t>Marketingstrategien</a:t>
            </a:r>
            <a:r>
              <a:rPr lang="en-GB" b="1" dirty="0"/>
              <a:t> für </a:t>
            </a:r>
            <a:r>
              <a:rPr lang="en-GB" b="1" dirty="0" err="1"/>
              <a:t>Ihr</a:t>
            </a:r>
            <a:r>
              <a:rPr lang="en-GB" b="1" dirty="0"/>
              <a:t> </a:t>
            </a:r>
            <a:r>
              <a:rPr lang="en-GB" b="1" dirty="0" err="1"/>
              <a:t>Unternehmen</a:t>
            </a:r>
            <a:r>
              <a:rPr lang="en-GB" b="1" dirty="0"/>
              <a:t> </a:t>
            </a:r>
            <a:r>
              <a:rPr lang="en-GB" b="1" dirty="0" err="1"/>
              <a:t>entwickeln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EF6E78-4A8F-A78D-8CBC-E11C29A125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b="1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8E37C-3CAB-AE09-122B-5774678D481B}"/>
              </a:ext>
            </a:extLst>
          </p:cNvPr>
          <p:cNvSpPr txBox="1"/>
          <p:nvPr/>
        </p:nvSpPr>
        <p:spPr>
          <a:xfrm>
            <a:off x="7951304" y="5734407"/>
            <a:ext cx="3534258" cy="830997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rgbClr val="1188A3"/>
                </a:solidFill>
                <a:hlinkClick r:id="rId3"/>
              </a:rPr>
              <a:t>Vier Arten von Wettbewerbsstrategien</a:t>
            </a:r>
            <a:endParaRPr lang="en-IE" sz="2400" b="1" dirty="0">
              <a:solidFill>
                <a:srgbClr val="1188A3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BFD7A9-BBF7-B02E-A02F-E844D39373EC}"/>
              </a:ext>
            </a:extLst>
          </p:cNvPr>
          <p:cNvSpPr/>
          <p:nvPr/>
        </p:nvSpPr>
        <p:spPr>
          <a:xfrm>
            <a:off x="5596327" y="5774945"/>
            <a:ext cx="1848920" cy="773564"/>
          </a:xfrm>
          <a:prstGeom prst="rightArrow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err="1">
                <a:solidFill>
                  <a:srgbClr val="000000"/>
                </a:solidFill>
              </a:rPr>
              <a:t>Klicken</a:t>
            </a:r>
            <a:r>
              <a:rPr lang="en-IE" sz="2000" b="1" dirty="0">
                <a:solidFill>
                  <a:srgbClr val="000000"/>
                </a:solidFill>
              </a:rPr>
              <a:t> Sie </a:t>
            </a:r>
            <a:r>
              <a:rPr lang="en-IE" sz="2000" b="1" dirty="0" err="1">
                <a:solidFill>
                  <a:srgbClr val="000000"/>
                </a:solidFill>
              </a:rPr>
              <a:t>hier</a:t>
            </a:r>
            <a:endParaRPr lang="en-IE" sz="2000" b="1" dirty="0">
              <a:solidFill>
                <a:srgbClr val="000000"/>
              </a:solidFill>
            </a:endParaRPr>
          </a:p>
        </p:txBody>
      </p:sp>
      <p:grpSp>
        <p:nvGrpSpPr>
          <p:cNvPr id="8" name="Graphic 3">
            <a:extLst>
              <a:ext uri="{FF2B5EF4-FFF2-40B4-BE49-F238E27FC236}">
                <a16:creationId xmlns:a16="http://schemas.microsoft.com/office/drawing/2014/main" id="{EEF88539-832F-5598-9406-3A7C266D8CF8}"/>
              </a:ext>
            </a:extLst>
          </p:cNvPr>
          <p:cNvGrpSpPr/>
          <p:nvPr/>
        </p:nvGrpSpPr>
        <p:grpSpPr>
          <a:xfrm>
            <a:off x="1391478" y="3280384"/>
            <a:ext cx="2653226" cy="2482366"/>
            <a:chOff x="4588722" y="5454835"/>
            <a:chExt cx="1135695" cy="927053"/>
          </a:xfrm>
        </p:grpSpPr>
        <p:sp>
          <p:nvSpPr>
            <p:cNvPr id="9" name="Freeform 1093">
              <a:extLst>
                <a:ext uri="{FF2B5EF4-FFF2-40B4-BE49-F238E27FC236}">
                  <a16:creationId xmlns:a16="http://schemas.microsoft.com/office/drawing/2014/main" id="{764299D3-FC9D-388B-8C17-4000FDD979D9}"/>
                </a:ext>
              </a:extLst>
            </p:cNvPr>
            <p:cNvSpPr/>
            <p:nvPr/>
          </p:nvSpPr>
          <p:spPr>
            <a:xfrm>
              <a:off x="5441723" y="6107613"/>
              <a:ext cx="145366" cy="46626"/>
            </a:xfrm>
            <a:custGeom>
              <a:avLst/>
              <a:gdLst>
                <a:gd name="connsiteX0" fmla="*/ 1 w 145366"/>
                <a:gd name="connsiteY0" fmla="*/ 0 h 46626"/>
                <a:gd name="connsiteX1" fmla="*/ 145367 w 145366"/>
                <a:gd name="connsiteY1" fmla="*/ 0 h 46626"/>
                <a:gd name="connsiteX2" fmla="*/ 145367 w 145366"/>
                <a:gd name="connsiteY2" fmla="*/ 46627 h 46626"/>
                <a:gd name="connsiteX3" fmla="*/ 1 w 145366"/>
                <a:gd name="connsiteY3" fmla="*/ 46627 h 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66" h="46626">
                  <a:moveTo>
                    <a:pt x="1" y="0"/>
                  </a:moveTo>
                  <a:lnTo>
                    <a:pt x="145367" y="0"/>
                  </a:lnTo>
                  <a:lnTo>
                    <a:pt x="145367" y="46627"/>
                  </a:lnTo>
                  <a:lnTo>
                    <a:pt x="1" y="46627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1094">
              <a:extLst>
                <a:ext uri="{FF2B5EF4-FFF2-40B4-BE49-F238E27FC236}">
                  <a16:creationId xmlns:a16="http://schemas.microsoft.com/office/drawing/2014/main" id="{24B94693-DBBE-A786-A0F0-A967313922DA}"/>
                </a:ext>
              </a:extLst>
            </p:cNvPr>
            <p:cNvSpPr/>
            <p:nvPr/>
          </p:nvSpPr>
          <p:spPr>
            <a:xfrm>
              <a:off x="5170189" y="5635858"/>
              <a:ext cx="57598" cy="27427"/>
            </a:xfrm>
            <a:custGeom>
              <a:avLst/>
              <a:gdLst>
                <a:gd name="connsiteX0" fmla="*/ 0 w 57598"/>
                <a:gd name="connsiteY0" fmla="*/ 0 h 27427"/>
                <a:gd name="connsiteX1" fmla="*/ 57597 w 57598"/>
                <a:gd name="connsiteY1" fmla="*/ 0 h 27427"/>
                <a:gd name="connsiteX2" fmla="*/ 57597 w 57598"/>
                <a:gd name="connsiteY2" fmla="*/ 27427 h 27427"/>
                <a:gd name="connsiteX3" fmla="*/ 0 w 57598"/>
                <a:gd name="connsiteY3" fmla="*/ 27427 h 2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8" h="27427">
                  <a:moveTo>
                    <a:pt x="0" y="0"/>
                  </a:moveTo>
                  <a:lnTo>
                    <a:pt x="57597" y="0"/>
                  </a:lnTo>
                  <a:lnTo>
                    <a:pt x="57597" y="27427"/>
                  </a:lnTo>
                  <a:lnTo>
                    <a:pt x="0" y="27427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95">
              <a:extLst>
                <a:ext uri="{FF2B5EF4-FFF2-40B4-BE49-F238E27FC236}">
                  <a16:creationId xmlns:a16="http://schemas.microsoft.com/office/drawing/2014/main" id="{7DFE2048-3F2D-3C76-6AEE-334FC8877650}"/>
                </a:ext>
              </a:extLst>
            </p:cNvPr>
            <p:cNvSpPr/>
            <p:nvPr/>
          </p:nvSpPr>
          <p:spPr>
            <a:xfrm>
              <a:off x="5170189" y="5762025"/>
              <a:ext cx="57598" cy="27427"/>
            </a:xfrm>
            <a:custGeom>
              <a:avLst/>
              <a:gdLst>
                <a:gd name="connsiteX0" fmla="*/ 0 w 57598"/>
                <a:gd name="connsiteY0" fmla="*/ 0 h 27427"/>
                <a:gd name="connsiteX1" fmla="*/ 57597 w 57598"/>
                <a:gd name="connsiteY1" fmla="*/ 0 h 27427"/>
                <a:gd name="connsiteX2" fmla="*/ 57597 w 57598"/>
                <a:gd name="connsiteY2" fmla="*/ 27427 h 27427"/>
                <a:gd name="connsiteX3" fmla="*/ 0 w 57598"/>
                <a:gd name="connsiteY3" fmla="*/ 27427 h 2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8" h="27427">
                  <a:moveTo>
                    <a:pt x="0" y="0"/>
                  </a:moveTo>
                  <a:lnTo>
                    <a:pt x="57597" y="0"/>
                  </a:lnTo>
                  <a:lnTo>
                    <a:pt x="57597" y="27427"/>
                  </a:lnTo>
                  <a:lnTo>
                    <a:pt x="0" y="27427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aphic 3">
              <a:extLst>
                <a:ext uri="{FF2B5EF4-FFF2-40B4-BE49-F238E27FC236}">
                  <a16:creationId xmlns:a16="http://schemas.microsoft.com/office/drawing/2014/main" id="{46266306-A77D-C0CD-A7D7-0B8FDEF8D1BE}"/>
                </a:ext>
              </a:extLst>
            </p:cNvPr>
            <p:cNvGrpSpPr/>
            <p:nvPr/>
          </p:nvGrpSpPr>
          <p:grpSpPr>
            <a:xfrm>
              <a:off x="4588722" y="5454835"/>
              <a:ext cx="1135695" cy="927053"/>
              <a:chOff x="4588722" y="5454835"/>
              <a:chExt cx="1135695" cy="927053"/>
            </a:xfrm>
            <a:solidFill>
              <a:srgbClr val="000000"/>
            </a:solidFill>
          </p:grpSpPr>
          <p:sp>
            <p:nvSpPr>
              <p:cNvPr id="13" name="Freeform 1097">
                <a:extLst>
                  <a:ext uri="{FF2B5EF4-FFF2-40B4-BE49-F238E27FC236}">
                    <a16:creationId xmlns:a16="http://schemas.microsoft.com/office/drawing/2014/main" id="{B84DAB8B-4D5D-672D-DF8D-073082B0B5D3}"/>
                  </a:ext>
                </a:extLst>
              </p:cNvPr>
              <p:cNvSpPr/>
              <p:nvPr/>
            </p:nvSpPr>
            <p:spPr>
              <a:xfrm>
                <a:off x="4681977" y="5454835"/>
                <a:ext cx="1042440" cy="927053"/>
              </a:xfrm>
              <a:custGeom>
                <a:avLst/>
                <a:gdLst>
                  <a:gd name="connsiteX0" fmla="*/ 979168 w 1042440"/>
                  <a:gd name="connsiteY0" fmla="*/ 60341 h 927053"/>
                  <a:gd name="connsiteX1" fmla="*/ 932541 w 1042440"/>
                  <a:gd name="connsiteY1" fmla="*/ 60341 h 927053"/>
                  <a:gd name="connsiteX2" fmla="*/ 932541 w 1042440"/>
                  <a:gd name="connsiteY2" fmla="*/ 16456 h 927053"/>
                  <a:gd name="connsiteX3" fmla="*/ 916083 w 1042440"/>
                  <a:gd name="connsiteY3" fmla="*/ 0 h 927053"/>
                  <a:gd name="connsiteX4" fmla="*/ 814602 w 1042440"/>
                  <a:gd name="connsiteY4" fmla="*/ 0 h 927053"/>
                  <a:gd name="connsiteX5" fmla="*/ 798145 w 1042440"/>
                  <a:gd name="connsiteY5" fmla="*/ 16456 h 927053"/>
                  <a:gd name="connsiteX6" fmla="*/ 798145 w 1042440"/>
                  <a:gd name="connsiteY6" fmla="*/ 60341 h 927053"/>
                  <a:gd name="connsiteX7" fmla="*/ 246849 w 1042440"/>
                  <a:gd name="connsiteY7" fmla="*/ 60341 h 927053"/>
                  <a:gd name="connsiteX8" fmla="*/ 246849 w 1042440"/>
                  <a:gd name="connsiteY8" fmla="*/ 16456 h 927053"/>
                  <a:gd name="connsiteX9" fmla="*/ 230391 w 1042440"/>
                  <a:gd name="connsiteY9" fmla="*/ 0 h 927053"/>
                  <a:gd name="connsiteX10" fmla="*/ 128910 w 1042440"/>
                  <a:gd name="connsiteY10" fmla="*/ 0 h 927053"/>
                  <a:gd name="connsiteX11" fmla="*/ 112453 w 1042440"/>
                  <a:gd name="connsiteY11" fmla="*/ 16456 h 927053"/>
                  <a:gd name="connsiteX12" fmla="*/ 112453 w 1042440"/>
                  <a:gd name="connsiteY12" fmla="*/ 60341 h 927053"/>
                  <a:gd name="connsiteX13" fmla="*/ 74055 w 1042440"/>
                  <a:gd name="connsiteY13" fmla="*/ 60341 h 927053"/>
                  <a:gd name="connsiteX14" fmla="*/ 0 w 1042440"/>
                  <a:gd name="connsiteY14" fmla="*/ 134396 h 927053"/>
                  <a:gd name="connsiteX15" fmla="*/ 0 w 1042440"/>
                  <a:gd name="connsiteY15" fmla="*/ 540324 h 927053"/>
                  <a:gd name="connsiteX16" fmla="*/ 16456 w 1042440"/>
                  <a:gd name="connsiteY16" fmla="*/ 556781 h 927053"/>
                  <a:gd name="connsiteX17" fmla="*/ 32914 w 1042440"/>
                  <a:gd name="connsiteY17" fmla="*/ 540324 h 927053"/>
                  <a:gd name="connsiteX18" fmla="*/ 32914 w 1042440"/>
                  <a:gd name="connsiteY18" fmla="*/ 134396 h 927053"/>
                  <a:gd name="connsiteX19" fmla="*/ 74055 w 1042440"/>
                  <a:gd name="connsiteY19" fmla="*/ 93254 h 927053"/>
                  <a:gd name="connsiteX20" fmla="*/ 981910 w 1042440"/>
                  <a:gd name="connsiteY20" fmla="*/ 93254 h 927053"/>
                  <a:gd name="connsiteX21" fmla="*/ 1014824 w 1042440"/>
                  <a:gd name="connsiteY21" fmla="*/ 126167 h 927053"/>
                  <a:gd name="connsiteX22" fmla="*/ 1014824 w 1042440"/>
                  <a:gd name="connsiteY22" fmla="*/ 680205 h 927053"/>
                  <a:gd name="connsiteX23" fmla="*/ 981910 w 1042440"/>
                  <a:gd name="connsiteY23" fmla="*/ 713119 h 927053"/>
                  <a:gd name="connsiteX24" fmla="*/ 946255 w 1042440"/>
                  <a:gd name="connsiteY24" fmla="*/ 713119 h 927053"/>
                  <a:gd name="connsiteX25" fmla="*/ 946255 w 1042440"/>
                  <a:gd name="connsiteY25" fmla="*/ 650035 h 927053"/>
                  <a:gd name="connsiteX26" fmla="*/ 929797 w 1042440"/>
                  <a:gd name="connsiteY26" fmla="*/ 633578 h 927053"/>
                  <a:gd name="connsiteX27" fmla="*/ 748775 w 1042440"/>
                  <a:gd name="connsiteY27" fmla="*/ 633578 h 927053"/>
                  <a:gd name="connsiteX28" fmla="*/ 732319 w 1042440"/>
                  <a:gd name="connsiteY28" fmla="*/ 650035 h 927053"/>
                  <a:gd name="connsiteX29" fmla="*/ 732319 w 1042440"/>
                  <a:gd name="connsiteY29" fmla="*/ 713119 h 927053"/>
                  <a:gd name="connsiteX30" fmla="*/ 463527 w 1042440"/>
                  <a:gd name="connsiteY30" fmla="*/ 713119 h 927053"/>
                  <a:gd name="connsiteX31" fmla="*/ 526612 w 1042440"/>
                  <a:gd name="connsiteY31" fmla="*/ 696662 h 927053"/>
                  <a:gd name="connsiteX32" fmla="*/ 608895 w 1042440"/>
                  <a:gd name="connsiteY32" fmla="*/ 641807 h 927053"/>
                  <a:gd name="connsiteX33" fmla="*/ 715862 w 1042440"/>
                  <a:gd name="connsiteY33" fmla="*/ 510154 h 927053"/>
                  <a:gd name="connsiteX34" fmla="*/ 718605 w 1042440"/>
                  <a:gd name="connsiteY34" fmla="*/ 501926 h 927053"/>
                  <a:gd name="connsiteX35" fmla="*/ 726833 w 1042440"/>
                  <a:gd name="connsiteY35" fmla="*/ 375758 h 927053"/>
                  <a:gd name="connsiteX36" fmla="*/ 707634 w 1042440"/>
                  <a:gd name="connsiteY36" fmla="*/ 345588 h 927053"/>
                  <a:gd name="connsiteX37" fmla="*/ 715862 w 1042440"/>
                  <a:gd name="connsiteY37" fmla="*/ 331874 h 927053"/>
                  <a:gd name="connsiteX38" fmla="*/ 699406 w 1042440"/>
                  <a:gd name="connsiteY38" fmla="*/ 315418 h 927053"/>
                  <a:gd name="connsiteX39" fmla="*/ 625351 w 1042440"/>
                  <a:gd name="connsiteY39" fmla="*/ 315418 h 927053"/>
                  <a:gd name="connsiteX40" fmla="*/ 608895 w 1042440"/>
                  <a:gd name="connsiteY40" fmla="*/ 331874 h 927053"/>
                  <a:gd name="connsiteX41" fmla="*/ 625351 w 1042440"/>
                  <a:gd name="connsiteY41" fmla="*/ 348331 h 927053"/>
                  <a:gd name="connsiteX42" fmla="*/ 680206 w 1042440"/>
                  <a:gd name="connsiteY42" fmla="*/ 348331 h 927053"/>
                  <a:gd name="connsiteX43" fmla="*/ 674720 w 1042440"/>
                  <a:gd name="connsiteY43" fmla="*/ 353817 h 927053"/>
                  <a:gd name="connsiteX44" fmla="*/ 614379 w 1042440"/>
                  <a:gd name="connsiteY44" fmla="*/ 414157 h 927053"/>
                  <a:gd name="connsiteX45" fmla="*/ 581467 w 1042440"/>
                  <a:gd name="connsiteY45" fmla="*/ 455298 h 927053"/>
                  <a:gd name="connsiteX46" fmla="*/ 584209 w 1042440"/>
                  <a:gd name="connsiteY46" fmla="*/ 479984 h 927053"/>
                  <a:gd name="connsiteX47" fmla="*/ 608895 w 1042440"/>
                  <a:gd name="connsiteY47" fmla="*/ 477241 h 927053"/>
                  <a:gd name="connsiteX48" fmla="*/ 628093 w 1042440"/>
                  <a:gd name="connsiteY48" fmla="*/ 452556 h 927053"/>
                  <a:gd name="connsiteX49" fmla="*/ 677464 w 1042440"/>
                  <a:gd name="connsiteY49" fmla="*/ 501926 h 927053"/>
                  <a:gd name="connsiteX50" fmla="*/ 578723 w 1042440"/>
                  <a:gd name="connsiteY50" fmla="*/ 619864 h 927053"/>
                  <a:gd name="connsiteX51" fmla="*/ 512898 w 1042440"/>
                  <a:gd name="connsiteY51" fmla="*/ 663748 h 927053"/>
                  <a:gd name="connsiteX52" fmla="*/ 249591 w 1042440"/>
                  <a:gd name="connsiteY52" fmla="*/ 740546 h 927053"/>
                  <a:gd name="connsiteX53" fmla="*/ 260563 w 1042440"/>
                  <a:gd name="connsiteY53" fmla="*/ 773459 h 927053"/>
                  <a:gd name="connsiteX54" fmla="*/ 318160 w 1042440"/>
                  <a:gd name="connsiteY54" fmla="*/ 754260 h 927053"/>
                  <a:gd name="connsiteX55" fmla="*/ 318160 w 1042440"/>
                  <a:gd name="connsiteY55" fmla="*/ 894140 h 927053"/>
                  <a:gd name="connsiteX56" fmla="*/ 296219 w 1042440"/>
                  <a:gd name="connsiteY56" fmla="*/ 894140 h 927053"/>
                  <a:gd name="connsiteX57" fmla="*/ 279763 w 1042440"/>
                  <a:gd name="connsiteY57" fmla="*/ 910597 h 927053"/>
                  <a:gd name="connsiteX58" fmla="*/ 296219 w 1042440"/>
                  <a:gd name="connsiteY58" fmla="*/ 927054 h 927053"/>
                  <a:gd name="connsiteX59" fmla="*/ 397701 w 1042440"/>
                  <a:gd name="connsiteY59" fmla="*/ 927054 h 927053"/>
                  <a:gd name="connsiteX60" fmla="*/ 414157 w 1042440"/>
                  <a:gd name="connsiteY60" fmla="*/ 910597 h 927053"/>
                  <a:gd name="connsiteX61" fmla="*/ 397701 w 1042440"/>
                  <a:gd name="connsiteY61" fmla="*/ 894140 h 927053"/>
                  <a:gd name="connsiteX62" fmla="*/ 351074 w 1042440"/>
                  <a:gd name="connsiteY62" fmla="*/ 894140 h 927053"/>
                  <a:gd name="connsiteX63" fmla="*/ 351074 w 1042440"/>
                  <a:gd name="connsiteY63" fmla="*/ 748774 h 927053"/>
                  <a:gd name="connsiteX64" fmla="*/ 976425 w 1042440"/>
                  <a:gd name="connsiteY64" fmla="*/ 748774 h 927053"/>
                  <a:gd name="connsiteX65" fmla="*/ 1042252 w 1042440"/>
                  <a:gd name="connsiteY65" fmla="*/ 682948 h 927053"/>
                  <a:gd name="connsiteX66" fmla="*/ 1042252 w 1042440"/>
                  <a:gd name="connsiteY66" fmla="*/ 128910 h 927053"/>
                  <a:gd name="connsiteX67" fmla="*/ 979168 w 1042440"/>
                  <a:gd name="connsiteY67" fmla="*/ 60341 h 927053"/>
                  <a:gd name="connsiteX68" fmla="*/ 979168 w 1042440"/>
                  <a:gd name="connsiteY68" fmla="*/ 60341 h 927053"/>
                  <a:gd name="connsiteX69" fmla="*/ 831058 w 1042440"/>
                  <a:gd name="connsiteY69" fmla="*/ 30170 h 927053"/>
                  <a:gd name="connsiteX70" fmla="*/ 899627 w 1042440"/>
                  <a:gd name="connsiteY70" fmla="*/ 30170 h 927053"/>
                  <a:gd name="connsiteX71" fmla="*/ 899627 w 1042440"/>
                  <a:gd name="connsiteY71" fmla="*/ 57598 h 927053"/>
                  <a:gd name="connsiteX72" fmla="*/ 831058 w 1042440"/>
                  <a:gd name="connsiteY72" fmla="*/ 57598 h 927053"/>
                  <a:gd name="connsiteX73" fmla="*/ 831058 w 1042440"/>
                  <a:gd name="connsiteY73" fmla="*/ 30170 h 927053"/>
                  <a:gd name="connsiteX74" fmla="*/ 145366 w 1042440"/>
                  <a:gd name="connsiteY74" fmla="*/ 30170 h 927053"/>
                  <a:gd name="connsiteX75" fmla="*/ 213936 w 1042440"/>
                  <a:gd name="connsiteY75" fmla="*/ 30170 h 927053"/>
                  <a:gd name="connsiteX76" fmla="*/ 213936 w 1042440"/>
                  <a:gd name="connsiteY76" fmla="*/ 57598 h 927053"/>
                  <a:gd name="connsiteX77" fmla="*/ 145366 w 1042440"/>
                  <a:gd name="connsiteY77" fmla="*/ 57598 h 927053"/>
                  <a:gd name="connsiteX78" fmla="*/ 145366 w 1042440"/>
                  <a:gd name="connsiteY78" fmla="*/ 30170 h 927053"/>
                  <a:gd name="connsiteX79" fmla="*/ 696662 w 1042440"/>
                  <a:gd name="connsiteY79" fmla="*/ 383987 h 927053"/>
                  <a:gd name="connsiteX80" fmla="*/ 691178 w 1042440"/>
                  <a:gd name="connsiteY80" fmla="*/ 460784 h 927053"/>
                  <a:gd name="connsiteX81" fmla="*/ 655520 w 1042440"/>
                  <a:gd name="connsiteY81" fmla="*/ 425129 h 927053"/>
                  <a:gd name="connsiteX82" fmla="*/ 696662 w 1042440"/>
                  <a:gd name="connsiteY82" fmla="*/ 383987 h 927053"/>
                  <a:gd name="connsiteX83" fmla="*/ 765231 w 1042440"/>
                  <a:gd name="connsiteY83" fmla="*/ 710376 h 927053"/>
                  <a:gd name="connsiteX84" fmla="*/ 765231 w 1042440"/>
                  <a:gd name="connsiteY84" fmla="*/ 663748 h 927053"/>
                  <a:gd name="connsiteX85" fmla="*/ 910599 w 1042440"/>
                  <a:gd name="connsiteY85" fmla="*/ 663748 h 927053"/>
                  <a:gd name="connsiteX86" fmla="*/ 910599 w 1042440"/>
                  <a:gd name="connsiteY86" fmla="*/ 710376 h 927053"/>
                  <a:gd name="connsiteX87" fmla="*/ 765231 w 1042440"/>
                  <a:gd name="connsiteY87" fmla="*/ 710376 h 92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42440" h="927053">
                    <a:moveTo>
                      <a:pt x="979168" y="60341"/>
                    </a:moveTo>
                    <a:lnTo>
                      <a:pt x="932541" y="60341"/>
                    </a:lnTo>
                    <a:lnTo>
                      <a:pt x="932541" y="16456"/>
                    </a:lnTo>
                    <a:cubicBezTo>
                      <a:pt x="932541" y="8228"/>
                      <a:pt x="924313" y="0"/>
                      <a:pt x="916083" y="0"/>
                    </a:cubicBezTo>
                    <a:lnTo>
                      <a:pt x="814602" y="0"/>
                    </a:lnTo>
                    <a:cubicBezTo>
                      <a:pt x="806373" y="0"/>
                      <a:pt x="798145" y="8228"/>
                      <a:pt x="798145" y="16456"/>
                    </a:cubicBezTo>
                    <a:lnTo>
                      <a:pt x="798145" y="60341"/>
                    </a:lnTo>
                    <a:lnTo>
                      <a:pt x="246849" y="60341"/>
                    </a:lnTo>
                    <a:lnTo>
                      <a:pt x="246849" y="16456"/>
                    </a:lnTo>
                    <a:cubicBezTo>
                      <a:pt x="246849" y="8228"/>
                      <a:pt x="238621" y="0"/>
                      <a:pt x="230391" y="0"/>
                    </a:cubicBezTo>
                    <a:lnTo>
                      <a:pt x="128910" y="0"/>
                    </a:lnTo>
                    <a:cubicBezTo>
                      <a:pt x="120681" y="0"/>
                      <a:pt x="112453" y="8228"/>
                      <a:pt x="112453" y="16456"/>
                    </a:cubicBezTo>
                    <a:lnTo>
                      <a:pt x="112453" y="60341"/>
                    </a:lnTo>
                    <a:lnTo>
                      <a:pt x="74055" y="60341"/>
                    </a:lnTo>
                    <a:cubicBezTo>
                      <a:pt x="32914" y="60341"/>
                      <a:pt x="0" y="93254"/>
                      <a:pt x="0" y="134396"/>
                    </a:cubicBezTo>
                    <a:lnTo>
                      <a:pt x="0" y="540324"/>
                    </a:lnTo>
                    <a:cubicBezTo>
                      <a:pt x="0" y="548553"/>
                      <a:pt x="8228" y="556781"/>
                      <a:pt x="16456" y="556781"/>
                    </a:cubicBezTo>
                    <a:cubicBezTo>
                      <a:pt x="24684" y="556781"/>
                      <a:pt x="32914" y="548553"/>
                      <a:pt x="32914" y="540324"/>
                    </a:cubicBezTo>
                    <a:lnTo>
                      <a:pt x="32914" y="134396"/>
                    </a:lnTo>
                    <a:cubicBezTo>
                      <a:pt x="32914" y="112453"/>
                      <a:pt x="52112" y="93254"/>
                      <a:pt x="74055" y="93254"/>
                    </a:cubicBezTo>
                    <a:lnTo>
                      <a:pt x="981910" y="93254"/>
                    </a:lnTo>
                    <a:cubicBezTo>
                      <a:pt x="1001110" y="93254"/>
                      <a:pt x="1014824" y="106968"/>
                      <a:pt x="1014824" y="126167"/>
                    </a:cubicBezTo>
                    <a:lnTo>
                      <a:pt x="1014824" y="680205"/>
                    </a:lnTo>
                    <a:cubicBezTo>
                      <a:pt x="1014824" y="699405"/>
                      <a:pt x="1001110" y="713119"/>
                      <a:pt x="981910" y="713119"/>
                    </a:cubicBezTo>
                    <a:lnTo>
                      <a:pt x="946255" y="713119"/>
                    </a:lnTo>
                    <a:lnTo>
                      <a:pt x="946255" y="650035"/>
                    </a:lnTo>
                    <a:cubicBezTo>
                      <a:pt x="946255" y="641807"/>
                      <a:pt x="938027" y="633578"/>
                      <a:pt x="929797" y="633578"/>
                    </a:cubicBezTo>
                    <a:lnTo>
                      <a:pt x="748775" y="633578"/>
                    </a:lnTo>
                    <a:cubicBezTo>
                      <a:pt x="740547" y="633578"/>
                      <a:pt x="732319" y="641807"/>
                      <a:pt x="732319" y="650035"/>
                    </a:cubicBezTo>
                    <a:lnTo>
                      <a:pt x="732319" y="713119"/>
                    </a:lnTo>
                    <a:lnTo>
                      <a:pt x="463527" y="713119"/>
                    </a:lnTo>
                    <a:lnTo>
                      <a:pt x="526612" y="696662"/>
                    </a:lnTo>
                    <a:cubicBezTo>
                      <a:pt x="559524" y="688433"/>
                      <a:pt x="586951" y="669234"/>
                      <a:pt x="608895" y="641807"/>
                    </a:cubicBezTo>
                    <a:lnTo>
                      <a:pt x="715862" y="510154"/>
                    </a:lnTo>
                    <a:cubicBezTo>
                      <a:pt x="718605" y="507411"/>
                      <a:pt x="718605" y="504669"/>
                      <a:pt x="718605" y="501926"/>
                    </a:cubicBezTo>
                    <a:lnTo>
                      <a:pt x="726833" y="375758"/>
                    </a:lnTo>
                    <a:cubicBezTo>
                      <a:pt x="726833" y="364787"/>
                      <a:pt x="721348" y="351074"/>
                      <a:pt x="707634" y="345588"/>
                    </a:cubicBezTo>
                    <a:cubicBezTo>
                      <a:pt x="713120" y="342846"/>
                      <a:pt x="715862" y="337360"/>
                      <a:pt x="715862" y="331874"/>
                    </a:cubicBezTo>
                    <a:cubicBezTo>
                      <a:pt x="715862" y="323646"/>
                      <a:pt x="707634" y="315418"/>
                      <a:pt x="699406" y="315418"/>
                    </a:cubicBezTo>
                    <a:lnTo>
                      <a:pt x="625351" y="315418"/>
                    </a:lnTo>
                    <a:cubicBezTo>
                      <a:pt x="617123" y="315418"/>
                      <a:pt x="608895" y="323646"/>
                      <a:pt x="608895" y="331874"/>
                    </a:cubicBezTo>
                    <a:cubicBezTo>
                      <a:pt x="608895" y="340103"/>
                      <a:pt x="617123" y="348331"/>
                      <a:pt x="625351" y="348331"/>
                    </a:cubicBezTo>
                    <a:lnTo>
                      <a:pt x="680206" y="348331"/>
                    </a:lnTo>
                    <a:cubicBezTo>
                      <a:pt x="677464" y="348331"/>
                      <a:pt x="677464" y="351074"/>
                      <a:pt x="674720" y="353817"/>
                    </a:cubicBezTo>
                    <a:lnTo>
                      <a:pt x="614379" y="414157"/>
                    </a:lnTo>
                    <a:cubicBezTo>
                      <a:pt x="603409" y="425129"/>
                      <a:pt x="592437" y="441584"/>
                      <a:pt x="581467" y="455298"/>
                    </a:cubicBezTo>
                    <a:cubicBezTo>
                      <a:pt x="575981" y="463527"/>
                      <a:pt x="575981" y="471755"/>
                      <a:pt x="584209" y="479984"/>
                    </a:cubicBezTo>
                    <a:cubicBezTo>
                      <a:pt x="592437" y="485469"/>
                      <a:pt x="600665" y="485469"/>
                      <a:pt x="608895" y="477241"/>
                    </a:cubicBezTo>
                    <a:lnTo>
                      <a:pt x="628093" y="452556"/>
                    </a:lnTo>
                    <a:lnTo>
                      <a:pt x="677464" y="501926"/>
                    </a:lnTo>
                    <a:lnTo>
                      <a:pt x="578723" y="619864"/>
                    </a:lnTo>
                    <a:cubicBezTo>
                      <a:pt x="562267" y="641807"/>
                      <a:pt x="537582" y="655520"/>
                      <a:pt x="512898" y="663748"/>
                    </a:cubicBezTo>
                    <a:lnTo>
                      <a:pt x="249591" y="740546"/>
                    </a:lnTo>
                    <a:cubicBezTo>
                      <a:pt x="230391" y="746031"/>
                      <a:pt x="238621" y="778945"/>
                      <a:pt x="260563" y="773459"/>
                    </a:cubicBezTo>
                    <a:lnTo>
                      <a:pt x="318160" y="754260"/>
                    </a:lnTo>
                    <a:lnTo>
                      <a:pt x="318160" y="894140"/>
                    </a:lnTo>
                    <a:lnTo>
                      <a:pt x="296219" y="894140"/>
                    </a:lnTo>
                    <a:cubicBezTo>
                      <a:pt x="287991" y="894140"/>
                      <a:pt x="279763" y="902369"/>
                      <a:pt x="279763" y="910597"/>
                    </a:cubicBezTo>
                    <a:cubicBezTo>
                      <a:pt x="279763" y="918826"/>
                      <a:pt x="287991" y="927054"/>
                      <a:pt x="296219" y="927054"/>
                    </a:cubicBezTo>
                    <a:lnTo>
                      <a:pt x="397701" y="927054"/>
                    </a:lnTo>
                    <a:cubicBezTo>
                      <a:pt x="405929" y="927054"/>
                      <a:pt x="414157" y="918826"/>
                      <a:pt x="414157" y="910597"/>
                    </a:cubicBezTo>
                    <a:cubicBezTo>
                      <a:pt x="414157" y="902369"/>
                      <a:pt x="405929" y="894140"/>
                      <a:pt x="397701" y="894140"/>
                    </a:cubicBezTo>
                    <a:lnTo>
                      <a:pt x="351074" y="894140"/>
                    </a:lnTo>
                    <a:lnTo>
                      <a:pt x="351074" y="748774"/>
                    </a:lnTo>
                    <a:lnTo>
                      <a:pt x="976425" y="748774"/>
                    </a:lnTo>
                    <a:cubicBezTo>
                      <a:pt x="1012080" y="748774"/>
                      <a:pt x="1042252" y="718604"/>
                      <a:pt x="1042252" y="682948"/>
                    </a:cubicBezTo>
                    <a:lnTo>
                      <a:pt x="1042252" y="128910"/>
                    </a:lnTo>
                    <a:cubicBezTo>
                      <a:pt x="1044994" y="87768"/>
                      <a:pt x="1017566" y="60341"/>
                      <a:pt x="979168" y="60341"/>
                    </a:cubicBezTo>
                    <a:lnTo>
                      <a:pt x="979168" y="60341"/>
                    </a:lnTo>
                    <a:close/>
                    <a:moveTo>
                      <a:pt x="831058" y="30170"/>
                    </a:moveTo>
                    <a:lnTo>
                      <a:pt x="899627" y="30170"/>
                    </a:lnTo>
                    <a:lnTo>
                      <a:pt x="899627" y="57598"/>
                    </a:lnTo>
                    <a:lnTo>
                      <a:pt x="831058" y="57598"/>
                    </a:lnTo>
                    <a:lnTo>
                      <a:pt x="831058" y="30170"/>
                    </a:lnTo>
                    <a:close/>
                    <a:moveTo>
                      <a:pt x="145366" y="30170"/>
                    </a:moveTo>
                    <a:lnTo>
                      <a:pt x="213936" y="30170"/>
                    </a:lnTo>
                    <a:lnTo>
                      <a:pt x="213936" y="57598"/>
                    </a:lnTo>
                    <a:lnTo>
                      <a:pt x="145366" y="57598"/>
                    </a:lnTo>
                    <a:lnTo>
                      <a:pt x="145366" y="30170"/>
                    </a:lnTo>
                    <a:close/>
                    <a:moveTo>
                      <a:pt x="696662" y="383987"/>
                    </a:moveTo>
                    <a:lnTo>
                      <a:pt x="691178" y="460784"/>
                    </a:lnTo>
                    <a:lnTo>
                      <a:pt x="655520" y="425129"/>
                    </a:lnTo>
                    <a:lnTo>
                      <a:pt x="696662" y="383987"/>
                    </a:lnTo>
                    <a:close/>
                    <a:moveTo>
                      <a:pt x="765231" y="710376"/>
                    </a:moveTo>
                    <a:lnTo>
                      <a:pt x="765231" y="663748"/>
                    </a:lnTo>
                    <a:lnTo>
                      <a:pt x="910599" y="663748"/>
                    </a:lnTo>
                    <a:lnTo>
                      <a:pt x="910599" y="710376"/>
                    </a:lnTo>
                    <a:lnTo>
                      <a:pt x="765231" y="71037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098">
                <a:extLst>
                  <a:ext uri="{FF2B5EF4-FFF2-40B4-BE49-F238E27FC236}">
                    <a16:creationId xmlns:a16="http://schemas.microsoft.com/office/drawing/2014/main" id="{3DEC04E5-9CE2-A3EA-DBC5-AD2A681E4215}"/>
                  </a:ext>
                </a:extLst>
              </p:cNvPr>
              <p:cNvSpPr/>
              <p:nvPr/>
            </p:nvSpPr>
            <p:spPr>
              <a:xfrm>
                <a:off x="4588722" y="5715398"/>
                <a:ext cx="662087" cy="663747"/>
              </a:xfrm>
              <a:custGeom>
                <a:avLst/>
                <a:gdLst>
                  <a:gd name="connsiteX0" fmla="*/ 312676 w 662087"/>
                  <a:gd name="connsiteY0" fmla="*/ 630835 h 663747"/>
                  <a:gd name="connsiteX1" fmla="*/ 98741 w 662087"/>
                  <a:gd name="connsiteY1" fmla="*/ 630835 h 663747"/>
                  <a:gd name="connsiteX2" fmla="*/ 98741 w 662087"/>
                  <a:gd name="connsiteY2" fmla="*/ 543067 h 663747"/>
                  <a:gd name="connsiteX3" fmla="*/ 137138 w 662087"/>
                  <a:gd name="connsiteY3" fmla="*/ 378501 h 663747"/>
                  <a:gd name="connsiteX4" fmla="*/ 211193 w 662087"/>
                  <a:gd name="connsiteY4" fmla="*/ 331874 h 663747"/>
                  <a:gd name="connsiteX5" fmla="*/ 493698 w 662087"/>
                  <a:gd name="connsiteY5" fmla="*/ 331874 h 663747"/>
                  <a:gd name="connsiteX6" fmla="*/ 655522 w 662087"/>
                  <a:gd name="connsiteY6" fmla="*/ 274276 h 663747"/>
                  <a:gd name="connsiteX7" fmla="*/ 658264 w 662087"/>
                  <a:gd name="connsiteY7" fmla="*/ 249591 h 663747"/>
                  <a:gd name="connsiteX8" fmla="*/ 633580 w 662087"/>
                  <a:gd name="connsiteY8" fmla="*/ 246849 h 663747"/>
                  <a:gd name="connsiteX9" fmla="*/ 493698 w 662087"/>
                  <a:gd name="connsiteY9" fmla="*/ 298961 h 663747"/>
                  <a:gd name="connsiteX10" fmla="*/ 373017 w 662087"/>
                  <a:gd name="connsiteY10" fmla="*/ 298961 h 663747"/>
                  <a:gd name="connsiteX11" fmla="*/ 403187 w 662087"/>
                  <a:gd name="connsiteY11" fmla="*/ 224906 h 663747"/>
                  <a:gd name="connsiteX12" fmla="*/ 403187 w 662087"/>
                  <a:gd name="connsiteY12" fmla="*/ 164566 h 663747"/>
                  <a:gd name="connsiteX13" fmla="*/ 479984 w 662087"/>
                  <a:gd name="connsiteY13" fmla="*/ 82283 h 663747"/>
                  <a:gd name="connsiteX14" fmla="*/ 397701 w 662087"/>
                  <a:gd name="connsiteY14" fmla="*/ 0 h 663747"/>
                  <a:gd name="connsiteX15" fmla="*/ 323646 w 662087"/>
                  <a:gd name="connsiteY15" fmla="*/ 27428 h 663747"/>
                  <a:gd name="connsiteX16" fmla="*/ 285248 w 662087"/>
                  <a:gd name="connsiteY16" fmla="*/ 43884 h 663747"/>
                  <a:gd name="connsiteX17" fmla="*/ 238621 w 662087"/>
                  <a:gd name="connsiteY17" fmla="*/ 43884 h 663747"/>
                  <a:gd name="connsiteX18" fmla="*/ 170052 w 662087"/>
                  <a:gd name="connsiteY18" fmla="*/ 112453 h 663747"/>
                  <a:gd name="connsiteX19" fmla="*/ 170052 w 662087"/>
                  <a:gd name="connsiteY19" fmla="*/ 238620 h 663747"/>
                  <a:gd name="connsiteX20" fmla="*/ 181024 w 662087"/>
                  <a:gd name="connsiteY20" fmla="*/ 277018 h 663747"/>
                  <a:gd name="connsiteX21" fmla="*/ 194737 w 662087"/>
                  <a:gd name="connsiteY21" fmla="*/ 290732 h 663747"/>
                  <a:gd name="connsiteX22" fmla="*/ 213936 w 662087"/>
                  <a:gd name="connsiteY22" fmla="*/ 301704 h 663747"/>
                  <a:gd name="connsiteX23" fmla="*/ 106969 w 662087"/>
                  <a:gd name="connsiteY23" fmla="*/ 364787 h 663747"/>
                  <a:gd name="connsiteX24" fmla="*/ 65827 w 662087"/>
                  <a:gd name="connsiteY24" fmla="*/ 543067 h 663747"/>
                  <a:gd name="connsiteX25" fmla="*/ 65827 w 662087"/>
                  <a:gd name="connsiteY25" fmla="*/ 630835 h 663747"/>
                  <a:gd name="connsiteX26" fmla="*/ 16458 w 662087"/>
                  <a:gd name="connsiteY26" fmla="*/ 630835 h 663747"/>
                  <a:gd name="connsiteX27" fmla="*/ 0 w 662087"/>
                  <a:gd name="connsiteY27" fmla="*/ 647291 h 663747"/>
                  <a:gd name="connsiteX28" fmla="*/ 16458 w 662087"/>
                  <a:gd name="connsiteY28" fmla="*/ 663748 h 663747"/>
                  <a:gd name="connsiteX29" fmla="*/ 315418 w 662087"/>
                  <a:gd name="connsiteY29" fmla="*/ 663748 h 663747"/>
                  <a:gd name="connsiteX30" fmla="*/ 331876 w 662087"/>
                  <a:gd name="connsiteY30" fmla="*/ 647291 h 663747"/>
                  <a:gd name="connsiteX31" fmla="*/ 312676 w 662087"/>
                  <a:gd name="connsiteY31" fmla="*/ 630835 h 663747"/>
                  <a:gd name="connsiteX32" fmla="*/ 312676 w 662087"/>
                  <a:gd name="connsiteY32" fmla="*/ 630835 h 663747"/>
                  <a:gd name="connsiteX33" fmla="*/ 285248 w 662087"/>
                  <a:gd name="connsiteY33" fmla="*/ 298961 h 663747"/>
                  <a:gd name="connsiteX34" fmla="*/ 257821 w 662087"/>
                  <a:gd name="connsiteY34" fmla="*/ 293475 h 663747"/>
                  <a:gd name="connsiteX35" fmla="*/ 268791 w 662087"/>
                  <a:gd name="connsiteY35" fmla="*/ 285247 h 663747"/>
                  <a:gd name="connsiteX36" fmla="*/ 290734 w 662087"/>
                  <a:gd name="connsiteY36" fmla="*/ 238620 h 663747"/>
                  <a:gd name="connsiteX37" fmla="*/ 290734 w 662087"/>
                  <a:gd name="connsiteY37" fmla="*/ 164566 h 663747"/>
                  <a:gd name="connsiteX38" fmla="*/ 364788 w 662087"/>
                  <a:gd name="connsiteY38" fmla="*/ 164566 h 663747"/>
                  <a:gd name="connsiteX39" fmla="*/ 364788 w 662087"/>
                  <a:gd name="connsiteY39" fmla="*/ 224906 h 663747"/>
                  <a:gd name="connsiteX40" fmla="*/ 290734 w 662087"/>
                  <a:gd name="connsiteY40" fmla="*/ 298961 h 663747"/>
                  <a:gd name="connsiteX41" fmla="*/ 285248 w 662087"/>
                  <a:gd name="connsiteY41" fmla="*/ 298961 h 663747"/>
                  <a:gd name="connsiteX42" fmla="*/ 200222 w 662087"/>
                  <a:gd name="connsiteY42" fmla="*/ 235877 h 663747"/>
                  <a:gd name="connsiteX43" fmla="*/ 200222 w 662087"/>
                  <a:gd name="connsiteY43" fmla="*/ 109710 h 663747"/>
                  <a:gd name="connsiteX44" fmla="*/ 235879 w 662087"/>
                  <a:gd name="connsiteY44" fmla="*/ 74054 h 663747"/>
                  <a:gd name="connsiteX45" fmla="*/ 282505 w 662087"/>
                  <a:gd name="connsiteY45" fmla="*/ 74054 h 663747"/>
                  <a:gd name="connsiteX46" fmla="*/ 345590 w 662087"/>
                  <a:gd name="connsiteY46" fmla="*/ 46626 h 663747"/>
                  <a:gd name="connsiteX47" fmla="*/ 394959 w 662087"/>
                  <a:gd name="connsiteY47" fmla="*/ 30170 h 663747"/>
                  <a:gd name="connsiteX48" fmla="*/ 444329 w 662087"/>
                  <a:gd name="connsiteY48" fmla="*/ 79540 h 663747"/>
                  <a:gd name="connsiteX49" fmla="*/ 394959 w 662087"/>
                  <a:gd name="connsiteY49" fmla="*/ 128909 h 663747"/>
                  <a:gd name="connsiteX50" fmla="*/ 277021 w 662087"/>
                  <a:gd name="connsiteY50" fmla="*/ 128909 h 663747"/>
                  <a:gd name="connsiteX51" fmla="*/ 260563 w 662087"/>
                  <a:gd name="connsiteY51" fmla="*/ 145366 h 663747"/>
                  <a:gd name="connsiteX52" fmla="*/ 260563 w 662087"/>
                  <a:gd name="connsiteY52" fmla="*/ 235877 h 663747"/>
                  <a:gd name="connsiteX53" fmla="*/ 224907 w 662087"/>
                  <a:gd name="connsiteY53" fmla="*/ 263305 h 663747"/>
                  <a:gd name="connsiteX54" fmla="*/ 200222 w 662087"/>
                  <a:gd name="connsiteY54" fmla="*/ 235877 h 663747"/>
                  <a:gd name="connsiteX55" fmla="*/ 200222 w 662087"/>
                  <a:gd name="connsiteY55" fmla="*/ 235877 h 66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62087" h="663747">
                    <a:moveTo>
                      <a:pt x="312676" y="630835"/>
                    </a:moveTo>
                    <a:lnTo>
                      <a:pt x="98741" y="630835"/>
                    </a:lnTo>
                    <a:lnTo>
                      <a:pt x="98741" y="543067"/>
                    </a:lnTo>
                    <a:cubicBezTo>
                      <a:pt x="98741" y="485468"/>
                      <a:pt x="112454" y="430613"/>
                      <a:pt x="137138" y="378501"/>
                    </a:cubicBezTo>
                    <a:cubicBezTo>
                      <a:pt x="150852" y="351073"/>
                      <a:pt x="178280" y="331874"/>
                      <a:pt x="211193" y="331874"/>
                    </a:cubicBezTo>
                    <a:lnTo>
                      <a:pt x="493698" y="331874"/>
                    </a:lnTo>
                    <a:cubicBezTo>
                      <a:pt x="551297" y="331874"/>
                      <a:pt x="608895" y="309932"/>
                      <a:pt x="655522" y="274276"/>
                    </a:cubicBezTo>
                    <a:cubicBezTo>
                      <a:pt x="663750" y="268790"/>
                      <a:pt x="663750" y="257819"/>
                      <a:pt x="658264" y="249591"/>
                    </a:cubicBezTo>
                    <a:cubicBezTo>
                      <a:pt x="652778" y="241363"/>
                      <a:pt x="641808" y="241363"/>
                      <a:pt x="633580" y="246849"/>
                    </a:cubicBezTo>
                    <a:cubicBezTo>
                      <a:pt x="595181" y="279761"/>
                      <a:pt x="545811" y="298961"/>
                      <a:pt x="493698" y="298961"/>
                    </a:cubicBezTo>
                    <a:lnTo>
                      <a:pt x="373017" y="298961"/>
                    </a:lnTo>
                    <a:cubicBezTo>
                      <a:pt x="392215" y="279761"/>
                      <a:pt x="403187" y="252334"/>
                      <a:pt x="403187" y="224906"/>
                    </a:cubicBezTo>
                    <a:lnTo>
                      <a:pt x="403187" y="164566"/>
                    </a:lnTo>
                    <a:cubicBezTo>
                      <a:pt x="447071" y="161823"/>
                      <a:pt x="479984" y="126166"/>
                      <a:pt x="479984" y="82283"/>
                    </a:cubicBezTo>
                    <a:cubicBezTo>
                      <a:pt x="479984" y="35656"/>
                      <a:pt x="441587" y="0"/>
                      <a:pt x="397701" y="0"/>
                    </a:cubicBezTo>
                    <a:cubicBezTo>
                      <a:pt x="370274" y="0"/>
                      <a:pt x="342846" y="5485"/>
                      <a:pt x="323646" y="27428"/>
                    </a:cubicBezTo>
                    <a:cubicBezTo>
                      <a:pt x="315418" y="38399"/>
                      <a:pt x="301704" y="43884"/>
                      <a:pt x="285248" y="43884"/>
                    </a:cubicBezTo>
                    <a:lnTo>
                      <a:pt x="238621" y="43884"/>
                    </a:lnTo>
                    <a:cubicBezTo>
                      <a:pt x="200222" y="43884"/>
                      <a:pt x="170052" y="74054"/>
                      <a:pt x="170052" y="112453"/>
                    </a:cubicBezTo>
                    <a:lnTo>
                      <a:pt x="170052" y="238620"/>
                    </a:lnTo>
                    <a:cubicBezTo>
                      <a:pt x="170052" y="252334"/>
                      <a:pt x="172794" y="266047"/>
                      <a:pt x="181024" y="277018"/>
                    </a:cubicBezTo>
                    <a:cubicBezTo>
                      <a:pt x="183766" y="282504"/>
                      <a:pt x="189252" y="287990"/>
                      <a:pt x="194737" y="290732"/>
                    </a:cubicBezTo>
                    <a:cubicBezTo>
                      <a:pt x="200222" y="293475"/>
                      <a:pt x="208451" y="296218"/>
                      <a:pt x="213936" y="301704"/>
                    </a:cubicBezTo>
                    <a:cubicBezTo>
                      <a:pt x="170052" y="301704"/>
                      <a:pt x="126168" y="326389"/>
                      <a:pt x="106969" y="364787"/>
                    </a:cubicBezTo>
                    <a:cubicBezTo>
                      <a:pt x="79541" y="419642"/>
                      <a:pt x="65827" y="482725"/>
                      <a:pt x="65827" y="543067"/>
                    </a:cubicBezTo>
                    <a:lnTo>
                      <a:pt x="65827" y="630835"/>
                    </a:lnTo>
                    <a:lnTo>
                      <a:pt x="16458" y="630835"/>
                    </a:lnTo>
                    <a:cubicBezTo>
                      <a:pt x="8228" y="630835"/>
                      <a:pt x="0" y="639063"/>
                      <a:pt x="0" y="647291"/>
                    </a:cubicBezTo>
                    <a:cubicBezTo>
                      <a:pt x="0" y="655520"/>
                      <a:pt x="8228" y="663748"/>
                      <a:pt x="16458" y="663748"/>
                    </a:cubicBezTo>
                    <a:lnTo>
                      <a:pt x="315418" y="663748"/>
                    </a:lnTo>
                    <a:cubicBezTo>
                      <a:pt x="323646" y="663748"/>
                      <a:pt x="331876" y="655520"/>
                      <a:pt x="331876" y="647291"/>
                    </a:cubicBezTo>
                    <a:cubicBezTo>
                      <a:pt x="331876" y="639063"/>
                      <a:pt x="320904" y="630835"/>
                      <a:pt x="312676" y="630835"/>
                    </a:cubicBezTo>
                    <a:lnTo>
                      <a:pt x="312676" y="630835"/>
                    </a:lnTo>
                    <a:close/>
                    <a:moveTo>
                      <a:pt x="285248" y="298961"/>
                    </a:moveTo>
                    <a:cubicBezTo>
                      <a:pt x="277021" y="298961"/>
                      <a:pt x="266049" y="296218"/>
                      <a:pt x="257821" y="293475"/>
                    </a:cubicBezTo>
                    <a:cubicBezTo>
                      <a:pt x="260563" y="290732"/>
                      <a:pt x="266049" y="287990"/>
                      <a:pt x="268791" y="285247"/>
                    </a:cubicBezTo>
                    <a:cubicBezTo>
                      <a:pt x="282505" y="274276"/>
                      <a:pt x="290734" y="257819"/>
                      <a:pt x="290734" y="238620"/>
                    </a:cubicBezTo>
                    <a:lnTo>
                      <a:pt x="290734" y="164566"/>
                    </a:lnTo>
                    <a:lnTo>
                      <a:pt x="364788" y="164566"/>
                    </a:lnTo>
                    <a:lnTo>
                      <a:pt x="364788" y="224906"/>
                    </a:lnTo>
                    <a:cubicBezTo>
                      <a:pt x="364788" y="266047"/>
                      <a:pt x="331876" y="298961"/>
                      <a:pt x="290734" y="298961"/>
                    </a:cubicBezTo>
                    <a:cubicBezTo>
                      <a:pt x="287991" y="298961"/>
                      <a:pt x="287991" y="298961"/>
                      <a:pt x="285248" y="298961"/>
                    </a:cubicBezTo>
                    <a:close/>
                    <a:moveTo>
                      <a:pt x="200222" y="235877"/>
                    </a:moveTo>
                    <a:lnTo>
                      <a:pt x="200222" y="109710"/>
                    </a:lnTo>
                    <a:cubicBezTo>
                      <a:pt x="200222" y="90511"/>
                      <a:pt x="216679" y="74054"/>
                      <a:pt x="235879" y="74054"/>
                    </a:cubicBezTo>
                    <a:lnTo>
                      <a:pt x="282505" y="74054"/>
                    </a:lnTo>
                    <a:cubicBezTo>
                      <a:pt x="307190" y="74054"/>
                      <a:pt x="329132" y="63083"/>
                      <a:pt x="345590" y="46626"/>
                    </a:cubicBezTo>
                    <a:cubicBezTo>
                      <a:pt x="359304" y="32913"/>
                      <a:pt x="375759" y="30170"/>
                      <a:pt x="394959" y="30170"/>
                    </a:cubicBezTo>
                    <a:cubicBezTo>
                      <a:pt x="422387" y="30170"/>
                      <a:pt x="444329" y="52112"/>
                      <a:pt x="444329" y="79540"/>
                    </a:cubicBezTo>
                    <a:cubicBezTo>
                      <a:pt x="444329" y="106968"/>
                      <a:pt x="422387" y="128909"/>
                      <a:pt x="394959" y="128909"/>
                    </a:cubicBezTo>
                    <a:lnTo>
                      <a:pt x="277021" y="128909"/>
                    </a:lnTo>
                    <a:cubicBezTo>
                      <a:pt x="268791" y="128909"/>
                      <a:pt x="260563" y="137138"/>
                      <a:pt x="260563" y="145366"/>
                    </a:cubicBezTo>
                    <a:lnTo>
                      <a:pt x="260563" y="235877"/>
                    </a:lnTo>
                    <a:cubicBezTo>
                      <a:pt x="260563" y="255077"/>
                      <a:pt x="244107" y="268790"/>
                      <a:pt x="224907" y="263305"/>
                    </a:cubicBezTo>
                    <a:cubicBezTo>
                      <a:pt x="208451" y="260562"/>
                      <a:pt x="200222" y="249591"/>
                      <a:pt x="200222" y="235877"/>
                    </a:cubicBezTo>
                    <a:lnTo>
                      <a:pt x="200222" y="23587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099">
                <a:extLst>
                  <a:ext uri="{FF2B5EF4-FFF2-40B4-BE49-F238E27FC236}">
                    <a16:creationId xmlns:a16="http://schemas.microsoft.com/office/drawing/2014/main" id="{250CB55D-C43A-7202-13CE-5E053ACF72AD}"/>
                  </a:ext>
                </a:extLst>
              </p:cNvPr>
              <p:cNvSpPr/>
              <p:nvPr/>
            </p:nvSpPr>
            <p:spPr>
              <a:xfrm>
                <a:off x="5142762" y="5613916"/>
                <a:ext cx="123424" cy="93253"/>
              </a:xfrm>
              <a:custGeom>
                <a:avLst/>
                <a:gdLst>
                  <a:gd name="connsiteX0" fmla="*/ 16456 w 123424"/>
                  <a:gd name="connsiteY0" fmla="*/ 93254 h 93253"/>
                  <a:gd name="connsiteX1" fmla="*/ 106969 w 123424"/>
                  <a:gd name="connsiteY1" fmla="*/ 93254 h 93253"/>
                  <a:gd name="connsiteX2" fmla="*/ 123425 w 123424"/>
                  <a:gd name="connsiteY2" fmla="*/ 76797 h 93253"/>
                  <a:gd name="connsiteX3" fmla="*/ 123425 w 123424"/>
                  <a:gd name="connsiteY3" fmla="*/ 16457 h 93253"/>
                  <a:gd name="connsiteX4" fmla="*/ 106969 w 123424"/>
                  <a:gd name="connsiteY4" fmla="*/ 0 h 93253"/>
                  <a:gd name="connsiteX5" fmla="*/ 16456 w 123424"/>
                  <a:gd name="connsiteY5" fmla="*/ 0 h 93253"/>
                  <a:gd name="connsiteX6" fmla="*/ 0 w 123424"/>
                  <a:gd name="connsiteY6" fmla="*/ 16457 h 93253"/>
                  <a:gd name="connsiteX7" fmla="*/ 0 w 123424"/>
                  <a:gd name="connsiteY7" fmla="*/ 76797 h 93253"/>
                  <a:gd name="connsiteX8" fmla="*/ 16456 w 123424"/>
                  <a:gd name="connsiteY8" fmla="*/ 93254 h 93253"/>
                  <a:gd name="connsiteX9" fmla="*/ 32914 w 123424"/>
                  <a:gd name="connsiteY9" fmla="*/ 32913 h 93253"/>
                  <a:gd name="connsiteX10" fmla="*/ 90511 w 123424"/>
                  <a:gd name="connsiteY10" fmla="*/ 32913 h 93253"/>
                  <a:gd name="connsiteX11" fmla="*/ 90511 w 123424"/>
                  <a:gd name="connsiteY11" fmla="*/ 60341 h 93253"/>
                  <a:gd name="connsiteX12" fmla="*/ 32914 w 123424"/>
                  <a:gd name="connsiteY12" fmla="*/ 60341 h 93253"/>
                  <a:gd name="connsiteX13" fmla="*/ 32914 w 123424"/>
                  <a:gd name="connsiteY13" fmla="*/ 32913 h 9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24" h="93253">
                    <a:moveTo>
                      <a:pt x="16456" y="93254"/>
                    </a:moveTo>
                    <a:lnTo>
                      <a:pt x="106969" y="93254"/>
                    </a:lnTo>
                    <a:cubicBezTo>
                      <a:pt x="115197" y="93254"/>
                      <a:pt x="123425" y="85026"/>
                      <a:pt x="123425" y="76797"/>
                    </a:cubicBezTo>
                    <a:lnTo>
                      <a:pt x="123425" y="16457"/>
                    </a:lnTo>
                    <a:cubicBezTo>
                      <a:pt x="123425" y="8228"/>
                      <a:pt x="115197" y="0"/>
                      <a:pt x="106969" y="0"/>
                    </a:cubicBez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lnTo>
                      <a:pt x="0" y="76797"/>
                    </a:lnTo>
                    <a:cubicBezTo>
                      <a:pt x="0" y="87769"/>
                      <a:pt x="5486" y="93254"/>
                      <a:pt x="16456" y="93254"/>
                    </a:cubicBezTo>
                    <a:close/>
                    <a:moveTo>
                      <a:pt x="32914" y="32913"/>
                    </a:moveTo>
                    <a:lnTo>
                      <a:pt x="90511" y="32913"/>
                    </a:lnTo>
                    <a:lnTo>
                      <a:pt x="90511" y="60341"/>
                    </a:lnTo>
                    <a:lnTo>
                      <a:pt x="32914" y="60341"/>
                    </a:lnTo>
                    <a:lnTo>
                      <a:pt x="32914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100">
                <a:extLst>
                  <a:ext uri="{FF2B5EF4-FFF2-40B4-BE49-F238E27FC236}">
                    <a16:creationId xmlns:a16="http://schemas.microsoft.com/office/drawing/2014/main" id="{225343E0-B3BA-9BC0-49B6-197E568D15AC}"/>
                  </a:ext>
                </a:extLst>
              </p:cNvPr>
              <p:cNvSpPr/>
              <p:nvPr/>
            </p:nvSpPr>
            <p:spPr>
              <a:xfrm>
                <a:off x="5142762" y="5740083"/>
                <a:ext cx="123424" cy="93253"/>
              </a:xfrm>
              <a:custGeom>
                <a:avLst/>
                <a:gdLst>
                  <a:gd name="connsiteX0" fmla="*/ 0 w 123424"/>
                  <a:gd name="connsiteY0" fmla="*/ 76797 h 93253"/>
                  <a:gd name="connsiteX1" fmla="*/ 16456 w 123424"/>
                  <a:gd name="connsiteY1" fmla="*/ 93254 h 93253"/>
                  <a:gd name="connsiteX2" fmla="*/ 106969 w 123424"/>
                  <a:gd name="connsiteY2" fmla="*/ 93254 h 93253"/>
                  <a:gd name="connsiteX3" fmla="*/ 123425 w 123424"/>
                  <a:gd name="connsiteY3" fmla="*/ 76797 h 93253"/>
                  <a:gd name="connsiteX4" fmla="*/ 123425 w 123424"/>
                  <a:gd name="connsiteY4" fmla="*/ 16457 h 93253"/>
                  <a:gd name="connsiteX5" fmla="*/ 106969 w 123424"/>
                  <a:gd name="connsiteY5" fmla="*/ 0 h 93253"/>
                  <a:gd name="connsiteX6" fmla="*/ 16456 w 123424"/>
                  <a:gd name="connsiteY6" fmla="*/ 0 h 93253"/>
                  <a:gd name="connsiteX7" fmla="*/ 0 w 123424"/>
                  <a:gd name="connsiteY7" fmla="*/ 16457 h 93253"/>
                  <a:gd name="connsiteX8" fmla="*/ 0 w 123424"/>
                  <a:gd name="connsiteY8" fmla="*/ 76797 h 93253"/>
                  <a:gd name="connsiteX9" fmla="*/ 32914 w 123424"/>
                  <a:gd name="connsiteY9" fmla="*/ 30171 h 93253"/>
                  <a:gd name="connsiteX10" fmla="*/ 90511 w 123424"/>
                  <a:gd name="connsiteY10" fmla="*/ 30171 h 93253"/>
                  <a:gd name="connsiteX11" fmla="*/ 90511 w 123424"/>
                  <a:gd name="connsiteY11" fmla="*/ 57598 h 93253"/>
                  <a:gd name="connsiteX12" fmla="*/ 32914 w 123424"/>
                  <a:gd name="connsiteY12" fmla="*/ 57598 h 93253"/>
                  <a:gd name="connsiteX13" fmla="*/ 32914 w 123424"/>
                  <a:gd name="connsiteY13" fmla="*/ 30171 h 9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24" h="93253">
                    <a:moveTo>
                      <a:pt x="0" y="76797"/>
                    </a:moveTo>
                    <a:cubicBezTo>
                      <a:pt x="0" y="85026"/>
                      <a:pt x="8228" y="93254"/>
                      <a:pt x="16456" y="93254"/>
                    </a:cubicBezTo>
                    <a:lnTo>
                      <a:pt x="106969" y="93254"/>
                    </a:lnTo>
                    <a:cubicBezTo>
                      <a:pt x="115197" y="93254"/>
                      <a:pt x="123425" y="85026"/>
                      <a:pt x="123425" y="76797"/>
                    </a:cubicBezTo>
                    <a:lnTo>
                      <a:pt x="123425" y="16457"/>
                    </a:lnTo>
                    <a:cubicBezTo>
                      <a:pt x="123425" y="8228"/>
                      <a:pt x="115197" y="0"/>
                      <a:pt x="106969" y="0"/>
                    </a:cubicBez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lnTo>
                      <a:pt x="0" y="76797"/>
                    </a:lnTo>
                    <a:close/>
                    <a:moveTo>
                      <a:pt x="32914" y="30171"/>
                    </a:moveTo>
                    <a:lnTo>
                      <a:pt x="90511" y="30171"/>
                    </a:lnTo>
                    <a:lnTo>
                      <a:pt x="90511" y="57598"/>
                    </a:lnTo>
                    <a:lnTo>
                      <a:pt x="32914" y="57598"/>
                    </a:lnTo>
                    <a:lnTo>
                      <a:pt x="32914" y="30171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101">
                <a:extLst>
                  <a:ext uri="{FF2B5EF4-FFF2-40B4-BE49-F238E27FC236}">
                    <a16:creationId xmlns:a16="http://schemas.microsoft.com/office/drawing/2014/main" id="{09715350-ABDE-2EA2-10CC-5E332463B764}"/>
                  </a:ext>
                </a:extLst>
              </p:cNvPr>
              <p:cNvSpPr/>
              <p:nvPr/>
            </p:nvSpPr>
            <p:spPr>
              <a:xfrm>
                <a:off x="5296356" y="5644086"/>
                <a:ext cx="329132" cy="32912"/>
              </a:xfrm>
              <a:custGeom>
                <a:avLst/>
                <a:gdLst>
                  <a:gd name="connsiteX0" fmla="*/ 16458 w 329132"/>
                  <a:gd name="connsiteY0" fmla="*/ 32913 h 32912"/>
                  <a:gd name="connsiteX1" fmla="*/ 312676 w 329132"/>
                  <a:gd name="connsiteY1" fmla="*/ 32913 h 32912"/>
                  <a:gd name="connsiteX2" fmla="*/ 329132 w 329132"/>
                  <a:gd name="connsiteY2" fmla="*/ 16457 h 32912"/>
                  <a:gd name="connsiteX3" fmla="*/ 312676 w 329132"/>
                  <a:gd name="connsiteY3" fmla="*/ 0 h 32912"/>
                  <a:gd name="connsiteX4" fmla="*/ 16458 w 329132"/>
                  <a:gd name="connsiteY4" fmla="*/ 0 h 32912"/>
                  <a:gd name="connsiteX5" fmla="*/ 0 w 329132"/>
                  <a:gd name="connsiteY5" fmla="*/ 16457 h 32912"/>
                  <a:gd name="connsiteX6" fmla="*/ 16458 w 329132"/>
                  <a:gd name="connsiteY6" fmla="*/ 32913 h 3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32" h="32912">
                    <a:moveTo>
                      <a:pt x="16458" y="32913"/>
                    </a:moveTo>
                    <a:lnTo>
                      <a:pt x="312676" y="32913"/>
                    </a:lnTo>
                    <a:cubicBezTo>
                      <a:pt x="320904" y="32913"/>
                      <a:pt x="329132" y="24685"/>
                      <a:pt x="329132" y="16457"/>
                    </a:cubicBezTo>
                    <a:cubicBezTo>
                      <a:pt x="329132" y="8228"/>
                      <a:pt x="320904" y="0"/>
                      <a:pt x="312676" y="0"/>
                    </a:cubicBezTo>
                    <a:lnTo>
                      <a:pt x="16458" y="0"/>
                    </a:lnTo>
                    <a:cubicBezTo>
                      <a:pt x="8230" y="0"/>
                      <a:pt x="0" y="8228"/>
                      <a:pt x="0" y="16457"/>
                    </a:cubicBezTo>
                    <a:cubicBezTo>
                      <a:pt x="0" y="24685"/>
                      <a:pt x="8230" y="32913"/>
                      <a:pt x="16458" y="329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492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FC20D-6EE7-C3A2-C9D4-991C5C780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77253"/>
            <a:ext cx="5775417" cy="582221"/>
          </a:xfrm>
          <a:solidFill>
            <a:srgbClr val="85D2E1"/>
          </a:solidFill>
        </p:spPr>
        <p:txBody>
          <a:bodyPr anchor="ctr">
            <a:normAutofit lnSpcReduction="10000"/>
          </a:bodyPr>
          <a:lstStyle/>
          <a:p>
            <a:r>
              <a:rPr lang="en-IE" dirty="0"/>
              <a:t>	SWOT Analyse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02AD7-FD48-E323-3DE8-47207287664D}"/>
              </a:ext>
            </a:extLst>
          </p:cNvPr>
          <p:cNvSpPr/>
          <p:nvPr/>
        </p:nvSpPr>
        <p:spPr>
          <a:xfrm>
            <a:off x="5951913" y="1478774"/>
            <a:ext cx="2859578" cy="1945179"/>
          </a:xfrm>
          <a:prstGeom prst="roundRect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 err="1">
                <a:solidFill>
                  <a:schemeClr val="bg2"/>
                </a:solidFill>
                <a:latin typeface="Raleway" pitchFamily="2" charset="0"/>
              </a:rPr>
              <a:t>Stärken</a:t>
            </a:r>
            <a:endParaRPr lang="en-US" sz="1600" b="1" u="sng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Was Sie gut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können</a:t>
            </a:r>
            <a:endParaRPr lang="en-US" sz="1400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Qualitäten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, die Sie von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Ihren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Mitbewerbern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unterscheiden</a:t>
            </a:r>
            <a:endParaRPr lang="en-US" sz="1400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Geschultes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/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kundiges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Personal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Ihr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USP </a:t>
            </a:r>
            <a:r>
              <a:rPr lang="en-US" sz="700" dirty="0">
                <a:solidFill>
                  <a:schemeClr val="bg2"/>
                </a:solidFill>
                <a:latin typeface="Raleway" pitchFamily="2" charset="0"/>
              </a:rPr>
              <a:t>(unique selling proposition)</a:t>
            </a:r>
            <a:endParaRPr lang="en-IE" sz="700" dirty="0">
              <a:solidFill>
                <a:schemeClr val="bg2"/>
              </a:solidFill>
              <a:latin typeface="Raleway" pitchFamily="2" charset="0"/>
            </a:endParaRP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8177381C-F18E-5653-53B9-B670C3079968}"/>
              </a:ext>
            </a:extLst>
          </p:cNvPr>
          <p:cNvSpPr/>
          <p:nvPr/>
        </p:nvSpPr>
        <p:spPr>
          <a:xfrm rot="5400000">
            <a:off x="8537954" y="-481905"/>
            <a:ext cx="268778" cy="351628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07BEB-72D2-127C-F807-46271096F840}"/>
              </a:ext>
            </a:extLst>
          </p:cNvPr>
          <p:cNvSpPr txBox="1"/>
          <p:nvPr/>
        </p:nvSpPr>
        <p:spPr>
          <a:xfrm>
            <a:off x="8268092" y="1079853"/>
            <a:ext cx="9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</a:t>
            </a:r>
            <a:endParaRPr lang="en-IE" dirty="0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2D5BAF62-1E1C-5EEC-53DA-F9C64F4C8AD9}"/>
              </a:ext>
            </a:extLst>
          </p:cNvPr>
          <p:cNvSpPr/>
          <p:nvPr/>
        </p:nvSpPr>
        <p:spPr>
          <a:xfrm rot="16200000">
            <a:off x="8677102" y="4040385"/>
            <a:ext cx="268778" cy="351628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854D2-4A3E-B25C-00FA-0652F45C7C8F}"/>
              </a:ext>
            </a:extLst>
          </p:cNvPr>
          <p:cNvSpPr txBox="1"/>
          <p:nvPr/>
        </p:nvSpPr>
        <p:spPr>
          <a:xfrm>
            <a:off x="8351309" y="5606082"/>
            <a:ext cx="9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</a:t>
            </a:r>
            <a:endParaRPr lang="en-IE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3BFBC9-4C9C-C198-6132-9BC46C177B79}"/>
              </a:ext>
            </a:extLst>
          </p:cNvPr>
          <p:cNvSpPr/>
          <p:nvPr/>
        </p:nvSpPr>
        <p:spPr>
          <a:xfrm>
            <a:off x="9140806" y="1449185"/>
            <a:ext cx="2832292" cy="1945179"/>
          </a:xfrm>
          <a:prstGeom prst="roundRect">
            <a:avLst/>
          </a:prstGeom>
          <a:solidFill>
            <a:srgbClr val="85D2E1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 err="1">
                <a:solidFill>
                  <a:schemeClr val="bg2"/>
                </a:solidFill>
                <a:latin typeface="Raleway" pitchFamily="2" charset="0"/>
              </a:rPr>
              <a:t>Schwächen</a:t>
            </a:r>
            <a:endParaRPr lang="en-US" sz="1600" b="1" u="sng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Dinge, die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Ihrem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Unternehmen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fehlen</a:t>
            </a:r>
            <a:endParaRPr lang="en-US" sz="1400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Was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Ihr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Konkurrent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besser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macht</a:t>
            </a:r>
            <a:endParaRPr lang="en-US" sz="1400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Begrenzte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Ressourcen</a:t>
            </a:r>
            <a:endParaRPr lang="en-IE" sz="1400" dirty="0">
              <a:solidFill>
                <a:schemeClr val="bg2"/>
              </a:solidFill>
              <a:latin typeface="Ralew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C8B368-1F5E-A61E-B9F2-081F0BB0878A}"/>
              </a:ext>
            </a:extLst>
          </p:cNvPr>
          <p:cNvSpPr/>
          <p:nvPr/>
        </p:nvSpPr>
        <p:spPr>
          <a:xfrm>
            <a:off x="9140806" y="3699162"/>
            <a:ext cx="2832292" cy="19451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 err="1">
                <a:solidFill>
                  <a:schemeClr val="bg2"/>
                </a:solidFill>
                <a:latin typeface="Raleway" pitchFamily="2" charset="0"/>
              </a:rPr>
              <a:t>Risiken</a:t>
            </a:r>
            <a:endParaRPr lang="en-US" sz="1600" b="1" u="sng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Aufstrebende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Wettbewerber</a:t>
            </a:r>
            <a:endParaRPr lang="en-US" sz="1400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Sich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ändernde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Vorschriften</a:t>
            </a:r>
            <a:endParaRPr lang="en-US" sz="1400" dirty="0">
              <a:solidFill>
                <a:schemeClr val="bg2"/>
              </a:solidFill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Veränderte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Einstellung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der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Kunden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zu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Ihrem</a:t>
            </a:r>
            <a:r>
              <a:rPr lang="en-US" sz="14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Raleway" pitchFamily="2" charset="0"/>
              </a:rPr>
              <a:t>Unternehmen</a:t>
            </a:r>
            <a:endParaRPr lang="en-US" sz="1400" dirty="0">
              <a:solidFill>
                <a:schemeClr val="bg2"/>
              </a:solidFill>
              <a:latin typeface="Raleway" pitchFamily="2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AE53910-6E37-78B2-D4D7-A629A94B717F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471341" y="1717409"/>
            <a:ext cx="4851698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en-US" dirty="0"/>
              <a:t>Die SWOT-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einfaches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wirkungsvolles</a:t>
            </a:r>
            <a:r>
              <a:rPr lang="en-US" dirty="0"/>
              <a:t> Instrument, um die </a:t>
            </a:r>
            <a:r>
              <a:rPr lang="en-US" dirty="0" err="1"/>
              <a:t>Stärken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Unternehmens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Projekts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, die </a:t>
            </a:r>
            <a:r>
              <a:rPr lang="en-US" dirty="0" err="1"/>
              <a:t>Schwächen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verbessern</a:t>
            </a:r>
            <a:r>
              <a:rPr lang="en-US" dirty="0"/>
              <a:t>, die </a:t>
            </a:r>
            <a:r>
              <a:rPr lang="en-US" dirty="0" err="1"/>
              <a:t>Risiken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minimieren</a:t>
            </a:r>
            <a:r>
              <a:rPr lang="en-US" dirty="0"/>
              <a:t> und die </a:t>
            </a:r>
            <a:r>
              <a:rPr lang="en-US" dirty="0" err="1"/>
              <a:t>Chancen</a:t>
            </a:r>
            <a:r>
              <a:rPr lang="en-US" dirty="0"/>
              <a:t> </a:t>
            </a:r>
            <a:r>
              <a:rPr lang="en-US" dirty="0" err="1"/>
              <a:t>bestmöglich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. Die SWOT-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dem Sie die </a:t>
            </a:r>
            <a:r>
              <a:rPr lang="en-US" dirty="0" err="1"/>
              <a:t>internen</a:t>
            </a:r>
            <a:r>
              <a:rPr lang="en-US" dirty="0"/>
              <a:t> und </a:t>
            </a:r>
            <a:r>
              <a:rPr lang="en-US" dirty="0" err="1"/>
              <a:t>externen</a:t>
            </a:r>
            <a:r>
              <a:rPr lang="en-US" dirty="0"/>
              <a:t> </a:t>
            </a:r>
            <a:r>
              <a:rPr lang="en-US" dirty="0" err="1"/>
              <a:t>Faktoren</a:t>
            </a:r>
            <a:r>
              <a:rPr lang="en-US" dirty="0"/>
              <a:t> </a:t>
            </a:r>
            <a:r>
              <a:rPr lang="en-US" dirty="0" err="1"/>
              <a:t>ermitteln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, die die </a:t>
            </a:r>
            <a:r>
              <a:rPr lang="en-US" dirty="0" err="1"/>
              <a:t>künftige</a:t>
            </a:r>
            <a:r>
              <a:rPr lang="en-US" dirty="0"/>
              <a:t> </a:t>
            </a:r>
            <a:r>
              <a:rPr lang="en-US" dirty="0" err="1"/>
              <a:t>Leistung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Unternehmens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Projekts</a:t>
            </a:r>
            <a:r>
              <a:rPr lang="en-US" dirty="0"/>
              <a:t> </a:t>
            </a:r>
            <a:r>
              <a:rPr lang="en-US" dirty="0" err="1"/>
              <a:t>beeinflussen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  <a:endParaRPr lang="en-IE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0CBC10-9DD5-4296-01DA-DDDA73115439}"/>
              </a:ext>
            </a:extLst>
          </p:cNvPr>
          <p:cNvSpPr/>
          <p:nvPr/>
        </p:nvSpPr>
        <p:spPr>
          <a:xfrm>
            <a:off x="5965557" y="3719933"/>
            <a:ext cx="2859577" cy="1945179"/>
          </a:xfrm>
          <a:prstGeom prst="roundRect">
            <a:avLst/>
          </a:prstGeom>
          <a:solidFill>
            <a:srgbClr val="1188A3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 err="1">
                <a:latin typeface="Raleway" pitchFamily="2" charset="0"/>
              </a:rPr>
              <a:t>Chancen</a:t>
            </a:r>
            <a:endParaRPr lang="en-US" sz="1600" b="1" u="sng" dirty="0"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Raleway" pitchFamily="2" charset="0"/>
              </a:rPr>
              <a:t>Unterversorgte</a:t>
            </a:r>
            <a:r>
              <a:rPr lang="en-US" sz="1400" dirty="0">
                <a:latin typeface="Raleway" pitchFamily="2" charset="0"/>
              </a:rPr>
              <a:t> </a:t>
            </a:r>
            <a:r>
              <a:rPr lang="en-US" sz="1400" dirty="0" err="1">
                <a:latin typeface="Raleway" pitchFamily="2" charset="0"/>
              </a:rPr>
              <a:t>Märkte</a:t>
            </a:r>
            <a:endParaRPr lang="en-US" sz="1400" dirty="0"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Raleway" pitchFamily="2" charset="0"/>
              </a:rPr>
              <a:t>Wenige</a:t>
            </a:r>
            <a:r>
              <a:rPr lang="en-US" sz="1400" dirty="0">
                <a:latin typeface="Raleway" pitchFamily="2" charset="0"/>
              </a:rPr>
              <a:t> </a:t>
            </a:r>
            <a:r>
              <a:rPr lang="en-US" sz="1400" dirty="0" err="1">
                <a:latin typeface="Raleway" pitchFamily="2" charset="0"/>
              </a:rPr>
              <a:t>Wettbewerber</a:t>
            </a:r>
            <a:r>
              <a:rPr lang="en-US" sz="1400" dirty="0">
                <a:latin typeface="Raleway" pitchFamily="2" charset="0"/>
              </a:rPr>
              <a:t> in der Region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Raleway" pitchFamily="2" charset="0"/>
              </a:rPr>
              <a:t>Aufkommender</a:t>
            </a:r>
            <a:r>
              <a:rPr lang="en-US" sz="1400" dirty="0">
                <a:latin typeface="Raleway" pitchFamily="2" charset="0"/>
              </a:rPr>
              <a:t> </a:t>
            </a:r>
            <a:r>
              <a:rPr lang="en-US" sz="1400" dirty="0" err="1">
                <a:latin typeface="Raleway" pitchFamily="2" charset="0"/>
              </a:rPr>
              <a:t>Bedarf</a:t>
            </a:r>
            <a:r>
              <a:rPr lang="en-US" sz="1400" dirty="0">
                <a:latin typeface="Raleway" pitchFamily="2" charset="0"/>
              </a:rPr>
              <a:t>, den Sie </a:t>
            </a:r>
            <a:r>
              <a:rPr lang="en-US" sz="1400" dirty="0" err="1">
                <a:latin typeface="Raleway" pitchFamily="2" charset="0"/>
              </a:rPr>
              <a:t>decken</a:t>
            </a:r>
            <a:r>
              <a:rPr lang="en-US" sz="1400" dirty="0">
                <a:latin typeface="Raleway" pitchFamily="2" charset="0"/>
              </a:rPr>
              <a:t> </a:t>
            </a:r>
            <a:r>
              <a:rPr lang="en-US" sz="1400" dirty="0" err="1">
                <a:latin typeface="Raleway" pitchFamily="2" charset="0"/>
              </a:rPr>
              <a:t>können</a:t>
            </a:r>
            <a:endParaRPr lang="en-US" sz="1400" dirty="0">
              <a:latin typeface="Raleway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Raleway" pitchFamily="2" charset="0"/>
              </a:rPr>
              <a:t>Projektbeteiligung</a:t>
            </a:r>
            <a:endParaRPr lang="en-IE" sz="14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26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6B45A77-C6A2-C73F-F1ED-B514DF405B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6940" y="1713639"/>
            <a:ext cx="5838701" cy="3568943"/>
          </a:xfrm>
        </p:spPr>
        <p:txBody>
          <a:bodyPr/>
          <a:lstStyle/>
          <a:p>
            <a:r>
              <a:rPr lang="en-US" sz="2200" dirty="0">
                <a:latin typeface="Inter"/>
              </a:rPr>
              <a:t>Ein </a:t>
            </a:r>
            <a:r>
              <a:rPr lang="en-US" sz="2200" dirty="0" err="1">
                <a:latin typeface="Inter"/>
              </a:rPr>
              <a:t>erfolgreicher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Marketingplan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ermöglicht</a:t>
            </a:r>
            <a:r>
              <a:rPr lang="en-US" sz="2200" dirty="0">
                <a:latin typeface="Inter"/>
              </a:rPr>
              <a:t> es </a:t>
            </a:r>
            <a:r>
              <a:rPr lang="en-US" sz="2200" dirty="0" err="1">
                <a:latin typeface="Inter"/>
              </a:rPr>
              <a:t>Ihnen</a:t>
            </a:r>
            <a:r>
              <a:rPr lang="en-US" sz="2200" dirty="0">
                <a:latin typeface="Inter"/>
              </a:rPr>
              <a:t>, </a:t>
            </a:r>
            <a:r>
              <a:rPr lang="en-US" sz="2200" dirty="0" err="1">
                <a:latin typeface="Inter"/>
              </a:rPr>
              <a:t>Ihr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Unternehmen</a:t>
            </a:r>
            <a:r>
              <a:rPr lang="en-US" sz="2200" dirty="0">
                <a:latin typeface="Inter"/>
              </a:rPr>
              <a:t> auf </a:t>
            </a:r>
            <a:r>
              <a:rPr lang="en-US" sz="2200" dirty="0" err="1">
                <a:latin typeface="Inter"/>
              </a:rPr>
              <a:t>verschiedene</a:t>
            </a:r>
            <a:r>
              <a:rPr lang="en-US" sz="2200" dirty="0">
                <a:latin typeface="Inter"/>
              </a:rPr>
              <a:t> Weise </a:t>
            </a:r>
            <a:r>
              <a:rPr lang="en-US" sz="2200" dirty="0" err="1">
                <a:latin typeface="Inter"/>
              </a:rPr>
              <a:t>zu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erweitern</a:t>
            </a:r>
            <a:r>
              <a:rPr lang="en-US" sz="2200" dirty="0">
                <a:latin typeface="Inter"/>
              </a:rPr>
              <a:t>. Um dieses </a:t>
            </a:r>
            <a:r>
              <a:rPr lang="en-US" sz="2200" dirty="0" err="1">
                <a:latin typeface="Inter"/>
              </a:rPr>
              <a:t>Wachstum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direkt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zu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unterstützen</a:t>
            </a:r>
            <a:r>
              <a:rPr lang="en-US" sz="2200" dirty="0">
                <a:latin typeface="Inter"/>
              </a:rPr>
              <a:t>, </a:t>
            </a:r>
            <a:r>
              <a:rPr lang="en-US" sz="2200" dirty="0" err="1">
                <a:latin typeface="Inter"/>
              </a:rPr>
              <a:t>müssen</a:t>
            </a:r>
            <a:r>
              <a:rPr lang="en-US" sz="2200" dirty="0">
                <a:latin typeface="Inter"/>
              </a:rPr>
              <a:t> Sie </a:t>
            </a:r>
            <a:r>
              <a:rPr lang="en-US" sz="2200" dirty="0" err="1">
                <a:latin typeface="Inter"/>
              </a:rPr>
              <a:t>festlegen</a:t>
            </a:r>
            <a:r>
              <a:rPr lang="en-US" sz="2200" dirty="0">
                <a:latin typeface="Inter"/>
              </a:rPr>
              <a:t>, </a:t>
            </a:r>
            <a:r>
              <a:rPr lang="en-US" sz="2200" dirty="0" err="1">
                <a:latin typeface="Inter"/>
              </a:rPr>
              <a:t>wie</a:t>
            </a:r>
            <a:r>
              <a:rPr lang="en-US" sz="2200" dirty="0">
                <a:latin typeface="Inter"/>
              </a:rPr>
              <a:t> Sie </a:t>
            </a:r>
            <a:r>
              <a:rPr lang="en-US" sz="2200" dirty="0" err="1">
                <a:latin typeface="Inter"/>
              </a:rPr>
              <a:t>Ihr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Unternehmen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langfristig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wachsen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lassen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wollen</a:t>
            </a:r>
            <a:r>
              <a:rPr lang="en-US" sz="2200" dirty="0">
                <a:latin typeface="Inter"/>
              </a:rPr>
              <a:t>. An </a:t>
            </a:r>
            <a:r>
              <a:rPr lang="en-US" sz="2200" dirty="0" err="1">
                <a:latin typeface="Inter"/>
              </a:rPr>
              <a:t>dieser</a:t>
            </a:r>
            <a:r>
              <a:rPr lang="en-US" sz="2200" dirty="0">
                <a:latin typeface="Inter"/>
              </a:rPr>
              <a:t> Stelle </a:t>
            </a:r>
            <a:r>
              <a:rPr lang="en-US" sz="2200" dirty="0" err="1">
                <a:latin typeface="Inter"/>
              </a:rPr>
              <a:t>kommen</a:t>
            </a:r>
            <a:r>
              <a:rPr lang="en-US" sz="2200" dirty="0">
                <a:latin typeface="Inter"/>
              </a:rPr>
              <a:t> die </a:t>
            </a:r>
            <a:r>
              <a:rPr lang="en-US" sz="2200" dirty="0" err="1">
                <a:latin typeface="Inter"/>
              </a:rPr>
              <a:t>Wachstumsstrategien</a:t>
            </a:r>
            <a:r>
              <a:rPr lang="en-US" sz="2200" dirty="0">
                <a:latin typeface="Inter"/>
              </a:rPr>
              <a:t> ins Spiel.</a:t>
            </a:r>
          </a:p>
          <a:p>
            <a:r>
              <a:rPr lang="en-US" sz="2200" dirty="0" err="1">
                <a:latin typeface="Inter"/>
              </a:rPr>
              <a:t>Wachstumsstrategien</a:t>
            </a:r>
            <a:r>
              <a:rPr lang="en-US" sz="2200" dirty="0">
                <a:latin typeface="Inter"/>
              </a:rPr>
              <a:t>, </a:t>
            </a:r>
            <a:r>
              <a:rPr lang="en-US" sz="2200" dirty="0" err="1">
                <a:latin typeface="Inter"/>
              </a:rPr>
              <a:t>auch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bekannt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als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Produkt-Markt-Strategien</a:t>
            </a:r>
            <a:r>
              <a:rPr lang="en-US" sz="2200" dirty="0">
                <a:latin typeface="Inter"/>
              </a:rPr>
              <a:t>, </a:t>
            </a:r>
            <a:r>
              <a:rPr lang="en-US" sz="2200" dirty="0" err="1">
                <a:latin typeface="Inter"/>
              </a:rPr>
              <a:t>zielen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darauf</a:t>
            </a:r>
            <a:r>
              <a:rPr lang="en-US" sz="2200" dirty="0">
                <a:latin typeface="Inter"/>
              </a:rPr>
              <a:t> ab </a:t>
            </a:r>
            <a:r>
              <a:rPr lang="en-US" sz="2200" b="0" i="0" u="none" strike="noStrike" dirty="0" err="1">
                <a:solidFill>
                  <a:srgbClr val="1188A3"/>
                </a:solidFill>
                <a:effectLst/>
                <a:latin typeface="Inter"/>
                <a:hlinkClick r:id="rId2"/>
              </a:rPr>
              <a:t>Ihren</a:t>
            </a:r>
            <a:r>
              <a:rPr lang="en-US" sz="2200" b="0" i="0" u="none" strike="noStrike" dirty="0">
                <a:solidFill>
                  <a:srgbClr val="1188A3"/>
                </a:solidFill>
                <a:effectLst/>
                <a:latin typeface="Inter"/>
                <a:hlinkClick r:id="rId2"/>
              </a:rPr>
              <a:t> Marktanteil erhöhen </a:t>
            </a:r>
            <a:r>
              <a:rPr lang="en-US" sz="2200" dirty="0">
                <a:latin typeface="Inter"/>
              </a:rPr>
              <a:t>und </a:t>
            </a:r>
            <a:r>
              <a:rPr lang="en-US" sz="2200" dirty="0" err="1">
                <a:latin typeface="Inter"/>
              </a:rPr>
              <a:t>mehr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Kunden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davon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zu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überzeugen</a:t>
            </a:r>
            <a:r>
              <a:rPr lang="en-US" sz="2200" dirty="0">
                <a:latin typeface="Inter"/>
              </a:rPr>
              <a:t>, in </a:t>
            </a:r>
            <a:r>
              <a:rPr lang="en-US" sz="2200" dirty="0" err="1">
                <a:latin typeface="Inter"/>
              </a:rPr>
              <a:t>Ihre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Produkte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oder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Dienstleistungen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zu</a:t>
            </a:r>
            <a:r>
              <a:rPr lang="en-US" sz="2200" dirty="0">
                <a:latin typeface="Inter"/>
              </a:rPr>
              <a:t> </a:t>
            </a:r>
            <a:r>
              <a:rPr lang="en-US" sz="2200" dirty="0" err="1">
                <a:latin typeface="Inter"/>
              </a:rPr>
              <a:t>investieren</a:t>
            </a:r>
            <a:endParaRPr lang="en-US" sz="2200" dirty="0">
              <a:latin typeface="Inter"/>
            </a:endParaRPr>
          </a:p>
          <a:p>
            <a:endParaRPr lang="en-GB" sz="2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07CC33-6F93-8D36-1C52-F26A67D9F2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rgbClr val="FFD100"/>
          </a:solidFill>
        </p:spPr>
        <p:txBody>
          <a:bodyPr/>
          <a:lstStyle/>
          <a:p>
            <a:r>
              <a:rPr lang="en-GB" dirty="0" err="1"/>
              <a:t>Wachstumsstrategien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A989F2-8051-D06E-0A07-8FCB42C2D9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876" y="708094"/>
            <a:ext cx="4076957" cy="3433969"/>
          </a:xfrm>
        </p:spPr>
        <p:txBody>
          <a:bodyPr/>
          <a:lstStyle/>
          <a:p>
            <a:r>
              <a:rPr lang="en-GB" b="1" dirty="0"/>
              <a:t>Wie Sie </a:t>
            </a:r>
            <a:r>
              <a:rPr lang="en-GB" b="1" dirty="0" err="1"/>
              <a:t>wirksame</a:t>
            </a:r>
            <a:r>
              <a:rPr lang="en-GB" b="1" dirty="0"/>
              <a:t> </a:t>
            </a:r>
            <a:r>
              <a:rPr lang="en-GB" b="1" dirty="0" err="1"/>
              <a:t>Marketingstrategien</a:t>
            </a:r>
            <a:r>
              <a:rPr lang="en-GB" b="1" dirty="0"/>
              <a:t> für </a:t>
            </a:r>
            <a:r>
              <a:rPr lang="en-GB" b="1" dirty="0" err="1"/>
              <a:t>Ihr</a:t>
            </a:r>
            <a:r>
              <a:rPr lang="en-GB" b="1" dirty="0"/>
              <a:t> </a:t>
            </a:r>
            <a:r>
              <a:rPr lang="en-GB" b="1" dirty="0" err="1"/>
              <a:t>Unternehmen</a:t>
            </a:r>
            <a:r>
              <a:rPr lang="en-GB" b="1" dirty="0"/>
              <a:t> </a:t>
            </a:r>
            <a:r>
              <a:rPr lang="en-GB" b="1" dirty="0" err="1"/>
              <a:t>entwickeln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30AA76-B068-00F0-D5EF-205F7BBB4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b="1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8CF29-BA74-ACEA-D808-E5654DCC8BD1}"/>
              </a:ext>
            </a:extLst>
          </p:cNvPr>
          <p:cNvSpPr txBox="1"/>
          <p:nvPr/>
        </p:nvSpPr>
        <p:spPr>
          <a:xfrm>
            <a:off x="5767369" y="5650948"/>
            <a:ext cx="654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000" dirty="0">
                <a:solidFill>
                  <a:srgbClr val="000000"/>
                </a:solidFill>
                <a:highlight>
                  <a:srgbClr val="FED100"/>
                </a:highlight>
              </a:rPr>
              <a:t>Einige nützliche Tools:</a:t>
            </a:r>
            <a:r>
              <a:rPr lang="de-DE" sz="2000" dirty="0">
                <a:solidFill>
                  <a:srgbClr val="000000"/>
                </a:solidFill>
              </a:rPr>
              <a:t>	Ansoff-Matrix</a:t>
            </a:r>
          </a:p>
          <a:p>
            <a:pPr marL="0" lvl="1"/>
            <a:r>
              <a:rPr lang="de-DE" sz="2000" dirty="0">
                <a:solidFill>
                  <a:srgbClr val="000000"/>
                </a:solidFill>
              </a:rPr>
              <a:t>			STP-Marketing-Modell (Modul 3)</a:t>
            </a:r>
          </a:p>
          <a:p>
            <a:pPr marL="0" lvl="1"/>
            <a:r>
              <a:rPr lang="de-DE" sz="2000" dirty="0">
                <a:solidFill>
                  <a:srgbClr val="000000"/>
                </a:solidFill>
              </a:rPr>
              <a:t>			BCG-Matrix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F9AEFD12-8C12-061F-51E8-2F687C21B4C2}"/>
              </a:ext>
            </a:extLst>
          </p:cNvPr>
          <p:cNvGrpSpPr/>
          <p:nvPr/>
        </p:nvGrpSpPr>
        <p:grpSpPr>
          <a:xfrm>
            <a:off x="1610665" y="3203418"/>
            <a:ext cx="2579258" cy="2701361"/>
            <a:chOff x="2453684" y="1880578"/>
            <a:chExt cx="1089670" cy="1206815"/>
          </a:xfrm>
        </p:grpSpPr>
        <p:sp>
          <p:nvSpPr>
            <p:cNvPr id="8" name="Freeform 1379">
              <a:extLst>
                <a:ext uri="{FF2B5EF4-FFF2-40B4-BE49-F238E27FC236}">
                  <a16:creationId xmlns:a16="http://schemas.microsoft.com/office/drawing/2014/main" id="{C52D258B-B15F-0A96-8A32-F637C533A2E3}"/>
                </a:ext>
              </a:extLst>
            </p:cNvPr>
            <p:cNvSpPr/>
            <p:nvPr/>
          </p:nvSpPr>
          <p:spPr>
            <a:xfrm>
              <a:off x="2463532" y="2012230"/>
              <a:ext cx="1079822" cy="1075163"/>
            </a:xfrm>
            <a:custGeom>
              <a:avLst/>
              <a:gdLst>
                <a:gd name="connsiteX0" fmla="*/ 1054346 w 1079822"/>
                <a:gd name="connsiteY0" fmla="*/ 496440 h 1075163"/>
                <a:gd name="connsiteX1" fmla="*/ 936407 w 1079822"/>
                <a:gd name="connsiteY1" fmla="*/ 493697 h 1075163"/>
                <a:gd name="connsiteX2" fmla="*/ 936407 w 1079822"/>
                <a:gd name="connsiteY2" fmla="*/ 202965 h 1075163"/>
                <a:gd name="connsiteX3" fmla="*/ 919950 w 1079822"/>
                <a:gd name="connsiteY3" fmla="*/ 186508 h 1075163"/>
                <a:gd name="connsiteX4" fmla="*/ 903494 w 1079822"/>
                <a:gd name="connsiteY4" fmla="*/ 202965 h 1075163"/>
                <a:gd name="connsiteX5" fmla="*/ 903494 w 1079822"/>
                <a:gd name="connsiteY5" fmla="*/ 518382 h 1075163"/>
                <a:gd name="connsiteX6" fmla="*/ 782812 w 1079822"/>
                <a:gd name="connsiteY6" fmla="*/ 600665 h 1075163"/>
                <a:gd name="connsiteX7" fmla="*/ 782812 w 1079822"/>
                <a:gd name="connsiteY7" fmla="*/ 79540 h 1075163"/>
                <a:gd name="connsiteX8" fmla="*/ 826696 w 1079822"/>
                <a:gd name="connsiteY8" fmla="*/ 35656 h 1075163"/>
                <a:gd name="connsiteX9" fmla="*/ 859610 w 1079822"/>
                <a:gd name="connsiteY9" fmla="*/ 35656 h 1075163"/>
                <a:gd name="connsiteX10" fmla="*/ 903494 w 1079822"/>
                <a:gd name="connsiteY10" fmla="*/ 79540 h 1075163"/>
                <a:gd name="connsiteX11" fmla="*/ 903494 w 1079822"/>
                <a:gd name="connsiteY11" fmla="*/ 131653 h 1075163"/>
                <a:gd name="connsiteX12" fmla="*/ 919950 w 1079822"/>
                <a:gd name="connsiteY12" fmla="*/ 148109 h 1075163"/>
                <a:gd name="connsiteX13" fmla="*/ 936407 w 1079822"/>
                <a:gd name="connsiteY13" fmla="*/ 131653 h 1075163"/>
                <a:gd name="connsiteX14" fmla="*/ 936407 w 1079822"/>
                <a:gd name="connsiteY14" fmla="*/ 79540 h 1075163"/>
                <a:gd name="connsiteX15" fmla="*/ 856867 w 1079822"/>
                <a:gd name="connsiteY15" fmla="*/ 0 h 1075163"/>
                <a:gd name="connsiteX16" fmla="*/ 823954 w 1079822"/>
                <a:gd name="connsiteY16" fmla="*/ 0 h 1075163"/>
                <a:gd name="connsiteX17" fmla="*/ 744413 w 1079822"/>
                <a:gd name="connsiteY17" fmla="*/ 79540 h 1075163"/>
                <a:gd name="connsiteX18" fmla="*/ 744413 w 1079822"/>
                <a:gd name="connsiteY18" fmla="*/ 614379 h 1075163"/>
                <a:gd name="connsiteX19" fmla="*/ 711500 w 1079822"/>
                <a:gd name="connsiteY19" fmla="*/ 619864 h 1075163"/>
                <a:gd name="connsiteX20" fmla="*/ 711500 w 1079822"/>
                <a:gd name="connsiteY20" fmla="*/ 249592 h 1075163"/>
                <a:gd name="connsiteX21" fmla="*/ 631960 w 1079822"/>
                <a:gd name="connsiteY21" fmla="*/ 170052 h 1075163"/>
                <a:gd name="connsiteX22" fmla="*/ 601789 w 1079822"/>
                <a:gd name="connsiteY22" fmla="*/ 170052 h 1075163"/>
                <a:gd name="connsiteX23" fmla="*/ 522249 w 1079822"/>
                <a:gd name="connsiteY23" fmla="*/ 249592 h 1075163"/>
                <a:gd name="connsiteX24" fmla="*/ 522249 w 1079822"/>
                <a:gd name="connsiteY24" fmla="*/ 430614 h 1075163"/>
                <a:gd name="connsiteX25" fmla="*/ 489336 w 1079822"/>
                <a:gd name="connsiteY25" fmla="*/ 447070 h 1075163"/>
                <a:gd name="connsiteX26" fmla="*/ 489336 w 1079822"/>
                <a:gd name="connsiteY26" fmla="*/ 386730 h 1075163"/>
                <a:gd name="connsiteX27" fmla="*/ 418024 w 1079822"/>
                <a:gd name="connsiteY27" fmla="*/ 315418 h 1075163"/>
                <a:gd name="connsiteX28" fmla="*/ 371397 w 1079822"/>
                <a:gd name="connsiteY28" fmla="*/ 315418 h 1075163"/>
                <a:gd name="connsiteX29" fmla="*/ 300085 w 1079822"/>
                <a:gd name="connsiteY29" fmla="*/ 386730 h 1075163"/>
                <a:gd name="connsiteX30" fmla="*/ 300085 w 1079822"/>
                <a:gd name="connsiteY30" fmla="*/ 548552 h 1075163"/>
                <a:gd name="connsiteX31" fmla="*/ 242487 w 1079822"/>
                <a:gd name="connsiteY31" fmla="*/ 578723 h 1075163"/>
                <a:gd name="connsiteX32" fmla="*/ 80663 w 1079822"/>
                <a:gd name="connsiteY32" fmla="*/ 625350 h 1075163"/>
                <a:gd name="connsiteX33" fmla="*/ 14837 w 1079822"/>
                <a:gd name="connsiteY33" fmla="*/ 677463 h 1075163"/>
                <a:gd name="connsiteX34" fmla="*/ 3866 w 1079822"/>
                <a:gd name="connsiteY34" fmla="*/ 759745 h 1075163"/>
                <a:gd name="connsiteX35" fmla="*/ 23066 w 1079822"/>
                <a:gd name="connsiteY35" fmla="*/ 828315 h 1075163"/>
                <a:gd name="connsiteX36" fmla="*/ 45007 w 1079822"/>
                <a:gd name="connsiteY36" fmla="*/ 842028 h 1075163"/>
                <a:gd name="connsiteX37" fmla="*/ 58721 w 1079822"/>
                <a:gd name="connsiteY37" fmla="*/ 820086 h 1075163"/>
                <a:gd name="connsiteX38" fmla="*/ 39522 w 1079822"/>
                <a:gd name="connsiteY38" fmla="*/ 751517 h 1075163"/>
                <a:gd name="connsiteX39" fmla="*/ 91635 w 1079822"/>
                <a:gd name="connsiteY39" fmla="*/ 658263 h 1075163"/>
                <a:gd name="connsiteX40" fmla="*/ 239744 w 1079822"/>
                <a:gd name="connsiteY40" fmla="*/ 617122 h 1075163"/>
                <a:gd name="connsiteX41" fmla="*/ 352198 w 1079822"/>
                <a:gd name="connsiteY41" fmla="*/ 913340 h 1075163"/>
                <a:gd name="connsiteX42" fmla="*/ 300085 w 1079822"/>
                <a:gd name="connsiteY42" fmla="*/ 1012080 h 1075163"/>
                <a:gd name="connsiteX43" fmla="*/ 187632 w 1079822"/>
                <a:gd name="connsiteY43" fmla="*/ 1036764 h 1075163"/>
                <a:gd name="connsiteX44" fmla="*/ 99863 w 1079822"/>
                <a:gd name="connsiteY44" fmla="*/ 984652 h 1075163"/>
                <a:gd name="connsiteX45" fmla="*/ 77921 w 1079822"/>
                <a:gd name="connsiteY45" fmla="*/ 896884 h 1075163"/>
                <a:gd name="connsiteX46" fmla="*/ 55979 w 1079822"/>
                <a:gd name="connsiteY46" fmla="*/ 883170 h 1075163"/>
                <a:gd name="connsiteX47" fmla="*/ 42265 w 1079822"/>
                <a:gd name="connsiteY47" fmla="*/ 905112 h 1075163"/>
                <a:gd name="connsiteX48" fmla="*/ 64207 w 1079822"/>
                <a:gd name="connsiteY48" fmla="*/ 992880 h 1075163"/>
                <a:gd name="connsiteX49" fmla="*/ 168432 w 1079822"/>
                <a:gd name="connsiteY49" fmla="*/ 1075163 h 1075163"/>
                <a:gd name="connsiteX50" fmla="*/ 305570 w 1079822"/>
                <a:gd name="connsiteY50" fmla="*/ 1047736 h 1075163"/>
                <a:gd name="connsiteX51" fmla="*/ 376882 w 1079822"/>
                <a:gd name="connsiteY51" fmla="*/ 992880 h 1075163"/>
                <a:gd name="connsiteX52" fmla="*/ 387853 w 1079822"/>
                <a:gd name="connsiteY52" fmla="*/ 918825 h 1075163"/>
                <a:gd name="connsiteX53" fmla="*/ 774584 w 1079822"/>
                <a:gd name="connsiteY53" fmla="*/ 825572 h 1075163"/>
                <a:gd name="connsiteX54" fmla="*/ 862352 w 1079822"/>
                <a:gd name="connsiteY54" fmla="*/ 781687 h 1075163"/>
                <a:gd name="connsiteX55" fmla="*/ 1051603 w 1079822"/>
                <a:gd name="connsiteY55" fmla="*/ 628093 h 1075163"/>
                <a:gd name="connsiteX56" fmla="*/ 1054346 w 1079822"/>
                <a:gd name="connsiteY56" fmla="*/ 496440 h 1075163"/>
                <a:gd name="connsiteX57" fmla="*/ 1054346 w 1079822"/>
                <a:gd name="connsiteY57" fmla="*/ 496440 h 1075163"/>
                <a:gd name="connsiteX58" fmla="*/ 599047 w 1079822"/>
                <a:gd name="connsiteY58" fmla="*/ 202965 h 1075163"/>
                <a:gd name="connsiteX59" fmla="*/ 629217 w 1079822"/>
                <a:gd name="connsiteY59" fmla="*/ 202965 h 1075163"/>
                <a:gd name="connsiteX60" fmla="*/ 673101 w 1079822"/>
                <a:gd name="connsiteY60" fmla="*/ 246849 h 1075163"/>
                <a:gd name="connsiteX61" fmla="*/ 673101 w 1079822"/>
                <a:gd name="connsiteY61" fmla="*/ 619864 h 1075163"/>
                <a:gd name="connsiteX62" fmla="*/ 560648 w 1079822"/>
                <a:gd name="connsiteY62" fmla="*/ 619864 h 1075163"/>
                <a:gd name="connsiteX63" fmla="*/ 557905 w 1079822"/>
                <a:gd name="connsiteY63" fmla="*/ 611636 h 1075163"/>
                <a:gd name="connsiteX64" fmla="*/ 590818 w 1079822"/>
                <a:gd name="connsiteY64" fmla="*/ 586951 h 1075163"/>
                <a:gd name="connsiteX65" fmla="*/ 648416 w 1079822"/>
                <a:gd name="connsiteY65" fmla="*/ 488212 h 1075163"/>
                <a:gd name="connsiteX66" fmla="*/ 620989 w 1079822"/>
                <a:gd name="connsiteY66" fmla="*/ 416900 h 1075163"/>
                <a:gd name="connsiteX67" fmla="*/ 552419 w 1079822"/>
                <a:gd name="connsiteY67" fmla="*/ 408672 h 1075163"/>
                <a:gd name="connsiteX68" fmla="*/ 552419 w 1079822"/>
                <a:gd name="connsiteY68" fmla="*/ 249592 h 1075163"/>
                <a:gd name="connsiteX69" fmla="*/ 599047 w 1079822"/>
                <a:gd name="connsiteY69" fmla="*/ 202965 h 1075163"/>
                <a:gd name="connsiteX70" fmla="*/ 599047 w 1079822"/>
                <a:gd name="connsiteY70" fmla="*/ 202965 h 1075163"/>
                <a:gd name="connsiteX71" fmla="*/ 332998 w 1079822"/>
                <a:gd name="connsiteY71" fmla="*/ 386730 h 1075163"/>
                <a:gd name="connsiteX72" fmla="*/ 368654 w 1079822"/>
                <a:gd name="connsiteY72" fmla="*/ 351074 h 1075163"/>
                <a:gd name="connsiteX73" fmla="*/ 415281 w 1079822"/>
                <a:gd name="connsiteY73" fmla="*/ 351074 h 1075163"/>
                <a:gd name="connsiteX74" fmla="*/ 450937 w 1079822"/>
                <a:gd name="connsiteY74" fmla="*/ 386730 h 1075163"/>
                <a:gd name="connsiteX75" fmla="*/ 450937 w 1079822"/>
                <a:gd name="connsiteY75" fmla="*/ 466270 h 1075163"/>
                <a:gd name="connsiteX76" fmla="*/ 330255 w 1079822"/>
                <a:gd name="connsiteY76" fmla="*/ 529353 h 1075163"/>
                <a:gd name="connsiteX77" fmla="*/ 332998 w 1079822"/>
                <a:gd name="connsiteY77" fmla="*/ 386730 h 1075163"/>
                <a:gd name="connsiteX78" fmla="*/ 332998 w 1079822"/>
                <a:gd name="connsiteY78" fmla="*/ 386730 h 1075163"/>
                <a:gd name="connsiteX79" fmla="*/ 1024176 w 1079822"/>
                <a:gd name="connsiteY79" fmla="*/ 595180 h 1075163"/>
                <a:gd name="connsiteX80" fmla="*/ 834924 w 1079822"/>
                <a:gd name="connsiteY80" fmla="*/ 748774 h 1075163"/>
                <a:gd name="connsiteX81" fmla="*/ 760870 w 1079822"/>
                <a:gd name="connsiteY81" fmla="*/ 784430 h 1075163"/>
                <a:gd name="connsiteX82" fmla="*/ 371397 w 1079822"/>
                <a:gd name="connsiteY82" fmla="*/ 880427 h 1075163"/>
                <a:gd name="connsiteX83" fmla="*/ 267172 w 1079822"/>
                <a:gd name="connsiteY83" fmla="*/ 600665 h 1075163"/>
                <a:gd name="connsiteX84" fmla="*/ 566133 w 1079822"/>
                <a:gd name="connsiteY84" fmla="*/ 441585 h 1075163"/>
                <a:gd name="connsiteX85" fmla="*/ 601789 w 1079822"/>
                <a:gd name="connsiteY85" fmla="*/ 444328 h 1075163"/>
                <a:gd name="connsiteX86" fmla="*/ 615503 w 1079822"/>
                <a:gd name="connsiteY86" fmla="*/ 479983 h 1075163"/>
                <a:gd name="connsiteX87" fmla="*/ 568876 w 1079822"/>
                <a:gd name="connsiteY87" fmla="*/ 559524 h 1075163"/>
                <a:gd name="connsiteX88" fmla="*/ 535963 w 1079822"/>
                <a:gd name="connsiteY88" fmla="*/ 584208 h 1075163"/>
                <a:gd name="connsiteX89" fmla="*/ 524992 w 1079822"/>
                <a:gd name="connsiteY89" fmla="*/ 628093 h 1075163"/>
                <a:gd name="connsiteX90" fmla="*/ 563391 w 1079822"/>
                <a:gd name="connsiteY90" fmla="*/ 655520 h 1075163"/>
                <a:gd name="connsiteX91" fmla="*/ 692301 w 1079822"/>
                <a:gd name="connsiteY91" fmla="*/ 655520 h 1075163"/>
                <a:gd name="connsiteX92" fmla="*/ 692301 w 1079822"/>
                <a:gd name="connsiteY92" fmla="*/ 655520 h 1075163"/>
                <a:gd name="connsiteX93" fmla="*/ 818468 w 1079822"/>
                <a:gd name="connsiteY93" fmla="*/ 614379 h 1075163"/>
                <a:gd name="connsiteX94" fmla="*/ 961092 w 1079822"/>
                <a:gd name="connsiteY94" fmla="*/ 512897 h 1075163"/>
                <a:gd name="connsiteX95" fmla="*/ 1024176 w 1079822"/>
                <a:gd name="connsiteY95" fmla="*/ 518382 h 1075163"/>
                <a:gd name="connsiteX96" fmla="*/ 1024176 w 1079822"/>
                <a:gd name="connsiteY96" fmla="*/ 595180 h 1075163"/>
                <a:gd name="connsiteX97" fmla="*/ 1024176 w 1079822"/>
                <a:gd name="connsiteY97" fmla="*/ 595180 h 10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79822" h="1075163">
                  <a:moveTo>
                    <a:pt x="1054346" y="496440"/>
                  </a:moveTo>
                  <a:cubicBezTo>
                    <a:pt x="999490" y="441585"/>
                    <a:pt x="936407" y="493697"/>
                    <a:pt x="936407" y="493697"/>
                  </a:cubicBezTo>
                  <a:lnTo>
                    <a:pt x="936407" y="202965"/>
                  </a:lnTo>
                  <a:cubicBezTo>
                    <a:pt x="936407" y="191993"/>
                    <a:pt x="928179" y="186508"/>
                    <a:pt x="919950" y="186508"/>
                  </a:cubicBezTo>
                  <a:cubicBezTo>
                    <a:pt x="908979" y="186508"/>
                    <a:pt x="903494" y="194736"/>
                    <a:pt x="903494" y="202965"/>
                  </a:cubicBezTo>
                  <a:lnTo>
                    <a:pt x="903494" y="518382"/>
                  </a:lnTo>
                  <a:cubicBezTo>
                    <a:pt x="903494" y="518382"/>
                    <a:pt x="818468" y="584208"/>
                    <a:pt x="782812" y="600665"/>
                  </a:cubicBezTo>
                  <a:lnTo>
                    <a:pt x="782812" y="79540"/>
                  </a:lnTo>
                  <a:cubicBezTo>
                    <a:pt x="782812" y="54855"/>
                    <a:pt x="802011" y="35656"/>
                    <a:pt x="826696" y="35656"/>
                  </a:cubicBezTo>
                  <a:lnTo>
                    <a:pt x="859610" y="35656"/>
                  </a:lnTo>
                  <a:cubicBezTo>
                    <a:pt x="884294" y="35656"/>
                    <a:pt x="903494" y="54855"/>
                    <a:pt x="903494" y="79540"/>
                  </a:cubicBezTo>
                  <a:lnTo>
                    <a:pt x="903494" y="131653"/>
                  </a:lnTo>
                  <a:cubicBezTo>
                    <a:pt x="903494" y="142624"/>
                    <a:pt x="911722" y="148109"/>
                    <a:pt x="919950" y="148109"/>
                  </a:cubicBezTo>
                  <a:cubicBezTo>
                    <a:pt x="930921" y="148109"/>
                    <a:pt x="936407" y="139881"/>
                    <a:pt x="936407" y="131653"/>
                  </a:cubicBezTo>
                  <a:lnTo>
                    <a:pt x="936407" y="79540"/>
                  </a:lnTo>
                  <a:cubicBezTo>
                    <a:pt x="936407" y="35656"/>
                    <a:pt x="900751" y="0"/>
                    <a:pt x="856867" y="0"/>
                  </a:cubicBezTo>
                  <a:lnTo>
                    <a:pt x="823954" y="0"/>
                  </a:lnTo>
                  <a:cubicBezTo>
                    <a:pt x="780069" y="0"/>
                    <a:pt x="744413" y="35656"/>
                    <a:pt x="744413" y="79540"/>
                  </a:cubicBezTo>
                  <a:lnTo>
                    <a:pt x="744413" y="614379"/>
                  </a:lnTo>
                  <a:cubicBezTo>
                    <a:pt x="733442" y="617122"/>
                    <a:pt x="722471" y="619864"/>
                    <a:pt x="711500" y="619864"/>
                  </a:cubicBezTo>
                  <a:lnTo>
                    <a:pt x="711500" y="249592"/>
                  </a:lnTo>
                  <a:cubicBezTo>
                    <a:pt x="711500" y="205707"/>
                    <a:pt x="675844" y="170052"/>
                    <a:pt x="631960" y="170052"/>
                  </a:cubicBezTo>
                  <a:lnTo>
                    <a:pt x="601789" y="170052"/>
                  </a:lnTo>
                  <a:cubicBezTo>
                    <a:pt x="557905" y="170052"/>
                    <a:pt x="522249" y="205707"/>
                    <a:pt x="522249" y="249592"/>
                  </a:cubicBezTo>
                  <a:lnTo>
                    <a:pt x="522249" y="430614"/>
                  </a:lnTo>
                  <a:lnTo>
                    <a:pt x="489336" y="447070"/>
                  </a:lnTo>
                  <a:lnTo>
                    <a:pt x="489336" y="386730"/>
                  </a:lnTo>
                  <a:cubicBezTo>
                    <a:pt x="489336" y="348331"/>
                    <a:pt x="456422" y="315418"/>
                    <a:pt x="418024" y="315418"/>
                  </a:cubicBezTo>
                  <a:lnTo>
                    <a:pt x="371397" y="315418"/>
                  </a:lnTo>
                  <a:cubicBezTo>
                    <a:pt x="332998" y="315418"/>
                    <a:pt x="300085" y="348331"/>
                    <a:pt x="300085" y="386730"/>
                  </a:cubicBezTo>
                  <a:lnTo>
                    <a:pt x="300085" y="548552"/>
                  </a:lnTo>
                  <a:lnTo>
                    <a:pt x="242487" y="578723"/>
                  </a:lnTo>
                  <a:lnTo>
                    <a:pt x="80663" y="625350"/>
                  </a:lnTo>
                  <a:cubicBezTo>
                    <a:pt x="53236" y="633578"/>
                    <a:pt x="28551" y="652778"/>
                    <a:pt x="14837" y="677463"/>
                  </a:cubicBezTo>
                  <a:cubicBezTo>
                    <a:pt x="1123" y="702147"/>
                    <a:pt x="-4362" y="732318"/>
                    <a:pt x="3866" y="759745"/>
                  </a:cubicBezTo>
                  <a:lnTo>
                    <a:pt x="23066" y="828315"/>
                  </a:lnTo>
                  <a:cubicBezTo>
                    <a:pt x="25808" y="836542"/>
                    <a:pt x="34036" y="842028"/>
                    <a:pt x="45007" y="842028"/>
                  </a:cubicBezTo>
                  <a:cubicBezTo>
                    <a:pt x="53236" y="839285"/>
                    <a:pt x="58721" y="831057"/>
                    <a:pt x="58721" y="820086"/>
                  </a:cubicBezTo>
                  <a:lnTo>
                    <a:pt x="39522" y="751517"/>
                  </a:lnTo>
                  <a:cubicBezTo>
                    <a:pt x="28551" y="710376"/>
                    <a:pt x="53236" y="669234"/>
                    <a:pt x="91635" y="658263"/>
                  </a:cubicBezTo>
                  <a:lnTo>
                    <a:pt x="239744" y="617122"/>
                  </a:lnTo>
                  <a:lnTo>
                    <a:pt x="352198" y="913340"/>
                  </a:lnTo>
                  <a:cubicBezTo>
                    <a:pt x="360426" y="932539"/>
                    <a:pt x="357683" y="990137"/>
                    <a:pt x="300085" y="1012080"/>
                  </a:cubicBezTo>
                  <a:lnTo>
                    <a:pt x="187632" y="1036764"/>
                  </a:lnTo>
                  <a:cubicBezTo>
                    <a:pt x="149233" y="1044993"/>
                    <a:pt x="110834" y="1023050"/>
                    <a:pt x="99863" y="984652"/>
                  </a:cubicBezTo>
                  <a:lnTo>
                    <a:pt x="77921" y="896884"/>
                  </a:lnTo>
                  <a:cubicBezTo>
                    <a:pt x="75178" y="888655"/>
                    <a:pt x="66950" y="883170"/>
                    <a:pt x="55979" y="883170"/>
                  </a:cubicBezTo>
                  <a:cubicBezTo>
                    <a:pt x="47750" y="885912"/>
                    <a:pt x="42265" y="894141"/>
                    <a:pt x="42265" y="905112"/>
                  </a:cubicBezTo>
                  <a:lnTo>
                    <a:pt x="64207" y="992880"/>
                  </a:lnTo>
                  <a:cubicBezTo>
                    <a:pt x="77921" y="1042250"/>
                    <a:pt x="121805" y="1075163"/>
                    <a:pt x="168432" y="1075163"/>
                  </a:cubicBezTo>
                  <a:cubicBezTo>
                    <a:pt x="204088" y="1075163"/>
                    <a:pt x="305570" y="1047736"/>
                    <a:pt x="305570" y="1047736"/>
                  </a:cubicBezTo>
                  <a:cubicBezTo>
                    <a:pt x="335741" y="1039507"/>
                    <a:pt x="363169" y="1020308"/>
                    <a:pt x="376882" y="992880"/>
                  </a:cubicBezTo>
                  <a:cubicBezTo>
                    <a:pt x="387853" y="970938"/>
                    <a:pt x="393339" y="943510"/>
                    <a:pt x="387853" y="918825"/>
                  </a:cubicBezTo>
                  <a:lnTo>
                    <a:pt x="774584" y="825572"/>
                  </a:lnTo>
                  <a:cubicBezTo>
                    <a:pt x="807497" y="817343"/>
                    <a:pt x="837667" y="803629"/>
                    <a:pt x="862352" y="781687"/>
                  </a:cubicBezTo>
                  <a:lnTo>
                    <a:pt x="1051603" y="628093"/>
                  </a:lnTo>
                  <a:cubicBezTo>
                    <a:pt x="1103716" y="570495"/>
                    <a:pt x="1070803" y="512897"/>
                    <a:pt x="1054346" y="496440"/>
                  </a:cubicBezTo>
                  <a:lnTo>
                    <a:pt x="1054346" y="496440"/>
                  </a:lnTo>
                  <a:close/>
                  <a:moveTo>
                    <a:pt x="599047" y="202965"/>
                  </a:moveTo>
                  <a:lnTo>
                    <a:pt x="629217" y="202965"/>
                  </a:lnTo>
                  <a:cubicBezTo>
                    <a:pt x="653902" y="202965"/>
                    <a:pt x="673101" y="222164"/>
                    <a:pt x="673101" y="246849"/>
                  </a:cubicBezTo>
                  <a:lnTo>
                    <a:pt x="673101" y="619864"/>
                  </a:lnTo>
                  <a:lnTo>
                    <a:pt x="560648" y="619864"/>
                  </a:lnTo>
                  <a:cubicBezTo>
                    <a:pt x="549677" y="619864"/>
                    <a:pt x="557905" y="614379"/>
                    <a:pt x="557905" y="611636"/>
                  </a:cubicBezTo>
                  <a:lnTo>
                    <a:pt x="590818" y="586951"/>
                  </a:lnTo>
                  <a:cubicBezTo>
                    <a:pt x="620989" y="562266"/>
                    <a:pt x="640188" y="529353"/>
                    <a:pt x="648416" y="488212"/>
                  </a:cubicBezTo>
                  <a:cubicBezTo>
                    <a:pt x="653902" y="460784"/>
                    <a:pt x="642931" y="433357"/>
                    <a:pt x="620989" y="416900"/>
                  </a:cubicBezTo>
                  <a:cubicBezTo>
                    <a:pt x="601789" y="400443"/>
                    <a:pt x="574362" y="397701"/>
                    <a:pt x="552419" y="408672"/>
                  </a:cubicBezTo>
                  <a:lnTo>
                    <a:pt x="552419" y="249592"/>
                  </a:lnTo>
                  <a:cubicBezTo>
                    <a:pt x="555162" y="224907"/>
                    <a:pt x="574362" y="202965"/>
                    <a:pt x="599047" y="202965"/>
                  </a:cubicBezTo>
                  <a:lnTo>
                    <a:pt x="599047" y="202965"/>
                  </a:lnTo>
                  <a:close/>
                  <a:moveTo>
                    <a:pt x="332998" y="386730"/>
                  </a:moveTo>
                  <a:cubicBezTo>
                    <a:pt x="332998" y="367530"/>
                    <a:pt x="349455" y="351074"/>
                    <a:pt x="368654" y="351074"/>
                  </a:cubicBezTo>
                  <a:lnTo>
                    <a:pt x="415281" y="351074"/>
                  </a:lnTo>
                  <a:cubicBezTo>
                    <a:pt x="434481" y="351074"/>
                    <a:pt x="450937" y="367530"/>
                    <a:pt x="450937" y="386730"/>
                  </a:cubicBezTo>
                  <a:lnTo>
                    <a:pt x="450937" y="466270"/>
                  </a:lnTo>
                  <a:lnTo>
                    <a:pt x="330255" y="529353"/>
                  </a:lnTo>
                  <a:lnTo>
                    <a:pt x="332998" y="386730"/>
                  </a:lnTo>
                  <a:lnTo>
                    <a:pt x="332998" y="386730"/>
                  </a:lnTo>
                  <a:close/>
                  <a:moveTo>
                    <a:pt x="1024176" y="595180"/>
                  </a:moveTo>
                  <a:lnTo>
                    <a:pt x="834924" y="748774"/>
                  </a:lnTo>
                  <a:cubicBezTo>
                    <a:pt x="812982" y="765231"/>
                    <a:pt x="788297" y="778945"/>
                    <a:pt x="760870" y="784430"/>
                  </a:cubicBezTo>
                  <a:lnTo>
                    <a:pt x="371397" y="880427"/>
                  </a:lnTo>
                  <a:lnTo>
                    <a:pt x="267172" y="600665"/>
                  </a:lnTo>
                  <a:lnTo>
                    <a:pt x="566133" y="441585"/>
                  </a:lnTo>
                  <a:cubicBezTo>
                    <a:pt x="577104" y="436099"/>
                    <a:pt x="590818" y="436099"/>
                    <a:pt x="601789" y="444328"/>
                  </a:cubicBezTo>
                  <a:cubicBezTo>
                    <a:pt x="612761" y="452556"/>
                    <a:pt x="618246" y="466270"/>
                    <a:pt x="615503" y="479983"/>
                  </a:cubicBezTo>
                  <a:cubicBezTo>
                    <a:pt x="607275" y="512897"/>
                    <a:pt x="593561" y="540325"/>
                    <a:pt x="568876" y="559524"/>
                  </a:cubicBezTo>
                  <a:lnTo>
                    <a:pt x="535963" y="584208"/>
                  </a:lnTo>
                  <a:cubicBezTo>
                    <a:pt x="522249" y="595180"/>
                    <a:pt x="516764" y="611636"/>
                    <a:pt x="524992" y="628093"/>
                  </a:cubicBezTo>
                  <a:cubicBezTo>
                    <a:pt x="530478" y="644549"/>
                    <a:pt x="544191" y="655520"/>
                    <a:pt x="563391" y="655520"/>
                  </a:cubicBezTo>
                  <a:lnTo>
                    <a:pt x="692301" y="655520"/>
                  </a:lnTo>
                  <a:lnTo>
                    <a:pt x="692301" y="655520"/>
                  </a:lnTo>
                  <a:cubicBezTo>
                    <a:pt x="738928" y="655520"/>
                    <a:pt x="782812" y="641807"/>
                    <a:pt x="818468" y="614379"/>
                  </a:cubicBezTo>
                  <a:lnTo>
                    <a:pt x="961092" y="512897"/>
                  </a:lnTo>
                  <a:cubicBezTo>
                    <a:pt x="980291" y="499183"/>
                    <a:pt x="1007719" y="501926"/>
                    <a:pt x="1024176" y="518382"/>
                  </a:cubicBezTo>
                  <a:cubicBezTo>
                    <a:pt x="1037889" y="532096"/>
                    <a:pt x="1057089" y="562266"/>
                    <a:pt x="1024176" y="595180"/>
                  </a:cubicBezTo>
                  <a:lnTo>
                    <a:pt x="1024176" y="595180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1380">
              <a:extLst>
                <a:ext uri="{FF2B5EF4-FFF2-40B4-BE49-F238E27FC236}">
                  <a16:creationId xmlns:a16="http://schemas.microsoft.com/office/drawing/2014/main" id="{66D03BFE-C2A5-F3D8-2E14-9BE2F280962A}"/>
                </a:ext>
              </a:extLst>
            </p:cNvPr>
            <p:cNvSpPr/>
            <p:nvPr/>
          </p:nvSpPr>
          <p:spPr>
            <a:xfrm>
              <a:off x="2453684" y="1880578"/>
              <a:ext cx="718605" cy="569469"/>
            </a:xfrm>
            <a:custGeom>
              <a:avLst/>
              <a:gdLst>
                <a:gd name="connsiteX0" fmla="*/ 93254 w 718605"/>
                <a:gd name="connsiteY0" fmla="*/ 554038 h 569469"/>
                <a:gd name="connsiteX1" fmla="*/ 348332 w 718605"/>
                <a:gd name="connsiteY1" fmla="*/ 296218 h 569469"/>
                <a:gd name="connsiteX2" fmla="*/ 405930 w 718605"/>
                <a:gd name="connsiteY2" fmla="*/ 326389 h 569469"/>
                <a:gd name="connsiteX3" fmla="*/ 469013 w 718605"/>
                <a:gd name="connsiteY3" fmla="*/ 318160 h 569469"/>
                <a:gd name="connsiteX4" fmla="*/ 608895 w 718605"/>
                <a:gd name="connsiteY4" fmla="*/ 183765 h 569469"/>
                <a:gd name="connsiteX5" fmla="*/ 663750 w 718605"/>
                <a:gd name="connsiteY5" fmla="*/ 252334 h 569469"/>
                <a:gd name="connsiteX6" fmla="*/ 718605 w 718605"/>
                <a:gd name="connsiteY6" fmla="*/ 197479 h 569469"/>
                <a:gd name="connsiteX7" fmla="*/ 718605 w 718605"/>
                <a:gd name="connsiteY7" fmla="*/ 54855 h 569469"/>
                <a:gd name="connsiteX8" fmla="*/ 718605 w 718605"/>
                <a:gd name="connsiteY8" fmla="*/ 54855 h 569469"/>
                <a:gd name="connsiteX9" fmla="*/ 663750 w 718605"/>
                <a:gd name="connsiteY9" fmla="*/ 0 h 569469"/>
                <a:gd name="connsiteX10" fmla="*/ 523869 w 718605"/>
                <a:gd name="connsiteY10" fmla="*/ 0 h 569469"/>
                <a:gd name="connsiteX11" fmla="*/ 469013 w 718605"/>
                <a:gd name="connsiteY11" fmla="*/ 54855 h 569469"/>
                <a:gd name="connsiteX12" fmla="*/ 529354 w 718605"/>
                <a:gd name="connsiteY12" fmla="*/ 109710 h 569469"/>
                <a:gd name="connsiteX13" fmla="*/ 422386 w 718605"/>
                <a:gd name="connsiteY13" fmla="*/ 211193 h 569469"/>
                <a:gd name="connsiteX14" fmla="*/ 364788 w 718605"/>
                <a:gd name="connsiteY14" fmla="*/ 181022 h 569469"/>
                <a:gd name="connsiteX15" fmla="*/ 301704 w 718605"/>
                <a:gd name="connsiteY15" fmla="*/ 191993 h 569469"/>
                <a:gd name="connsiteX16" fmla="*/ 16457 w 718605"/>
                <a:gd name="connsiteY16" fmla="*/ 477240 h 569469"/>
                <a:gd name="connsiteX17" fmla="*/ 16457 w 718605"/>
                <a:gd name="connsiteY17" fmla="*/ 554038 h 569469"/>
                <a:gd name="connsiteX18" fmla="*/ 93254 w 718605"/>
                <a:gd name="connsiteY18" fmla="*/ 554038 h 569469"/>
                <a:gd name="connsiteX19" fmla="*/ 93254 w 718605"/>
                <a:gd name="connsiteY19" fmla="*/ 554038 h 569469"/>
                <a:gd name="connsiteX20" fmla="*/ 41141 w 718605"/>
                <a:gd name="connsiteY20" fmla="*/ 501925 h 569469"/>
                <a:gd name="connsiteX21" fmla="*/ 326389 w 718605"/>
                <a:gd name="connsiteY21" fmla="*/ 216678 h 569469"/>
                <a:gd name="connsiteX22" fmla="*/ 348332 w 718605"/>
                <a:gd name="connsiteY22" fmla="*/ 213935 h 569469"/>
                <a:gd name="connsiteX23" fmla="*/ 416901 w 718605"/>
                <a:gd name="connsiteY23" fmla="*/ 249591 h 569469"/>
                <a:gd name="connsiteX24" fmla="*/ 436100 w 718605"/>
                <a:gd name="connsiteY24" fmla="*/ 246849 h 569469"/>
                <a:gd name="connsiteX25" fmla="*/ 584209 w 718605"/>
                <a:gd name="connsiteY25" fmla="*/ 104225 h 569469"/>
                <a:gd name="connsiteX26" fmla="*/ 589695 w 718605"/>
                <a:gd name="connsiteY26" fmla="*/ 85025 h 569469"/>
                <a:gd name="connsiteX27" fmla="*/ 573239 w 718605"/>
                <a:gd name="connsiteY27" fmla="*/ 74054 h 569469"/>
                <a:gd name="connsiteX28" fmla="*/ 523869 w 718605"/>
                <a:gd name="connsiteY28" fmla="*/ 74054 h 569469"/>
                <a:gd name="connsiteX29" fmla="*/ 504669 w 718605"/>
                <a:gd name="connsiteY29" fmla="*/ 54855 h 569469"/>
                <a:gd name="connsiteX30" fmla="*/ 523869 w 718605"/>
                <a:gd name="connsiteY30" fmla="*/ 35656 h 569469"/>
                <a:gd name="connsiteX31" fmla="*/ 663750 w 718605"/>
                <a:gd name="connsiteY31" fmla="*/ 35656 h 569469"/>
                <a:gd name="connsiteX32" fmla="*/ 682949 w 718605"/>
                <a:gd name="connsiteY32" fmla="*/ 54855 h 569469"/>
                <a:gd name="connsiteX33" fmla="*/ 682949 w 718605"/>
                <a:gd name="connsiteY33" fmla="*/ 54855 h 569469"/>
                <a:gd name="connsiteX34" fmla="*/ 682949 w 718605"/>
                <a:gd name="connsiteY34" fmla="*/ 197479 h 569469"/>
                <a:gd name="connsiteX35" fmla="*/ 663750 w 718605"/>
                <a:gd name="connsiteY35" fmla="*/ 216678 h 569469"/>
                <a:gd name="connsiteX36" fmla="*/ 644550 w 718605"/>
                <a:gd name="connsiteY36" fmla="*/ 197479 h 569469"/>
                <a:gd name="connsiteX37" fmla="*/ 644550 w 718605"/>
                <a:gd name="connsiteY37" fmla="*/ 142624 h 569469"/>
                <a:gd name="connsiteX38" fmla="*/ 633579 w 718605"/>
                <a:gd name="connsiteY38" fmla="*/ 126167 h 569469"/>
                <a:gd name="connsiteX39" fmla="*/ 614380 w 718605"/>
                <a:gd name="connsiteY39" fmla="*/ 128910 h 569469"/>
                <a:gd name="connsiteX40" fmla="*/ 444329 w 718605"/>
                <a:gd name="connsiteY40" fmla="*/ 290733 h 569469"/>
                <a:gd name="connsiteX41" fmla="*/ 422386 w 718605"/>
                <a:gd name="connsiteY41" fmla="*/ 293475 h 569469"/>
                <a:gd name="connsiteX42" fmla="*/ 353817 w 718605"/>
                <a:gd name="connsiteY42" fmla="*/ 257819 h 569469"/>
                <a:gd name="connsiteX43" fmla="*/ 331875 w 718605"/>
                <a:gd name="connsiteY43" fmla="*/ 260562 h 569469"/>
                <a:gd name="connsiteX44" fmla="*/ 65827 w 718605"/>
                <a:gd name="connsiteY44" fmla="*/ 529353 h 569469"/>
                <a:gd name="connsiteX45" fmla="*/ 38399 w 718605"/>
                <a:gd name="connsiteY45" fmla="*/ 529353 h 569469"/>
                <a:gd name="connsiteX46" fmla="*/ 41141 w 718605"/>
                <a:gd name="connsiteY46" fmla="*/ 501925 h 569469"/>
                <a:gd name="connsiteX47" fmla="*/ 41141 w 718605"/>
                <a:gd name="connsiteY47" fmla="*/ 501925 h 56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18605" h="569469">
                  <a:moveTo>
                    <a:pt x="93254" y="554038"/>
                  </a:moveTo>
                  <a:lnTo>
                    <a:pt x="348332" y="296218"/>
                  </a:lnTo>
                  <a:lnTo>
                    <a:pt x="405930" y="326389"/>
                  </a:lnTo>
                  <a:cubicBezTo>
                    <a:pt x="427872" y="337359"/>
                    <a:pt x="452557" y="334617"/>
                    <a:pt x="469013" y="318160"/>
                  </a:cubicBezTo>
                  <a:lnTo>
                    <a:pt x="608895" y="183765"/>
                  </a:lnTo>
                  <a:cubicBezTo>
                    <a:pt x="608895" y="183765"/>
                    <a:pt x="606152" y="252334"/>
                    <a:pt x="663750" y="252334"/>
                  </a:cubicBezTo>
                  <a:cubicBezTo>
                    <a:pt x="693920" y="252334"/>
                    <a:pt x="718605" y="227649"/>
                    <a:pt x="718605" y="197479"/>
                  </a:cubicBezTo>
                  <a:lnTo>
                    <a:pt x="718605" y="54855"/>
                  </a:lnTo>
                  <a:cubicBezTo>
                    <a:pt x="718605" y="54855"/>
                    <a:pt x="718605" y="54855"/>
                    <a:pt x="718605" y="54855"/>
                  </a:cubicBezTo>
                  <a:cubicBezTo>
                    <a:pt x="718605" y="16456"/>
                    <a:pt x="691178" y="0"/>
                    <a:pt x="663750" y="0"/>
                  </a:cubicBezTo>
                  <a:lnTo>
                    <a:pt x="523869" y="0"/>
                  </a:lnTo>
                  <a:cubicBezTo>
                    <a:pt x="493698" y="0"/>
                    <a:pt x="469013" y="24685"/>
                    <a:pt x="469013" y="54855"/>
                  </a:cubicBezTo>
                  <a:cubicBezTo>
                    <a:pt x="469013" y="115196"/>
                    <a:pt x="529354" y="109710"/>
                    <a:pt x="529354" y="109710"/>
                  </a:cubicBezTo>
                  <a:lnTo>
                    <a:pt x="422386" y="211193"/>
                  </a:lnTo>
                  <a:lnTo>
                    <a:pt x="364788" y="181022"/>
                  </a:lnTo>
                  <a:cubicBezTo>
                    <a:pt x="342846" y="170051"/>
                    <a:pt x="318161" y="172794"/>
                    <a:pt x="301704" y="191993"/>
                  </a:cubicBezTo>
                  <a:lnTo>
                    <a:pt x="16457" y="477240"/>
                  </a:lnTo>
                  <a:cubicBezTo>
                    <a:pt x="-5486" y="499183"/>
                    <a:pt x="-5486" y="532096"/>
                    <a:pt x="16457" y="554038"/>
                  </a:cubicBezTo>
                  <a:cubicBezTo>
                    <a:pt x="24685" y="562266"/>
                    <a:pt x="60341" y="584208"/>
                    <a:pt x="93254" y="554038"/>
                  </a:cubicBezTo>
                  <a:lnTo>
                    <a:pt x="93254" y="554038"/>
                  </a:lnTo>
                  <a:close/>
                  <a:moveTo>
                    <a:pt x="41141" y="501925"/>
                  </a:moveTo>
                  <a:lnTo>
                    <a:pt x="326389" y="216678"/>
                  </a:lnTo>
                  <a:cubicBezTo>
                    <a:pt x="329132" y="213935"/>
                    <a:pt x="334618" y="205707"/>
                    <a:pt x="348332" y="213935"/>
                  </a:cubicBezTo>
                  <a:lnTo>
                    <a:pt x="416901" y="249591"/>
                  </a:lnTo>
                  <a:cubicBezTo>
                    <a:pt x="422386" y="252334"/>
                    <a:pt x="430615" y="252334"/>
                    <a:pt x="436100" y="246849"/>
                  </a:cubicBezTo>
                  <a:lnTo>
                    <a:pt x="584209" y="104225"/>
                  </a:lnTo>
                  <a:cubicBezTo>
                    <a:pt x="589695" y="98739"/>
                    <a:pt x="589695" y="90511"/>
                    <a:pt x="589695" y="85025"/>
                  </a:cubicBezTo>
                  <a:cubicBezTo>
                    <a:pt x="586952" y="79540"/>
                    <a:pt x="581467" y="74054"/>
                    <a:pt x="573239" y="74054"/>
                  </a:cubicBezTo>
                  <a:lnTo>
                    <a:pt x="523869" y="74054"/>
                  </a:lnTo>
                  <a:cubicBezTo>
                    <a:pt x="512898" y="74054"/>
                    <a:pt x="504669" y="65826"/>
                    <a:pt x="504669" y="54855"/>
                  </a:cubicBezTo>
                  <a:cubicBezTo>
                    <a:pt x="504669" y="43884"/>
                    <a:pt x="512898" y="35656"/>
                    <a:pt x="523869" y="35656"/>
                  </a:cubicBezTo>
                  <a:lnTo>
                    <a:pt x="663750" y="35656"/>
                  </a:lnTo>
                  <a:cubicBezTo>
                    <a:pt x="669235" y="35656"/>
                    <a:pt x="682949" y="35656"/>
                    <a:pt x="682949" y="54855"/>
                  </a:cubicBezTo>
                  <a:cubicBezTo>
                    <a:pt x="682949" y="54855"/>
                    <a:pt x="682949" y="54855"/>
                    <a:pt x="682949" y="54855"/>
                  </a:cubicBezTo>
                  <a:lnTo>
                    <a:pt x="682949" y="197479"/>
                  </a:lnTo>
                  <a:cubicBezTo>
                    <a:pt x="682949" y="208450"/>
                    <a:pt x="674721" y="216678"/>
                    <a:pt x="663750" y="216678"/>
                  </a:cubicBezTo>
                  <a:cubicBezTo>
                    <a:pt x="652779" y="216678"/>
                    <a:pt x="644550" y="208450"/>
                    <a:pt x="644550" y="197479"/>
                  </a:cubicBezTo>
                  <a:lnTo>
                    <a:pt x="644550" y="142624"/>
                  </a:lnTo>
                  <a:cubicBezTo>
                    <a:pt x="644550" y="134395"/>
                    <a:pt x="639065" y="128910"/>
                    <a:pt x="633579" y="126167"/>
                  </a:cubicBezTo>
                  <a:cubicBezTo>
                    <a:pt x="628094" y="123424"/>
                    <a:pt x="619866" y="123424"/>
                    <a:pt x="614380" y="128910"/>
                  </a:cubicBezTo>
                  <a:lnTo>
                    <a:pt x="444329" y="290733"/>
                  </a:lnTo>
                  <a:cubicBezTo>
                    <a:pt x="438843" y="296218"/>
                    <a:pt x="430615" y="298961"/>
                    <a:pt x="422386" y="293475"/>
                  </a:cubicBezTo>
                  <a:lnTo>
                    <a:pt x="353817" y="257819"/>
                  </a:lnTo>
                  <a:cubicBezTo>
                    <a:pt x="348332" y="255077"/>
                    <a:pt x="337360" y="255077"/>
                    <a:pt x="331875" y="260562"/>
                  </a:cubicBezTo>
                  <a:lnTo>
                    <a:pt x="65827" y="529353"/>
                  </a:lnTo>
                  <a:cubicBezTo>
                    <a:pt x="54855" y="540324"/>
                    <a:pt x="43884" y="532096"/>
                    <a:pt x="38399" y="529353"/>
                  </a:cubicBezTo>
                  <a:cubicBezTo>
                    <a:pt x="32913" y="521125"/>
                    <a:pt x="32913" y="510154"/>
                    <a:pt x="41141" y="501925"/>
                  </a:cubicBezTo>
                  <a:lnTo>
                    <a:pt x="41141" y="501925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34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FC20D-6EE7-C3A2-C9D4-991C5C780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77253"/>
            <a:ext cx="5775417" cy="582221"/>
          </a:xfrm>
          <a:solidFill>
            <a:srgbClr val="85D2E1"/>
          </a:solidFill>
        </p:spPr>
        <p:txBody>
          <a:bodyPr anchor="ctr">
            <a:normAutofit lnSpcReduction="10000"/>
          </a:bodyPr>
          <a:lstStyle/>
          <a:p>
            <a:r>
              <a:rPr lang="en-IE" dirty="0"/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US" dirty="0">
                <a:latin typeface="Inter"/>
              </a:rPr>
              <a:t>Die</a:t>
            </a:r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 Ansoff Matrix</a:t>
            </a:r>
            <a:endParaRPr lang="en-IE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AE53910-6E37-78B2-D4D7-A629A94B717F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172684" y="1534379"/>
            <a:ext cx="7156956" cy="487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en-US" sz="2200" dirty="0"/>
              <a:t>Dieses Instrument </a:t>
            </a:r>
            <a:r>
              <a:rPr lang="en-US" sz="2200" dirty="0" err="1"/>
              <a:t>wird</a:t>
            </a:r>
            <a:r>
              <a:rPr lang="en-US" sz="2200" dirty="0"/>
              <a:t> für die </a:t>
            </a:r>
            <a:r>
              <a:rPr lang="en-US" sz="2200" dirty="0" err="1"/>
              <a:t>Planung</a:t>
            </a:r>
            <a:r>
              <a:rPr lang="en-US" sz="2200" dirty="0"/>
              <a:t> und </a:t>
            </a:r>
            <a:r>
              <a:rPr lang="en-US" sz="2200" dirty="0" err="1"/>
              <a:t>Entwicklung</a:t>
            </a:r>
            <a:r>
              <a:rPr lang="en-US" sz="2200" dirty="0"/>
              <a:t> von </a:t>
            </a:r>
            <a:r>
              <a:rPr lang="en-US" sz="2200" dirty="0" err="1"/>
              <a:t>Marketingstrategien</a:t>
            </a:r>
            <a:r>
              <a:rPr lang="en-US" sz="2200" dirty="0"/>
              <a:t> für das </a:t>
            </a:r>
            <a:r>
              <a:rPr lang="en-US" sz="2200" dirty="0" err="1"/>
              <a:t>Wachstum</a:t>
            </a:r>
            <a:r>
              <a:rPr lang="en-US" sz="2200" dirty="0"/>
              <a:t> </a:t>
            </a:r>
            <a:r>
              <a:rPr lang="en-US" sz="2200" dirty="0" err="1"/>
              <a:t>verwendet</a:t>
            </a:r>
            <a:r>
              <a:rPr lang="en-US" sz="2200" dirty="0"/>
              <a:t>. Die Matrix </a:t>
            </a:r>
            <a:r>
              <a:rPr lang="en-US" sz="2200" dirty="0" err="1"/>
              <a:t>selbst</a:t>
            </a:r>
            <a:r>
              <a:rPr lang="en-US" sz="2200" dirty="0"/>
              <a:t> </a:t>
            </a:r>
            <a:r>
              <a:rPr lang="en-US" sz="2200" dirty="0" err="1"/>
              <a:t>sieht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 </a:t>
            </a:r>
            <a:r>
              <a:rPr lang="en-US" sz="2200" dirty="0" err="1"/>
              <a:t>ein</a:t>
            </a:r>
            <a:r>
              <a:rPr lang="en-US" sz="2200" dirty="0"/>
              <a:t> Raster </a:t>
            </a:r>
            <a:r>
              <a:rPr lang="en-US" sz="2200" dirty="0" err="1"/>
              <a:t>aus</a:t>
            </a:r>
            <a:r>
              <a:rPr lang="en-US" sz="2200" dirty="0"/>
              <a:t>, in dem Sie </a:t>
            </a:r>
            <a:r>
              <a:rPr lang="en-US" sz="2200" dirty="0" err="1"/>
              <a:t>jede</a:t>
            </a:r>
            <a:r>
              <a:rPr lang="en-US" sz="2200" dirty="0"/>
              <a:t> </a:t>
            </a:r>
            <a:r>
              <a:rPr lang="en-US" sz="2200" dirty="0" err="1"/>
              <a:t>Marktstrategie</a:t>
            </a:r>
            <a:r>
              <a:rPr lang="en-US" sz="2200" dirty="0"/>
              <a:t> </a:t>
            </a:r>
            <a:r>
              <a:rPr lang="en-US" sz="2200" dirty="0" err="1"/>
              <a:t>platzieren</a:t>
            </a:r>
            <a:r>
              <a:rPr lang="en-US" sz="2200" dirty="0"/>
              <a:t> und </a:t>
            </a:r>
            <a:r>
              <a:rPr lang="en-US" sz="2200" dirty="0" err="1"/>
              <a:t>Ihre</a:t>
            </a:r>
            <a:r>
              <a:rPr lang="en-US" sz="2200" dirty="0"/>
              <a:t> </a:t>
            </a:r>
            <a:r>
              <a:rPr lang="en-US" sz="2200" dirty="0" err="1"/>
              <a:t>Bewertung</a:t>
            </a:r>
            <a:r>
              <a:rPr lang="en-US" sz="2200" dirty="0"/>
              <a:t> </a:t>
            </a:r>
            <a:r>
              <a:rPr lang="en-US" sz="2200" dirty="0" err="1"/>
              <a:t>beginnen</a:t>
            </a:r>
            <a:endParaRPr lang="en-US" sz="22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1188A3"/>
                </a:solidFill>
              </a:rPr>
              <a:t>Marktdurchdringung</a:t>
            </a:r>
            <a:r>
              <a:rPr lang="en-US" sz="2200" b="1" dirty="0">
                <a:solidFill>
                  <a:srgbClr val="1188A3"/>
                </a:solidFill>
              </a:rPr>
              <a:t> </a:t>
            </a:r>
            <a:r>
              <a:rPr lang="en-US" sz="2200" dirty="0" err="1"/>
              <a:t>ist</a:t>
            </a:r>
            <a:r>
              <a:rPr lang="en-US" sz="2200" dirty="0"/>
              <a:t> der am </a:t>
            </a:r>
            <a:r>
              <a:rPr lang="en-US" sz="2200" dirty="0" err="1"/>
              <a:t>wenigsten</a:t>
            </a:r>
            <a:r>
              <a:rPr lang="en-US" sz="2200" dirty="0"/>
              <a:t> </a:t>
            </a:r>
            <a:r>
              <a:rPr lang="en-US" sz="2200" dirty="0" err="1"/>
              <a:t>riskante</a:t>
            </a:r>
            <a:r>
              <a:rPr lang="en-US" sz="2200" dirty="0"/>
              <a:t> Schritt, da er die </a:t>
            </a:r>
            <a:r>
              <a:rPr lang="en-US" sz="2200" dirty="0" err="1"/>
              <a:t>Ausweitung</a:t>
            </a:r>
            <a:r>
              <a:rPr lang="en-US" sz="2200" dirty="0"/>
              <a:t> des </a:t>
            </a:r>
            <a:r>
              <a:rPr lang="en-US" sz="2200" dirty="0" err="1"/>
              <a:t>Absatzes</a:t>
            </a:r>
            <a:r>
              <a:rPr lang="en-US" sz="2200" dirty="0"/>
              <a:t> </a:t>
            </a:r>
            <a:r>
              <a:rPr lang="en-US" sz="2200" dirty="0" err="1"/>
              <a:t>bestehender</a:t>
            </a:r>
            <a:r>
              <a:rPr lang="en-US" sz="2200" dirty="0"/>
              <a:t> </a:t>
            </a:r>
            <a:r>
              <a:rPr lang="en-US" sz="2200" dirty="0" err="1"/>
              <a:t>Produkte</a:t>
            </a:r>
            <a:r>
              <a:rPr lang="en-US" sz="2200" dirty="0"/>
              <a:t> auf </a:t>
            </a:r>
            <a:r>
              <a:rPr lang="en-US" sz="2200" dirty="0" err="1"/>
              <a:t>bestehenden</a:t>
            </a:r>
            <a:r>
              <a:rPr lang="en-US" sz="2200" dirty="0"/>
              <a:t> </a:t>
            </a:r>
            <a:r>
              <a:rPr lang="en-US" sz="2200" dirty="0" err="1"/>
              <a:t>Märkten</a:t>
            </a:r>
            <a:r>
              <a:rPr lang="en-US" sz="2200" dirty="0"/>
              <a:t> </a:t>
            </a:r>
            <a:r>
              <a:rPr lang="en-US" sz="2200" dirty="0" err="1"/>
              <a:t>beinhaltet</a:t>
            </a:r>
            <a:r>
              <a:rPr lang="en-US" sz="2200" dirty="0"/>
              <a:t>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1188A3"/>
                </a:solidFill>
              </a:rPr>
              <a:t>Produktentwicklung</a:t>
            </a:r>
            <a:r>
              <a:rPr lang="en-US" sz="2200" b="1" dirty="0">
                <a:solidFill>
                  <a:srgbClr val="1188A3"/>
                </a:solidFill>
              </a:rPr>
              <a:t> </a:t>
            </a:r>
            <a:r>
              <a:rPr lang="en-US" sz="2200" dirty="0" err="1"/>
              <a:t>mit</a:t>
            </a:r>
            <a:r>
              <a:rPr lang="en-US" sz="2200" dirty="0"/>
              <a:t> der </a:t>
            </a:r>
            <a:r>
              <a:rPr lang="en-US" sz="2200" dirty="0" err="1"/>
              <a:t>Einführung</a:t>
            </a:r>
            <a:r>
              <a:rPr lang="en-US" sz="2200" dirty="0"/>
              <a:t> </a:t>
            </a:r>
            <a:r>
              <a:rPr lang="en-US" sz="2200" dirty="0" err="1"/>
              <a:t>eines</a:t>
            </a:r>
            <a:r>
              <a:rPr lang="en-US" sz="2200" dirty="0"/>
              <a:t> </a:t>
            </a:r>
            <a:r>
              <a:rPr lang="en-US" sz="2200" dirty="0" err="1"/>
              <a:t>neuen</a:t>
            </a:r>
            <a:r>
              <a:rPr lang="en-US" sz="2200" dirty="0"/>
              <a:t> </a:t>
            </a:r>
            <a:r>
              <a:rPr lang="en-US" sz="2200" dirty="0" err="1"/>
              <a:t>Produkts</a:t>
            </a:r>
            <a:r>
              <a:rPr lang="en-US" sz="2200" dirty="0"/>
              <a:t> auf </a:t>
            </a:r>
            <a:r>
              <a:rPr lang="en-US" sz="2200" dirty="0" err="1"/>
              <a:t>einem</a:t>
            </a:r>
            <a:r>
              <a:rPr lang="en-US" sz="2200" dirty="0"/>
              <a:t> </a:t>
            </a:r>
            <a:r>
              <a:rPr lang="en-US" sz="2200" dirty="0" err="1"/>
              <a:t>bestehenden</a:t>
            </a:r>
            <a:r>
              <a:rPr lang="en-US" sz="2200" dirty="0"/>
              <a:t> </a:t>
            </a:r>
            <a:r>
              <a:rPr lang="en-US" sz="2200" dirty="0" err="1"/>
              <a:t>Markt</a:t>
            </a:r>
            <a:r>
              <a:rPr lang="en-US" sz="2200" dirty="0"/>
              <a:t> </a:t>
            </a:r>
            <a:r>
              <a:rPr lang="en-US" sz="2200" dirty="0" err="1"/>
              <a:t>einhergeht</a:t>
            </a:r>
            <a:r>
              <a:rPr lang="en-US" sz="2200" dirty="0"/>
              <a:t>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1188A3"/>
                </a:solidFill>
              </a:rPr>
              <a:t>Marktentwicklung</a:t>
            </a:r>
            <a:r>
              <a:rPr lang="en-US" sz="2200" b="1" dirty="0">
                <a:solidFill>
                  <a:srgbClr val="1188A3"/>
                </a:solidFill>
              </a:rPr>
              <a:t> </a:t>
            </a:r>
            <a:r>
              <a:rPr lang="en-US" sz="2200" dirty="0" err="1"/>
              <a:t>ermöglicht</a:t>
            </a:r>
            <a:r>
              <a:rPr lang="en-US" sz="2200" dirty="0"/>
              <a:t> </a:t>
            </a:r>
            <a:r>
              <a:rPr lang="en-US" sz="2200" dirty="0" err="1"/>
              <a:t>Ihnen</a:t>
            </a:r>
            <a:r>
              <a:rPr lang="en-US" sz="2200" dirty="0"/>
              <a:t> den </a:t>
            </a:r>
            <a:r>
              <a:rPr lang="en-US" sz="2200" dirty="0" err="1"/>
              <a:t>Eintritt</a:t>
            </a:r>
            <a:r>
              <a:rPr lang="en-US" sz="2200" dirty="0"/>
              <a:t> in </a:t>
            </a:r>
            <a:r>
              <a:rPr lang="en-US" sz="2200" dirty="0" err="1"/>
              <a:t>neue</a:t>
            </a:r>
            <a:r>
              <a:rPr lang="en-US" sz="2200" dirty="0"/>
              <a:t> </a:t>
            </a:r>
            <a:r>
              <a:rPr lang="en-US" sz="2200" dirty="0" err="1"/>
              <a:t>Märkte</a:t>
            </a:r>
            <a:r>
              <a:rPr lang="en-US" sz="2200" dirty="0"/>
              <a:t>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einer</a:t>
            </a:r>
            <a:r>
              <a:rPr lang="en-US" sz="2200" dirty="0"/>
              <a:t> </a:t>
            </a:r>
            <a:r>
              <a:rPr lang="en-US" sz="2200" dirty="0" err="1"/>
              <a:t>bestehenden</a:t>
            </a:r>
            <a:r>
              <a:rPr lang="en-US" sz="2200" dirty="0"/>
              <a:t> </a:t>
            </a:r>
            <a:r>
              <a:rPr lang="en-US" sz="2200" dirty="0" err="1"/>
              <a:t>Produktbasis</a:t>
            </a:r>
            <a:r>
              <a:rPr lang="en-US" sz="2200" dirty="0"/>
              <a:t>.</a:t>
            </a:r>
            <a:endParaRPr lang="en-US" sz="2200" b="0" i="0" dirty="0">
              <a:solidFill>
                <a:srgbClr val="000000"/>
              </a:solidFill>
              <a:effectLst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1188A3"/>
                </a:solidFill>
              </a:rPr>
              <a:t>Diversifizierung</a:t>
            </a:r>
            <a:r>
              <a:rPr lang="en-US" sz="2200" dirty="0"/>
              <a:t>, der </a:t>
            </a:r>
            <a:r>
              <a:rPr lang="en-US" sz="2200" dirty="0" err="1"/>
              <a:t>risikoreichste</a:t>
            </a:r>
            <a:r>
              <a:rPr lang="en-US" sz="2200" dirty="0"/>
              <a:t> Ansatz, </a:t>
            </a:r>
            <a:r>
              <a:rPr lang="en-US" sz="2200" dirty="0" err="1"/>
              <a:t>bei</a:t>
            </a:r>
            <a:r>
              <a:rPr lang="en-US" sz="2200" dirty="0"/>
              <a:t> dem es um die </a:t>
            </a:r>
            <a:r>
              <a:rPr lang="en-US" sz="2200" dirty="0" err="1"/>
              <a:t>Einführung</a:t>
            </a:r>
            <a:r>
              <a:rPr lang="en-US" sz="2200" dirty="0"/>
              <a:t> </a:t>
            </a:r>
            <a:r>
              <a:rPr lang="en-US" sz="2200" dirty="0" err="1"/>
              <a:t>eines</a:t>
            </a:r>
            <a:r>
              <a:rPr lang="en-US" sz="2200" dirty="0"/>
              <a:t> </a:t>
            </a:r>
            <a:r>
              <a:rPr lang="en-US" sz="2200" dirty="0" err="1"/>
              <a:t>neuen</a:t>
            </a:r>
            <a:r>
              <a:rPr lang="en-US" sz="2200" dirty="0"/>
              <a:t> </a:t>
            </a:r>
            <a:r>
              <a:rPr lang="en-US" sz="2200" dirty="0" err="1"/>
              <a:t>Produkts</a:t>
            </a:r>
            <a:r>
              <a:rPr lang="en-US" sz="2200" dirty="0"/>
              <a:t> auf </a:t>
            </a:r>
            <a:r>
              <a:rPr lang="en-US" sz="2200" dirty="0" err="1"/>
              <a:t>einem</a:t>
            </a:r>
            <a:r>
              <a:rPr lang="en-US" sz="2200" dirty="0"/>
              <a:t> </a:t>
            </a:r>
            <a:r>
              <a:rPr lang="en-US" sz="2200" dirty="0" err="1"/>
              <a:t>völlig</a:t>
            </a:r>
            <a:r>
              <a:rPr lang="en-US" sz="2200" dirty="0"/>
              <a:t> </a:t>
            </a:r>
            <a:r>
              <a:rPr lang="en-US" sz="2200" dirty="0" err="1"/>
              <a:t>neuen</a:t>
            </a:r>
            <a:r>
              <a:rPr lang="en-US" sz="2200" dirty="0"/>
              <a:t> </a:t>
            </a:r>
            <a:r>
              <a:rPr lang="en-US" sz="2200" dirty="0" err="1"/>
              <a:t>Markt</a:t>
            </a:r>
            <a:r>
              <a:rPr lang="en-US" sz="2200" dirty="0"/>
              <a:t> </a:t>
            </a:r>
            <a:r>
              <a:rPr lang="en-US" sz="2200" dirty="0" err="1"/>
              <a:t>geht</a:t>
            </a:r>
            <a:r>
              <a:rPr lang="en-US" sz="2200" dirty="0"/>
              <a:t>.</a:t>
            </a:r>
            <a:endParaRPr lang="en-IE" sz="2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9FD360-ABAD-8B1A-803B-98B0148556AA}"/>
              </a:ext>
            </a:extLst>
          </p:cNvPr>
          <p:cNvSpPr/>
          <p:nvPr/>
        </p:nvSpPr>
        <p:spPr>
          <a:xfrm>
            <a:off x="7781026" y="1682151"/>
            <a:ext cx="1863306" cy="1199072"/>
          </a:xfrm>
          <a:prstGeom prst="roundRect">
            <a:avLst/>
          </a:prstGeom>
          <a:solidFill>
            <a:srgbClr val="1188A3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>
                <a:solidFill>
                  <a:schemeClr val="bg1"/>
                </a:solidFill>
              </a:rPr>
              <a:t>Marktdurch-dringung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3DF86B-59FF-5935-6FFE-26167542B2AC}"/>
              </a:ext>
            </a:extLst>
          </p:cNvPr>
          <p:cNvSpPr/>
          <p:nvPr/>
        </p:nvSpPr>
        <p:spPr>
          <a:xfrm>
            <a:off x="7781026" y="3028865"/>
            <a:ext cx="1863306" cy="1199072"/>
          </a:xfrm>
          <a:prstGeom prst="roundRect">
            <a:avLst/>
          </a:prstGeom>
          <a:solidFill>
            <a:srgbClr val="1188A3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>
                <a:solidFill>
                  <a:schemeClr val="bg1"/>
                </a:solidFill>
              </a:rPr>
              <a:t>Markt-entwicklung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985C4C-9755-D461-943E-648A660A4E71}"/>
              </a:ext>
            </a:extLst>
          </p:cNvPr>
          <p:cNvSpPr/>
          <p:nvPr/>
        </p:nvSpPr>
        <p:spPr>
          <a:xfrm>
            <a:off x="9796732" y="3028865"/>
            <a:ext cx="1863306" cy="1199072"/>
          </a:xfrm>
          <a:prstGeom prst="roundRect">
            <a:avLst/>
          </a:prstGeom>
          <a:solidFill>
            <a:srgbClr val="1188A3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/>
              <a:t>Diversifizierung</a:t>
            </a:r>
            <a:endParaRPr lang="en-IE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17012-E5DC-DEA9-0ACC-709028F64D2C}"/>
              </a:ext>
            </a:extLst>
          </p:cNvPr>
          <p:cNvSpPr/>
          <p:nvPr/>
        </p:nvSpPr>
        <p:spPr>
          <a:xfrm>
            <a:off x="9796732" y="1682151"/>
            <a:ext cx="1863306" cy="1199072"/>
          </a:xfrm>
          <a:prstGeom prst="roundRect">
            <a:avLst/>
          </a:prstGeom>
          <a:solidFill>
            <a:srgbClr val="1188A3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>
                <a:solidFill>
                  <a:schemeClr val="bg1"/>
                </a:solidFill>
              </a:rPr>
              <a:t>Produkt-entwicklung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B627E1-63D6-83CA-919F-3E40309A7D37}"/>
              </a:ext>
            </a:extLst>
          </p:cNvPr>
          <p:cNvCxnSpPr/>
          <p:nvPr/>
        </p:nvCxnSpPr>
        <p:spPr>
          <a:xfrm>
            <a:off x="11766430" y="1742536"/>
            <a:ext cx="0" cy="24854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3341CB-D916-8433-D1BA-C0AB7646CAFB}"/>
              </a:ext>
            </a:extLst>
          </p:cNvPr>
          <p:cNvCxnSpPr>
            <a:cxnSpLocks/>
          </p:cNvCxnSpPr>
          <p:nvPr/>
        </p:nvCxnSpPr>
        <p:spPr>
          <a:xfrm>
            <a:off x="7953555" y="4356340"/>
            <a:ext cx="3706483" cy="192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508B61-E4B4-C81D-1CD5-FCBF43D5F007}"/>
              </a:ext>
            </a:extLst>
          </p:cNvPr>
          <p:cNvSpPr txBox="1"/>
          <p:nvPr/>
        </p:nvSpPr>
        <p:spPr>
          <a:xfrm>
            <a:off x="7825896" y="1307418"/>
            <a:ext cx="203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err="1">
                <a:solidFill>
                  <a:srgbClr val="002060"/>
                </a:solidFill>
              </a:rPr>
              <a:t>Bestehende</a:t>
            </a:r>
            <a:r>
              <a:rPr lang="en-IE" sz="1400" b="1" dirty="0">
                <a:solidFill>
                  <a:srgbClr val="002060"/>
                </a:solidFill>
              </a:rPr>
              <a:t> </a:t>
            </a:r>
            <a:r>
              <a:rPr lang="en-IE" sz="1400" b="1" dirty="0" err="1">
                <a:solidFill>
                  <a:srgbClr val="002060"/>
                </a:solidFill>
              </a:rPr>
              <a:t>Produkte</a:t>
            </a:r>
            <a:endParaRPr lang="en-IE" sz="14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53657-99C4-76F6-D04A-D7E2CFD5A15F}"/>
              </a:ext>
            </a:extLst>
          </p:cNvPr>
          <p:cNvSpPr txBox="1"/>
          <p:nvPr/>
        </p:nvSpPr>
        <p:spPr>
          <a:xfrm>
            <a:off x="9988551" y="1310975"/>
            <a:ext cx="173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rgbClr val="002060"/>
                </a:solidFill>
              </a:rPr>
              <a:t>Neue </a:t>
            </a:r>
            <a:r>
              <a:rPr lang="en-IE" sz="1400" b="1" dirty="0" err="1">
                <a:solidFill>
                  <a:srgbClr val="002060"/>
                </a:solidFill>
              </a:rPr>
              <a:t>Produkte</a:t>
            </a:r>
            <a:endParaRPr lang="en-IE" sz="14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7987EE-0565-BB5D-4D06-5CDD5991F37B}"/>
              </a:ext>
            </a:extLst>
          </p:cNvPr>
          <p:cNvSpPr txBox="1"/>
          <p:nvPr/>
        </p:nvSpPr>
        <p:spPr>
          <a:xfrm>
            <a:off x="7355278" y="1368019"/>
            <a:ext cx="400110" cy="1617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E" sz="1400" b="1" dirty="0" err="1">
                <a:solidFill>
                  <a:srgbClr val="002060"/>
                </a:solidFill>
              </a:rPr>
              <a:t>Bestehende</a:t>
            </a:r>
            <a:r>
              <a:rPr lang="en-IE" sz="1400" b="1" dirty="0">
                <a:solidFill>
                  <a:srgbClr val="002060"/>
                </a:solidFill>
              </a:rPr>
              <a:t> </a:t>
            </a:r>
            <a:r>
              <a:rPr lang="en-IE" sz="1400" b="1" dirty="0" err="1">
                <a:solidFill>
                  <a:srgbClr val="002060"/>
                </a:solidFill>
              </a:rPr>
              <a:t>Märkte</a:t>
            </a:r>
            <a:endParaRPr lang="en-IE" sz="1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9099A7-E9B0-6E39-4BFE-FE02452534FD}"/>
              </a:ext>
            </a:extLst>
          </p:cNvPr>
          <p:cNvSpPr txBox="1"/>
          <p:nvPr/>
        </p:nvSpPr>
        <p:spPr>
          <a:xfrm>
            <a:off x="7368097" y="2610720"/>
            <a:ext cx="400110" cy="1617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E" sz="1400" b="1" dirty="0">
                <a:solidFill>
                  <a:srgbClr val="002060"/>
                </a:solidFill>
              </a:rPr>
              <a:t>Neue </a:t>
            </a:r>
            <a:r>
              <a:rPr lang="en-IE" sz="1400" b="1" dirty="0" err="1">
                <a:solidFill>
                  <a:srgbClr val="002060"/>
                </a:solidFill>
              </a:rPr>
              <a:t>Märkte</a:t>
            </a:r>
            <a:endParaRPr lang="en-IE" sz="1400" b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29243E-3DD4-77B5-BBC2-42CB89C3C40E}"/>
              </a:ext>
            </a:extLst>
          </p:cNvPr>
          <p:cNvSpPr txBox="1"/>
          <p:nvPr/>
        </p:nvSpPr>
        <p:spPr>
          <a:xfrm>
            <a:off x="9051827" y="4375579"/>
            <a:ext cx="150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>
                <a:solidFill>
                  <a:srgbClr val="002060"/>
                </a:solidFill>
              </a:rPr>
              <a:t>Steigendes</a:t>
            </a:r>
            <a:r>
              <a:rPr lang="en-IE" sz="1600" dirty="0">
                <a:solidFill>
                  <a:srgbClr val="002060"/>
                </a:solidFill>
              </a:rPr>
              <a:t> </a:t>
            </a:r>
            <a:r>
              <a:rPr lang="en-IE" sz="1600" dirty="0" err="1">
                <a:solidFill>
                  <a:srgbClr val="002060"/>
                </a:solidFill>
              </a:rPr>
              <a:t>Risiko</a:t>
            </a:r>
            <a:endParaRPr lang="en-IE" sz="1600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8F8B8E-F36F-80BC-680F-B05527C14944}"/>
              </a:ext>
            </a:extLst>
          </p:cNvPr>
          <p:cNvSpPr txBox="1"/>
          <p:nvPr/>
        </p:nvSpPr>
        <p:spPr>
          <a:xfrm>
            <a:off x="11755206" y="2389517"/>
            <a:ext cx="430887" cy="19668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IE" sz="1600" dirty="0" err="1">
                <a:solidFill>
                  <a:srgbClr val="002060"/>
                </a:solidFill>
              </a:rPr>
              <a:t>Steigendes</a:t>
            </a:r>
            <a:r>
              <a:rPr lang="en-IE" sz="1600" dirty="0">
                <a:solidFill>
                  <a:srgbClr val="002060"/>
                </a:solidFill>
              </a:rPr>
              <a:t> </a:t>
            </a:r>
            <a:r>
              <a:rPr lang="en-IE" sz="1600" dirty="0" err="1">
                <a:solidFill>
                  <a:srgbClr val="002060"/>
                </a:solidFill>
              </a:rPr>
              <a:t>Risko</a:t>
            </a:r>
            <a:endParaRPr lang="en-IE" sz="1600" dirty="0">
              <a:solidFill>
                <a:srgbClr val="00206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095346-9D81-4873-379F-D5FFBB4CD4DD}"/>
              </a:ext>
            </a:extLst>
          </p:cNvPr>
          <p:cNvCxnSpPr>
            <a:cxnSpLocks/>
          </p:cNvCxnSpPr>
          <p:nvPr/>
        </p:nvCxnSpPr>
        <p:spPr>
          <a:xfrm>
            <a:off x="7368097" y="1121434"/>
            <a:ext cx="0" cy="372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19AC6D-D024-D46C-F549-DB1215F129F1}"/>
              </a:ext>
            </a:extLst>
          </p:cNvPr>
          <p:cNvCxnSpPr>
            <a:cxnSpLocks/>
          </p:cNvCxnSpPr>
          <p:nvPr/>
        </p:nvCxnSpPr>
        <p:spPr>
          <a:xfrm>
            <a:off x="12109751" y="1121433"/>
            <a:ext cx="0" cy="372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A43597-A620-2A6C-5E21-2B2EFA6E1E77}"/>
              </a:ext>
            </a:extLst>
          </p:cNvPr>
          <p:cNvCxnSpPr/>
          <p:nvPr/>
        </p:nvCxnSpPr>
        <p:spPr>
          <a:xfrm>
            <a:off x="7368097" y="1121434"/>
            <a:ext cx="4743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E8F975-7A14-87D5-EB9E-C8B4C18B265B}"/>
              </a:ext>
            </a:extLst>
          </p:cNvPr>
          <p:cNvCxnSpPr/>
          <p:nvPr/>
        </p:nvCxnSpPr>
        <p:spPr>
          <a:xfrm>
            <a:off x="7366361" y="4848044"/>
            <a:ext cx="4743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9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rson holding cellphone to take photo of food bowls, cups of coffee, croissants, napkins, and cutlery on wood table">
            <a:extLst>
              <a:ext uri="{FF2B5EF4-FFF2-40B4-BE49-F238E27FC236}">
                <a16:creationId xmlns:a16="http://schemas.microsoft.com/office/drawing/2014/main" id="{D37ADFF8-9E19-3602-5189-146E8FE349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0F1CB-5981-A810-8134-2BFEA7C67F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77100" y="3082566"/>
            <a:ext cx="4914900" cy="1476464"/>
          </a:xfrm>
          <a:solidFill>
            <a:srgbClr val="FED1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Lebensmittelmarketing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definiert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Reihe</a:t>
            </a:r>
            <a:r>
              <a:rPr lang="en-US" dirty="0"/>
              <a:t> von </a:t>
            </a:r>
            <a:r>
              <a:rPr lang="en-US" dirty="0" err="1"/>
              <a:t>Marketingmaßnahmen</a:t>
            </a:r>
            <a:r>
              <a:rPr lang="en-US" dirty="0"/>
              <a:t>, die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Lebensmittelunternehmen</a:t>
            </a:r>
            <a:r>
              <a:rPr lang="en-US" dirty="0"/>
              <a:t> und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Verbraucher</a:t>
            </a:r>
            <a:r>
              <a:rPr lang="en-US" dirty="0"/>
              <a:t> </a:t>
            </a:r>
            <a:r>
              <a:rPr lang="en-US" dirty="0" err="1"/>
              <a:t>stattfinden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872DD-947D-0845-6DF6-751DE65CB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Was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Lebensmittelmarketing</a:t>
            </a:r>
            <a:r>
              <a:rPr lang="en-IE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56804-6343-1BE2-7B08-EEAEFAA34978}"/>
              </a:ext>
            </a:extLst>
          </p:cNvPr>
          <p:cNvSpPr txBox="1"/>
          <p:nvPr/>
        </p:nvSpPr>
        <p:spPr>
          <a:xfrm>
            <a:off x="9900138" y="6471138"/>
            <a:ext cx="195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3"/>
              </a:rPr>
              <a:t>Quelle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199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EB6338-87DD-904D-2B43-7E963B8CB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9775" y="2645906"/>
            <a:ext cx="8435166" cy="4212094"/>
          </a:xfrm>
        </p:spPr>
        <p:txBody>
          <a:bodyPr>
            <a:noAutofit/>
          </a:bodyPr>
          <a:lstStyle/>
          <a:p>
            <a:r>
              <a:rPr lang="en-US" sz="2000" dirty="0"/>
              <a:t>Die </a:t>
            </a:r>
            <a:r>
              <a:rPr lang="en-US" sz="2000" dirty="0" err="1"/>
              <a:t>Grundlagen</a:t>
            </a:r>
            <a:r>
              <a:rPr lang="en-US" sz="2000" dirty="0"/>
              <a:t> des STP-</a:t>
            </a:r>
            <a:r>
              <a:rPr lang="en-US" sz="2000" dirty="0" err="1"/>
              <a:t>Modells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188A3"/>
                </a:solidFill>
              </a:rPr>
              <a:t>Segmentation: </a:t>
            </a:r>
            <a:r>
              <a:rPr lang="en-US" sz="2000" dirty="0"/>
              <a:t>die </a:t>
            </a:r>
            <a:r>
              <a:rPr lang="en-US" sz="2000" dirty="0" err="1"/>
              <a:t>wichtigsten</a:t>
            </a:r>
            <a:r>
              <a:rPr lang="en-US" sz="2000" dirty="0"/>
              <a:t> </a:t>
            </a:r>
            <a:r>
              <a:rPr lang="en-US" sz="2000" dirty="0" err="1"/>
              <a:t>Zielgruppenmerkmale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ermitteln</a:t>
            </a:r>
            <a:r>
              <a:rPr lang="en-US" sz="2000" dirty="0"/>
              <a:t>, die </a:t>
            </a:r>
            <a:r>
              <a:rPr lang="en-US" sz="2000" dirty="0" err="1"/>
              <a:t>Ihre</a:t>
            </a:r>
            <a:r>
              <a:rPr lang="en-US" sz="2000" dirty="0"/>
              <a:t> </a:t>
            </a:r>
            <a:r>
              <a:rPr lang="en-US" sz="2000" dirty="0" err="1"/>
              <a:t>Zielgruppe</a:t>
            </a:r>
            <a:r>
              <a:rPr lang="en-US" sz="2000" dirty="0"/>
              <a:t> in </a:t>
            </a:r>
            <a:r>
              <a:rPr lang="en-US" sz="2000" dirty="0" err="1"/>
              <a:t>einzelne</a:t>
            </a:r>
            <a:r>
              <a:rPr lang="en-US" sz="2000" dirty="0"/>
              <a:t> </a:t>
            </a:r>
            <a:r>
              <a:rPr lang="en-US" sz="2000" dirty="0" err="1"/>
              <a:t>Segmente</a:t>
            </a:r>
            <a:r>
              <a:rPr lang="en-US" sz="2000" dirty="0"/>
              <a:t> </a:t>
            </a:r>
            <a:r>
              <a:rPr lang="en-US" sz="2000" dirty="0" err="1"/>
              <a:t>unterteilen</a:t>
            </a:r>
            <a:r>
              <a:rPr lang="en-US" sz="2000" dirty="0"/>
              <a:t>. So </a:t>
            </a:r>
            <a:r>
              <a:rPr lang="en-US" sz="2000" dirty="0" err="1"/>
              <a:t>erfahren</a:t>
            </a:r>
            <a:r>
              <a:rPr lang="en-US" sz="2000" dirty="0"/>
              <a:t> Sie, </a:t>
            </a:r>
            <a:r>
              <a:rPr lang="en-US" sz="2000" dirty="0" err="1"/>
              <a:t>wie</a:t>
            </a:r>
            <a:r>
              <a:rPr lang="en-US" sz="2000" dirty="0"/>
              <a:t> Sie </a:t>
            </a:r>
            <a:r>
              <a:rPr lang="en-US" sz="2000" dirty="0" err="1"/>
              <a:t>bei</a:t>
            </a:r>
            <a:r>
              <a:rPr lang="en-US" sz="2000" dirty="0"/>
              <a:t> der </a:t>
            </a:r>
            <a:r>
              <a:rPr lang="en-US" sz="2000" dirty="0" err="1"/>
              <a:t>Marktsegmentierung</a:t>
            </a:r>
            <a:r>
              <a:rPr lang="en-US" sz="2000" dirty="0"/>
              <a:t> </a:t>
            </a:r>
            <a:r>
              <a:rPr lang="en-US" sz="2000" dirty="0" err="1"/>
              <a:t>vorgehen</a:t>
            </a:r>
            <a:r>
              <a:rPr lang="en-US" sz="2000" dirty="0"/>
              <a:t> </a:t>
            </a:r>
            <a:r>
              <a:rPr lang="en-US" sz="2000" dirty="0" err="1"/>
              <a:t>müssen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188A3"/>
                </a:solidFill>
              </a:rPr>
              <a:t>Targeting: </a:t>
            </a:r>
            <a:r>
              <a:rPr lang="en-US" sz="2000" dirty="0" err="1"/>
              <a:t>Definieren</a:t>
            </a:r>
            <a:r>
              <a:rPr lang="en-US" sz="2000" dirty="0"/>
              <a:t> Sie auf der </a:t>
            </a:r>
            <a:r>
              <a:rPr lang="en-US" sz="2000" dirty="0" err="1"/>
              <a:t>Grundlage</a:t>
            </a:r>
            <a:r>
              <a:rPr lang="en-US" sz="2000" dirty="0"/>
              <a:t> </a:t>
            </a:r>
            <a:r>
              <a:rPr lang="en-US" sz="2000" dirty="0" err="1"/>
              <a:t>einer</a:t>
            </a:r>
            <a:r>
              <a:rPr lang="en-US" sz="2000" dirty="0"/>
              <a:t> </a:t>
            </a:r>
            <a:r>
              <a:rPr lang="en-US" sz="2000" dirty="0" err="1"/>
              <a:t>Bedarfsanalyse</a:t>
            </a:r>
            <a:r>
              <a:rPr lang="en-US" sz="2000" dirty="0"/>
              <a:t>, </a:t>
            </a:r>
            <a:r>
              <a:rPr lang="en-US" sz="2000" dirty="0" err="1"/>
              <a:t>welche</a:t>
            </a:r>
            <a:r>
              <a:rPr lang="en-US" sz="2000" dirty="0"/>
              <a:t> </a:t>
            </a:r>
            <a:r>
              <a:rPr lang="en-US" sz="2000" dirty="0" err="1"/>
              <a:t>Kundensegmente</a:t>
            </a:r>
            <a:r>
              <a:rPr lang="en-US" sz="2000" dirty="0"/>
              <a:t> </a:t>
            </a:r>
            <a:r>
              <a:rPr lang="en-US" sz="2000" dirty="0" err="1"/>
              <a:t>potenziell</a:t>
            </a:r>
            <a:r>
              <a:rPr lang="en-US" sz="2000" dirty="0"/>
              <a:t> </a:t>
            </a:r>
            <a:r>
              <a:rPr lang="en-US" sz="2000" dirty="0" err="1"/>
              <a:t>höhere</a:t>
            </a:r>
            <a:r>
              <a:rPr lang="en-US" sz="2000" dirty="0"/>
              <a:t> </a:t>
            </a:r>
            <a:r>
              <a:rPr lang="en-US" sz="2000" dirty="0" err="1"/>
              <a:t>Gewinne</a:t>
            </a:r>
            <a:r>
              <a:rPr lang="en-US" sz="2000" dirty="0"/>
              <a:t> </a:t>
            </a:r>
            <a:r>
              <a:rPr lang="en-US" sz="2000" dirty="0" err="1"/>
              <a:t>einbringen</a:t>
            </a:r>
            <a:r>
              <a:rPr lang="en-US" sz="2000" dirty="0"/>
              <a:t>, </a:t>
            </a:r>
            <a:r>
              <a:rPr lang="en-US" sz="2000" dirty="0" err="1"/>
              <a:t>einen</a:t>
            </a:r>
            <a:r>
              <a:rPr lang="en-US" sz="2000" dirty="0"/>
              <a:t> </a:t>
            </a:r>
            <a:r>
              <a:rPr lang="en-US" sz="2000" dirty="0" err="1"/>
              <a:t>längeren</a:t>
            </a:r>
            <a:r>
              <a:rPr lang="en-US" sz="2000" dirty="0"/>
              <a:t> </a:t>
            </a:r>
            <a:r>
              <a:rPr lang="en-US" sz="2000" dirty="0" err="1"/>
              <a:t>Lebenszyklus</a:t>
            </a:r>
            <a:r>
              <a:rPr lang="en-US" sz="2000" dirty="0"/>
              <a:t> </a:t>
            </a:r>
            <a:r>
              <a:rPr lang="en-US" sz="2000" dirty="0" err="1"/>
              <a:t>haben</a:t>
            </a:r>
            <a:r>
              <a:rPr lang="en-US" sz="2000" dirty="0"/>
              <a:t> und von </a:t>
            </a:r>
            <a:r>
              <a:rPr lang="en-US" sz="2000" dirty="0" err="1"/>
              <a:t>Ihrem</a:t>
            </a:r>
            <a:r>
              <a:rPr lang="en-US" sz="2000" dirty="0"/>
              <a:t> </a:t>
            </a:r>
            <a:r>
              <a:rPr lang="en-US" sz="2000" dirty="0" err="1"/>
              <a:t>Produkt</a:t>
            </a:r>
            <a:r>
              <a:rPr lang="en-US" sz="2000" dirty="0"/>
              <a:t> </a:t>
            </a:r>
            <a:r>
              <a:rPr lang="en-US" sz="2000" dirty="0" err="1"/>
              <a:t>stärker</a:t>
            </a:r>
            <a:r>
              <a:rPr lang="en-US" sz="2000" dirty="0"/>
              <a:t> </a:t>
            </a:r>
            <a:r>
              <a:rPr lang="en-US" sz="2000" dirty="0" err="1"/>
              <a:t>angesprochen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188A3"/>
                </a:solidFill>
              </a:rPr>
              <a:t>Positioning: </a:t>
            </a:r>
            <a:r>
              <a:rPr lang="en-US" sz="2000" dirty="0" err="1"/>
              <a:t>herauszufinden</a:t>
            </a:r>
            <a:r>
              <a:rPr lang="en-US" sz="2000" dirty="0"/>
              <a:t>, </a:t>
            </a:r>
            <a:r>
              <a:rPr lang="en-US" sz="2000" dirty="0" err="1"/>
              <a:t>wie</a:t>
            </a:r>
            <a:r>
              <a:rPr lang="en-US" sz="2000" dirty="0"/>
              <a:t> Sie </a:t>
            </a:r>
            <a:r>
              <a:rPr lang="en-US" sz="2000" dirty="0" err="1"/>
              <a:t>Ihr</a:t>
            </a:r>
            <a:r>
              <a:rPr lang="en-US" sz="2000" dirty="0"/>
              <a:t> </a:t>
            </a:r>
            <a:r>
              <a:rPr lang="en-US" sz="2000" dirty="0" err="1"/>
              <a:t>Produkt</a:t>
            </a:r>
            <a:r>
              <a:rPr lang="en-US" sz="2000" dirty="0"/>
              <a:t> </a:t>
            </a:r>
            <a:r>
              <a:rPr lang="en-US" sz="2000" dirty="0" err="1"/>
              <a:t>bei</a:t>
            </a:r>
            <a:r>
              <a:rPr lang="en-US" sz="2000" dirty="0"/>
              <a:t> den </a:t>
            </a:r>
            <a:r>
              <a:rPr lang="en-US" sz="2000" dirty="0" err="1"/>
              <a:t>verschiedenen</a:t>
            </a:r>
            <a:r>
              <a:rPr lang="en-US" sz="2000" dirty="0"/>
              <a:t> </a:t>
            </a:r>
            <a:r>
              <a:rPr lang="en-US" sz="2000" dirty="0" err="1"/>
              <a:t>Kundensegmenten</a:t>
            </a:r>
            <a:r>
              <a:rPr lang="en-US" sz="2000" dirty="0"/>
              <a:t> </a:t>
            </a:r>
            <a:r>
              <a:rPr lang="en-US" sz="2000" dirty="0" err="1"/>
              <a:t>positionieren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. Dieses Wert-/</a:t>
            </a:r>
            <a:r>
              <a:rPr lang="en-US" sz="2000" dirty="0" err="1"/>
              <a:t>Markenversprechen</a:t>
            </a:r>
            <a:r>
              <a:rPr lang="en-US" sz="2000" dirty="0"/>
              <a:t> </a:t>
            </a:r>
            <a:r>
              <a:rPr lang="en-US" sz="2000" dirty="0" err="1"/>
              <a:t>dient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Grundlage</a:t>
            </a:r>
            <a:r>
              <a:rPr lang="en-US" sz="2000" dirty="0"/>
              <a:t> für </a:t>
            </a:r>
            <a:r>
              <a:rPr lang="en-US" sz="2000" dirty="0" err="1"/>
              <a:t>Ihren</a:t>
            </a:r>
            <a:r>
              <a:rPr lang="en-US" sz="2000" dirty="0"/>
              <a:t> Marketing-Mix, </a:t>
            </a:r>
            <a:r>
              <a:rPr lang="en-US" sz="2000" dirty="0" err="1"/>
              <a:t>Ihr</a:t>
            </a:r>
            <a:r>
              <a:rPr lang="en-US" sz="2000" dirty="0"/>
              <a:t> Messaging und </a:t>
            </a:r>
            <a:r>
              <a:rPr lang="en-US" sz="2000" dirty="0" err="1"/>
              <a:t>Ihre</a:t>
            </a:r>
            <a:r>
              <a:rPr lang="en-US" sz="2000" dirty="0"/>
              <a:t> </a:t>
            </a:r>
            <a:r>
              <a:rPr lang="en-US" sz="2000" dirty="0" err="1"/>
              <a:t>Markenentwicklung</a:t>
            </a:r>
            <a:r>
              <a:rPr lang="en-US" sz="2000" dirty="0"/>
              <a:t>. </a:t>
            </a:r>
            <a:r>
              <a:rPr lang="en-US" sz="2000" dirty="0" err="1"/>
              <a:t>Hier</a:t>
            </a:r>
            <a:r>
              <a:rPr lang="en-US" sz="2000" dirty="0"/>
              <a:t> </a:t>
            </a:r>
            <a:r>
              <a:rPr lang="en-US" sz="2000" dirty="0" err="1"/>
              <a:t>erfahren</a:t>
            </a:r>
            <a:r>
              <a:rPr lang="en-US" sz="2000" dirty="0"/>
              <a:t> Sie, </a:t>
            </a:r>
            <a:r>
              <a:rPr lang="en-US" sz="2000" dirty="0" err="1"/>
              <a:t>wie</a:t>
            </a:r>
            <a:r>
              <a:rPr lang="en-US" sz="2000" dirty="0"/>
              <a:t> Sie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wertorientierte</a:t>
            </a:r>
            <a:r>
              <a:rPr lang="en-US" sz="2000" dirty="0"/>
              <a:t> </a:t>
            </a:r>
            <a:r>
              <a:rPr lang="en-US" sz="2000" dirty="0" err="1"/>
              <a:t>Markenpositionierung</a:t>
            </a:r>
            <a:r>
              <a:rPr lang="en-US" sz="2000" dirty="0"/>
              <a:t> </a:t>
            </a:r>
            <a:r>
              <a:rPr lang="en-US" sz="2000" dirty="0" err="1"/>
              <a:t>definieren</a:t>
            </a:r>
            <a:r>
              <a:rPr lang="en-US" sz="2000" dirty="0"/>
              <a:t> und </a:t>
            </a:r>
            <a:r>
              <a:rPr lang="en-US" sz="2000" dirty="0" err="1"/>
              <a:t>umsetzen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.</a:t>
            </a:r>
            <a:endParaRPr lang="en-IE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890E6E-AD78-9784-5D82-733F09AEA09A}"/>
              </a:ext>
            </a:extLst>
          </p:cNvPr>
          <p:cNvSpPr txBox="1">
            <a:spLocks/>
          </p:cNvSpPr>
          <p:nvPr/>
        </p:nvSpPr>
        <p:spPr>
          <a:xfrm>
            <a:off x="0" y="477253"/>
            <a:ext cx="5775417" cy="582221"/>
          </a:xfrm>
          <a:prstGeom prst="rect">
            <a:avLst/>
          </a:prstGeom>
          <a:solidFill>
            <a:srgbClr val="85D2E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Inter"/>
              </a:rPr>
              <a:t> Das </a:t>
            </a:r>
            <a:r>
              <a:rPr lang="en-US" dirty="0">
                <a:latin typeface="Inter"/>
              </a:rPr>
              <a:t>STP Modell</a:t>
            </a:r>
            <a:endParaRPr lang="en-IE" dirty="0"/>
          </a:p>
        </p:txBody>
      </p:sp>
      <p:sp>
        <p:nvSpPr>
          <p:cNvPr id="92" name="Line 165">
            <a:extLst>
              <a:ext uri="{FF2B5EF4-FFF2-40B4-BE49-F238E27FC236}">
                <a16:creationId xmlns:a16="http://schemas.microsoft.com/office/drawing/2014/main" id="{DC83ECA4-8D10-1A83-0DDA-D6DDA7B3C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0597" y="2760272"/>
            <a:ext cx="1888" cy="1044488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55ADB43-DF17-32D9-3DF8-437044352489}"/>
              </a:ext>
            </a:extLst>
          </p:cNvPr>
          <p:cNvGrpSpPr/>
          <p:nvPr/>
        </p:nvGrpSpPr>
        <p:grpSpPr>
          <a:xfrm>
            <a:off x="9045903" y="4849249"/>
            <a:ext cx="2677512" cy="962093"/>
            <a:chOff x="13821302" y="8525306"/>
            <a:chExt cx="6872785" cy="1773935"/>
          </a:xfrm>
        </p:grpSpPr>
        <p:sp>
          <p:nvSpPr>
            <p:cNvPr id="95" name="Line 169">
              <a:extLst>
                <a:ext uri="{FF2B5EF4-FFF2-40B4-BE49-F238E27FC236}">
                  <a16:creationId xmlns:a16="http://schemas.microsoft.com/office/drawing/2014/main" id="{E5585BAB-66DB-18FD-380D-B69170602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1302" y="8525306"/>
              <a:ext cx="4845" cy="1773935"/>
            </a:xfrm>
            <a:prstGeom prst="line">
              <a:avLst/>
            </a:prstGeom>
            <a:noFill/>
            <a:ln w="367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96" name="Line 170">
              <a:extLst>
                <a:ext uri="{FF2B5EF4-FFF2-40B4-BE49-F238E27FC236}">
                  <a16:creationId xmlns:a16="http://schemas.microsoft.com/office/drawing/2014/main" id="{9B5219EB-438E-4C51-5009-B6E45AF74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89239" y="8525306"/>
              <a:ext cx="4848" cy="1773935"/>
            </a:xfrm>
            <a:prstGeom prst="line">
              <a:avLst/>
            </a:prstGeom>
            <a:noFill/>
            <a:ln w="367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97" name="Line 171">
            <a:extLst>
              <a:ext uri="{FF2B5EF4-FFF2-40B4-BE49-F238E27FC236}">
                <a16:creationId xmlns:a16="http://schemas.microsoft.com/office/drawing/2014/main" id="{AE66C4F6-CE6C-0E16-8308-A69CF2D53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0039" y="3804760"/>
            <a:ext cx="1888" cy="1044490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98" name="Line 172">
            <a:extLst>
              <a:ext uri="{FF2B5EF4-FFF2-40B4-BE49-F238E27FC236}">
                <a16:creationId xmlns:a16="http://schemas.microsoft.com/office/drawing/2014/main" id="{0C21E87B-85B0-9DC1-68FF-6083992F3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05122" y="3804760"/>
            <a:ext cx="1888" cy="1044490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A6F8D15-E993-4DA5-5627-37B060F5C56D}"/>
              </a:ext>
            </a:extLst>
          </p:cNvPr>
          <p:cNvGrpSpPr/>
          <p:nvPr/>
        </p:nvGrpSpPr>
        <p:grpSpPr>
          <a:xfrm>
            <a:off x="8759552" y="5033126"/>
            <a:ext cx="463088" cy="594339"/>
            <a:chOff x="5123329" y="2255652"/>
            <a:chExt cx="1078109" cy="1078108"/>
          </a:xfrm>
          <a:solidFill>
            <a:schemeClr val="bg1"/>
          </a:solidFill>
        </p:grpSpPr>
        <p:sp>
          <p:nvSpPr>
            <p:cNvPr id="117" name="Freeform 244">
              <a:extLst>
                <a:ext uri="{FF2B5EF4-FFF2-40B4-BE49-F238E27FC236}">
                  <a16:creationId xmlns:a16="http://schemas.microsoft.com/office/drawing/2014/main" id="{6ECA35D9-211F-E08E-E1A9-9D954D9F7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7988" y="2446566"/>
              <a:ext cx="688792" cy="688792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8" name="Freeform 245">
              <a:extLst>
                <a:ext uri="{FF2B5EF4-FFF2-40B4-BE49-F238E27FC236}">
                  <a16:creationId xmlns:a16="http://schemas.microsoft.com/office/drawing/2014/main" id="{33C09CB7-CFA5-A89D-B28A-F550444F0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904" y="2364210"/>
              <a:ext cx="692534" cy="969550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9" name="Freeform 246">
              <a:extLst>
                <a:ext uri="{FF2B5EF4-FFF2-40B4-BE49-F238E27FC236}">
                  <a16:creationId xmlns:a16="http://schemas.microsoft.com/office/drawing/2014/main" id="{D0B6772D-14F0-E646-30BB-66BC5B5AD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329" y="2255652"/>
              <a:ext cx="722484" cy="1006982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F8454CB-2F96-4CC0-FEE4-D62F96A321BC}"/>
              </a:ext>
            </a:extLst>
          </p:cNvPr>
          <p:cNvGrpSpPr/>
          <p:nvPr/>
        </p:nvGrpSpPr>
        <p:grpSpPr>
          <a:xfrm>
            <a:off x="8800749" y="4058231"/>
            <a:ext cx="409603" cy="529345"/>
            <a:chOff x="5231890" y="4370690"/>
            <a:chExt cx="1078109" cy="1085596"/>
          </a:xfrm>
          <a:solidFill>
            <a:schemeClr val="bg1"/>
          </a:solidFill>
        </p:grpSpPr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671E0DEF-20D3-95A3-9037-6F7013EE4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890" y="4378177"/>
              <a:ext cx="1078109" cy="1078109"/>
            </a:xfrm>
            <a:custGeom>
              <a:avLst/>
              <a:gdLst>
                <a:gd name="T0" fmla="*/ 443509 w 1269"/>
                <a:gd name="T1" fmla="*/ 430157 h 1268"/>
                <a:gd name="T2" fmla="*/ 46477 w 1269"/>
                <a:gd name="T3" fmla="*/ 430157 h 1268"/>
                <a:gd name="T4" fmla="*/ 46477 w 1269"/>
                <a:gd name="T5" fmla="*/ 430157 h 1268"/>
                <a:gd name="T6" fmla="*/ 26661 w 1269"/>
                <a:gd name="T7" fmla="*/ 410326 h 1268"/>
                <a:gd name="T8" fmla="*/ 26661 w 1269"/>
                <a:gd name="T9" fmla="*/ 12980 h 1268"/>
                <a:gd name="T10" fmla="*/ 26661 w 1269"/>
                <a:gd name="T11" fmla="*/ 12980 h 1268"/>
                <a:gd name="T12" fmla="*/ 13330 w 1269"/>
                <a:gd name="T13" fmla="*/ 0 h 1268"/>
                <a:gd name="T14" fmla="*/ 13330 w 1269"/>
                <a:gd name="T15" fmla="*/ 0 h 1268"/>
                <a:gd name="T16" fmla="*/ 0 w 1269"/>
                <a:gd name="T17" fmla="*/ 12980 h 1268"/>
                <a:gd name="T18" fmla="*/ 0 w 1269"/>
                <a:gd name="T19" fmla="*/ 410326 h 1268"/>
                <a:gd name="T20" fmla="*/ 0 w 1269"/>
                <a:gd name="T21" fmla="*/ 410326 h 1268"/>
                <a:gd name="T22" fmla="*/ 46477 w 1269"/>
                <a:gd name="T23" fmla="*/ 456839 h 1268"/>
                <a:gd name="T24" fmla="*/ 443509 w 1269"/>
                <a:gd name="T25" fmla="*/ 456839 h 1268"/>
                <a:gd name="T26" fmla="*/ 443509 w 1269"/>
                <a:gd name="T27" fmla="*/ 456839 h 1268"/>
                <a:gd name="T28" fmla="*/ 456840 w 1269"/>
                <a:gd name="T29" fmla="*/ 443498 h 1268"/>
                <a:gd name="T30" fmla="*/ 456840 w 1269"/>
                <a:gd name="T31" fmla="*/ 443498 h 1268"/>
                <a:gd name="T32" fmla="*/ 443509 w 1269"/>
                <a:gd name="T33" fmla="*/ 430157 h 1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9" h="1268">
                  <a:moveTo>
                    <a:pt x="1231" y="1193"/>
                  </a:moveTo>
                  <a:lnTo>
                    <a:pt x="129" y="1193"/>
                  </a:lnTo>
                  <a:cubicBezTo>
                    <a:pt x="99" y="1193"/>
                    <a:pt x="74" y="1168"/>
                    <a:pt x="74" y="1138"/>
                  </a:cubicBezTo>
                  <a:lnTo>
                    <a:pt x="74" y="36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lnTo>
                    <a:pt x="0" y="1138"/>
                  </a:lnTo>
                  <a:cubicBezTo>
                    <a:pt x="0" y="1209"/>
                    <a:pt x="58" y="1267"/>
                    <a:pt x="129" y="1267"/>
                  </a:cubicBezTo>
                  <a:lnTo>
                    <a:pt x="1231" y="1267"/>
                  </a:lnTo>
                  <a:cubicBezTo>
                    <a:pt x="1250" y="1267"/>
                    <a:pt x="1268" y="1251"/>
                    <a:pt x="1268" y="1230"/>
                  </a:cubicBezTo>
                  <a:cubicBezTo>
                    <a:pt x="1268" y="1209"/>
                    <a:pt x="1250" y="1193"/>
                    <a:pt x="1231" y="1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2" name="Freeform 24">
              <a:extLst>
                <a:ext uri="{FF2B5EF4-FFF2-40B4-BE49-F238E27FC236}">
                  <a16:creationId xmlns:a16="http://schemas.microsoft.com/office/drawing/2014/main" id="{9DDDB3A9-669E-86E7-90AB-8158B0B77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748" y="4748778"/>
              <a:ext cx="63637" cy="576489"/>
            </a:xfrm>
            <a:custGeom>
              <a:avLst/>
              <a:gdLst>
                <a:gd name="T0" fmla="*/ 13314 w 75"/>
                <a:gd name="T1" fmla="*/ 244115 h 679"/>
                <a:gd name="T2" fmla="*/ 13314 w 75"/>
                <a:gd name="T3" fmla="*/ 244115 h 679"/>
                <a:gd name="T4" fmla="*/ 26627 w 75"/>
                <a:gd name="T5" fmla="*/ 230433 h 679"/>
                <a:gd name="T6" fmla="*/ 26627 w 75"/>
                <a:gd name="T7" fmla="*/ 13322 h 679"/>
                <a:gd name="T8" fmla="*/ 26627 w 75"/>
                <a:gd name="T9" fmla="*/ 13322 h 679"/>
                <a:gd name="T10" fmla="*/ 13314 w 75"/>
                <a:gd name="T11" fmla="*/ 0 h 679"/>
                <a:gd name="T12" fmla="*/ 13314 w 75"/>
                <a:gd name="T13" fmla="*/ 0 h 679"/>
                <a:gd name="T14" fmla="*/ 0 w 75"/>
                <a:gd name="T15" fmla="*/ 13322 h 679"/>
                <a:gd name="T16" fmla="*/ 0 w 75"/>
                <a:gd name="T17" fmla="*/ 230433 h 679"/>
                <a:gd name="T18" fmla="*/ 0 w 75"/>
                <a:gd name="T19" fmla="*/ 230433 h 679"/>
                <a:gd name="T20" fmla="*/ 13314 w 75"/>
                <a:gd name="T21" fmla="*/ 244115 h 6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679">
                  <a:moveTo>
                    <a:pt x="37" y="678"/>
                  </a:moveTo>
                  <a:lnTo>
                    <a:pt x="37" y="678"/>
                  </a:lnTo>
                  <a:cubicBezTo>
                    <a:pt x="58" y="678"/>
                    <a:pt x="74" y="661"/>
                    <a:pt x="74" y="640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640"/>
                  </a:lnTo>
                  <a:cubicBezTo>
                    <a:pt x="0" y="661"/>
                    <a:pt x="16" y="678"/>
                    <a:pt x="37" y="6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3" name="Freeform 25">
              <a:extLst>
                <a:ext uri="{FF2B5EF4-FFF2-40B4-BE49-F238E27FC236}">
                  <a16:creationId xmlns:a16="http://schemas.microsoft.com/office/drawing/2014/main" id="{96C2671D-B085-BBAB-16EB-D10BF4F6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700" y="4861081"/>
              <a:ext cx="63640" cy="464186"/>
            </a:xfrm>
            <a:custGeom>
              <a:avLst/>
              <a:gdLst>
                <a:gd name="T0" fmla="*/ 0 w 76"/>
                <a:gd name="T1" fmla="*/ 13340 h 546"/>
                <a:gd name="T2" fmla="*/ 0 w 76"/>
                <a:gd name="T3" fmla="*/ 183150 h 546"/>
                <a:gd name="T4" fmla="*/ 0 w 76"/>
                <a:gd name="T5" fmla="*/ 183150 h 546"/>
                <a:gd name="T6" fmla="*/ 13494 w 76"/>
                <a:gd name="T7" fmla="*/ 196489 h 546"/>
                <a:gd name="T8" fmla="*/ 13494 w 76"/>
                <a:gd name="T9" fmla="*/ 196489 h 546"/>
                <a:gd name="T10" fmla="*/ 26633 w 76"/>
                <a:gd name="T11" fmla="*/ 183150 h 546"/>
                <a:gd name="T12" fmla="*/ 26633 w 76"/>
                <a:gd name="T13" fmla="*/ 13340 h 546"/>
                <a:gd name="T14" fmla="*/ 26633 w 76"/>
                <a:gd name="T15" fmla="*/ 13340 h 546"/>
                <a:gd name="T16" fmla="*/ 13494 w 76"/>
                <a:gd name="T17" fmla="*/ 0 h 546"/>
                <a:gd name="T18" fmla="*/ 13494 w 76"/>
                <a:gd name="T19" fmla="*/ 0 h 546"/>
                <a:gd name="T20" fmla="*/ 0 w 76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9" y="545"/>
                    <a:pt x="38" y="545"/>
                  </a:cubicBezTo>
                  <a:cubicBezTo>
                    <a:pt x="59" y="545"/>
                    <a:pt x="75" y="528"/>
                    <a:pt x="75" y="508"/>
                  </a:cubicBezTo>
                  <a:lnTo>
                    <a:pt x="75" y="37"/>
                  </a:lnTo>
                  <a:cubicBezTo>
                    <a:pt x="75" y="17"/>
                    <a:pt x="59" y="0"/>
                    <a:pt x="38" y="0"/>
                  </a:cubicBezTo>
                  <a:cubicBezTo>
                    <a:pt x="19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4" name="Freeform 26">
              <a:extLst>
                <a:ext uri="{FF2B5EF4-FFF2-40B4-BE49-F238E27FC236}">
                  <a16:creationId xmlns:a16="http://schemas.microsoft.com/office/drawing/2014/main" id="{D404D10A-CC45-37BF-8CA5-CD07501D0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397" y="5029534"/>
              <a:ext cx="63640" cy="295732"/>
            </a:xfrm>
            <a:custGeom>
              <a:avLst/>
              <a:gdLst>
                <a:gd name="T0" fmla="*/ 0 w 76"/>
                <a:gd name="T1" fmla="*/ 13373 h 347"/>
                <a:gd name="T2" fmla="*/ 0 w 76"/>
                <a:gd name="T3" fmla="*/ 111679 h 347"/>
                <a:gd name="T4" fmla="*/ 0 w 76"/>
                <a:gd name="T5" fmla="*/ 111679 h 347"/>
                <a:gd name="T6" fmla="*/ 13139 w 76"/>
                <a:gd name="T7" fmla="*/ 125052 h 347"/>
                <a:gd name="T8" fmla="*/ 13139 w 76"/>
                <a:gd name="T9" fmla="*/ 125052 h 347"/>
                <a:gd name="T10" fmla="*/ 26633 w 76"/>
                <a:gd name="T11" fmla="*/ 111679 h 347"/>
                <a:gd name="T12" fmla="*/ 26633 w 76"/>
                <a:gd name="T13" fmla="*/ 13373 h 347"/>
                <a:gd name="T14" fmla="*/ 26633 w 76"/>
                <a:gd name="T15" fmla="*/ 13373 h 347"/>
                <a:gd name="T16" fmla="*/ 13139 w 76"/>
                <a:gd name="T17" fmla="*/ 0 h 347"/>
                <a:gd name="T18" fmla="*/ 13139 w 76"/>
                <a:gd name="T19" fmla="*/ 0 h 347"/>
                <a:gd name="T20" fmla="*/ 0 w 76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7" y="346"/>
                    <a:pt x="37" y="346"/>
                  </a:cubicBezTo>
                  <a:cubicBezTo>
                    <a:pt x="57" y="346"/>
                    <a:pt x="75" y="329"/>
                    <a:pt x="75" y="309"/>
                  </a:cubicBezTo>
                  <a:lnTo>
                    <a:pt x="75" y="37"/>
                  </a:lnTo>
                  <a:cubicBezTo>
                    <a:pt x="75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1835F2AB-CD75-28FE-CFE8-57015ECF8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352" y="5029534"/>
              <a:ext cx="63637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7 w 75"/>
                <a:gd name="T11" fmla="*/ 111679 h 347"/>
                <a:gd name="T12" fmla="*/ 26627 w 75"/>
                <a:gd name="T13" fmla="*/ 13373 h 347"/>
                <a:gd name="T14" fmla="*/ 26627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8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6" name="Freeform 28">
              <a:extLst>
                <a:ext uri="{FF2B5EF4-FFF2-40B4-BE49-F238E27FC236}">
                  <a16:creationId xmlns:a16="http://schemas.microsoft.com/office/drawing/2014/main" id="{8FA41B5E-C74B-ED2B-8F9E-B940DFC72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305" y="4861081"/>
              <a:ext cx="63640" cy="464186"/>
            </a:xfrm>
            <a:custGeom>
              <a:avLst/>
              <a:gdLst>
                <a:gd name="T0" fmla="*/ 0 w 75"/>
                <a:gd name="T1" fmla="*/ 13340 h 546"/>
                <a:gd name="T2" fmla="*/ 0 w 75"/>
                <a:gd name="T3" fmla="*/ 183150 h 546"/>
                <a:gd name="T4" fmla="*/ 0 w 75"/>
                <a:gd name="T5" fmla="*/ 183150 h 546"/>
                <a:gd name="T6" fmla="*/ 13314 w 75"/>
                <a:gd name="T7" fmla="*/ 196489 h 546"/>
                <a:gd name="T8" fmla="*/ 13314 w 75"/>
                <a:gd name="T9" fmla="*/ 196489 h 546"/>
                <a:gd name="T10" fmla="*/ 26628 w 75"/>
                <a:gd name="T11" fmla="*/ 183150 h 546"/>
                <a:gd name="T12" fmla="*/ 26628 w 75"/>
                <a:gd name="T13" fmla="*/ 13340 h 546"/>
                <a:gd name="T14" fmla="*/ 26628 w 75"/>
                <a:gd name="T15" fmla="*/ 13340 h 546"/>
                <a:gd name="T16" fmla="*/ 13314 w 75"/>
                <a:gd name="T17" fmla="*/ 0 h 546"/>
                <a:gd name="T18" fmla="*/ 13314 w 75"/>
                <a:gd name="T19" fmla="*/ 0 h 546"/>
                <a:gd name="T20" fmla="*/ 0 w 75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7" y="545"/>
                    <a:pt x="37" y="545"/>
                  </a:cubicBezTo>
                  <a:cubicBezTo>
                    <a:pt x="58" y="545"/>
                    <a:pt x="74" y="528"/>
                    <a:pt x="74" y="508"/>
                  </a:cubicBezTo>
                  <a:lnTo>
                    <a:pt x="74" y="37"/>
                  </a:ln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7" name="Freeform 29">
              <a:extLst>
                <a:ext uri="{FF2B5EF4-FFF2-40B4-BE49-F238E27FC236}">
                  <a16:creationId xmlns:a16="http://schemas.microsoft.com/office/drawing/2014/main" id="{9EE13F7A-20F5-ECAE-E149-D25974CDE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259" y="4947179"/>
              <a:ext cx="63637" cy="378088"/>
            </a:xfrm>
            <a:custGeom>
              <a:avLst/>
              <a:gdLst>
                <a:gd name="T0" fmla="*/ 0 w 75"/>
                <a:gd name="T1" fmla="*/ 13272 h 447"/>
                <a:gd name="T2" fmla="*/ 0 w 75"/>
                <a:gd name="T3" fmla="*/ 146707 h 447"/>
                <a:gd name="T4" fmla="*/ 0 w 75"/>
                <a:gd name="T5" fmla="*/ 146707 h 447"/>
                <a:gd name="T6" fmla="*/ 13314 w 75"/>
                <a:gd name="T7" fmla="*/ 159979 h 447"/>
                <a:gd name="T8" fmla="*/ 13314 w 75"/>
                <a:gd name="T9" fmla="*/ 159979 h 447"/>
                <a:gd name="T10" fmla="*/ 26627 w 75"/>
                <a:gd name="T11" fmla="*/ 146707 h 447"/>
                <a:gd name="T12" fmla="*/ 26627 w 75"/>
                <a:gd name="T13" fmla="*/ 13272 h 447"/>
                <a:gd name="T14" fmla="*/ 26627 w 75"/>
                <a:gd name="T15" fmla="*/ 13272 h 447"/>
                <a:gd name="T16" fmla="*/ 13314 w 75"/>
                <a:gd name="T17" fmla="*/ 0 h 447"/>
                <a:gd name="T18" fmla="*/ 13314 w 75"/>
                <a:gd name="T19" fmla="*/ 0 h 447"/>
                <a:gd name="T20" fmla="*/ 0 w 75"/>
                <a:gd name="T21" fmla="*/ 1327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447">
                  <a:moveTo>
                    <a:pt x="0" y="37"/>
                  </a:moveTo>
                  <a:lnTo>
                    <a:pt x="0" y="409"/>
                  </a:lnTo>
                  <a:cubicBezTo>
                    <a:pt x="0" y="429"/>
                    <a:pt x="16" y="446"/>
                    <a:pt x="37" y="446"/>
                  </a:cubicBezTo>
                  <a:cubicBezTo>
                    <a:pt x="57" y="446"/>
                    <a:pt x="74" y="429"/>
                    <a:pt x="74" y="409"/>
                  </a:cubicBezTo>
                  <a:lnTo>
                    <a:pt x="74" y="37"/>
                  </a:lnTo>
                  <a:cubicBezTo>
                    <a:pt x="74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8" name="Freeform 30">
              <a:extLst>
                <a:ext uri="{FF2B5EF4-FFF2-40B4-BE49-F238E27FC236}">
                  <a16:creationId xmlns:a16="http://schemas.microsoft.com/office/drawing/2014/main" id="{2856AF4F-DC33-5B7F-3BF7-DE96A725C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12" y="5029534"/>
              <a:ext cx="63640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8 w 75"/>
                <a:gd name="T11" fmla="*/ 111679 h 347"/>
                <a:gd name="T12" fmla="*/ 26628 w 75"/>
                <a:gd name="T13" fmla="*/ 13373 h 347"/>
                <a:gd name="T14" fmla="*/ 26628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7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9" name="Freeform 31">
              <a:extLst>
                <a:ext uri="{FF2B5EF4-FFF2-40B4-BE49-F238E27FC236}">
                  <a16:creationId xmlns:a16="http://schemas.microsoft.com/office/drawing/2014/main" id="{9DE62449-8BBE-662F-94DF-06CCDB051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166" y="5029534"/>
              <a:ext cx="63637" cy="295732"/>
            </a:xfrm>
            <a:custGeom>
              <a:avLst/>
              <a:gdLst>
                <a:gd name="T0" fmla="*/ 13138 w 76"/>
                <a:gd name="T1" fmla="*/ 125052 h 347"/>
                <a:gd name="T2" fmla="*/ 13138 w 76"/>
                <a:gd name="T3" fmla="*/ 125052 h 347"/>
                <a:gd name="T4" fmla="*/ 26632 w 76"/>
                <a:gd name="T5" fmla="*/ 111318 h 347"/>
                <a:gd name="T6" fmla="*/ 26632 w 76"/>
                <a:gd name="T7" fmla="*/ 13373 h 347"/>
                <a:gd name="T8" fmla="*/ 26632 w 76"/>
                <a:gd name="T9" fmla="*/ 13373 h 347"/>
                <a:gd name="T10" fmla="*/ 13138 w 76"/>
                <a:gd name="T11" fmla="*/ 0 h 347"/>
                <a:gd name="T12" fmla="*/ 13138 w 76"/>
                <a:gd name="T13" fmla="*/ 0 h 347"/>
                <a:gd name="T14" fmla="*/ 0 w 76"/>
                <a:gd name="T15" fmla="*/ 13373 h 347"/>
                <a:gd name="T16" fmla="*/ 0 w 76"/>
                <a:gd name="T17" fmla="*/ 111318 h 347"/>
                <a:gd name="T18" fmla="*/ 0 w 76"/>
                <a:gd name="T19" fmla="*/ 111318 h 347"/>
                <a:gd name="T20" fmla="*/ 13138 w 76"/>
                <a:gd name="T21" fmla="*/ 125052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37" y="346"/>
                  </a:moveTo>
                  <a:lnTo>
                    <a:pt x="37" y="346"/>
                  </a:lnTo>
                  <a:cubicBezTo>
                    <a:pt x="58" y="346"/>
                    <a:pt x="75" y="329"/>
                    <a:pt x="75" y="308"/>
                  </a:cubicBezTo>
                  <a:lnTo>
                    <a:pt x="75" y="37"/>
                  </a:lnTo>
                  <a:cubicBezTo>
                    <a:pt x="75" y="16"/>
                    <a:pt x="58" y="0"/>
                    <a:pt x="37" y="0"/>
                  </a:cubicBezTo>
                  <a:cubicBezTo>
                    <a:pt x="18" y="0"/>
                    <a:pt x="0" y="16"/>
                    <a:pt x="0" y="37"/>
                  </a:cubicBezTo>
                  <a:lnTo>
                    <a:pt x="0" y="308"/>
                  </a:lnTo>
                  <a:cubicBezTo>
                    <a:pt x="0" y="329"/>
                    <a:pt x="18" y="346"/>
                    <a:pt x="3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30" name="Freeform 32">
              <a:extLst>
                <a:ext uri="{FF2B5EF4-FFF2-40B4-BE49-F238E27FC236}">
                  <a16:creationId xmlns:a16="http://schemas.microsoft.com/office/drawing/2014/main" id="{BEFDA0A9-AF18-B44C-1B71-DD62202F1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522" y="4370690"/>
              <a:ext cx="658844" cy="479159"/>
            </a:xfrm>
            <a:custGeom>
              <a:avLst/>
              <a:gdLst>
                <a:gd name="T0" fmla="*/ 229353 w 776"/>
                <a:gd name="T1" fmla="*/ 117396 h 566"/>
                <a:gd name="T2" fmla="*/ 222872 w 776"/>
                <a:gd name="T3" fmla="*/ 120628 h 566"/>
                <a:gd name="T4" fmla="*/ 220352 w 776"/>
                <a:gd name="T5" fmla="*/ 118114 h 566"/>
                <a:gd name="T6" fmla="*/ 219631 w 776"/>
                <a:gd name="T7" fmla="*/ 114165 h 566"/>
                <a:gd name="T8" fmla="*/ 213871 w 776"/>
                <a:gd name="T9" fmla="*/ 91907 h 566"/>
                <a:gd name="T10" fmla="*/ 190467 w 776"/>
                <a:gd name="T11" fmla="*/ 89753 h 566"/>
                <a:gd name="T12" fmla="*/ 38526 w 776"/>
                <a:gd name="T13" fmla="*/ 175197 h 566"/>
                <a:gd name="T14" fmla="*/ 28804 w 776"/>
                <a:gd name="T15" fmla="*/ 172684 h 566"/>
                <a:gd name="T16" fmla="*/ 27724 w 776"/>
                <a:gd name="T17" fmla="*/ 167658 h 566"/>
                <a:gd name="T18" fmla="*/ 183626 w 776"/>
                <a:gd name="T19" fmla="*/ 77187 h 566"/>
                <a:gd name="T20" fmla="*/ 193708 w 776"/>
                <a:gd name="T21" fmla="*/ 56365 h 566"/>
                <a:gd name="T22" fmla="*/ 177505 w 776"/>
                <a:gd name="T23" fmla="*/ 39491 h 566"/>
                <a:gd name="T24" fmla="*/ 173905 w 776"/>
                <a:gd name="T25" fmla="*/ 36978 h 566"/>
                <a:gd name="T26" fmla="*/ 173185 w 776"/>
                <a:gd name="T27" fmla="*/ 33388 h 566"/>
                <a:gd name="T28" fmla="*/ 173185 w 776"/>
                <a:gd name="T29" fmla="*/ 33388 h 566"/>
                <a:gd name="T30" fmla="*/ 244115 w 776"/>
                <a:gd name="T31" fmla="*/ 44158 h 566"/>
                <a:gd name="T32" fmla="*/ 249516 w 776"/>
                <a:gd name="T33" fmla="*/ 47748 h 566"/>
                <a:gd name="T34" fmla="*/ 249876 w 776"/>
                <a:gd name="T35" fmla="*/ 54211 h 566"/>
                <a:gd name="T36" fmla="*/ 272919 w 776"/>
                <a:gd name="T37" fmla="*/ 35183 h 566"/>
                <a:gd name="T38" fmla="*/ 185066 w 776"/>
                <a:gd name="T39" fmla="*/ 3590 h 566"/>
                <a:gd name="T40" fmla="*/ 147261 w 776"/>
                <a:gd name="T41" fmla="*/ 27644 h 566"/>
                <a:gd name="T42" fmla="*/ 151582 w 776"/>
                <a:gd name="T43" fmla="*/ 51339 h 566"/>
                <a:gd name="T44" fmla="*/ 159503 w 776"/>
                <a:gd name="T45" fmla="*/ 59955 h 566"/>
                <a:gd name="T46" fmla="*/ 18363 w 776"/>
                <a:gd name="T47" fmla="*/ 140014 h 566"/>
                <a:gd name="T48" fmla="*/ 2160 w 776"/>
                <a:gd name="T49" fmla="*/ 160478 h 566"/>
                <a:gd name="T50" fmla="*/ 5401 w 776"/>
                <a:gd name="T51" fmla="*/ 185967 h 566"/>
                <a:gd name="T52" fmla="*/ 25564 w 776"/>
                <a:gd name="T53" fmla="*/ 201764 h 566"/>
                <a:gd name="T54" fmla="*/ 34565 w 776"/>
                <a:gd name="T55" fmla="*/ 202841 h 566"/>
                <a:gd name="T56" fmla="*/ 192988 w 776"/>
                <a:gd name="T57" fmla="*/ 118833 h 566"/>
                <a:gd name="T58" fmla="*/ 196228 w 776"/>
                <a:gd name="T59" fmla="*/ 130321 h 566"/>
                <a:gd name="T60" fmla="*/ 214951 w 776"/>
                <a:gd name="T61" fmla="*/ 146117 h 566"/>
                <a:gd name="T62" fmla="*/ 254916 w 776"/>
                <a:gd name="T63" fmla="*/ 126013 h 566"/>
                <a:gd name="T64" fmla="*/ 275799 w 776"/>
                <a:gd name="T65" fmla="*/ 62827 h 5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6" h="566">
                  <a:moveTo>
                    <a:pt x="694" y="151"/>
                  </a:moveTo>
                  <a:lnTo>
                    <a:pt x="637" y="327"/>
                  </a:lnTo>
                  <a:cubicBezTo>
                    <a:pt x="634" y="334"/>
                    <a:pt x="627" y="339"/>
                    <a:pt x="619" y="336"/>
                  </a:cubicBezTo>
                  <a:cubicBezTo>
                    <a:pt x="615" y="334"/>
                    <a:pt x="612" y="331"/>
                    <a:pt x="612" y="329"/>
                  </a:cubicBezTo>
                  <a:cubicBezTo>
                    <a:pt x="610" y="327"/>
                    <a:pt x="608" y="322"/>
                    <a:pt x="610" y="318"/>
                  </a:cubicBezTo>
                  <a:cubicBezTo>
                    <a:pt x="619" y="294"/>
                    <a:pt x="612" y="271"/>
                    <a:pt x="594" y="256"/>
                  </a:cubicBezTo>
                  <a:cubicBezTo>
                    <a:pt x="575" y="240"/>
                    <a:pt x="550" y="238"/>
                    <a:pt x="529" y="250"/>
                  </a:cubicBezTo>
                  <a:lnTo>
                    <a:pt x="107" y="488"/>
                  </a:lnTo>
                  <a:cubicBezTo>
                    <a:pt x="98" y="495"/>
                    <a:pt x="84" y="492"/>
                    <a:pt x="80" y="481"/>
                  </a:cubicBezTo>
                  <a:cubicBezTo>
                    <a:pt x="77" y="476"/>
                    <a:pt x="76" y="472"/>
                    <a:pt x="77" y="467"/>
                  </a:cubicBezTo>
                  <a:cubicBezTo>
                    <a:pt x="79" y="462"/>
                    <a:pt x="83" y="457"/>
                    <a:pt x="87" y="455"/>
                  </a:cubicBezTo>
                  <a:lnTo>
                    <a:pt x="510" y="215"/>
                  </a:lnTo>
                  <a:cubicBezTo>
                    <a:pt x="530" y="203"/>
                    <a:pt x="542" y="180"/>
                    <a:pt x="538" y="157"/>
                  </a:cubicBezTo>
                  <a:cubicBezTo>
                    <a:pt x="534" y="133"/>
                    <a:pt x="517" y="114"/>
                    <a:pt x="493" y="110"/>
                  </a:cubicBezTo>
                  <a:cubicBezTo>
                    <a:pt x="487" y="110"/>
                    <a:pt x="485" y="105"/>
                    <a:pt x="483" y="103"/>
                  </a:cubicBezTo>
                  <a:cubicBezTo>
                    <a:pt x="483" y="102"/>
                    <a:pt x="480" y="98"/>
                    <a:pt x="481" y="93"/>
                  </a:cubicBezTo>
                  <a:cubicBezTo>
                    <a:pt x="483" y="87"/>
                    <a:pt x="489" y="82"/>
                    <a:pt x="495" y="82"/>
                  </a:cubicBezTo>
                  <a:lnTo>
                    <a:pt x="678" y="123"/>
                  </a:lnTo>
                  <a:cubicBezTo>
                    <a:pt x="687" y="124"/>
                    <a:pt x="692" y="130"/>
                    <a:pt x="693" y="133"/>
                  </a:cubicBezTo>
                  <a:cubicBezTo>
                    <a:pt x="694" y="136"/>
                    <a:pt x="697" y="143"/>
                    <a:pt x="694" y="151"/>
                  </a:cubicBezTo>
                  <a:close/>
                  <a:moveTo>
                    <a:pt x="758" y="98"/>
                  </a:moveTo>
                  <a:lnTo>
                    <a:pt x="758" y="98"/>
                  </a:lnTo>
                  <a:cubicBezTo>
                    <a:pt x="745" y="73"/>
                    <a:pt x="721" y="56"/>
                    <a:pt x="694" y="50"/>
                  </a:cubicBezTo>
                  <a:lnTo>
                    <a:pt x="514" y="10"/>
                  </a:lnTo>
                  <a:cubicBezTo>
                    <a:pt x="466" y="0"/>
                    <a:pt x="421" y="29"/>
                    <a:pt x="409" y="77"/>
                  </a:cubicBezTo>
                  <a:cubicBezTo>
                    <a:pt x="404" y="99"/>
                    <a:pt x="408" y="124"/>
                    <a:pt x="421" y="143"/>
                  </a:cubicBezTo>
                  <a:cubicBezTo>
                    <a:pt x="426" y="152"/>
                    <a:pt x="434" y="161"/>
                    <a:pt x="443" y="167"/>
                  </a:cubicBezTo>
                  <a:lnTo>
                    <a:pt x="51" y="390"/>
                  </a:lnTo>
                  <a:cubicBezTo>
                    <a:pt x="28" y="403"/>
                    <a:pt x="14" y="422"/>
                    <a:pt x="6" y="447"/>
                  </a:cubicBezTo>
                  <a:cubicBezTo>
                    <a:pt x="0" y="471"/>
                    <a:pt x="3" y="496"/>
                    <a:pt x="15" y="518"/>
                  </a:cubicBezTo>
                  <a:cubicBezTo>
                    <a:pt x="27" y="541"/>
                    <a:pt x="47" y="555"/>
                    <a:pt x="71" y="562"/>
                  </a:cubicBezTo>
                  <a:cubicBezTo>
                    <a:pt x="80" y="565"/>
                    <a:pt x="89" y="565"/>
                    <a:pt x="96" y="565"/>
                  </a:cubicBezTo>
                  <a:cubicBezTo>
                    <a:pt x="112" y="565"/>
                    <a:pt x="129" y="562"/>
                    <a:pt x="144" y="554"/>
                  </a:cubicBezTo>
                  <a:lnTo>
                    <a:pt x="536" y="331"/>
                  </a:lnTo>
                  <a:cubicBezTo>
                    <a:pt x="536" y="342"/>
                    <a:pt x="539" y="352"/>
                    <a:pt x="545" y="363"/>
                  </a:cubicBezTo>
                  <a:cubicBezTo>
                    <a:pt x="555" y="383"/>
                    <a:pt x="573" y="399"/>
                    <a:pt x="597" y="407"/>
                  </a:cubicBezTo>
                  <a:cubicBezTo>
                    <a:pt x="643" y="422"/>
                    <a:pt x="692" y="397"/>
                    <a:pt x="708" y="351"/>
                  </a:cubicBezTo>
                  <a:lnTo>
                    <a:pt x="766" y="175"/>
                  </a:lnTo>
                  <a:cubicBezTo>
                    <a:pt x="775" y="150"/>
                    <a:pt x="771" y="121"/>
                    <a:pt x="758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131" name="Flowchart: Delay 130">
            <a:extLst>
              <a:ext uri="{FF2B5EF4-FFF2-40B4-BE49-F238E27FC236}">
                <a16:creationId xmlns:a16="http://schemas.microsoft.com/office/drawing/2014/main" id="{C1A4DA72-C4CE-ABAC-F08B-DD4C81C2976B}"/>
              </a:ext>
            </a:extLst>
          </p:cNvPr>
          <p:cNvSpPr/>
          <p:nvPr/>
        </p:nvSpPr>
        <p:spPr>
          <a:xfrm>
            <a:off x="8644957" y="2754135"/>
            <a:ext cx="3240035" cy="962093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Flowchart: Delay 131">
            <a:extLst>
              <a:ext uri="{FF2B5EF4-FFF2-40B4-BE49-F238E27FC236}">
                <a16:creationId xmlns:a16="http://schemas.microsoft.com/office/drawing/2014/main" id="{823C8D8B-2570-7FAC-9AE2-3400F4EE4F5A}"/>
              </a:ext>
            </a:extLst>
          </p:cNvPr>
          <p:cNvSpPr/>
          <p:nvPr/>
        </p:nvSpPr>
        <p:spPr>
          <a:xfrm>
            <a:off x="8644956" y="4098223"/>
            <a:ext cx="3240035" cy="962093"/>
          </a:xfrm>
          <a:prstGeom prst="flowChartDelay">
            <a:avLst/>
          </a:prstGeom>
          <a:solidFill>
            <a:srgbClr val="FED100"/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Flowchart: Delay 132">
            <a:extLst>
              <a:ext uri="{FF2B5EF4-FFF2-40B4-BE49-F238E27FC236}">
                <a16:creationId xmlns:a16="http://schemas.microsoft.com/office/drawing/2014/main" id="{F16BF1FB-A4B7-34ED-9DA9-EEF51F757B7F}"/>
              </a:ext>
            </a:extLst>
          </p:cNvPr>
          <p:cNvSpPr/>
          <p:nvPr/>
        </p:nvSpPr>
        <p:spPr>
          <a:xfrm>
            <a:off x="8644957" y="5411421"/>
            <a:ext cx="3240035" cy="962093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9105D6C-1F05-154B-258C-563B5E3F1B50}"/>
              </a:ext>
            </a:extLst>
          </p:cNvPr>
          <p:cNvSpPr txBox="1"/>
          <p:nvPr/>
        </p:nvSpPr>
        <p:spPr>
          <a:xfrm>
            <a:off x="8677393" y="2563644"/>
            <a:ext cx="77451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80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F54D4DB-EC2D-6DE6-E4D1-6033AF25CD76}"/>
              </a:ext>
            </a:extLst>
          </p:cNvPr>
          <p:cNvSpPr txBox="1"/>
          <p:nvPr/>
        </p:nvSpPr>
        <p:spPr>
          <a:xfrm>
            <a:off x="8672677" y="3914918"/>
            <a:ext cx="77451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80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FEF5BEF-95D8-E288-6260-8919BBCE1C66}"/>
              </a:ext>
            </a:extLst>
          </p:cNvPr>
          <p:cNvSpPr txBox="1"/>
          <p:nvPr/>
        </p:nvSpPr>
        <p:spPr>
          <a:xfrm>
            <a:off x="8743450" y="5195023"/>
            <a:ext cx="77451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800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66134B46-CA11-5A8A-0128-351F1C4161E1}"/>
              </a:ext>
            </a:extLst>
          </p:cNvPr>
          <p:cNvSpPr/>
          <p:nvPr/>
        </p:nvSpPr>
        <p:spPr>
          <a:xfrm>
            <a:off x="8786845" y="3734433"/>
            <a:ext cx="389053" cy="336527"/>
          </a:xfrm>
          <a:prstGeom prst="downArrow">
            <a:avLst/>
          </a:prstGeom>
          <a:solidFill>
            <a:srgbClr val="85D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28D869E-08D4-44B9-A686-5121A3E20BE7}"/>
              </a:ext>
            </a:extLst>
          </p:cNvPr>
          <p:cNvSpPr/>
          <p:nvPr/>
        </p:nvSpPr>
        <p:spPr>
          <a:xfrm>
            <a:off x="8788919" y="5100520"/>
            <a:ext cx="389053" cy="336527"/>
          </a:xfrm>
          <a:prstGeom prst="downArrow">
            <a:avLst/>
          </a:prstGeom>
          <a:solidFill>
            <a:srgbClr val="85D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4875EED-186D-8955-6469-3432EE73D80A}"/>
              </a:ext>
            </a:extLst>
          </p:cNvPr>
          <p:cNvSpPr txBox="1"/>
          <p:nvPr/>
        </p:nvSpPr>
        <p:spPr>
          <a:xfrm>
            <a:off x="9185909" y="2853322"/>
            <a:ext cx="2513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rgbClr val="000000"/>
                </a:solidFill>
              </a:rPr>
              <a:t>Aufteilung</a:t>
            </a:r>
            <a:r>
              <a:rPr lang="en-IE" dirty="0">
                <a:solidFill>
                  <a:srgbClr val="000000"/>
                </a:solidFill>
              </a:rPr>
              <a:t> des </a:t>
            </a:r>
            <a:r>
              <a:rPr lang="en-IE" dirty="0" err="1">
                <a:solidFill>
                  <a:srgbClr val="000000"/>
                </a:solidFill>
              </a:rPr>
              <a:t>Marktes</a:t>
            </a:r>
            <a:r>
              <a:rPr lang="en-IE" dirty="0">
                <a:solidFill>
                  <a:srgbClr val="000000"/>
                </a:solidFill>
              </a:rPr>
              <a:t> in </a:t>
            </a:r>
            <a:r>
              <a:rPr lang="en-IE" dirty="0" err="1">
                <a:solidFill>
                  <a:srgbClr val="000000"/>
                </a:solidFill>
              </a:rPr>
              <a:t>verschiedene</a:t>
            </a:r>
            <a:r>
              <a:rPr lang="en-IE" dirty="0">
                <a:solidFill>
                  <a:srgbClr val="000000"/>
                </a:solidFill>
              </a:rPr>
              <a:t> Gruppen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F2895AD-DD3F-017E-F765-F1F04265FC60}"/>
              </a:ext>
            </a:extLst>
          </p:cNvPr>
          <p:cNvSpPr txBox="1"/>
          <p:nvPr/>
        </p:nvSpPr>
        <p:spPr>
          <a:xfrm>
            <a:off x="9121881" y="4109837"/>
            <a:ext cx="266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rgbClr val="000000"/>
                </a:solidFill>
              </a:rPr>
              <a:t>Auswahl</a:t>
            </a:r>
            <a:r>
              <a:rPr lang="en-IE" dirty="0">
                <a:solidFill>
                  <a:srgbClr val="000000"/>
                </a:solidFill>
              </a:rPr>
              <a:t> der </a:t>
            </a:r>
            <a:r>
              <a:rPr lang="en-IE" dirty="0" err="1">
                <a:solidFill>
                  <a:srgbClr val="000000"/>
                </a:solidFill>
              </a:rPr>
              <a:t>attraktivsten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en-IE" dirty="0" err="1">
                <a:solidFill>
                  <a:srgbClr val="000000"/>
                </a:solidFill>
              </a:rPr>
              <a:t>potenziellen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en-IE" dirty="0" err="1">
                <a:solidFill>
                  <a:srgbClr val="000000"/>
                </a:solidFill>
              </a:rPr>
              <a:t>Zielgruppen</a:t>
            </a:r>
            <a:r>
              <a:rPr lang="en-IE" dirty="0">
                <a:solidFill>
                  <a:srgbClr val="000000"/>
                </a:solidFill>
              </a:rPr>
              <a:t> für die </a:t>
            </a:r>
            <a:r>
              <a:rPr lang="en-IE" dirty="0" err="1">
                <a:solidFill>
                  <a:srgbClr val="000000"/>
                </a:solidFill>
              </a:rPr>
              <a:t>Vermarktung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90B6B39-9295-ED43-BA6A-8C5FC6A5110C}"/>
              </a:ext>
            </a:extLst>
          </p:cNvPr>
          <p:cNvSpPr txBox="1"/>
          <p:nvPr/>
        </p:nvSpPr>
        <p:spPr>
          <a:xfrm>
            <a:off x="9168395" y="5477251"/>
            <a:ext cx="293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rgbClr val="000000"/>
                </a:solidFill>
              </a:rPr>
              <a:t>Positionieren</a:t>
            </a:r>
            <a:r>
              <a:rPr lang="en-IE" dirty="0">
                <a:solidFill>
                  <a:srgbClr val="000000"/>
                </a:solidFill>
              </a:rPr>
              <a:t> Sie </a:t>
            </a:r>
            <a:r>
              <a:rPr lang="en-IE" dirty="0" err="1">
                <a:solidFill>
                  <a:srgbClr val="000000"/>
                </a:solidFill>
              </a:rPr>
              <a:t>Ihr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en-IE" dirty="0" err="1">
                <a:solidFill>
                  <a:srgbClr val="000000"/>
                </a:solidFill>
              </a:rPr>
              <a:t>Produkt</a:t>
            </a:r>
            <a:r>
              <a:rPr lang="en-IE" dirty="0">
                <a:solidFill>
                  <a:srgbClr val="000000"/>
                </a:solidFill>
              </a:rPr>
              <a:t> so, </a:t>
            </a:r>
            <a:r>
              <a:rPr lang="en-IE" dirty="0" err="1">
                <a:solidFill>
                  <a:srgbClr val="000000"/>
                </a:solidFill>
              </a:rPr>
              <a:t>dass</a:t>
            </a:r>
            <a:r>
              <a:rPr lang="en-IE" dirty="0">
                <a:solidFill>
                  <a:srgbClr val="000000"/>
                </a:solidFill>
              </a:rPr>
              <a:t> es die </a:t>
            </a:r>
            <a:r>
              <a:rPr lang="en-IE" dirty="0" err="1">
                <a:solidFill>
                  <a:srgbClr val="000000"/>
                </a:solidFill>
              </a:rPr>
              <a:t>einzelnen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en-IE" dirty="0" err="1">
                <a:solidFill>
                  <a:srgbClr val="000000"/>
                </a:solidFill>
              </a:rPr>
              <a:t>Segmente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en-IE" dirty="0" err="1">
                <a:solidFill>
                  <a:srgbClr val="000000"/>
                </a:solidFill>
              </a:rPr>
              <a:t>anspricht</a:t>
            </a:r>
            <a:r>
              <a:rPr lang="en-I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E1C8BD-1620-E188-BA85-766E9C938012}"/>
              </a:ext>
            </a:extLst>
          </p:cNvPr>
          <p:cNvSpPr txBox="1"/>
          <p:nvPr/>
        </p:nvSpPr>
        <p:spPr>
          <a:xfrm>
            <a:off x="375197" y="1410579"/>
            <a:ext cx="11607028" cy="1107996"/>
          </a:xfrm>
          <a:prstGeom prst="rect">
            <a:avLst/>
          </a:prstGeom>
          <a:noFill/>
          <a:ln>
            <a:solidFill>
              <a:srgbClr val="FED10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Wie in Modul 3 </a:t>
            </a:r>
            <a:r>
              <a:rPr lang="en-US" sz="2200" dirty="0" err="1">
                <a:solidFill>
                  <a:srgbClr val="000000"/>
                </a:solidFill>
              </a:rPr>
              <a:t>erläutert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hilft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Ihnen</a:t>
            </a:r>
            <a:r>
              <a:rPr lang="en-US" sz="2200" dirty="0">
                <a:solidFill>
                  <a:srgbClr val="000000"/>
                </a:solidFill>
              </a:rPr>
              <a:t> dieses </a:t>
            </a:r>
            <a:r>
              <a:rPr lang="en-US" sz="2200" dirty="0" err="1">
                <a:solidFill>
                  <a:srgbClr val="000000"/>
                </a:solidFill>
              </a:rPr>
              <a:t>zielgruppenorientierte</a:t>
            </a:r>
            <a:r>
              <a:rPr lang="en-US" sz="2200" dirty="0">
                <a:solidFill>
                  <a:srgbClr val="000000"/>
                </a:solidFill>
              </a:rPr>
              <a:t> Modell </a:t>
            </a:r>
            <a:r>
              <a:rPr lang="en-US" sz="2200" dirty="0" err="1">
                <a:solidFill>
                  <a:srgbClr val="000000"/>
                </a:solidFill>
              </a:rPr>
              <a:t>dabei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Angebote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zu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priorisieren</a:t>
            </a:r>
            <a:r>
              <a:rPr lang="en-US" sz="2200" dirty="0">
                <a:solidFill>
                  <a:srgbClr val="000000"/>
                </a:solidFill>
              </a:rPr>
              <a:t> und </a:t>
            </a:r>
            <a:r>
              <a:rPr lang="en-US" sz="2200" dirty="0" err="1">
                <a:solidFill>
                  <a:srgbClr val="000000"/>
                </a:solidFill>
              </a:rPr>
              <a:t>Marketingbotschaften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zu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vermitteln</a:t>
            </a:r>
            <a:r>
              <a:rPr lang="en-US" sz="2200" dirty="0">
                <a:solidFill>
                  <a:srgbClr val="000000"/>
                </a:solidFill>
              </a:rPr>
              <a:t>, die für </a:t>
            </a:r>
            <a:r>
              <a:rPr lang="en-US" sz="2200" dirty="0" err="1">
                <a:solidFill>
                  <a:srgbClr val="000000"/>
                </a:solidFill>
              </a:rPr>
              <a:t>Ihre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Zielgruppe</a:t>
            </a:r>
            <a:r>
              <a:rPr lang="en-US" sz="2200" dirty="0">
                <a:solidFill>
                  <a:srgbClr val="000000"/>
                </a:solidFill>
              </a:rPr>
              <a:t>, die Gruppe der </a:t>
            </a:r>
            <a:r>
              <a:rPr lang="en-US" sz="2200" dirty="0" err="1">
                <a:solidFill>
                  <a:srgbClr val="000000"/>
                </a:solidFill>
              </a:rPr>
              <a:t>Senioren</a:t>
            </a:r>
            <a:r>
              <a:rPr lang="en-US" sz="2200" dirty="0">
                <a:solidFill>
                  <a:srgbClr val="000000"/>
                </a:solidFill>
              </a:rPr>
              <a:t>, relevant </a:t>
            </a:r>
            <a:r>
              <a:rPr lang="en-US" sz="2200" dirty="0" err="1">
                <a:solidFill>
                  <a:srgbClr val="000000"/>
                </a:solidFill>
              </a:rPr>
              <a:t>sind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493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0DE0DE-EC9C-FE59-6093-38A271E53F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156" y="1757011"/>
            <a:ext cx="5667553" cy="3867704"/>
          </a:xfrm>
        </p:spPr>
        <p:txBody>
          <a:bodyPr>
            <a:normAutofit fontScale="92500"/>
          </a:bodyPr>
          <a:lstStyle/>
          <a:p>
            <a:pPr indent="0"/>
            <a:r>
              <a:rPr lang="en-US" dirty="0">
                <a:latin typeface="Inter"/>
              </a:rPr>
              <a:t>Um das </a:t>
            </a:r>
            <a:r>
              <a:rPr lang="en-US" dirty="0" err="1">
                <a:latin typeface="Inter"/>
              </a:rPr>
              <a:t>Wachstum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Ihres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Unternehmens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weiter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zu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beschleunigen</a:t>
            </a:r>
            <a:r>
              <a:rPr lang="en-US" dirty="0">
                <a:latin typeface="Inter"/>
              </a:rPr>
              <a:t>, </a:t>
            </a:r>
            <a:r>
              <a:rPr lang="en-US" dirty="0" err="1">
                <a:latin typeface="Inter"/>
              </a:rPr>
              <a:t>sollten</a:t>
            </a:r>
            <a:r>
              <a:rPr lang="en-US" dirty="0">
                <a:latin typeface="Inter"/>
              </a:rPr>
              <a:t> Sie </a:t>
            </a:r>
            <a:r>
              <a:rPr lang="en-US" dirty="0" err="1">
                <a:latin typeface="Inter"/>
              </a:rPr>
              <a:t>auch</a:t>
            </a:r>
            <a:r>
              <a:rPr lang="en-US" dirty="0">
                <a:latin typeface="Inter"/>
              </a:rPr>
              <a:t> die BCG-Matrix </a:t>
            </a:r>
            <a:r>
              <a:rPr lang="en-US" dirty="0" err="1">
                <a:latin typeface="Inter"/>
              </a:rPr>
              <a:t>nutzen</a:t>
            </a:r>
            <a:r>
              <a:rPr lang="en-US" dirty="0">
                <a:latin typeface="Inter"/>
              </a:rPr>
              <a:t>. Die BCG-Matrix </a:t>
            </a:r>
            <a:r>
              <a:rPr lang="en-US" dirty="0" err="1">
                <a:latin typeface="Inter"/>
              </a:rPr>
              <a:t>hilft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Ihnen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bei</a:t>
            </a:r>
            <a:r>
              <a:rPr lang="en-US" dirty="0">
                <a:latin typeface="Inter"/>
              </a:rPr>
              <a:t> der </a:t>
            </a:r>
            <a:r>
              <a:rPr lang="en-US" dirty="0" err="1">
                <a:latin typeface="Inter"/>
              </a:rPr>
              <a:t>Entscheidung</a:t>
            </a:r>
            <a:r>
              <a:rPr lang="en-US" dirty="0">
                <a:latin typeface="Inter"/>
              </a:rPr>
              <a:t>, </a:t>
            </a:r>
            <a:r>
              <a:rPr lang="en-US" dirty="0" err="1">
                <a:latin typeface="Inter"/>
              </a:rPr>
              <a:t>wann</a:t>
            </a:r>
            <a:r>
              <a:rPr lang="en-US" dirty="0">
                <a:latin typeface="Inter"/>
              </a:rPr>
              <a:t> Sie in </a:t>
            </a:r>
            <a:r>
              <a:rPr lang="en-US" dirty="0" err="1">
                <a:latin typeface="Inter"/>
              </a:rPr>
              <a:t>Produkte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investieren</a:t>
            </a:r>
            <a:r>
              <a:rPr lang="en-US" dirty="0">
                <a:latin typeface="Inter"/>
              </a:rPr>
              <a:t> und </a:t>
            </a:r>
            <a:r>
              <a:rPr lang="en-US" dirty="0" err="1">
                <a:latin typeface="Inter"/>
              </a:rPr>
              <a:t>wann</a:t>
            </a:r>
            <a:r>
              <a:rPr lang="en-US" dirty="0">
                <a:latin typeface="Inter"/>
              </a:rPr>
              <a:t> Sie </a:t>
            </a:r>
            <a:r>
              <a:rPr lang="en-US" dirty="0" err="1">
                <a:latin typeface="Inter"/>
              </a:rPr>
              <a:t>sie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auslaufen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lassen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sollten</a:t>
            </a:r>
            <a:r>
              <a:rPr lang="en-US" dirty="0">
                <a:latin typeface="Inter"/>
              </a:rPr>
              <a:t>. So </a:t>
            </a:r>
            <a:r>
              <a:rPr lang="en-US" dirty="0" err="1">
                <a:latin typeface="Inter"/>
              </a:rPr>
              <a:t>können</a:t>
            </a:r>
            <a:r>
              <a:rPr lang="en-US" dirty="0">
                <a:latin typeface="Inter"/>
              </a:rPr>
              <a:t> Sie </a:t>
            </a:r>
            <a:r>
              <a:rPr lang="en-US" dirty="0" err="1">
                <a:latin typeface="Inter"/>
              </a:rPr>
              <a:t>Ihre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Produkte</a:t>
            </a:r>
            <a:r>
              <a:rPr lang="en-US" dirty="0">
                <a:latin typeface="Inter"/>
              </a:rPr>
              <a:t> so </a:t>
            </a:r>
            <a:r>
              <a:rPr lang="en-US" dirty="0" err="1">
                <a:latin typeface="Inter"/>
              </a:rPr>
              <a:t>optimieren</a:t>
            </a:r>
            <a:r>
              <a:rPr lang="en-US" dirty="0">
                <a:latin typeface="Inter"/>
              </a:rPr>
              <a:t>, </a:t>
            </a:r>
            <a:r>
              <a:rPr lang="en-US" dirty="0" err="1">
                <a:latin typeface="Inter"/>
              </a:rPr>
              <a:t>dass</a:t>
            </a:r>
            <a:r>
              <a:rPr lang="en-US" dirty="0">
                <a:latin typeface="Inter"/>
              </a:rPr>
              <a:t> Sie </a:t>
            </a:r>
            <a:r>
              <a:rPr lang="en-US" dirty="0" err="1">
                <a:latin typeface="Inter"/>
              </a:rPr>
              <a:t>bestehende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Kunden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halten</a:t>
            </a:r>
            <a:r>
              <a:rPr lang="en-US" dirty="0">
                <a:latin typeface="Inter"/>
              </a:rPr>
              <a:t> und </a:t>
            </a:r>
            <a:r>
              <a:rPr lang="en-US" dirty="0" err="1">
                <a:latin typeface="Inter"/>
              </a:rPr>
              <a:t>neue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Kunden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gewinnen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können</a:t>
            </a:r>
            <a:r>
              <a:rPr lang="en-US" dirty="0">
                <a:latin typeface="Inter"/>
              </a:rPr>
              <a:t>. </a:t>
            </a:r>
            <a:r>
              <a:rPr lang="en-US" b="0" i="0" u="none" strike="noStrike" dirty="0">
                <a:solidFill>
                  <a:srgbClr val="1188A3"/>
                </a:solidFill>
                <a:effectLst/>
                <a:latin typeface="Inter"/>
                <a:hlinkClick r:id="rId2"/>
              </a:rPr>
              <a:t>In diesem Beitrag erfahren Sie alles Wissenswerte über die BCG-Matrix, </a:t>
            </a:r>
            <a:r>
              <a:rPr lang="en-US" dirty="0">
                <a:latin typeface="Inter"/>
              </a:rPr>
              <a:t>und </a:t>
            </a:r>
            <a:r>
              <a:rPr lang="en-US" dirty="0" err="1">
                <a:latin typeface="Inter"/>
              </a:rPr>
              <a:t>verrät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Ihnen</a:t>
            </a:r>
            <a:r>
              <a:rPr lang="en-US" dirty="0">
                <a:latin typeface="Inter"/>
              </a:rPr>
              <a:t>, wo Sie alle </a:t>
            </a:r>
            <a:r>
              <a:rPr lang="en-US" dirty="0" err="1">
                <a:latin typeface="Inter"/>
              </a:rPr>
              <a:t>notwendigen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Daten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finden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können</a:t>
            </a:r>
            <a:r>
              <a:rPr lang="en-US" dirty="0">
                <a:latin typeface="Inter"/>
              </a:rPr>
              <a:t>.</a:t>
            </a:r>
            <a:endParaRPr lang="en-I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59E57B-C387-033A-B076-D6FB81C3C622}"/>
              </a:ext>
            </a:extLst>
          </p:cNvPr>
          <p:cNvSpPr txBox="1">
            <a:spLocks/>
          </p:cNvSpPr>
          <p:nvPr/>
        </p:nvSpPr>
        <p:spPr>
          <a:xfrm>
            <a:off x="0" y="477253"/>
            <a:ext cx="5775417" cy="582221"/>
          </a:xfrm>
          <a:prstGeom prst="rect">
            <a:avLst/>
          </a:prstGeom>
          <a:solidFill>
            <a:srgbClr val="85D2E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	</a:t>
            </a:r>
            <a:r>
              <a:rPr lang="en-US" dirty="0">
                <a:latin typeface="Inter"/>
              </a:rPr>
              <a:t> Die BCG Matrix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BB35C-64A2-2E42-8762-702A202488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1631" y="430119"/>
            <a:ext cx="5989213" cy="611262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C714A2-A62F-EC48-AC91-BA7772239D7A}"/>
              </a:ext>
            </a:extLst>
          </p:cNvPr>
          <p:cNvSpPr txBox="1">
            <a:spLocks/>
          </p:cNvSpPr>
          <p:nvPr/>
        </p:nvSpPr>
        <p:spPr>
          <a:xfrm>
            <a:off x="6021632" y="489610"/>
            <a:ext cx="5989212" cy="44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Die BCG MATRIX</a:t>
            </a:r>
            <a:endParaRPr lang="en-IE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6D5B6-E721-744C-9790-0816A3167937}"/>
              </a:ext>
            </a:extLst>
          </p:cNvPr>
          <p:cNvSpPr txBox="1"/>
          <p:nvPr/>
        </p:nvSpPr>
        <p:spPr>
          <a:xfrm>
            <a:off x="8117247" y="1084404"/>
            <a:ext cx="20484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00" b="1" dirty="0">
                <a:solidFill>
                  <a:srgbClr val="000000"/>
                </a:solidFill>
              </a:rPr>
              <a:t>RELATIVER MARKTANTEIL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0CA2A-049F-E341-8C64-BC380E4465AD}"/>
              </a:ext>
            </a:extLst>
          </p:cNvPr>
          <p:cNvSpPr txBox="1"/>
          <p:nvPr/>
        </p:nvSpPr>
        <p:spPr>
          <a:xfrm rot="16200000">
            <a:off x="6595469" y="2757475"/>
            <a:ext cx="15949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00" b="1" dirty="0">
                <a:solidFill>
                  <a:srgbClr val="000000"/>
                </a:solidFill>
              </a:rPr>
              <a:t>MARKTWACHSTUM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21AF8-4335-8A4D-ABDA-D75AFA6CE04F}"/>
              </a:ext>
            </a:extLst>
          </p:cNvPr>
          <p:cNvSpPr txBox="1"/>
          <p:nvPr/>
        </p:nvSpPr>
        <p:spPr>
          <a:xfrm>
            <a:off x="8056297" y="1591965"/>
            <a:ext cx="87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rgbClr val="000000"/>
                </a:solidFill>
              </a:rPr>
              <a:t>Hoch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5F2E1-75EC-B34E-9298-6A4752CD44CC}"/>
              </a:ext>
            </a:extLst>
          </p:cNvPr>
          <p:cNvSpPr txBox="1"/>
          <p:nvPr/>
        </p:nvSpPr>
        <p:spPr>
          <a:xfrm>
            <a:off x="9093986" y="1591965"/>
            <a:ext cx="87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rgbClr val="000000"/>
                </a:solidFill>
              </a:rPr>
              <a:t>Gering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00088-63EE-354D-96CC-6394A3204861}"/>
              </a:ext>
            </a:extLst>
          </p:cNvPr>
          <p:cNvSpPr txBox="1"/>
          <p:nvPr/>
        </p:nvSpPr>
        <p:spPr>
          <a:xfrm rot="16200000">
            <a:off x="7504007" y="2151049"/>
            <a:ext cx="87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rgbClr val="000000"/>
                </a:solidFill>
              </a:rPr>
              <a:t>Hoch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E91FC-36C7-D044-8B98-C306A34BA024}"/>
              </a:ext>
            </a:extLst>
          </p:cNvPr>
          <p:cNvSpPr txBox="1"/>
          <p:nvPr/>
        </p:nvSpPr>
        <p:spPr>
          <a:xfrm rot="16200000">
            <a:off x="7504007" y="3153040"/>
            <a:ext cx="87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rgbClr val="000000"/>
                </a:solidFill>
              </a:rPr>
              <a:t>Gering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360D6-811D-4748-BF34-71DCAE401B5B}"/>
              </a:ext>
            </a:extLst>
          </p:cNvPr>
          <p:cNvSpPr txBox="1"/>
          <p:nvPr/>
        </p:nvSpPr>
        <p:spPr>
          <a:xfrm>
            <a:off x="6872140" y="4134766"/>
            <a:ext cx="2137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err="1">
                <a:solidFill>
                  <a:srgbClr val="000000"/>
                </a:solidFill>
              </a:rPr>
              <a:t>Hohes</a:t>
            </a:r>
            <a:r>
              <a:rPr lang="en-IE" sz="1200" b="1" dirty="0">
                <a:solidFill>
                  <a:srgbClr val="000000"/>
                </a:solidFill>
              </a:rPr>
              <a:t> </a:t>
            </a:r>
            <a:r>
              <a:rPr lang="en-IE" sz="1200" b="1" dirty="0" err="1">
                <a:solidFill>
                  <a:srgbClr val="000000"/>
                </a:solidFill>
              </a:rPr>
              <a:t>Wachstum</a:t>
            </a:r>
            <a:r>
              <a:rPr lang="en-IE" sz="1200" b="1" dirty="0">
                <a:solidFill>
                  <a:srgbClr val="000000"/>
                </a:solidFill>
              </a:rPr>
              <a:t>, </a:t>
            </a:r>
            <a:r>
              <a:rPr lang="en-IE" sz="1200" b="1" dirty="0" err="1">
                <a:solidFill>
                  <a:srgbClr val="000000"/>
                </a:solidFill>
              </a:rPr>
              <a:t>hoher</a:t>
            </a:r>
            <a:r>
              <a:rPr lang="en-IE" sz="1200" b="1" dirty="0">
                <a:solidFill>
                  <a:srgbClr val="000000"/>
                </a:solidFill>
              </a:rPr>
              <a:t> </a:t>
            </a:r>
            <a:r>
              <a:rPr lang="en-IE" sz="1200" b="1" dirty="0" err="1">
                <a:solidFill>
                  <a:srgbClr val="000000"/>
                </a:solidFill>
              </a:rPr>
              <a:t>Anteil</a:t>
            </a:r>
            <a:r>
              <a:rPr lang="en-IE" sz="1200" b="1" dirty="0">
                <a:solidFill>
                  <a:srgbClr val="000000"/>
                </a:solidFill>
              </a:rPr>
              <a:t>. </a:t>
            </a:r>
            <a:r>
              <a:rPr lang="en-IE" sz="1200" dirty="0">
                <a:solidFill>
                  <a:srgbClr val="000000"/>
                </a:solidFill>
              </a:rPr>
              <a:t>Ein </a:t>
            </a:r>
            <a:r>
              <a:rPr lang="en-IE" sz="1200" dirty="0" err="1">
                <a:solidFill>
                  <a:srgbClr val="000000"/>
                </a:solidFill>
              </a:rPr>
              <a:t>erheblicher</a:t>
            </a:r>
            <a:r>
              <a:rPr lang="en-IE" sz="1200" dirty="0">
                <a:solidFill>
                  <a:srgbClr val="000000"/>
                </a:solidFill>
              </a:rPr>
              <a:t> Teil der </a:t>
            </a:r>
            <a:r>
              <a:rPr lang="en-IE" sz="1200" dirty="0" err="1">
                <a:solidFill>
                  <a:srgbClr val="000000"/>
                </a:solidFill>
              </a:rPr>
              <a:t>Investitionen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sollte</a:t>
            </a:r>
            <a:r>
              <a:rPr lang="en-IE" sz="1200" dirty="0">
                <a:solidFill>
                  <a:srgbClr val="000000"/>
                </a:solidFill>
              </a:rPr>
              <a:t> in "Star"-</a:t>
            </a:r>
            <a:r>
              <a:rPr lang="en-IE" sz="1200" dirty="0" err="1">
                <a:solidFill>
                  <a:srgbClr val="000000"/>
                </a:solidFill>
              </a:rPr>
              <a:t>Produkte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fließen</a:t>
            </a:r>
            <a:r>
              <a:rPr lang="en-IE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0C2DFD-2528-E84B-90D8-8539BE5FCDF0}"/>
              </a:ext>
            </a:extLst>
          </p:cNvPr>
          <p:cNvSpPr txBox="1"/>
          <p:nvPr/>
        </p:nvSpPr>
        <p:spPr>
          <a:xfrm>
            <a:off x="9093987" y="4096484"/>
            <a:ext cx="225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err="1">
                <a:solidFill>
                  <a:srgbClr val="000000"/>
                </a:solidFill>
              </a:rPr>
              <a:t>Hohes</a:t>
            </a:r>
            <a:r>
              <a:rPr lang="en-IE" sz="1200" b="1" dirty="0">
                <a:solidFill>
                  <a:srgbClr val="000000"/>
                </a:solidFill>
              </a:rPr>
              <a:t> </a:t>
            </a:r>
            <a:r>
              <a:rPr lang="en-IE" sz="1200" b="1" dirty="0" err="1">
                <a:solidFill>
                  <a:srgbClr val="000000"/>
                </a:solidFill>
              </a:rPr>
              <a:t>Wachstum</a:t>
            </a:r>
            <a:r>
              <a:rPr lang="en-IE" sz="1200" b="1" dirty="0">
                <a:solidFill>
                  <a:srgbClr val="000000"/>
                </a:solidFill>
              </a:rPr>
              <a:t>, </a:t>
            </a:r>
            <a:r>
              <a:rPr lang="en-IE" sz="1200" b="1" dirty="0" err="1">
                <a:solidFill>
                  <a:srgbClr val="000000"/>
                </a:solidFill>
              </a:rPr>
              <a:t>geringer</a:t>
            </a:r>
            <a:r>
              <a:rPr lang="en-IE" sz="1200" b="1" dirty="0">
                <a:solidFill>
                  <a:srgbClr val="000000"/>
                </a:solidFill>
              </a:rPr>
              <a:t> </a:t>
            </a:r>
            <a:r>
              <a:rPr lang="en-IE" sz="1200" b="1" dirty="0" err="1">
                <a:solidFill>
                  <a:srgbClr val="000000"/>
                </a:solidFill>
              </a:rPr>
              <a:t>Anteil</a:t>
            </a:r>
            <a:r>
              <a:rPr lang="en-IE" sz="1200" b="1" dirty="0">
                <a:solidFill>
                  <a:srgbClr val="000000"/>
                </a:solidFill>
              </a:rPr>
              <a:t>. </a:t>
            </a:r>
            <a:r>
              <a:rPr lang="en-IE" sz="1200" dirty="0">
                <a:solidFill>
                  <a:srgbClr val="000000"/>
                </a:solidFill>
              </a:rPr>
              <a:t>Es </a:t>
            </a:r>
            <a:r>
              <a:rPr lang="en-IE" sz="1200" dirty="0" err="1">
                <a:solidFill>
                  <a:srgbClr val="000000"/>
                </a:solidFill>
              </a:rPr>
              <a:t>sollte</a:t>
            </a:r>
            <a:r>
              <a:rPr lang="en-IE" sz="1200" dirty="0">
                <a:solidFill>
                  <a:srgbClr val="000000"/>
                </a:solidFill>
              </a:rPr>
              <a:t> in "Question Mark"-</a:t>
            </a:r>
            <a:r>
              <a:rPr lang="en-IE" sz="1200" dirty="0" err="1">
                <a:solidFill>
                  <a:srgbClr val="000000"/>
                </a:solidFill>
              </a:rPr>
              <a:t>Produkte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investiert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werden</a:t>
            </a:r>
            <a:r>
              <a:rPr lang="en-IE" sz="1200" dirty="0">
                <a:solidFill>
                  <a:srgbClr val="000000"/>
                </a:solidFill>
              </a:rPr>
              <a:t>, je </a:t>
            </a:r>
            <a:r>
              <a:rPr lang="en-IE" sz="1200" dirty="0" err="1">
                <a:solidFill>
                  <a:srgbClr val="000000"/>
                </a:solidFill>
              </a:rPr>
              <a:t>nachdem</a:t>
            </a:r>
            <a:r>
              <a:rPr lang="en-IE" sz="1200" dirty="0">
                <a:solidFill>
                  <a:srgbClr val="000000"/>
                </a:solidFill>
              </a:rPr>
              <a:t>, </a:t>
            </a:r>
            <a:r>
              <a:rPr lang="en-IE" sz="1200" dirty="0" err="1">
                <a:solidFill>
                  <a:srgbClr val="000000"/>
                </a:solidFill>
              </a:rPr>
              <a:t>wie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hoch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ihre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Chancen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sind</a:t>
            </a:r>
            <a:r>
              <a:rPr lang="en-IE" sz="1200" dirty="0">
                <a:solidFill>
                  <a:srgbClr val="000000"/>
                </a:solidFill>
              </a:rPr>
              <a:t>, </a:t>
            </a:r>
            <a:r>
              <a:rPr lang="en-IE" sz="1200" dirty="0" err="1">
                <a:solidFill>
                  <a:srgbClr val="000000"/>
                </a:solidFill>
              </a:rPr>
              <a:t>ein</a:t>
            </a:r>
            <a:r>
              <a:rPr lang="en-IE" sz="1200" dirty="0">
                <a:solidFill>
                  <a:srgbClr val="000000"/>
                </a:solidFill>
              </a:rPr>
              <a:t> Star </a:t>
            </a:r>
            <a:r>
              <a:rPr lang="en-IE" sz="1200" dirty="0" err="1">
                <a:solidFill>
                  <a:srgbClr val="000000"/>
                </a:solidFill>
              </a:rPr>
              <a:t>zu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werden</a:t>
            </a:r>
            <a:r>
              <a:rPr lang="en-IE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829E52-C234-C245-B694-DB23D44BB4C4}"/>
              </a:ext>
            </a:extLst>
          </p:cNvPr>
          <p:cNvSpPr txBox="1"/>
          <p:nvPr/>
        </p:nvSpPr>
        <p:spPr>
          <a:xfrm>
            <a:off x="6885376" y="5266035"/>
            <a:ext cx="213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err="1">
                <a:solidFill>
                  <a:srgbClr val="000000"/>
                </a:solidFill>
              </a:rPr>
              <a:t>Geringes</a:t>
            </a:r>
            <a:r>
              <a:rPr lang="en-IE" sz="1200" b="1" dirty="0">
                <a:solidFill>
                  <a:srgbClr val="000000"/>
                </a:solidFill>
              </a:rPr>
              <a:t> </a:t>
            </a:r>
            <a:r>
              <a:rPr lang="en-IE" sz="1200" b="1" dirty="0" err="1">
                <a:solidFill>
                  <a:srgbClr val="000000"/>
                </a:solidFill>
              </a:rPr>
              <a:t>Wachstum</a:t>
            </a:r>
            <a:r>
              <a:rPr lang="en-IE" sz="1200" b="1" dirty="0">
                <a:solidFill>
                  <a:srgbClr val="000000"/>
                </a:solidFill>
              </a:rPr>
              <a:t>, </a:t>
            </a:r>
            <a:r>
              <a:rPr lang="en-IE" sz="1200" b="1" dirty="0" err="1">
                <a:solidFill>
                  <a:srgbClr val="000000"/>
                </a:solidFill>
              </a:rPr>
              <a:t>hoher</a:t>
            </a:r>
            <a:r>
              <a:rPr lang="en-IE" sz="1200" b="1" dirty="0">
                <a:solidFill>
                  <a:srgbClr val="000000"/>
                </a:solidFill>
              </a:rPr>
              <a:t> </a:t>
            </a:r>
            <a:r>
              <a:rPr lang="en-IE" sz="1200" b="1" dirty="0" err="1">
                <a:solidFill>
                  <a:srgbClr val="000000"/>
                </a:solidFill>
              </a:rPr>
              <a:t>Anteil</a:t>
            </a:r>
            <a:r>
              <a:rPr lang="en-IE" sz="1200" b="1" dirty="0">
                <a:solidFill>
                  <a:srgbClr val="000000"/>
                </a:solidFill>
              </a:rPr>
              <a:t>: </a:t>
            </a:r>
            <a:r>
              <a:rPr lang="en-IE" sz="1200" dirty="0">
                <a:solidFill>
                  <a:srgbClr val="000000"/>
                </a:solidFill>
              </a:rPr>
              <a:t>Die "Cash Cows" </a:t>
            </a:r>
            <a:r>
              <a:rPr lang="en-IE" sz="1200" dirty="0" err="1">
                <a:solidFill>
                  <a:srgbClr val="000000"/>
                </a:solidFill>
              </a:rPr>
              <a:t>sollten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gemolken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werden</a:t>
            </a:r>
            <a:r>
              <a:rPr lang="en-IE" sz="1200" dirty="0">
                <a:solidFill>
                  <a:srgbClr val="000000"/>
                </a:solidFill>
              </a:rPr>
              <a:t>, </a:t>
            </a:r>
            <a:r>
              <a:rPr lang="en-IE" sz="1200" dirty="0" err="1">
                <a:solidFill>
                  <a:srgbClr val="000000"/>
                </a:solidFill>
              </a:rPr>
              <a:t>damit</a:t>
            </a:r>
            <a:r>
              <a:rPr lang="en-IE" sz="1200" dirty="0">
                <a:solidFill>
                  <a:srgbClr val="000000"/>
                </a:solidFill>
              </a:rPr>
              <a:t> die </a:t>
            </a:r>
            <a:r>
              <a:rPr lang="en-IE" sz="1200" dirty="0" err="1">
                <a:solidFill>
                  <a:srgbClr val="000000"/>
                </a:solidFill>
              </a:rPr>
              <a:t>Produkte</a:t>
            </a:r>
            <a:r>
              <a:rPr lang="en-IE" sz="1200" dirty="0">
                <a:solidFill>
                  <a:srgbClr val="000000"/>
                </a:solidFill>
              </a:rPr>
              <a:t> in "Stars" und "</a:t>
            </a:r>
            <a:r>
              <a:rPr lang="en-IE" sz="1200" dirty="0" err="1">
                <a:solidFill>
                  <a:srgbClr val="000000"/>
                </a:solidFill>
              </a:rPr>
              <a:t>Fragezeichen</a:t>
            </a:r>
            <a:r>
              <a:rPr lang="en-IE" sz="1200" dirty="0">
                <a:solidFill>
                  <a:srgbClr val="000000"/>
                </a:solidFill>
              </a:rPr>
              <a:t>" </a:t>
            </a:r>
            <a:r>
              <a:rPr lang="en-IE" sz="1200" dirty="0" err="1">
                <a:solidFill>
                  <a:srgbClr val="000000"/>
                </a:solidFill>
              </a:rPr>
              <a:t>reinvestiert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werden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können</a:t>
            </a:r>
            <a:r>
              <a:rPr lang="en-IE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48401-6D7C-E642-9A8A-0460291F8F36}"/>
              </a:ext>
            </a:extLst>
          </p:cNvPr>
          <p:cNvSpPr txBox="1"/>
          <p:nvPr/>
        </p:nvSpPr>
        <p:spPr>
          <a:xfrm>
            <a:off x="9093986" y="5311931"/>
            <a:ext cx="2255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err="1">
                <a:solidFill>
                  <a:srgbClr val="000000"/>
                </a:solidFill>
              </a:rPr>
              <a:t>Geringes</a:t>
            </a:r>
            <a:r>
              <a:rPr lang="en-IE" sz="1200" b="1" dirty="0">
                <a:solidFill>
                  <a:srgbClr val="000000"/>
                </a:solidFill>
              </a:rPr>
              <a:t> </a:t>
            </a:r>
            <a:r>
              <a:rPr lang="en-IE" sz="1200" b="1" dirty="0" err="1">
                <a:solidFill>
                  <a:srgbClr val="000000"/>
                </a:solidFill>
              </a:rPr>
              <a:t>Wachstum</a:t>
            </a:r>
            <a:r>
              <a:rPr lang="en-IE" sz="1200" b="1" dirty="0">
                <a:solidFill>
                  <a:srgbClr val="000000"/>
                </a:solidFill>
              </a:rPr>
              <a:t>, </a:t>
            </a:r>
            <a:r>
              <a:rPr lang="en-IE" sz="1200" b="1" dirty="0" err="1">
                <a:solidFill>
                  <a:srgbClr val="000000"/>
                </a:solidFill>
              </a:rPr>
              <a:t>geringer</a:t>
            </a:r>
            <a:r>
              <a:rPr lang="en-IE" sz="1200" b="1" dirty="0">
                <a:solidFill>
                  <a:srgbClr val="000000"/>
                </a:solidFill>
              </a:rPr>
              <a:t> </a:t>
            </a:r>
            <a:r>
              <a:rPr lang="en-IE" sz="1200" b="1" dirty="0" err="1">
                <a:solidFill>
                  <a:srgbClr val="000000"/>
                </a:solidFill>
              </a:rPr>
              <a:t>Anteil</a:t>
            </a:r>
            <a:r>
              <a:rPr lang="en-IE" sz="1200" b="1" dirty="0">
                <a:solidFill>
                  <a:srgbClr val="000000"/>
                </a:solidFill>
              </a:rPr>
              <a:t>. </a:t>
            </a:r>
            <a:r>
              <a:rPr lang="en-IE" sz="1200" dirty="0">
                <a:solidFill>
                  <a:srgbClr val="000000"/>
                </a:solidFill>
              </a:rPr>
              <a:t>Die </a:t>
            </a:r>
            <a:r>
              <a:rPr lang="en-IE" sz="1200" dirty="0" err="1">
                <a:solidFill>
                  <a:srgbClr val="000000"/>
                </a:solidFill>
              </a:rPr>
              <a:t>Unternehmen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sollten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Produkte</a:t>
            </a:r>
            <a:r>
              <a:rPr lang="en-IE" sz="1200" dirty="0">
                <a:solidFill>
                  <a:srgbClr val="000000"/>
                </a:solidFill>
              </a:rPr>
              <a:t> der </a:t>
            </a:r>
            <a:r>
              <a:rPr lang="en-IE" sz="1200" dirty="0" err="1">
                <a:solidFill>
                  <a:srgbClr val="000000"/>
                </a:solidFill>
              </a:rPr>
              <a:t>Kategorie</a:t>
            </a:r>
            <a:r>
              <a:rPr lang="en-IE" sz="1200" dirty="0">
                <a:solidFill>
                  <a:srgbClr val="000000"/>
                </a:solidFill>
              </a:rPr>
              <a:t> "</a:t>
            </a:r>
            <a:r>
              <a:rPr lang="en-IE" sz="1200" dirty="0" err="1">
                <a:solidFill>
                  <a:srgbClr val="000000"/>
                </a:solidFill>
              </a:rPr>
              <a:t>Hunde</a:t>
            </a:r>
            <a:r>
              <a:rPr lang="en-IE" sz="1200" dirty="0">
                <a:solidFill>
                  <a:srgbClr val="000000"/>
                </a:solidFill>
              </a:rPr>
              <a:t>" </a:t>
            </a:r>
            <a:r>
              <a:rPr lang="en-IE" sz="1200" dirty="0" err="1">
                <a:solidFill>
                  <a:srgbClr val="000000"/>
                </a:solidFill>
              </a:rPr>
              <a:t>auflösen</a:t>
            </a:r>
            <a:r>
              <a:rPr lang="en-IE" sz="1200" dirty="0">
                <a:solidFill>
                  <a:srgbClr val="000000"/>
                </a:solidFill>
              </a:rPr>
              <a:t>, </a:t>
            </a:r>
            <a:r>
              <a:rPr lang="en-IE" sz="1200" dirty="0" err="1">
                <a:solidFill>
                  <a:srgbClr val="000000"/>
                </a:solidFill>
              </a:rPr>
              <a:t>veräußern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oder</a:t>
            </a:r>
            <a:r>
              <a:rPr lang="en-IE" sz="1200" dirty="0">
                <a:solidFill>
                  <a:srgbClr val="000000"/>
                </a:solidFill>
              </a:rPr>
              <a:t> neu </a:t>
            </a:r>
            <a:r>
              <a:rPr lang="en-IE" sz="1200" dirty="0" err="1">
                <a:solidFill>
                  <a:srgbClr val="000000"/>
                </a:solidFill>
              </a:rPr>
              <a:t>positionieren</a:t>
            </a:r>
            <a:r>
              <a:rPr lang="en-IE" sz="1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397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378561-A2B9-D132-2AE8-46E6AABA4C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8537" y="1928522"/>
            <a:ext cx="5913463" cy="3722513"/>
          </a:xfrm>
        </p:spPr>
        <p:txBody>
          <a:bodyPr/>
          <a:lstStyle/>
          <a:p>
            <a:r>
              <a:rPr lang="en-US" dirty="0">
                <a:latin typeface="Inter"/>
              </a:rPr>
              <a:t>Es </a:t>
            </a:r>
            <a:r>
              <a:rPr lang="en-US" dirty="0" err="1">
                <a:latin typeface="Inter"/>
              </a:rPr>
              <a:t>reicht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nicht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aus</a:t>
            </a:r>
            <a:r>
              <a:rPr lang="en-US" dirty="0">
                <a:latin typeface="Inter"/>
              </a:rPr>
              <a:t>, das </a:t>
            </a:r>
            <a:r>
              <a:rPr lang="en-US" dirty="0" err="1">
                <a:latin typeface="Inter"/>
              </a:rPr>
              <a:t>Wachstum</a:t>
            </a:r>
            <a:r>
              <a:rPr lang="en-US" dirty="0">
                <a:latin typeface="Inter"/>
              </a:rPr>
              <a:t> des </a:t>
            </a:r>
            <a:r>
              <a:rPr lang="en-US" dirty="0" err="1">
                <a:latin typeface="Inter"/>
              </a:rPr>
              <a:t>Unternehmens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zu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planen</a:t>
            </a:r>
            <a:r>
              <a:rPr lang="en-US" dirty="0">
                <a:latin typeface="Inter"/>
              </a:rPr>
              <a:t>. Die </a:t>
            </a:r>
            <a:r>
              <a:rPr lang="en-US" dirty="0" err="1">
                <a:latin typeface="Inter"/>
              </a:rPr>
              <a:t>erfolgreichsten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Unternehmen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legen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auch</a:t>
            </a:r>
            <a:r>
              <a:rPr lang="en-US" dirty="0">
                <a:latin typeface="Inter"/>
              </a:rPr>
              <a:t> die </a:t>
            </a:r>
            <a:r>
              <a:rPr lang="en-US" dirty="0" err="1">
                <a:latin typeface="Inter"/>
              </a:rPr>
              <a:t>Methode</a:t>
            </a:r>
            <a:r>
              <a:rPr lang="en-US" dirty="0">
                <a:latin typeface="Inter"/>
              </a:rPr>
              <a:t> des </a:t>
            </a:r>
            <a:r>
              <a:rPr lang="en-US" dirty="0" err="1">
                <a:latin typeface="Inter"/>
              </a:rPr>
              <a:t>Wachstums</a:t>
            </a:r>
            <a:r>
              <a:rPr lang="en-US" dirty="0">
                <a:latin typeface="Inter"/>
              </a:rPr>
              <a:t> fest, die </a:t>
            </a:r>
            <a:r>
              <a:rPr lang="en-US" dirty="0" err="1">
                <a:latin typeface="Inter"/>
              </a:rPr>
              <a:t>durch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Verhaltensstrategien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bestimmt</a:t>
            </a:r>
            <a:r>
              <a:rPr lang="en-US" dirty="0">
                <a:latin typeface="Inter"/>
              </a:rPr>
              <a:t> </a:t>
            </a:r>
            <a:r>
              <a:rPr lang="en-US" dirty="0" err="1">
                <a:latin typeface="Inter"/>
              </a:rPr>
              <a:t>wird</a:t>
            </a:r>
            <a:r>
              <a:rPr lang="en-US" dirty="0">
                <a:latin typeface="Inter"/>
              </a:rPr>
              <a:t>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1188A3"/>
                </a:solidFill>
              </a:rPr>
              <a:t>Wachstumsmethode</a:t>
            </a:r>
            <a:r>
              <a:rPr lang="en-GB" b="1" dirty="0">
                <a:solidFill>
                  <a:srgbClr val="1188A3"/>
                </a:solidFill>
              </a:rPr>
              <a:t> </a:t>
            </a:r>
            <a:r>
              <a:rPr lang="en-GB" b="1" dirty="0" err="1">
                <a:solidFill>
                  <a:srgbClr val="1188A3"/>
                </a:solidFill>
              </a:rPr>
              <a:t>Akquisition</a:t>
            </a:r>
            <a:r>
              <a:rPr lang="en-GB" b="1" dirty="0">
                <a:solidFill>
                  <a:srgbClr val="1188A3"/>
                </a:solidFill>
              </a:rPr>
              <a:t>: </a:t>
            </a:r>
            <a:r>
              <a:rPr lang="en-GB" dirty="0"/>
              <a:t>die </a:t>
            </a:r>
            <a:r>
              <a:rPr lang="en-GB" dirty="0" err="1"/>
              <a:t>Übernahme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Unternehmens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anderes</a:t>
            </a:r>
            <a:r>
              <a:rPr lang="en-GB" dirty="0"/>
              <a:t> </a:t>
            </a:r>
            <a:r>
              <a:rPr lang="en-GB" dirty="0" err="1"/>
              <a:t>Unternehmen</a:t>
            </a:r>
            <a:r>
              <a:rPr lang="en-GB" dirty="0"/>
              <a:t> 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1188A3"/>
                </a:solidFill>
              </a:rPr>
              <a:t>Organisches</a:t>
            </a:r>
            <a:r>
              <a:rPr lang="en-GB" b="1" dirty="0">
                <a:solidFill>
                  <a:srgbClr val="1188A3"/>
                </a:solidFill>
              </a:rPr>
              <a:t> </a:t>
            </a:r>
            <a:r>
              <a:rPr lang="en-GB" b="1" dirty="0" err="1">
                <a:solidFill>
                  <a:srgbClr val="1188A3"/>
                </a:solidFill>
              </a:rPr>
              <a:t>Wachstum</a:t>
            </a:r>
            <a:r>
              <a:rPr lang="en-GB" b="1" dirty="0">
                <a:solidFill>
                  <a:srgbClr val="1188A3"/>
                </a:solidFill>
              </a:rPr>
              <a:t>: </a:t>
            </a:r>
            <a:r>
              <a:rPr lang="en-GB" dirty="0"/>
              <a:t> </a:t>
            </a:r>
            <a:r>
              <a:rPr lang="en-GB" dirty="0" err="1"/>
              <a:t>Steigerung</a:t>
            </a:r>
            <a:r>
              <a:rPr lang="en-GB" dirty="0"/>
              <a:t> des </a:t>
            </a:r>
            <a:r>
              <a:rPr lang="en-GB" dirty="0" err="1"/>
              <a:t>Absatzes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eigener</a:t>
            </a:r>
            <a:r>
              <a:rPr lang="en-GB" dirty="0"/>
              <a:t> Kraft (</a:t>
            </a:r>
            <a:r>
              <a:rPr lang="en-GB" dirty="0" err="1"/>
              <a:t>Ausweitung</a:t>
            </a:r>
            <a:r>
              <a:rPr lang="en-GB" dirty="0"/>
              <a:t> des </a:t>
            </a:r>
            <a:r>
              <a:rPr lang="en-GB" dirty="0" err="1"/>
              <a:t>Marktanteils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Marketing, </a:t>
            </a:r>
            <a:r>
              <a:rPr lang="en-GB" dirty="0" err="1"/>
              <a:t>Erschließung</a:t>
            </a:r>
            <a:r>
              <a:rPr lang="en-GB" dirty="0"/>
              <a:t> </a:t>
            </a:r>
            <a:r>
              <a:rPr lang="en-GB" dirty="0" err="1"/>
              <a:t>neuer</a:t>
            </a:r>
            <a:r>
              <a:rPr lang="en-GB" dirty="0"/>
              <a:t> </a:t>
            </a:r>
            <a:r>
              <a:rPr lang="en-GB" dirty="0" err="1"/>
              <a:t>Märkte</a:t>
            </a:r>
            <a:r>
              <a:rPr lang="en-GB" dirty="0"/>
              <a:t>, </a:t>
            </a:r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Produkte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C712B3-6A61-885E-EC50-50798B0E59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rgbClr val="FED100"/>
          </a:solidFill>
        </p:spPr>
        <p:txBody>
          <a:bodyPr/>
          <a:lstStyle/>
          <a:p>
            <a:r>
              <a:rPr lang="en-GB" dirty="0" err="1"/>
              <a:t>Einstellungs</a:t>
            </a:r>
            <a:r>
              <a:rPr lang="en-GB" dirty="0"/>
              <a:t> </a:t>
            </a:r>
            <a:r>
              <a:rPr lang="en-GB" dirty="0" err="1"/>
              <a:t>Strategien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387B2E-A9A5-4F6B-F2B0-6622F0FACA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2528" y="722862"/>
            <a:ext cx="4119691" cy="3433969"/>
          </a:xfrm>
        </p:spPr>
        <p:txBody>
          <a:bodyPr/>
          <a:lstStyle/>
          <a:p>
            <a:r>
              <a:rPr lang="en-GB" b="1" dirty="0"/>
              <a:t>Wie Sie </a:t>
            </a:r>
            <a:r>
              <a:rPr lang="en-GB" b="1" dirty="0" err="1"/>
              <a:t>wirksame</a:t>
            </a:r>
            <a:r>
              <a:rPr lang="en-GB" b="1" dirty="0"/>
              <a:t> </a:t>
            </a:r>
            <a:r>
              <a:rPr lang="en-GB" b="1" dirty="0" err="1"/>
              <a:t>Marketingstrategien</a:t>
            </a:r>
            <a:r>
              <a:rPr lang="en-GB" b="1" dirty="0"/>
              <a:t> für </a:t>
            </a:r>
            <a:r>
              <a:rPr lang="en-GB" b="1" dirty="0" err="1"/>
              <a:t>Ihr</a:t>
            </a:r>
            <a:r>
              <a:rPr lang="en-GB" b="1" dirty="0"/>
              <a:t> </a:t>
            </a:r>
            <a:r>
              <a:rPr lang="en-GB" b="1" dirty="0" err="1"/>
              <a:t>Unternehmen</a:t>
            </a:r>
            <a:r>
              <a:rPr lang="en-GB" b="1" dirty="0"/>
              <a:t> </a:t>
            </a:r>
            <a:r>
              <a:rPr lang="en-GB" b="1" dirty="0" err="1"/>
              <a:t>entwickeln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012FF3-F352-958E-1800-8EB90A606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C0BD29BB-B900-5CF2-C964-C163E2F37D0C}"/>
              </a:ext>
            </a:extLst>
          </p:cNvPr>
          <p:cNvGrpSpPr/>
          <p:nvPr/>
        </p:nvGrpSpPr>
        <p:grpSpPr>
          <a:xfrm>
            <a:off x="1568377" y="3743864"/>
            <a:ext cx="2244498" cy="2000019"/>
            <a:chOff x="10410452" y="410457"/>
            <a:chExt cx="1091621" cy="1089230"/>
          </a:xfrm>
        </p:grpSpPr>
        <p:sp>
          <p:nvSpPr>
            <p:cNvPr id="7" name="Freeform 1356">
              <a:extLst>
                <a:ext uri="{FF2B5EF4-FFF2-40B4-BE49-F238E27FC236}">
                  <a16:creationId xmlns:a16="http://schemas.microsoft.com/office/drawing/2014/main" id="{DCC503CD-6082-2D58-8FBF-077B0B50A320}"/>
                </a:ext>
              </a:extLst>
            </p:cNvPr>
            <p:cNvSpPr/>
            <p:nvPr/>
          </p:nvSpPr>
          <p:spPr>
            <a:xfrm>
              <a:off x="10975462" y="481769"/>
              <a:ext cx="268790" cy="153594"/>
            </a:xfrm>
            <a:custGeom>
              <a:avLst/>
              <a:gdLst>
                <a:gd name="connsiteX0" fmla="*/ 134395 w 268790"/>
                <a:gd name="connsiteY0" fmla="*/ 153595 h 153594"/>
                <a:gd name="connsiteX1" fmla="*/ 208450 w 268790"/>
                <a:gd name="connsiteY1" fmla="*/ 95997 h 153594"/>
                <a:gd name="connsiteX2" fmla="*/ 268791 w 268790"/>
                <a:gd name="connsiteY2" fmla="*/ 95997 h 153594"/>
                <a:gd name="connsiteX3" fmla="*/ 268791 w 268790"/>
                <a:gd name="connsiteY3" fmla="*/ 57598 h 153594"/>
                <a:gd name="connsiteX4" fmla="*/ 208450 w 268790"/>
                <a:gd name="connsiteY4" fmla="*/ 57598 h 153594"/>
                <a:gd name="connsiteX5" fmla="*/ 134395 w 268790"/>
                <a:gd name="connsiteY5" fmla="*/ 0 h 153594"/>
                <a:gd name="connsiteX6" fmla="*/ 60340 w 268790"/>
                <a:gd name="connsiteY6" fmla="*/ 57598 h 153594"/>
                <a:gd name="connsiteX7" fmla="*/ 0 w 268790"/>
                <a:gd name="connsiteY7" fmla="*/ 57598 h 153594"/>
                <a:gd name="connsiteX8" fmla="*/ 0 w 268790"/>
                <a:gd name="connsiteY8" fmla="*/ 95997 h 153594"/>
                <a:gd name="connsiteX9" fmla="*/ 60340 w 268790"/>
                <a:gd name="connsiteY9" fmla="*/ 95997 h 153594"/>
                <a:gd name="connsiteX10" fmla="*/ 134395 w 268790"/>
                <a:gd name="connsiteY10" fmla="*/ 153595 h 153594"/>
                <a:gd name="connsiteX11" fmla="*/ 134395 w 268790"/>
                <a:gd name="connsiteY11" fmla="*/ 153595 h 153594"/>
                <a:gd name="connsiteX12" fmla="*/ 134395 w 268790"/>
                <a:gd name="connsiteY12" fmla="*/ 38399 h 153594"/>
                <a:gd name="connsiteX13" fmla="*/ 170051 w 268790"/>
                <a:gd name="connsiteY13" fmla="*/ 63084 h 153594"/>
                <a:gd name="connsiteX14" fmla="*/ 161823 w 268790"/>
                <a:gd name="connsiteY14" fmla="*/ 104225 h 153594"/>
                <a:gd name="connsiteX15" fmla="*/ 120682 w 268790"/>
                <a:gd name="connsiteY15" fmla="*/ 112453 h 153594"/>
                <a:gd name="connsiteX16" fmla="*/ 95997 w 268790"/>
                <a:gd name="connsiteY16" fmla="*/ 76797 h 153594"/>
                <a:gd name="connsiteX17" fmla="*/ 134395 w 268790"/>
                <a:gd name="connsiteY17" fmla="*/ 38399 h 153594"/>
                <a:gd name="connsiteX18" fmla="*/ 134395 w 268790"/>
                <a:gd name="connsiteY18" fmla="*/ 38399 h 1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8790" h="153594">
                  <a:moveTo>
                    <a:pt x="134395" y="153595"/>
                  </a:moveTo>
                  <a:cubicBezTo>
                    <a:pt x="170051" y="153595"/>
                    <a:pt x="200222" y="128910"/>
                    <a:pt x="208450" y="95997"/>
                  </a:cubicBezTo>
                  <a:lnTo>
                    <a:pt x="268791" y="95997"/>
                  </a:lnTo>
                  <a:lnTo>
                    <a:pt x="268791" y="57598"/>
                  </a:lnTo>
                  <a:lnTo>
                    <a:pt x="208450" y="57598"/>
                  </a:lnTo>
                  <a:cubicBezTo>
                    <a:pt x="200222" y="24685"/>
                    <a:pt x="170051" y="0"/>
                    <a:pt x="134395" y="0"/>
                  </a:cubicBezTo>
                  <a:cubicBezTo>
                    <a:pt x="98740" y="0"/>
                    <a:pt x="68569" y="24685"/>
                    <a:pt x="60340" y="57598"/>
                  </a:cubicBezTo>
                  <a:lnTo>
                    <a:pt x="0" y="57598"/>
                  </a:lnTo>
                  <a:lnTo>
                    <a:pt x="0" y="95997"/>
                  </a:lnTo>
                  <a:lnTo>
                    <a:pt x="60340" y="95997"/>
                  </a:lnTo>
                  <a:cubicBezTo>
                    <a:pt x="68569" y="128910"/>
                    <a:pt x="98740" y="153595"/>
                    <a:pt x="134395" y="153595"/>
                  </a:cubicBezTo>
                  <a:lnTo>
                    <a:pt x="134395" y="153595"/>
                  </a:lnTo>
                  <a:close/>
                  <a:moveTo>
                    <a:pt x="134395" y="38399"/>
                  </a:moveTo>
                  <a:cubicBezTo>
                    <a:pt x="150852" y="38399"/>
                    <a:pt x="164566" y="46627"/>
                    <a:pt x="170051" y="63084"/>
                  </a:cubicBezTo>
                  <a:cubicBezTo>
                    <a:pt x="175537" y="76797"/>
                    <a:pt x="172794" y="93254"/>
                    <a:pt x="161823" y="104225"/>
                  </a:cubicBezTo>
                  <a:cubicBezTo>
                    <a:pt x="150852" y="115196"/>
                    <a:pt x="134395" y="117939"/>
                    <a:pt x="120682" y="112453"/>
                  </a:cubicBezTo>
                  <a:cubicBezTo>
                    <a:pt x="106968" y="106968"/>
                    <a:pt x="95997" y="93254"/>
                    <a:pt x="95997" y="76797"/>
                  </a:cubicBezTo>
                  <a:cubicBezTo>
                    <a:pt x="95997" y="54855"/>
                    <a:pt x="112454" y="38399"/>
                    <a:pt x="134395" y="38399"/>
                  </a:cubicBezTo>
                  <a:lnTo>
                    <a:pt x="134395" y="38399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357">
              <a:extLst>
                <a:ext uri="{FF2B5EF4-FFF2-40B4-BE49-F238E27FC236}">
                  <a16:creationId xmlns:a16="http://schemas.microsoft.com/office/drawing/2014/main" id="{EA7D24A5-27B3-295E-310C-2CDA2097FD94}"/>
                </a:ext>
              </a:extLst>
            </p:cNvPr>
            <p:cNvSpPr/>
            <p:nvPr/>
          </p:nvSpPr>
          <p:spPr>
            <a:xfrm>
              <a:off x="10410452" y="410457"/>
              <a:ext cx="1091621" cy="1089230"/>
            </a:xfrm>
            <a:custGeom>
              <a:avLst/>
              <a:gdLst>
                <a:gd name="connsiteX0" fmla="*/ 1047737 w 1091621"/>
                <a:gd name="connsiteY0" fmla="*/ 822829 h 1089230"/>
                <a:gd name="connsiteX1" fmla="*/ 984653 w 1091621"/>
                <a:gd name="connsiteY1" fmla="*/ 743289 h 1089230"/>
                <a:gd name="connsiteX2" fmla="*/ 916084 w 1091621"/>
                <a:gd name="connsiteY2" fmla="*/ 715861 h 1089230"/>
                <a:gd name="connsiteX3" fmla="*/ 872200 w 1091621"/>
                <a:gd name="connsiteY3" fmla="*/ 693919 h 1089230"/>
                <a:gd name="connsiteX4" fmla="*/ 773461 w 1091621"/>
                <a:gd name="connsiteY4" fmla="*/ 655520 h 1089230"/>
                <a:gd name="connsiteX5" fmla="*/ 759747 w 1091621"/>
                <a:gd name="connsiteY5" fmla="*/ 611636 h 1089230"/>
                <a:gd name="connsiteX6" fmla="*/ 759747 w 1091621"/>
                <a:gd name="connsiteY6" fmla="*/ 562266 h 1089230"/>
                <a:gd name="connsiteX7" fmla="*/ 831058 w 1091621"/>
                <a:gd name="connsiteY7" fmla="*/ 562266 h 1089230"/>
                <a:gd name="connsiteX8" fmla="*/ 948998 w 1091621"/>
                <a:gd name="connsiteY8" fmla="*/ 482726 h 1089230"/>
                <a:gd name="connsiteX9" fmla="*/ 995624 w 1091621"/>
                <a:gd name="connsiteY9" fmla="*/ 370273 h 1089230"/>
                <a:gd name="connsiteX10" fmla="*/ 995624 w 1091621"/>
                <a:gd name="connsiteY10" fmla="*/ 356559 h 1089230"/>
                <a:gd name="connsiteX11" fmla="*/ 995624 w 1091621"/>
                <a:gd name="connsiteY11" fmla="*/ 356559 h 1089230"/>
                <a:gd name="connsiteX12" fmla="*/ 979168 w 1091621"/>
                <a:gd name="connsiteY12" fmla="*/ 345588 h 1089230"/>
                <a:gd name="connsiteX13" fmla="*/ 883171 w 1091621"/>
                <a:gd name="connsiteY13" fmla="*/ 345588 h 1089230"/>
                <a:gd name="connsiteX14" fmla="*/ 770718 w 1091621"/>
                <a:gd name="connsiteY14" fmla="*/ 416900 h 1089230"/>
                <a:gd name="connsiteX15" fmla="*/ 762489 w 1091621"/>
                <a:gd name="connsiteY15" fmla="*/ 433357 h 1089230"/>
                <a:gd name="connsiteX16" fmla="*/ 762489 w 1091621"/>
                <a:gd name="connsiteY16" fmla="*/ 293475 h 1089230"/>
                <a:gd name="connsiteX17" fmla="*/ 943512 w 1091621"/>
                <a:gd name="connsiteY17" fmla="*/ 293475 h 1089230"/>
                <a:gd name="connsiteX18" fmla="*/ 962712 w 1091621"/>
                <a:gd name="connsiteY18" fmla="*/ 274276 h 1089230"/>
                <a:gd name="connsiteX19" fmla="*/ 962712 w 1091621"/>
                <a:gd name="connsiteY19" fmla="*/ 19199 h 1089230"/>
                <a:gd name="connsiteX20" fmla="*/ 943512 w 1091621"/>
                <a:gd name="connsiteY20" fmla="*/ 0 h 1089230"/>
                <a:gd name="connsiteX21" fmla="*/ 471756 w 1091621"/>
                <a:gd name="connsiteY21" fmla="*/ 0 h 1089230"/>
                <a:gd name="connsiteX22" fmla="*/ 452557 w 1091621"/>
                <a:gd name="connsiteY22" fmla="*/ 19199 h 1089230"/>
                <a:gd name="connsiteX23" fmla="*/ 452557 w 1091621"/>
                <a:gd name="connsiteY23" fmla="*/ 274276 h 1089230"/>
                <a:gd name="connsiteX24" fmla="*/ 471756 w 1091621"/>
                <a:gd name="connsiteY24" fmla="*/ 293475 h 1089230"/>
                <a:gd name="connsiteX25" fmla="*/ 652778 w 1091621"/>
                <a:gd name="connsiteY25" fmla="*/ 293475 h 1089230"/>
                <a:gd name="connsiteX26" fmla="*/ 652778 w 1091621"/>
                <a:gd name="connsiteY26" fmla="*/ 433357 h 1089230"/>
                <a:gd name="connsiteX27" fmla="*/ 644550 w 1091621"/>
                <a:gd name="connsiteY27" fmla="*/ 416900 h 1089230"/>
                <a:gd name="connsiteX28" fmla="*/ 532097 w 1091621"/>
                <a:gd name="connsiteY28" fmla="*/ 345588 h 1089230"/>
                <a:gd name="connsiteX29" fmla="*/ 436100 w 1091621"/>
                <a:gd name="connsiteY29" fmla="*/ 345588 h 1089230"/>
                <a:gd name="connsiteX30" fmla="*/ 419643 w 1091621"/>
                <a:gd name="connsiteY30" fmla="*/ 356559 h 1089230"/>
                <a:gd name="connsiteX31" fmla="*/ 419643 w 1091621"/>
                <a:gd name="connsiteY31" fmla="*/ 356559 h 1089230"/>
                <a:gd name="connsiteX32" fmla="*/ 419643 w 1091621"/>
                <a:gd name="connsiteY32" fmla="*/ 370273 h 1089230"/>
                <a:gd name="connsiteX33" fmla="*/ 466270 w 1091621"/>
                <a:gd name="connsiteY33" fmla="*/ 482726 h 1089230"/>
                <a:gd name="connsiteX34" fmla="*/ 584209 w 1091621"/>
                <a:gd name="connsiteY34" fmla="*/ 562266 h 1089230"/>
                <a:gd name="connsiteX35" fmla="*/ 655521 w 1091621"/>
                <a:gd name="connsiteY35" fmla="*/ 562266 h 1089230"/>
                <a:gd name="connsiteX36" fmla="*/ 655521 w 1091621"/>
                <a:gd name="connsiteY36" fmla="*/ 614379 h 1089230"/>
                <a:gd name="connsiteX37" fmla="*/ 641807 w 1091621"/>
                <a:gd name="connsiteY37" fmla="*/ 652778 h 1089230"/>
                <a:gd name="connsiteX38" fmla="*/ 518383 w 1091621"/>
                <a:gd name="connsiteY38" fmla="*/ 696662 h 1089230"/>
                <a:gd name="connsiteX39" fmla="*/ 479984 w 1091621"/>
                <a:gd name="connsiteY39" fmla="*/ 718604 h 1089230"/>
                <a:gd name="connsiteX40" fmla="*/ 422386 w 1091621"/>
                <a:gd name="connsiteY40" fmla="*/ 743289 h 1089230"/>
                <a:gd name="connsiteX41" fmla="*/ 364788 w 1091621"/>
                <a:gd name="connsiteY41" fmla="*/ 817343 h 1089230"/>
                <a:gd name="connsiteX42" fmla="*/ 345589 w 1091621"/>
                <a:gd name="connsiteY42" fmla="*/ 817343 h 1089230"/>
                <a:gd name="connsiteX43" fmla="*/ 345589 w 1091621"/>
                <a:gd name="connsiteY43" fmla="*/ 798144 h 1089230"/>
                <a:gd name="connsiteX44" fmla="*/ 326389 w 1091621"/>
                <a:gd name="connsiteY44" fmla="*/ 778945 h 1089230"/>
                <a:gd name="connsiteX45" fmla="*/ 19200 w 1091621"/>
                <a:gd name="connsiteY45" fmla="*/ 778945 h 1089230"/>
                <a:gd name="connsiteX46" fmla="*/ 0 w 1091621"/>
                <a:gd name="connsiteY46" fmla="*/ 798144 h 1089230"/>
                <a:gd name="connsiteX47" fmla="*/ 0 w 1091621"/>
                <a:gd name="connsiteY47" fmla="*/ 1069677 h 1089230"/>
                <a:gd name="connsiteX48" fmla="*/ 19200 w 1091621"/>
                <a:gd name="connsiteY48" fmla="*/ 1088877 h 1089230"/>
                <a:gd name="connsiteX49" fmla="*/ 326389 w 1091621"/>
                <a:gd name="connsiteY49" fmla="*/ 1088877 h 1089230"/>
                <a:gd name="connsiteX50" fmla="*/ 345589 w 1091621"/>
                <a:gd name="connsiteY50" fmla="*/ 1069677 h 1089230"/>
                <a:gd name="connsiteX51" fmla="*/ 345589 w 1091621"/>
                <a:gd name="connsiteY51" fmla="*/ 1053221 h 1089230"/>
                <a:gd name="connsiteX52" fmla="*/ 386730 w 1091621"/>
                <a:gd name="connsiteY52" fmla="*/ 1064192 h 1089230"/>
                <a:gd name="connsiteX53" fmla="*/ 789917 w 1091621"/>
                <a:gd name="connsiteY53" fmla="*/ 1066935 h 1089230"/>
                <a:gd name="connsiteX54" fmla="*/ 932541 w 1091621"/>
                <a:gd name="connsiteY54" fmla="*/ 1034021 h 1089230"/>
                <a:gd name="connsiteX55" fmla="*/ 938027 w 1091621"/>
                <a:gd name="connsiteY55" fmla="*/ 1031279 h 1089230"/>
                <a:gd name="connsiteX56" fmla="*/ 1064193 w 1091621"/>
                <a:gd name="connsiteY56" fmla="*/ 938025 h 1089230"/>
                <a:gd name="connsiteX57" fmla="*/ 1091621 w 1091621"/>
                <a:gd name="connsiteY57" fmla="*/ 885912 h 1089230"/>
                <a:gd name="connsiteX58" fmla="*/ 1091621 w 1091621"/>
                <a:gd name="connsiteY58" fmla="*/ 885912 h 1089230"/>
                <a:gd name="connsiteX59" fmla="*/ 1047737 w 1091621"/>
                <a:gd name="connsiteY59" fmla="*/ 822829 h 1089230"/>
                <a:gd name="connsiteX60" fmla="*/ 1047737 w 1091621"/>
                <a:gd name="connsiteY60" fmla="*/ 822829 h 1089230"/>
                <a:gd name="connsiteX61" fmla="*/ 798145 w 1091621"/>
                <a:gd name="connsiteY61" fmla="*/ 430614 h 1089230"/>
                <a:gd name="connsiteX62" fmla="*/ 880429 w 1091621"/>
                <a:gd name="connsiteY62" fmla="*/ 381244 h 1089230"/>
                <a:gd name="connsiteX63" fmla="*/ 948998 w 1091621"/>
                <a:gd name="connsiteY63" fmla="*/ 381244 h 1089230"/>
                <a:gd name="connsiteX64" fmla="*/ 913341 w 1091621"/>
                <a:gd name="connsiteY64" fmla="*/ 469012 h 1089230"/>
                <a:gd name="connsiteX65" fmla="*/ 828316 w 1091621"/>
                <a:gd name="connsiteY65" fmla="*/ 526610 h 1089230"/>
                <a:gd name="connsiteX66" fmla="*/ 781689 w 1091621"/>
                <a:gd name="connsiteY66" fmla="*/ 526610 h 1089230"/>
                <a:gd name="connsiteX67" fmla="*/ 896885 w 1091621"/>
                <a:gd name="connsiteY67" fmla="*/ 427871 h 1089230"/>
                <a:gd name="connsiteX68" fmla="*/ 866715 w 1091621"/>
                <a:gd name="connsiteY68" fmla="*/ 405929 h 1089230"/>
                <a:gd name="connsiteX69" fmla="*/ 762489 w 1091621"/>
                <a:gd name="connsiteY69" fmla="*/ 493697 h 1089230"/>
                <a:gd name="connsiteX70" fmla="*/ 798145 w 1091621"/>
                <a:gd name="connsiteY70" fmla="*/ 430614 h 1089230"/>
                <a:gd name="connsiteX71" fmla="*/ 504669 w 1091621"/>
                <a:gd name="connsiteY71" fmla="*/ 181022 h 1089230"/>
                <a:gd name="connsiteX72" fmla="*/ 485470 w 1091621"/>
                <a:gd name="connsiteY72" fmla="*/ 181022 h 1089230"/>
                <a:gd name="connsiteX73" fmla="*/ 485470 w 1091621"/>
                <a:gd name="connsiteY73" fmla="*/ 109710 h 1089230"/>
                <a:gd name="connsiteX74" fmla="*/ 504669 w 1091621"/>
                <a:gd name="connsiteY74" fmla="*/ 109710 h 1089230"/>
                <a:gd name="connsiteX75" fmla="*/ 559524 w 1091621"/>
                <a:gd name="connsiteY75" fmla="*/ 54855 h 1089230"/>
                <a:gd name="connsiteX76" fmla="*/ 559524 w 1091621"/>
                <a:gd name="connsiteY76" fmla="*/ 35656 h 1089230"/>
                <a:gd name="connsiteX77" fmla="*/ 850258 w 1091621"/>
                <a:gd name="connsiteY77" fmla="*/ 35656 h 1089230"/>
                <a:gd name="connsiteX78" fmla="*/ 850258 w 1091621"/>
                <a:gd name="connsiteY78" fmla="*/ 54855 h 1089230"/>
                <a:gd name="connsiteX79" fmla="*/ 905113 w 1091621"/>
                <a:gd name="connsiteY79" fmla="*/ 109710 h 1089230"/>
                <a:gd name="connsiteX80" fmla="*/ 924313 w 1091621"/>
                <a:gd name="connsiteY80" fmla="*/ 109710 h 1089230"/>
                <a:gd name="connsiteX81" fmla="*/ 924313 w 1091621"/>
                <a:gd name="connsiteY81" fmla="*/ 181022 h 1089230"/>
                <a:gd name="connsiteX82" fmla="*/ 905113 w 1091621"/>
                <a:gd name="connsiteY82" fmla="*/ 181022 h 1089230"/>
                <a:gd name="connsiteX83" fmla="*/ 850258 w 1091621"/>
                <a:gd name="connsiteY83" fmla="*/ 235878 h 1089230"/>
                <a:gd name="connsiteX84" fmla="*/ 850258 w 1091621"/>
                <a:gd name="connsiteY84" fmla="*/ 255077 h 1089230"/>
                <a:gd name="connsiteX85" fmla="*/ 559524 w 1091621"/>
                <a:gd name="connsiteY85" fmla="*/ 255077 h 1089230"/>
                <a:gd name="connsiteX86" fmla="*/ 559524 w 1091621"/>
                <a:gd name="connsiteY86" fmla="*/ 235878 h 1089230"/>
                <a:gd name="connsiteX87" fmla="*/ 504669 w 1091621"/>
                <a:gd name="connsiteY87" fmla="*/ 181022 h 1089230"/>
                <a:gd name="connsiteX88" fmla="*/ 504669 w 1091621"/>
                <a:gd name="connsiteY88" fmla="*/ 181022 h 1089230"/>
                <a:gd name="connsiteX89" fmla="*/ 885914 w 1091621"/>
                <a:gd name="connsiteY89" fmla="*/ 255077 h 1089230"/>
                <a:gd name="connsiteX90" fmla="*/ 885914 w 1091621"/>
                <a:gd name="connsiteY90" fmla="*/ 235878 h 1089230"/>
                <a:gd name="connsiteX91" fmla="*/ 905113 w 1091621"/>
                <a:gd name="connsiteY91" fmla="*/ 216678 h 1089230"/>
                <a:gd name="connsiteX92" fmla="*/ 924313 w 1091621"/>
                <a:gd name="connsiteY92" fmla="*/ 216678 h 1089230"/>
                <a:gd name="connsiteX93" fmla="*/ 924313 w 1091621"/>
                <a:gd name="connsiteY93" fmla="*/ 252334 h 1089230"/>
                <a:gd name="connsiteX94" fmla="*/ 885914 w 1091621"/>
                <a:gd name="connsiteY94" fmla="*/ 252334 h 1089230"/>
                <a:gd name="connsiteX95" fmla="*/ 921570 w 1091621"/>
                <a:gd name="connsiteY95" fmla="*/ 74054 h 1089230"/>
                <a:gd name="connsiteX96" fmla="*/ 902370 w 1091621"/>
                <a:gd name="connsiteY96" fmla="*/ 74054 h 1089230"/>
                <a:gd name="connsiteX97" fmla="*/ 883171 w 1091621"/>
                <a:gd name="connsiteY97" fmla="*/ 54855 h 1089230"/>
                <a:gd name="connsiteX98" fmla="*/ 883171 w 1091621"/>
                <a:gd name="connsiteY98" fmla="*/ 35656 h 1089230"/>
                <a:gd name="connsiteX99" fmla="*/ 918827 w 1091621"/>
                <a:gd name="connsiteY99" fmla="*/ 35656 h 1089230"/>
                <a:gd name="connsiteX100" fmla="*/ 918827 w 1091621"/>
                <a:gd name="connsiteY100" fmla="*/ 74054 h 1089230"/>
                <a:gd name="connsiteX101" fmla="*/ 521126 w 1091621"/>
                <a:gd name="connsiteY101" fmla="*/ 35656 h 1089230"/>
                <a:gd name="connsiteX102" fmla="*/ 521126 w 1091621"/>
                <a:gd name="connsiteY102" fmla="*/ 54855 h 1089230"/>
                <a:gd name="connsiteX103" fmla="*/ 501926 w 1091621"/>
                <a:gd name="connsiteY103" fmla="*/ 74054 h 1089230"/>
                <a:gd name="connsiteX104" fmla="*/ 482727 w 1091621"/>
                <a:gd name="connsiteY104" fmla="*/ 74054 h 1089230"/>
                <a:gd name="connsiteX105" fmla="*/ 482727 w 1091621"/>
                <a:gd name="connsiteY105" fmla="*/ 38399 h 1089230"/>
                <a:gd name="connsiteX106" fmla="*/ 521126 w 1091621"/>
                <a:gd name="connsiteY106" fmla="*/ 38399 h 1089230"/>
                <a:gd name="connsiteX107" fmla="*/ 485470 w 1091621"/>
                <a:gd name="connsiteY107" fmla="*/ 219421 h 1089230"/>
                <a:gd name="connsiteX108" fmla="*/ 504669 w 1091621"/>
                <a:gd name="connsiteY108" fmla="*/ 219421 h 1089230"/>
                <a:gd name="connsiteX109" fmla="*/ 523869 w 1091621"/>
                <a:gd name="connsiteY109" fmla="*/ 238620 h 1089230"/>
                <a:gd name="connsiteX110" fmla="*/ 523869 w 1091621"/>
                <a:gd name="connsiteY110" fmla="*/ 257820 h 1089230"/>
                <a:gd name="connsiteX111" fmla="*/ 488212 w 1091621"/>
                <a:gd name="connsiteY111" fmla="*/ 257820 h 1089230"/>
                <a:gd name="connsiteX112" fmla="*/ 488212 w 1091621"/>
                <a:gd name="connsiteY112" fmla="*/ 219421 h 1089230"/>
                <a:gd name="connsiteX113" fmla="*/ 721348 w 1091621"/>
                <a:gd name="connsiteY113" fmla="*/ 290733 h 1089230"/>
                <a:gd name="connsiteX114" fmla="*/ 721348 w 1091621"/>
                <a:gd name="connsiteY114" fmla="*/ 617122 h 1089230"/>
                <a:gd name="connsiteX115" fmla="*/ 721348 w 1091621"/>
                <a:gd name="connsiteY115" fmla="*/ 622607 h 1089230"/>
                <a:gd name="connsiteX116" fmla="*/ 732319 w 1091621"/>
                <a:gd name="connsiteY116" fmla="*/ 652778 h 1089230"/>
                <a:gd name="connsiteX117" fmla="*/ 713120 w 1091621"/>
                <a:gd name="connsiteY117" fmla="*/ 652778 h 1089230"/>
                <a:gd name="connsiteX118" fmla="*/ 671978 w 1091621"/>
                <a:gd name="connsiteY118" fmla="*/ 652778 h 1089230"/>
                <a:gd name="connsiteX119" fmla="*/ 682949 w 1091621"/>
                <a:gd name="connsiteY119" fmla="*/ 622607 h 1089230"/>
                <a:gd name="connsiteX120" fmla="*/ 682949 w 1091621"/>
                <a:gd name="connsiteY120" fmla="*/ 617122 h 1089230"/>
                <a:gd name="connsiteX121" fmla="*/ 682949 w 1091621"/>
                <a:gd name="connsiteY121" fmla="*/ 290733 h 1089230"/>
                <a:gd name="connsiteX122" fmla="*/ 721348 w 1091621"/>
                <a:gd name="connsiteY122" fmla="*/ 290733 h 1089230"/>
                <a:gd name="connsiteX123" fmla="*/ 493698 w 1091621"/>
                <a:gd name="connsiteY123" fmla="*/ 469012 h 1089230"/>
                <a:gd name="connsiteX124" fmla="*/ 458042 w 1091621"/>
                <a:gd name="connsiteY124" fmla="*/ 381244 h 1089230"/>
                <a:gd name="connsiteX125" fmla="*/ 526612 w 1091621"/>
                <a:gd name="connsiteY125" fmla="*/ 381244 h 1089230"/>
                <a:gd name="connsiteX126" fmla="*/ 608895 w 1091621"/>
                <a:gd name="connsiteY126" fmla="*/ 430614 h 1089230"/>
                <a:gd name="connsiteX127" fmla="*/ 639064 w 1091621"/>
                <a:gd name="connsiteY127" fmla="*/ 493697 h 1089230"/>
                <a:gd name="connsiteX128" fmla="*/ 534840 w 1091621"/>
                <a:gd name="connsiteY128" fmla="*/ 405929 h 1089230"/>
                <a:gd name="connsiteX129" fmla="*/ 504669 w 1091621"/>
                <a:gd name="connsiteY129" fmla="*/ 427871 h 1089230"/>
                <a:gd name="connsiteX130" fmla="*/ 619866 w 1091621"/>
                <a:gd name="connsiteY130" fmla="*/ 526610 h 1089230"/>
                <a:gd name="connsiteX131" fmla="*/ 573238 w 1091621"/>
                <a:gd name="connsiteY131" fmla="*/ 526610 h 1089230"/>
                <a:gd name="connsiteX132" fmla="*/ 493698 w 1091621"/>
                <a:gd name="connsiteY132" fmla="*/ 469012 h 1089230"/>
                <a:gd name="connsiteX133" fmla="*/ 493698 w 1091621"/>
                <a:gd name="connsiteY133" fmla="*/ 469012 h 1089230"/>
                <a:gd name="connsiteX134" fmla="*/ 433357 w 1091621"/>
                <a:gd name="connsiteY134" fmla="*/ 776202 h 1089230"/>
                <a:gd name="connsiteX135" fmla="*/ 490955 w 1091621"/>
                <a:gd name="connsiteY135" fmla="*/ 751517 h 1089230"/>
                <a:gd name="connsiteX136" fmla="*/ 534840 w 1091621"/>
                <a:gd name="connsiteY136" fmla="*/ 726832 h 1089230"/>
                <a:gd name="connsiteX137" fmla="*/ 644550 w 1091621"/>
                <a:gd name="connsiteY137" fmla="*/ 691176 h 1089230"/>
                <a:gd name="connsiteX138" fmla="*/ 715862 w 1091621"/>
                <a:gd name="connsiteY138" fmla="*/ 691176 h 1089230"/>
                <a:gd name="connsiteX139" fmla="*/ 855744 w 1091621"/>
                <a:gd name="connsiteY139" fmla="*/ 729575 h 1089230"/>
                <a:gd name="connsiteX140" fmla="*/ 905113 w 1091621"/>
                <a:gd name="connsiteY140" fmla="*/ 754260 h 1089230"/>
                <a:gd name="connsiteX141" fmla="*/ 973682 w 1091621"/>
                <a:gd name="connsiteY141" fmla="*/ 781687 h 1089230"/>
                <a:gd name="connsiteX142" fmla="*/ 1009338 w 1091621"/>
                <a:gd name="connsiteY142" fmla="*/ 820086 h 1089230"/>
                <a:gd name="connsiteX143" fmla="*/ 962712 w 1091621"/>
                <a:gd name="connsiteY143" fmla="*/ 833800 h 1089230"/>
                <a:gd name="connsiteX144" fmla="*/ 863972 w 1091621"/>
                <a:gd name="connsiteY144" fmla="*/ 891398 h 1089230"/>
                <a:gd name="connsiteX145" fmla="*/ 855744 w 1091621"/>
                <a:gd name="connsiteY145" fmla="*/ 894140 h 1089230"/>
                <a:gd name="connsiteX146" fmla="*/ 817344 w 1091621"/>
                <a:gd name="connsiteY146" fmla="*/ 894140 h 1089230"/>
                <a:gd name="connsiteX147" fmla="*/ 817344 w 1091621"/>
                <a:gd name="connsiteY147" fmla="*/ 822829 h 1089230"/>
                <a:gd name="connsiteX148" fmla="*/ 754261 w 1091621"/>
                <a:gd name="connsiteY148" fmla="*/ 787173 h 1089230"/>
                <a:gd name="connsiteX149" fmla="*/ 523869 w 1091621"/>
                <a:gd name="connsiteY149" fmla="*/ 787173 h 1089230"/>
                <a:gd name="connsiteX150" fmla="*/ 438843 w 1091621"/>
                <a:gd name="connsiteY150" fmla="*/ 806372 h 1089230"/>
                <a:gd name="connsiteX151" fmla="*/ 405929 w 1091621"/>
                <a:gd name="connsiteY151" fmla="*/ 822829 h 1089230"/>
                <a:gd name="connsiteX152" fmla="*/ 394958 w 1091621"/>
                <a:gd name="connsiteY152" fmla="*/ 822829 h 1089230"/>
                <a:gd name="connsiteX153" fmla="*/ 433357 w 1091621"/>
                <a:gd name="connsiteY153" fmla="*/ 776202 h 1089230"/>
                <a:gd name="connsiteX154" fmla="*/ 433357 w 1091621"/>
                <a:gd name="connsiteY154" fmla="*/ 776202 h 1089230"/>
                <a:gd name="connsiteX155" fmla="*/ 32914 w 1091621"/>
                <a:gd name="connsiteY155" fmla="*/ 817343 h 1089230"/>
                <a:gd name="connsiteX156" fmla="*/ 213936 w 1091621"/>
                <a:gd name="connsiteY156" fmla="*/ 817343 h 1089230"/>
                <a:gd name="connsiteX157" fmla="*/ 213936 w 1091621"/>
                <a:gd name="connsiteY157" fmla="*/ 1053221 h 1089230"/>
                <a:gd name="connsiteX158" fmla="*/ 32914 w 1091621"/>
                <a:gd name="connsiteY158" fmla="*/ 1053221 h 1089230"/>
                <a:gd name="connsiteX159" fmla="*/ 32914 w 1091621"/>
                <a:gd name="connsiteY159" fmla="*/ 817343 h 1089230"/>
                <a:gd name="connsiteX160" fmla="*/ 304447 w 1091621"/>
                <a:gd name="connsiteY160" fmla="*/ 1053221 h 1089230"/>
                <a:gd name="connsiteX161" fmla="*/ 249592 w 1091621"/>
                <a:gd name="connsiteY161" fmla="*/ 1053221 h 1089230"/>
                <a:gd name="connsiteX162" fmla="*/ 249592 w 1091621"/>
                <a:gd name="connsiteY162" fmla="*/ 817343 h 1089230"/>
                <a:gd name="connsiteX163" fmla="*/ 304447 w 1091621"/>
                <a:gd name="connsiteY163" fmla="*/ 817343 h 1089230"/>
                <a:gd name="connsiteX164" fmla="*/ 304447 w 1091621"/>
                <a:gd name="connsiteY164" fmla="*/ 1053221 h 1089230"/>
                <a:gd name="connsiteX165" fmla="*/ 1047737 w 1091621"/>
                <a:gd name="connsiteY165" fmla="*/ 883169 h 1089230"/>
                <a:gd name="connsiteX166" fmla="*/ 1036766 w 1091621"/>
                <a:gd name="connsiteY166" fmla="*/ 907854 h 1089230"/>
                <a:gd name="connsiteX167" fmla="*/ 913341 w 1091621"/>
                <a:gd name="connsiteY167" fmla="*/ 1001108 h 1089230"/>
                <a:gd name="connsiteX168" fmla="*/ 773461 w 1091621"/>
                <a:gd name="connsiteY168" fmla="*/ 1034021 h 1089230"/>
                <a:gd name="connsiteX169" fmla="*/ 389473 w 1091621"/>
                <a:gd name="connsiteY169" fmla="*/ 1031279 h 1089230"/>
                <a:gd name="connsiteX170" fmla="*/ 345589 w 1091621"/>
                <a:gd name="connsiteY170" fmla="*/ 1020307 h 1089230"/>
                <a:gd name="connsiteX171" fmla="*/ 340103 w 1091621"/>
                <a:gd name="connsiteY171" fmla="*/ 1020307 h 1089230"/>
                <a:gd name="connsiteX172" fmla="*/ 340103 w 1091621"/>
                <a:gd name="connsiteY172" fmla="*/ 855742 h 1089230"/>
                <a:gd name="connsiteX173" fmla="*/ 411415 w 1091621"/>
                <a:gd name="connsiteY173" fmla="*/ 855742 h 1089230"/>
                <a:gd name="connsiteX174" fmla="*/ 419643 w 1091621"/>
                <a:gd name="connsiteY174" fmla="*/ 852999 h 1089230"/>
                <a:gd name="connsiteX175" fmla="*/ 455300 w 1091621"/>
                <a:gd name="connsiteY175" fmla="*/ 833800 h 1089230"/>
                <a:gd name="connsiteX176" fmla="*/ 523869 w 1091621"/>
                <a:gd name="connsiteY176" fmla="*/ 817343 h 1089230"/>
                <a:gd name="connsiteX177" fmla="*/ 754261 w 1091621"/>
                <a:gd name="connsiteY177" fmla="*/ 817343 h 1089230"/>
                <a:gd name="connsiteX178" fmla="*/ 778946 w 1091621"/>
                <a:gd name="connsiteY178" fmla="*/ 828314 h 1089230"/>
                <a:gd name="connsiteX179" fmla="*/ 789917 w 1091621"/>
                <a:gd name="connsiteY179" fmla="*/ 852999 h 1089230"/>
                <a:gd name="connsiteX180" fmla="*/ 778946 w 1091621"/>
                <a:gd name="connsiteY180" fmla="*/ 877684 h 1089230"/>
                <a:gd name="connsiteX181" fmla="*/ 754261 w 1091621"/>
                <a:gd name="connsiteY181" fmla="*/ 888655 h 1089230"/>
                <a:gd name="connsiteX182" fmla="*/ 630837 w 1091621"/>
                <a:gd name="connsiteY182" fmla="*/ 888655 h 1089230"/>
                <a:gd name="connsiteX183" fmla="*/ 630837 w 1091621"/>
                <a:gd name="connsiteY183" fmla="*/ 924311 h 1089230"/>
                <a:gd name="connsiteX184" fmla="*/ 858486 w 1091621"/>
                <a:gd name="connsiteY184" fmla="*/ 924311 h 1089230"/>
                <a:gd name="connsiteX185" fmla="*/ 858486 w 1091621"/>
                <a:gd name="connsiteY185" fmla="*/ 924311 h 1089230"/>
                <a:gd name="connsiteX186" fmla="*/ 883171 w 1091621"/>
                <a:gd name="connsiteY186" fmla="*/ 918825 h 1089230"/>
                <a:gd name="connsiteX187" fmla="*/ 883171 w 1091621"/>
                <a:gd name="connsiteY187" fmla="*/ 918825 h 1089230"/>
                <a:gd name="connsiteX188" fmla="*/ 981910 w 1091621"/>
                <a:gd name="connsiteY188" fmla="*/ 861227 h 1089230"/>
                <a:gd name="connsiteX189" fmla="*/ 1017567 w 1091621"/>
                <a:gd name="connsiteY189" fmla="*/ 850256 h 1089230"/>
                <a:gd name="connsiteX190" fmla="*/ 1017567 w 1091621"/>
                <a:gd name="connsiteY190" fmla="*/ 850256 h 1089230"/>
                <a:gd name="connsiteX191" fmla="*/ 1047737 w 1091621"/>
                <a:gd name="connsiteY191" fmla="*/ 883169 h 1089230"/>
                <a:gd name="connsiteX192" fmla="*/ 1047737 w 1091621"/>
                <a:gd name="connsiteY192" fmla="*/ 883169 h 10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091621" h="1089230">
                  <a:moveTo>
                    <a:pt x="1047737" y="822829"/>
                  </a:moveTo>
                  <a:cubicBezTo>
                    <a:pt x="1042252" y="787173"/>
                    <a:pt x="1020310" y="757002"/>
                    <a:pt x="984653" y="743289"/>
                  </a:cubicBezTo>
                  <a:lnTo>
                    <a:pt x="916084" y="715861"/>
                  </a:lnTo>
                  <a:cubicBezTo>
                    <a:pt x="899627" y="710375"/>
                    <a:pt x="885914" y="702147"/>
                    <a:pt x="872200" y="693919"/>
                  </a:cubicBezTo>
                  <a:cubicBezTo>
                    <a:pt x="842030" y="674719"/>
                    <a:pt x="809116" y="663748"/>
                    <a:pt x="773461" y="655520"/>
                  </a:cubicBezTo>
                  <a:lnTo>
                    <a:pt x="759747" y="611636"/>
                  </a:lnTo>
                  <a:lnTo>
                    <a:pt x="759747" y="562266"/>
                  </a:lnTo>
                  <a:lnTo>
                    <a:pt x="831058" y="562266"/>
                  </a:lnTo>
                  <a:cubicBezTo>
                    <a:pt x="883171" y="562266"/>
                    <a:pt x="929798" y="532096"/>
                    <a:pt x="948998" y="482726"/>
                  </a:cubicBezTo>
                  <a:lnTo>
                    <a:pt x="995624" y="370273"/>
                  </a:lnTo>
                  <a:cubicBezTo>
                    <a:pt x="998367" y="364787"/>
                    <a:pt x="998367" y="362045"/>
                    <a:pt x="995624" y="356559"/>
                  </a:cubicBezTo>
                  <a:lnTo>
                    <a:pt x="995624" y="356559"/>
                  </a:lnTo>
                  <a:cubicBezTo>
                    <a:pt x="992882" y="351074"/>
                    <a:pt x="987396" y="345588"/>
                    <a:pt x="979168" y="345588"/>
                  </a:cubicBezTo>
                  <a:lnTo>
                    <a:pt x="883171" y="345588"/>
                  </a:lnTo>
                  <a:cubicBezTo>
                    <a:pt x="833801" y="345588"/>
                    <a:pt x="789917" y="373016"/>
                    <a:pt x="770718" y="416900"/>
                  </a:cubicBezTo>
                  <a:lnTo>
                    <a:pt x="762489" y="433357"/>
                  </a:lnTo>
                  <a:lnTo>
                    <a:pt x="762489" y="293475"/>
                  </a:lnTo>
                  <a:lnTo>
                    <a:pt x="943512" y="293475"/>
                  </a:lnTo>
                  <a:cubicBezTo>
                    <a:pt x="954483" y="293475"/>
                    <a:pt x="962712" y="285247"/>
                    <a:pt x="962712" y="274276"/>
                  </a:cubicBezTo>
                  <a:lnTo>
                    <a:pt x="962712" y="19199"/>
                  </a:lnTo>
                  <a:cubicBezTo>
                    <a:pt x="962712" y="8228"/>
                    <a:pt x="954483" y="0"/>
                    <a:pt x="943512" y="0"/>
                  </a:cubicBezTo>
                  <a:lnTo>
                    <a:pt x="471756" y="0"/>
                  </a:lnTo>
                  <a:cubicBezTo>
                    <a:pt x="460785" y="0"/>
                    <a:pt x="452557" y="8228"/>
                    <a:pt x="452557" y="19199"/>
                  </a:cubicBezTo>
                  <a:lnTo>
                    <a:pt x="452557" y="274276"/>
                  </a:lnTo>
                  <a:cubicBezTo>
                    <a:pt x="452557" y="285247"/>
                    <a:pt x="460785" y="293475"/>
                    <a:pt x="471756" y="293475"/>
                  </a:cubicBezTo>
                  <a:lnTo>
                    <a:pt x="652778" y="293475"/>
                  </a:lnTo>
                  <a:lnTo>
                    <a:pt x="652778" y="433357"/>
                  </a:lnTo>
                  <a:lnTo>
                    <a:pt x="644550" y="416900"/>
                  </a:lnTo>
                  <a:cubicBezTo>
                    <a:pt x="622609" y="373016"/>
                    <a:pt x="578724" y="345588"/>
                    <a:pt x="532097" y="345588"/>
                  </a:cubicBezTo>
                  <a:lnTo>
                    <a:pt x="436100" y="345588"/>
                  </a:lnTo>
                  <a:cubicBezTo>
                    <a:pt x="427872" y="345588"/>
                    <a:pt x="422386" y="351074"/>
                    <a:pt x="419643" y="356559"/>
                  </a:cubicBezTo>
                  <a:lnTo>
                    <a:pt x="419643" y="356559"/>
                  </a:lnTo>
                  <a:cubicBezTo>
                    <a:pt x="416901" y="362045"/>
                    <a:pt x="416901" y="364787"/>
                    <a:pt x="419643" y="370273"/>
                  </a:cubicBezTo>
                  <a:lnTo>
                    <a:pt x="466270" y="482726"/>
                  </a:lnTo>
                  <a:cubicBezTo>
                    <a:pt x="485470" y="532096"/>
                    <a:pt x="532097" y="562266"/>
                    <a:pt x="584209" y="562266"/>
                  </a:cubicBezTo>
                  <a:lnTo>
                    <a:pt x="655521" y="562266"/>
                  </a:lnTo>
                  <a:lnTo>
                    <a:pt x="655521" y="614379"/>
                  </a:lnTo>
                  <a:lnTo>
                    <a:pt x="641807" y="652778"/>
                  </a:lnTo>
                  <a:cubicBezTo>
                    <a:pt x="597923" y="655520"/>
                    <a:pt x="554039" y="669234"/>
                    <a:pt x="518383" y="696662"/>
                  </a:cubicBezTo>
                  <a:cubicBezTo>
                    <a:pt x="507412" y="704890"/>
                    <a:pt x="493698" y="713118"/>
                    <a:pt x="479984" y="718604"/>
                  </a:cubicBezTo>
                  <a:lnTo>
                    <a:pt x="422386" y="743289"/>
                  </a:lnTo>
                  <a:cubicBezTo>
                    <a:pt x="392215" y="757002"/>
                    <a:pt x="370274" y="784430"/>
                    <a:pt x="364788" y="817343"/>
                  </a:cubicBezTo>
                  <a:lnTo>
                    <a:pt x="345589" y="817343"/>
                  </a:lnTo>
                  <a:lnTo>
                    <a:pt x="345589" y="798144"/>
                  </a:lnTo>
                  <a:cubicBezTo>
                    <a:pt x="345589" y="787173"/>
                    <a:pt x="337360" y="778945"/>
                    <a:pt x="326389" y="778945"/>
                  </a:cubicBezTo>
                  <a:lnTo>
                    <a:pt x="19200" y="778945"/>
                  </a:lnTo>
                  <a:cubicBezTo>
                    <a:pt x="8228" y="778945"/>
                    <a:pt x="0" y="787173"/>
                    <a:pt x="0" y="798144"/>
                  </a:cubicBezTo>
                  <a:lnTo>
                    <a:pt x="0" y="1069677"/>
                  </a:lnTo>
                  <a:cubicBezTo>
                    <a:pt x="0" y="1080648"/>
                    <a:pt x="8228" y="1088877"/>
                    <a:pt x="19200" y="1088877"/>
                  </a:cubicBezTo>
                  <a:lnTo>
                    <a:pt x="326389" y="1088877"/>
                  </a:lnTo>
                  <a:cubicBezTo>
                    <a:pt x="337360" y="1088877"/>
                    <a:pt x="345589" y="1080648"/>
                    <a:pt x="345589" y="1069677"/>
                  </a:cubicBezTo>
                  <a:lnTo>
                    <a:pt x="345589" y="1053221"/>
                  </a:lnTo>
                  <a:lnTo>
                    <a:pt x="386730" y="1064192"/>
                  </a:lnTo>
                  <a:cubicBezTo>
                    <a:pt x="518383" y="1097105"/>
                    <a:pt x="655521" y="1097105"/>
                    <a:pt x="789917" y="1066935"/>
                  </a:cubicBezTo>
                  <a:lnTo>
                    <a:pt x="932541" y="1034021"/>
                  </a:lnTo>
                  <a:cubicBezTo>
                    <a:pt x="935284" y="1034021"/>
                    <a:pt x="938027" y="1031279"/>
                    <a:pt x="938027" y="1031279"/>
                  </a:cubicBezTo>
                  <a:lnTo>
                    <a:pt x="1064193" y="938025"/>
                  </a:lnTo>
                  <a:cubicBezTo>
                    <a:pt x="1080650" y="924311"/>
                    <a:pt x="1091621" y="905112"/>
                    <a:pt x="1091621" y="885912"/>
                  </a:cubicBezTo>
                  <a:lnTo>
                    <a:pt x="1091621" y="885912"/>
                  </a:lnTo>
                  <a:cubicBezTo>
                    <a:pt x="1083393" y="858485"/>
                    <a:pt x="1069679" y="833800"/>
                    <a:pt x="1047737" y="822829"/>
                  </a:cubicBezTo>
                  <a:lnTo>
                    <a:pt x="1047737" y="822829"/>
                  </a:lnTo>
                  <a:close/>
                  <a:moveTo>
                    <a:pt x="798145" y="430614"/>
                  </a:moveTo>
                  <a:cubicBezTo>
                    <a:pt x="814602" y="400443"/>
                    <a:pt x="844772" y="381244"/>
                    <a:pt x="880429" y="381244"/>
                  </a:cubicBezTo>
                  <a:lnTo>
                    <a:pt x="948998" y="381244"/>
                  </a:lnTo>
                  <a:lnTo>
                    <a:pt x="913341" y="469012"/>
                  </a:lnTo>
                  <a:cubicBezTo>
                    <a:pt x="899627" y="504668"/>
                    <a:pt x="866715" y="526610"/>
                    <a:pt x="828316" y="526610"/>
                  </a:cubicBezTo>
                  <a:lnTo>
                    <a:pt x="781689" y="526610"/>
                  </a:lnTo>
                  <a:cubicBezTo>
                    <a:pt x="828316" y="501926"/>
                    <a:pt x="866715" y="469012"/>
                    <a:pt x="896885" y="427871"/>
                  </a:cubicBezTo>
                  <a:lnTo>
                    <a:pt x="866715" y="405929"/>
                  </a:lnTo>
                  <a:cubicBezTo>
                    <a:pt x="839287" y="441585"/>
                    <a:pt x="803631" y="471755"/>
                    <a:pt x="762489" y="493697"/>
                  </a:cubicBezTo>
                  <a:lnTo>
                    <a:pt x="798145" y="430614"/>
                  </a:lnTo>
                  <a:close/>
                  <a:moveTo>
                    <a:pt x="504669" y="181022"/>
                  </a:moveTo>
                  <a:lnTo>
                    <a:pt x="485470" y="181022"/>
                  </a:lnTo>
                  <a:lnTo>
                    <a:pt x="485470" y="109710"/>
                  </a:lnTo>
                  <a:lnTo>
                    <a:pt x="504669" y="109710"/>
                  </a:lnTo>
                  <a:cubicBezTo>
                    <a:pt x="534840" y="109710"/>
                    <a:pt x="559524" y="85026"/>
                    <a:pt x="559524" y="54855"/>
                  </a:cubicBezTo>
                  <a:lnTo>
                    <a:pt x="559524" y="35656"/>
                  </a:lnTo>
                  <a:lnTo>
                    <a:pt x="850258" y="35656"/>
                  </a:lnTo>
                  <a:lnTo>
                    <a:pt x="850258" y="54855"/>
                  </a:lnTo>
                  <a:cubicBezTo>
                    <a:pt x="850258" y="85026"/>
                    <a:pt x="874943" y="109710"/>
                    <a:pt x="905113" y="109710"/>
                  </a:cubicBezTo>
                  <a:lnTo>
                    <a:pt x="924313" y="109710"/>
                  </a:lnTo>
                  <a:lnTo>
                    <a:pt x="924313" y="181022"/>
                  </a:lnTo>
                  <a:lnTo>
                    <a:pt x="905113" y="181022"/>
                  </a:lnTo>
                  <a:cubicBezTo>
                    <a:pt x="874943" y="181022"/>
                    <a:pt x="850258" y="205707"/>
                    <a:pt x="850258" y="235878"/>
                  </a:cubicBezTo>
                  <a:lnTo>
                    <a:pt x="850258" y="255077"/>
                  </a:lnTo>
                  <a:lnTo>
                    <a:pt x="559524" y="255077"/>
                  </a:lnTo>
                  <a:lnTo>
                    <a:pt x="559524" y="235878"/>
                  </a:lnTo>
                  <a:cubicBezTo>
                    <a:pt x="559524" y="205707"/>
                    <a:pt x="534840" y="181022"/>
                    <a:pt x="504669" y="181022"/>
                  </a:cubicBezTo>
                  <a:lnTo>
                    <a:pt x="504669" y="181022"/>
                  </a:lnTo>
                  <a:close/>
                  <a:moveTo>
                    <a:pt x="885914" y="255077"/>
                  </a:moveTo>
                  <a:lnTo>
                    <a:pt x="885914" y="235878"/>
                  </a:lnTo>
                  <a:cubicBezTo>
                    <a:pt x="885914" y="224906"/>
                    <a:pt x="894142" y="216678"/>
                    <a:pt x="905113" y="216678"/>
                  </a:cubicBezTo>
                  <a:lnTo>
                    <a:pt x="924313" y="216678"/>
                  </a:lnTo>
                  <a:lnTo>
                    <a:pt x="924313" y="252334"/>
                  </a:lnTo>
                  <a:lnTo>
                    <a:pt x="885914" y="252334"/>
                  </a:lnTo>
                  <a:close/>
                  <a:moveTo>
                    <a:pt x="921570" y="74054"/>
                  </a:moveTo>
                  <a:lnTo>
                    <a:pt x="902370" y="74054"/>
                  </a:lnTo>
                  <a:cubicBezTo>
                    <a:pt x="891399" y="74054"/>
                    <a:pt x="883171" y="65826"/>
                    <a:pt x="883171" y="54855"/>
                  </a:cubicBezTo>
                  <a:lnTo>
                    <a:pt x="883171" y="35656"/>
                  </a:lnTo>
                  <a:lnTo>
                    <a:pt x="918827" y="35656"/>
                  </a:lnTo>
                  <a:lnTo>
                    <a:pt x="918827" y="74054"/>
                  </a:lnTo>
                  <a:close/>
                  <a:moveTo>
                    <a:pt x="521126" y="35656"/>
                  </a:moveTo>
                  <a:lnTo>
                    <a:pt x="521126" y="54855"/>
                  </a:lnTo>
                  <a:cubicBezTo>
                    <a:pt x="521126" y="65826"/>
                    <a:pt x="512898" y="74054"/>
                    <a:pt x="501926" y="74054"/>
                  </a:cubicBezTo>
                  <a:lnTo>
                    <a:pt x="482727" y="74054"/>
                  </a:lnTo>
                  <a:lnTo>
                    <a:pt x="482727" y="38399"/>
                  </a:lnTo>
                  <a:lnTo>
                    <a:pt x="521126" y="38399"/>
                  </a:lnTo>
                  <a:close/>
                  <a:moveTo>
                    <a:pt x="485470" y="219421"/>
                  </a:moveTo>
                  <a:lnTo>
                    <a:pt x="504669" y="219421"/>
                  </a:lnTo>
                  <a:cubicBezTo>
                    <a:pt x="515640" y="219421"/>
                    <a:pt x="523869" y="227649"/>
                    <a:pt x="523869" y="238620"/>
                  </a:cubicBezTo>
                  <a:lnTo>
                    <a:pt x="523869" y="257820"/>
                  </a:lnTo>
                  <a:lnTo>
                    <a:pt x="488212" y="257820"/>
                  </a:lnTo>
                  <a:lnTo>
                    <a:pt x="488212" y="219421"/>
                  </a:lnTo>
                  <a:close/>
                  <a:moveTo>
                    <a:pt x="721348" y="290733"/>
                  </a:moveTo>
                  <a:lnTo>
                    <a:pt x="721348" y="617122"/>
                  </a:lnTo>
                  <a:cubicBezTo>
                    <a:pt x="721348" y="619864"/>
                    <a:pt x="721348" y="619864"/>
                    <a:pt x="721348" y="622607"/>
                  </a:cubicBezTo>
                  <a:lnTo>
                    <a:pt x="732319" y="652778"/>
                  </a:lnTo>
                  <a:cubicBezTo>
                    <a:pt x="726833" y="652778"/>
                    <a:pt x="721348" y="652778"/>
                    <a:pt x="713120" y="652778"/>
                  </a:cubicBezTo>
                  <a:lnTo>
                    <a:pt x="671978" y="652778"/>
                  </a:lnTo>
                  <a:lnTo>
                    <a:pt x="682949" y="622607"/>
                  </a:lnTo>
                  <a:cubicBezTo>
                    <a:pt x="682949" y="619864"/>
                    <a:pt x="682949" y="619864"/>
                    <a:pt x="682949" y="617122"/>
                  </a:cubicBezTo>
                  <a:lnTo>
                    <a:pt x="682949" y="290733"/>
                  </a:lnTo>
                  <a:lnTo>
                    <a:pt x="721348" y="290733"/>
                  </a:lnTo>
                  <a:close/>
                  <a:moveTo>
                    <a:pt x="493698" y="469012"/>
                  </a:moveTo>
                  <a:lnTo>
                    <a:pt x="458042" y="381244"/>
                  </a:lnTo>
                  <a:lnTo>
                    <a:pt x="526612" y="381244"/>
                  </a:lnTo>
                  <a:cubicBezTo>
                    <a:pt x="562267" y="381244"/>
                    <a:pt x="592438" y="400443"/>
                    <a:pt x="608895" y="430614"/>
                  </a:cubicBezTo>
                  <a:lnTo>
                    <a:pt x="639064" y="493697"/>
                  </a:lnTo>
                  <a:cubicBezTo>
                    <a:pt x="597923" y="471755"/>
                    <a:pt x="562267" y="441585"/>
                    <a:pt x="534840" y="405929"/>
                  </a:cubicBezTo>
                  <a:lnTo>
                    <a:pt x="504669" y="427871"/>
                  </a:lnTo>
                  <a:cubicBezTo>
                    <a:pt x="534840" y="469012"/>
                    <a:pt x="575981" y="501926"/>
                    <a:pt x="619866" y="526610"/>
                  </a:cubicBezTo>
                  <a:lnTo>
                    <a:pt x="573238" y="526610"/>
                  </a:lnTo>
                  <a:cubicBezTo>
                    <a:pt x="540326" y="526610"/>
                    <a:pt x="507412" y="504668"/>
                    <a:pt x="493698" y="469012"/>
                  </a:cubicBezTo>
                  <a:lnTo>
                    <a:pt x="493698" y="469012"/>
                  </a:lnTo>
                  <a:close/>
                  <a:moveTo>
                    <a:pt x="433357" y="776202"/>
                  </a:moveTo>
                  <a:lnTo>
                    <a:pt x="490955" y="751517"/>
                  </a:lnTo>
                  <a:cubicBezTo>
                    <a:pt x="507412" y="746031"/>
                    <a:pt x="521126" y="735060"/>
                    <a:pt x="534840" y="726832"/>
                  </a:cubicBezTo>
                  <a:cubicBezTo>
                    <a:pt x="565010" y="702147"/>
                    <a:pt x="603409" y="691176"/>
                    <a:pt x="644550" y="691176"/>
                  </a:cubicBezTo>
                  <a:lnTo>
                    <a:pt x="715862" y="691176"/>
                  </a:lnTo>
                  <a:cubicBezTo>
                    <a:pt x="765232" y="691176"/>
                    <a:pt x="811859" y="704890"/>
                    <a:pt x="855744" y="729575"/>
                  </a:cubicBezTo>
                  <a:cubicBezTo>
                    <a:pt x="872200" y="737803"/>
                    <a:pt x="888656" y="746031"/>
                    <a:pt x="905113" y="754260"/>
                  </a:cubicBezTo>
                  <a:lnTo>
                    <a:pt x="973682" y="781687"/>
                  </a:lnTo>
                  <a:cubicBezTo>
                    <a:pt x="990139" y="787173"/>
                    <a:pt x="1003853" y="803629"/>
                    <a:pt x="1009338" y="820086"/>
                  </a:cubicBezTo>
                  <a:cubicBezTo>
                    <a:pt x="992882" y="820086"/>
                    <a:pt x="979168" y="825571"/>
                    <a:pt x="962712" y="833800"/>
                  </a:cubicBezTo>
                  <a:lnTo>
                    <a:pt x="863972" y="891398"/>
                  </a:lnTo>
                  <a:cubicBezTo>
                    <a:pt x="861229" y="891398"/>
                    <a:pt x="858486" y="894140"/>
                    <a:pt x="855744" y="894140"/>
                  </a:cubicBezTo>
                  <a:lnTo>
                    <a:pt x="817344" y="894140"/>
                  </a:lnTo>
                  <a:cubicBezTo>
                    <a:pt x="831058" y="872198"/>
                    <a:pt x="831058" y="844771"/>
                    <a:pt x="817344" y="822829"/>
                  </a:cubicBezTo>
                  <a:cubicBezTo>
                    <a:pt x="803631" y="800887"/>
                    <a:pt x="781689" y="787173"/>
                    <a:pt x="754261" y="787173"/>
                  </a:cubicBezTo>
                  <a:lnTo>
                    <a:pt x="523869" y="787173"/>
                  </a:lnTo>
                  <a:cubicBezTo>
                    <a:pt x="493698" y="787173"/>
                    <a:pt x="466270" y="795401"/>
                    <a:pt x="438843" y="806372"/>
                  </a:cubicBezTo>
                  <a:lnTo>
                    <a:pt x="405929" y="822829"/>
                  </a:lnTo>
                  <a:lnTo>
                    <a:pt x="394958" y="822829"/>
                  </a:lnTo>
                  <a:cubicBezTo>
                    <a:pt x="403187" y="798144"/>
                    <a:pt x="414158" y="784430"/>
                    <a:pt x="433357" y="776202"/>
                  </a:cubicBezTo>
                  <a:lnTo>
                    <a:pt x="433357" y="776202"/>
                  </a:lnTo>
                  <a:close/>
                  <a:moveTo>
                    <a:pt x="32914" y="817343"/>
                  </a:moveTo>
                  <a:lnTo>
                    <a:pt x="213936" y="817343"/>
                  </a:lnTo>
                  <a:lnTo>
                    <a:pt x="213936" y="1053221"/>
                  </a:lnTo>
                  <a:lnTo>
                    <a:pt x="32914" y="1053221"/>
                  </a:lnTo>
                  <a:lnTo>
                    <a:pt x="32914" y="817343"/>
                  </a:lnTo>
                  <a:close/>
                  <a:moveTo>
                    <a:pt x="304447" y="1053221"/>
                  </a:moveTo>
                  <a:lnTo>
                    <a:pt x="249592" y="1053221"/>
                  </a:lnTo>
                  <a:lnTo>
                    <a:pt x="249592" y="817343"/>
                  </a:lnTo>
                  <a:lnTo>
                    <a:pt x="304447" y="817343"/>
                  </a:lnTo>
                  <a:lnTo>
                    <a:pt x="304447" y="1053221"/>
                  </a:lnTo>
                  <a:close/>
                  <a:moveTo>
                    <a:pt x="1047737" y="883169"/>
                  </a:moveTo>
                  <a:cubicBezTo>
                    <a:pt x="1047737" y="891398"/>
                    <a:pt x="1042252" y="902369"/>
                    <a:pt x="1036766" y="907854"/>
                  </a:cubicBezTo>
                  <a:lnTo>
                    <a:pt x="913341" y="1001108"/>
                  </a:lnTo>
                  <a:lnTo>
                    <a:pt x="773461" y="1034021"/>
                  </a:lnTo>
                  <a:cubicBezTo>
                    <a:pt x="647293" y="1064192"/>
                    <a:pt x="515640" y="1061449"/>
                    <a:pt x="389473" y="1031279"/>
                  </a:cubicBezTo>
                  <a:lnTo>
                    <a:pt x="345589" y="1020307"/>
                  </a:lnTo>
                  <a:cubicBezTo>
                    <a:pt x="342846" y="1020307"/>
                    <a:pt x="342846" y="1020307"/>
                    <a:pt x="340103" y="1020307"/>
                  </a:cubicBezTo>
                  <a:lnTo>
                    <a:pt x="340103" y="855742"/>
                  </a:lnTo>
                  <a:lnTo>
                    <a:pt x="411415" y="855742"/>
                  </a:lnTo>
                  <a:cubicBezTo>
                    <a:pt x="414158" y="855742"/>
                    <a:pt x="416901" y="855742"/>
                    <a:pt x="419643" y="852999"/>
                  </a:cubicBezTo>
                  <a:lnTo>
                    <a:pt x="455300" y="833800"/>
                  </a:lnTo>
                  <a:cubicBezTo>
                    <a:pt x="477241" y="822829"/>
                    <a:pt x="499184" y="817343"/>
                    <a:pt x="523869" y="817343"/>
                  </a:cubicBezTo>
                  <a:lnTo>
                    <a:pt x="754261" y="817343"/>
                  </a:lnTo>
                  <a:cubicBezTo>
                    <a:pt x="765232" y="817343"/>
                    <a:pt x="773461" y="820086"/>
                    <a:pt x="778946" y="828314"/>
                  </a:cubicBezTo>
                  <a:cubicBezTo>
                    <a:pt x="784432" y="833800"/>
                    <a:pt x="789917" y="844771"/>
                    <a:pt x="789917" y="852999"/>
                  </a:cubicBezTo>
                  <a:cubicBezTo>
                    <a:pt x="789917" y="863970"/>
                    <a:pt x="787175" y="872198"/>
                    <a:pt x="778946" y="877684"/>
                  </a:cubicBezTo>
                  <a:cubicBezTo>
                    <a:pt x="773461" y="883169"/>
                    <a:pt x="762489" y="888655"/>
                    <a:pt x="754261" y="888655"/>
                  </a:cubicBezTo>
                  <a:lnTo>
                    <a:pt x="630837" y="888655"/>
                  </a:lnTo>
                  <a:lnTo>
                    <a:pt x="630837" y="924311"/>
                  </a:lnTo>
                  <a:lnTo>
                    <a:pt x="858486" y="924311"/>
                  </a:lnTo>
                  <a:lnTo>
                    <a:pt x="858486" y="924311"/>
                  </a:lnTo>
                  <a:cubicBezTo>
                    <a:pt x="866715" y="924311"/>
                    <a:pt x="874943" y="921568"/>
                    <a:pt x="883171" y="918825"/>
                  </a:cubicBezTo>
                  <a:cubicBezTo>
                    <a:pt x="883171" y="918825"/>
                    <a:pt x="883171" y="918825"/>
                    <a:pt x="883171" y="918825"/>
                  </a:cubicBezTo>
                  <a:lnTo>
                    <a:pt x="981910" y="861227"/>
                  </a:lnTo>
                  <a:cubicBezTo>
                    <a:pt x="992882" y="855742"/>
                    <a:pt x="1006596" y="850256"/>
                    <a:pt x="1017567" y="850256"/>
                  </a:cubicBezTo>
                  <a:lnTo>
                    <a:pt x="1017567" y="850256"/>
                  </a:lnTo>
                  <a:cubicBezTo>
                    <a:pt x="1036766" y="852999"/>
                    <a:pt x="1047737" y="866713"/>
                    <a:pt x="1047737" y="883169"/>
                  </a:cubicBezTo>
                  <a:lnTo>
                    <a:pt x="1047737" y="883169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1177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5050CF0-107B-E644-A1DB-EFF0C57D6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311366"/>
              </p:ext>
            </p:extLst>
          </p:nvPr>
        </p:nvGraphicFramePr>
        <p:xfrm>
          <a:off x="734714" y="1757011"/>
          <a:ext cx="10808102" cy="386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8A77F5-4571-7A7A-3F19-BFBE3D7A5B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5370" y="367645"/>
            <a:ext cx="10808102" cy="865639"/>
          </a:xfrm>
          <a:solidFill>
            <a:srgbClr val="FED100"/>
          </a:solidFill>
        </p:spPr>
        <p:txBody>
          <a:bodyPr anchor="ctr">
            <a:noAutofit/>
          </a:bodyPr>
          <a:lstStyle/>
          <a:p>
            <a:r>
              <a:rPr lang="en-GB" dirty="0"/>
              <a:t>	</a:t>
            </a:r>
          </a:p>
          <a:p>
            <a:r>
              <a:rPr lang="en-GB" dirty="0"/>
              <a:t> 7 </a:t>
            </a:r>
            <a:r>
              <a:rPr lang="en-GB" dirty="0" err="1"/>
              <a:t>Schritte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Marketingstrategieprozesses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74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8BA2E-7C39-F0F1-6D7D-21409E0B45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6876" y="1773241"/>
            <a:ext cx="5037826" cy="4525954"/>
          </a:xfrm>
        </p:spPr>
        <p:txBody>
          <a:bodyPr>
            <a:normAutofit fontScale="92500"/>
          </a:bodyPr>
          <a:lstStyle/>
          <a:p>
            <a:pPr indent="0"/>
            <a:r>
              <a:rPr lang="en-US" dirty="0"/>
              <a:t>Es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zahlreiche</a:t>
            </a:r>
            <a:r>
              <a:rPr lang="en-US" dirty="0"/>
              <a:t> </a:t>
            </a:r>
            <a:r>
              <a:rPr lang="en-US" dirty="0" err="1"/>
              <a:t>Möglichkeiten</a:t>
            </a:r>
            <a:r>
              <a:rPr lang="en-US" dirty="0"/>
              <a:t>, das </a:t>
            </a:r>
            <a:r>
              <a:rPr lang="en-US" dirty="0" err="1"/>
              <a:t>Wachstum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</a:t>
            </a:r>
            <a:r>
              <a:rPr lang="en-US" dirty="0" err="1"/>
              <a:t>Unternehmens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fördern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der </a:t>
            </a:r>
            <a:r>
              <a:rPr lang="en-US" dirty="0" err="1"/>
              <a:t>wirksamsten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 err="1"/>
              <a:t>effektive</a:t>
            </a:r>
            <a:r>
              <a:rPr lang="en-US" b="1" dirty="0"/>
              <a:t> </a:t>
            </a:r>
            <a:r>
              <a:rPr lang="en-US" b="1" dirty="0" err="1"/>
              <a:t>Marketingstrategie</a:t>
            </a:r>
            <a:r>
              <a:rPr lang="en-US" b="1" dirty="0"/>
              <a:t>. </a:t>
            </a:r>
          </a:p>
          <a:p>
            <a:pPr indent="0"/>
            <a:r>
              <a:rPr lang="en-US" dirty="0"/>
              <a:t>Die </a:t>
            </a:r>
            <a:r>
              <a:rPr lang="en-US" dirty="0" err="1"/>
              <a:t>oben</a:t>
            </a:r>
            <a:r>
              <a:rPr lang="en-US" dirty="0"/>
              <a:t> </a:t>
            </a:r>
            <a:r>
              <a:rPr lang="en-US" dirty="0" err="1"/>
              <a:t>genannten</a:t>
            </a:r>
            <a:r>
              <a:rPr lang="en-US" dirty="0"/>
              <a:t> </a:t>
            </a:r>
            <a:r>
              <a:rPr lang="en-US" dirty="0" err="1"/>
              <a:t>Schritte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dabei</a:t>
            </a:r>
            <a:r>
              <a:rPr lang="en-US" dirty="0"/>
              <a:t> </a:t>
            </a:r>
            <a:r>
              <a:rPr lang="en-US" dirty="0" err="1"/>
              <a:t>helfen</a:t>
            </a:r>
            <a:r>
              <a:rPr lang="en-US" dirty="0"/>
              <a:t>,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entwickeln</a:t>
            </a:r>
            <a:r>
              <a:rPr lang="en-US" dirty="0"/>
              <a:t>, die das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Ihrem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herausholt</a:t>
            </a:r>
            <a:r>
              <a:rPr lang="en-US" dirty="0"/>
              <a:t>. </a:t>
            </a:r>
            <a:r>
              <a:rPr lang="en-US" dirty="0" err="1"/>
              <a:t>Indem</a:t>
            </a:r>
            <a:r>
              <a:rPr lang="en-US" dirty="0"/>
              <a:t> Sie den </a:t>
            </a:r>
            <a:r>
              <a:rPr lang="en-US" dirty="0" err="1"/>
              <a:t>Prozess</a:t>
            </a:r>
            <a:r>
              <a:rPr lang="en-US" dirty="0"/>
              <a:t> Schritt für Schritt </a:t>
            </a:r>
            <a:r>
              <a:rPr lang="en-US" dirty="0" err="1"/>
              <a:t>angehen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Sie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b="1" dirty="0" err="1"/>
              <a:t>Kundenstamm</a:t>
            </a:r>
            <a:r>
              <a:rPr lang="en-US" b="1" dirty="0"/>
              <a:t> </a:t>
            </a:r>
            <a:r>
              <a:rPr lang="en-US" b="1" dirty="0" err="1"/>
              <a:t>erweitern</a:t>
            </a:r>
            <a:r>
              <a:rPr lang="en-US" b="1" dirty="0"/>
              <a:t>, </a:t>
            </a:r>
            <a:r>
              <a:rPr lang="en-US" b="1" dirty="0" err="1"/>
              <a:t>Ihren</a:t>
            </a:r>
            <a:r>
              <a:rPr lang="en-US" b="1" dirty="0"/>
              <a:t> </a:t>
            </a:r>
            <a:r>
              <a:rPr lang="en-US" b="1" dirty="0" err="1"/>
              <a:t>Umsatz</a:t>
            </a:r>
            <a:r>
              <a:rPr lang="en-US" b="1" dirty="0"/>
              <a:t> </a:t>
            </a:r>
            <a:r>
              <a:rPr lang="en-US" b="1" dirty="0" err="1"/>
              <a:t>steigern</a:t>
            </a:r>
            <a:r>
              <a:rPr lang="en-US" b="1" dirty="0"/>
              <a:t> und </a:t>
            </a:r>
            <a:r>
              <a:rPr lang="en-US" b="1" dirty="0" err="1"/>
              <a:t>Ihr</a:t>
            </a:r>
            <a:r>
              <a:rPr lang="en-US" b="1" dirty="0"/>
              <a:t> </a:t>
            </a:r>
            <a:r>
              <a:rPr lang="en-US" b="1" dirty="0" err="1"/>
              <a:t>Unternehmen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dauerhaftem</a:t>
            </a:r>
            <a:r>
              <a:rPr lang="en-US" b="1" dirty="0"/>
              <a:t> </a:t>
            </a:r>
            <a:r>
              <a:rPr lang="en-US" b="1" dirty="0" err="1"/>
              <a:t>Erfolg</a:t>
            </a:r>
            <a:r>
              <a:rPr lang="en-US" b="1" dirty="0"/>
              <a:t> </a:t>
            </a:r>
            <a:r>
              <a:rPr lang="en-US" b="1" dirty="0" err="1"/>
              <a:t>führen</a:t>
            </a:r>
            <a:r>
              <a:rPr lang="en-US" b="1" dirty="0"/>
              <a:t>.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B6684-9687-56CF-03A3-27001A8A38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Sie </a:t>
            </a:r>
            <a:r>
              <a:rPr lang="en-IE" dirty="0" err="1"/>
              <a:t>sind</a:t>
            </a:r>
            <a:r>
              <a:rPr lang="en-IE" dirty="0"/>
              <a:t> an der </a:t>
            </a:r>
            <a:r>
              <a:rPr lang="en-IE" dirty="0" err="1"/>
              <a:t>Reihe</a:t>
            </a:r>
            <a:r>
              <a:rPr lang="en-IE" dirty="0"/>
              <a:t>...</a:t>
            </a:r>
          </a:p>
        </p:txBody>
      </p:sp>
      <p:grpSp>
        <p:nvGrpSpPr>
          <p:cNvPr id="5" name="Google Shape;518;p39">
            <a:extLst>
              <a:ext uri="{FF2B5EF4-FFF2-40B4-BE49-F238E27FC236}">
                <a16:creationId xmlns:a16="http://schemas.microsoft.com/office/drawing/2014/main" id="{8AFB4CA9-6157-82E1-9755-3E8B27659923}"/>
              </a:ext>
            </a:extLst>
          </p:cNvPr>
          <p:cNvGrpSpPr/>
          <p:nvPr/>
        </p:nvGrpSpPr>
        <p:grpSpPr>
          <a:xfrm>
            <a:off x="5345136" y="474453"/>
            <a:ext cx="891762" cy="793629"/>
            <a:chOff x="1923675" y="1633650"/>
            <a:chExt cx="436000" cy="435975"/>
          </a:xfrm>
          <a:solidFill>
            <a:srgbClr val="000000"/>
          </a:solidFill>
        </p:grpSpPr>
        <p:sp>
          <p:nvSpPr>
            <p:cNvPr id="6" name="Google Shape;519;p39">
              <a:extLst>
                <a:ext uri="{FF2B5EF4-FFF2-40B4-BE49-F238E27FC236}">
                  <a16:creationId xmlns:a16="http://schemas.microsoft.com/office/drawing/2014/main" id="{19147D02-7FD1-0F2D-49F4-31BB26B7317D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0;p39">
              <a:extLst>
                <a:ext uri="{FF2B5EF4-FFF2-40B4-BE49-F238E27FC236}">
                  <a16:creationId xmlns:a16="http://schemas.microsoft.com/office/drawing/2014/main" id="{C445BBD4-FFFF-9B5E-A29A-B8E9471E420C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1;p39">
              <a:extLst>
                <a:ext uri="{FF2B5EF4-FFF2-40B4-BE49-F238E27FC236}">
                  <a16:creationId xmlns:a16="http://schemas.microsoft.com/office/drawing/2014/main" id="{5CEF4EB6-24D8-5314-CECA-C8D464EB76E0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;p39">
              <a:extLst>
                <a:ext uri="{FF2B5EF4-FFF2-40B4-BE49-F238E27FC236}">
                  <a16:creationId xmlns:a16="http://schemas.microsoft.com/office/drawing/2014/main" id="{10755A74-F049-8018-7C53-972603A37769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3;p39">
              <a:extLst>
                <a:ext uri="{FF2B5EF4-FFF2-40B4-BE49-F238E27FC236}">
                  <a16:creationId xmlns:a16="http://schemas.microsoft.com/office/drawing/2014/main" id="{6FB3715A-4FF8-C2F3-3ECB-B7638FF3A877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4;p39">
              <a:extLst>
                <a:ext uri="{FF2B5EF4-FFF2-40B4-BE49-F238E27FC236}">
                  <a16:creationId xmlns:a16="http://schemas.microsoft.com/office/drawing/2014/main" id="{DDFC099C-FC92-9642-9758-8AE78A683A8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Placeholder 16" descr="Plants growing out of soil">
            <a:extLst>
              <a:ext uri="{FF2B5EF4-FFF2-40B4-BE49-F238E27FC236}">
                <a16:creationId xmlns:a16="http://schemas.microsoft.com/office/drawing/2014/main" id="{40168C24-1600-FBCB-92B0-A984573922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D54AA2-E53F-8276-6A7E-8F8F226DFD5D}"/>
              </a:ext>
            </a:extLst>
          </p:cNvPr>
          <p:cNvSpPr txBox="1"/>
          <p:nvPr/>
        </p:nvSpPr>
        <p:spPr>
          <a:xfrm>
            <a:off x="7274225" y="376283"/>
            <a:ext cx="4132585" cy="1569660"/>
          </a:xfrm>
          <a:prstGeom prst="rect">
            <a:avLst/>
          </a:prstGeom>
          <a:solidFill>
            <a:srgbClr val="85D2E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</a:rPr>
              <a:t>Wachsen</a:t>
            </a:r>
            <a:r>
              <a:rPr lang="en-US" sz="3200" dirty="0">
                <a:solidFill>
                  <a:srgbClr val="000000"/>
                </a:solidFill>
              </a:rPr>
              <a:t> Sie </a:t>
            </a:r>
            <a:r>
              <a:rPr lang="en-US" sz="3200" dirty="0" err="1">
                <a:solidFill>
                  <a:srgbClr val="000000"/>
                </a:solidFill>
              </a:rPr>
              <a:t>mit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einer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leistungsstarken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Marketingstrategie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971415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998D5D-6E40-1E55-CC41-F02BCADD9E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pPr indent="0"/>
            <a:r>
              <a:rPr lang="en-IE"/>
              <a:t>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759BF-9173-11CA-85D7-9E4D6B87F7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715" y="2674874"/>
            <a:ext cx="4957908" cy="582221"/>
          </a:xfrm>
        </p:spPr>
        <p:txBody>
          <a:bodyPr>
            <a:normAutofit/>
          </a:bodyPr>
          <a:lstStyle/>
          <a:p>
            <a:r>
              <a:rPr lang="en-IE" sz="2400" dirty="0"/>
              <a:t>Listen Sie auf, was Sie </a:t>
            </a:r>
            <a:r>
              <a:rPr lang="en-IE" sz="2400" dirty="0" err="1"/>
              <a:t>bereits</a:t>
            </a:r>
            <a:r>
              <a:rPr lang="en-IE" sz="2400" dirty="0"/>
              <a:t> tun?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D8DD9-B997-0457-83E2-A17EA3DDAB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5661" y="2674873"/>
            <a:ext cx="4957908" cy="582221"/>
          </a:xfrm>
        </p:spPr>
        <p:txBody>
          <a:bodyPr>
            <a:noAutofit/>
          </a:bodyPr>
          <a:lstStyle/>
          <a:p>
            <a:r>
              <a:rPr lang="en-IE" sz="2400" dirty="0"/>
              <a:t>Was </a:t>
            </a:r>
            <a:r>
              <a:rPr lang="en-IE" sz="2400" dirty="0" err="1"/>
              <a:t>können</a:t>
            </a:r>
            <a:r>
              <a:rPr lang="en-IE" sz="2400" dirty="0"/>
              <a:t> Sie tun, um </a:t>
            </a:r>
            <a:r>
              <a:rPr lang="en-IE" sz="2400" dirty="0" err="1"/>
              <a:t>sich</a:t>
            </a:r>
            <a:r>
              <a:rPr lang="en-IE" sz="2400" dirty="0"/>
              <a:t> </a:t>
            </a:r>
            <a:r>
              <a:rPr lang="en-IE" sz="2400" dirty="0" err="1"/>
              <a:t>zu</a:t>
            </a:r>
            <a:r>
              <a:rPr lang="en-IE" sz="2400" dirty="0"/>
              <a:t> </a:t>
            </a:r>
            <a:r>
              <a:rPr lang="en-IE" sz="2400" dirty="0" err="1"/>
              <a:t>verbessern</a:t>
            </a:r>
            <a:r>
              <a:rPr lang="en-IE" sz="2400" dirty="0"/>
              <a:t>?</a:t>
            </a:r>
          </a:p>
        </p:txBody>
      </p:sp>
      <p:grpSp>
        <p:nvGrpSpPr>
          <p:cNvPr id="6" name="Google Shape;518;p39">
            <a:extLst>
              <a:ext uri="{FF2B5EF4-FFF2-40B4-BE49-F238E27FC236}">
                <a16:creationId xmlns:a16="http://schemas.microsoft.com/office/drawing/2014/main" id="{86838A16-C586-114E-8544-F0738C099160}"/>
              </a:ext>
            </a:extLst>
          </p:cNvPr>
          <p:cNvGrpSpPr/>
          <p:nvPr/>
        </p:nvGrpSpPr>
        <p:grpSpPr>
          <a:xfrm>
            <a:off x="9934389" y="994243"/>
            <a:ext cx="891762" cy="793629"/>
            <a:chOff x="1923675" y="1633650"/>
            <a:chExt cx="436000" cy="435975"/>
          </a:xfrm>
          <a:solidFill>
            <a:srgbClr val="000000"/>
          </a:solidFill>
        </p:grpSpPr>
        <p:sp>
          <p:nvSpPr>
            <p:cNvPr id="7" name="Google Shape;519;p39">
              <a:extLst>
                <a:ext uri="{FF2B5EF4-FFF2-40B4-BE49-F238E27FC236}">
                  <a16:creationId xmlns:a16="http://schemas.microsoft.com/office/drawing/2014/main" id="{E95E50B2-1E22-4091-6939-4AB3B06AF30E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0;p39">
              <a:extLst>
                <a:ext uri="{FF2B5EF4-FFF2-40B4-BE49-F238E27FC236}">
                  <a16:creationId xmlns:a16="http://schemas.microsoft.com/office/drawing/2014/main" id="{3CE73900-FFAD-794E-D4F0-9467D4140332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1;p39">
              <a:extLst>
                <a:ext uri="{FF2B5EF4-FFF2-40B4-BE49-F238E27FC236}">
                  <a16:creationId xmlns:a16="http://schemas.microsoft.com/office/drawing/2014/main" id="{7AD1FFA5-D295-E71F-33A9-B8CB3613A0F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;p39">
              <a:extLst>
                <a:ext uri="{FF2B5EF4-FFF2-40B4-BE49-F238E27FC236}">
                  <a16:creationId xmlns:a16="http://schemas.microsoft.com/office/drawing/2014/main" id="{66F645AA-A25D-47E3-C873-961BA153DEC2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3;p39">
              <a:extLst>
                <a:ext uri="{FF2B5EF4-FFF2-40B4-BE49-F238E27FC236}">
                  <a16:creationId xmlns:a16="http://schemas.microsoft.com/office/drawing/2014/main" id="{BAA889A8-C52F-8223-AC04-0E5CD558E9AE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4;p39">
              <a:extLst>
                <a:ext uri="{FF2B5EF4-FFF2-40B4-BE49-F238E27FC236}">
                  <a16:creationId xmlns:a16="http://schemas.microsoft.com/office/drawing/2014/main" id="{B6969EBA-A904-FE35-600D-5198D5E3EB2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grp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125A6CF-8DBE-3F52-6301-846375CB88AE}"/>
              </a:ext>
            </a:extLst>
          </p:cNvPr>
          <p:cNvSpPr txBox="1"/>
          <p:nvPr/>
        </p:nvSpPr>
        <p:spPr>
          <a:xfrm>
            <a:off x="621770" y="888522"/>
            <a:ext cx="791042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3600" dirty="0">
                <a:solidFill>
                  <a:srgbClr val="000000"/>
                </a:solidFill>
              </a:rPr>
              <a:t>Eine </a:t>
            </a:r>
            <a:r>
              <a:rPr lang="en-IE" sz="3600" dirty="0" err="1">
                <a:solidFill>
                  <a:srgbClr val="000000"/>
                </a:solidFill>
              </a:rPr>
              <a:t>kurze</a:t>
            </a:r>
            <a:r>
              <a:rPr lang="en-IE" sz="3600" dirty="0">
                <a:solidFill>
                  <a:srgbClr val="000000"/>
                </a:solidFill>
              </a:rPr>
              <a:t> ÜBUNG - </a:t>
            </a:r>
          </a:p>
          <a:p>
            <a:r>
              <a:rPr lang="en-IE" sz="3600" dirty="0">
                <a:solidFill>
                  <a:srgbClr val="000000"/>
                </a:solidFill>
              </a:rPr>
              <a:t>In </a:t>
            </a:r>
            <a:r>
              <a:rPr lang="en-IE" sz="3600" dirty="0" err="1">
                <a:solidFill>
                  <a:srgbClr val="000000"/>
                </a:solidFill>
              </a:rPr>
              <a:t>Bezug</a:t>
            </a:r>
            <a:r>
              <a:rPr lang="en-IE" sz="3600" dirty="0">
                <a:solidFill>
                  <a:srgbClr val="000000"/>
                </a:solidFill>
              </a:rPr>
              <a:t> auf </a:t>
            </a:r>
            <a:r>
              <a:rPr lang="en-IE" sz="3600" dirty="0" err="1">
                <a:solidFill>
                  <a:srgbClr val="000000"/>
                </a:solidFill>
              </a:rPr>
              <a:t>Ihre</a:t>
            </a:r>
            <a:r>
              <a:rPr lang="en-IE" sz="3600" dirty="0">
                <a:solidFill>
                  <a:srgbClr val="000000"/>
                </a:solidFill>
              </a:rPr>
              <a:t> </a:t>
            </a:r>
            <a:r>
              <a:rPr lang="en-IE" sz="3600" dirty="0" err="1">
                <a:solidFill>
                  <a:srgbClr val="000000"/>
                </a:solidFill>
              </a:rPr>
              <a:t>Marketingstrategie</a:t>
            </a:r>
            <a:r>
              <a:rPr lang="en-IE" sz="3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D3AC6AB-C51C-600B-2812-34FEDC6848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21438" y="3881438"/>
            <a:ext cx="4957762" cy="1679575"/>
          </a:xfrm>
        </p:spPr>
        <p:txBody>
          <a:bodyPr>
            <a:normAutofit fontScale="92500" lnSpcReduction="20000"/>
          </a:bodyPr>
          <a:lstStyle/>
          <a:p>
            <a:pPr indent="0"/>
            <a:r>
              <a:rPr lang="en-IE"/>
              <a:t>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95381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FADB71-B672-F267-F326-9C1C67B502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b="1" dirty="0">
                <a:ea typeface="Calibri" panose="020F0502020204030204" pitchFamily="34" charset="0"/>
                <a:cs typeface="Times New Roman"/>
              </a:rPr>
              <a:t>Innovative Marketing-</a:t>
            </a:r>
            <a:r>
              <a:rPr lang="en-GB" b="1" dirty="0" err="1">
                <a:ea typeface="Calibri" panose="020F0502020204030204" pitchFamily="34" charset="0"/>
                <a:cs typeface="Times New Roman"/>
              </a:rPr>
              <a:t>Techniken</a:t>
            </a: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194BFA-9312-CFBF-A074-5343CE9375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05000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5A6CD-0038-668E-7519-75C6642CA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33146" y="1611984"/>
            <a:ext cx="5292969" cy="4687211"/>
          </a:xfrm>
        </p:spPr>
        <p:txBody>
          <a:bodyPr>
            <a:normAutofit fontScale="92500"/>
          </a:bodyPr>
          <a:lstStyle/>
          <a:p>
            <a:pPr indent="0"/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innovativem</a:t>
            </a:r>
            <a:r>
              <a:rPr lang="en-US" dirty="0"/>
              <a:t> Marketing </a:t>
            </a:r>
            <a:r>
              <a:rPr lang="en-US" dirty="0" err="1"/>
              <a:t>versteht</a:t>
            </a:r>
            <a:r>
              <a:rPr lang="en-US" dirty="0"/>
              <a:t> man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Reihe</a:t>
            </a:r>
            <a:r>
              <a:rPr lang="en-US" dirty="0"/>
              <a:t> von </a:t>
            </a:r>
            <a:r>
              <a:rPr lang="en-US" b="1" dirty="0" err="1"/>
              <a:t>innovativen</a:t>
            </a:r>
            <a:r>
              <a:rPr lang="en-US" b="1" dirty="0"/>
              <a:t> </a:t>
            </a:r>
            <a:r>
              <a:rPr lang="en-US" b="1" dirty="0" err="1"/>
              <a:t>Prozessen</a:t>
            </a:r>
            <a:r>
              <a:rPr lang="en-US" b="1" dirty="0"/>
              <a:t> und </a:t>
            </a:r>
            <a:r>
              <a:rPr lang="en-US" b="1" dirty="0" err="1"/>
              <a:t>Aktivitäten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und </a:t>
            </a:r>
            <a:r>
              <a:rPr lang="en-US" dirty="0" err="1"/>
              <a:t>Dienstleistungen</a:t>
            </a:r>
            <a:r>
              <a:rPr lang="en-US" dirty="0"/>
              <a:t> an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bestimmte</a:t>
            </a:r>
            <a:r>
              <a:rPr lang="en-US" dirty="0"/>
              <a:t> </a:t>
            </a:r>
            <a:r>
              <a:rPr lang="en-US" dirty="0" err="1"/>
              <a:t>Verbrauchergruppe</a:t>
            </a:r>
            <a:r>
              <a:rPr lang="en-US" dirty="0"/>
              <a:t> </a:t>
            </a:r>
            <a:r>
              <a:rPr lang="en-US" dirty="0" err="1"/>
              <a:t>vermarktet</a:t>
            </a:r>
            <a:r>
              <a:rPr lang="en-US" dirty="0"/>
              <a:t> und </a:t>
            </a:r>
            <a:r>
              <a:rPr lang="en-US" dirty="0" err="1"/>
              <a:t>vermittelt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</a:t>
            </a:r>
          </a:p>
          <a:p>
            <a:pPr indent="0"/>
            <a:r>
              <a:rPr lang="en-US" dirty="0"/>
              <a:t>Innovation </a:t>
            </a:r>
            <a:r>
              <a:rPr lang="en-US" dirty="0" err="1"/>
              <a:t>im</a:t>
            </a:r>
            <a:r>
              <a:rPr lang="en-US" dirty="0"/>
              <a:t> Marketing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 err="1"/>
              <a:t>Aktivität</a:t>
            </a:r>
            <a:r>
              <a:rPr lang="en-US" b="1" dirty="0"/>
              <a:t>, die </a:t>
            </a:r>
            <a:r>
              <a:rPr lang="en-US" b="1" dirty="0" err="1"/>
              <a:t>neue</a:t>
            </a:r>
            <a:r>
              <a:rPr lang="en-US" b="1" dirty="0"/>
              <a:t> Ideen </a:t>
            </a:r>
            <a:r>
              <a:rPr lang="en-US" b="1" dirty="0" err="1"/>
              <a:t>beinhaltet</a:t>
            </a:r>
            <a:r>
              <a:rPr lang="en-US" dirty="0"/>
              <a:t>, die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positiven</a:t>
            </a:r>
            <a:r>
              <a:rPr lang="en-US" dirty="0"/>
              <a:t> </a:t>
            </a:r>
            <a:r>
              <a:rPr lang="en-US" dirty="0" err="1"/>
              <a:t>Einfluss</a:t>
            </a:r>
            <a:r>
              <a:rPr lang="en-US" dirty="0"/>
              <a:t> auf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neues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und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Dienstleistung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. </a:t>
            </a:r>
          </a:p>
          <a:p>
            <a:pPr indent="0"/>
            <a:r>
              <a:rPr lang="en-US" dirty="0"/>
              <a:t>Marketing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Prozess</a:t>
            </a:r>
            <a:r>
              <a:rPr lang="en-US" dirty="0"/>
              <a:t>, </a:t>
            </a:r>
            <a:r>
              <a:rPr lang="en-US" dirty="0" err="1"/>
              <a:t>bei</a:t>
            </a:r>
            <a:r>
              <a:rPr lang="en-US" dirty="0"/>
              <a:t> dem </a:t>
            </a:r>
            <a:r>
              <a:rPr lang="en-US" b="1" dirty="0" err="1"/>
              <a:t>Vermarkter</a:t>
            </a:r>
            <a:r>
              <a:rPr lang="en-US" b="1" dirty="0"/>
              <a:t> </a:t>
            </a:r>
            <a:r>
              <a:rPr lang="en-US" b="1" dirty="0" err="1"/>
              <a:t>Informationen</a:t>
            </a:r>
            <a:r>
              <a:rPr lang="en-US" b="1" dirty="0"/>
              <a:t> </a:t>
            </a:r>
            <a:r>
              <a:rPr lang="en-US" b="1" dirty="0" err="1"/>
              <a:t>über</a:t>
            </a:r>
            <a:r>
              <a:rPr lang="en-US" b="1" dirty="0"/>
              <a:t> </a:t>
            </a:r>
            <a:r>
              <a:rPr lang="en-US" b="1" dirty="0" err="1"/>
              <a:t>Produkte</a:t>
            </a:r>
            <a:r>
              <a:rPr lang="en-US" b="1" dirty="0"/>
              <a:t> und </a:t>
            </a:r>
            <a:r>
              <a:rPr lang="en-US" b="1" dirty="0" err="1"/>
              <a:t>Dienstleistungen</a:t>
            </a:r>
            <a:r>
              <a:rPr lang="en-US" b="1" dirty="0"/>
              <a:t> an die </a:t>
            </a:r>
            <a:r>
              <a:rPr lang="en-US" b="1" dirty="0" err="1"/>
              <a:t>Verbraucher</a:t>
            </a:r>
            <a:r>
              <a:rPr lang="en-US" b="1" dirty="0"/>
              <a:t> </a:t>
            </a:r>
            <a:r>
              <a:rPr lang="en-US" b="1" dirty="0" err="1"/>
              <a:t>weitergeben</a:t>
            </a:r>
            <a:r>
              <a:rPr lang="en-US" dirty="0"/>
              <a:t>.</a:t>
            </a:r>
          </a:p>
          <a:p>
            <a:pPr indent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6B101-13CA-D3DE-02BD-2250CAF19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IE" dirty="0" err="1"/>
              <a:t>Innovatives</a:t>
            </a:r>
            <a:r>
              <a:rPr lang="en-IE" dirty="0"/>
              <a:t> Marketing</a:t>
            </a:r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14E7BEB3-8F6D-6E73-CF72-6B6997851EDC}"/>
              </a:ext>
            </a:extLst>
          </p:cNvPr>
          <p:cNvGrpSpPr/>
          <p:nvPr/>
        </p:nvGrpSpPr>
        <p:grpSpPr>
          <a:xfrm>
            <a:off x="7313599" y="2636462"/>
            <a:ext cx="1246384" cy="1244711"/>
            <a:chOff x="3918554" y="774528"/>
            <a:chExt cx="868197" cy="924466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AECB13DD-286C-8CED-8736-3F39C0D6AAC9}"/>
                </a:ext>
              </a:extLst>
            </p:cNvPr>
            <p:cNvGrpSpPr/>
            <p:nvPr/>
          </p:nvGrpSpPr>
          <p:grpSpPr>
            <a:xfrm>
              <a:off x="3918554" y="774528"/>
              <a:ext cx="868197" cy="924466"/>
              <a:chOff x="3918554" y="774528"/>
              <a:chExt cx="868197" cy="924466"/>
            </a:xfrm>
            <a:solidFill>
              <a:srgbClr val="010101"/>
            </a:solidFill>
          </p:grpSpPr>
          <p:sp>
            <p:nvSpPr>
              <p:cNvPr id="10" name="Freeform 300">
                <a:extLst>
                  <a:ext uri="{FF2B5EF4-FFF2-40B4-BE49-F238E27FC236}">
                    <a16:creationId xmlns:a16="http://schemas.microsoft.com/office/drawing/2014/main" id="{FC2169D7-DE84-4161-F4E1-E86ED3424DFC}"/>
                  </a:ext>
                </a:extLst>
              </p:cNvPr>
              <p:cNvSpPr/>
              <p:nvPr/>
            </p:nvSpPr>
            <p:spPr>
              <a:xfrm>
                <a:off x="3918554" y="774528"/>
                <a:ext cx="868197" cy="924466"/>
              </a:xfrm>
              <a:custGeom>
                <a:avLst/>
                <a:gdLst>
                  <a:gd name="connsiteX0" fmla="*/ 859428 w 868197"/>
                  <a:gd name="connsiteY0" fmla="*/ 489969 h 924466"/>
                  <a:gd name="connsiteX1" fmla="*/ 762772 w 868197"/>
                  <a:gd name="connsiteY1" fmla="*/ 322855 h 924466"/>
                  <a:gd name="connsiteX2" fmla="*/ 770902 w 868197"/>
                  <a:gd name="connsiteY2" fmla="*/ 318338 h 924466"/>
                  <a:gd name="connsiteX3" fmla="*/ 805228 w 868197"/>
                  <a:gd name="connsiteY3" fmla="*/ 274075 h 924466"/>
                  <a:gd name="connsiteX4" fmla="*/ 798002 w 868197"/>
                  <a:gd name="connsiteY4" fmla="*/ 218973 h 924466"/>
                  <a:gd name="connsiteX5" fmla="*/ 698636 w 868197"/>
                  <a:gd name="connsiteY5" fmla="*/ 192776 h 924466"/>
                  <a:gd name="connsiteX6" fmla="*/ 690507 w 868197"/>
                  <a:gd name="connsiteY6" fmla="*/ 197293 h 924466"/>
                  <a:gd name="connsiteX7" fmla="*/ 593851 w 868197"/>
                  <a:gd name="connsiteY7" fmla="*/ 29275 h 924466"/>
                  <a:gd name="connsiteX8" fmla="*/ 557718 w 868197"/>
                  <a:gd name="connsiteY8" fmla="*/ 2176 h 924466"/>
                  <a:gd name="connsiteX9" fmla="*/ 512552 w 868197"/>
                  <a:gd name="connsiteY9" fmla="*/ 8499 h 924466"/>
                  <a:gd name="connsiteX10" fmla="*/ 485452 w 868197"/>
                  <a:gd name="connsiteY10" fmla="*/ 44632 h 924466"/>
                  <a:gd name="connsiteX11" fmla="*/ 485452 w 868197"/>
                  <a:gd name="connsiteY11" fmla="*/ 76248 h 924466"/>
                  <a:gd name="connsiteX12" fmla="*/ 393314 w 868197"/>
                  <a:gd name="connsiteY12" fmla="*/ 178324 h 924466"/>
                  <a:gd name="connsiteX13" fmla="*/ 395120 w 868197"/>
                  <a:gd name="connsiteY13" fmla="*/ 203616 h 924466"/>
                  <a:gd name="connsiteX14" fmla="*/ 420413 w 868197"/>
                  <a:gd name="connsiteY14" fmla="*/ 201810 h 924466"/>
                  <a:gd name="connsiteX15" fmla="*/ 503519 w 868197"/>
                  <a:gd name="connsiteY15" fmla="*/ 107865 h 924466"/>
                  <a:gd name="connsiteX16" fmla="*/ 745609 w 868197"/>
                  <a:gd name="connsiteY16" fmla="*/ 527005 h 924466"/>
                  <a:gd name="connsiteX17" fmla="*/ 340921 w 868197"/>
                  <a:gd name="connsiteY17" fmla="*/ 613725 h 924466"/>
                  <a:gd name="connsiteX18" fmla="*/ 228006 w 868197"/>
                  <a:gd name="connsiteY18" fmla="*/ 417704 h 924466"/>
                  <a:gd name="connsiteX19" fmla="*/ 312015 w 868197"/>
                  <a:gd name="connsiteY19" fmla="*/ 322855 h 924466"/>
                  <a:gd name="connsiteX20" fmla="*/ 310208 w 868197"/>
                  <a:gd name="connsiteY20" fmla="*/ 297562 h 924466"/>
                  <a:gd name="connsiteX21" fmla="*/ 284915 w 868197"/>
                  <a:gd name="connsiteY21" fmla="*/ 299369 h 924466"/>
                  <a:gd name="connsiteX22" fmla="*/ 193680 w 868197"/>
                  <a:gd name="connsiteY22" fmla="*/ 401444 h 924466"/>
                  <a:gd name="connsiteX23" fmla="*/ 42825 w 868197"/>
                  <a:gd name="connsiteY23" fmla="*/ 489066 h 924466"/>
                  <a:gd name="connsiteX24" fmla="*/ 3079 w 868197"/>
                  <a:gd name="connsiteY24" fmla="*/ 541459 h 924466"/>
                  <a:gd name="connsiteX25" fmla="*/ 12112 w 868197"/>
                  <a:gd name="connsiteY25" fmla="*/ 606498 h 924466"/>
                  <a:gd name="connsiteX26" fmla="*/ 69925 w 868197"/>
                  <a:gd name="connsiteY26" fmla="*/ 706767 h 924466"/>
                  <a:gd name="connsiteX27" fmla="*/ 144900 w 868197"/>
                  <a:gd name="connsiteY27" fmla="*/ 750126 h 924466"/>
                  <a:gd name="connsiteX28" fmla="*/ 188260 w 868197"/>
                  <a:gd name="connsiteY28" fmla="*/ 738383 h 924466"/>
                  <a:gd name="connsiteX29" fmla="*/ 231619 w 868197"/>
                  <a:gd name="connsiteY29" fmla="*/ 713993 h 924466"/>
                  <a:gd name="connsiteX30" fmla="*/ 420413 w 868197"/>
                  <a:gd name="connsiteY30" fmla="*/ 902787 h 924466"/>
                  <a:gd name="connsiteX31" fmla="*/ 471903 w 868197"/>
                  <a:gd name="connsiteY31" fmla="*/ 924467 h 924466"/>
                  <a:gd name="connsiteX32" fmla="*/ 508036 w 868197"/>
                  <a:gd name="connsiteY32" fmla="*/ 914531 h 924466"/>
                  <a:gd name="connsiteX33" fmla="*/ 544168 w 868197"/>
                  <a:gd name="connsiteY33" fmla="*/ 860331 h 924466"/>
                  <a:gd name="connsiteX34" fmla="*/ 523392 w 868197"/>
                  <a:gd name="connsiteY34" fmla="*/ 798905 h 924466"/>
                  <a:gd name="connsiteX35" fmla="*/ 458353 w 868197"/>
                  <a:gd name="connsiteY35" fmla="*/ 733866 h 924466"/>
                  <a:gd name="connsiteX36" fmla="*/ 476419 w 868197"/>
                  <a:gd name="connsiteY36" fmla="*/ 723930 h 924466"/>
                  <a:gd name="connsiteX37" fmla="*/ 500809 w 868197"/>
                  <a:gd name="connsiteY37" fmla="*/ 686893 h 924466"/>
                  <a:gd name="connsiteX38" fmla="*/ 485452 w 868197"/>
                  <a:gd name="connsiteY38" fmla="*/ 645341 h 924466"/>
                  <a:gd name="connsiteX39" fmla="*/ 463773 w 868197"/>
                  <a:gd name="connsiteY39" fmla="*/ 625468 h 924466"/>
                  <a:gd name="connsiteX40" fmla="*/ 768192 w 868197"/>
                  <a:gd name="connsiteY40" fmla="*/ 560428 h 924466"/>
                  <a:gd name="connsiteX41" fmla="*/ 795292 w 868197"/>
                  <a:gd name="connsiteY41" fmla="*/ 575785 h 924466"/>
                  <a:gd name="connsiteX42" fmla="*/ 810648 w 868197"/>
                  <a:gd name="connsiteY42" fmla="*/ 577592 h 924466"/>
                  <a:gd name="connsiteX43" fmla="*/ 840458 w 868197"/>
                  <a:gd name="connsiteY43" fmla="*/ 569462 h 924466"/>
                  <a:gd name="connsiteX44" fmla="*/ 867557 w 868197"/>
                  <a:gd name="connsiteY44" fmla="*/ 533329 h 924466"/>
                  <a:gd name="connsiteX45" fmla="*/ 859428 w 868197"/>
                  <a:gd name="connsiteY45" fmla="*/ 489969 h 924466"/>
                  <a:gd name="connsiteX46" fmla="*/ 859428 w 868197"/>
                  <a:gd name="connsiteY46" fmla="*/ 489969 h 924466"/>
                  <a:gd name="connsiteX47" fmla="*/ 707670 w 868197"/>
                  <a:gd name="connsiteY47" fmla="*/ 228006 h 924466"/>
                  <a:gd name="connsiteX48" fmla="*/ 715799 w 868197"/>
                  <a:gd name="connsiteY48" fmla="*/ 223490 h 924466"/>
                  <a:gd name="connsiteX49" fmla="*/ 765482 w 868197"/>
                  <a:gd name="connsiteY49" fmla="*/ 237039 h 924466"/>
                  <a:gd name="connsiteX50" fmla="*/ 751932 w 868197"/>
                  <a:gd name="connsiteY50" fmla="*/ 286722 h 924466"/>
                  <a:gd name="connsiteX51" fmla="*/ 743802 w 868197"/>
                  <a:gd name="connsiteY51" fmla="*/ 291239 h 924466"/>
                  <a:gd name="connsiteX52" fmla="*/ 707670 w 868197"/>
                  <a:gd name="connsiteY52" fmla="*/ 228909 h 924466"/>
                  <a:gd name="connsiteX53" fmla="*/ 707670 w 868197"/>
                  <a:gd name="connsiteY53" fmla="*/ 228006 h 924466"/>
                  <a:gd name="connsiteX54" fmla="*/ 169290 w 868197"/>
                  <a:gd name="connsiteY54" fmla="*/ 708573 h 924466"/>
                  <a:gd name="connsiteX55" fmla="*/ 100637 w 868197"/>
                  <a:gd name="connsiteY55" fmla="*/ 690507 h 924466"/>
                  <a:gd name="connsiteX56" fmla="*/ 42825 w 868197"/>
                  <a:gd name="connsiteY56" fmla="*/ 590238 h 924466"/>
                  <a:gd name="connsiteX57" fmla="*/ 37405 w 868197"/>
                  <a:gd name="connsiteY57" fmla="*/ 552299 h 924466"/>
                  <a:gd name="connsiteX58" fmla="*/ 60891 w 868197"/>
                  <a:gd name="connsiteY58" fmla="*/ 521586 h 924466"/>
                  <a:gd name="connsiteX59" fmla="*/ 199100 w 868197"/>
                  <a:gd name="connsiteY59" fmla="*/ 442093 h 924466"/>
                  <a:gd name="connsiteX60" fmla="*/ 307498 w 868197"/>
                  <a:gd name="connsiteY60" fmla="*/ 629081 h 924466"/>
                  <a:gd name="connsiteX61" fmla="*/ 169290 w 868197"/>
                  <a:gd name="connsiteY61" fmla="*/ 708573 h 924466"/>
                  <a:gd name="connsiteX62" fmla="*/ 507132 w 868197"/>
                  <a:gd name="connsiteY62" fmla="*/ 856718 h 924466"/>
                  <a:gd name="connsiteX63" fmla="*/ 489066 w 868197"/>
                  <a:gd name="connsiteY63" fmla="*/ 883817 h 924466"/>
                  <a:gd name="connsiteX64" fmla="*/ 444803 w 868197"/>
                  <a:gd name="connsiteY64" fmla="*/ 877495 h 924466"/>
                  <a:gd name="connsiteX65" fmla="*/ 263235 w 868197"/>
                  <a:gd name="connsiteY65" fmla="*/ 695927 h 924466"/>
                  <a:gd name="connsiteX66" fmla="*/ 329178 w 868197"/>
                  <a:gd name="connsiteY66" fmla="*/ 657987 h 924466"/>
                  <a:gd name="connsiteX67" fmla="*/ 497196 w 868197"/>
                  <a:gd name="connsiteY67" fmla="*/ 826005 h 924466"/>
                  <a:gd name="connsiteX68" fmla="*/ 507132 w 868197"/>
                  <a:gd name="connsiteY68" fmla="*/ 856718 h 924466"/>
                  <a:gd name="connsiteX69" fmla="*/ 507132 w 868197"/>
                  <a:gd name="connsiteY69" fmla="*/ 856718 h 924466"/>
                  <a:gd name="connsiteX70" fmla="*/ 459256 w 868197"/>
                  <a:gd name="connsiteY70" fmla="*/ 672440 h 924466"/>
                  <a:gd name="connsiteX71" fmla="*/ 462869 w 868197"/>
                  <a:gd name="connsiteY71" fmla="*/ 683280 h 924466"/>
                  <a:gd name="connsiteX72" fmla="*/ 456546 w 868197"/>
                  <a:gd name="connsiteY72" fmla="*/ 693217 h 924466"/>
                  <a:gd name="connsiteX73" fmla="*/ 430350 w 868197"/>
                  <a:gd name="connsiteY73" fmla="*/ 708573 h 924466"/>
                  <a:gd name="connsiteX74" fmla="*/ 368021 w 868197"/>
                  <a:gd name="connsiteY74" fmla="*/ 646244 h 924466"/>
                  <a:gd name="connsiteX75" fmla="*/ 418607 w 868197"/>
                  <a:gd name="connsiteY75" fmla="*/ 635404 h 924466"/>
                  <a:gd name="connsiteX76" fmla="*/ 459256 w 868197"/>
                  <a:gd name="connsiteY76" fmla="*/ 672440 h 924466"/>
                  <a:gd name="connsiteX77" fmla="*/ 830521 w 868197"/>
                  <a:gd name="connsiteY77" fmla="*/ 525199 h 924466"/>
                  <a:gd name="connsiteX78" fmla="*/ 819681 w 868197"/>
                  <a:gd name="connsiteY78" fmla="*/ 538749 h 924466"/>
                  <a:gd name="connsiteX79" fmla="*/ 802518 w 868197"/>
                  <a:gd name="connsiteY79" fmla="*/ 541459 h 924466"/>
                  <a:gd name="connsiteX80" fmla="*/ 788969 w 868197"/>
                  <a:gd name="connsiteY80" fmla="*/ 530619 h 924466"/>
                  <a:gd name="connsiteX81" fmla="*/ 523392 w 868197"/>
                  <a:gd name="connsiteY81" fmla="*/ 69925 h 924466"/>
                  <a:gd name="connsiteX82" fmla="*/ 520682 w 868197"/>
                  <a:gd name="connsiteY82" fmla="*/ 52762 h 924466"/>
                  <a:gd name="connsiteX83" fmla="*/ 531522 w 868197"/>
                  <a:gd name="connsiteY83" fmla="*/ 39212 h 924466"/>
                  <a:gd name="connsiteX84" fmla="*/ 543265 w 868197"/>
                  <a:gd name="connsiteY84" fmla="*/ 36502 h 924466"/>
                  <a:gd name="connsiteX85" fmla="*/ 549588 w 868197"/>
                  <a:gd name="connsiteY85" fmla="*/ 37405 h 924466"/>
                  <a:gd name="connsiteX86" fmla="*/ 563138 w 868197"/>
                  <a:gd name="connsiteY86" fmla="*/ 48245 h 924466"/>
                  <a:gd name="connsiteX87" fmla="*/ 828715 w 868197"/>
                  <a:gd name="connsiteY87" fmla="*/ 508939 h 924466"/>
                  <a:gd name="connsiteX88" fmla="*/ 830521 w 868197"/>
                  <a:gd name="connsiteY88" fmla="*/ 525199 h 9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68197" h="924466">
                    <a:moveTo>
                      <a:pt x="859428" y="489969"/>
                    </a:moveTo>
                    <a:lnTo>
                      <a:pt x="762772" y="322855"/>
                    </a:lnTo>
                    <a:lnTo>
                      <a:pt x="770902" y="318338"/>
                    </a:lnTo>
                    <a:cubicBezTo>
                      <a:pt x="788065" y="308402"/>
                      <a:pt x="799808" y="293045"/>
                      <a:pt x="805228" y="274075"/>
                    </a:cubicBezTo>
                    <a:cubicBezTo>
                      <a:pt x="810648" y="255106"/>
                      <a:pt x="807938" y="236136"/>
                      <a:pt x="798002" y="218973"/>
                    </a:cubicBezTo>
                    <a:cubicBezTo>
                      <a:pt x="778129" y="184647"/>
                      <a:pt x="732963" y="172000"/>
                      <a:pt x="698636" y="192776"/>
                    </a:cubicBezTo>
                    <a:lnTo>
                      <a:pt x="690507" y="197293"/>
                    </a:lnTo>
                    <a:lnTo>
                      <a:pt x="593851" y="29275"/>
                    </a:lnTo>
                    <a:cubicBezTo>
                      <a:pt x="585721" y="15726"/>
                      <a:pt x="573075" y="5789"/>
                      <a:pt x="557718" y="2176"/>
                    </a:cubicBezTo>
                    <a:cubicBezTo>
                      <a:pt x="542362" y="-2341"/>
                      <a:pt x="527005" y="369"/>
                      <a:pt x="512552" y="8499"/>
                    </a:cubicBezTo>
                    <a:cubicBezTo>
                      <a:pt x="498099" y="16629"/>
                      <a:pt x="489066" y="29275"/>
                      <a:pt x="485452" y="44632"/>
                    </a:cubicBezTo>
                    <a:cubicBezTo>
                      <a:pt x="482742" y="55472"/>
                      <a:pt x="482742" y="65408"/>
                      <a:pt x="485452" y="76248"/>
                    </a:cubicBezTo>
                    <a:lnTo>
                      <a:pt x="393314" y="178324"/>
                    </a:lnTo>
                    <a:cubicBezTo>
                      <a:pt x="386990" y="185550"/>
                      <a:pt x="386990" y="197293"/>
                      <a:pt x="395120" y="203616"/>
                    </a:cubicBezTo>
                    <a:cubicBezTo>
                      <a:pt x="402347" y="209940"/>
                      <a:pt x="414090" y="209940"/>
                      <a:pt x="420413" y="201810"/>
                    </a:cubicBezTo>
                    <a:lnTo>
                      <a:pt x="503519" y="107865"/>
                    </a:lnTo>
                    <a:lnTo>
                      <a:pt x="745609" y="527005"/>
                    </a:lnTo>
                    <a:lnTo>
                      <a:pt x="340921" y="613725"/>
                    </a:lnTo>
                    <a:lnTo>
                      <a:pt x="228006" y="417704"/>
                    </a:lnTo>
                    <a:lnTo>
                      <a:pt x="312015" y="322855"/>
                    </a:lnTo>
                    <a:cubicBezTo>
                      <a:pt x="318338" y="315628"/>
                      <a:pt x="318338" y="303885"/>
                      <a:pt x="310208" y="297562"/>
                    </a:cubicBezTo>
                    <a:cubicBezTo>
                      <a:pt x="302982" y="291239"/>
                      <a:pt x="291238" y="291239"/>
                      <a:pt x="284915" y="299369"/>
                    </a:cubicBezTo>
                    <a:lnTo>
                      <a:pt x="193680" y="401444"/>
                    </a:lnTo>
                    <a:lnTo>
                      <a:pt x="42825" y="489066"/>
                    </a:lnTo>
                    <a:cubicBezTo>
                      <a:pt x="22952" y="500809"/>
                      <a:pt x="8499" y="518876"/>
                      <a:pt x="3079" y="541459"/>
                    </a:cubicBezTo>
                    <a:cubicBezTo>
                      <a:pt x="-3245" y="564042"/>
                      <a:pt x="369" y="586625"/>
                      <a:pt x="12112" y="606498"/>
                    </a:cubicBezTo>
                    <a:lnTo>
                      <a:pt x="69925" y="706767"/>
                    </a:lnTo>
                    <a:cubicBezTo>
                      <a:pt x="86184" y="734769"/>
                      <a:pt x="115091" y="750126"/>
                      <a:pt x="144900" y="750126"/>
                    </a:cubicBezTo>
                    <a:cubicBezTo>
                      <a:pt x="159353" y="750126"/>
                      <a:pt x="174710" y="746513"/>
                      <a:pt x="188260" y="738383"/>
                    </a:cubicBezTo>
                    <a:lnTo>
                      <a:pt x="231619" y="713993"/>
                    </a:lnTo>
                    <a:lnTo>
                      <a:pt x="420413" y="902787"/>
                    </a:lnTo>
                    <a:cubicBezTo>
                      <a:pt x="434866" y="917240"/>
                      <a:pt x="452933" y="924467"/>
                      <a:pt x="471903" y="924467"/>
                    </a:cubicBezTo>
                    <a:cubicBezTo>
                      <a:pt x="484549" y="924467"/>
                      <a:pt x="497196" y="920854"/>
                      <a:pt x="508036" y="914531"/>
                    </a:cubicBezTo>
                    <a:cubicBezTo>
                      <a:pt x="527909" y="902787"/>
                      <a:pt x="540555" y="883817"/>
                      <a:pt x="544168" y="860331"/>
                    </a:cubicBezTo>
                    <a:cubicBezTo>
                      <a:pt x="546878" y="837748"/>
                      <a:pt x="539652" y="815165"/>
                      <a:pt x="523392" y="798905"/>
                    </a:cubicBezTo>
                    <a:lnTo>
                      <a:pt x="458353" y="733866"/>
                    </a:lnTo>
                    <a:lnTo>
                      <a:pt x="476419" y="723930"/>
                    </a:lnTo>
                    <a:cubicBezTo>
                      <a:pt x="489969" y="715800"/>
                      <a:pt x="499002" y="702250"/>
                      <a:pt x="500809" y="686893"/>
                    </a:cubicBezTo>
                    <a:cubicBezTo>
                      <a:pt x="502616" y="671537"/>
                      <a:pt x="497196" y="656181"/>
                      <a:pt x="485452" y="645341"/>
                    </a:cubicBezTo>
                    <a:lnTo>
                      <a:pt x="463773" y="625468"/>
                    </a:lnTo>
                    <a:lnTo>
                      <a:pt x="768192" y="560428"/>
                    </a:lnTo>
                    <a:cubicBezTo>
                      <a:pt x="775419" y="567655"/>
                      <a:pt x="784452" y="573075"/>
                      <a:pt x="795292" y="575785"/>
                    </a:cubicBezTo>
                    <a:cubicBezTo>
                      <a:pt x="800712" y="577592"/>
                      <a:pt x="805228" y="577592"/>
                      <a:pt x="810648" y="577592"/>
                    </a:cubicBezTo>
                    <a:cubicBezTo>
                      <a:pt x="820585" y="577592"/>
                      <a:pt x="830521" y="574882"/>
                      <a:pt x="840458" y="569462"/>
                    </a:cubicBezTo>
                    <a:cubicBezTo>
                      <a:pt x="854008" y="561332"/>
                      <a:pt x="863944" y="548685"/>
                      <a:pt x="867557" y="533329"/>
                    </a:cubicBezTo>
                    <a:cubicBezTo>
                      <a:pt x="869364" y="518876"/>
                      <a:pt x="867557" y="503519"/>
                      <a:pt x="859428" y="489969"/>
                    </a:cubicBezTo>
                    <a:lnTo>
                      <a:pt x="859428" y="489969"/>
                    </a:lnTo>
                    <a:close/>
                    <a:moveTo>
                      <a:pt x="707670" y="228006"/>
                    </a:moveTo>
                    <a:lnTo>
                      <a:pt x="715799" y="223490"/>
                    </a:lnTo>
                    <a:cubicBezTo>
                      <a:pt x="732963" y="213553"/>
                      <a:pt x="755546" y="218973"/>
                      <a:pt x="765482" y="237039"/>
                    </a:cubicBezTo>
                    <a:cubicBezTo>
                      <a:pt x="775419" y="254203"/>
                      <a:pt x="769999" y="276786"/>
                      <a:pt x="751932" y="286722"/>
                    </a:cubicBezTo>
                    <a:lnTo>
                      <a:pt x="743802" y="291239"/>
                    </a:lnTo>
                    <a:lnTo>
                      <a:pt x="707670" y="228909"/>
                    </a:lnTo>
                    <a:lnTo>
                      <a:pt x="707670" y="228006"/>
                    </a:lnTo>
                    <a:close/>
                    <a:moveTo>
                      <a:pt x="169290" y="708573"/>
                    </a:moveTo>
                    <a:cubicBezTo>
                      <a:pt x="145804" y="722123"/>
                      <a:pt x="115091" y="713993"/>
                      <a:pt x="100637" y="690507"/>
                    </a:cubicBezTo>
                    <a:lnTo>
                      <a:pt x="42825" y="590238"/>
                    </a:lnTo>
                    <a:cubicBezTo>
                      <a:pt x="36502" y="578495"/>
                      <a:pt x="34695" y="564945"/>
                      <a:pt x="37405" y="552299"/>
                    </a:cubicBezTo>
                    <a:cubicBezTo>
                      <a:pt x="40115" y="539652"/>
                      <a:pt x="49148" y="528812"/>
                      <a:pt x="60891" y="521586"/>
                    </a:cubicBezTo>
                    <a:lnTo>
                      <a:pt x="199100" y="442093"/>
                    </a:lnTo>
                    <a:lnTo>
                      <a:pt x="307498" y="629081"/>
                    </a:lnTo>
                    <a:lnTo>
                      <a:pt x="169290" y="708573"/>
                    </a:lnTo>
                    <a:close/>
                    <a:moveTo>
                      <a:pt x="507132" y="856718"/>
                    </a:moveTo>
                    <a:cubicBezTo>
                      <a:pt x="505326" y="868461"/>
                      <a:pt x="499002" y="878398"/>
                      <a:pt x="489066" y="883817"/>
                    </a:cubicBezTo>
                    <a:cubicBezTo>
                      <a:pt x="474613" y="891947"/>
                      <a:pt x="456546" y="890141"/>
                      <a:pt x="444803" y="877495"/>
                    </a:cubicBezTo>
                    <a:lnTo>
                      <a:pt x="263235" y="695927"/>
                    </a:lnTo>
                    <a:lnTo>
                      <a:pt x="329178" y="657987"/>
                    </a:lnTo>
                    <a:lnTo>
                      <a:pt x="497196" y="826005"/>
                    </a:lnTo>
                    <a:cubicBezTo>
                      <a:pt x="504422" y="833232"/>
                      <a:pt x="508939" y="844975"/>
                      <a:pt x="507132" y="856718"/>
                    </a:cubicBezTo>
                    <a:lnTo>
                      <a:pt x="507132" y="856718"/>
                    </a:lnTo>
                    <a:close/>
                    <a:moveTo>
                      <a:pt x="459256" y="672440"/>
                    </a:moveTo>
                    <a:cubicBezTo>
                      <a:pt x="461966" y="675150"/>
                      <a:pt x="463773" y="678764"/>
                      <a:pt x="462869" y="683280"/>
                    </a:cubicBezTo>
                    <a:cubicBezTo>
                      <a:pt x="461966" y="687797"/>
                      <a:pt x="460159" y="690507"/>
                      <a:pt x="456546" y="693217"/>
                    </a:cubicBezTo>
                    <a:lnTo>
                      <a:pt x="430350" y="708573"/>
                    </a:lnTo>
                    <a:lnTo>
                      <a:pt x="368021" y="646244"/>
                    </a:lnTo>
                    <a:lnTo>
                      <a:pt x="418607" y="635404"/>
                    </a:lnTo>
                    <a:lnTo>
                      <a:pt x="459256" y="672440"/>
                    </a:lnTo>
                    <a:close/>
                    <a:moveTo>
                      <a:pt x="830521" y="525199"/>
                    </a:moveTo>
                    <a:cubicBezTo>
                      <a:pt x="828715" y="531522"/>
                      <a:pt x="825101" y="536039"/>
                      <a:pt x="819681" y="538749"/>
                    </a:cubicBezTo>
                    <a:cubicBezTo>
                      <a:pt x="814261" y="541459"/>
                      <a:pt x="807938" y="542362"/>
                      <a:pt x="802518" y="541459"/>
                    </a:cubicBezTo>
                    <a:cubicBezTo>
                      <a:pt x="796195" y="539652"/>
                      <a:pt x="791678" y="536039"/>
                      <a:pt x="788969" y="530619"/>
                    </a:cubicBezTo>
                    <a:lnTo>
                      <a:pt x="523392" y="69925"/>
                    </a:lnTo>
                    <a:cubicBezTo>
                      <a:pt x="520682" y="64505"/>
                      <a:pt x="519779" y="58182"/>
                      <a:pt x="520682" y="52762"/>
                    </a:cubicBezTo>
                    <a:cubicBezTo>
                      <a:pt x="522489" y="46439"/>
                      <a:pt x="526102" y="41922"/>
                      <a:pt x="531522" y="39212"/>
                    </a:cubicBezTo>
                    <a:cubicBezTo>
                      <a:pt x="535135" y="37405"/>
                      <a:pt x="538748" y="36502"/>
                      <a:pt x="543265" y="36502"/>
                    </a:cubicBezTo>
                    <a:cubicBezTo>
                      <a:pt x="545072" y="36502"/>
                      <a:pt x="546878" y="36502"/>
                      <a:pt x="549588" y="37405"/>
                    </a:cubicBezTo>
                    <a:cubicBezTo>
                      <a:pt x="555912" y="39212"/>
                      <a:pt x="560428" y="42825"/>
                      <a:pt x="563138" y="48245"/>
                    </a:cubicBezTo>
                    <a:lnTo>
                      <a:pt x="828715" y="508939"/>
                    </a:lnTo>
                    <a:cubicBezTo>
                      <a:pt x="831424" y="513456"/>
                      <a:pt x="832328" y="518876"/>
                      <a:pt x="830521" y="52519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301">
                <a:extLst>
                  <a:ext uri="{FF2B5EF4-FFF2-40B4-BE49-F238E27FC236}">
                    <a16:creationId xmlns:a16="http://schemas.microsoft.com/office/drawing/2014/main" id="{A832FA10-1270-DE20-4FB6-19F2C297E08F}"/>
                  </a:ext>
                </a:extLst>
              </p:cNvPr>
              <p:cNvSpPr/>
              <p:nvPr/>
            </p:nvSpPr>
            <p:spPr>
              <a:xfrm>
                <a:off x="4253152" y="1007954"/>
                <a:ext cx="36132" cy="36132"/>
              </a:xfrm>
              <a:custGeom>
                <a:avLst/>
                <a:gdLst>
                  <a:gd name="connsiteX0" fmla="*/ 18066 w 36132"/>
                  <a:gd name="connsiteY0" fmla="*/ 36133 h 36132"/>
                  <a:gd name="connsiteX1" fmla="*/ 30713 w 36132"/>
                  <a:gd name="connsiteY1" fmla="*/ 30713 h 36132"/>
                  <a:gd name="connsiteX2" fmla="*/ 36133 w 36132"/>
                  <a:gd name="connsiteY2" fmla="*/ 18066 h 36132"/>
                  <a:gd name="connsiteX3" fmla="*/ 30713 w 36132"/>
                  <a:gd name="connsiteY3" fmla="*/ 5420 h 36132"/>
                  <a:gd name="connsiteX4" fmla="*/ 18066 w 36132"/>
                  <a:gd name="connsiteY4" fmla="*/ 0 h 36132"/>
                  <a:gd name="connsiteX5" fmla="*/ 5420 w 36132"/>
                  <a:gd name="connsiteY5" fmla="*/ 5420 h 36132"/>
                  <a:gd name="connsiteX6" fmla="*/ 0 w 36132"/>
                  <a:gd name="connsiteY6" fmla="*/ 18066 h 36132"/>
                  <a:gd name="connsiteX7" fmla="*/ 5420 w 36132"/>
                  <a:gd name="connsiteY7" fmla="*/ 30713 h 36132"/>
                  <a:gd name="connsiteX8" fmla="*/ 18066 w 36132"/>
                  <a:gd name="connsiteY8" fmla="*/ 36133 h 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32" h="36132">
                    <a:moveTo>
                      <a:pt x="18066" y="36133"/>
                    </a:moveTo>
                    <a:cubicBezTo>
                      <a:pt x="22583" y="36133"/>
                      <a:pt x="27100" y="34327"/>
                      <a:pt x="30713" y="30713"/>
                    </a:cubicBezTo>
                    <a:cubicBezTo>
                      <a:pt x="34326" y="27100"/>
                      <a:pt x="36133" y="22583"/>
                      <a:pt x="36133" y="18066"/>
                    </a:cubicBezTo>
                    <a:cubicBezTo>
                      <a:pt x="36133" y="13550"/>
                      <a:pt x="34326" y="9033"/>
                      <a:pt x="30713" y="5420"/>
                    </a:cubicBezTo>
                    <a:cubicBezTo>
                      <a:pt x="27100" y="1807"/>
                      <a:pt x="22583" y="0"/>
                      <a:pt x="18066" y="0"/>
                    </a:cubicBezTo>
                    <a:cubicBezTo>
                      <a:pt x="13550" y="0"/>
                      <a:pt x="9033" y="1807"/>
                      <a:pt x="5420" y="5420"/>
                    </a:cubicBezTo>
                    <a:cubicBezTo>
                      <a:pt x="1807" y="9033"/>
                      <a:pt x="0" y="13550"/>
                      <a:pt x="0" y="18066"/>
                    </a:cubicBezTo>
                    <a:cubicBezTo>
                      <a:pt x="0" y="22583"/>
                      <a:pt x="1807" y="27100"/>
                      <a:pt x="5420" y="30713"/>
                    </a:cubicBezTo>
                    <a:cubicBezTo>
                      <a:pt x="8130" y="34327"/>
                      <a:pt x="13550" y="36133"/>
                      <a:pt x="18066" y="3613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8259D5F0-C645-22C6-B7B0-0FEFA167B730}"/>
                </a:ext>
              </a:extLst>
            </p:cNvPr>
            <p:cNvGrpSpPr/>
            <p:nvPr/>
          </p:nvGrpSpPr>
          <p:grpSpPr>
            <a:xfrm>
              <a:off x="3958353" y="890522"/>
              <a:ext cx="708520" cy="605461"/>
              <a:chOff x="3958353" y="890522"/>
              <a:chExt cx="708520" cy="605461"/>
            </a:xfrm>
            <a:solidFill>
              <a:srgbClr val="60A9DD"/>
            </a:solidFill>
          </p:grpSpPr>
          <p:sp>
            <p:nvSpPr>
              <p:cNvPr id="8" name="Freeform 298">
                <a:extLst>
                  <a:ext uri="{FF2B5EF4-FFF2-40B4-BE49-F238E27FC236}">
                    <a16:creationId xmlns:a16="http://schemas.microsoft.com/office/drawing/2014/main" id="{326A7CC4-A753-7DEE-BA84-3DC00BA54643}"/>
                  </a:ext>
                </a:extLst>
              </p:cNvPr>
              <p:cNvSpPr/>
              <p:nvPr/>
            </p:nvSpPr>
            <p:spPr>
              <a:xfrm>
                <a:off x="4150173" y="890522"/>
                <a:ext cx="516699" cy="505860"/>
              </a:xfrm>
              <a:custGeom>
                <a:avLst/>
                <a:gdLst>
                  <a:gd name="connsiteX0" fmla="*/ 274610 w 516699"/>
                  <a:gd name="connsiteY0" fmla="*/ 0 h 505860"/>
                  <a:gd name="connsiteX1" fmla="*/ 516700 w 516699"/>
                  <a:gd name="connsiteY1" fmla="*/ 419141 h 505860"/>
                  <a:gd name="connsiteX2" fmla="*/ 112915 w 516699"/>
                  <a:gd name="connsiteY2" fmla="*/ 505860 h 505860"/>
                  <a:gd name="connsiteX3" fmla="*/ 0 w 516699"/>
                  <a:gd name="connsiteY3" fmla="*/ 309840 h 50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699" h="505860">
                    <a:moveTo>
                      <a:pt x="274610" y="0"/>
                    </a:moveTo>
                    <a:lnTo>
                      <a:pt x="516700" y="419141"/>
                    </a:lnTo>
                    <a:lnTo>
                      <a:pt x="112915" y="505860"/>
                    </a:lnTo>
                    <a:lnTo>
                      <a:pt x="0" y="309840"/>
                    </a:lnTo>
                  </a:path>
                </a:pathLst>
              </a:custGeom>
              <a:solidFill>
                <a:srgbClr val="00BADE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 299">
                <a:extLst>
                  <a:ext uri="{FF2B5EF4-FFF2-40B4-BE49-F238E27FC236}">
                    <a16:creationId xmlns:a16="http://schemas.microsoft.com/office/drawing/2014/main" id="{EE8CE2A5-9172-80C5-BADE-EE6B99D071BA}"/>
                  </a:ext>
                </a:extLst>
              </p:cNvPr>
              <p:cNvSpPr/>
              <p:nvPr/>
            </p:nvSpPr>
            <p:spPr>
              <a:xfrm>
                <a:off x="3958353" y="1222945"/>
                <a:ext cx="271312" cy="273038"/>
              </a:xfrm>
              <a:custGeom>
                <a:avLst/>
                <a:gdLst>
                  <a:gd name="connsiteX0" fmla="*/ 133104 w 271312"/>
                  <a:gd name="connsiteY0" fmla="*/ 266480 h 273038"/>
                  <a:gd name="connsiteX1" fmla="*/ 64452 w 271312"/>
                  <a:gd name="connsiteY1" fmla="*/ 248413 h 273038"/>
                  <a:gd name="connsiteX2" fmla="*/ 6639 w 271312"/>
                  <a:gd name="connsiteY2" fmla="*/ 148144 h 273038"/>
                  <a:gd name="connsiteX3" fmla="*/ 1220 w 271312"/>
                  <a:gd name="connsiteY3" fmla="*/ 110205 h 273038"/>
                  <a:gd name="connsiteX4" fmla="*/ 24706 w 271312"/>
                  <a:gd name="connsiteY4" fmla="*/ 79492 h 273038"/>
                  <a:gd name="connsiteX5" fmla="*/ 162914 w 271312"/>
                  <a:gd name="connsiteY5" fmla="*/ 0 h 273038"/>
                  <a:gd name="connsiteX6" fmla="*/ 271313 w 271312"/>
                  <a:gd name="connsiteY6" fmla="*/ 186987 h 273038"/>
                  <a:gd name="connsiteX7" fmla="*/ 133104 w 271312"/>
                  <a:gd name="connsiteY7" fmla="*/ 266480 h 2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12" h="273038">
                    <a:moveTo>
                      <a:pt x="133104" y="266480"/>
                    </a:moveTo>
                    <a:cubicBezTo>
                      <a:pt x="109618" y="280030"/>
                      <a:pt x="78905" y="271900"/>
                      <a:pt x="64452" y="248413"/>
                    </a:cubicBezTo>
                    <a:lnTo>
                      <a:pt x="6639" y="148144"/>
                    </a:lnTo>
                    <a:cubicBezTo>
                      <a:pt x="316" y="136401"/>
                      <a:pt x="-1490" y="122852"/>
                      <a:pt x="1220" y="110205"/>
                    </a:cubicBezTo>
                    <a:cubicBezTo>
                      <a:pt x="4833" y="97559"/>
                      <a:pt x="12963" y="86719"/>
                      <a:pt x="24706" y="79492"/>
                    </a:cubicBezTo>
                    <a:lnTo>
                      <a:pt x="162914" y="0"/>
                    </a:lnTo>
                    <a:lnTo>
                      <a:pt x="271313" y="186987"/>
                    </a:lnTo>
                    <a:lnTo>
                      <a:pt x="133104" y="266480"/>
                    </a:lnTo>
                    <a:close/>
                  </a:path>
                </a:pathLst>
              </a:custGeom>
              <a:solidFill>
                <a:srgbClr val="00BADE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11E1B309-942F-8C23-54EA-D6FEBCA4B1DF}"/>
              </a:ext>
            </a:extLst>
          </p:cNvPr>
          <p:cNvGrpSpPr/>
          <p:nvPr/>
        </p:nvGrpSpPr>
        <p:grpSpPr>
          <a:xfrm>
            <a:off x="10280164" y="2691442"/>
            <a:ext cx="1313738" cy="1158557"/>
            <a:chOff x="8408232" y="3880051"/>
            <a:chExt cx="1097482" cy="800886"/>
          </a:xfrm>
        </p:grpSpPr>
        <p:sp>
          <p:nvSpPr>
            <p:cNvPr id="13" name="Freeform 1501">
              <a:extLst>
                <a:ext uri="{FF2B5EF4-FFF2-40B4-BE49-F238E27FC236}">
                  <a16:creationId xmlns:a16="http://schemas.microsoft.com/office/drawing/2014/main" id="{2C221E9F-5C60-F284-3EF2-6A764AA681C1}"/>
                </a:ext>
              </a:extLst>
            </p:cNvPr>
            <p:cNvSpPr/>
            <p:nvPr/>
          </p:nvSpPr>
          <p:spPr>
            <a:xfrm>
              <a:off x="8493258" y="4565742"/>
              <a:ext cx="32912" cy="115195"/>
            </a:xfrm>
            <a:custGeom>
              <a:avLst/>
              <a:gdLst>
                <a:gd name="connsiteX0" fmla="*/ 16457 w 32912"/>
                <a:gd name="connsiteY0" fmla="*/ 0 h 115195"/>
                <a:gd name="connsiteX1" fmla="*/ 0 w 32912"/>
                <a:gd name="connsiteY1" fmla="*/ 16457 h 115195"/>
                <a:gd name="connsiteX2" fmla="*/ 0 w 32912"/>
                <a:gd name="connsiteY2" fmla="*/ 98740 h 115195"/>
                <a:gd name="connsiteX3" fmla="*/ 16457 w 32912"/>
                <a:gd name="connsiteY3" fmla="*/ 115196 h 115195"/>
                <a:gd name="connsiteX4" fmla="*/ 32913 w 32912"/>
                <a:gd name="connsiteY4" fmla="*/ 98740 h 115195"/>
                <a:gd name="connsiteX5" fmla="*/ 32913 w 32912"/>
                <a:gd name="connsiteY5" fmla="*/ 16457 h 115195"/>
                <a:gd name="connsiteX6" fmla="*/ 16457 w 32912"/>
                <a:gd name="connsiteY6" fmla="*/ 0 h 1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12" h="115195">
                  <a:moveTo>
                    <a:pt x="16457" y="0"/>
                  </a:moveTo>
                  <a:cubicBezTo>
                    <a:pt x="8228" y="0"/>
                    <a:pt x="0" y="8228"/>
                    <a:pt x="0" y="16457"/>
                  </a:cubicBezTo>
                  <a:lnTo>
                    <a:pt x="0" y="98740"/>
                  </a:lnTo>
                  <a:cubicBezTo>
                    <a:pt x="0" y="106968"/>
                    <a:pt x="8228" y="115196"/>
                    <a:pt x="16457" y="115196"/>
                  </a:cubicBezTo>
                  <a:cubicBezTo>
                    <a:pt x="24685" y="115196"/>
                    <a:pt x="32913" y="106968"/>
                    <a:pt x="32913" y="98740"/>
                  </a:cubicBezTo>
                  <a:lnTo>
                    <a:pt x="32913" y="16457"/>
                  </a:lnTo>
                  <a:cubicBezTo>
                    <a:pt x="30171" y="8228"/>
                    <a:pt x="24685" y="0"/>
                    <a:pt x="16457" y="0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3">
              <a:extLst>
                <a:ext uri="{FF2B5EF4-FFF2-40B4-BE49-F238E27FC236}">
                  <a16:creationId xmlns:a16="http://schemas.microsoft.com/office/drawing/2014/main" id="{5B9164CA-6D29-D076-F604-29EA664B55A9}"/>
                </a:ext>
              </a:extLst>
            </p:cNvPr>
            <p:cNvGrpSpPr/>
            <p:nvPr/>
          </p:nvGrpSpPr>
          <p:grpSpPr>
            <a:xfrm>
              <a:off x="8408232" y="3880051"/>
              <a:ext cx="1097482" cy="800886"/>
              <a:chOff x="8408232" y="3880051"/>
              <a:chExt cx="1097482" cy="800886"/>
            </a:xfrm>
          </p:grpSpPr>
          <p:sp>
            <p:nvSpPr>
              <p:cNvPr id="15" name="Freeform 1503">
                <a:extLst>
                  <a:ext uri="{FF2B5EF4-FFF2-40B4-BE49-F238E27FC236}">
                    <a16:creationId xmlns:a16="http://schemas.microsoft.com/office/drawing/2014/main" id="{17BFB490-4AFB-D036-2CB5-DA6E8F0EB67D}"/>
                  </a:ext>
                </a:extLst>
              </p:cNvPr>
              <p:cNvSpPr/>
              <p:nvPr/>
            </p:nvSpPr>
            <p:spPr>
              <a:xfrm>
                <a:off x="8408232" y="3880051"/>
                <a:ext cx="1097482" cy="800886"/>
              </a:xfrm>
              <a:custGeom>
                <a:avLst/>
                <a:gdLst>
                  <a:gd name="connsiteX0" fmla="*/ 1055965 w 1097482"/>
                  <a:gd name="connsiteY0" fmla="*/ 586951 h 800886"/>
                  <a:gd name="connsiteX1" fmla="*/ 990139 w 1097482"/>
                  <a:gd name="connsiteY1" fmla="*/ 567752 h 800886"/>
                  <a:gd name="connsiteX2" fmla="*/ 984653 w 1097482"/>
                  <a:gd name="connsiteY2" fmla="*/ 562266 h 800886"/>
                  <a:gd name="connsiteX3" fmla="*/ 984653 w 1097482"/>
                  <a:gd name="connsiteY3" fmla="*/ 540324 h 800886"/>
                  <a:gd name="connsiteX4" fmla="*/ 1001110 w 1097482"/>
                  <a:gd name="connsiteY4" fmla="*/ 526610 h 800886"/>
                  <a:gd name="connsiteX5" fmla="*/ 1036766 w 1097482"/>
                  <a:gd name="connsiteY5" fmla="*/ 441585 h 800886"/>
                  <a:gd name="connsiteX6" fmla="*/ 1036766 w 1097482"/>
                  <a:gd name="connsiteY6" fmla="*/ 411414 h 800886"/>
                  <a:gd name="connsiteX7" fmla="*/ 1042252 w 1097482"/>
                  <a:gd name="connsiteY7" fmla="*/ 397701 h 800886"/>
                  <a:gd name="connsiteX8" fmla="*/ 1053223 w 1097482"/>
                  <a:gd name="connsiteY8" fmla="*/ 353816 h 800886"/>
                  <a:gd name="connsiteX9" fmla="*/ 1053223 w 1097482"/>
                  <a:gd name="connsiteY9" fmla="*/ 271533 h 800886"/>
                  <a:gd name="connsiteX10" fmla="*/ 1036766 w 1097482"/>
                  <a:gd name="connsiteY10" fmla="*/ 255077 h 800886"/>
                  <a:gd name="connsiteX11" fmla="*/ 883171 w 1097482"/>
                  <a:gd name="connsiteY11" fmla="*/ 255077 h 800886"/>
                  <a:gd name="connsiteX12" fmla="*/ 781689 w 1097482"/>
                  <a:gd name="connsiteY12" fmla="*/ 356559 h 800886"/>
                  <a:gd name="connsiteX13" fmla="*/ 781689 w 1097482"/>
                  <a:gd name="connsiteY13" fmla="*/ 356559 h 800886"/>
                  <a:gd name="connsiteX14" fmla="*/ 789917 w 1097482"/>
                  <a:gd name="connsiteY14" fmla="*/ 394958 h 800886"/>
                  <a:gd name="connsiteX15" fmla="*/ 798145 w 1097482"/>
                  <a:gd name="connsiteY15" fmla="*/ 411414 h 800886"/>
                  <a:gd name="connsiteX16" fmla="*/ 798145 w 1097482"/>
                  <a:gd name="connsiteY16" fmla="*/ 436099 h 800886"/>
                  <a:gd name="connsiteX17" fmla="*/ 850258 w 1097482"/>
                  <a:gd name="connsiteY17" fmla="*/ 537582 h 800886"/>
                  <a:gd name="connsiteX18" fmla="*/ 850258 w 1097482"/>
                  <a:gd name="connsiteY18" fmla="*/ 559523 h 800886"/>
                  <a:gd name="connsiteX19" fmla="*/ 836544 w 1097482"/>
                  <a:gd name="connsiteY19" fmla="*/ 567752 h 800886"/>
                  <a:gd name="connsiteX20" fmla="*/ 803631 w 1097482"/>
                  <a:gd name="connsiteY20" fmla="*/ 575980 h 800886"/>
                  <a:gd name="connsiteX21" fmla="*/ 710377 w 1097482"/>
                  <a:gd name="connsiteY21" fmla="*/ 543067 h 800886"/>
                  <a:gd name="connsiteX22" fmla="*/ 704892 w 1097482"/>
                  <a:gd name="connsiteY22" fmla="*/ 532096 h 800886"/>
                  <a:gd name="connsiteX23" fmla="*/ 674721 w 1097482"/>
                  <a:gd name="connsiteY23" fmla="*/ 501926 h 800886"/>
                  <a:gd name="connsiteX24" fmla="*/ 674721 w 1097482"/>
                  <a:gd name="connsiteY24" fmla="*/ 449813 h 800886"/>
                  <a:gd name="connsiteX25" fmla="*/ 682949 w 1097482"/>
                  <a:gd name="connsiteY25" fmla="*/ 441585 h 800886"/>
                  <a:gd name="connsiteX26" fmla="*/ 740547 w 1097482"/>
                  <a:gd name="connsiteY26" fmla="*/ 304447 h 800886"/>
                  <a:gd name="connsiteX27" fmla="*/ 740547 w 1097482"/>
                  <a:gd name="connsiteY27" fmla="*/ 263305 h 800886"/>
                  <a:gd name="connsiteX28" fmla="*/ 757004 w 1097482"/>
                  <a:gd name="connsiteY28" fmla="*/ 186508 h 800886"/>
                  <a:gd name="connsiteX29" fmla="*/ 757004 w 1097482"/>
                  <a:gd name="connsiteY29" fmla="*/ 16457 h 800886"/>
                  <a:gd name="connsiteX30" fmla="*/ 740547 w 1097482"/>
                  <a:gd name="connsiteY30" fmla="*/ 0 h 800886"/>
                  <a:gd name="connsiteX31" fmla="*/ 501926 w 1097482"/>
                  <a:gd name="connsiteY31" fmla="*/ 0 h 800886"/>
                  <a:gd name="connsiteX32" fmla="*/ 348332 w 1097482"/>
                  <a:gd name="connsiteY32" fmla="*/ 153595 h 800886"/>
                  <a:gd name="connsiteX33" fmla="*/ 348332 w 1097482"/>
                  <a:gd name="connsiteY33" fmla="*/ 186508 h 800886"/>
                  <a:gd name="connsiteX34" fmla="*/ 364788 w 1097482"/>
                  <a:gd name="connsiteY34" fmla="*/ 263305 h 800886"/>
                  <a:gd name="connsiteX35" fmla="*/ 364788 w 1097482"/>
                  <a:gd name="connsiteY35" fmla="*/ 298961 h 800886"/>
                  <a:gd name="connsiteX36" fmla="*/ 433357 w 1097482"/>
                  <a:gd name="connsiteY36" fmla="*/ 447070 h 800886"/>
                  <a:gd name="connsiteX37" fmla="*/ 433357 w 1097482"/>
                  <a:gd name="connsiteY37" fmla="*/ 501926 h 800886"/>
                  <a:gd name="connsiteX38" fmla="*/ 403187 w 1097482"/>
                  <a:gd name="connsiteY38" fmla="*/ 532096 h 800886"/>
                  <a:gd name="connsiteX39" fmla="*/ 397701 w 1097482"/>
                  <a:gd name="connsiteY39" fmla="*/ 543067 h 800886"/>
                  <a:gd name="connsiteX40" fmla="*/ 298961 w 1097482"/>
                  <a:gd name="connsiteY40" fmla="*/ 578723 h 800886"/>
                  <a:gd name="connsiteX41" fmla="*/ 279763 w 1097482"/>
                  <a:gd name="connsiteY41" fmla="*/ 589694 h 800886"/>
                  <a:gd name="connsiteX42" fmla="*/ 263306 w 1097482"/>
                  <a:gd name="connsiteY42" fmla="*/ 581466 h 800886"/>
                  <a:gd name="connsiteX43" fmla="*/ 323646 w 1097482"/>
                  <a:gd name="connsiteY43" fmla="*/ 532096 h 800886"/>
                  <a:gd name="connsiteX44" fmla="*/ 323646 w 1097482"/>
                  <a:gd name="connsiteY44" fmla="*/ 518382 h 800886"/>
                  <a:gd name="connsiteX45" fmla="*/ 309932 w 1097482"/>
                  <a:gd name="connsiteY45" fmla="*/ 419643 h 800886"/>
                  <a:gd name="connsiteX46" fmla="*/ 307190 w 1097482"/>
                  <a:gd name="connsiteY46" fmla="*/ 389472 h 800886"/>
                  <a:gd name="connsiteX47" fmla="*/ 172794 w 1097482"/>
                  <a:gd name="connsiteY47" fmla="*/ 255077 h 800886"/>
                  <a:gd name="connsiteX48" fmla="*/ 38399 w 1097482"/>
                  <a:gd name="connsiteY48" fmla="*/ 389472 h 800886"/>
                  <a:gd name="connsiteX49" fmla="*/ 35656 w 1097482"/>
                  <a:gd name="connsiteY49" fmla="*/ 419643 h 800886"/>
                  <a:gd name="connsiteX50" fmla="*/ 21942 w 1097482"/>
                  <a:gd name="connsiteY50" fmla="*/ 518382 h 800886"/>
                  <a:gd name="connsiteX51" fmla="*/ 21942 w 1097482"/>
                  <a:gd name="connsiteY51" fmla="*/ 532096 h 800886"/>
                  <a:gd name="connsiteX52" fmla="*/ 82283 w 1097482"/>
                  <a:gd name="connsiteY52" fmla="*/ 581466 h 800886"/>
                  <a:gd name="connsiteX53" fmla="*/ 38399 w 1097482"/>
                  <a:gd name="connsiteY53" fmla="*/ 603408 h 800886"/>
                  <a:gd name="connsiteX54" fmla="*/ 0 w 1097482"/>
                  <a:gd name="connsiteY54" fmla="*/ 663748 h 800886"/>
                  <a:gd name="connsiteX55" fmla="*/ 0 w 1097482"/>
                  <a:gd name="connsiteY55" fmla="*/ 781687 h 800886"/>
                  <a:gd name="connsiteX56" fmla="*/ 16457 w 1097482"/>
                  <a:gd name="connsiteY56" fmla="*/ 798144 h 800886"/>
                  <a:gd name="connsiteX57" fmla="*/ 32914 w 1097482"/>
                  <a:gd name="connsiteY57" fmla="*/ 781687 h 800886"/>
                  <a:gd name="connsiteX58" fmla="*/ 32914 w 1097482"/>
                  <a:gd name="connsiteY58" fmla="*/ 663748 h 800886"/>
                  <a:gd name="connsiteX59" fmla="*/ 52112 w 1097482"/>
                  <a:gd name="connsiteY59" fmla="*/ 633578 h 800886"/>
                  <a:gd name="connsiteX60" fmla="*/ 104225 w 1097482"/>
                  <a:gd name="connsiteY60" fmla="*/ 606151 h 800886"/>
                  <a:gd name="connsiteX61" fmla="*/ 123425 w 1097482"/>
                  <a:gd name="connsiteY61" fmla="*/ 622607 h 800886"/>
                  <a:gd name="connsiteX62" fmla="*/ 170052 w 1097482"/>
                  <a:gd name="connsiteY62" fmla="*/ 641806 h 800886"/>
                  <a:gd name="connsiteX63" fmla="*/ 216678 w 1097482"/>
                  <a:gd name="connsiteY63" fmla="*/ 622607 h 800886"/>
                  <a:gd name="connsiteX64" fmla="*/ 235878 w 1097482"/>
                  <a:gd name="connsiteY64" fmla="*/ 606151 h 800886"/>
                  <a:gd name="connsiteX65" fmla="*/ 252335 w 1097482"/>
                  <a:gd name="connsiteY65" fmla="*/ 614379 h 800886"/>
                  <a:gd name="connsiteX66" fmla="*/ 238621 w 1097482"/>
                  <a:gd name="connsiteY66" fmla="*/ 658263 h 800886"/>
                  <a:gd name="connsiteX67" fmla="*/ 238621 w 1097482"/>
                  <a:gd name="connsiteY67" fmla="*/ 781687 h 800886"/>
                  <a:gd name="connsiteX68" fmla="*/ 255077 w 1097482"/>
                  <a:gd name="connsiteY68" fmla="*/ 798144 h 800886"/>
                  <a:gd name="connsiteX69" fmla="*/ 271534 w 1097482"/>
                  <a:gd name="connsiteY69" fmla="*/ 781687 h 800886"/>
                  <a:gd name="connsiteX70" fmla="*/ 271534 w 1097482"/>
                  <a:gd name="connsiteY70" fmla="*/ 658263 h 800886"/>
                  <a:gd name="connsiteX71" fmla="*/ 307190 w 1097482"/>
                  <a:gd name="connsiteY71" fmla="*/ 608893 h 800886"/>
                  <a:gd name="connsiteX72" fmla="*/ 411415 w 1097482"/>
                  <a:gd name="connsiteY72" fmla="*/ 570495 h 800886"/>
                  <a:gd name="connsiteX73" fmla="*/ 455300 w 1097482"/>
                  <a:gd name="connsiteY73" fmla="*/ 636321 h 800886"/>
                  <a:gd name="connsiteX74" fmla="*/ 479984 w 1097482"/>
                  <a:gd name="connsiteY74" fmla="*/ 650035 h 800886"/>
                  <a:gd name="connsiteX75" fmla="*/ 482727 w 1097482"/>
                  <a:gd name="connsiteY75" fmla="*/ 650035 h 800886"/>
                  <a:gd name="connsiteX76" fmla="*/ 504669 w 1097482"/>
                  <a:gd name="connsiteY76" fmla="*/ 639064 h 800886"/>
                  <a:gd name="connsiteX77" fmla="*/ 532097 w 1097482"/>
                  <a:gd name="connsiteY77" fmla="*/ 611636 h 800886"/>
                  <a:gd name="connsiteX78" fmla="*/ 532097 w 1097482"/>
                  <a:gd name="connsiteY78" fmla="*/ 778944 h 800886"/>
                  <a:gd name="connsiteX79" fmla="*/ 548553 w 1097482"/>
                  <a:gd name="connsiteY79" fmla="*/ 795401 h 800886"/>
                  <a:gd name="connsiteX80" fmla="*/ 565010 w 1097482"/>
                  <a:gd name="connsiteY80" fmla="*/ 778944 h 800886"/>
                  <a:gd name="connsiteX81" fmla="*/ 565010 w 1097482"/>
                  <a:gd name="connsiteY81" fmla="*/ 611636 h 800886"/>
                  <a:gd name="connsiteX82" fmla="*/ 592438 w 1097482"/>
                  <a:gd name="connsiteY82" fmla="*/ 639064 h 800886"/>
                  <a:gd name="connsiteX83" fmla="*/ 614380 w 1097482"/>
                  <a:gd name="connsiteY83" fmla="*/ 650035 h 800886"/>
                  <a:gd name="connsiteX84" fmla="*/ 617123 w 1097482"/>
                  <a:gd name="connsiteY84" fmla="*/ 650035 h 800886"/>
                  <a:gd name="connsiteX85" fmla="*/ 641807 w 1097482"/>
                  <a:gd name="connsiteY85" fmla="*/ 636321 h 800886"/>
                  <a:gd name="connsiteX86" fmla="*/ 685692 w 1097482"/>
                  <a:gd name="connsiteY86" fmla="*/ 570495 h 800886"/>
                  <a:gd name="connsiteX87" fmla="*/ 789917 w 1097482"/>
                  <a:gd name="connsiteY87" fmla="*/ 608893 h 800886"/>
                  <a:gd name="connsiteX88" fmla="*/ 825573 w 1097482"/>
                  <a:gd name="connsiteY88" fmla="*/ 658263 h 800886"/>
                  <a:gd name="connsiteX89" fmla="*/ 825573 w 1097482"/>
                  <a:gd name="connsiteY89" fmla="*/ 781687 h 800886"/>
                  <a:gd name="connsiteX90" fmla="*/ 842030 w 1097482"/>
                  <a:gd name="connsiteY90" fmla="*/ 798144 h 800886"/>
                  <a:gd name="connsiteX91" fmla="*/ 858486 w 1097482"/>
                  <a:gd name="connsiteY91" fmla="*/ 781687 h 800886"/>
                  <a:gd name="connsiteX92" fmla="*/ 858486 w 1097482"/>
                  <a:gd name="connsiteY92" fmla="*/ 658263 h 800886"/>
                  <a:gd name="connsiteX93" fmla="*/ 833801 w 1097482"/>
                  <a:gd name="connsiteY93" fmla="*/ 600665 h 800886"/>
                  <a:gd name="connsiteX94" fmla="*/ 836544 w 1097482"/>
                  <a:gd name="connsiteY94" fmla="*/ 600665 h 800886"/>
                  <a:gd name="connsiteX95" fmla="*/ 850258 w 1097482"/>
                  <a:gd name="connsiteY95" fmla="*/ 595179 h 800886"/>
                  <a:gd name="connsiteX96" fmla="*/ 891399 w 1097482"/>
                  <a:gd name="connsiteY96" fmla="*/ 636321 h 800886"/>
                  <a:gd name="connsiteX97" fmla="*/ 891399 w 1097482"/>
                  <a:gd name="connsiteY97" fmla="*/ 784430 h 800886"/>
                  <a:gd name="connsiteX98" fmla="*/ 907856 w 1097482"/>
                  <a:gd name="connsiteY98" fmla="*/ 800887 h 800886"/>
                  <a:gd name="connsiteX99" fmla="*/ 924313 w 1097482"/>
                  <a:gd name="connsiteY99" fmla="*/ 784430 h 800886"/>
                  <a:gd name="connsiteX100" fmla="*/ 924313 w 1097482"/>
                  <a:gd name="connsiteY100" fmla="*/ 636321 h 800886"/>
                  <a:gd name="connsiteX101" fmla="*/ 965454 w 1097482"/>
                  <a:gd name="connsiteY101" fmla="*/ 595179 h 800886"/>
                  <a:gd name="connsiteX102" fmla="*/ 970940 w 1097482"/>
                  <a:gd name="connsiteY102" fmla="*/ 597922 h 800886"/>
                  <a:gd name="connsiteX103" fmla="*/ 1036766 w 1097482"/>
                  <a:gd name="connsiteY103" fmla="*/ 617122 h 800886"/>
                  <a:gd name="connsiteX104" fmla="*/ 1061451 w 1097482"/>
                  <a:gd name="connsiteY104" fmla="*/ 650035 h 800886"/>
                  <a:gd name="connsiteX105" fmla="*/ 1061451 w 1097482"/>
                  <a:gd name="connsiteY105" fmla="*/ 781687 h 800886"/>
                  <a:gd name="connsiteX106" fmla="*/ 1077907 w 1097482"/>
                  <a:gd name="connsiteY106" fmla="*/ 798144 h 800886"/>
                  <a:gd name="connsiteX107" fmla="*/ 1094364 w 1097482"/>
                  <a:gd name="connsiteY107" fmla="*/ 781687 h 800886"/>
                  <a:gd name="connsiteX108" fmla="*/ 1094364 w 1097482"/>
                  <a:gd name="connsiteY108" fmla="*/ 650035 h 800886"/>
                  <a:gd name="connsiteX109" fmla="*/ 1055965 w 1097482"/>
                  <a:gd name="connsiteY109" fmla="*/ 586951 h 800886"/>
                  <a:gd name="connsiteX110" fmla="*/ 117939 w 1097482"/>
                  <a:gd name="connsiteY110" fmla="*/ 559523 h 800886"/>
                  <a:gd name="connsiteX111" fmla="*/ 65826 w 1097482"/>
                  <a:gd name="connsiteY111" fmla="*/ 526610 h 800886"/>
                  <a:gd name="connsiteX112" fmla="*/ 74055 w 1097482"/>
                  <a:gd name="connsiteY112" fmla="*/ 488212 h 800886"/>
                  <a:gd name="connsiteX113" fmla="*/ 115197 w 1097482"/>
                  <a:gd name="connsiteY113" fmla="*/ 540324 h 800886"/>
                  <a:gd name="connsiteX114" fmla="*/ 115197 w 1097482"/>
                  <a:gd name="connsiteY114" fmla="*/ 559523 h 800886"/>
                  <a:gd name="connsiteX115" fmla="*/ 211193 w 1097482"/>
                  <a:gd name="connsiteY115" fmla="*/ 603408 h 800886"/>
                  <a:gd name="connsiteX116" fmla="*/ 161823 w 1097482"/>
                  <a:gd name="connsiteY116" fmla="*/ 603408 h 800886"/>
                  <a:gd name="connsiteX117" fmla="*/ 148109 w 1097482"/>
                  <a:gd name="connsiteY117" fmla="*/ 589694 h 800886"/>
                  <a:gd name="connsiteX118" fmla="*/ 150852 w 1097482"/>
                  <a:gd name="connsiteY118" fmla="*/ 573237 h 800886"/>
                  <a:gd name="connsiteX119" fmla="*/ 150852 w 1097482"/>
                  <a:gd name="connsiteY119" fmla="*/ 556781 h 800886"/>
                  <a:gd name="connsiteX120" fmla="*/ 186508 w 1097482"/>
                  <a:gd name="connsiteY120" fmla="*/ 562266 h 800886"/>
                  <a:gd name="connsiteX121" fmla="*/ 222164 w 1097482"/>
                  <a:gd name="connsiteY121" fmla="*/ 556781 h 800886"/>
                  <a:gd name="connsiteX122" fmla="*/ 222164 w 1097482"/>
                  <a:gd name="connsiteY122" fmla="*/ 573237 h 800886"/>
                  <a:gd name="connsiteX123" fmla="*/ 224907 w 1097482"/>
                  <a:gd name="connsiteY123" fmla="*/ 589694 h 800886"/>
                  <a:gd name="connsiteX124" fmla="*/ 211193 w 1097482"/>
                  <a:gd name="connsiteY124" fmla="*/ 603408 h 800886"/>
                  <a:gd name="connsiteX125" fmla="*/ 186508 w 1097482"/>
                  <a:gd name="connsiteY125" fmla="*/ 529353 h 800886"/>
                  <a:gd name="connsiteX126" fmla="*/ 101483 w 1097482"/>
                  <a:gd name="connsiteY126" fmla="*/ 444327 h 800886"/>
                  <a:gd name="connsiteX127" fmla="*/ 85026 w 1097482"/>
                  <a:gd name="connsiteY127" fmla="*/ 427871 h 800886"/>
                  <a:gd name="connsiteX128" fmla="*/ 82283 w 1097482"/>
                  <a:gd name="connsiteY128" fmla="*/ 427871 h 800886"/>
                  <a:gd name="connsiteX129" fmla="*/ 82283 w 1097482"/>
                  <a:gd name="connsiteY129" fmla="*/ 425128 h 800886"/>
                  <a:gd name="connsiteX130" fmla="*/ 82283 w 1097482"/>
                  <a:gd name="connsiteY130" fmla="*/ 394958 h 800886"/>
                  <a:gd name="connsiteX131" fmla="*/ 115197 w 1097482"/>
                  <a:gd name="connsiteY131" fmla="*/ 320903 h 800886"/>
                  <a:gd name="connsiteX132" fmla="*/ 186508 w 1097482"/>
                  <a:gd name="connsiteY132" fmla="*/ 290733 h 800886"/>
                  <a:gd name="connsiteX133" fmla="*/ 257820 w 1097482"/>
                  <a:gd name="connsiteY133" fmla="*/ 320903 h 800886"/>
                  <a:gd name="connsiteX134" fmla="*/ 290734 w 1097482"/>
                  <a:gd name="connsiteY134" fmla="*/ 394958 h 800886"/>
                  <a:gd name="connsiteX135" fmla="*/ 290734 w 1097482"/>
                  <a:gd name="connsiteY135" fmla="*/ 425128 h 800886"/>
                  <a:gd name="connsiteX136" fmla="*/ 290734 w 1097482"/>
                  <a:gd name="connsiteY136" fmla="*/ 427871 h 800886"/>
                  <a:gd name="connsiteX137" fmla="*/ 211193 w 1097482"/>
                  <a:gd name="connsiteY137" fmla="*/ 370273 h 800886"/>
                  <a:gd name="connsiteX138" fmla="*/ 150852 w 1097482"/>
                  <a:gd name="connsiteY138" fmla="*/ 359302 h 800886"/>
                  <a:gd name="connsiteX139" fmla="*/ 139881 w 1097482"/>
                  <a:gd name="connsiteY139" fmla="*/ 364787 h 800886"/>
                  <a:gd name="connsiteX140" fmla="*/ 112454 w 1097482"/>
                  <a:gd name="connsiteY140" fmla="*/ 394958 h 800886"/>
                  <a:gd name="connsiteX141" fmla="*/ 112454 w 1097482"/>
                  <a:gd name="connsiteY141" fmla="*/ 416900 h 800886"/>
                  <a:gd name="connsiteX142" fmla="*/ 134395 w 1097482"/>
                  <a:gd name="connsiteY142" fmla="*/ 416900 h 800886"/>
                  <a:gd name="connsiteX143" fmla="*/ 159080 w 1097482"/>
                  <a:gd name="connsiteY143" fmla="*/ 392215 h 800886"/>
                  <a:gd name="connsiteX144" fmla="*/ 271534 w 1097482"/>
                  <a:gd name="connsiteY144" fmla="*/ 458041 h 800886"/>
                  <a:gd name="connsiteX145" fmla="*/ 186508 w 1097482"/>
                  <a:gd name="connsiteY145" fmla="*/ 529353 h 800886"/>
                  <a:gd name="connsiteX146" fmla="*/ 252335 w 1097482"/>
                  <a:gd name="connsiteY146" fmla="*/ 559523 h 800886"/>
                  <a:gd name="connsiteX147" fmla="*/ 252335 w 1097482"/>
                  <a:gd name="connsiteY147" fmla="*/ 540324 h 800886"/>
                  <a:gd name="connsiteX148" fmla="*/ 293476 w 1097482"/>
                  <a:gd name="connsiteY148" fmla="*/ 488212 h 800886"/>
                  <a:gd name="connsiteX149" fmla="*/ 301704 w 1097482"/>
                  <a:gd name="connsiteY149" fmla="*/ 526610 h 800886"/>
                  <a:gd name="connsiteX150" fmla="*/ 252335 w 1097482"/>
                  <a:gd name="connsiteY150" fmla="*/ 559523 h 800886"/>
                  <a:gd name="connsiteX151" fmla="*/ 405929 w 1097482"/>
                  <a:gd name="connsiteY151" fmla="*/ 298961 h 800886"/>
                  <a:gd name="connsiteX152" fmla="*/ 405929 w 1097482"/>
                  <a:gd name="connsiteY152" fmla="*/ 260562 h 800886"/>
                  <a:gd name="connsiteX153" fmla="*/ 403187 w 1097482"/>
                  <a:gd name="connsiteY153" fmla="*/ 252334 h 800886"/>
                  <a:gd name="connsiteX154" fmla="*/ 386730 w 1097482"/>
                  <a:gd name="connsiteY154" fmla="*/ 186508 h 800886"/>
                  <a:gd name="connsiteX155" fmla="*/ 386730 w 1097482"/>
                  <a:gd name="connsiteY155" fmla="*/ 153595 h 800886"/>
                  <a:gd name="connsiteX156" fmla="*/ 507412 w 1097482"/>
                  <a:gd name="connsiteY156" fmla="*/ 32913 h 800886"/>
                  <a:gd name="connsiteX157" fmla="*/ 729576 w 1097482"/>
                  <a:gd name="connsiteY157" fmla="*/ 32913 h 800886"/>
                  <a:gd name="connsiteX158" fmla="*/ 729576 w 1097482"/>
                  <a:gd name="connsiteY158" fmla="*/ 186508 h 800886"/>
                  <a:gd name="connsiteX159" fmla="*/ 713120 w 1097482"/>
                  <a:gd name="connsiteY159" fmla="*/ 252334 h 800886"/>
                  <a:gd name="connsiteX160" fmla="*/ 710377 w 1097482"/>
                  <a:gd name="connsiteY160" fmla="*/ 260562 h 800886"/>
                  <a:gd name="connsiteX161" fmla="*/ 710377 w 1097482"/>
                  <a:gd name="connsiteY161" fmla="*/ 307189 h 800886"/>
                  <a:gd name="connsiteX162" fmla="*/ 661007 w 1097482"/>
                  <a:gd name="connsiteY162" fmla="*/ 419643 h 800886"/>
                  <a:gd name="connsiteX163" fmla="*/ 650036 w 1097482"/>
                  <a:gd name="connsiteY163" fmla="*/ 430614 h 800886"/>
                  <a:gd name="connsiteX164" fmla="*/ 650036 w 1097482"/>
                  <a:gd name="connsiteY164" fmla="*/ 430614 h 800886"/>
                  <a:gd name="connsiteX165" fmla="*/ 545811 w 1097482"/>
                  <a:gd name="connsiteY165" fmla="*/ 460784 h 800886"/>
                  <a:gd name="connsiteX166" fmla="*/ 405929 w 1097482"/>
                  <a:gd name="connsiteY166" fmla="*/ 298961 h 800886"/>
                  <a:gd name="connsiteX167" fmla="*/ 496441 w 1097482"/>
                  <a:gd name="connsiteY167" fmla="*/ 619864 h 800886"/>
                  <a:gd name="connsiteX168" fmla="*/ 496441 w 1097482"/>
                  <a:gd name="connsiteY168" fmla="*/ 619864 h 800886"/>
                  <a:gd name="connsiteX169" fmla="*/ 496441 w 1097482"/>
                  <a:gd name="connsiteY169" fmla="*/ 619864 h 800886"/>
                  <a:gd name="connsiteX170" fmla="*/ 444329 w 1097482"/>
                  <a:gd name="connsiteY170" fmla="*/ 545810 h 800886"/>
                  <a:gd name="connsiteX171" fmla="*/ 460785 w 1097482"/>
                  <a:gd name="connsiteY171" fmla="*/ 529353 h 800886"/>
                  <a:gd name="connsiteX172" fmla="*/ 534840 w 1097482"/>
                  <a:gd name="connsiteY172" fmla="*/ 581466 h 800886"/>
                  <a:gd name="connsiteX173" fmla="*/ 496441 w 1097482"/>
                  <a:gd name="connsiteY173" fmla="*/ 619864 h 800886"/>
                  <a:gd name="connsiteX174" fmla="*/ 559524 w 1097482"/>
                  <a:gd name="connsiteY174" fmla="*/ 559523 h 800886"/>
                  <a:gd name="connsiteX175" fmla="*/ 474498 w 1097482"/>
                  <a:gd name="connsiteY175" fmla="*/ 499183 h 800886"/>
                  <a:gd name="connsiteX176" fmla="*/ 474498 w 1097482"/>
                  <a:gd name="connsiteY176" fmla="*/ 469013 h 800886"/>
                  <a:gd name="connsiteX177" fmla="*/ 548553 w 1097482"/>
                  <a:gd name="connsiteY177" fmla="*/ 490954 h 800886"/>
                  <a:gd name="connsiteX178" fmla="*/ 562267 w 1097482"/>
                  <a:gd name="connsiteY178" fmla="*/ 490954 h 800886"/>
                  <a:gd name="connsiteX179" fmla="*/ 647293 w 1097482"/>
                  <a:gd name="connsiteY179" fmla="*/ 469013 h 800886"/>
                  <a:gd name="connsiteX180" fmla="*/ 647293 w 1097482"/>
                  <a:gd name="connsiteY180" fmla="*/ 499183 h 800886"/>
                  <a:gd name="connsiteX181" fmla="*/ 559524 w 1097482"/>
                  <a:gd name="connsiteY181" fmla="*/ 559523 h 800886"/>
                  <a:gd name="connsiteX182" fmla="*/ 628094 w 1097482"/>
                  <a:gd name="connsiteY182" fmla="*/ 619864 h 800886"/>
                  <a:gd name="connsiteX183" fmla="*/ 628094 w 1097482"/>
                  <a:gd name="connsiteY183" fmla="*/ 619864 h 800886"/>
                  <a:gd name="connsiteX184" fmla="*/ 628094 w 1097482"/>
                  <a:gd name="connsiteY184" fmla="*/ 619864 h 800886"/>
                  <a:gd name="connsiteX185" fmla="*/ 586952 w 1097482"/>
                  <a:gd name="connsiteY185" fmla="*/ 581466 h 800886"/>
                  <a:gd name="connsiteX186" fmla="*/ 661007 w 1097482"/>
                  <a:gd name="connsiteY186" fmla="*/ 529353 h 800886"/>
                  <a:gd name="connsiteX187" fmla="*/ 677464 w 1097482"/>
                  <a:gd name="connsiteY187" fmla="*/ 545810 h 800886"/>
                  <a:gd name="connsiteX188" fmla="*/ 628094 w 1097482"/>
                  <a:gd name="connsiteY188" fmla="*/ 619864 h 800886"/>
                  <a:gd name="connsiteX189" fmla="*/ 918827 w 1097482"/>
                  <a:gd name="connsiteY189" fmla="*/ 606151 h 800886"/>
                  <a:gd name="connsiteX190" fmla="*/ 883171 w 1097482"/>
                  <a:gd name="connsiteY190" fmla="*/ 570495 h 800886"/>
                  <a:gd name="connsiteX191" fmla="*/ 883171 w 1097482"/>
                  <a:gd name="connsiteY191" fmla="*/ 562266 h 800886"/>
                  <a:gd name="connsiteX192" fmla="*/ 883171 w 1097482"/>
                  <a:gd name="connsiteY192" fmla="*/ 556781 h 800886"/>
                  <a:gd name="connsiteX193" fmla="*/ 916084 w 1097482"/>
                  <a:gd name="connsiteY193" fmla="*/ 562266 h 800886"/>
                  <a:gd name="connsiteX194" fmla="*/ 918827 w 1097482"/>
                  <a:gd name="connsiteY194" fmla="*/ 562266 h 800886"/>
                  <a:gd name="connsiteX195" fmla="*/ 954483 w 1097482"/>
                  <a:gd name="connsiteY195" fmla="*/ 556781 h 800886"/>
                  <a:gd name="connsiteX196" fmla="*/ 954483 w 1097482"/>
                  <a:gd name="connsiteY196" fmla="*/ 562266 h 800886"/>
                  <a:gd name="connsiteX197" fmla="*/ 954483 w 1097482"/>
                  <a:gd name="connsiteY197" fmla="*/ 570495 h 800886"/>
                  <a:gd name="connsiteX198" fmla="*/ 918827 w 1097482"/>
                  <a:gd name="connsiteY198" fmla="*/ 606151 h 800886"/>
                  <a:gd name="connsiteX199" fmla="*/ 979168 w 1097482"/>
                  <a:gd name="connsiteY199" fmla="*/ 504668 h 800886"/>
                  <a:gd name="connsiteX200" fmla="*/ 916084 w 1097482"/>
                  <a:gd name="connsiteY200" fmla="*/ 529353 h 800886"/>
                  <a:gd name="connsiteX201" fmla="*/ 831058 w 1097482"/>
                  <a:gd name="connsiteY201" fmla="*/ 438842 h 800886"/>
                  <a:gd name="connsiteX202" fmla="*/ 831058 w 1097482"/>
                  <a:gd name="connsiteY202" fmla="*/ 408671 h 800886"/>
                  <a:gd name="connsiteX203" fmla="*/ 828316 w 1097482"/>
                  <a:gd name="connsiteY203" fmla="*/ 400443 h 800886"/>
                  <a:gd name="connsiteX204" fmla="*/ 817344 w 1097482"/>
                  <a:gd name="connsiteY204" fmla="*/ 381244 h 800886"/>
                  <a:gd name="connsiteX205" fmla="*/ 811859 w 1097482"/>
                  <a:gd name="connsiteY205" fmla="*/ 356559 h 800886"/>
                  <a:gd name="connsiteX206" fmla="*/ 811859 w 1097482"/>
                  <a:gd name="connsiteY206" fmla="*/ 356559 h 800886"/>
                  <a:gd name="connsiteX207" fmla="*/ 880429 w 1097482"/>
                  <a:gd name="connsiteY207" fmla="*/ 287990 h 800886"/>
                  <a:gd name="connsiteX208" fmla="*/ 1017567 w 1097482"/>
                  <a:gd name="connsiteY208" fmla="*/ 287990 h 800886"/>
                  <a:gd name="connsiteX209" fmla="*/ 1017567 w 1097482"/>
                  <a:gd name="connsiteY209" fmla="*/ 353816 h 800886"/>
                  <a:gd name="connsiteX210" fmla="*/ 1009338 w 1097482"/>
                  <a:gd name="connsiteY210" fmla="*/ 383987 h 800886"/>
                  <a:gd name="connsiteX211" fmla="*/ 1001110 w 1097482"/>
                  <a:gd name="connsiteY211" fmla="*/ 400443 h 800886"/>
                  <a:gd name="connsiteX212" fmla="*/ 998367 w 1097482"/>
                  <a:gd name="connsiteY212" fmla="*/ 408671 h 800886"/>
                  <a:gd name="connsiteX213" fmla="*/ 998367 w 1097482"/>
                  <a:gd name="connsiteY213" fmla="*/ 441585 h 800886"/>
                  <a:gd name="connsiteX214" fmla="*/ 979168 w 1097482"/>
                  <a:gd name="connsiteY214" fmla="*/ 504668 h 8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1097482" h="800886">
                    <a:moveTo>
                      <a:pt x="1055965" y="586951"/>
                    </a:moveTo>
                    <a:lnTo>
                      <a:pt x="990139" y="567752"/>
                    </a:lnTo>
                    <a:cubicBezTo>
                      <a:pt x="987396" y="567752"/>
                      <a:pt x="984653" y="565009"/>
                      <a:pt x="984653" y="562266"/>
                    </a:cubicBezTo>
                    <a:lnTo>
                      <a:pt x="984653" y="540324"/>
                    </a:lnTo>
                    <a:cubicBezTo>
                      <a:pt x="990139" y="537582"/>
                      <a:pt x="995624" y="532096"/>
                      <a:pt x="1001110" y="526610"/>
                    </a:cubicBezTo>
                    <a:cubicBezTo>
                      <a:pt x="1023052" y="504668"/>
                      <a:pt x="1036766" y="474498"/>
                      <a:pt x="1036766" y="441585"/>
                    </a:cubicBezTo>
                    <a:lnTo>
                      <a:pt x="1036766" y="411414"/>
                    </a:lnTo>
                    <a:lnTo>
                      <a:pt x="1042252" y="397701"/>
                    </a:lnTo>
                    <a:cubicBezTo>
                      <a:pt x="1050480" y="383987"/>
                      <a:pt x="1053223" y="367530"/>
                      <a:pt x="1053223" y="353816"/>
                    </a:cubicBezTo>
                    <a:lnTo>
                      <a:pt x="1053223" y="271533"/>
                    </a:lnTo>
                    <a:cubicBezTo>
                      <a:pt x="1053223" y="263305"/>
                      <a:pt x="1044995" y="255077"/>
                      <a:pt x="1036766" y="255077"/>
                    </a:cubicBezTo>
                    <a:lnTo>
                      <a:pt x="883171" y="255077"/>
                    </a:lnTo>
                    <a:cubicBezTo>
                      <a:pt x="828316" y="255077"/>
                      <a:pt x="781689" y="301704"/>
                      <a:pt x="781689" y="356559"/>
                    </a:cubicBezTo>
                    <a:lnTo>
                      <a:pt x="781689" y="356559"/>
                    </a:lnTo>
                    <a:cubicBezTo>
                      <a:pt x="781689" y="370273"/>
                      <a:pt x="784432" y="381244"/>
                      <a:pt x="789917" y="394958"/>
                    </a:cubicBezTo>
                    <a:lnTo>
                      <a:pt x="798145" y="411414"/>
                    </a:lnTo>
                    <a:lnTo>
                      <a:pt x="798145" y="436099"/>
                    </a:lnTo>
                    <a:cubicBezTo>
                      <a:pt x="798145" y="477240"/>
                      <a:pt x="817344" y="515639"/>
                      <a:pt x="850258" y="537582"/>
                    </a:cubicBezTo>
                    <a:lnTo>
                      <a:pt x="850258" y="559523"/>
                    </a:lnTo>
                    <a:cubicBezTo>
                      <a:pt x="850258" y="562266"/>
                      <a:pt x="850258" y="565009"/>
                      <a:pt x="836544" y="567752"/>
                    </a:cubicBezTo>
                    <a:lnTo>
                      <a:pt x="803631" y="575980"/>
                    </a:lnTo>
                    <a:lnTo>
                      <a:pt x="710377" y="543067"/>
                    </a:lnTo>
                    <a:cubicBezTo>
                      <a:pt x="710377" y="537582"/>
                      <a:pt x="710377" y="534839"/>
                      <a:pt x="704892" y="532096"/>
                    </a:cubicBezTo>
                    <a:lnTo>
                      <a:pt x="674721" y="501926"/>
                    </a:lnTo>
                    <a:lnTo>
                      <a:pt x="674721" y="449813"/>
                    </a:lnTo>
                    <a:cubicBezTo>
                      <a:pt x="677464" y="447070"/>
                      <a:pt x="680206" y="444327"/>
                      <a:pt x="682949" y="441585"/>
                    </a:cubicBezTo>
                    <a:cubicBezTo>
                      <a:pt x="721348" y="405929"/>
                      <a:pt x="740547" y="356559"/>
                      <a:pt x="740547" y="304447"/>
                    </a:cubicBezTo>
                    <a:lnTo>
                      <a:pt x="740547" y="263305"/>
                    </a:lnTo>
                    <a:cubicBezTo>
                      <a:pt x="751518" y="238620"/>
                      <a:pt x="757004" y="213936"/>
                      <a:pt x="757004" y="186508"/>
                    </a:cubicBezTo>
                    <a:lnTo>
                      <a:pt x="757004" y="16457"/>
                    </a:lnTo>
                    <a:cubicBezTo>
                      <a:pt x="757004" y="8228"/>
                      <a:pt x="748775" y="0"/>
                      <a:pt x="740547" y="0"/>
                    </a:cubicBezTo>
                    <a:lnTo>
                      <a:pt x="501926" y="0"/>
                    </a:lnTo>
                    <a:cubicBezTo>
                      <a:pt x="416901" y="0"/>
                      <a:pt x="348332" y="68569"/>
                      <a:pt x="348332" y="153595"/>
                    </a:cubicBezTo>
                    <a:lnTo>
                      <a:pt x="348332" y="186508"/>
                    </a:lnTo>
                    <a:cubicBezTo>
                      <a:pt x="348332" y="213936"/>
                      <a:pt x="353817" y="238620"/>
                      <a:pt x="364788" y="263305"/>
                    </a:cubicBezTo>
                    <a:lnTo>
                      <a:pt x="364788" y="298961"/>
                    </a:lnTo>
                    <a:cubicBezTo>
                      <a:pt x="364788" y="359302"/>
                      <a:pt x="392215" y="411414"/>
                      <a:pt x="433357" y="447070"/>
                    </a:cubicBezTo>
                    <a:lnTo>
                      <a:pt x="433357" y="501926"/>
                    </a:lnTo>
                    <a:lnTo>
                      <a:pt x="403187" y="532096"/>
                    </a:lnTo>
                    <a:cubicBezTo>
                      <a:pt x="400444" y="534839"/>
                      <a:pt x="397701" y="540324"/>
                      <a:pt x="397701" y="543067"/>
                    </a:cubicBezTo>
                    <a:lnTo>
                      <a:pt x="298961" y="578723"/>
                    </a:lnTo>
                    <a:cubicBezTo>
                      <a:pt x="290734" y="581466"/>
                      <a:pt x="285248" y="584208"/>
                      <a:pt x="279763" y="589694"/>
                    </a:cubicBezTo>
                    <a:lnTo>
                      <a:pt x="263306" y="581466"/>
                    </a:lnTo>
                    <a:cubicBezTo>
                      <a:pt x="309932" y="562266"/>
                      <a:pt x="323646" y="532096"/>
                      <a:pt x="323646" y="532096"/>
                    </a:cubicBezTo>
                    <a:cubicBezTo>
                      <a:pt x="326389" y="526610"/>
                      <a:pt x="326389" y="521125"/>
                      <a:pt x="323646" y="518382"/>
                    </a:cubicBezTo>
                    <a:cubicBezTo>
                      <a:pt x="312675" y="496440"/>
                      <a:pt x="309932" y="452556"/>
                      <a:pt x="309932" y="419643"/>
                    </a:cubicBezTo>
                    <a:cubicBezTo>
                      <a:pt x="309932" y="408671"/>
                      <a:pt x="309932" y="397701"/>
                      <a:pt x="307190" y="389472"/>
                    </a:cubicBezTo>
                    <a:cubicBezTo>
                      <a:pt x="301704" y="312675"/>
                      <a:pt x="244106" y="255077"/>
                      <a:pt x="172794" y="255077"/>
                    </a:cubicBezTo>
                    <a:cubicBezTo>
                      <a:pt x="101483" y="255077"/>
                      <a:pt x="43884" y="312675"/>
                      <a:pt x="38399" y="389472"/>
                    </a:cubicBezTo>
                    <a:cubicBezTo>
                      <a:pt x="38399" y="397701"/>
                      <a:pt x="38399" y="408671"/>
                      <a:pt x="35656" y="419643"/>
                    </a:cubicBezTo>
                    <a:cubicBezTo>
                      <a:pt x="35656" y="452556"/>
                      <a:pt x="32914" y="496440"/>
                      <a:pt x="21942" y="518382"/>
                    </a:cubicBezTo>
                    <a:cubicBezTo>
                      <a:pt x="19200" y="523868"/>
                      <a:pt x="19200" y="529353"/>
                      <a:pt x="21942" y="532096"/>
                    </a:cubicBezTo>
                    <a:cubicBezTo>
                      <a:pt x="21942" y="534839"/>
                      <a:pt x="38399" y="562266"/>
                      <a:pt x="82283" y="581466"/>
                    </a:cubicBezTo>
                    <a:lnTo>
                      <a:pt x="38399" y="603408"/>
                    </a:lnTo>
                    <a:cubicBezTo>
                      <a:pt x="16457" y="614379"/>
                      <a:pt x="0" y="639064"/>
                      <a:pt x="0" y="663748"/>
                    </a:cubicBezTo>
                    <a:lnTo>
                      <a:pt x="0" y="781687"/>
                    </a:lnTo>
                    <a:cubicBezTo>
                      <a:pt x="0" y="789916"/>
                      <a:pt x="8228" y="798144"/>
                      <a:pt x="16457" y="798144"/>
                    </a:cubicBezTo>
                    <a:cubicBezTo>
                      <a:pt x="24685" y="798144"/>
                      <a:pt x="32914" y="789916"/>
                      <a:pt x="32914" y="781687"/>
                    </a:cubicBezTo>
                    <a:lnTo>
                      <a:pt x="32914" y="663748"/>
                    </a:lnTo>
                    <a:cubicBezTo>
                      <a:pt x="32914" y="650035"/>
                      <a:pt x="41142" y="639064"/>
                      <a:pt x="52112" y="633578"/>
                    </a:cubicBezTo>
                    <a:lnTo>
                      <a:pt x="104225" y="606151"/>
                    </a:lnTo>
                    <a:lnTo>
                      <a:pt x="123425" y="622607"/>
                    </a:lnTo>
                    <a:cubicBezTo>
                      <a:pt x="137138" y="633578"/>
                      <a:pt x="153595" y="641806"/>
                      <a:pt x="170052" y="641806"/>
                    </a:cubicBezTo>
                    <a:cubicBezTo>
                      <a:pt x="186508" y="641806"/>
                      <a:pt x="202965" y="636321"/>
                      <a:pt x="216678" y="622607"/>
                    </a:cubicBezTo>
                    <a:lnTo>
                      <a:pt x="235878" y="606151"/>
                    </a:lnTo>
                    <a:lnTo>
                      <a:pt x="252335" y="614379"/>
                    </a:lnTo>
                    <a:cubicBezTo>
                      <a:pt x="244106" y="628092"/>
                      <a:pt x="238621" y="641806"/>
                      <a:pt x="238621" y="658263"/>
                    </a:cubicBezTo>
                    <a:lnTo>
                      <a:pt x="238621" y="781687"/>
                    </a:lnTo>
                    <a:cubicBezTo>
                      <a:pt x="238621" y="789916"/>
                      <a:pt x="246849" y="798144"/>
                      <a:pt x="255077" y="798144"/>
                    </a:cubicBezTo>
                    <a:cubicBezTo>
                      <a:pt x="263306" y="798144"/>
                      <a:pt x="271534" y="789916"/>
                      <a:pt x="271534" y="781687"/>
                    </a:cubicBezTo>
                    <a:lnTo>
                      <a:pt x="271534" y="658263"/>
                    </a:lnTo>
                    <a:cubicBezTo>
                      <a:pt x="271534" y="636321"/>
                      <a:pt x="285248" y="617122"/>
                      <a:pt x="307190" y="608893"/>
                    </a:cubicBezTo>
                    <a:lnTo>
                      <a:pt x="411415" y="570495"/>
                    </a:lnTo>
                    <a:lnTo>
                      <a:pt x="455300" y="636321"/>
                    </a:lnTo>
                    <a:cubicBezTo>
                      <a:pt x="460785" y="644549"/>
                      <a:pt x="469013" y="650035"/>
                      <a:pt x="479984" y="650035"/>
                    </a:cubicBezTo>
                    <a:cubicBezTo>
                      <a:pt x="479984" y="650035"/>
                      <a:pt x="482727" y="650035"/>
                      <a:pt x="482727" y="650035"/>
                    </a:cubicBezTo>
                    <a:cubicBezTo>
                      <a:pt x="490955" y="650035"/>
                      <a:pt x="499184" y="647292"/>
                      <a:pt x="504669" y="639064"/>
                    </a:cubicBezTo>
                    <a:lnTo>
                      <a:pt x="532097" y="611636"/>
                    </a:lnTo>
                    <a:lnTo>
                      <a:pt x="532097" y="778944"/>
                    </a:lnTo>
                    <a:cubicBezTo>
                      <a:pt x="532097" y="787173"/>
                      <a:pt x="540326" y="795401"/>
                      <a:pt x="548553" y="795401"/>
                    </a:cubicBezTo>
                    <a:cubicBezTo>
                      <a:pt x="556781" y="795401"/>
                      <a:pt x="565010" y="787173"/>
                      <a:pt x="565010" y="778944"/>
                    </a:cubicBezTo>
                    <a:lnTo>
                      <a:pt x="565010" y="611636"/>
                    </a:lnTo>
                    <a:lnTo>
                      <a:pt x="592438" y="639064"/>
                    </a:lnTo>
                    <a:cubicBezTo>
                      <a:pt x="597923" y="644549"/>
                      <a:pt x="606152" y="650035"/>
                      <a:pt x="614380" y="650035"/>
                    </a:cubicBezTo>
                    <a:cubicBezTo>
                      <a:pt x="614380" y="650035"/>
                      <a:pt x="617123" y="650035"/>
                      <a:pt x="617123" y="650035"/>
                    </a:cubicBezTo>
                    <a:cubicBezTo>
                      <a:pt x="628094" y="650035"/>
                      <a:pt x="636322" y="644549"/>
                      <a:pt x="641807" y="636321"/>
                    </a:cubicBezTo>
                    <a:lnTo>
                      <a:pt x="685692" y="570495"/>
                    </a:lnTo>
                    <a:lnTo>
                      <a:pt x="789917" y="608893"/>
                    </a:lnTo>
                    <a:cubicBezTo>
                      <a:pt x="809116" y="617122"/>
                      <a:pt x="825573" y="636321"/>
                      <a:pt x="825573" y="658263"/>
                    </a:cubicBezTo>
                    <a:lnTo>
                      <a:pt x="825573" y="781687"/>
                    </a:lnTo>
                    <a:cubicBezTo>
                      <a:pt x="825573" y="789916"/>
                      <a:pt x="833801" y="798144"/>
                      <a:pt x="842030" y="798144"/>
                    </a:cubicBezTo>
                    <a:cubicBezTo>
                      <a:pt x="850258" y="798144"/>
                      <a:pt x="858486" y="789916"/>
                      <a:pt x="858486" y="781687"/>
                    </a:cubicBezTo>
                    <a:lnTo>
                      <a:pt x="858486" y="658263"/>
                    </a:lnTo>
                    <a:cubicBezTo>
                      <a:pt x="858486" y="636321"/>
                      <a:pt x="850258" y="614379"/>
                      <a:pt x="833801" y="600665"/>
                    </a:cubicBezTo>
                    <a:lnTo>
                      <a:pt x="836544" y="600665"/>
                    </a:lnTo>
                    <a:cubicBezTo>
                      <a:pt x="839287" y="600665"/>
                      <a:pt x="844772" y="597922"/>
                      <a:pt x="850258" y="595179"/>
                    </a:cubicBezTo>
                    <a:lnTo>
                      <a:pt x="891399" y="636321"/>
                    </a:lnTo>
                    <a:lnTo>
                      <a:pt x="891399" y="784430"/>
                    </a:lnTo>
                    <a:cubicBezTo>
                      <a:pt x="891399" y="792658"/>
                      <a:pt x="899627" y="800887"/>
                      <a:pt x="907856" y="800887"/>
                    </a:cubicBezTo>
                    <a:cubicBezTo>
                      <a:pt x="916084" y="800887"/>
                      <a:pt x="924313" y="792658"/>
                      <a:pt x="924313" y="784430"/>
                    </a:cubicBezTo>
                    <a:lnTo>
                      <a:pt x="924313" y="636321"/>
                    </a:lnTo>
                    <a:lnTo>
                      <a:pt x="965454" y="595179"/>
                    </a:lnTo>
                    <a:cubicBezTo>
                      <a:pt x="968197" y="595179"/>
                      <a:pt x="970940" y="597922"/>
                      <a:pt x="970940" y="597922"/>
                    </a:cubicBezTo>
                    <a:lnTo>
                      <a:pt x="1036766" y="617122"/>
                    </a:lnTo>
                    <a:cubicBezTo>
                      <a:pt x="1050480" y="622607"/>
                      <a:pt x="1061451" y="636321"/>
                      <a:pt x="1061451" y="650035"/>
                    </a:cubicBezTo>
                    <a:lnTo>
                      <a:pt x="1061451" y="781687"/>
                    </a:lnTo>
                    <a:cubicBezTo>
                      <a:pt x="1061451" y="789916"/>
                      <a:pt x="1069679" y="798144"/>
                      <a:pt x="1077907" y="798144"/>
                    </a:cubicBezTo>
                    <a:cubicBezTo>
                      <a:pt x="1086136" y="798144"/>
                      <a:pt x="1094364" y="789916"/>
                      <a:pt x="1094364" y="781687"/>
                    </a:cubicBezTo>
                    <a:lnTo>
                      <a:pt x="1094364" y="650035"/>
                    </a:lnTo>
                    <a:cubicBezTo>
                      <a:pt x="1105335" y="622607"/>
                      <a:pt x="1086136" y="595179"/>
                      <a:pt x="1055965" y="586951"/>
                    </a:cubicBezTo>
                    <a:close/>
                    <a:moveTo>
                      <a:pt x="117939" y="559523"/>
                    </a:moveTo>
                    <a:cubicBezTo>
                      <a:pt x="87769" y="548552"/>
                      <a:pt x="74055" y="534839"/>
                      <a:pt x="65826" y="526610"/>
                    </a:cubicBezTo>
                    <a:cubicBezTo>
                      <a:pt x="71312" y="515639"/>
                      <a:pt x="74055" y="501926"/>
                      <a:pt x="74055" y="488212"/>
                    </a:cubicBezTo>
                    <a:cubicBezTo>
                      <a:pt x="82283" y="510154"/>
                      <a:pt x="98740" y="526610"/>
                      <a:pt x="115197" y="540324"/>
                    </a:cubicBezTo>
                    <a:lnTo>
                      <a:pt x="115197" y="559523"/>
                    </a:lnTo>
                    <a:close/>
                    <a:moveTo>
                      <a:pt x="211193" y="603408"/>
                    </a:moveTo>
                    <a:cubicBezTo>
                      <a:pt x="197480" y="617122"/>
                      <a:pt x="175537" y="617122"/>
                      <a:pt x="161823" y="603408"/>
                    </a:cubicBezTo>
                    <a:lnTo>
                      <a:pt x="148109" y="589694"/>
                    </a:lnTo>
                    <a:cubicBezTo>
                      <a:pt x="150852" y="584208"/>
                      <a:pt x="150852" y="578723"/>
                      <a:pt x="150852" y="573237"/>
                    </a:cubicBezTo>
                    <a:lnTo>
                      <a:pt x="150852" y="556781"/>
                    </a:lnTo>
                    <a:cubicBezTo>
                      <a:pt x="161823" y="559523"/>
                      <a:pt x="172794" y="562266"/>
                      <a:pt x="186508" y="562266"/>
                    </a:cubicBezTo>
                    <a:cubicBezTo>
                      <a:pt x="197480" y="562266"/>
                      <a:pt x="211193" y="559523"/>
                      <a:pt x="222164" y="556781"/>
                    </a:cubicBezTo>
                    <a:lnTo>
                      <a:pt x="222164" y="573237"/>
                    </a:lnTo>
                    <a:cubicBezTo>
                      <a:pt x="222164" y="578723"/>
                      <a:pt x="224907" y="584208"/>
                      <a:pt x="224907" y="589694"/>
                    </a:cubicBezTo>
                    <a:lnTo>
                      <a:pt x="211193" y="603408"/>
                    </a:lnTo>
                    <a:close/>
                    <a:moveTo>
                      <a:pt x="186508" y="529353"/>
                    </a:moveTo>
                    <a:cubicBezTo>
                      <a:pt x="139881" y="529353"/>
                      <a:pt x="101483" y="490954"/>
                      <a:pt x="101483" y="444327"/>
                    </a:cubicBezTo>
                    <a:cubicBezTo>
                      <a:pt x="101483" y="436099"/>
                      <a:pt x="93254" y="427871"/>
                      <a:pt x="85026" y="427871"/>
                    </a:cubicBezTo>
                    <a:cubicBezTo>
                      <a:pt x="85026" y="427871"/>
                      <a:pt x="82283" y="427871"/>
                      <a:pt x="82283" y="427871"/>
                    </a:cubicBezTo>
                    <a:cubicBezTo>
                      <a:pt x="82283" y="427871"/>
                      <a:pt x="82283" y="425128"/>
                      <a:pt x="82283" y="425128"/>
                    </a:cubicBezTo>
                    <a:cubicBezTo>
                      <a:pt x="82283" y="414157"/>
                      <a:pt x="82283" y="403186"/>
                      <a:pt x="82283" y="394958"/>
                    </a:cubicBezTo>
                    <a:cubicBezTo>
                      <a:pt x="85026" y="367530"/>
                      <a:pt x="95997" y="340102"/>
                      <a:pt x="115197" y="320903"/>
                    </a:cubicBezTo>
                    <a:cubicBezTo>
                      <a:pt x="134395" y="301704"/>
                      <a:pt x="159080" y="290733"/>
                      <a:pt x="186508" y="290733"/>
                    </a:cubicBezTo>
                    <a:cubicBezTo>
                      <a:pt x="213936" y="290733"/>
                      <a:pt x="238621" y="301704"/>
                      <a:pt x="257820" y="320903"/>
                    </a:cubicBezTo>
                    <a:cubicBezTo>
                      <a:pt x="277020" y="340102"/>
                      <a:pt x="287991" y="367530"/>
                      <a:pt x="290734" y="394958"/>
                    </a:cubicBezTo>
                    <a:cubicBezTo>
                      <a:pt x="290734" y="403186"/>
                      <a:pt x="290734" y="414157"/>
                      <a:pt x="290734" y="425128"/>
                    </a:cubicBezTo>
                    <a:cubicBezTo>
                      <a:pt x="290734" y="425128"/>
                      <a:pt x="290734" y="427871"/>
                      <a:pt x="290734" y="427871"/>
                    </a:cubicBezTo>
                    <a:cubicBezTo>
                      <a:pt x="274277" y="400443"/>
                      <a:pt x="246849" y="381244"/>
                      <a:pt x="211193" y="370273"/>
                    </a:cubicBezTo>
                    <a:cubicBezTo>
                      <a:pt x="178280" y="359302"/>
                      <a:pt x="150852" y="359302"/>
                      <a:pt x="150852" y="359302"/>
                    </a:cubicBezTo>
                    <a:cubicBezTo>
                      <a:pt x="145366" y="359302"/>
                      <a:pt x="142624" y="362045"/>
                      <a:pt x="139881" y="364787"/>
                    </a:cubicBezTo>
                    <a:lnTo>
                      <a:pt x="112454" y="394958"/>
                    </a:lnTo>
                    <a:cubicBezTo>
                      <a:pt x="106968" y="400443"/>
                      <a:pt x="106968" y="411414"/>
                      <a:pt x="112454" y="416900"/>
                    </a:cubicBezTo>
                    <a:cubicBezTo>
                      <a:pt x="117939" y="422385"/>
                      <a:pt x="128910" y="422385"/>
                      <a:pt x="134395" y="416900"/>
                    </a:cubicBezTo>
                    <a:lnTo>
                      <a:pt x="159080" y="392215"/>
                    </a:lnTo>
                    <a:cubicBezTo>
                      <a:pt x="181023" y="392215"/>
                      <a:pt x="246849" y="400443"/>
                      <a:pt x="271534" y="458041"/>
                    </a:cubicBezTo>
                    <a:cubicBezTo>
                      <a:pt x="263306" y="496440"/>
                      <a:pt x="227649" y="529353"/>
                      <a:pt x="186508" y="529353"/>
                    </a:cubicBezTo>
                    <a:close/>
                    <a:moveTo>
                      <a:pt x="252335" y="559523"/>
                    </a:moveTo>
                    <a:lnTo>
                      <a:pt x="252335" y="540324"/>
                    </a:lnTo>
                    <a:cubicBezTo>
                      <a:pt x="271534" y="526610"/>
                      <a:pt x="285248" y="510154"/>
                      <a:pt x="293476" y="488212"/>
                    </a:cubicBezTo>
                    <a:cubicBezTo>
                      <a:pt x="296219" y="501926"/>
                      <a:pt x="298961" y="515639"/>
                      <a:pt x="301704" y="526610"/>
                    </a:cubicBezTo>
                    <a:cubicBezTo>
                      <a:pt x="298961" y="534839"/>
                      <a:pt x="282505" y="548552"/>
                      <a:pt x="252335" y="559523"/>
                    </a:cubicBezTo>
                    <a:close/>
                    <a:moveTo>
                      <a:pt x="405929" y="298961"/>
                    </a:moveTo>
                    <a:lnTo>
                      <a:pt x="405929" y="260562"/>
                    </a:lnTo>
                    <a:cubicBezTo>
                      <a:pt x="405929" y="257819"/>
                      <a:pt x="405929" y="255077"/>
                      <a:pt x="403187" y="252334"/>
                    </a:cubicBezTo>
                    <a:cubicBezTo>
                      <a:pt x="392215" y="230392"/>
                      <a:pt x="386730" y="208450"/>
                      <a:pt x="386730" y="186508"/>
                    </a:cubicBezTo>
                    <a:lnTo>
                      <a:pt x="386730" y="153595"/>
                    </a:lnTo>
                    <a:cubicBezTo>
                      <a:pt x="386730" y="87768"/>
                      <a:pt x="441586" y="32913"/>
                      <a:pt x="507412" y="32913"/>
                    </a:cubicBezTo>
                    <a:lnTo>
                      <a:pt x="729576" y="32913"/>
                    </a:lnTo>
                    <a:lnTo>
                      <a:pt x="729576" y="186508"/>
                    </a:lnTo>
                    <a:cubicBezTo>
                      <a:pt x="729576" y="208450"/>
                      <a:pt x="724090" y="233135"/>
                      <a:pt x="713120" y="252334"/>
                    </a:cubicBezTo>
                    <a:cubicBezTo>
                      <a:pt x="713120" y="255077"/>
                      <a:pt x="710377" y="257819"/>
                      <a:pt x="710377" y="260562"/>
                    </a:cubicBezTo>
                    <a:lnTo>
                      <a:pt x="710377" y="307189"/>
                    </a:lnTo>
                    <a:cubicBezTo>
                      <a:pt x="710377" y="351074"/>
                      <a:pt x="693920" y="389472"/>
                      <a:pt x="661007" y="419643"/>
                    </a:cubicBezTo>
                    <a:cubicBezTo>
                      <a:pt x="658264" y="422385"/>
                      <a:pt x="652778" y="427871"/>
                      <a:pt x="650036" y="430614"/>
                    </a:cubicBezTo>
                    <a:cubicBezTo>
                      <a:pt x="650036" y="430614"/>
                      <a:pt x="650036" y="430614"/>
                      <a:pt x="650036" y="430614"/>
                    </a:cubicBezTo>
                    <a:cubicBezTo>
                      <a:pt x="619866" y="452556"/>
                      <a:pt x="584209" y="463527"/>
                      <a:pt x="545811" y="460784"/>
                    </a:cubicBezTo>
                    <a:cubicBezTo>
                      <a:pt x="469013" y="455299"/>
                      <a:pt x="405929" y="383987"/>
                      <a:pt x="405929" y="298961"/>
                    </a:cubicBezTo>
                    <a:close/>
                    <a:moveTo>
                      <a:pt x="496441" y="619864"/>
                    </a:moveTo>
                    <a:cubicBezTo>
                      <a:pt x="496441" y="619864"/>
                      <a:pt x="496441" y="622607"/>
                      <a:pt x="496441" y="619864"/>
                    </a:cubicBezTo>
                    <a:cubicBezTo>
                      <a:pt x="493698" y="622607"/>
                      <a:pt x="493698" y="619864"/>
                      <a:pt x="496441" y="619864"/>
                    </a:cubicBezTo>
                    <a:lnTo>
                      <a:pt x="444329" y="545810"/>
                    </a:lnTo>
                    <a:lnTo>
                      <a:pt x="460785" y="529353"/>
                    </a:lnTo>
                    <a:lnTo>
                      <a:pt x="534840" y="581466"/>
                    </a:lnTo>
                    <a:lnTo>
                      <a:pt x="496441" y="619864"/>
                    </a:lnTo>
                    <a:close/>
                    <a:moveTo>
                      <a:pt x="559524" y="559523"/>
                    </a:moveTo>
                    <a:lnTo>
                      <a:pt x="474498" y="499183"/>
                    </a:lnTo>
                    <a:lnTo>
                      <a:pt x="474498" y="469013"/>
                    </a:lnTo>
                    <a:cubicBezTo>
                      <a:pt x="496441" y="479983"/>
                      <a:pt x="521126" y="488212"/>
                      <a:pt x="548553" y="490954"/>
                    </a:cubicBezTo>
                    <a:cubicBezTo>
                      <a:pt x="554039" y="490954"/>
                      <a:pt x="556781" y="490954"/>
                      <a:pt x="562267" y="490954"/>
                    </a:cubicBezTo>
                    <a:cubicBezTo>
                      <a:pt x="592438" y="490954"/>
                      <a:pt x="622609" y="482726"/>
                      <a:pt x="647293" y="469013"/>
                    </a:cubicBezTo>
                    <a:lnTo>
                      <a:pt x="647293" y="499183"/>
                    </a:lnTo>
                    <a:lnTo>
                      <a:pt x="559524" y="559523"/>
                    </a:lnTo>
                    <a:close/>
                    <a:moveTo>
                      <a:pt x="628094" y="619864"/>
                    </a:moveTo>
                    <a:cubicBezTo>
                      <a:pt x="628094" y="619864"/>
                      <a:pt x="628094" y="622607"/>
                      <a:pt x="628094" y="619864"/>
                    </a:cubicBezTo>
                    <a:cubicBezTo>
                      <a:pt x="625351" y="622607"/>
                      <a:pt x="625351" y="622607"/>
                      <a:pt x="628094" y="619864"/>
                    </a:cubicBezTo>
                    <a:lnTo>
                      <a:pt x="586952" y="581466"/>
                    </a:lnTo>
                    <a:lnTo>
                      <a:pt x="661007" y="529353"/>
                    </a:lnTo>
                    <a:lnTo>
                      <a:pt x="677464" y="545810"/>
                    </a:lnTo>
                    <a:lnTo>
                      <a:pt x="628094" y="619864"/>
                    </a:lnTo>
                    <a:close/>
                    <a:moveTo>
                      <a:pt x="918827" y="606151"/>
                    </a:moveTo>
                    <a:lnTo>
                      <a:pt x="883171" y="570495"/>
                    </a:lnTo>
                    <a:cubicBezTo>
                      <a:pt x="883171" y="567752"/>
                      <a:pt x="883171" y="565009"/>
                      <a:pt x="883171" y="562266"/>
                    </a:cubicBezTo>
                    <a:lnTo>
                      <a:pt x="883171" y="556781"/>
                    </a:lnTo>
                    <a:cubicBezTo>
                      <a:pt x="894142" y="559523"/>
                      <a:pt x="905113" y="562266"/>
                      <a:pt x="916084" y="562266"/>
                    </a:cubicBezTo>
                    <a:cubicBezTo>
                      <a:pt x="916084" y="562266"/>
                      <a:pt x="918827" y="562266"/>
                      <a:pt x="918827" y="562266"/>
                    </a:cubicBezTo>
                    <a:cubicBezTo>
                      <a:pt x="929798" y="562266"/>
                      <a:pt x="943512" y="559523"/>
                      <a:pt x="954483" y="556781"/>
                    </a:cubicBezTo>
                    <a:lnTo>
                      <a:pt x="954483" y="562266"/>
                    </a:lnTo>
                    <a:cubicBezTo>
                      <a:pt x="954483" y="565009"/>
                      <a:pt x="954483" y="567752"/>
                      <a:pt x="954483" y="570495"/>
                    </a:cubicBezTo>
                    <a:lnTo>
                      <a:pt x="918827" y="606151"/>
                    </a:lnTo>
                    <a:close/>
                    <a:moveTo>
                      <a:pt x="979168" y="504668"/>
                    </a:moveTo>
                    <a:cubicBezTo>
                      <a:pt x="962712" y="521125"/>
                      <a:pt x="940769" y="529353"/>
                      <a:pt x="916084" y="529353"/>
                    </a:cubicBezTo>
                    <a:cubicBezTo>
                      <a:pt x="869458" y="526610"/>
                      <a:pt x="831058" y="488212"/>
                      <a:pt x="831058" y="438842"/>
                    </a:cubicBezTo>
                    <a:lnTo>
                      <a:pt x="831058" y="408671"/>
                    </a:lnTo>
                    <a:cubicBezTo>
                      <a:pt x="831058" y="405929"/>
                      <a:pt x="831058" y="403186"/>
                      <a:pt x="828316" y="400443"/>
                    </a:cubicBezTo>
                    <a:lnTo>
                      <a:pt x="817344" y="381244"/>
                    </a:lnTo>
                    <a:cubicBezTo>
                      <a:pt x="814602" y="373016"/>
                      <a:pt x="811859" y="364787"/>
                      <a:pt x="811859" y="356559"/>
                    </a:cubicBezTo>
                    <a:lnTo>
                      <a:pt x="811859" y="356559"/>
                    </a:lnTo>
                    <a:cubicBezTo>
                      <a:pt x="811859" y="318161"/>
                      <a:pt x="842030" y="287990"/>
                      <a:pt x="880429" y="287990"/>
                    </a:cubicBezTo>
                    <a:lnTo>
                      <a:pt x="1017567" y="287990"/>
                    </a:lnTo>
                    <a:lnTo>
                      <a:pt x="1017567" y="353816"/>
                    </a:lnTo>
                    <a:cubicBezTo>
                      <a:pt x="1017567" y="364787"/>
                      <a:pt x="1014824" y="375758"/>
                      <a:pt x="1009338" y="383987"/>
                    </a:cubicBezTo>
                    <a:lnTo>
                      <a:pt x="1001110" y="400443"/>
                    </a:lnTo>
                    <a:cubicBezTo>
                      <a:pt x="1001110" y="403186"/>
                      <a:pt x="998367" y="405929"/>
                      <a:pt x="998367" y="408671"/>
                    </a:cubicBezTo>
                    <a:lnTo>
                      <a:pt x="998367" y="441585"/>
                    </a:lnTo>
                    <a:cubicBezTo>
                      <a:pt x="1003853" y="466270"/>
                      <a:pt x="995624" y="488212"/>
                      <a:pt x="979168" y="5046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04">
                <a:extLst>
                  <a:ext uri="{FF2B5EF4-FFF2-40B4-BE49-F238E27FC236}">
                    <a16:creationId xmlns:a16="http://schemas.microsoft.com/office/drawing/2014/main" id="{67272C9E-E786-79EB-D170-06F284F5991A}"/>
                  </a:ext>
                </a:extLst>
              </p:cNvPr>
              <p:cNvSpPr/>
              <p:nvPr/>
            </p:nvSpPr>
            <p:spPr>
              <a:xfrm>
                <a:off x="9258490" y="4220154"/>
                <a:ext cx="135424" cy="52112"/>
              </a:xfrm>
              <a:custGeom>
                <a:avLst/>
                <a:gdLst>
                  <a:gd name="connsiteX0" fmla="*/ 126167 w 135424"/>
                  <a:gd name="connsiteY0" fmla="*/ 19200 h 52112"/>
                  <a:gd name="connsiteX1" fmla="*/ 16457 w 135424"/>
                  <a:gd name="connsiteY1" fmla="*/ 0 h 52112"/>
                  <a:gd name="connsiteX2" fmla="*/ 0 w 135424"/>
                  <a:gd name="connsiteY2" fmla="*/ 16457 h 52112"/>
                  <a:gd name="connsiteX3" fmla="*/ 16457 w 135424"/>
                  <a:gd name="connsiteY3" fmla="*/ 32913 h 52112"/>
                  <a:gd name="connsiteX4" fmla="*/ 112454 w 135424"/>
                  <a:gd name="connsiteY4" fmla="*/ 49370 h 52112"/>
                  <a:gd name="connsiteX5" fmla="*/ 120682 w 135424"/>
                  <a:gd name="connsiteY5" fmla="*/ 52113 h 52112"/>
                  <a:gd name="connsiteX6" fmla="*/ 134395 w 135424"/>
                  <a:gd name="connsiteY6" fmla="*/ 43884 h 52112"/>
                  <a:gd name="connsiteX7" fmla="*/ 126167 w 135424"/>
                  <a:gd name="connsiteY7" fmla="*/ 19200 h 5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424" h="52112">
                    <a:moveTo>
                      <a:pt x="126167" y="19200"/>
                    </a:moveTo>
                    <a:cubicBezTo>
                      <a:pt x="87769" y="0"/>
                      <a:pt x="19200" y="0"/>
                      <a:pt x="16457" y="0"/>
                    </a:cubicBezTo>
                    <a:cubicBezTo>
                      <a:pt x="8228" y="0"/>
                      <a:pt x="0" y="8228"/>
                      <a:pt x="0" y="16457"/>
                    </a:cubicBezTo>
                    <a:cubicBezTo>
                      <a:pt x="0" y="24685"/>
                      <a:pt x="8228" y="32913"/>
                      <a:pt x="16457" y="32913"/>
                    </a:cubicBezTo>
                    <a:cubicBezTo>
                      <a:pt x="35656" y="32913"/>
                      <a:pt x="87769" y="35656"/>
                      <a:pt x="112454" y="49370"/>
                    </a:cubicBezTo>
                    <a:cubicBezTo>
                      <a:pt x="115197" y="49370"/>
                      <a:pt x="117939" y="52113"/>
                      <a:pt x="120682" y="52113"/>
                    </a:cubicBezTo>
                    <a:cubicBezTo>
                      <a:pt x="126167" y="52113"/>
                      <a:pt x="131653" y="49370"/>
                      <a:pt x="134395" y="43884"/>
                    </a:cubicBezTo>
                    <a:cubicBezTo>
                      <a:pt x="137138" y="32913"/>
                      <a:pt x="134395" y="24685"/>
                      <a:pt x="126167" y="19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505">
                <a:extLst>
                  <a:ext uri="{FF2B5EF4-FFF2-40B4-BE49-F238E27FC236}">
                    <a16:creationId xmlns:a16="http://schemas.microsoft.com/office/drawing/2014/main" id="{85945C24-B08E-47B2-1723-44481C8471D8}"/>
                  </a:ext>
                </a:extLst>
              </p:cNvPr>
              <p:cNvSpPr/>
              <p:nvPr/>
            </p:nvSpPr>
            <p:spPr>
              <a:xfrm>
                <a:off x="8833361" y="4024394"/>
                <a:ext cx="270162" cy="91535"/>
              </a:xfrm>
              <a:custGeom>
                <a:avLst/>
                <a:gdLst>
                  <a:gd name="connsiteX0" fmla="*/ 266049 w 270162"/>
                  <a:gd name="connsiteY0" fmla="*/ 47651 h 91535"/>
                  <a:gd name="connsiteX1" fmla="*/ 27428 w 270162"/>
                  <a:gd name="connsiteY1" fmla="*/ 6509 h 91535"/>
                  <a:gd name="connsiteX2" fmla="*/ 0 w 270162"/>
                  <a:gd name="connsiteY2" fmla="*/ 39422 h 91535"/>
                  <a:gd name="connsiteX3" fmla="*/ 0 w 270162"/>
                  <a:gd name="connsiteY3" fmla="*/ 75078 h 91535"/>
                  <a:gd name="connsiteX4" fmla="*/ 16457 w 270162"/>
                  <a:gd name="connsiteY4" fmla="*/ 91535 h 91535"/>
                  <a:gd name="connsiteX5" fmla="*/ 32914 w 270162"/>
                  <a:gd name="connsiteY5" fmla="*/ 75078 h 91535"/>
                  <a:gd name="connsiteX6" fmla="*/ 32914 w 270162"/>
                  <a:gd name="connsiteY6" fmla="*/ 39422 h 91535"/>
                  <a:gd name="connsiteX7" fmla="*/ 32914 w 270162"/>
                  <a:gd name="connsiteY7" fmla="*/ 39422 h 91535"/>
                  <a:gd name="connsiteX8" fmla="*/ 137138 w 270162"/>
                  <a:gd name="connsiteY8" fmla="*/ 33937 h 91535"/>
                  <a:gd name="connsiteX9" fmla="*/ 244106 w 270162"/>
                  <a:gd name="connsiteY9" fmla="*/ 72335 h 91535"/>
                  <a:gd name="connsiteX10" fmla="*/ 266049 w 270162"/>
                  <a:gd name="connsiteY10" fmla="*/ 72335 h 91535"/>
                  <a:gd name="connsiteX11" fmla="*/ 266049 w 270162"/>
                  <a:gd name="connsiteY11" fmla="*/ 47651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162" h="91535">
                    <a:moveTo>
                      <a:pt x="266049" y="47651"/>
                    </a:moveTo>
                    <a:cubicBezTo>
                      <a:pt x="205708" y="-12690"/>
                      <a:pt x="79540" y="-1719"/>
                      <a:pt x="27428" y="6509"/>
                    </a:cubicBezTo>
                    <a:cubicBezTo>
                      <a:pt x="10971" y="9252"/>
                      <a:pt x="0" y="22966"/>
                      <a:pt x="0" y="39422"/>
                    </a:cubicBezTo>
                    <a:lnTo>
                      <a:pt x="0" y="75078"/>
                    </a:lnTo>
                    <a:cubicBezTo>
                      <a:pt x="0" y="83307"/>
                      <a:pt x="8228" y="91535"/>
                      <a:pt x="16457" y="91535"/>
                    </a:cubicBezTo>
                    <a:cubicBezTo>
                      <a:pt x="24685" y="91535"/>
                      <a:pt x="32914" y="83307"/>
                      <a:pt x="32914" y="75078"/>
                    </a:cubicBezTo>
                    <a:lnTo>
                      <a:pt x="32914" y="39422"/>
                    </a:lnTo>
                    <a:cubicBezTo>
                      <a:pt x="32914" y="39422"/>
                      <a:pt x="32914" y="39422"/>
                      <a:pt x="32914" y="39422"/>
                    </a:cubicBezTo>
                    <a:cubicBezTo>
                      <a:pt x="52112" y="36680"/>
                      <a:pt x="93254" y="31194"/>
                      <a:pt x="137138" y="33937"/>
                    </a:cubicBezTo>
                    <a:cubicBezTo>
                      <a:pt x="186508" y="36680"/>
                      <a:pt x="222164" y="50394"/>
                      <a:pt x="244106" y="72335"/>
                    </a:cubicBezTo>
                    <a:cubicBezTo>
                      <a:pt x="249592" y="77821"/>
                      <a:pt x="260563" y="77821"/>
                      <a:pt x="266049" y="72335"/>
                    </a:cubicBezTo>
                    <a:cubicBezTo>
                      <a:pt x="271534" y="64107"/>
                      <a:pt x="271534" y="53136"/>
                      <a:pt x="266049" y="476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506">
                <a:extLst>
                  <a:ext uri="{FF2B5EF4-FFF2-40B4-BE49-F238E27FC236}">
                    <a16:creationId xmlns:a16="http://schemas.microsoft.com/office/drawing/2014/main" id="{B32CFB00-5190-F7A9-8A73-CE757AC64233}"/>
                  </a:ext>
                </a:extLst>
              </p:cNvPr>
              <p:cNvSpPr/>
              <p:nvPr/>
            </p:nvSpPr>
            <p:spPr>
              <a:xfrm>
                <a:off x="8764792" y="4579456"/>
                <a:ext cx="32913" cy="101482"/>
              </a:xfrm>
              <a:custGeom>
                <a:avLst/>
                <a:gdLst>
                  <a:gd name="connsiteX0" fmla="*/ 16457 w 32913"/>
                  <a:gd name="connsiteY0" fmla="*/ 0 h 101482"/>
                  <a:gd name="connsiteX1" fmla="*/ 0 w 32913"/>
                  <a:gd name="connsiteY1" fmla="*/ 16457 h 101482"/>
                  <a:gd name="connsiteX2" fmla="*/ 0 w 32913"/>
                  <a:gd name="connsiteY2" fmla="*/ 85026 h 101482"/>
                  <a:gd name="connsiteX3" fmla="*/ 16457 w 32913"/>
                  <a:gd name="connsiteY3" fmla="*/ 101482 h 101482"/>
                  <a:gd name="connsiteX4" fmla="*/ 32914 w 32913"/>
                  <a:gd name="connsiteY4" fmla="*/ 85026 h 101482"/>
                  <a:gd name="connsiteX5" fmla="*/ 32914 w 32913"/>
                  <a:gd name="connsiteY5" fmla="*/ 16457 h 101482"/>
                  <a:gd name="connsiteX6" fmla="*/ 16457 w 32913"/>
                  <a:gd name="connsiteY6" fmla="*/ 0 h 10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3" h="101482">
                    <a:moveTo>
                      <a:pt x="16457" y="0"/>
                    </a:moveTo>
                    <a:cubicBezTo>
                      <a:pt x="8228" y="0"/>
                      <a:pt x="0" y="8228"/>
                      <a:pt x="0" y="16457"/>
                    </a:cubicBezTo>
                    <a:lnTo>
                      <a:pt x="0" y="85026"/>
                    </a:lnTo>
                    <a:cubicBezTo>
                      <a:pt x="0" y="93254"/>
                      <a:pt x="8228" y="101482"/>
                      <a:pt x="16457" y="101482"/>
                    </a:cubicBezTo>
                    <a:cubicBezTo>
                      <a:pt x="24685" y="101482"/>
                      <a:pt x="32914" y="93254"/>
                      <a:pt x="32914" y="85026"/>
                    </a:cubicBezTo>
                    <a:lnTo>
                      <a:pt x="32914" y="16457"/>
                    </a:lnTo>
                    <a:cubicBezTo>
                      <a:pt x="32914" y="8228"/>
                      <a:pt x="24685" y="0"/>
                      <a:pt x="16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507">
                <a:extLst>
                  <a:ext uri="{FF2B5EF4-FFF2-40B4-BE49-F238E27FC236}">
                    <a16:creationId xmlns:a16="http://schemas.microsoft.com/office/drawing/2014/main" id="{7739D1B7-EE49-CDF8-CDAE-B44C2E676303}"/>
                  </a:ext>
                </a:extLst>
              </p:cNvPr>
              <p:cNvSpPr/>
              <p:nvPr/>
            </p:nvSpPr>
            <p:spPr>
              <a:xfrm>
                <a:off x="9140551" y="4579456"/>
                <a:ext cx="32912" cy="101482"/>
              </a:xfrm>
              <a:custGeom>
                <a:avLst/>
                <a:gdLst>
                  <a:gd name="connsiteX0" fmla="*/ 16456 w 32912"/>
                  <a:gd name="connsiteY0" fmla="*/ 0 h 101482"/>
                  <a:gd name="connsiteX1" fmla="*/ 0 w 32912"/>
                  <a:gd name="connsiteY1" fmla="*/ 16457 h 101482"/>
                  <a:gd name="connsiteX2" fmla="*/ 0 w 32912"/>
                  <a:gd name="connsiteY2" fmla="*/ 85026 h 101482"/>
                  <a:gd name="connsiteX3" fmla="*/ 16456 w 32912"/>
                  <a:gd name="connsiteY3" fmla="*/ 101482 h 101482"/>
                  <a:gd name="connsiteX4" fmla="*/ 32913 w 32912"/>
                  <a:gd name="connsiteY4" fmla="*/ 85026 h 101482"/>
                  <a:gd name="connsiteX5" fmla="*/ 32913 w 32912"/>
                  <a:gd name="connsiteY5" fmla="*/ 16457 h 101482"/>
                  <a:gd name="connsiteX6" fmla="*/ 16456 w 32912"/>
                  <a:gd name="connsiteY6" fmla="*/ 0 h 10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2" h="101482">
                    <a:moveTo>
                      <a:pt x="16456" y="0"/>
                    </a:moveTo>
                    <a:cubicBezTo>
                      <a:pt x="8228" y="0"/>
                      <a:pt x="0" y="8228"/>
                      <a:pt x="0" y="16457"/>
                    </a:cubicBezTo>
                    <a:lnTo>
                      <a:pt x="0" y="85026"/>
                    </a:lnTo>
                    <a:cubicBezTo>
                      <a:pt x="0" y="93254"/>
                      <a:pt x="8228" y="101482"/>
                      <a:pt x="16456" y="101482"/>
                    </a:cubicBezTo>
                    <a:cubicBezTo>
                      <a:pt x="24685" y="101482"/>
                      <a:pt x="32913" y="93254"/>
                      <a:pt x="32913" y="85026"/>
                    </a:cubicBezTo>
                    <a:lnTo>
                      <a:pt x="32913" y="16457"/>
                    </a:lnTo>
                    <a:cubicBezTo>
                      <a:pt x="32913" y="8228"/>
                      <a:pt x="24685" y="0"/>
                      <a:pt x="164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508">
                <a:extLst>
                  <a:ext uri="{FF2B5EF4-FFF2-40B4-BE49-F238E27FC236}">
                    <a16:creationId xmlns:a16="http://schemas.microsoft.com/office/drawing/2014/main" id="{4B7D97E2-F8DB-AD31-7A20-C86240D75E2A}"/>
                  </a:ext>
                </a:extLst>
              </p:cNvPr>
              <p:cNvSpPr/>
              <p:nvPr/>
            </p:nvSpPr>
            <p:spPr>
              <a:xfrm>
                <a:off x="8852561" y="4409405"/>
                <a:ext cx="90510" cy="91730"/>
              </a:xfrm>
              <a:custGeom>
                <a:avLst/>
                <a:gdLst>
                  <a:gd name="connsiteX0" fmla="*/ 52112 w 90510"/>
                  <a:gd name="connsiteY0" fmla="*/ 90511 h 91730"/>
                  <a:gd name="connsiteX1" fmla="*/ 52112 w 90510"/>
                  <a:gd name="connsiteY1" fmla="*/ 90511 h 91730"/>
                  <a:gd name="connsiteX2" fmla="*/ 52112 w 90510"/>
                  <a:gd name="connsiteY2" fmla="*/ 90511 h 91730"/>
                  <a:gd name="connsiteX3" fmla="*/ 0 w 90510"/>
                  <a:gd name="connsiteY3" fmla="*/ 16456 h 91730"/>
                  <a:gd name="connsiteX4" fmla="*/ 16456 w 90510"/>
                  <a:gd name="connsiteY4" fmla="*/ 0 h 91730"/>
                  <a:gd name="connsiteX5" fmla="*/ 90511 w 90510"/>
                  <a:gd name="connsiteY5" fmla="*/ 52112 h 91730"/>
                  <a:gd name="connsiteX6" fmla="*/ 52112 w 90510"/>
                  <a:gd name="connsiteY6" fmla="*/ 90511 h 9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10" h="91730">
                    <a:moveTo>
                      <a:pt x="52112" y="90511"/>
                    </a:moveTo>
                    <a:cubicBezTo>
                      <a:pt x="52112" y="90511"/>
                      <a:pt x="52112" y="93254"/>
                      <a:pt x="52112" y="90511"/>
                    </a:cubicBezTo>
                    <a:cubicBezTo>
                      <a:pt x="49369" y="93254"/>
                      <a:pt x="49369" y="90511"/>
                      <a:pt x="52112" y="90511"/>
                    </a:cubicBezTo>
                    <a:lnTo>
                      <a:pt x="0" y="16456"/>
                    </a:lnTo>
                    <a:lnTo>
                      <a:pt x="16456" y="0"/>
                    </a:lnTo>
                    <a:lnTo>
                      <a:pt x="90511" y="52112"/>
                    </a:lnTo>
                    <a:lnTo>
                      <a:pt x="52112" y="9051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1509">
                <a:extLst>
                  <a:ext uri="{FF2B5EF4-FFF2-40B4-BE49-F238E27FC236}">
                    <a16:creationId xmlns:a16="http://schemas.microsoft.com/office/drawing/2014/main" id="{84C623CA-CB5F-37FC-D78F-454A9FF76BAD}"/>
                  </a:ext>
                </a:extLst>
              </p:cNvPr>
              <p:cNvSpPr/>
              <p:nvPr/>
            </p:nvSpPr>
            <p:spPr>
              <a:xfrm>
                <a:off x="8995184" y="4409405"/>
                <a:ext cx="90511" cy="92568"/>
              </a:xfrm>
              <a:custGeom>
                <a:avLst/>
                <a:gdLst>
                  <a:gd name="connsiteX0" fmla="*/ 41142 w 90511"/>
                  <a:gd name="connsiteY0" fmla="*/ 90511 h 92568"/>
                  <a:gd name="connsiteX1" fmla="*/ 41142 w 90511"/>
                  <a:gd name="connsiteY1" fmla="*/ 90511 h 92568"/>
                  <a:gd name="connsiteX2" fmla="*/ 41142 w 90511"/>
                  <a:gd name="connsiteY2" fmla="*/ 90511 h 92568"/>
                  <a:gd name="connsiteX3" fmla="*/ 0 w 90511"/>
                  <a:gd name="connsiteY3" fmla="*/ 52112 h 92568"/>
                  <a:gd name="connsiteX4" fmla="*/ 74055 w 90511"/>
                  <a:gd name="connsiteY4" fmla="*/ 0 h 92568"/>
                  <a:gd name="connsiteX5" fmla="*/ 90512 w 90511"/>
                  <a:gd name="connsiteY5" fmla="*/ 16456 h 92568"/>
                  <a:gd name="connsiteX6" fmla="*/ 41142 w 90511"/>
                  <a:gd name="connsiteY6" fmla="*/ 90511 h 9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11" h="92568">
                    <a:moveTo>
                      <a:pt x="41142" y="90511"/>
                    </a:moveTo>
                    <a:cubicBezTo>
                      <a:pt x="41142" y="90511"/>
                      <a:pt x="41142" y="93254"/>
                      <a:pt x="41142" y="90511"/>
                    </a:cubicBezTo>
                    <a:cubicBezTo>
                      <a:pt x="38399" y="93254"/>
                      <a:pt x="38399" y="93254"/>
                      <a:pt x="41142" y="90511"/>
                    </a:cubicBezTo>
                    <a:lnTo>
                      <a:pt x="0" y="52112"/>
                    </a:lnTo>
                    <a:lnTo>
                      <a:pt x="74055" y="0"/>
                    </a:lnTo>
                    <a:lnTo>
                      <a:pt x="90512" y="16456"/>
                    </a:lnTo>
                    <a:lnTo>
                      <a:pt x="41142" y="9051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1510">
                <a:extLst>
                  <a:ext uri="{FF2B5EF4-FFF2-40B4-BE49-F238E27FC236}">
                    <a16:creationId xmlns:a16="http://schemas.microsoft.com/office/drawing/2014/main" id="{017924CF-D2EF-9EA7-5DE7-634313B43F65}"/>
                  </a:ext>
                </a:extLst>
              </p:cNvPr>
              <p:cNvSpPr/>
              <p:nvPr/>
            </p:nvSpPr>
            <p:spPr>
              <a:xfrm>
                <a:off x="9412085" y="4546543"/>
                <a:ext cx="32912" cy="134395"/>
              </a:xfrm>
              <a:custGeom>
                <a:avLst/>
                <a:gdLst>
                  <a:gd name="connsiteX0" fmla="*/ 16457 w 32912"/>
                  <a:gd name="connsiteY0" fmla="*/ 0 h 134395"/>
                  <a:gd name="connsiteX1" fmla="*/ 0 w 32912"/>
                  <a:gd name="connsiteY1" fmla="*/ 16456 h 134395"/>
                  <a:gd name="connsiteX2" fmla="*/ 0 w 32912"/>
                  <a:gd name="connsiteY2" fmla="*/ 117939 h 134395"/>
                  <a:gd name="connsiteX3" fmla="*/ 16457 w 32912"/>
                  <a:gd name="connsiteY3" fmla="*/ 134395 h 134395"/>
                  <a:gd name="connsiteX4" fmla="*/ 32913 w 32912"/>
                  <a:gd name="connsiteY4" fmla="*/ 117939 h 134395"/>
                  <a:gd name="connsiteX5" fmla="*/ 32913 w 32912"/>
                  <a:gd name="connsiteY5" fmla="*/ 16456 h 134395"/>
                  <a:gd name="connsiteX6" fmla="*/ 16457 w 32912"/>
                  <a:gd name="connsiteY6" fmla="*/ 0 h 13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12" h="134395">
                    <a:moveTo>
                      <a:pt x="16457" y="0"/>
                    </a:moveTo>
                    <a:cubicBezTo>
                      <a:pt x="8228" y="0"/>
                      <a:pt x="0" y="8228"/>
                      <a:pt x="0" y="16456"/>
                    </a:cubicBezTo>
                    <a:lnTo>
                      <a:pt x="0" y="117939"/>
                    </a:lnTo>
                    <a:cubicBezTo>
                      <a:pt x="0" y="126167"/>
                      <a:pt x="8228" y="134395"/>
                      <a:pt x="16457" y="134395"/>
                    </a:cubicBezTo>
                    <a:cubicBezTo>
                      <a:pt x="24685" y="134395"/>
                      <a:pt x="32913" y="126167"/>
                      <a:pt x="32913" y="117939"/>
                    </a:cubicBezTo>
                    <a:lnTo>
                      <a:pt x="32913" y="16456"/>
                    </a:lnTo>
                    <a:cubicBezTo>
                      <a:pt x="32913" y="5485"/>
                      <a:pt x="24685" y="0"/>
                      <a:pt x="16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72D7D8A-0C14-C1F2-17A4-4019FA0057FD}"/>
              </a:ext>
            </a:extLst>
          </p:cNvPr>
          <p:cNvSpPr/>
          <p:nvPr/>
        </p:nvSpPr>
        <p:spPr>
          <a:xfrm>
            <a:off x="8911287" y="3281649"/>
            <a:ext cx="914400" cy="294702"/>
          </a:xfrm>
          <a:prstGeom prst="rightArrow">
            <a:avLst/>
          </a:prstGeom>
          <a:solidFill>
            <a:srgbClr val="FED100"/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D11FA6-1086-6286-5AA0-6EC5DD8EA408}"/>
              </a:ext>
            </a:extLst>
          </p:cNvPr>
          <p:cNvSpPr txBox="1"/>
          <p:nvPr/>
        </p:nvSpPr>
        <p:spPr>
          <a:xfrm>
            <a:off x="6930251" y="4459856"/>
            <a:ext cx="201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err="1">
                <a:solidFill>
                  <a:srgbClr val="1188A3"/>
                </a:solidFill>
              </a:rPr>
              <a:t>Informationen</a:t>
            </a:r>
            <a:r>
              <a:rPr lang="en-IE" sz="2400" b="1" dirty="0">
                <a:solidFill>
                  <a:srgbClr val="1188A3"/>
                </a:solidFill>
              </a:rPr>
              <a:t> </a:t>
            </a:r>
            <a:r>
              <a:rPr lang="en-IE" sz="2400" b="1" dirty="0" err="1">
                <a:solidFill>
                  <a:srgbClr val="1188A3"/>
                </a:solidFill>
              </a:rPr>
              <a:t>teilen</a:t>
            </a:r>
            <a:endParaRPr lang="en-IE" sz="2400" b="1" dirty="0">
              <a:solidFill>
                <a:srgbClr val="1188A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46E7F5-4F3A-F8DD-1527-9C2933C69739}"/>
              </a:ext>
            </a:extLst>
          </p:cNvPr>
          <p:cNvSpPr txBox="1"/>
          <p:nvPr/>
        </p:nvSpPr>
        <p:spPr>
          <a:xfrm>
            <a:off x="9825687" y="4459856"/>
            <a:ext cx="257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err="1">
                <a:solidFill>
                  <a:srgbClr val="1188A3"/>
                </a:solidFill>
              </a:rPr>
              <a:t>Mit</a:t>
            </a:r>
            <a:r>
              <a:rPr lang="en-IE" sz="2400" b="1" dirty="0">
                <a:solidFill>
                  <a:srgbClr val="1188A3"/>
                </a:solidFill>
              </a:rPr>
              <a:t> </a:t>
            </a:r>
            <a:r>
              <a:rPr lang="en-IE" sz="2400" b="1" dirty="0" err="1">
                <a:solidFill>
                  <a:srgbClr val="1188A3"/>
                </a:solidFill>
              </a:rPr>
              <a:t>Konsumenten</a:t>
            </a:r>
            <a:endParaRPr lang="en-IE" sz="2400" b="1" dirty="0">
              <a:solidFill>
                <a:srgbClr val="1188A3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03596BF-A74F-EA0C-D1A7-2E63C112A174}"/>
              </a:ext>
            </a:extLst>
          </p:cNvPr>
          <p:cNvSpPr/>
          <p:nvPr/>
        </p:nvSpPr>
        <p:spPr>
          <a:xfrm>
            <a:off x="8966180" y="4543337"/>
            <a:ext cx="914400" cy="294702"/>
          </a:xfrm>
          <a:prstGeom prst="rightArrow">
            <a:avLst/>
          </a:prstGeom>
          <a:solidFill>
            <a:srgbClr val="FED100"/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135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CD443BC0-3131-850F-3E16-A8226D2FD5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28" y="1476375"/>
            <a:ext cx="6676846" cy="48295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Innovative </a:t>
            </a:r>
            <a:r>
              <a:rPr lang="en-GB" dirty="0" err="1"/>
              <a:t>Marketingpraktiken</a:t>
            </a:r>
            <a:r>
              <a:rPr lang="en-GB" dirty="0"/>
              <a:t> </a:t>
            </a:r>
            <a:r>
              <a:rPr lang="en-GB" dirty="0" err="1"/>
              <a:t>unterstützen</a:t>
            </a:r>
            <a:r>
              <a:rPr lang="en-GB" dirty="0"/>
              <a:t> die </a:t>
            </a:r>
            <a:r>
              <a:rPr lang="en-GB" dirty="0" err="1"/>
              <a:t>Kommerzialisierung</a:t>
            </a:r>
            <a:r>
              <a:rPr lang="en-GB" dirty="0"/>
              <a:t> und </a:t>
            </a:r>
            <a:r>
              <a:rPr lang="en-GB" dirty="0" err="1"/>
              <a:t>Entwicklung</a:t>
            </a:r>
            <a:r>
              <a:rPr lang="en-GB" dirty="0"/>
              <a:t> der 4P's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Innovatives</a:t>
            </a:r>
            <a:r>
              <a:rPr lang="en-GB" dirty="0"/>
              <a:t> Marketing </a:t>
            </a:r>
            <a:r>
              <a:rPr lang="en-GB" dirty="0" err="1"/>
              <a:t>schafft</a:t>
            </a:r>
            <a:r>
              <a:rPr lang="en-GB" dirty="0"/>
              <a:t> </a:t>
            </a:r>
            <a:r>
              <a:rPr lang="en-GB" dirty="0" err="1"/>
              <a:t>Mehrwert</a:t>
            </a:r>
            <a:r>
              <a:rPr lang="en-GB" dirty="0"/>
              <a:t> für die </a:t>
            </a:r>
            <a:r>
              <a:rPr lang="en-GB" dirty="0" err="1"/>
              <a:t>Kunden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Die </a:t>
            </a:r>
            <a:r>
              <a:rPr lang="en-GB" dirty="0" err="1"/>
              <a:t>Entwicklung</a:t>
            </a:r>
            <a:r>
              <a:rPr lang="en-GB" dirty="0"/>
              <a:t> von </a:t>
            </a:r>
            <a:r>
              <a:rPr lang="en-GB" dirty="0" err="1"/>
              <a:t>Markenstrategien</a:t>
            </a:r>
            <a:r>
              <a:rPr lang="en-GB" dirty="0"/>
              <a:t>, </a:t>
            </a:r>
            <a:r>
              <a:rPr lang="en-GB" dirty="0" err="1"/>
              <a:t>neuen</a:t>
            </a:r>
            <a:r>
              <a:rPr lang="en-GB" dirty="0"/>
              <a:t> </a:t>
            </a:r>
            <a:r>
              <a:rPr lang="en-GB" dirty="0" err="1"/>
              <a:t>Vertriebskanälen</a:t>
            </a:r>
            <a:r>
              <a:rPr lang="en-GB" dirty="0"/>
              <a:t>, </a:t>
            </a:r>
            <a:r>
              <a:rPr lang="en-GB" dirty="0" err="1"/>
              <a:t>Preisbildungsmechanismen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Kommunikationsformen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wachsender</a:t>
            </a:r>
            <a:r>
              <a:rPr lang="en-GB" dirty="0"/>
              <a:t> Trend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Ein </a:t>
            </a:r>
            <a:r>
              <a:rPr lang="en-GB" dirty="0" err="1"/>
              <a:t>entscheidender</a:t>
            </a:r>
            <a:r>
              <a:rPr lang="en-GB" dirty="0"/>
              <a:t> </a:t>
            </a:r>
            <a:r>
              <a:rPr lang="en-GB" dirty="0" err="1"/>
              <a:t>Treiber</a:t>
            </a:r>
            <a:r>
              <a:rPr lang="en-GB" dirty="0"/>
              <a:t> für </a:t>
            </a:r>
            <a:r>
              <a:rPr lang="en-GB" dirty="0" err="1"/>
              <a:t>Marketinginnovationen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die </a:t>
            </a:r>
            <a:r>
              <a:rPr lang="en-GB" dirty="0" err="1"/>
              <a:t>Digitalisierung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Ein </a:t>
            </a:r>
            <a:r>
              <a:rPr lang="en-GB" dirty="0" err="1"/>
              <a:t>weiterer</a:t>
            </a:r>
            <a:r>
              <a:rPr lang="en-GB" dirty="0"/>
              <a:t> Trend </a:t>
            </a:r>
            <a:r>
              <a:rPr lang="en-GB" dirty="0" err="1"/>
              <a:t>ist</a:t>
            </a:r>
            <a:r>
              <a:rPr lang="en-GB" dirty="0"/>
              <a:t> die </a:t>
            </a:r>
            <a:r>
              <a:rPr lang="en-GB" dirty="0" err="1"/>
              <a:t>Fokussierung</a:t>
            </a:r>
            <a:r>
              <a:rPr lang="en-GB" dirty="0"/>
              <a:t> auf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dienstleistungsorientierte</a:t>
            </a:r>
            <a:r>
              <a:rPr lang="en-GB" dirty="0"/>
              <a:t> </a:t>
            </a:r>
            <a:r>
              <a:rPr lang="en-GB" dirty="0" err="1"/>
              <a:t>Logik</a:t>
            </a:r>
            <a:r>
              <a:rPr lang="en-GB" dirty="0"/>
              <a:t>, die </a:t>
            </a:r>
            <a:r>
              <a:rPr lang="en-GB" dirty="0" err="1"/>
              <a:t>Perspektive</a:t>
            </a:r>
            <a:r>
              <a:rPr lang="en-GB" dirty="0"/>
              <a:t> der </a:t>
            </a:r>
            <a:r>
              <a:rPr lang="en-GB" dirty="0" err="1"/>
              <a:t>Nutzergemeinschaft</a:t>
            </a:r>
            <a:r>
              <a:rPr lang="en-GB" dirty="0"/>
              <a:t> und die </a:t>
            </a:r>
            <a:r>
              <a:rPr lang="en-GB" dirty="0" err="1"/>
              <a:t>Mitgestaltung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C5A39C-DFA5-326C-F3F5-1DB2EDF8C8F5}"/>
              </a:ext>
            </a:extLst>
          </p:cNvPr>
          <p:cNvGrpSpPr/>
          <p:nvPr/>
        </p:nvGrpSpPr>
        <p:grpSpPr>
          <a:xfrm>
            <a:off x="8872802" y="387158"/>
            <a:ext cx="871667" cy="796161"/>
            <a:chOff x="3907180" y="2351193"/>
            <a:chExt cx="889771" cy="889771"/>
          </a:xfrm>
        </p:grpSpPr>
        <p:sp>
          <p:nvSpPr>
            <p:cNvPr id="16" name="Freeform 322">
              <a:extLst>
                <a:ext uri="{FF2B5EF4-FFF2-40B4-BE49-F238E27FC236}">
                  <a16:creationId xmlns:a16="http://schemas.microsoft.com/office/drawing/2014/main" id="{BFF45685-7567-8709-A24C-3EB54A127781}"/>
                </a:ext>
              </a:extLst>
            </p:cNvPr>
            <p:cNvSpPr/>
            <p:nvPr/>
          </p:nvSpPr>
          <p:spPr>
            <a:xfrm>
              <a:off x="4263992" y="2615866"/>
              <a:ext cx="177051" cy="177051"/>
            </a:xfrm>
            <a:custGeom>
              <a:avLst/>
              <a:gdLst>
                <a:gd name="connsiteX0" fmla="*/ 177051 w 177051"/>
                <a:gd name="connsiteY0" fmla="*/ 93043 h 177051"/>
                <a:gd name="connsiteX1" fmla="*/ 161694 w 177051"/>
                <a:gd name="connsiteY1" fmla="*/ 100269 h 177051"/>
                <a:gd name="connsiteX2" fmla="*/ 154468 w 177051"/>
                <a:gd name="connsiteY2" fmla="*/ 109302 h 177051"/>
                <a:gd name="connsiteX3" fmla="*/ 149951 w 177051"/>
                <a:gd name="connsiteY3" fmla="*/ 120142 h 177051"/>
                <a:gd name="connsiteX4" fmla="*/ 149048 w 177051"/>
                <a:gd name="connsiteY4" fmla="*/ 131885 h 177051"/>
                <a:gd name="connsiteX5" fmla="*/ 154468 w 177051"/>
                <a:gd name="connsiteY5" fmla="*/ 148145 h 177051"/>
                <a:gd name="connsiteX6" fmla="*/ 148145 w 177051"/>
                <a:gd name="connsiteY6" fmla="*/ 154468 h 177051"/>
                <a:gd name="connsiteX7" fmla="*/ 131885 w 177051"/>
                <a:gd name="connsiteY7" fmla="*/ 149048 h 177051"/>
                <a:gd name="connsiteX8" fmla="*/ 120142 w 177051"/>
                <a:gd name="connsiteY8" fmla="*/ 149952 h 177051"/>
                <a:gd name="connsiteX9" fmla="*/ 109302 w 177051"/>
                <a:gd name="connsiteY9" fmla="*/ 154468 h 177051"/>
                <a:gd name="connsiteX10" fmla="*/ 100269 w 177051"/>
                <a:gd name="connsiteY10" fmla="*/ 161695 h 177051"/>
                <a:gd name="connsiteX11" fmla="*/ 93042 w 177051"/>
                <a:gd name="connsiteY11" fmla="*/ 177051 h 177051"/>
                <a:gd name="connsiteX12" fmla="*/ 84009 w 177051"/>
                <a:gd name="connsiteY12" fmla="*/ 177051 h 177051"/>
                <a:gd name="connsiteX13" fmla="*/ 76782 w 177051"/>
                <a:gd name="connsiteY13" fmla="*/ 161695 h 177051"/>
                <a:gd name="connsiteX14" fmla="*/ 67749 w 177051"/>
                <a:gd name="connsiteY14" fmla="*/ 154468 h 177051"/>
                <a:gd name="connsiteX15" fmla="*/ 56909 w 177051"/>
                <a:gd name="connsiteY15" fmla="*/ 149952 h 177051"/>
                <a:gd name="connsiteX16" fmla="*/ 45166 w 177051"/>
                <a:gd name="connsiteY16" fmla="*/ 149048 h 177051"/>
                <a:gd name="connsiteX17" fmla="*/ 28906 w 177051"/>
                <a:gd name="connsiteY17" fmla="*/ 154468 h 177051"/>
                <a:gd name="connsiteX18" fmla="*/ 22583 w 177051"/>
                <a:gd name="connsiteY18" fmla="*/ 148145 h 177051"/>
                <a:gd name="connsiteX19" fmla="*/ 28003 w 177051"/>
                <a:gd name="connsiteY19" fmla="*/ 131885 h 177051"/>
                <a:gd name="connsiteX20" fmla="*/ 27100 w 177051"/>
                <a:gd name="connsiteY20" fmla="*/ 120142 h 177051"/>
                <a:gd name="connsiteX21" fmla="*/ 22583 w 177051"/>
                <a:gd name="connsiteY21" fmla="*/ 109302 h 177051"/>
                <a:gd name="connsiteX22" fmla="*/ 15356 w 177051"/>
                <a:gd name="connsiteY22" fmla="*/ 100269 h 177051"/>
                <a:gd name="connsiteX23" fmla="*/ 0 w 177051"/>
                <a:gd name="connsiteY23" fmla="*/ 93043 h 177051"/>
                <a:gd name="connsiteX24" fmla="*/ 0 w 177051"/>
                <a:gd name="connsiteY24" fmla="*/ 84009 h 177051"/>
                <a:gd name="connsiteX25" fmla="*/ 15356 w 177051"/>
                <a:gd name="connsiteY25" fmla="*/ 76782 h 177051"/>
                <a:gd name="connsiteX26" fmla="*/ 22583 w 177051"/>
                <a:gd name="connsiteY26" fmla="*/ 67749 h 177051"/>
                <a:gd name="connsiteX27" fmla="*/ 27100 w 177051"/>
                <a:gd name="connsiteY27" fmla="*/ 56910 h 177051"/>
                <a:gd name="connsiteX28" fmla="*/ 28003 w 177051"/>
                <a:gd name="connsiteY28" fmla="*/ 45166 h 177051"/>
                <a:gd name="connsiteX29" fmla="*/ 22583 w 177051"/>
                <a:gd name="connsiteY29" fmla="*/ 28906 h 177051"/>
                <a:gd name="connsiteX30" fmla="*/ 28906 w 177051"/>
                <a:gd name="connsiteY30" fmla="*/ 22583 h 177051"/>
                <a:gd name="connsiteX31" fmla="*/ 45166 w 177051"/>
                <a:gd name="connsiteY31" fmla="*/ 28003 h 177051"/>
                <a:gd name="connsiteX32" fmla="*/ 56909 w 177051"/>
                <a:gd name="connsiteY32" fmla="*/ 27100 h 177051"/>
                <a:gd name="connsiteX33" fmla="*/ 67749 w 177051"/>
                <a:gd name="connsiteY33" fmla="*/ 22583 h 177051"/>
                <a:gd name="connsiteX34" fmla="*/ 76782 w 177051"/>
                <a:gd name="connsiteY34" fmla="*/ 15357 h 177051"/>
                <a:gd name="connsiteX35" fmla="*/ 84009 w 177051"/>
                <a:gd name="connsiteY35" fmla="*/ 0 h 177051"/>
                <a:gd name="connsiteX36" fmla="*/ 93042 w 177051"/>
                <a:gd name="connsiteY36" fmla="*/ 0 h 177051"/>
                <a:gd name="connsiteX37" fmla="*/ 100269 w 177051"/>
                <a:gd name="connsiteY37" fmla="*/ 15357 h 177051"/>
                <a:gd name="connsiteX38" fmla="*/ 109302 w 177051"/>
                <a:gd name="connsiteY38" fmla="*/ 22583 h 177051"/>
                <a:gd name="connsiteX39" fmla="*/ 120142 w 177051"/>
                <a:gd name="connsiteY39" fmla="*/ 27100 h 177051"/>
                <a:gd name="connsiteX40" fmla="*/ 131885 w 177051"/>
                <a:gd name="connsiteY40" fmla="*/ 28003 h 177051"/>
                <a:gd name="connsiteX41" fmla="*/ 148145 w 177051"/>
                <a:gd name="connsiteY41" fmla="*/ 22583 h 177051"/>
                <a:gd name="connsiteX42" fmla="*/ 154468 w 177051"/>
                <a:gd name="connsiteY42" fmla="*/ 28906 h 177051"/>
                <a:gd name="connsiteX43" fmla="*/ 149048 w 177051"/>
                <a:gd name="connsiteY43" fmla="*/ 45166 h 177051"/>
                <a:gd name="connsiteX44" fmla="*/ 149951 w 177051"/>
                <a:gd name="connsiteY44" fmla="*/ 56910 h 177051"/>
                <a:gd name="connsiteX45" fmla="*/ 154468 w 177051"/>
                <a:gd name="connsiteY45" fmla="*/ 67749 h 177051"/>
                <a:gd name="connsiteX46" fmla="*/ 161694 w 177051"/>
                <a:gd name="connsiteY46" fmla="*/ 76782 h 177051"/>
                <a:gd name="connsiteX47" fmla="*/ 177051 w 177051"/>
                <a:gd name="connsiteY47" fmla="*/ 84009 h 177051"/>
                <a:gd name="connsiteX48" fmla="*/ 177051 w 177051"/>
                <a:gd name="connsiteY48" fmla="*/ 93043 h 177051"/>
                <a:gd name="connsiteX49" fmla="*/ 177051 w 177051"/>
                <a:gd name="connsiteY49" fmla="*/ 93043 h 17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7051" h="177051">
                  <a:moveTo>
                    <a:pt x="177051" y="93043"/>
                  </a:moveTo>
                  <a:lnTo>
                    <a:pt x="161694" y="100269"/>
                  </a:lnTo>
                  <a:cubicBezTo>
                    <a:pt x="158081" y="102076"/>
                    <a:pt x="155371" y="105689"/>
                    <a:pt x="154468" y="109302"/>
                  </a:cubicBezTo>
                  <a:cubicBezTo>
                    <a:pt x="153565" y="112915"/>
                    <a:pt x="151758" y="116529"/>
                    <a:pt x="149951" y="120142"/>
                  </a:cubicBezTo>
                  <a:cubicBezTo>
                    <a:pt x="148145" y="123755"/>
                    <a:pt x="148145" y="127369"/>
                    <a:pt x="149048" y="131885"/>
                  </a:cubicBezTo>
                  <a:lnTo>
                    <a:pt x="154468" y="148145"/>
                  </a:lnTo>
                  <a:cubicBezTo>
                    <a:pt x="152661" y="149952"/>
                    <a:pt x="149951" y="152662"/>
                    <a:pt x="148145" y="154468"/>
                  </a:cubicBezTo>
                  <a:lnTo>
                    <a:pt x="131885" y="149048"/>
                  </a:lnTo>
                  <a:cubicBezTo>
                    <a:pt x="128272" y="148145"/>
                    <a:pt x="123755" y="148145"/>
                    <a:pt x="120142" y="149952"/>
                  </a:cubicBezTo>
                  <a:cubicBezTo>
                    <a:pt x="116528" y="151758"/>
                    <a:pt x="112915" y="153565"/>
                    <a:pt x="109302" y="154468"/>
                  </a:cubicBezTo>
                  <a:cubicBezTo>
                    <a:pt x="105689" y="155371"/>
                    <a:pt x="102075" y="158081"/>
                    <a:pt x="100269" y="161695"/>
                  </a:cubicBezTo>
                  <a:lnTo>
                    <a:pt x="93042" y="177051"/>
                  </a:lnTo>
                  <a:lnTo>
                    <a:pt x="84009" y="177051"/>
                  </a:lnTo>
                  <a:lnTo>
                    <a:pt x="76782" y="161695"/>
                  </a:lnTo>
                  <a:cubicBezTo>
                    <a:pt x="74976" y="158081"/>
                    <a:pt x="71362" y="155371"/>
                    <a:pt x="67749" y="154468"/>
                  </a:cubicBezTo>
                  <a:cubicBezTo>
                    <a:pt x="64136" y="153565"/>
                    <a:pt x="60523" y="151758"/>
                    <a:pt x="56909" y="149952"/>
                  </a:cubicBezTo>
                  <a:cubicBezTo>
                    <a:pt x="53296" y="148145"/>
                    <a:pt x="49683" y="148145"/>
                    <a:pt x="45166" y="149048"/>
                  </a:cubicBezTo>
                  <a:lnTo>
                    <a:pt x="28906" y="154468"/>
                  </a:lnTo>
                  <a:cubicBezTo>
                    <a:pt x="27100" y="152662"/>
                    <a:pt x="24390" y="149952"/>
                    <a:pt x="22583" y="148145"/>
                  </a:cubicBezTo>
                  <a:lnTo>
                    <a:pt x="28003" y="131885"/>
                  </a:lnTo>
                  <a:cubicBezTo>
                    <a:pt x="28906" y="128272"/>
                    <a:pt x="28906" y="123755"/>
                    <a:pt x="27100" y="120142"/>
                  </a:cubicBezTo>
                  <a:cubicBezTo>
                    <a:pt x="25293" y="116529"/>
                    <a:pt x="23486" y="112915"/>
                    <a:pt x="22583" y="109302"/>
                  </a:cubicBezTo>
                  <a:cubicBezTo>
                    <a:pt x="21680" y="105689"/>
                    <a:pt x="18970" y="102076"/>
                    <a:pt x="15356" y="100269"/>
                  </a:cubicBezTo>
                  <a:lnTo>
                    <a:pt x="0" y="93043"/>
                  </a:lnTo>
                  <a:lnTo>
                    <a:pt x="0" y="84009"/>
                  </a:lnTo>
                  <a:lnTo>
                    <a:pt x="15356" y="76782"/>
                  </a:lnTo>
                  <a:cubicBezTo>
                    <a:pt x="18970" y="74976"/>
                    <a:pt x="21680" y="71363"/>
                    <a:pt x="22583" y="67749"/>
                  </a:cubicBezTo>
                  <a:cubicBezTo>
                    <a:pt x="23486" y="64136"/>
                    <a:pt x="25293" y="60523"/>
                    <a:pt x="27100" y="56910"/>
                  </a:cubicBezTo>
                  <a:cubicBezTo>
                    <a:pt x="28906" y="53296"/>
                    <a:pt x="28906" y="49683"/>
                    <a:pt x="28003" y="45166"/>
                  </a:cubicBezTo>
                  <a:lnTo>
                    <a:pt x="22583" y="28906"/>
                  </a:lnTo>
                  <a:cubicBezTo>
                    <a:pt x="24390" y="27100"/>
                    <a:pt x="27100" y="24390"/>
                    <a:pt x="28906" y="22583"/>
                  </a:cubicBezTo>
                  <a:lnTo>
                    <a:pt x="45166" y="28003"/>
                  </a:lnTo>
                  <a:cubicBezTo>
                    <a:pt x="48779" y="28906"/>
                    <a:pt x="53296" y="28906"/>
                    <a:pt x="56909" y="27100"/>
                  </a:cubicBezTo>
                  <a:cubicBezTo>
                    <a:pt x="60523" y="25293"/>
                    <a:pt x="64136" y="23487"/>
                    <a:pt x="67749" y="22583"/>
                  </a:cubicBezTo>
                  <a:cubicBezTo>
                    <a:pt x="71362" y="21680"/>
                    <a:pt x="74976" y="18970"/>
                    <a:pt x="76782" y="15357"/>
                  </a:cubicBezTo>
                  <a:lnTo>
                    <a:pt x="84009" y="0"/>
                  </a:lnTo>
                  <a:lnTo>
                    <a:pt x="93042" y="0"/>
                  </a:lnTo>
                  <a:lnTo>
                    <a:pt x="100269" y="15357"/>
                  </a:lnTo>
                  <a:cubicBezTo>
                    <a:pt x="102075" y="18970"/>
                    <a:pt x="105689" y="21680"/>
                    <a:pt x="109302" y="22583"/>
                  </a:cubicBezTo>
                  <a:cubicBezTo>
                    <a:pt x="112915" y="23487"/>
                    <a:pt x="116528" y="25293"/>
                    <a:pt x="120142" y="27100"/>
                  </a:cubicBezTo>
                  <a:cubicBezTo>
                    <a:pt x="123755" y="28906"/>
                    <a:pt x="127368" y="28906"/>
                    <a:pt x="131885" y="28003"/>
                  </a:cubicBezTo>
                  <a:lnTo>
                    <a:pt x="148145" y="22583"/>
                  </a:lnTo>
                  <a:cubicBezTo>
                    <a:pt x="149951" y="24390"/>
                    <a:pt x="152661" y="27100"/>
                    <a:pt x="154468" y="28906"/>
                  </a:cubicBezTo>
                  <a:lnTo>
                    <a:pt x="149048" y="45166"/>
                  </a:lnTo>
                  <a:cubicBezTo>
                    <a:pt x="148145" y="48780"/>
                    <a:pt x="148145" y="53296"/>
                    <a:pt x="149951" y="56910"/>
                  </a:cubicBezTo>
                  <a:cubicBezTo>
                    <a:pt x="151758" y="60523"/>
                    <a:pt x="153565" y="64136"/>
                    <a:pt x="154468" y="67749"/>
                  </a:cubicBezTo>
                  <a:cubicBezTo>
                    <a:pt x="155371" y="71363"/>
                    <a:pt x="158081" y="74976"/>
                    <a:pt x="161694" y="76782"/>
                  </a:cubicBezTo>
                  <a:lnTo>
                    <a:pt x="177051" y="84009"/>
                  </a:lnTo>
                  <a:lnTo>
                    <a:pt x="177051" y="93043"/>
                  </a:lnTo>
                  <a:lnTo>
                    <a:pt x="177051" y="93043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FF55AF65-84DB-39C7-D01A-FBE81B1192E7}"/>
                </a:ext>
              </a:extLst>
            </p:cNvPr>
            <p:cNvGrpSpPr/>
            <p:nvPr/>
          </p:nvGrpSpPr>
          <p:grpSpPr>
            <a:xfrm>
              <a:off x="3907180" y="2351193"/>
              <a:ext cx="889771" cy="889771"/>
              <a:chOff x="3907180" y="2351193"/>
              <a:chExt cx="889771" cy="889771"/>
            </a:xfrm>
          </p:grpSpPr>
          <p:grpSp>
            <p:nvGrpSpPr>
              <p:cNvPr id="18" name="Graphic 2">
                <a:extLst>
                  <a:ext uri="{FF2B5EF4-FFF2-40B4-BE49-F238E27FC236}">
                    <a16:creationId xmlns:a16="http://schemas.microsoft.com/office/drawing/2014/main" id="{A74AD736-71AE-74AC-A8A3-B61B4B91FAE1}"/>
                  </a:ext>
                </a:extLst>
              </p:cNvPr>
              <p:cNvGrpSpPr/>
              <p:nvPr/>
            </p:nvGrpSpPr>
            <p:grpSpPr>
              <a:xfrm>
                <a:off x="3907180" y="2351193"/>
                <a:ext cx="889771" cy="889771"/>
                <a:chOff x="3907180" y="2351193"/>
                <a:chExt cx="889771" cy="889771"/>
              </a:xfrm>
              <a:solidFill>
                <a:srgbClr val="010101"/>
              </a:solidFill>
            </p:grpSpPr>
            <p:sp>
              <p:nvSpPr>
                <p:cNvPr id="20" name="Freeform 326">
                  <a:extLst>
                    <a:ext uri="{FF2B5EF4-FFF2-40B4-BE49-F238E27FC236}">
                      <a16:creationId xmlns:a16="http://schemas.microsoft.com/office/drawing/2014/main" id="{15713607-6647-4A30-F442-5E618B5F548D}"/>
                    </a:ext>
                  </a:extLst>
                </p:cNvPr>
                <p:cNvSpPr/>
                <p:nvPr/>
              </p:nvSpPr>
              <p:spPr>
                <a:xfrm>
                  <a:off x="4263088" y="2943656"/>
                  <a:ext cx="160962" cy="294598"/>
                </a:xfrm>
                <a:custGeom>
                  <a:avLst/>
                  <a:gdLst>
                    <a:gd name="connsiteX0" fmla="*/ 130982 w 160962"/>
                    <a:gd name="connsiteY0" fmla="*/ 66059 h 294598"/>
                    <a:gd name="connsiteX1" fmla="*/ 130982 w 160962"/>
                    <a:gd name="connsiteY1" fmla="*/ 36249 h 294598"/>
                    <a:gd name="connsiteX2" fmla="*/ 94849 w 160962"/>
                    <a:gd name="connsiteY2" fmla="*/ 1923 h 294598"/>
                    <a:gd name="connsiteX3" fmla="*/ 48779 w 160962"/>
                    <a:gd name="connsiteY3" fmla="*/ 10956 h 294598"/>
                    <a:gd name="connsiteX4" fmla="*/ 29810 w 160962"/>
                    <a:gd name="connsiteY4" fmla="*/ 49799 h 294598"/>
                    <a:gd name="connsiteX5" fmla="*/ 32520 w 160962"/>
                    <a:gd name="connsiteY5" fmla="*/ 65155 h 294598"/>
                    <a:gd name="connsiteX6" fmla="*/ 0 w 160962"/>
                    <a:gd name="connsiteY6" fmla="*/ 106708 h 294598"/>
                    <a:gd name="connsiteX7" fmla="*/ 0 w 160962"/>
                    <a:gd name="connsiteY7" fmla="*/ 191620 h 294598"/>
                    <a:gd name="connsiteX8" fmla="*/ 14453 w 160962"/>
                    <a:gd name="connsiteY8" fmla="*/ 206074 h 294598"/>
                    <a:gd name="connsiteX9" fmla="*/ 14453 w 160962"/>
                    <a:gd name="connsiteY9" fmla="*/ 206074 h 294598"/>
                    <a:gd name="connsiteX10" fmla="*/ 28906 w 160962"/>
                    <a:gd name="connsiteY10" fmla="*/ 206074 h 294598"/>
                    <a:gd name="connsiteX11" fmla="*/ 28906 w 160962"/>
                    <a:gd name="connsiteY11" fmla="*/ 280146 h 294598"/>
                    <a:gd name="connsiteX12" fmla="*/ 43359 w 160962"/>
                    <a:gd name="connsiteY12" fmla="*/ 294599 h 294598"/>
                    <a:gd name="connsiteX13" fmla="*/ 43359 w 160962"/>
                    <a:gd name="connsiteY13" fmla="*/ 294599 h 294598"/>
                    <a:gd name="connsiteX14" fmla="*/ 117432 w 160962"/>
                    <a:gd name="connsiteY14" fmla="*/ 294599 h 294598"/>
                    <a:gd name="connsiteX15" fmla="*/ 131885 w 160962"/>
                    <a:gd name="connsiteY15" fmla="*/ 280146 h 294598"/>
                    <a:gd name="connsiteX16" fmla="*/ 131885 w 160962"/>
                    <a:gd name="connsiteY16" fmla="*/ 280146 h 294598"/>
                    <a:gd name="connsiteX17" fmla="*/ 131885 w 160962"/>
                    <a:gd name="connsiteY17" fmla="*/ 206074 h 294598"/>
                    <a:gd name="connsiteX18" fmla="*/ 146338 w 160962"/>
                    <a:gd name="connsiteY18" fmla="*/ 206074 h 294598"/>
                    <a:gd name="connsiteX19" fmla="*/ 160791 w 160962"/>
                    <a:gd name="connsiteY19" fmla="*/ 191620 h 294598"/>
                    <a:gd name="connsiteX20" fmla="*/ 160791 w 160962"/>
                    <a:gd name="connsiteY20" fmla="*/ 191620 h 294598"/>
                    <a:gd name="connsiteX21" fmla="*/ 160791 w 160962"/>
                    <a:gd name="connsiteY21" fmla="*/ 106708 h 294598"/>
                    <a:gd name="connsiteX22" fmla="*/ 130982 w 160962"/>
                    <a:gd name="connsiteY22" fmla="*/ 66059 h 294598"/>
                    <a:gd name="connsiteX23" fmla="*/ 133692 w 160962"/>
                    <a:gd name="connsiteY23" fmla="*/ 178070 h 294598"/>
                    <a:gd name="connsiteX24" fmla="*/ 119239 w 160962"/>
                    <a:gd name="connsiteY24" fmla="*/ 178070 h 294598"/>
                    <a:gd name="connsiteX25" fmla="*/ 104785 w 160962"/>
                    <a:gd name="connsiteY25" fmla="*/ 192524 h 294598"/>
                    <a:gd name="connsiteX26" fmla="*/ 104785 w 160962"/>
                    <a:gd name="connsiteY26" fmla="*/ 192524 h 294598"/>
                    <a:gd name="connsiteX27" fmla="*/ 104785 w 160962"/>
                    <a:gd name="connsiteY27" fmla="*/ 266596 h 294598"/>
                    <a:gd name="connsiteX28" fmla="*/ 59619 w 160962"/>
                    <a:gd name="connsiteY28" fmla="*/ 266596 h 294598"/>
                    <a:gd name="connsiteX29" fmla="*/ 59619 w 160962"/>
                    <a:gd name="connsiteY29" fmla="*/ 192524 h 294598"/>
                    <a:gd name="connsiteX30" fmla="*/ 45166 w 160962"/>
                    <a:gd name="connsiteY30" fmla="*/ 178070 h 294598"/>
                    <a:gd name="connsiteX31" fmla="*/ 45166 w 160962"/>
                    <a:gd name="connsiteY31" fmla="*/ 178070 h 294598"/>
                    <a:gd name="connsiteX32" fmla="*/ 30713 w 160962"/>
                    <a:gd name="connsiteY32" fmla="*/ 178070 h 294598"/>
                    <a:gd name="connsiteX33" fmla="*/ 30713 w 160962"/>
                    <a:gd name="connsiteY33" fmla="*/ 107611 h 294598"/>
                    <a:gd name="connsiteX34" fmla="*/ 45166 w 160962"/>
                    <a:gd name="connsiteY34" fmla="*/ 94061 h 294598"/>
                    <a:gd name="connsiteX35" fmla="*/ 60523 w 160962"/>
                    <a:gd name="connsiteY35" fmla="*/ 94061 h 294598"/>
                    <a:gd name="connsiteX36" fmla="*/ 74976 w 160962"/>
                    <a:gd name="connsiteY36" fmla="*/ 79608 h 294598"/>
                    <a:gd name="connsiteX37" fmla="*/ 68652 w 160962"/>
                    <a:gd name="connsiteY37" fmla="*/ 67865 h 294598"/>
                    <a:gd name="connsiteX38" fmla="*/ 63233 w 160962"/>
                    <a:gd name="connsiteY38" fmla="*/ 40766 h 294598"/>
                    <a:gd name="connsiteX39" fmla="*/ 67749 w 160962"/>
                    <a:gd name="connsiteY39" fmla="*/ 36249 h 294598"/>
                    <a:gd name="connsiteX40" fmla="*/ 88526 w 160962"/>
                    <a:gd name="connsiteY40" fmla="*/ 32636 h 294598"/>
                    <a:gd name="connsiteX41" fmla="*/ 103882 w 160962"/>
                    <a:gd name="connsiteY41" fmla="*/ 46185 h 294598"/>
                    <a:gd name="connsiteX42" fmla="*/ 95752 w 160962"/>
                    <a:gd name="connsiteY42" fmla="*/ 68769 h 294598"/>
                    <a:gd name="connsiteX43" fmla="*/ 92139 w 160962"/>
                    <a:gd name="connsiteY43" fmla="*/ 89545 h 294598"/>
                    <a:gd name="connsiteX44" fmla="*/ 103882 w 160962"/>
                    <a:gd name="connsiteY44" fmla="*/ 95868 h 294598"/>
                    <a:gd name="connsiteX45" fmla="*/ 119239 w 160962"/>
                    <a:gd name="connsiteY45" fmla="*/ 95868 h 294598"/>
                    <a:gd name="connsiteX46" fmla="*/ 133692 w 160962"/>
                    <a:gd name="connsiteY46" fmla="*/ 109418 h 294598"/>
                    <a:gd name="connsiteX47" fmla="*/ 133692 w 160962"/>
                    <a:gd name="connsiteY47" fmla="*/ 178070 h 29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60962" h="294598">
                      <a:moveTo>
                        <a:pt x="130982" y="66059"/>
                      </a:moveTo>
                      <a:cubicBezTo>
                        <a:pt x="133692" y="56122"/>
                        <a:pt x="134595" y="46185"/>
                        <a:pt x="130982" y="36249"/>
                      </a:cubicBezTo>
                      <a:cubicBezTo>
                        <a:pt x="125562" y="19086"/>
                        <a:pt x="112012" y="6439"/>
                        <a:pt x="94849" y="1923"/>
                      </a:cubicBezTo>
                      <a:cubicBezTo>
                        <a:pt x="78589" y="-2594"/>
                        <a:pt x="61426" y="1019"/>
                        <a:pt x="48779" y="10956"/>
                      </a:cubicBezTo>
                      <a:cubicBezTo>
                        <a:pt x="36133" y="19989"/>
                        <a:pt x="29810" y="34442"/>
                        <a:pt x="29810" y="49799"/>
                      </a:cubicBezTo>
                      <a:cubicBezTo>
                        <a:pt x="29810" y="55219"/>
                        <a:pt x="30713" y="59735"/>
                        <a:pt x="32520" y="65155"/>
                      </a:cubicBezTo>
                      <a:cubicBezTo>
                        <a:pt x="13550" y="70575"/>
                        <a:pt x="903" y="86835"/>
                        <a:pt x="0" y="106708"/>
                      </a:cubicBezTo>
                      <a:lnTo>
                        <a:pt x="0" y="191620"/>
                      </a:lnTo>
                      <a:cubicBezTo>
                        <a:pt x="0" y="199750"/>
                        <a:pt x="6323" y="206074"/>
                        <a:pt x="14453" y="206074"/>
                      </a:cubicBezTo>
                      <a:cubicBezTo>
                        <a:pt x="14453" y="206074"/>
                        <a:pt x="14453" y="206074"/>
                        <a:pt x="14453" y="206074"/>
                      </a:cubicBezTo>
                      <a:lnTo>
                        <a:pt x="28906" y="206074"/>
                      </a:lnTo>
                      <a:lnTo>
                        <a:pt x="28906" y="280146"/>
                      </a:lnTo>
                      <a:cubicBezTo>
                        <a:pt x="28906" y="288276"/>
                        <a:pt x="35230" y="294599"/>
                        <a:pt x="43359" y="294599"/>
                      </a:cubicBezTo>
                      <a:cubicBezTo>
                        <a:pt x="43359" y="294599"/>
                        <a:pt x="43359" y="294599"/>
                        <a:pt x="43359" y="294599"/>
                      </a:cubicBezTo>
                      <a:lnTo>
                        <a:pt x="117432" y="294599"/>
                      </a:lnTo>
                      <a:cubicBezTo>
                        <a:pt x="125562" y="294599"/>
                        <a:pt x="131885" y="288276"/>
                        <a:pt x="131885" y="280146"/>
                      </a:cubicBezTo>
                      <a:cubicBezTo>
                        <a:pt x="131885" y="280146"/>
                        <a:pt x="131885" y="280146"/>
                        <a:pt x="131885" y="280146"/>
                      </a:cubicBezTo>
                      <a:lnTo>
                        <a:pt x="131885" y="206074"/>
                      </a:lnTo>
                      <a:lnTo>
                        <a:pt x="146338" y="206074"/>
                      </a:lnTo>
                      <a:cubicBezTo>
                        <a:pt x="154468" y="206074"/>
                        <a:pt x="160791" y="199750"/>
                        <a:pt x="160791" y="191620"/>
                      </a:cubicBezTo>
                      <a:cubicBezTo>
                        <a:pt x="160791" y="191620"/>
                        <a:pt x="160791" y="191620"/>
                        <a:pt x="160791" y="191620"/>
                      </a:cubicBezTo>
                      <a:lnTo>
                        <a:pt x="160791" y="106708"/>
                      </a:lnTo>
                      <a:cubicBezTo>
                        <a:pt x="162598" y="88642"/>
                        <a:pt x="149951" y="71478"/>
                        <a:pt x="130982" y="66059"/>
                      </a:cubicBezTo>
                      <a:close/>
                      <a:moveTo>
                        <a:pt x="133692" y="178070"/>
                      </a:moveTo>
                      <a:lnTo>
                        <a:pt x="119239" y="178070"/>
                      </a:lnTo>
                      <a:cubicBezTo>
                        <a:pt x="111109" y="178070"/>
                        <a:pt x="104785" y="184394"/>
                        <a:pt x="104785" y="192524"/>
                      </a:cubicBezTo>
                      <a:cubicBezTo>
                        <a:pt x="104785" y="192524"/>
                        <a:pt x="104785" y="192524"/>
                        <a:pt x="104785" y="192524"/>
                      </a:cubicBezTo>
                      <a:lnTo>
                        <a:pt x="104785" y="266596"/>
                      </a:lnTo>
                      <a:lnTo>
                        <a:pt x="59619" y="266596"/>
                      </a:lnTo>
                      <a:lnTo>
                        <a:pt x="59619" y="192524"/>
                      </a:lnTo>
                      <a:cubicBezTo>
                        <a:pt x="59619" y="184394"/>
                        <a:pt x="53296" y="178070"/>
                        <a:pt x="45166" y="178070"/>
                      </a:cubicBezTo>
                      <a:cubicBezTo>
                        <a:pt x="45166" y="178070"/>
                        <a:pt x="45166" y="178070"/>
                        <a:pt x="45166" y="178070"/>
                      </a:cubicBezTo>
                      <a:lnTo>
                        <a:pt x="30713" y="178070"/>
                      </a:lnTo>
                      <a:lnTo>
                        <a:pt x="30713" y="107611"/>
                      </a:lnTo>
                      <a:cubicBezTo>
                        <a:pt x="30713" y="99482"/>
                        <a:pt x="37940" y="94061"/>
                        <a:pt x="45166" y="94061"/>
                      </a:cubicBezTo>
                      <a:lnTo>
                        <a:pt x="60523" y="94061"/>
                      </a:lnTo>
                      <a:cubicBezTo>
                        <a:pt x="68652" y="94061"/>
                        <a:pt x="74976" y="87738"/>
                        <a:pt x="74976" y="79608"/>
                      </a:cubicBezTo>
                      <a:cubicBezTo>
                        <a:pt x="74976" y="75092"/>
                        <a:pt x="72266" y="70575"/>
                        <a:pt x="68652" y="67865"/>
                      </a:cubicBezTo>
                      <a:cubicBezTo>
                        <a:pt x="59619" y="61542"/>
                        <a:pt x="56909" y="49799"/>
                        <a:pt x="63233" y="40766"/>
                      </a:cubicBezTo>
                      <a:cubicBezTo>
                        <a:pt x="64136" y="38959"/>
                        <a:pt x="65942" y="37152"/>
                        <a:pt x="67749" y="36249"/>
                      </a:cubicBezTo>
                      <a:cubicBezTo>
                        <a:pt x="74072" y="31733"/>
                        <a:pt x="81299" y="29926"/>
                        <a:pt x="88526" y="32636"/>
                      </a:cubicBezTo>
                      <a:cubicBezTo>
                        <a:pt x="95752" y="34442"/>
                        <a:pt x="101172" y="39862"/>
                        <a:pt x="103882" y="46185"/>
                      </a:cubicBezTo>
                      <a:cubicBezTo>
                        <a:pt x="106592" y="54316"/>
                        <a:pt x="102979" y="63349"/>
                        <a:pt x="95752" y="68769"/>
                      </a:cubicBezTo>
                      <a:cubicBezTo>
                        <a:pt x="89429" y="73285"/>
                        <a:pt x="87622" y="83221"/>
                        <a:pt x="92139" y="89545"/>
                      </a:cubicBezTo>
                      <a:cubicBezTo>
                        <a:pt x="94849" y="93158"/>
                        <a:pt x="99365" y="95868"/>
                        <a:pt x="103882" y="95868"/>
                      </a:cubicBezTo>
                      <a:lnTo>
                        <a:pt x="119239" y="95868"/>
                      </a:lnTo>
                      <a:cubicBezTo>
                        <a:pt x="127368" y="95868"/>
                        <a:pt x="133692" y="101288"/>
                        <a:pt x="133692" y="109418"/>
                      </a:cubicBezTo>
                      <a:lnTo>
                        <a:pt x="133692" y="17807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327">
                  <a:extLst>
                    <a:ext uri="{FF2B5EF4-FFF2-40B4-BE49-F238E27FC236}">
                      <a16:creationId xmlns:a16="http://schemas.microsoft.com/office/drawing/2014/main" id="{651B6266-72F4-68A9-F635-68F5CC9BAD07}"/>
                    </a:ext>
                  </a:extLst>
                </p:cNvPr>
                <p:cNvSpPr/>
                <p:nvPr/>
              </p:nvSpPr>
              <p:spPr>
                <a:xfrm>
                  <a:off x="3907180" y="3003330"/>
                  <a:ext cx="267383" cy="237634"/>
                </a:xfrm>
                <a:custGeom>
                  <a:avLst/>
                  <a:gdLst>
                    <a:gd name="connsiteX0" fmla="*/ 267383 w 267383"/>
                    <a:gd name="connsiteY0" fmla="*/ 14514 h 237634"/>
                    <a:gd name="connsiteX1" fmla="*/ 252930 w 267383"/>
                    <a:gd name="connsiteY1" fmla="*/ 61 h 237634"/>
                    <a:gd name="connsiteX2" fmla="*/ 149951 w 267383"/>
                    <a:gd name="connsiteY2" fmla="*/ 29871 h 237634"/>
                    <a:gd name="connsiteX3" fmla="*/ 133692 w 267383"/>
                    <a:gd name="connsiteY3" fmla="*/ 51551 h 237634"/>
                    <a:gd name="connsiteX4" fmla="*/ 117432 w 267383"/>
                    <a:gd name="connsiteY4" fmla="*/ 29871 h 237634"/>
                    <a:gd name="connsiteX5" fmla="*/ 14453 w 267383"/>
                    <a:gd name="connsiteY5" fmla="*/ 61 h 237634"/>
                    <a:gd name="connsiteX6" fmla="*/ 0 w 267383"/>
                    <a:gd name="connsiteY6" fmla="*/ 14514 h 237634"/>
                    <a:gd name="connsiteX7" fmla="*/ 30713 w 267383"/>
                    <a:gd name="connsiteY7" fmla="*/ 118396 h 237634"/>
                    <a:gd name="connsiteX8" fmla="*/ 118335 w 267383"/>
                    <a:gd name="connsiteY8" fmla="*/ 148206 h 237634"/>
                    <a:gd name="connsiteX9" fmla="*/ 118335 w 267383"/>
                    <a:gd name="connsiteY9" fmla="*/ 237635 h 237634"/>
                    <a:gd name="connsiteX10" fmla="*/ 148145 w 267383"/>
                    <a:gd name="connsiteY10" fmla="*/ 237635 h 237634"/>
                    <a:gd name="connsiteX11" fmla="*/ 148145 w 267383"/>
                    <a:gd name="connsiteY11" fmla="*/ 148206 h 237634"/>
                    <a:gd name="connsiteX12" fmla="*/ 235767 w 267383"/>
                    <a:gd name="connsiteY12" fmla="*/ 118396 h 237634"/>
                    <a:gd name="connsiteX13" fmla="*/ 267383 w 267383"/>
                    <a:gd name="connsiteY13" fmla="*/ 14514 h 237634"/>
                    <a:gd name="connsiteX14" fmla="*/ 51489 w 267383"/>
                    <a:gd name="connsiteY14" fmla="*/ 97620 h 237634"/>
                    <a:gd name="connsiteX15" fmla="*/ 29810 w 267383"/>
                    <a:gd name="connsiteY15" fmla="*/ 29871 h 237634"/>
                    <a:gd name="connsiteX16" fmla="*/ 96655 w 267383"/>
                    <a:gd name="connsiteY16" fmla="*/ 50647 h 237634"/>
                    <a:gd name="connsiteX17" fmla="*/ 96655 w 267383"/>
                    <a:gd name="connsiteY17" fmla="*/ 50647 h 237634"/>
                    <a:gd name="connsiteX18" fmla="*/ 118335 w 267383"/>
                    <a:gd name="connsiteY18" fmla="*/ 118396 h 237634"/>
                    <a:gd name="connsiteX19" fmla="*/ 51489 w 267383"/>
                    <a:gd name="connsiteY19" fmla="*/ 97620 h 237634"/>
                    <a:gd name="connsiteX20" fmla="*/ 149048 w 267383"/>
                    <a:gd name="connsiteY20" fmla="*/ 118396 h 237634"/>
                    <a:gd name="connsiteX21" fmla="*/ 170728 w 267383"/>
                    <a:gd name="connsiteY21" fmla="*/ 50647 h 237634"/>
                    <a:gd name="connsiteX22" fmla="*/ 170728 w 267383"/>
                    <a:gd name="connsiteY22" fmla="*/ 50647 h 237634"/>
                    <a:gd name="connsiteX23" fmla="*/ 237574 w 267383"/>
                    <a:gd name="connsiteY23" fmla="*/ 29871 h 237634"/>
                    <a:gd name="connsiteX24" fmla="*/ 215894 w 267383"/>
                    <a:gd name="connsiteY24" fmla="*/ 97620 h 237634"/>
                    <a:gd name="connsiteX25" fmla="*/ 149048 w 267383"/>
                    <a:gd name="connsiteY25" fmla="*/ 118396 h 237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67383" h="237634">
                      <a:moveTo>
                        <a:pt x="267383" y="14514"/>
                      </a:moveTo>
                      <a:cubicBezTo>
                        <a:pt x="267383" y="6385"/>
                        <a:pt x="261060" y="61"/>
                        <a:pt x="252930" y="61"/>
                      </a:cubicBezTo>
                      <a:cubicBezTo>
                        <a:pt x="204151" y="-842"/>
                        <a:pt x="171631" y="8191"/>
                        <a:pt x="149951" y="29871"/>
                      </a:cubicBezTo>
                      <a:cubicBezTo>
                        <a:pt x="143628" y="36194"/>
                        <a:pt x="138208" y="43421"/>
                        <a:pt x="133692" y="51551"/>
                      </a:cubicBezTo>
                      <a:cubicBezTo>
                        <a:pt x="129175" y="43421"/>
                        <a:pt x="124658" y="36194"/>
                        <a:pt x="117432" y="29871"/>
                      </a:cubicBezTo>
                      <a:cubicBezTo>
                        <a:pt x="95752" y="9095"/>
                        <a:pt x="63233" y="-842"/>
                        <a:pt x="14453" y="61"/>
                      </a:cubicBezTo>
                      <a:cubicBezTo>
                        <a:pt x="6323" y="61"/>
                        <a:pt x="0" y="6385"/>
                        <a:pt x="0" y="14514"/>
                      </a:cubicBezTo>
                      <a:cubicBezTo>
                        <a:pt x="0" y="65101"/>
                        <a:pt x="9033" y="96717"/>
                        <a:pt x="30713" y="118396"/>
                      </a:cubicBezTo>
                      <a:cubicBezTo>
                        <a:pt x="49683" y="137366"/>
                        <a:pt x="77686" y="146400"/>
                        <a:pt x="118335" y="148206"/>
                      </a:cubicBezTo>
                      <a:lnTo>
                        <a:pt x="118335" y="237635"/>
                      </a:lnTo>
                      <a:lnTo>
                        <a:pt x="148145" y="237635"/>
                      </a:lnTo>
                      <a:lnTo>
                        <a:pt x="148145" y="148206"/>
                      </a:lnTo>
                      <a:cubicBezTo>
                        <a:pt x="188794" y="147303"/>
                        <a:pt x="216797" y="137366"/>
                        <a:pt x="235767" y="118396"/>
                      </a:cubicBezTo>
                      <a:cubicBezTo>
                        <a:pt x="258350" y="97620"/>
                        <a:pt x="267383" y="65101"/>
                        <a:pt x="267383" y="14514"/>
                      </a:cubicBezTo>
                      <a:close/>
                      <a:moveTo>
                        <a:pt x="51489" y="97620"/>
                      </a:moveTo>
                      <a:cubicBezTo>
                        <a:pt x="37939" y="84070"/>
                        <a:pt x="30713" y="62391"/>
                        <a:pt x="29810" y="29871"/>
                      </a:cubicBezTo>
                      <a:cubicBezTo>
                        <a:pt x="61426" y="30774"/>
                        <a:pt x="83106" y="38001"/>
                        <a:pt x="96655" y="50647"/>
                      </a:cubicBezTo>
                      <a:lnTo>
                        <a:pt x="96655" y="50647"/>
                      </a:lnTo>
                      <a:cubicBezTo>
                        <a:pt x="110205" y="64197"/>
                        <a:pt x="117432" y="85877"/>
                        <a:pt x="118335" y="118396"/>
                      </a:cubicBezTo>
                      <a:cubicBezTo>
                        <a:pt x="86719" y="117493"/>
                        <a:pt x="65039" y="111170"/>
                        <a:pt x="51489" y="97620"/>
                      </a:cubicBezTo>
                      <a:close/>
                      <a:moveTo>
                        <a:pt x="149048" y="118396"/>
                      </a:moveTo>
                      <a:cubicBezTo>
                        <a:pt x="149951" y="85877"/>
                        <a:pt x="157178" y="64197"/>
                        <a:pt x="170728" y="50647"/>
                      </a:cubicBezTo>
                      <a:lnTo>
                        <a:pt x="170728" y="50647"/>
                      </a:lnTo>
                      <a:cubicBezTo>
                        <a:pt x="184278" y="37097"/>
                        <a:pt x="205957" y="30774"/>
                        <a:pt x="237574" y="29871"/>
                      </a:cubicBezTo>
                      <a:cubicBezTo>
                        <a:pt x="236670" y="62391"/>
                        <a:pt x="229444" y="84070"/>
                        <a:pt x="215894" y="97620"/>
                      </a:cubicBezTo>
                      <a:cubicBezTo>
                        <a:pt x="202344" y="111170"/>
                        <a:pt x="180664" y="117493"/>
                        <a:pt x="149048" y="118396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 328">
                  <a:extLst>
                    <a:ext uri="{FF2B5EF4-FFF2-40B4-BE49-F238E27FC236}">
                      <a16:creationId xmlns:a16="http://schemas.microsoft.com/office/drawing/2014/main" id="{7E955B25-ACA3-F102-E55C-5AA00E87358B}"/>
                    </a:ext>
                  </a:extLst>
                </p:cNvPr>
                <p:cNvSpPr/>
                <p:nvPr/>
              </p:nvSpPr>
              <p:spPr>
                <a:xfrm>
                  <a:off x="4308254" y="2662839"/>
                  <a:ext cx="88525" cy="88525"/>
                </a:xfrm>
                <a:custGeom>
                  <a:avLst/>
                  <a:gdLst>
                    <a:gd name="connsiteX0" fmla="*/ 44263 w 88525"/>
                    <a:gd name="connsiteY0" fmla="*/ 0 h 88525"/>
                    <a:gd name="connsiteX1" fmla="*/ 0 w 88525"/>
                    <a:gd name="connsiteY1" fmla="*/ 44263 h 88525"/>
                    <a:gd name="connsiteX2" fmla="*/ 44263 w 88525"/>
                    <a:gd name="connsiteY2" fmla="*/ 88525 h 88525"/>
                    <a:gd name="connsiteX3" fmla="*/ 88526 w 88525"/>
                    <a:gd name="connsiteY3" fmla="*/ 44263 h 88525"/>
                    <a:gd name="connsiteX4" fmla="*/ 44263 w 88525"/>
                    <a:gd name="connsiteY4" fmla="*/ 0 h 88525"/>
                    <a:gd name="connsiteX5" fmla="*/ 44263 w 88525"/>
                    <a:gd name="connsiteY5" fmla="*/ 58716 h 88525"/>
                    <a:gd name="connsiteX6" fmla="*/ 29810 w 88525"/>
                    <a:gd name="connsiteY6" fmla="*/ 44263 h 88525"/>
                    <a:gd name="connsiteX7" fmla="*/ 44263 w 88525"/>
                    <a:gd name="connsiteY7" fmla="*/ 29809 h 88525"/>
                    <a:gd name="connsiteX8" fmla="*/ 58716 w 88525"/>
                    <a:gd name="connsiteY8" fmla="*/ 44263 h 88525"/>
                    <a:gd name="connsiteX9" fmla="*/ 44263 w 88525"/>
                    <a:gd name="connsiteY9" fmla="*/ 58716 h 88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525" h="88525">
                      <a:moveTo>
                        <a:pt x="44263" y="0"/>
                      </a:moveTo>
                      <a:cubicBezTo>
                        <a:pt x="19873" y="0"/>
                        <a:pt x="0" y="19873"/>
                        <a:pt x="0" y="44263"/>
                      </a:cubicBezTo>
                      <a:cubicBezTo>
                        <a:pt x="0" y="68653"/>
                        <a:pt x="19873" y="88525"/>
                        <a:pt x="44263" y="88525"/>
                      </a:cubicBezTo>
                      <a:cubicBezTo>
                        <a:pt x="68652" y="88525"/>
                        <a:pt x="88526" y="68653"/>
                        <a:pt x="88526" y="44263"/>
                      </a:cubicBezTo>
                      <a:cubicBezTo>
                        <a:pt x="88526" y="19873"/>
                        <a:pt x="68652" y="0"/>
                        <a:pt x="44263" y="0"/>
                      </a:cubicBezTo>
                      <a:close/>
                      <a:moveTo>
                        <a:pt x="44263" y="58716"/>
                      </a:moveTo>
                      <a:cubicBezTo>
                        <a:pt x="36133" y="58716"/>
                        <a:pt x="29810" y="52393"/>
                        <a:pt x="29810" y="44263"/>
                      </a:cubicBezTo>
                      <a:cubicBezTo>
                        <a:pt x="29810" y="36133"/>
                        <a:pt x="36133" y="29809"/>
                        <a:pt x="44263" y="29809"/>
                      </a:cubicBezTo>
                      <a:cubicBezTo>
                        <a:pt x="52393" y="29809"/>
                        <a:pt x="58716" y="36133"/>
                        <a:pt x="58716" y="44263"/>
                      </a:cubicBezTo>
                      <a:cubicBezTo>
                        <a:pt x="58716" y="52393"/>
                        <a:pt x="52393" y="58716"/>
                        <a:pt x="44263" y="58716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329">
                  <a:extLst>
                    <a:ext uri="{FF2B5EF4-FFF2-40B4-BE49-F238E27FC236}">
                      <a16:creationId xmlns:a16="http://schemas.microsoft.com/office/drawing/2014/main" id="{9B953A9C-9FAF-D9FF-A322-BECC330DE3C6}"/>
                    </a:ext>
                  </a:extLst>
                </p:cNvPr>
                <p:cNvSpPr/>
                <p:nvPr/>
              </p:nvSpPr>
              <p:spPr>
                <a:xfrm>
                  <a:off x="4232375" y="2588766"/>
                  <a:ext cx="238476" cy="237573"/>
                </a:xfrm>
                <a:custGeom>
                  <a:avLst/>
                  <a:gdLst>
                    <a:gd name="connsiteX0" fmla="*/ 230347 w 238476"/>
                    <a:gd name="connsiteY0" fmla="*/ 91236 h 237573"/>
                    <a:gd name="connsiteX1" fmla="*/ 212281 w 238476"/>
                    <a:gd name="connsiteY1" fmla="*/ 82203 h 237573"/>
                    <a:gd name="connsiteX2" fmla="*/ 210474 w 238476"/>
                    <a:gd name="connsiteY2" fmla="*/ 78589 h 237573"/>
                    <a:gd name="connsiteX3" fmla="*/ 216797 w 238476"/>
                    <a:gd name="connsiteY3" fmla="*/ 60523 h 237573"/>
                    <a:gd name="connsiteX4" fmla="*/ 214087 w 238476"/>
                    <a:gd name="connsiteY4" fmla="*/ 46973 h 237573"/>
                    <a:gd name="connsiteX5" fmla="*/ 191504 w 238476"/>
                    <a:gd name="connsiteY5" fmla="*/ 24390 h 237573"/>
                    <a:gd name="connsiteX6" fmla="*/ 177954 w 238476"/>
                    <a:gd name="connsiteY6" fmla="*/ 21680 h 237573"/>
                    <a:gd name="connsiteX7" fmla="*/ 159888 w 238476"/>
                    <a:gd name="connsiteY7" fmla="*/ 28003 h 237573"/>
                    <a:gd name="connsiteX8" fmla="*/ 156275 w 238476"/>
                    <a:gd name="connsiteY8" fmla="*/ 26197 h 237573"/>
                    <a:gd name="connsiteX9" fmla="*/ 147241 w 238476"/>
                    <a:gd name="connsiteY9" fmla="*/ 8130 h 237573"/>
                    <a:gd name="connsiteX10" fmla="*/ 133692 w 238476"/>
                    <a:gd name="connsiteY10" fmla="*/ 0 h 237573"/>
                    <a:gd name="connsiteX11" fmla="*/ 105689 w 238476"/>
                    <a:gd name="connsiteY11" fmla="*/ 0 h 237573"/>
                    <a:gd name="connsiteX12" fmla="*/ 92139 w 238476"/>
                    <a:gd name="connsiteY12" fmla="*/ 8130 h 237573"/>
                    <a:gd name="connsiteX13" fmla="*/ 83106 w 238476"/>
                    <a:gd name="connsiteY13" fmla="*/ 26197 h 237573"/>
                    <a:gd name="connsiteX14" fmla="*/ 79492 w 238476"/>
                    <a:gd name="connsiteY14" fmla="*/ 28003 h 237573"/>
                    <a:gd name="connsiteX15" fmla="*/ 61426 w 238476"/>
                    <a:gd name="connsiteY15" fmla="*/ 21680 h 237573"/>
                    <a:gd name="connsiteX16" fmla="*/ 47876 w 238476"/>
                    <a:gd name="connsiteY16" fmla="*/ 24390 h 237573"/>
                    <a:gd name="connsiteX17" fmla="*/ 25293 w 238476"/>
                    <a:gd name="connsiteY17" fmla="*/ 46973 h 237573"/>
                    <a:gd name="connsiteX18" fmla="*/ 22583 w 238476"/>
                    <a:gd name="connsiteY18" fmla="*/ 60523 h 237573"/>
                    <a:gd name="connsiteX19" fmla="*/ 28003 w 238476"/>
                    <a:gd name="connsiteY19" fmla="*/ 78589 h 237573"/>
                    <a:gd name="connsiteX20" fmla="*/ 26196 w 238476"/>
                    <a:gd name="connsiteY20" fmla="*/ 82203 h 237573"/>
                    <a:gd name="connsiteX21" fmla="*/ 8130 w 238476"/>
                    <a:gd name="connsiteY21" fmla="*/ 91236 h 237573"/>
                    <a:gd name="connsiteX22" fmla="*/ 0 w 238476"/>
                    <a:gd name="connsiteY22" fmla="*/ 104786 h 237573"/>
                    <a:gd name="connsiteX23" fmla="*/ 0 w 238476"/>
                    <a:gd name="connsiteY23" fmla="*/ 132788 h 237573"/>
                    <a:gd name="connsiteX24" fmla="*/ 8130 w 238476"/>
                    <a:gd name="connsiteY24" fmla="*/ 146338 h 237573"/>
                    <a:gd name="connsiteX25" fmla="*/ 26196 w 238476"/>
                    <a:gd name="connsiteY25" fmla="*/ 155371 h 237573"/>
                    <a:gd name="connsiteX26" fmla="*/ 28003 w 238476"/>
                    <a:gd name="connsiteY26" fmla="*/ 158985 h 237573"/>
                    <a:gd name="connsiteX27" fmla="*/ 21680 w 238476"/>
                    <a:gd name="connsiteY27" fmla="*/ 177051 h 237573"/>
                    <a:gd name="connsiteX28" fmla="*/ 24390 w 238476"/>
                    <a:gd name="connsiteY28" fmla="*/ 190601 h 237573"/>
                    <a:gd name="connsiteX29" fmla="*/ 46973 w 238476"/>
                    <a:gd name="connsiteY29" fmla="*/ 213184 h 237573"/>
                    <a:gd name="connsiteX30" fmla="*/ 60523 w 238476"/>
                    <a:gd name="connsiteY30" fmla="*/ 215894 h 237573"/>
                    <a:gd name="connsiteX31" fmla="*/ 78589 w 238476"/>
                    <a:gd name="connsiteY31" fmla="*/ 209571 h 237573"/>
                    <a:gd name="connsiteX32" fmla="*/ 82202 w 238476"/>
                    <a:gd name="connsiteY32" fmla="*/ 211377 h 237573"/>
                    <a:gd name="connsiteX33" fmla="*/ 91236 w 238476"/>
                    <a:gd name="connsiteY33" fmla="*/ 229444 h 237573"/>
                    <a:gd name="connsiteX34" fmla="*/ 104785 w 238476"/>
                    <a:gd name="connsiteY34" fmla="*/ 237574 h 237573"/>
                    <a:gd name="connsiteX35" fmla="*/ 132788 w 238476"/>
                    <a:gd name="connsiteY35" fmla="*/ 237574 h 237573"/>
                    <a:gd name="connsiteX36" fmla="*/ 146338 w 238476"/>
                    <a:gd name="connsiteY36" fmla="*/ 229444 h 237573"/>
                    <a:gd name="connsiteX37" fmla="*/ 155371 w 238476"/>
                    <a:gd name="connsiteY37" fmla="*/ 211377 h 237573"/>
                    <a:gd name="connsiteX38" fmla="*/ 158985 w 238476"/>
                    <a:gd name="connsiteY38" fmla="*/ 209571 h 237573"/>
                    <a:gd name="connsiteX39" fmla="*/ 177051 w 238476"/>
                    <a:gd name="connsiteY39" fmla="*/ 215894 h 237573"/>
                    <a:gd name="connsiteX40" fmla="*/ 190601 w 238476"/>
                    <a:gd name="connsiteY40" fmla="*/ 213184 h 237573"/>
                    <a:gd name="connsiteX41" fmla="*/ 213184 w 238476"/>
                    <a:gd name="connsiteY41" fmla="*/ 190601 h 237573"/>
                    <a:gd name="connsiteX42" fmla="*/ 215894 w 238476"/>
                    <a:gd name="connsiteY42" fmla="*/ 177051 h 237573"/>
                    <a:gd name="connsiteX43" fmla="*/ 210474 w 238476"/>
                    <a:gd name="connsiteY43" fmla="*/ 158985 h 237573"/>
                    <a:gd name="connsiteX44" fmla="*/ 212281 w 238476"/>
                    <a:gd name="connsiteY44" fmla="*/ 155371 h 237573"/>
                    <a:gd name="connsiteX45" fmla="*/ 230347 w 238476"/>
                    <a:gd name="connsiteY45" fmla="*/ 146338 h 237573"/>
                    <a:gd name="connsiteX46" fmla="*/ 238477 w 238476"/>
                    <a:gd name="connsiteY46" fmla="*/ 132788 h 237573"/>
                    <a:gd name="connsiteX47" fmla="*/ 238477 w 238476"/>
                    <a:gd name="connsiteY47" fmla="*/ 104786 h 237573"/>
                    <a:gd name="connsiteX48" fmla="*/ 230347 w 238476"/>
                    <a:gd name="connsiteY48" fmla="*/ 91236 h 237573"/>
                    <a:gd name="connsiteX49" fmla="*/ 208667 w 238476"/>
                    <a:gd name="connsiteY49" fmla="*/ 122852 h 237573"/>
                    <a:gd name="connsiteX50" fmla="*/ 193311 w 238476"/>
                    <a:gd name="connsiteY50" fmla="*/ 130079 h 237573"/>
                    <a:gd name="connsiteX51" fmla="*/ 186084 w 238476"/>
                    <a:gd name="connsiteY51" fmla="*/ 139112 h 237573"/>
                    <a:gd name="connsiteX52" fmla="*/ 181568 w 238476"/>
                    <a:gd name="connsiteY52" fmla="*/ 149952 h 237573"/>
                    <a:gd name="connsiteX53" fmla="*/ 180664 w 238476"/>
                    <a:gd name="connsiteY53" fmla="*/ 161695 h 237573"/>
                    <a:gd name="connsiteX54" fmla="*/ 186084 w 238476"/>
                    <a:gd name="connsiteY54" fmla="*/ 177954 h 237573"/>
                    <a:gd name="connsiteX55" fmla="*/ 179761 w 238476"/>
                    <a:gd name="connsiteY55" fmla="*/ 184278 h 237573"/>
                    <a:gd name="connsiteX56" fmla="*/ 163501 w 238476"/>
                    <a:gd name="connsiteY56" fmla="*/ 178858 h 237573"/>
                    <a:gd name="connsiteX57" fmla="*/ 151758 w 238476"/>
                    <a:gd name="connsiteY57" fmla="*/ 179761 h 237573"/>
                    <a:gd name="connsiteX58" fmla="*/ 140918 w 238476"/>
                    <a:gd name="connsiteY58" fmla="*/ 184278 h 237573"/>
                    <a:gd name="connsiteX59" fmla="*/ 131885 w 238476"/>
                    <a:gd name="connsiteY59" fmla="*/ 191504 h 237573"/>
                    <a:gd name="connsiteX60" fmla="*/ 124658 w 238476"/>
                    <a:gd name="connsiteY60" fmla="*/ 206861 h 237573"/>
                    <a:gd name="connsiteX61" fmla="*/ 115625 w 238476"/>
                    <a:gd name="connsiteY61" fmla="*/ 206861 h 237573"/>
                    <a:gd name="connsiteX62" fmla="*/ 108399 w 238476"/>
                    <a:gd name="connsiteY62" fmla="*/ 191504 h 237573"/>
                    <a:gd name="connsiteX63" fmla="*/ 99365 w 238476"/>
                    <a:gd name="connsiteY63" fmla="*/ 184278 h 237573"/>
                    <a:gd name="connsiteX64" fmla="*/ 88526 w 238476"/>
                    <a:gd name="connsiteY64" fmla="*/ 179761 h 237573"/>
                    <a:gd name="connsiteX65" fmla="*/ 76782 w 238476"/>
                    <a:gd name="connsiteY65" fmla="*/ 178858 h 237573"/>
                    <a:gd name="connsiteX66" fmla="*/ 60523 w 238476"/>
                    <a:gd name="connsiteY66" fmla="*/ 184278 h 237573"/>
                    <a:gd name="connsiteX67" fmla="*/ 54199 w 238476"/>
                    <a:gd name="connsiteY67" fmla="*/ 177954 h 237573"/>
                    <a:gd name="connsiteX68" fmla="*/ 59619 w 238476"/>
                    <a:gd name="connsiteY68" fmla="*/ 161695 h 237573"/>
                    <a:gd name="connsiteX69" fmla="*/ 58716 w 238476"/>
                    <a:gd name="connsiteY69" fmla="*/ 149952 h 237573"/>
                    <a:gd name="connsiteX70" fmla="*/ 54199 w 238476"/>
                    <a:gd name="connsiteY70" fmla="*/ 139112 h 237573"/>
                    <a:gd name="connsiteX71" fmla="*/ 46973 w 238476"/>
                    <a:gd name="connsiteY71" fmla="*/ 130079 h 237573"/>
                    <a:gd name="connsiteX72" fmla="*/ 31616 w 238476"/>
                    <a:gd name="connsiteY72" fmla="*/ 122852 h 237573"/>
                    <a:gd name="connsiteX73" fmla="*/ 31616 w 238476"/>
                    <a:gd name="connsiteY73" fmla="*/ 113819 h 237573"/>
                    <a:gd name="connsiteX74" fmla="*/ 46973 w 238476"/>
                    <a:gd name="connsiteY74" fmla="*/ 106592 h 237573"/>
                    <a:gd name="connsiteX75" fmla="*/ 54199 w 238476"/>
                    <a:gd name="connsiteY75" fmla="*/ 97559 h 237573"/>
                    <a:gd name="connsiteX76" fmla="*/ 58716 w 238476"/>
                    <a:gd name="connsiteY76" fmla="*/ 86719 h 237573"/>
                    <a:gd name="connsiteX77" fmla="*/ 59619 w 238476"/>
                    <a:gd name="connsiteY77" fmla="*/ 74976 h 237573"/>
                    <a:gd name="connsiteX78" fmla="*/ 54199 w 238476"/>
                    <a:gd name="connsiteY78" fmla="*/ 58716 h 237573"/>
                    <a:gd name="connsiteX79" fmla="*/ 60523 w 238476"/>
                    <a:gd name="connsiteY79" fmla="*/ 52393 h 237573"/>
                    <a:gd name="connsiteX80" fmla="*/ 76782 w 238476"/>
                    <a:gd name="connsiteY80" fmla="*/ 57813 h 237573"/>
                    <a:gd name="connsiteX81" fmla="*/ 88526 w 238476"/>
                    <a:gd name="connsiteY81" fmla="*/ 56910 h 237573"/>
                    <a:gd name="connsiteX82" fmla="*/ 99365 w 238476"/>
                    <a:gd name="connsiteY82" fmla="*/ 52393 h 237573"/>
                    <a:gd name="connsiteX83" fmla="*/ 108399 w 238476"/>
                    <a:gd name="connsiteY83" fmla="*/ 45166 h 237573"/>
                    <a:gd name="connsiteX84" fmla="*/ 115625 w 238476"/>
                    <a:gd name="connsiteY84" fmla="*/ 29810 h 237573"/>
                    <a:gd name="connsiteX85" fmla="*/ 124658 w 238476"/>
                    <a:gd name="connsiteY85" fmla="*/ 29810 h 237573"/>
                    <a:gd name="connsiteX86" fmla="*/ 131885 w 238476"/>
                    <a:gd name="connsiteY86" fmla="*/ 45166 h 237573"/>
                    <a:gd name="connsiteX87" fmla="*/ 140918 w 238476"/>
                    <a:gd name="connsiteY87" fmla="*/ 52393 h 237573"/>
                    <a:gd name="connsiteX88" fmla="*/ 151758 w 238476"/>
                    <a:gd name="connsiteY88" fmla="*/ 56910 h 237573"/>
                    <a:gd name="connsiteX89" fmla="*/ 163501 w 238476"/>
                    <a:gd name="connsiteY89" fmla="*/ 57813 h 237573"/>
                    <a:gd name="connsiteX90" fmla="*/ 179761 w 238476"/>
                    <a:gd name="connsiteY90" fmla="*/ 52393 h 237573"/>
                    <a:gd name="connsiteX91" fmla="*/ 186084 w 238476"/>
                    <a:gd name="connsiteY91" fmla="*/ 58716 h 237573"/>
                    <a:gd name="connsiteX92" fmla="*/ 180664 w 238476"/>
                    <a:gd name="connsiteY92" fmla="*/ 74976 h 237573"/>
                    <a:gd name="connsiteX93" fmla="*/ 181568 w 238476"/>
                    <a:gd name="connsiteY93" fmla="*/ 86719 h 237573"/>
                    <a:gd name="connsiteX94" fmla="*/ 186084 w 238476"/>
                    <a:gd name="connsiteY94" fmla="*/ 97559 h 237573"/>
                    <a:gd name="connsiteX95" fmla="*/ 193311 w 238476"/>
                    <a:gd name="connsiteY95" fmla="*/ 106592 h 237573"/>
                    <a:gd name="connsiteX96" fmla="*/ 208667 w 238476"/>
                    <a:gd name="connsiteY96" fmla="*/ 113819 h 237573"/>
                    <a:gd name="connsiteX97" fmla="*/ 208667 w 238476"/>
                    <a:gd name="connsiteY97" fmla="*/ 122852 h 237573"/>
                    <a:gd name="connsiteX98" fmla="*/ 208667 w 238476"/>
                    <a:gd name="connsiteY98" fmla="*/ 122852 h 23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238476" h="237573">
                      <a:moveTo>
                        <a:pt x="230347" y="91236"/>
                      </a:moveTo>
                      <a:lnTo>
                        <a:pt x="212281" y="82203"/>
                      </a:lnTo>
                      <a:cubicBezTo>
                        <a:pt x="211377" y="81299"/>
                        <a:pt x="211377" y="79493"/>
                        <a:pt x="210474" y="78589"/>
                      </a:cubicBezTo>
                      <a:lnTo>
                        <a:pt x="216797" y="60523"/>
                      </a:lnTo>
                      <a:cubicBezTo>
                        <a:pt x="218604" y="56006"/>
                        <a:pt x="217701" y="50586"/>
                        <a:pt x="214087" y="46973"/>
                      </a:cubicBezTo>
                      <a:cubicBezTo>
                        <a:pt x="207764" y="38843"/>
                        <a:pt x="199634" y="30713"/>
                        <a:pt x="191504" y="24390"/>
                      </a:cubicBezTo>
                      <a:cubicBezTo>
                        <a:pt x="187891" y="21680"/>
                        <a:pt x="182471" y="20777"/>
                        <a:pt x="177954" y="21680"/>
                      </a:cubicBezTo>
                      <a:lnTo>
                        <a:pt x="159888" y="28003"/>
                      </a:lnTo>
                      <a:cubicBezTo>
                        <a:pt x="158985" y="27100"/>
                        <a:pt x="157178" y="27100"/>
                        <a:pt x="156275" y="26197"/>
                      </a:cubicBezTo>
                      <a:lnTo>
                        <a:pt x="147241" y="8130"/>
                      </a:lnTo>
                      <a:cubicBezTo>
                        <a:pt x="144531" y="2710"/>
                        <a:pt x="140015" y="0"/>
                        <a:pt x="133692" y="0"/>
                      </a:cubicBezTo>
                      <a:lnTo>
                        <a:pt x="105689" y="0"/>
                      </a:lnTo>
                      <a:cubicBezTo>
                        <a:pt x="100269" y="0"/>
                        <a:pt x="94849" y="3614"/>
                        <a:pt x="92139" y="8130"/>
                      </a:cubicBezTo>
                      <a:lnTo>
                        <a:pt x="83106" y="26197"/>
                      </a:lnTo>
                      <a:cubicBezTo>
                        <a:pt x="82202" y="27100"/>
                        <a:pt x="80396" y="27100"/>
                        <a:pt x="79492" y="28003"/>
                      </a:cubicBezTo>
                      <a:lnTo>
                        <a:pt x="61426" y="21680"/>
                      </a:lnTo>
                      <a:cubicBezTo>
                        <a:pt x="56909" y="19873"/>
                        <a:pt x="51489" y="20777"/>
                        <a:pt x="47876" y="24390"/>
                      </a:cubicBezTo>
                      <a:cubicBezTo>
                        <a:pt x="39746" y="30713"/>
                        <a:pt x="31616" y="38843"/>
                        <a:pt x="25293" y="46973"/>
                      </a:cubicBezTo>
                      <a:cubicBezTo>
                        <a:pt x="22583" y="50586"/>
                        <a:pt x="21680" y="56006"/>
                        <a:pt x="22583" y="60523"/>
                      </a:cubicBezTo>
                      <a:lnTo>
                        <a:pt x="28003" y="78589"/>
                      </a:lnTo>
                      <a:cubicBezTo>
                        <a:pt x="27100" y="79493"/>
                        <a:pt x="27100" y="81299"/>
                        <a:pt x="26196" y="82203"/>
                      </a:cubicBezTo>
                      <a:lnTo>
                        <a:pt x="8130" y="91236"/>
                      </a:lnTo>
                      <a:cubicBezTo>
                        <a:pt x="2710" y="93946"/>
                        <a:pt x="0" y="98462"/>
                        <a:pt x="0" y="104786"/>
                      </a:cubicBezTo>
                      <a:lnTo>
                        <a:pt x="0" y="132788"/>
                      </a:lnTo>
                      <a:cubicBezTo>
                        <a:pt x="0" y="138209"/>
                        <a:pt x="3613" y="143628"/>
                        <a:pt x="8130" y="146338"/>
                      </a:cubicBezTo>
                      <a:lnTo>
                        <a:pt x="26196" y="155371"/>
                      </a:lnTo>
                      <a:cubicBezTo>
                        <a:pt x="27100" y="156275"/>
                        <a:pt x="27100" y="158081"/>
                        <a:pt x="28003" y="158985"/>
                      </a:cubicBezTo>
                      <a:lnTo>
                        <a:pt x="21680" y="177051"/>
                      </a:lnTo>
                      <a:cubicBezTo>
                        <a:pt x="19873" y="181568"/>
                        <a:pt x="20776" y="186988"/>
                        <a:pt x="24390" y="190601"/>
                      </a:cubicBezTo>
                      <a:cubicBezTo>
                        <a:pt x="30713" y="198731"/>
                        <a:pt x="38843" y="206861"/>
                        <a:pt x="46973" y="213184"/>
                      </a:cubicBezTo>
                      <a:cubicBezTo>
                        <a:pt x="50586" y="215894"/>
                        <a:pt x="56006" y="216797"/>
                        <a:pt x="60523" y="215894"/>
                      </a:cubicBezTo>
                      <a:lnTo>
                        <a:pt x="78589" y="209571"/>
                      </a:lnTo>
                      <a:cubicBezTo>
                        <a:pt x="79492" y="210474"/>
                        <a:pt x="81299" y="210474"/>
                        <a:pt x="82202" y="211377"/>
                      </a:cubicBezTo>
                      <a:lnTo>
                        <a:pt x="91236" y="229444"/>
                      </a:lnTo>
                      <a:cubicBezTo>
                        <a:pt x="93945" y="234864"/>
                        <a:pt x="98462" y="237574"/>
                        <a:pt x="104785" y="237574"/>
                      </a:cubicBezTo>
                      <a:lnTo>
                        <a:pt x="132788" y="237574"/>
                      </a:lnTo>
                      <a:cubicBezTo>
                        <a:pt x="138208" y="237574"/>
                        <a:pt x="143628" y="233960"/>
                        <a:pt x="146338" y="229444"/>
                      </a:cubicBezTo>
                      <a:lnTo>
                        <a:pt x="155371" y="211377"/>
                      </a:lnTo>
                      <a:cubicBezTo>
                        <a:pt x="156275" y="210474"/>
                        <a:pt x="158081" y="210474"/>
                        <a:pt x="158985" y="209571"/>
                      </a:cubicBezTo>
                      <a:lnTo>
                        <a:pt x="177051" y="215894"/>
                      </a:lnTo>
                      <a:cubicBezTo>
                        <a:pt x="181568" y="217701"/>
                        <a:pt x="186988" y="216797"/>
                        <a:pt x="190601" y="213184"/>
                      </a:cubicBezTo>
                      <a:cubicBezTo>
                        <a:pt x="198731" y="206861"/>
                        <a:pt x="206861" y="198731"/>
                        <a:pt x="213184" y="190601"/>
                      </a:cubicBezTo>
                      <a:cubicBezTo>
                        <a:pt x="215894" y="186988"/>
                        <a:pt x="216797" y="181568"/>
                        <a:pt x="215894" y="177051"/>
                      </a:cubicBezTo>
                      <a:lnTo>
                        <a:pt x="210474" y="158985"/>
                      </a:lnTo>
                      <a:cubicBezTo>
                        <a:pt x="211377" y="158081"/>
                        <a:pt x="211377" y="156275"/>
                        <a:pt x="212281" y="155371"/>
                      </a:cubicBezTo>
                      <a:lnTo>
                        <a:pt x="230347" y="146338"/>
                      </a:lnTo>
                      <a:cubicBezTo>
                        <a:pt x="235767" y="143628"/>
                        <a:pt x="238477" y="139112"/>
                        <a:pt x="238477" y="132788"/>
                      </a:cubicBezTo>
                      <a:lnTo>
                        <a:pt x="238477" y="104786"/>
                      </a:lnTo>
                      <a:cubicBezTo>
                        <a:pt x="238477" y="98462"/>
                        <a:pt x="234864" y="93043"/>
                        <a:pt x="230347" y="91236"/>
                      </a:cubicBezTo>
                      <a:close/>
                      <a:moveTo>
                        <a:pt x="208667" y="122852"/>
                      </a:moveTo>
                      <a:lnTo>
                        <a:pt x="193311" y="130079"/>
                      </a:lnTo>
                      <a:cubicBezTo>
                        <a:pt x="189698" y="131885"/>
                        <a:pt x="186988" y="135498"/>
                        <a:pt x="186084" y="139112"/>
                      </a:cubicBezTo>
                      <a:cubicBezTo>
                        <a:pt x="185181" y="142725"/>
                        <a:pt x="183374" y="146338"/>
                        <a:pt x="181568" y="149952"/>
                      </a:cubicBezTo>
                      <a:cubicBezTo>
                        <a:pt x="179761" y="153565"/>
                        <a:pt x="179761" y="157178"/>
                        <a:pt x="180664" y="161695"/>
                      </a:cubicBezTo>
                      <a:lnTo>
                        <a:pt x="186084" y="177954"/>
                      </a:lnTo>
                      <a:cubicBezTo>
                        <a:pt x="184278" y="179761"/>
                        <a:pt x="181568" y="182471"/>
                        <a:pt x="179761" y="184278"/>
                      </a:cubicBezTo>
                      <a:lnTo>
                        <a:pt x="163501" y="178858"/>
                      </a:lnTo>
                      <a:cubicBezTo>
                        <a:pt x="159888" y="177954"/>
                        <a:pt x="155371" y="177954"/>
                        <a:pt x="151758" y="179761"/>
                      </a:cubicBezTo>
                      <a:cubicBezTo>
                        <a:pt x="148145" y="181568"/>
                        <a:pt x="144531" y="183375"/>
                        <a:pt x="140918" y="184278"/>
                      </a:cubicBezTo>
                      <a:cubicBezTo>
                        <a:pt x="137305" y="185181"/>
                        <a:pt x="133692" y="187891"/>
                        <a:pt x="131885" y="191504"/>
                      </a:cubicBezTo>
                      <a:lnTo>
                        <a:pt x="124658" y="206861"/>
                      </a:lnTo>
                      <a:lnTo>
                        <a:pt x="115625" y="206861"/>
                      </a:lnTo>
                      <a:lnTo>
                        <a:pt x="108399" y="191504"/>
                      </a:lnTo>
                      <a:cubicBezTo>
                        <a:pt x="106592" y="187891"/>
                        <a:pt x="102979" y="185181"/>
                        <a:pt x="99365" y="184278"/>
                      </a:cubicBezTo>
                      <a:cubicBezTo>
                        <a:pt x="95752" y="183375"/>
                        <a:pt x="92139" y="181568"/>
                        <a:pt x="88526" y="179761"/>
                      </a:cubicBezTo>
                      <a:cubicBezTo>
                        <a:pt x="84912" y="177954"/>
                        <a:pt x="81299" y="177954"/>
                        <a:pt x="76782" y="178858"/>
                      </a:cubicBezTo>
                      <a:lnTo>
                        <a:pt x="60523" y="184278"/>
                      </a:lnTo>
                      <a:cubicBezTo>
                        <a:pt x="58716" y="182471"/>
                        <a:pt x="56006" y="179761"/>
                        <a:pt x="54199" y="177954"/>
                      </a:cubicBezTo>
                      <a:lnTo>
                        <a:pt x="59619" y="161695"/>
                      </a:lnTo>
                      <a:cubicBezTo>
                        <a:pt x="60523" y="158081"/>
                        <a:pt x="60523" y="153565"/>
                        <a:pt x="58716" y="149952"/>
                      </a:cubicBezTo>
                      <a:cubicBezTo>
                        <a:pt x="56909" y="146338"/>
                        <a:pt x="55103" y="142725"/>
                        <a:pt x="54199" y="139112"/>
                      </a:cubicBezTo>
                      <a:cubicBezTo>
                        <a:pt x="53296" y="135498"/>
                        <a:pt x="50586" y="131885"/>
                        <a:pt x="46973" y="130079"/>
                      </a:cubicBezTo>
                      <a:lnTo>
                        <a:pt x="31616" y="122852"/>
                      </a:lnTo>
                      <a:lnTo>
                        <a:pt x="31616" y="113819"/>
                      </a:lnTo>
                      <a:lnTo>
                        <a:pt x="46973" y="106592"/>
                      </a:lnTo>
                      <a:cubicBezTo>
                        <a:pt x="50586" y="104786"/>
                        <a:pt x="53296" y="101172"/>
                        <a:pt x="54199" y="97559"/>
                      </a:cubicBezTo>
                      <a:cubicBezTo>
                        <a:pt x="55103" y="93946"/>
                        <a:pt x="56909" y="90332"/>
                        <a:pt x="58716" y="86719"/>
                      </a:cubicBezTo>
                      <a:cubicBezTo>
                        <a:pt x="60523" y="83106"/>
                        <a:pt x="60523" y="79493"/>
                        <a:pt x="59619" y="74976"/>
                      </a:cubicBezTo>
                      <a:lnTo>
                        <a:pt x="54199" y="58716"/>
                      </a:lnTo>
                      <a:cubicBezTo>
                        <a:pt x="56006" y="56910"/>
                        <a:pt x="58716" y="54199"/>
                        <a:pt x="60523" y="52393"/>
                      </a:cubicBezTo>
                      <a:lnTo>
                        <a:pt x="76782" y="57813"/>
                      </a:lnTo>
                      <a:cubicBezTo>
                        <a:pt x="80396" y="58716"/>
                        <a:pt x="84912" y="58716"/>
                        <a:pt x="88526" y="56910"/>
                      </a:cubicBezTo>
                      <a:cubicBezTo>
                        <a:pt x="92139" y="55103"/>
                        <a:pt x="95752" y="53296"/>
                        <a:pt x="99365" y="52393"/>
                      </a:cubicBezTo>
                      <a:cubicBezTo>
                        <a:pt x="102979" y="51489"/>
                        <a:pt x="106592" y="48780"/>
                        <a:pt x="108399" y="45166"/>
                      </a:cubicBezTo>
                      <a:lnTo>
                        <a:pt x="115625" y="29810"/>
                      </a:lnTo>
                      <a:lnTo>
                        <a:pt x="124658" y="29810"/>
                      </a:lnTo>
                      <a:lnTo>
                        <a:pt x="131885" y="45166"/>
                      </a:lnTo>
                      <a:cubicBezTo>
                        <a:pt x="133692" y="48780"/>
                        <a:pt x="137305" y="51489"/>
                        <a:pt x="140918" y="52393"/>
                      </a:cubicBezTo>
                      <a:cubicBezTo>
                        <a:pt x="144531" y="53296"/>
                        <a:pt x="148145" y="55103"/>
                        <a:pt x="151758" y="56910"/>
                      </a:cubicBezTo>
                      <a:cubicBezTo>
                        <a:pt x="155371" y="58716"/>
                        <a:pt x="158985" y="58716"/>
                        <a:pt x="163501" y="57813"/>
                      </a:cubicBezTo>
                      <a:lnTo>
                        <a:pt x="179761" y="52393"/>
                      </a:lnTo>
                      <a:cubicBezTo>
                        <a:pt x="181568" y="54199"/>
                        <a:pt x="184278" y="56910"/>
                        <a:pt x="186084" y="58716"/>
                      </a:cubicBezTo>
                      <a:lnTo>
                        <a:pt x="180664" y="74976"/>
                      </a:lnTo>
                      <a:cubicBezTo>
                        <a:pt x="179761" y="78589"/>
                        <a:pt x="179761" y="83106"/>
                        <a:pt x="181568" y="86719"/>
                      </a:cubicBezTo>
                      <a:cubicBezTo>
                        <a:pt x="183374" y="90332"/>
                        <a:pt x="185181" y="93946"/>
                        <a:pt x="186084" y="97559"/>
                      </a:cubicBezTo>
                      <a:cubicBezTo>
                        <a:pt x="186988" y="101172"/>
                        <a:pt x="189698" y="104786"/>
                        <a:pt x="193311" y="106592"/>
                      </a:cubicBezTo>
                      <a:lnTo>
                        <a:pt x="208667" y="113819"/>
                      </a:lnTo>
                      <a:lnTo>
                        <a:pt x="208667" y="122852"/>
                      </a:lnTo>
                      <a:lnTo>
                        <a:pt x="208667" y="122852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330">
                  <a:extLst>
                    <a:ext uri="{FF2B5EF4-FFF2-40B4-BE49-F238E27FC236}">
                      <a16:creationId xmlns:a16="http://schemas.microsoft.com/office/drawing/2014/main" id="{BFEA8DCD-F8A1-C16B-9A2D-25C4BCEE562F}"/>
                    </a:ext>
                  </a:extLst>
                </p:cNvPr>
                <p:cNvSpPr/>
                <p:nvPr/>
              </p:nvSpPr>
              <p:spPr>
                <a:xfrm>
                  <a:off x="4026418" y="2855246"/>
                  <a:ext cx="667554" cy="88525"/>
                </a:xfrm>
                <a:custGeom>
                  <a:avLst/>
                  <a:gdLst>
                    <a:gd name="connsiteX0" fmla="*/ 652198 w 667554"/>
                    <a:gd name="connsiteY0" fmla="*/ 14453 h 88525"/>
                    <a:gd name="connsiteX1" fmla="*/ 652198 w 667554"/>
                    <a:gd name="connsiteY1" fmla="*/ 14453 h 88525"/>
                    <a:gd name="connsiteX2" fmla="*/ 340552 w 667554"/>
                    <a:gd name="connsiteY2" fmla="*/ 14453 h 88525"/>
                    <a:gd name="connsiteX3" fmla="*/ 340552 w 667554"/>
                    <a:gd name="connsiteY3" fmla="*/ 0 h 88525"/>
                    <a:gd name="connsiteX4" fmla="*/ 310743 w 667554"/>
                    <a:gd name="connsiteY4" fmla="*/ 0 h 88525"/>
                    <a:gd name="connsiteX5" fmla="*/ 310743 w 667554"/>
                    <a:gd name="connsiteY5" fmla="*/ 14453 h 88525"/>
                    <a:gd name="connsiteX6" fmla="*/ 14453 w 667554"/>
                    <a:gd name="connsiteY6" fmla="*/ 14453 h 88525"/>
                    <a:gd name="connsiteX7" fmla="*/ 0 w 667554"/>
                    <a:gd name="connsiteY7" fmla="*/ 28906 h 88525"/>
                    <a:gd name="connsiteX8" fmla="*/ 0 w 667554"/>
                    <a:gd name="connsiteY8" fmla="*/ 28906 h 88525"/>
                    <a:gd name="connsiteX9" fmla="*/ 0 w 667554"/>
                    <a:gd name="connsiteY9" fmla="*/ 88526 h 88525"/>
                    <a:gd name="connsiteX10" fmla="*/ 29810 w 667554"/>
                    <a:gd name="connsiteY10" fmla="*/ 88526 h 88525"/>
                    <a:gd name="connsiteX11" fmla="*/ 29810 w 667554"/>
                    <a:gd name="connsiteY11" fmla="*/ 44263 h 88525"/>
                    <a:gd name="connsiteX12" fmla="*/ 311646 w 667554"/>
                    <a:gd name="connsiteY12" fmla="*/ 44263 h 88525"/>
                    <a:gd name="connsiteX13" fmla="*/ 311646 w 667554"/>
                    <a:gd name="connsiteY13" fmla="*/ 58716 h 88525"/>
                    <a:gd name="connsiteX14" fmla="*/ 341456 w 667554"/>
                    <a:gd name="connsiteY14" fmla="*/ 58716 h 88525"/>
                    <a:gd name="connsiteX15" fmla="*/ 341456 w 667554"/>
                    <a:gd name="connsiteY15" fmla="*/ 44263 h 88525"/>
                    <a:gd name="connsiteX16" fmla="*/ 637745 w 667554"/>
                    <a:gd name="connsiteY16" fmla="*/ 44263 h 88525"/>
                    <a:gd name="connsiteX17" fmla="*/ 637745 w 667554"/>
                    <a:gd name="connsiteY17" fmla="*/ 58716 h 88525"/>
                    <a:gd name="connsiteX18" fmla="*/ 667555 w 667554"/>
                    <a:gd name="connsiteY18" fmla="*/ 58716 h 88525"/>
                    <a:gd name="connsiteX19" fmla="*/ 667555 w 667554"/>
                    <a:gd name="connsiteY19" fmla="*/ 28906 h 88525"/>
                    <a:gd name="connsiteX20" fmla="*/ 652198 w 667554"/>
                    <a:gd name="connsiteY20" fmla="*/ 14453 h 88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67554" h="88525">
                      <a:moveTo>
                        <a:pt x="652198" y="14453"/>
                      </a:moveTo>
                      <a:cubicBezTo>
                        <a:pt x="652198" y="14453"/>
                        <a:pt x="652198" y="14453"/>
                        <a:pt x="652198" y="14453"/>
                      </a:cubicBezTo>
                      <a:lnTo>
                        <a:pt x="340552" y="14453"/>
                      </a:lnTo>
                      <a:lnTo>
                        <a:pt x="340552" y="0"/>
                      </a:lnTo>
                      <a:lnTo>
                        <a:pt x="310743" y="0"/>
                      </a:lnTo>
                      <a:lnTo>
                        <a:pt x="310743" y="14453"/>
                      </a:lnTo>
                      <a:lnTo>
                        <a:pt x="14453" y="14453"/>
                      </a:lnTo>
                      <a:cubicBezTo>
                        <a:pt x="6323" y="14453"/>
                        <a:pt x="0" y="20777"/>
                        <a:pt x="0" y="28906"/>
                      </a:cubicBezTo>
                      <a:cubicBezTo>
                        <a:pt x="0" y="28906"/>
                        <a:pt x="0" y="28906"/>
                        <a:pt x="0" y="28906"/>
                      </a:cubicBezTo>
                      <a:lnTo>
                        <a:pt x="0" y="88526"/>
                      </a:lnTo>
                      <a:lnTo>
                        <a:pt x="29810" y="88526"/>
                      </a:lnTo>
                      <a:lnTo>
                        <a:pt x="29810" y="44263"/>
                      </a:lnTo>
                      <a:lnTo>
                        <a:pt x="311646" y="44263"/>
                      </a:lnTo>
                      <a:lnTo>
                        <a:pt x="311646" y="58716"/>
                      </a:lnTo>
                      <a:lnTo>
                        <a:pt x="341456" y="58716"/>
                      </a:lnTo>
                      <a:lnTo>
                        <a:pt x="341456" y="44263"/>
                      </a:lnTo>
                      <a:lnTo>
                        <a:pt x="637745" y="44263"/>
                      </a:lnTo>
                      <a:lnTo>
                        <a:pt x="637745" y="58716"/>
                      </a:lnTo>
                      <a:lnTo>
                        <a:pt x="667555" y="58716"/>
                      </a:lnTo>
                      <a:lnTo>
                        <a:pt x="667555" y="28906"/>
                      </a:lnTo>
                      <a:cubicBezTo>
                        <a:pt x="666651" y="21680"/>
                        <a:pt x="660328" y="14453"/>
                        <a:pt x="652198" y="14453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331">
                  <a:extLst>
                    <a:ext uri="{FF2B5EF4-FFF2-40B4-BE49-F238E27FC236}">
                      <a16:creationId xmlns:a16="http://schemas.microsoft.com/office/drawing/2014/main" id="{1117275E-1157-6C9F-44EF-D280041ED449}"/>
                    </a:ext>
                  </a:extLst>
                </p:cNvPr>
                <p:cNvSpPr/>
                <p:nvPr/>
              </p:nvSpPr>
              <p:spPr>
                <a:xfrm>
                  <a:off x="4338064" y="2351193"/>
                  <a:ext cx="192407" cy="206860"/>
                </a:xfrm>
                <a:custGeom>
                  <a:avLst/>
                  <a:gdLst>
                    <a:gd name="connsiteX0" fmla="*/ 177051 w 192407"/>
                    <a:gd name="connsiteY0" fmla="*/ 14453 h 206860"/>
                    <a:gd name="connsiteX1" fmla="*/ 177051 w 192407"/>
                    <a:gd name="connsiteY1" fmla="*/ 14453 h 206860"/>
                    <a:gd name="connsiteX2" fmla="*/ 132788 w 192407"/>
                    <a:gd name="connsiteY2" fmla="*/ 14453 h 206860"/>
                    <a:gd name="connsiteX3" fmla="*/ 118335 w 192407"/>
                    <a:gd name="connsiteY3" fmla="*/ 0 h 206860"/>
                    <a:gd name="connsiteX4" fmla="*/ 118335 w 192407"/>
                    <a:gd name="connsiteY4" fmla="*/ 0 h 206860"/>
                    <a:gd name="connsiteX5" fmla="*/ 14453 w 192407"/>
                    <a:gd name="connsiteY5" fmla="*/ 0 h 206860"/>
                    <a:gd name="connsiteX6" fmla="*/ 0 w 192407"/>
                    <a:gd name="connsiteY6" fmla="*/ 14453 h 206860"/>
                    <a:gd name="connsiteX7" fmla="*/ 0 w 192407"/>
                    <a:gd name="connsiteY7" fmla="*/ 14453 h 206860"/>
                    <a:gd name="connsiteX8" fmla="*/ 0 w 192407"/>
                    <a:gd name="connsiteY8" fmla="*/ 206861 h 206860"/>
                    <a:gd name="connsiteX9" fmla="*/ 29810 w 192407"/>
                    <a:gd name="connsiteY9" fmla="*/ 206861 h 206860"/>
                    <a:gd name="connsiteX10" fmla="*/ 29810 w 192407"/>
                    <a:gd name="connsiteY10" fmla="*/ 118335 h 206860"/>
                    <a:gd name="connsiteX11" fmla="*/ 103882 w 192407"/>
                    <a:gd name="connsiteY11" fmla="*/ 118335 h 206860"/>
                    <a:gd name="connsiteX12" fmla="*/ 118335 w 192407"/>
                    <a:gd name="connsiteY12" fmla="*/ 132788 h 206860"/>
                    <a:gd name="connsiteX13" fmla="*/ 118335 w 192407"/>
                    <a:gd name="connsiteY13" fmla="*/ 132788 h 206860"/>
                    <a:gd name="connsiteX14" fmla="*/ 177954 w 192407"/>
                    <a:gd name="connsiteY14" fmla="*/ 132788 h 206860"/>
                    <a:gd name="connsiteX15" fmla="*/ 192408 w 192407"/>
                    <a:gd name="connsiteY15" fmla="*/ 118335 h 206860"/>
                    <a:gd name="connsiteX16" fmla="*/ 192408 w 192407"/>
                    <a:gd name="connsiteY16" fmla="*/ 118335 h 206860"/>
                    <a:gd name="connsiteX17" fmla="*/ 192408 w 192407"/>
                    <a:gd name="connsiteY17" fmla="*/ 29809 h 206860"/>
                    <a:gd name="connsiteX18" fmla="*/ 177051 w 192407"/>
                    <a:gd name="connsiteY18" fmla="*/ 14453 h 206860"/>
                    <a:gd name="connsiteX19" fmla="*/ 102979 w 192407"/>
                    <a:gd name="connsiteY19" fmla="*/ 89429 h 206860"/>
                    <a:gd name="connsiteX20" fmla="*/ 28906 w 192407"/>
                    <a:gd name="connsiteY20" fmla="*/ 89429 h 206860"/>
                    <a:gd name="connsiteX21" fmla="*/ 28906 w 192407"/>
                    <a:gd name="connsiteY21" fmla="*/ 29809 h 206860"/>
                    <a:gd name="connsiteX22" fmla="*/ 102979 w 192407"/>
                    <a:gd name="connsiteY22" fmla="*/ 29809 h 206860"/>
                    <a:gd name="connsiteX23" fmla="*/ 102979 w 192407"/>
                    <a:gd name="connsiteY23" fmla="*/ 89429 h 206860"/>
                    <a:gd name="connsiteX24" fmla="*/ 162598 w 192407"/>
                    <a:gd name="connsiteY24" fmla="*/ 103882 h 206860"/>
                    <a:gd name="connsiteX25" fmla="*/ 132788 w 192407"/>
                    <a:gd name="connsiteY25" fmla="*/ 103882 h 206860"/>
                    <a:gd name="connsiteX26" fmla="*/ 132788 w 192407"/>
                    <a:gd name="connsiteY26" fmla="*/ 44263 h 206860"/>
                    <a:gd name="connsiteX27" fmla="*/ 162598 w 192407"/>
                    <a:gd name="connsiteY27" fmla="*/ 44263 h 206860"/>
                    <a:gd name="connsiteX28" fmla="*/ 162598 w 192407"/>
                    <a:gd name="connsiteY28" fmla="*/ 103882 h 206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92407" h="206860">
                      <a:moveTo>
                        <a:pt x="177051" y="14453"/>
                      </a:moveTo>
                      <a:cubicBezTo>
                        <a:pt x="177051" y="14453"/>
                        <a:pt x="177051" y="14453"/>
                        <a:pt x="177051" y="14453"/>
                      </a:cubicBezTo>
                      <a:lnTo>
                        <a:pt x="132788" y="14453"/>
                      </a:lnTo>
                      <a:cubicBezTo>
                        <a:pt x="132788" y="6323"/>
                        <a:pt x="126465" y="0"/>
                        <a:pt x="118335" y="0"/>
                      </a:cubicBezTo>
                      <a:cubicBezTo>
                        <a:pt x="118335" y="0"/>
                        <a:pt x="118335" y="0"/>
                        <a:pt x="118335" y="0"/>
                      </a:cubicBezTo>
                      <a:lnTo>
                        <a:pt x="14453" y="0"/>
                      </a:lnTo>
                      <a:cubicBezTo>
                        <a:pt x="6323" y="0"/>
                        <a:pt x="0" y="6323"/>
                        <a:pt x="0" y="14453"/>
                      </a:cubicBezTo>
                      <a:cubicBezTo>
                        <a:pt x="0" y="14453"/>
                        <a:pt x="0" y="14453"/>
                        <a:pt x="0" y="14453"/>
                      </a:cubicBezTo>
                      <a:lnTo>
                        <a:pt x="0" y="206861"/>
                      </a:lnTo>
                      <a:lnTo>
                        <a:pt x="29810" y="206861"/>
                      </a:lnTo>
                      <a:lnTo>
                        <a:pt x="29810" y="118335"/>
                      </a:lnTo>
                      <a:lnTo>
                        <a:pt x="103882" y="118335"/>
                      </a:lnTo>
                      <a:cubicBezTo>
                        <a:pt x="103882" y="126465"/>
                        <a:pt x="110205" y="132788"/>
                        <a:pt x="118335" y="132788"/>
                      </a:cubicBezTo>
                      <a:cubicBezTo>
                        <a:pt x="118335" y="132788"/>
                        <a:pt x="118335" y="132788"/>
                        <a:pt x="118335" y="132788"/>
                      </a:cubicBezTo>
                      <a:lnTo>
                        <a:pt x="177954" y="132788"/>
                      </a:lnTo>
                      <a:cubicBezTo>
                        <a:pt x="186084" y="132788"/>
                        <a:pt x="192408" y="126465"/>
                        <a:pt x="192408" y="118335"/>
                      </a:cubicBezTo>
                      <a:cubicBezTo>
                        <a:pt x="192408" y="118335"/>
                        <a:pt x="192408" y="118335"/>
                        <a:pt x="192408" y="118335"/>
                      </a:cubicBezTo>
                      <a:lnTo>
                        <a:pt x="192408" y="29809"/>
                      </a:lnTo>
                      <a:cubicBezTo>
                        <a:pt x="192408" y="21680"/>
                        <a:pt x="185181" y="14453"/>
                        <a:pt x="177051" y="14453"/>
                      </a:cubicBezTo>
                      <a:close/>
                      <a:moveTo>
                        <a:pt x="102979" y="89429"/>
                      </a:moveTo>
                      <a:lnTo>
                        <a:pt x="28906" y="89429"/>
                      </a:lnTo>
                      <a:lnTo>
                        <a:pt x="28906" y="29809"/>
                      </a:lnTo>
                      <a:lnTo>
                        <a:pt x="102979" y="29809"/>
                      </a:lnTo>
                      <a:lnTo>
                        <a:pt x="102979" y="89429"/>
                      </a:lnTo>
                      <a:close/>
                      <a:moveTo>
                        <a:pt x="162598" y="103882"/>
                      </a:moveTo>
                      <a:lnTo>
                        <a:pt x="132788" y="103882"/>
                      </a:lnTo>
                      <a:lnTo>
                        <a:pt x="132788" y="44263"/>
                      </a:lnTo>
                      <a:lnTo>
                        <a:pt x="162598" y="44263"/>
                      </a:lnTo>
                      <a:lnTo>
                        <a:pt x="162598" y="103882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332">
                  <a:extLst>
                    <a:ext uri="{FF2B5EF4-FFF2-40B4-BE49-F238E27FC236}">
                      <a16:creationId xmlns:a16="http://schemas.microsoft.com/office/drawing/2014/main" id="{F6F58E08-64A6-998E-CDF5-4CB4C4307AC1}"/>
                    </a:ext>
                  </a:extLst>
                </p:cNvPr>
                <p:cNvSpPr/>
                <p:nvPr/>
              </p:nvSpPr>
              <p:spPr>
                <a:xfrm>
                  <a:off x="4026418" y="2973581"/>
                  <a:ext cx="29809" cy="29809"/>
                </a:xfrm>
                <a:custGeom>
                  <a:avLst/>
                  <a:gdLst>
                    <a:gd name="connsiteX0" fmla="*/ 0 w 29809"/>
                    <a:gd name="connsiteY0" fmla="*/ 0 h 29809"/>
                    <a:gd name="connsiteX1" fmla="*/ 29810 w 29809"/>
                    <a:gd name="connsiteY1" fmla="*/ 0 h 29809"/>
                    <a:gd name="connsiteX2" fmla="*/ 29810 w 29809"/>
                    <a:gd name="connsiteY2" fmla="*/ 29810 h 29809"/>
                    <a:gd name="connsiteX3" fmla="*/ 0 w 29809"/>
                    <a:gd name="connsiteY3" fmla="*/ 29810 h 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09" h="29809">
                      <a:moveTo>
                        <a:pt x="0" y="0"/>
                      </a:moveTo>
                      <a:lnTo>
                        <a:pt x="29810" y="0"/>
                      </a:lnTo>
                      <a:lnTo>
                        <a:pt x="29810" y="29810"/>
                      </a:lnTo>
                      <a:lnTo>
                        <a:pt x="0" y="2981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333">
                  <a:extLst>
                    <a:ext uri="{FF2B5EF4-FFF2-40B4-BE49-F238E27FC236}">
                      <a16:creationId xmlns:a16="http://schemas.microsoft.com/office/drawing/2014/main" id="{BDD28073-FA45-90DA-98FD-DFFFA85F039B}"/>
                    </a:ext>
                  </a:extLst>
                </p:cNvPr>
                <p:cNvSpPr/>
                <p:nvPr/>
              </p:nvSpPr>
              <p:spPr>
                <a:xfrm>
                  <a:off x="4663260" y="2943772"/>
                  <a:ext cx="29809" cy="29809"/>
                </a:xfrm>
                <a:custGeom>
                  <a:avLst/>
                  <a:gdLst>
                    <a:gd name="connsiteX0" fmla="*/ 0 w 29809"/>
                    <a:gd name="connsiteY0" fmla="*/ 0 h 29809"/>
                    <a:gd name="connsiteX1" fmla="*/ 29810 w 29809"/>
                    <a:gd name="connsiteY1" fmla="*/ 0 h 29809"/>
                    <a:gd name="connsiteX2" fmla="*/ 29810 w 29809"/>
                    <a:gd name="connsiteY2" fmla="*/ 29810 h 29809"/>
                    <a:gd name="connsiteX3" fmla="*/ 0 w 29809"/>
                    <a:gd name="connsiteY3" fmla="*/ 29810 h 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09" h="29809">
                      <a:moveTo>
                        <a:pt x="0" y="0"/>
                      </a:moveTo>
                      <a:lnTo>
                        <a:pt x="29810" y="0"/>
                      </a:lnTo>
                      <a:lnTo>
                        <a:pt x="29810" y="29810"/>
                      </a:lnTo>
                      <a:lnTo>
                        <a:pt x="0" y="2981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334">
                  <a:extLst>
                    <a:ext uri="{FF2B5EF4-FFF2-40B4-BE49-F238E27FC236}">
                      <a16:creationId xmlns:a16="http://schemas.microsoft.com/office/drawing/2014/main" id="{65E9A1C9-84BB-7E91-E0ED-4763224EEE15}"/>
                    </a:ext>
                  </a:extLst>
                </p:cNvPr>
                <p:cNvSpPr/>
                <p:nvPr/>
              </p:nvSpPr>
              <p:spPr>
                <a:xfrm>
                  <a:off x="4560281" y="3003391"/>
                  <a:ext cx="236670" cy="236670"/>
                </a:xfrm>
                <a:custGeom>
                  <a:avLst/>
                  <a:gdLst>
                    <a:gd name="connsiteX0" fmla="*/ 118335 w 236670"/>
                    <a:gd name="connsiteY0" fmla="*/ 0 h 236670"/>
                    <a:gd name="connsiteX1" fmla="*/ 0 w 236670"/>
                    <a:gd name="connsiteY1" fmla="*/ 118335 h 236670"/>
                    <a:gd name="connsiteX2" fmla="*/ 118335 w 236670"/>
                    <a:gd name="connsiteY2" fmla="*/ 236670 h 236670"/>
                    <a:gd name="connsiteX3" fmla="*/ 236670 w 236670"/>
                    <a:gd name="connsiteY3" fmla="*/ 118335 h 236670"/>
                    <a:gd name="connsiteX4" fmla="*/ 118335 w 236670"/>
                    <a:gd name="connsiteY4" fmla="*/ 0 h 236670"/>
                    <a:gd name="connsiteX5" fmla="*/ 132788 w 236670"/>
                    <a:gd name="connsiteY5" fmla="*/ 205957 h 236670"/>
                    <a:gd name="connsiteX6" fmla="*/ 132788 w 236670"/>
                    <a:gd name="connsiteY6" fmla="*/ 176148 h 236670"/>
                    <a:gd name="connsiteX7" fmla="*/ 102979 w 236670"/>
                    <a:gd name="connsiteY7" fmla="*/ 176148 h 236670"/>
                    <a:gd name="connsiteX8" fmla="*/ 102979 w 236670"/>
                    <a:gd name="connsiteY8" fmla="*/ 176148 h 236670"/>
                    <a:gd name="connsiteX9" fmla="*/ 102979 w 236670"/>
                    <a:gd name="connsiteY9" fmla="*/ 205957 h 236670"/>
                    <a:gd name="connsiteX10" fmla="*/ 28906 w 236670"/>
                    <a:gd name="connsiteY10" fmla="*/ 118335 h 236670"/>
                    <a:gd name="connsiteX11" fmla="*/ 102979 w 236670"/>
                    <a:gd name="connsiteY11" fmla="*/ 30713 h 236670"/>
                    <a:gd name="connsiteX12" fmla="*/ 102979 w 236670"/>
                    <a:gd name="connsiteY12" fmla="*/ 47876 h 236670"/>
                    <a:gd name="connsiteX13" fmla="*/ 102979 w 236670"/>
                    <a:gd name="connsiteY13" fmla="*/ 47876 h 236670"/>
                    <a:gd name="connsiteX14" fmla="*/ 127368 w 236670"/>
                    <a:gd name="connsiteY14" fmla="*/ 47876 h 236670"/>
                    <a:gd name="connsiteX15" fmla="*/ 132788 w 236670"/>
                    <a:gd name="connsiteY15" fmla="*/ 50586 h 236670"/>
                    <a:gd name="connsiteX16" fmla="*/ 132788 w 236670"/>
                    <a:gd name="connsiteY16" fmla="*/ 30713 h 236670"/>
                    <a:gd name="connsiteX17" fmla="*/ 205957 w 236670"/>
                    <a:gd name="connsiteY17" fmla="*/ 132788 h 236670"/>
                    <a:gd name="connsiteX18" fmla="*/ 132788 w 236670"/>
                    <a:gd name="connsiteY18" fmla="*/ 205957 h 23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6670" h="236670">
                      <a:moveTo>
                        <a:pt x="118335" y="0"/>
                      </a:moveTo>
                      <a:cubicBezTo>
                        <a:pt x="53296" y="0"/>
                        <a:pt x="0" y="53296"/>
                        <a:pt x="0" y="118335"/>
                      </a:cubicBezTo>
                      <a:cubicBezTo>
                        <a:pt x="0" y="183374"/>
                        <a:pt x="53296" y="236670"/>
                        <a:pt x="118335" y="236670"/>
                      </a:cubicBezTo>
                      <a:cubicBezTo>
                        <a:pt x="183374" y="236670"/>
                        <a:pt x="236670" y="183374"/>
                        <a:pt x="236670" y="118335"/>
                      </a:cubicBezTo>
                      <a:cubicBezTo>
                        <a:pt x="236670" y="53296"/>
                        <a:pt x="183374" y="0"/>
                        <a:pt x="118335" y="0"/>
                      </a:cubicBezTo>
                      <a:close/>
                      <a:moveTo>
                        <a:pt x="132788" y="205957"/>
                      </a:moveTo>
                      <a:lnTo>
                        <a:pt x="132788" y="176148"/>
                      </a:lnTo>
                      <a:cubicBezTo>
                        <a:pt x="122852" y="178858"/>
                        <a:pt x="113818" y="177954"/>
                        <a:pt x="102979" y="176148"/>
                      </a:cubicBezTo>
                      <a:cubicBezTo>
                        <a:pt x="102979" y="176148"/>
                        <a:pt x="102979" y="176148"/>
                        <a:pt x="102979" y="176148"/>
                      </a:cubicBezTo>
                      <a:lnTo>
                        <a:pt x="102979" y="205957"/>
                      </a:lnTo>
                      <a:cubicBezTo>
                        <a:pt x="60523" y="198731"/>
                        <a:pt x="28906" y="161695"/>
                        <a:pt x="28906" y="118335"/>
                      </a:cubicBezTo>
                      <a:cubicBezTo>
                        <a:pt x="28906" y="74976"/>
                        <a:pt x="60523" y="37940"/>
                        <a:pt x="102979" y="30713"/>
                      </a:cubicBezTo>
                      <a:lnTo>
                        <a:pt x="102979" y="47876"/>
                      </a:lnTo>
                      <a:cubicBezTo>
                        <a:pt x="102979" y="47876"/>
                        <a:pt x="102979" y="47876"/>
                        <a:pt x="102979" y="47876"/>
                      </a:cubicBezTo>
                      <a:cubicBezTo>
                        <a:pt x="111109" y="46069"/>
                        <a:pt x="119238" y="46069"/>
                        <a:pt x="127368" y="47876"/>
                      </a:cubicBezTo>
                      <a:cubicBezTo>
                        <a:pt x="129175" y="48780"/>
                        <a:pt x="130981" y="49683"/>
                        <a:pt x="132788" y="50586"/>
                      </a:cubicBezTo>
                      <a:lnTo>
                        <a:pt x="132788" y="30713"/>
                      </a:lnTo>
                      <a:cubicBezTo>
                        <a:pt x="181568" y="38843"/>
                        <a:pt x="214087" y="84912"/>
                        <a:pt x="205957" y="132788"/>
                      </a:cubicBezTo>
                      <a:cubicBezTo>
                        <a:pt x="199634" y="170728"/>
                        <a:pt x="169824" y="199634"/>
                        <a:pt x="132788" y="205957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9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reeform 325">
                <a:extLst>
                  <a:ext uri="{FF2B5EF4-FFF2-40B4-BE49-F238E27FC236}">
                    <a16:creationId xmlns:a16="http://schemas.microsoft.com/office/drawing/2014/main" id="{EBD4646D-E824-B2D3-F23D-CC263AAB51E7}"/>
                  </a:ext>
                </a:extLst>
              </p:cNvPr>
              <p:cNvSpPr/>
              <p:nvPr/>
            </p:nvSpPr>
            <p:spPr>
              <a:xfrm>
                <a:off x="4606351" y="3049460"/>
                <a:ext cx="111108" cy="144531"/>
              </a:xfrm>
              <a:custGeom>
                <a:avLst/>
                <a:gdLst>
                  <a:gd name="connsiteX0" fmla="*/ 111109 w 111108"/>
                  <a:gd name="connsiteY0" fmla="*/ 136402 h 144531"/>
                  <a:gd name="connsiteX1" fmla="*/ 77686 w 111108"/>
                  <a:gd name="connsiteY1" fmla="*/ 144531 h 144531"/>
                  <a:gd name="connsiteX2" fmla="*/ 25293 w 111108"/>
                  <a:gd name="connsiteY2" fmla="*/ 120142 h 144531"/>
                  <a:gd name="connsiteX3" fmla="*/ 13550 w 111108"/>
                  <a:gd name="connsiteY3" fmla="*/ 92139 h 144531"/>
                  <a:gd name="connsiteX4" fmla="*/ 0 w 111108"/>
                  <a:gd name="connsiteY4" fmla="*/ 92139 h 144531"/>
                  <a:gd name="connsiteX5" fmla="*/ 0 w 111108"/>
                  <a:gd name="connsiteY5" fmla="*/ 76782 h 144531"/>
                  <a:gd name="connsiteX6" fmla="*/ 11743 w 111108"/>
                  <a:gd name="connsiteY6" fmla="*/ 76782 h 144531"/>
                  <a:gd name="connsiteX7" fmla="*/ 11743 w 111108"/>
                  <a:gd name="connsiteY7" fmla="*/ 73169 h 144531"/>
                  <a:gd name="connsiteX8" fmla="*/ 11743 w 111108"/>
                  <a:gd name="connsiteY8" fmla="*/ 66846 h 144531"/>
                  <a:gd name="connsiteX9" fmla="*/ 0 w 111108"/>
                  <a:gd name="connsiteY9" fmla="*/ 66846 h 144531"/>
                  <a:gd name="connsiteX10" fmla="*/ 0 w 111108"/>
                  <a:gd name="connsiteY10" fmla="*/ 51489 h 144531"/>
                  <a:gd name="connsiteX11" fmla="*/ 14453 w 111108"/>
                  <a:gd name="connsiteY11" fmla="*/ 51489 h 144531"/>
                  <a:gd name="connsiteX12" fmla="*/ 28906 w 111108"/>
                  <a:gd name="connsiteY12" fmla="*/ 21680 h 144531"/>
                  <a:gd name="connsiteX13" fmla="*/ 78589 w 111108"/>
                  <a:gd name="connsiteY13" fmla="*/ 0 h 144531"/>
                  <a:gd name="connsiteX14" fmla="*/ 111109 w 111108"/>
                  <a:gd name="connsiteY14" fmla="*/ 6323 h 144531"/>
                  <a:gd name="connsiteX15" fmla="*/ 104785 w 111108"/>
                  <a:gd name="connsiteY15" fmla="*/ 30713 h 144531"/>
                  <a:gd name="connsiteX16" fmla="*/ 81299 w 111108"/>
                  <a:gd name="connsiteY16" fmla="*/ 25293 h 144531"/>
                  <a:gd name="connsiteX17" fmla="*/ 55103 w 111108"/>
                  <a:gd name="connsiteY17" fmla="*/ 37037 h 144531"/>
                  <a:gd name="connsiteX18" fmla="*/ 47876 w 111108"/>
                  <a:gd name="connsiteY18" fmla="*/ 50586 h 144531"/>
                  <a:gd name="connsiteX19" fmla="*/ 101172 w 111108"/>
                  <a:gd name="connsiteY19" fmla="*/ 50586 h 144531"/>
                  <a:gd name="connsiteX20" fmla="*/ 101172 w 111108"/>
                  <a:gd name="connsiteY20" fmla="*/ 65943 h 144531"/>
                  <a:gd name="connsiteX21" fmla="*/ 44263 w 111108"/>
                  <a:gd name="connsiteY21" fmla="*/ 65943 h 144531"/>
                  <a:gd name="connsiteX22" fmla="*/ 44263 w 111108"/>
                  <a:gd name="connsiteY22" fmla="*/ 72266 h 144531"/>
                  <a:gd name="connsiteX23" fmla="*/ 44263 w 111108"/>
                  <a:gd name="connsiteY23" fmla="*/ 75879 h 144531"/>
                  <a:gd name="connsiteX24" fmla="*/ 101172 w 111108"/>
                  <a:gd name="connsiteY24" fmla="*/ 75879 h 144531"/>
                  <a:gd name="connsiteX25" fmla="*/ 101172 w 111108"/>
                  <a:gd name="connsiteY25" fmla="*/ 91236 h 144531"/>
                  <a:gd name="connsiteX26" fmla="*/ 46973 w 111108"/>
                  <a:gd name="connsiteY26" fmla="*/ 91236 h 144531"/>
                  <a:gd name="connsiteX27" fmla="*/ 54199 w 111108"/>
                  <a:gd name="connsiteY27" fmla="*/ 106592 h 144531"/>
                  <a:gd name="connsiteX28" fmla="*/ 82202 w 111108"/>
                  <a:gd name="connsiteY28" fmla="*/ 117432 h 144531"/>
                  <a:gd name="connsiteX29" fmla="*/ 106592 w 111108"/>
                  <a:gd name="connsiteY29" fmla="*/ 112012 h 144531"/>
                  <a:gd name="connsiteX30" fmla="*/ 111109 w 111108"/>
                  <a:gd name="connsiteY30" fmla="*/ 136402 h 14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108" h="144531">
                    <a:moveTo>
                      <a:pt x="111109" y="136402"/>
                    </a:moveTo>
                    <a:cubicBezTo>
                      <a:pt x="103882" y="140918"/>
                      <a:pt x="91236" y="144531"/>
                      <a:pt x="77686" y="144531"/>
                    </a:cubicBezTo>
                    <a:cubicBezTo>
                      <a:pt x="56909" y="144531"/>
                      <a:pt x="37036" y="135498"/>
                      <a:pt x="25293" y="120142"/>
                    </a:cubicBezTo>
                    <a:cubicBezTo>
                      <a:pt x="19873" y="112915"/>
                      <a:pt x="15357" y="103882"/>
                      <a:pt x="13550" y="92139"/>
                    </a:cubicBezTo>
                    <a:lnTo>
                      <a:pt x="0" y="92139"/>
                    </a:lnTo>
                    <a:lnTo>
                      <a:pt x="0" y="76782"/>
                    </a:lnTo>
                    <a:lnTo>
                      <a:pt x="11743" y="76782"/>
                    </a:lnTo>
                    <a:cubicBezTo>
                      <a:pt x="11743" y="75879"/>
                      <a:pt x="11743" y="74072"/>
                      <a:pt x="11743" y="73169"/>
                    </a:cubicBezTo>
                    <a:cubicBezTo>
                      <a:pt x="11743" y="71363"/>
                      <a:pt x="11743" y="68653"/>
                      <a:pt x="11743" y="66846"/>
                    </a:cubicBezTo>
                    <a:lnTo>
                      <a:pt x="0" y="66846"/>
                    </a:lnTo>
                    <a:lnTo>
                      <a:pt x="0" y="51489"/>
                    </a:lnTo>
                    <a:lnTo>
                      <a:pt x="14453" y="51489"/>
                    </a:lnTo>
                    <a:cubicBezTo>
                      <a:pt x="17163" y="39746"/>
                      <a:pt x="22583" y="29810"/>
                      <a:pt x="28906" y="21680"/>
                    </a:cubicBezTo>
                    <a:cubicBezTo>
                      <a:pt x="41553" y="8130"/>
                      <a:pt x="58716" y="0"/>
                      <a:pt x="78589" y="0"/>
                    </a:cubicBezTo>
                    <a:cubicBezTo>
                      <a:pt x="92139" y="0"/>
                      <a:pt x="102979" y="2710"/>
                      <a:pt x="111109" y="6323"/>
                    </a:cubicBezTo>
                    <a:lnTo>
                      <a:pt x="104785" y="30713"/>
                    </a:lnTo>
                    <a:cubicBezTo>
                      <a:pt x="99365" y="28003"/>
                      <a:pt x="90332" y="25293"/>
                      <a:pt x="81299" y="25293"/>
                    </a:cubicBezTo>
                    <a:cubicBezTo>
                      <a:pt x="71362" y="25293"/>
                      <a:pt x="61426" y="28906"/>
                      <a:pt x="55103" y="37037"/>
                    </a:cubicBezTo>
                    <a:cubicBezTo>
                      <a:pt x="52393" y="40649"/>
                      <a:pt x="49683" y="45166"/>
                      <a:pt x="47876" y="50586"/>
                    </a:cubicBezTo>
                    <a:lnTo>
                      <a:pt x="101172" y="50586"/>
                    </a:lnTo>
                    <a:lnTo>
                      <a:pt x="101172" y="65943"/>
                    </a:lnTo>
                    <a:lnTo>
                      <a:pt x="44263" y="65943"/>
                    </a:lnTo>
                    <a:cubicBezTo>
                      <a:pt x="44263" y="67749"/>
                      <a:pt x="44263" y="70460"/>
                      <a:pt x="44263" y="72266"/>
                    </a:cubicBezTo>
                    <a:cubicBezTo>
                      <a:pt x="44263" y="73169"/>
                      <a:pt x="44263" y="74072"/>
                      <a:pt x="44263" y="75879"/>
                    </a:cubicBezTo>
                    <a:lnTo>
                      <a:pt x="101172" y="75879"/>
                    </a:lnTo>
                    <a:lnTo>
                      <a:pt x="101172" y="91236"/>
                    </a:lnTo>
                    <a:lnTo>
                      <a:pt x="46973" y="91236"/>
                    </a:lnTo>
                    <a:cubicBezTo>
                      <a:pt x="48779" y="97559"/>
                      <a:pt x="50586" y="102979"/>
                      <a:pt x="54199" y="106592"/>
                    </a:cubicBezTo>
                    <a:cubicBezTo>
                      <a:pt x="61426" y="114722"/>
                      <a:pt x="71362" y="117432"/>
                      <a:pt x="82202" y="117432"/>
                    </a:cubicBezTo>
                    <a:cubicBezTo>
                      <a:pt x="92139" y="117432"/>
                      <a:pt x="102075" y="113819"/>
                      <a:pt x="106592" y="112012"/>
                    </a:cubicBezTo>
                    <a:lnTo>
                      <a:pt x="111109" y="136402"/>
                    </a:ln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aphic 3">
            <a:extLst>
              <a:ext uri="{FF2B5EF4-FFF2-40B4-BE49-F238E27FC236}">
                <a16:creationId xmlns:a16="http://schemas.microsoft.com/office/drawing/2014/main" id="{B375743A-2EC5-760F-7667-EF606B1A77EE}"/>
              </a:ext>
            </a:extLst>
          </p:cNvPr>
          <p:cNvGrpSpPr/>
          <p:nvPr/>
        </p:nvGrpSpPr>
        <p:grpSpPr>
          <a:xfrm>
            <a:off x="8063619" y="1443391"/>
            <a:ext cx="770877" cy="777891"/>
            <a:chOff x="662657" y="410457"/>
            <a:chExt cx="888845" cy="973680"/>
          </a:xfrm>
        </p:grpSpPr>
        <p:sp>
          <p:nvSpPr>
            <p:cNvPr id="30" name="Freeform 1324">
              <a:extLst>
                <a:ext uri="{FF2B5EF4-FFF2-40B4-BE49-F238E27FC236}">
                  <a16:creationId xmlns:a16="http://schemas.microsoft.com/office/drawing/2014/main" id="{62A6AC9A-BDFD-9750-8FB6-608AEAE9ACC3}"/>
                </a:ext>
              </a:extLst>
            </p:cNvPr>
            <p:cNvSpPr/>
            <p:nvPr/>
          </p:nvSpPr>
          <p:spPr>
            <a:xfrm>
              <a:off x="857393" y="410457"/>
              <a:ext cx="486688" cy="485468"/>
            </a:xfrm>
            <a:custGeom>
              <a:avLst/>
              <a:gdLst>
                <a:gd name="connsiteX0" fmla="*/ 485470 w 486688"/>
                <a:gd name="connsiteY0" fmla="*/ 104225 h 485468"/>
                <a:gd name="connsiteX1" fmla="*/ 419644 w 486688"/>
                <a:gd name="connsiteY1" fmla="*/ 8228 h 485468"/>
                <a:gd name="connsiteX2" fmla="*/ 405930 w 486688"/>
                <a:gd name="connsiteY2" fmla="*/ 0 h 485468"/>
                <a:gd name="connsiteX3" fmla="*/ 82283 w 486688"/>
                <a:gd name="connsiteY3" fmla="*/ 0 h 485468"/>
                <a:gd name="connsiteX4" fmla="*/ 68569 w 486688"/>
                <a:gd name="connsiteY4" fmla="*/ 8228 h 485468"/>
                <a:gd name="connsiteX5" fmla="*/ 2743 w 486688"/>
                <a:gd name="connsiteY5" fmla="*/ 104225 h 485468"/>
                <a:gd name="connsiteX6" fmla="*/ 0 w 486688"/>
                <a:gd name="connsiteY6" fmla="*/ 112453 h 485468"/>
                <a:gd name="connsiteX7" fmla="*/ 0 w 486688"/>
                <a:gd name="connsiteY7" fmla="*/ 436099 h 485468"/>
                <a:gd name="connsiteX8" fmla="*/ 49370 w 486688"/>
                <a:gd name="connsiteY8" fmla="*/ 485469 h 485468"/>
                <a:gd name="connsiteX9" fmla="*/ 436100 w 486688"/>
                <a:gd name="connsiteY9" fmla="*/ 485469 h 485468"/>
                <a:gd name="connsiteX10" fmla="*/ 485470 w 486688"/>
                <a:gd name="connsiteY10" fmla="*/ 436099 h 485468"/>
                <a:gd name="connsiteX11" fmla="*/ 485470 w 486688"/>
                <a:gd name="connsiteY11" fmla="*/ 112453 h 485468"/>
                <a:gd name="connsiteX12" fmla="*/ 485470 w 486688"/>
                <a:gd name="connsiteY12" fmla="*/ 104225 h 485468"/>
                <a:gd name="connsiteX13" fmla="*/ 485470 w 486688"/>
                <a:gd name="connsiteY13" fmla="*/ 104225 h 485468"/>
                <a:gd name="connsiteX14" fmla="*/ 93254 w 486688"/>
                <a:gd name="connsiteY14" fmla="*/ 32913 h 485468"/>
                <a:gd name="connsiteX15" fmla="*/ 397701 w 486688"/>
                <a:gd name="connsiteY15" fmla="*/ 32913 h 485468"/>
                <a:gd name="connsiteX16" fmla="*/ 441586 w 486688"/>
                <a:gd name="connsiteY16" fmla="*/ 98739 h 485468"/>
                <a:gd name="connsiteX17" fmla="*/ 49370 w 486688"/>
                <a:gd name="connsiteY17" fmla="*/ 98739 h 485468"/>
                <a:gd name="connsiteX18" fmla="*/ 93254 w 486688"/>
                <a:gd name="connsiteY18" fmla="*/ 32913 h 485468"/>
                <a:gd name="connsiteX19" fmla="*/ 277020 w 486688"/>
                <a:gd name="connsiteY19" fmla="*/ 128910 h 485468"/>
                <a:gd name="connsiteX20" fmla="*/ 277020 w 486688"/>
                <a:gd name="connsiteY20" fmla="*/ 244106 h 485468"/>
                <a:gd name="connsiteX21" fmla="*/ 252335 w 486688"/>
                <a:gd name="connsiteY21" fmla="*/ 227649 h 485468"/>
                <a:gd name="connsiteX22" fmla="*/ 235878 w 486688"/>
                <a:gd name="connsiteY22" fmla="*/ 227649 h 485468"/>
                <a:gd name="connsiteX23" fmla="*/ 211193 w 486688"/>
                <a:gd name="connsiteY23" fmla="*/ 244106 h 485468"/>
                <a:gd name="connsiteX24" fmla="*/ 211193 w 486688"/>
                <a:gd name="connsiteY24" fmla="*/ 128910 h 485468"/>
                <a:gd name="connsiteX25" fmla="*/ 277020 w 486688"/>
                <a:gd name="connsiteY25" fmla="*/ 128910 h 485468"/>
                <a:gd name="connsiteX26" fmla="*/ 35656 w 486688"/>
                <a:gd name="connsiteY26" fmla="*/ 128910 h 485468"/>
                <a:gd name="connsiteX27" fmla="*/ 181023 w 486688"/>
                <a:gd name="connsiteY27" fmla="*/ 128910 h 485468"/>
                <a:gd name="connsiteX28" fmla="*/ 181023 w 486688"/>
                <a:gd name="connsiteY28" fmla="*/ 194736 h 485468"/>
                <a:gd name="connsiteX29" fmla="*/ 35656 w 486688"/>
                <a:gd name="connsiteY29" fmla="*/ 194736 h 485468"/>
                <a:gd name="connsiteX30" fmla="*/ 35656 w 486688"/>
                <a:gd name="connsiteY30" fmla="*/ 128910 h 485468"/>
                <a:gd name="connsiteX31" fmla="*/ 455300 w 486688"/>
                <a:gd name="connsiteY31" fmla="*/ 436099 h 485468"/>
                <a:gd name="connsiteX32" fmla="*/ 438843 w 486688"/>
                <a:gd name="connsiteY32" fmla="*/ 452556 h 485468"/>
                <a:gd name="connsiteX33" fmla="*/ 52113 w 486688"/>
                <a:gd name="connsiteY33" fmla="*/ 452556 h 485468"/>
                <a:gd name="connsiteX34" fmla="*/ 35656 w 486688"/>
                <a:gd name="connsiteY34" fmla="*/ 436099 h 485468"/>
                <a:gd name="connsiteX35" fmla="*/ 35656 w 486688"/>
                <a:gd name="connsiteY35" fmla="*/ 224906 h 485468"/>
                <a:gd name="connsiteX36" fmla="*/ 181023 w 486688"/>
                <a:gd name="connsiteY36" fmla="*/ 224906 h 485468"/>
                <a:gd name="connsiteX37" fmla="*/ 181023 w 486688"/>
                <a:gd name="connsiteY37" fmla="*/ 274276 h 485468"/>
                <a:gd name="connsiteX38" fmla="*/ 189251 w 486688"/>
                <a:gd name="connsiteY38" fmla="*/ 287990 h 485468"/>
                <a:gd name="connsiteX39" fmla="*/ 205708 w 486688"/>
                <a:gd name="connsiteY39" fmla="*/ 287990 h 485468"/>
                <a:gd name="connsiteX40" fmla="*/ 244106 w 486688"/>
                <a:gd name="connsiteY40" fmla="*/ 260562 h 485468"/>
                <a:gd name="connsiteX41" fmla="*/ 282505 w 486688"/>
                <a:gd name="connsiteY41" fmla="*/ 287990 h 485468"/>
                <a:gd name="connsiteX42" fmla="*/ 298962 w 486688"/>
                <a:gd name="connsiteY42" fmla="*/ 287990 h 485468"/>
                <a:gd name="connsiteX43" fmla="*/ 307190 w 486688"/>
                <a:gd name="connsiteY43" fmla="*/ 274276 h 485468"/>
                <a:gd name="connsiteX44" fmla="*/ 307190 w 486688"/>
                <a:gd name="connsiteY44" fmla="*/ 224906 h 485468"/>
                <a:gd name="connsiteX45" fmla="*/ 452557 w 486688"/>
                <a:gd name="connsiteY45" fmla="*/ 224906 h 485468"/>
                <a:gd name="connsiteX46" fmla="*/ 452557 w 486688"/>
                <a:gd name="connsiteY46" fmla="*/ 436099 h 485468"/>
                <a:gd name="connsiteX47" fmla="*/ 455300 w 486688"/>
                <a:gd name="connsiteY47" fmla="*/ 194736 h 485468"/>
                <a:gd name="connsiteX48" fmla="*/ 309933 w 486688"/>
                <a:gd name="connsiteY48" fmla="*/ 194736 h 485468"/>
                <a:gd name="connsiteX49" fmla="*/ 309933 w 486688"/>
                <a:gd name="connsiteY49" fmla="*/ 128910 h 485468"/>
                <a:gd name="connsiteX50" fmla="*/ 455300 w 486688"/>
                <a:gd name="connsiteY50" fmla="*/ 128910 h 485468"/>
                <a:gd name="connsiteX51" fmla="*/ 455300 w 486688"/>
                <a:gd name="connsiteY51" fmla="*/ 194736 h 48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6688" h="485468">
                  <a:moveTo>
                    <a:pt x="485470" y="104225"/>
                  </a:moveTo>
                  <a:lnTo>
                    <a:pt x="419644" y="8228"/>
                  </a:lnTo>
                  <a:cubicBezTo>
                    <a:pt x="416901" y="2743"/>
                    <a:pt x="411415" y="0"/>
                    <a:pt x="405930" y="0"/>
                  </a:cubicBezTo>
                  <a:lnTo>
                    <a:pt x="82283" y="0"/>
                  </a:lnTo>
                  <a:cubicBezTo>
                    <a:pt x="76798" y="0"/>
                    <a:pt x="71312" y="2743"/>
                    <a:pt x="68569" y="8228"/>
                  </a:cubicBezTo>
                  <a:lnTo>
                    <a:pt x="2743" y="104225"/>
                  </a:lnTo>
                  <a:cubicBezTo>
                    <a:pt x="0" y="106968"/>
                    <a:pt x="0" y="109710"/>
                    <a:pt x="0" y="112453"/>
                  </a:cubicBezTo>
                  <a:lnTo>
                    <a:pt x="0" y="436099"/>
                  </a:lnTo>
                  <a:cubicBezTo>
                    <a:pt x="0" y="463527"/>
                    <a:pt x="21942" y="485469"/>
                    <a:pt x="49370" y="485469"/>
                  </a:cubicBezTo>
                  <a:lnTo>
                    <a:pt x="436100" y="485469"/>
                  </a:lnTo>
                  <a:cubicBezTo>
                    <a:pt x="463528" y="485469"/>
                    <a:pt x="485470" y="463527"/>
                    <a:pt x="485470" y="436099"/>
                  </a:cubicBezTo>
                  <a:lnTo>
                    <a:pt x="485470" y="112453"/>
                  </a:lnTo>
                  <a:cubicBezTo>
                    <a:pt x="488213" y="109710"/>
                    <a:pt x="485470" y="106968"/>
                    <a:pt x="485470" y="104225"/>
                  </a:cubicBezTo>
                  <a:lnTo>
                    <a:pt x="485470" y="104225"/>
                  </a:lnTo>
                  <a:close/>
                  <a:moveTo>
                    <a:pt x="93254" y="32913"/>
                  </a:moveTo>
                  <a:lnTo>
                    <a:pt x="397701" y="32913"/>
                  </a:lnTo>
                  <a:lnTo>
                    <a:pt x="441586" y="98739"/>
                  </a:lnTo>
                  <a:lnTo>
                    <a:pt x="49370" y="98739"/>
                  </a:lnTo>
                  <a:lnTo>
                    <a:pt x="93254" y="32913"/>
                  </a:lnTo>
                  <a:close/>
                  <a:moveTo>
                    <a:pt x="277020" y="128910"/>
                  </a:moveTo>
                  <a:lnTo>
                    <a:pt x="277020" y="244106"/>
                  </a:lnTo>
                  <a:lnTo>
                    <a:pt x="252335" y="227649"/>
                  </a:lnTo>
                  <a:cubicBezTo>
                    <a:pt x="246849" y="224906"/>
                    <a:pt x="238621" y="224906"/>
                    <a:pt x="235878" y="227649"/>
                  </a:cubicBezTo>
                  <a:lnTo>
                    <a:pt x="211193" y="244106"/>
                  </a:lnTo>
                  <a:lnTo>
                    <a:pt x="211193" y="128910"/>
                  </a:lnTo>
                  <a:lnTo>
                    <a:pt x="277020" y="128910"/>
                  </a:lnTo>
                  <a:close/>
                  <a:moveTo>
                    <a:pt x="35656" y="128910"/>
                  </a:moveTo>
                  <a:lnTo>
                    <a:pt x="181023" y="128910"/>
                  </a:lnTo>
                  <a:lnTo>
                    <a:pt x="181023" y="194736"/>
                  </a:lnTo>
                  <a:lnTo>
                    <a:pt x="35656" y="194736"/>
                  </a:lnTo>
                  <a:lnTo>
                    <a:pt x="35656" y="128910"/>
                  </a:lnTo>
                  <a:close/>
                  <a:moveTo>
                    <a:pt x="455300" y="436099"/>
                  </a:moveTo>
                  <a:cubicBezTo>
                    <a:pt x="455300" y="444327"/>
                    <a:pt x="447071" y="452556"/>
                    <a:pt x="438843" y="452556"/>
                  </a:cubicBezTo>
                  <a:lnTo>
                    <a:pt x="52113" y="452556"/>
                  </a:lnTo>
                  <a:cubicBezTo>
                    <a:pt x="43884" y="452556"/>
                    <a:pt x="35656" y="444327"/>
                    <a:pt x="35656" y="436099"/>
                  </a:cubicBezTo>
                  <a:lnTo>
                    <a:pt x="35656" y="224906"/>
                  </a:lnTo>
                  <a:lnTo>
                    <a:pt x="181023" y="224906"/>
                  </a:lnTo>
                  <a:lnTo>
                    <a:pt x="181023" y="274276"/>
                  </a:lnTo>
                  <a:cubicBezTo>
                    <a:pt x="181023" y="279762"/>
                    <a:pt x="183766" y="285247"/>
                    <a:pt x="189251" y="287990"/>
                  </a:cubicBezTo>
                  <a:cubicBezTo>
                    <a:pt x="194737" y="290733"/>
                    <a:pt x="200222" y="290733"/>
                    <a:pt x="205708" y="287990"/>
                  </a:cubicBezTo>
                  <a:lnTo>
                    <a:pt x="244106" y="260562"/>
                  </a:lnTo>
                  <a:lnTo>
                    <a:pt x="282505" y="287990"/>
                  </a:lnTo>
                  <a:cubicBezTo>
                    <a:pt x="287991" y="290733"/>
                    <a:pt x="293476" y="290733"/>
                    <a:pt x="298962" y="287990"/>
                  </a:cubicBezTo>
                  <a:cubicBezTo>
                    <a:pt x="304447" y="285247"/>
                    <a:pt x="307190" y="279762"/>
                    <a:pt x="307190" y="274276"/>
                  </a:cubicBezTo>
                  <a:lnTo>
                    <a:pt x="307190" y="224906"/>
                  </a:lnTo>
                  <a:lnTo>
                    <a:pt x="452557" y="224906"/>
                  </a:lnTo>
                  <a:lnTo>
                    <a:pt x="452557" y="436099"/>
                  </a:lnTo>
                  <a:close/>
                  <a:moveTo>
                    <a:pt x="455300" y="194736"/>
                  </a:moveTo>
                  <a:lnTo>
                    <a:pt x="309933" y="194736"/>
                  </a:lnTo>
                  <a:lnTo>
                    <a:pt x="309933" y="128910"/>
                  </a:lnTo>
                  <a:lnTo>
                    <a:pt x="455300" y="128910"/>
                  </a:lnTo>
                  <a:lnTo>
                    <a:pt x="455300" y="194736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3B5624D9-8703-D79F-D804-219010B8FDE8}"/>
                </a:ext>
              </a:extLst>
            </p:cNvPr>
            <p:cNvGrpSpPr/>
            <p:nvPr/>
          </p:nvGrpSpPr>
          <p:grpSpPr>
            <a:xfrm>
              <a:off x="662657" y="443370"/>
              <a:ext cx="888845" cy="940767"/>
              <a:chOff x="662657" y="443370"/>
              <a:chExt cx="888845" cy="940767"/>
            </a:xfrm>
            <a:solidFill>
              <a:srgbClr val="000000"/>
            </a:solidFill>
          </p:grpSpPr>
          <p:sp>
            <p:nvSpPr>
              <p:cNvPr id="32" name="Freeform 1326">
                <a:extLst>
                  <a:ext uri="{FF2B5EF4-FFF2-40B4-BE49-F238E27FC236}">
                    <a16:creationId xmlns:a16="http://schemas.microsoft.com/office/drawing/2014/main" id="{5E104942-67DC-2583-ECE6-9AC630438115}"/>
                  </a:ext>
                </a:extLst>
              </p:cNvPr>
              <p:cNvSpPr/>
              <p:nvPr/>
            </p:nvSpPr>
            <p:spPr>
              <a:xfrm>
                <a:off x="989988" y="960381"/>
                <a:ext cx="227844" cy="305817"/>
              </a:xfrm>
              <a:custGeom>
                <a:avLst/>
                <a:gdLst>
                  <a:gd name="connsiteX0" fmla="*/ 122483 w 227844"/>
                  <a:gd name="connsiteY0" fmla="*/ 4114 h 305817"/>
                  <a:gd name="connsiteX1" fmla="*/ 100541 w 227844"/>
                  <a:gd name="connsiteY1" fmla="*/ 4114 h 305817"/>
                  <a:gd name="connsiteX2" fmla="*/ 4544 w 227844"/>
                  <a:gd name="connsiteY2" fmla="*/ 100111 h 305817"/>
                  <a:gd name="connsiteX3" fmla="*/ 1802 w 227844"/>
                  <a:gd name="connsiteY3" fmla="*/ 116568 h 305817"/>
                  <a:gd name="connsiteX4" fmla="*/ 15515 w 227844"/>
                  <a:gd name="connsiteY4" fmla="*/ 127538 h 305817"/>
                  <a:gd name="connsiteX5" fmla="*/ 48429 w 227844"/>
                  <a:gd name="connsiteY5" fmla="*/ 127538 h 305817"/>
                  <a:gd name="connsiteX6" fmla="*/ 48429 w 227844"/>
                  <a:gd name="connsiteY6" fmla="*/ 239992 h 305817"/>
                  <a:gd name="connsiteX7" fmla="*/ 81342 w 227844"/>
                  <a:gd name="connsiteY7" fmla="*/ 239992 h 305817"/>
                  <a:gd name="connsiteX8" fmla="*/ 81342 w 227844"/>
                  <a:gd name="connsiteY8" fmla="*/ 111082 h 305817"/>
                  <a:gd name="connsiteX9" fmla="*/ 64885 w 227844"/>
                  <a:gd name="connsiteY9" fmla="*/ 94625 h 305817"/>
                  <a:gd name="connsiteX10" fmla="*/ 56657 w 227844"/>
                  <a:gd name="connsiteY10" fmla="*/ 94625 h 305817"/>
                  <a:gd name="connsiteX11" fmla="*/ 114255 w 227844"/>
                  <a:gd name="connsiteY11" fmla="*/ 37027 h 305817"/>
                  <a:gd name="connsiteX12" fmla="*/ 171853 w 227844"/>
                  <a:gd name="connsiteY12" fmla="*/ 94625 h 305817"/>
                  <a:gd name="connsiteX13" fmla="*/ 163625 w 227844"/>
                  <a:gd name="connsiteY13" fmla="*/ 94625 h 305817"/>
                  <a:gd name="connsiteX14" fmla="*/ 147168 w 227844"/>
                  <a:gd name="connsiteY14" fmla="*/ 111082 h 305817"/>
                  <a:gd name="connsiteX15" fmla="*/ 147168 w 227844"/>
                  <a:gd name="connsiteY15" fmla="*/ 305818 h 305817"/>
                  <a:gd name="connsiteX16" fmla="*/ 180081 w 227844"/>
                  <a:gd name="connsiteY16" fmla="*/ 305818 h 305817"/>
                  <a:gd name="connsiteX17" fmla="*/ 180081 w 227844"/>
                  <a:gd name="connsiteY17" fmla="*/ 127538 h 305817"/>
                  <a:gd name="connsiteX18" fmla="*/ 212995 w 227844"/>
                  <a:gd name="connsiteY18" fmla="*/ 127538 h 305817"/>
                  <a:gd name="connsiteX19" fmla="*/ 226709 w 227844"/>
                  <a:gd name="connsiteY19" fmla="*/ 116568 h 305817"/>
                  <a:gd name="connsiteX20" fmla="*/ 223966 w 227844"/>
                  <a:gd name="connsiteY20" fmla="*/ 100111 h 305817"/>
                  <a:gd name="connsiteX21" fmla="*/ 122483 w 227844"/>
                  <a:gd name="connsiteY21" fmla="*/ 4114 h 30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7844" h="305817">
                    <a:moveTo>
                      <a:pt x="122483" y="4114"/>
                    </a:moveTo>
                    <a:cubicBezTo>
                      <a:pt x="116998" y="-1371"/>
                      <a:pt x="106027" y="-1371"/>
                      <a:pt x="100541" y="4114"/>
                    </a:cubicBezTo>
                    <a:lnTo>
                      <a:pt x="4544" y="100111"/>
                    </a:lnTo>
                    <a:cubicBezTo>
                      <a:pt x="-941" y="105596"/>
                      <a:pt x="-941" y="111082"/>
                      <a:pt x="1802" y="116568"/>
                    </a:cubicBezTo>
                    <a:cubicBezTo>
                      <a:pt x="4544" y="122053"/>
                      <a:pt x="10030" y="127538"/>
                      <a:pt x="15515" y="127538"/>
                    </a:cubicBezTo>
                    <a:lnTo>
                      <a:pt x="48429" y="127538"/>
                    </a:lnTo>
                    <a:lnTo>
                      <a:pt x="48429" y="239992"/>
                    </a:lnTo>
                    <a:lnTo>
                      <a:pt x="81342" y="239992"/>
                    </a:lnTo>
                    <a:lnTo>
                      <a:pt x="81342" y="111082"/>
                    </a:lnTo>
                    <a:cubicBezTo>
                      <a:pt x="81342" y="102854"/>
                      <a:pt x="73113" y="94625"/>
                      <a:pt x="64885" y="94625"/>
                    </a:cubicBezTo>
                    <a:lnTo>
                      <a:pt x="56657" y="94625"/>
                    </a:lnTo>
                    <a:lnTo>
                      <a:pt x="114255" y="37027"/>
                    </a:lnTo>
                    <a:lnTo>
                      <a:pt x="171853" y="94625"/>
                    </a:lnTo>
                    <a:lnTo>
                      <a:pt x="163625" y="94625"/>
                    </a:lnTo>
                    <a:cubicBezTo>
                      <a:pt x="155397" y="94625"/>
                      <a:pt x="147168" y="102854"/>
                      <a:pt x="147168" y="111082"/>
                    </a:cubicBezTo>
                    <a:lnTo>
                      <a:pt x="147168" y="305818"/>
                    </a:lnTo>
                    <a:lnTo>
                      <a:pt x="180081" y="305818"/>
                    </a:lnTo>
                    <a:lnTo>
                      <a:pt x="180081" y="127538"/>
                    </a:lnTo>
                    <a:lnTo>
                      <a:pt x="212995" y="127538"/>
                    </a:lnTo>
                    <a:cubicBezTo>
                      <a:pt x="218480" y="127538"/>
                      <a:pt x="226709" y="124796"/>
                      <a:pt x="226709" y="116568"/>
                    </a:cubicBezTo>
                    <a:cubicBezTo>
                      <a:pt x="229451" y="111082"/>
                      <a:pt x="226709" y="102854"/>
                      <a:pt x="223966" y="100111"/>
                    </a:cubicBezTo>
                    <a:lnTo>
                      <a:pt x="122483" y="4114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1327">
                <a:extLst>
                  <a:ext uri="{FF2B5EF4-FFF2-40B4-BE49-F238E27FC236}">
                    <a16:creationId xmlns:a16="http://schemas.microsoft.com/office/drawing/2014/main" id="{05BFDD3C-D7DD-60A8-4C70-39BB0455E753}"/>
                  </a:ext>
                </a:extLst>
              </p:cNvPr>
              <p:cNvSpPr/>
              <p:nvPr/>
            </p:nvSpPr>
            <p:spPr>
              <a:xfrm>
                <a:off x="1408690" y="443370"/>
                <a:ext cx="32913" cy="95996"/>
              </a:xfrm>
              <a:custGeom>
                <a:avLst/>
                <a:gdLst>
                  <a:gd name="connsiteX0" fmla="*/ 0 w 32913"/>
                  <a:gd name="connsiteY0" fmla="*/ 0 h 95996"/>
                  <a:gd name="connsiteX1" fmla="*/ 32913 w 32913"/>
                  <a:gd name="connsiteY1" fmla="*/ 0 h 95996"/>
                  <a:gd name="connsiteX2" fmla="*/ 32913 w 32913"/>
                  <a:gd name="connsiteY2" fmla="*/ 95997 h 95996"/>
                  <a:gd name="connsiteX3" fmla="*/ 0 w 32913"/>
                  <a:gd name="connsiteY3" fmla="*/ 95997 h 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9599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95997"/>
                    </a:lnTo>
                    <a:lnTo>
                      <a:pt x="0" y="9599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1328">
                <a:extLst>
                  <a:ext uri="{FF2B5EF4-FFF2-40B4-BE49-F238E27FC236}">
                    <a16:creationId xmlns:a16="http://schemas.microsoft.com/office/drawing/2014/main" id="{10E17D53-C1A2-12A1-1CCD-554823B20901}"/>
                  </a:ext>
                </a:extLst>
              </p:cNvPr>
              <p:cNvSpPr/>
              <p:nvPr/>
            </p:nvSpPr>
            <p:spPr>
              <a:xfrm>
                <a:off x="1408690" y="572280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1329">
                <a:extLst>
                  <a:ext uri="{FF2B5EF4-FFF2-40B4-BE49-F238E27FC236}">
                    <a16:creationId xmlns:a16="http://schemas.microsoft.com/office/drawing/2014/main" id="{4C1A0DF5-C3DF-DDBA-2B39-1161CA14FB26}"/>
                  </a:ext>
                </a:extLst>
              </p:cNvPr>
              <p:cNvSpPr/>
              <p:nvPr/>
            </p:nvSpPr>
            <p:spPr>
              <a:xfrm>
                <a:off x="1507429" y="492740"/>
                <a:ext cx="32913" cy="65826"/>
              </a:xfrm>
              <a:custGeom>
                <a:avLst/>
                <a:gdLst>
                  <a:gd name="connsiteX0" fmla="*/ 0 w 32913"/>
                  <a:gd name="connsiteY0" fmla="*/ 0 h 65826"/>
                  <a:gd name="connsiteX1" fmla="*/ 32913 w 32913"/>
                  <a:gd name="connsiteY1" fmla="*/ 0 h 65826"/>
                  <a:gd name="connsiteX2" fmla="*/ 32913 w 32913"/>
                  <a:gd name="connsiteY2" fmla="*/ 65826 h 65826"/>
                  <a:gd name="connsiteX3" fmla="*/ 0 w 32913"/>
                  <a:gd name="connsiteY3" fmla="*/ 65826 h 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6582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65826"/>
                    </a:lnTo>
                    <a:lnTo>
                      <a:pt x="0" y="6582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1330">
                <a:extLst>
                  <a:ext uri="{FF2B5EF4-FFF2-40B4-BE49-F238E27FC236}">
                    <a16:creationId xmlns:a16="http://schemas.microsoft.com/office/drawing/2014/main" id="{A774CEA2-BC3A-025B-3067-17FEE59CE274}"/>
                  </a:ext>
                </a:extLst>
              </p:cNvPr>
              <p:cNvSpPr/>
              <p:nvPr/>
            </p:nvSpPr>
            <p:spPr>
              <a:xfrm>
                <a:off x="1507429" y="588737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1331">
                <a:extLst>
                  <a:ext uri="{FF2B5EF4-FFF2-40B4-BE49-F238E27FC236}">
                    <a16:creationId xmlns:a16="http://schemas.microsoft.com/office/drawing/2014/main" id="{CE71D088-5F77-0816-CD55-948787BC7E6B}"/>
                  </a:ext>
                </a:extLst>
              </p:cNvPr>
              <p:cNvSpPr/>
              <p:nvPr/>
            </p:nvSpPr>
            <p:spPr>
              <a:xfrm>
                <a:off x="764139" y="443370"/>
                <a:ext cx="32913" cy="95996"/>
              </a:xfrm>
              <a:custGeom>
                <a:avLst/>
                <a:gdLst>
                  <a:gd name="connsiteX0" fmla="*/ 0 w 32913"/>
                  <a:gd name="connsiteY0" fmla="*/ 0 h 95996"/>
                  <a:gd name="connsiteX1" fmla="*/ 32913 w 32913"/>
                  <a:gd name="connsiteY1" fmla="*/ 0 h 95996"/>
                  <a:gd name="connsiteX2" fmla="*/ 32913 w 32913"/>
                  <a:gd name="connsiteY2" fmla="*/ 95997 h 95996"/>
                  <a:gd name="connsiteX3" fmla="*/ 0 w 32913"/>
                  <a:gd name="connsiteY3" fmla="*/ 95997 h 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9599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95997"/>
                    </a:lnTo>
                    <a:lnTo>
                      <a:pt x="0" y="9599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1332">
                <a:extLst>
                  <a:ext uri="{FF2B5EF4-FFF2-40B4-BE49-F238E27FC236}">
                    <a16:creationId xmlns:a16="http://schemas.microsoft.com/office/drawing/2014/main" id="{6C1B7E4D-B15E-5FD1-1CFB-BD22A0FBC5C9}"/>
                  </a:ext>
                </a:extLst>
              </p:cNvPr>
              <p:cNvSpPr/>
              <p:nvPr/>
            </p:nvSpPr>
            <p:spPr>
              <a:xfrm>
                <a:off x="764139" y="572280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1333">
                <a:extLst>
                  <a:ext uri="{FF2B5EF4-FFF2-40B4-BE49-F238E27FC236}">
                    <a16:creationId xmlns:a16="http://schemas.microsoft.com/office/drawing/2014/main" id="{A5E2ACE0-0F9C-B719-D916-6F8D7C6AED44}"/>
                  </a:ext>
                </a:extLst>
              </p:cNvPr>
              <p:cNvSpPr/>
              <p:nvPr/>
            </p:nvSpPr>
            <p:spPr>
              <a:xfrm>
                <a:off x="665400" y="492740"/>
                <a:ext cx="32913" cy="65826"/>
              </a:xfrm>
              <a:custGeom>
                <a:avLst/>
                <a:gdLst>
                  <a:gd name="connsiteX0" fmla="*/ 0 w 32913"/>
                  <a:gd name="connsiteY0" fmla="*/ 0 h 65826"/>
                  <a:gd name="connsiteX1" fmla="*/ 32913 w 32913"/>
                  <a:gd name="connsiteY1" fmla="*/ 0 h 65826"/>
                  <a:gd name="connsiteX2" fmla="*/ 32913 w 32913"/>
                  <a:gd name="connsiteY2" fmla="*/ 65826 h 65826"/>
                  <a:gd name="connsiteX3" fmla="*/ 0 w 32913"/>
                  <a:gd name="connsiteY3" fmla="*/ 65826 h 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6582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65826"/>
                    </a:lnTo>
                    <a:lnTo>
                      <a:pt x="0" y="6582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1334">
                <a:extLst>
                  <a:ext uri="{FF2B5EF4-FFF2-40B4-BE49-F238E27FC236}">
                    <a16:creationId xmlns:a16="http://schemas.microsoft.com/office/drawing/2014/main" id="{390FF75B-1DA2-8811-B707-014859EA6CC5}"/>
                  </a:ext>
                </a:extLst>
              </p:cNvPr>
              <p:cNvSpPr/>
              <p:nvPr/>
            </p:nvSpPr>
            <p:spPr>
              <a:xfrm>
                <a:off x="665400" y="588737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1" name="Graphic 3">
                <a:extLst>
                  <a:ext uri="{FF2B5EF4-FFF2-40B4-BE49-F238E27FC236}">
                    <a16:creationId xmlns:a16="http://schemas.microsoft.com/office/drawing/2014/main" id="{AF618D7A-FC2C-862A-5908-3676CDB8B4D8}"/>
                  </a:ext>
                </a:extLst>
              </p:cNvPr>
              <p:cNvGrpSpPr/>
              <p:nvPr/>
            </p:nvGrpSpPr>
            <p:grpSpPr>
              <a:xfrm>
                <a:off x="662657" y="668277"/>
                <a:ext cx="888845" cy="715860"/>
                <a:chOff x="662657" y="668277"/>
                <a:chExt cx="888845" cy="715860"/>
              </a:xfrm>
              <a:solidFill>
                <a:srgbClr val="000000"/>
              </a:solidFill>
            </p:grpSpPr>
            <p:sp>
              <p:nvSpPr>
                <p:cNvPr id="43" name="Freeform 1337">
                  <a:extLst>
                    <a:ext uri="{FF2B5EF4-FFF2-40B4-BE49-F238E27FC236}">
                      <a16:creationId xmlns:a16="http://schemas.microsoft.com/office/drawing/2014/main" id="{4DDDEEB0-8EE7-02B8-0954-255B95113FBB}"/>
                    </a:ext>
                  </a:extLst>
                </p:cNvPr>
                <p:cNvSpPr/>
                <p:nvPr/>
              </p:nvSpPr>
              <p:spPr>
                <a:xfrm>
                  <a:off x="1296236" y="1282656"/>
                  <a:ext cx="32913" cy="32913"/>
                </a:xfrm>
                <a:custGeom>
                  <a:avLst/>
                  <a:gdLst>
                    <a:gd name="connsiteX0" fmla="*/ 0 w 32913"/>
                    <a:gd name="connsiteY0" fmla="*/ 0 h 32913"/>
                    <a:gd name="connsiteX1" fmla="*/ 32913 w 32913"/>
                    <a:gd name="connsiteY1" fmla="*/ 0 h 32913"/>
                    <a:gd name="connsiteX2" fmla="*/ 32913 w 32913"/>
                    <a:gd name="connsiteY2" fmla="*/ 32913 h 32913"/>
                    <a:gd name="connsiteX3" fmla="*/ 0 w 32913"/>
                    <a:gd name="connsiteY3" fmla="*/ 32913 h 3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13" h="32913">
                      <a:moveTo>
                        <a:pt x="0" y="0"/>
                      </a:moveTo>
                      <a:lnTo>
                        <a:pt x="32913" y="0"/>
                      </a:lnTo>
                      <a:lnTo>
                        <a:pt x="32913" y="32913"/>
                      </a:lnTo>
                      <a:lnTo>
                        <a:pt x="0" y="329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1338">
                  <a:extLst>
                    <a:ext uri="{FF2B5EF4-FFF2-40B4-BE49-F238E27FC236}">
                      <a16:creationId xmlns:a16="http://schemas.microsoft.com/office/drawing/2014/main" id="{4AABA186-8C97-4F39-B180-6BB4327B10ED}"/>
                    </a:ext>
                  </a:extLst>
                </p:cNvPr>
                <p:cNvSpPr/>
                <p:nvPr/>
              </p:nvSpPr>
              <p:spPr>
                <a:xfrm>
                  <a:off x="1230410" y="668277"/>
                  <a:ext cx="321092" cy="710375"/>
                </a:xfrm>
                <a:custGeom>
                  <a:avLst/>
                  <a:gdLst>
                    <a:gd name="connsiteX0" fmla="*/ 260563 w 321092"/>
                    <a:gd name="connsiteY0" fmla="*/ 0 h 710375"/>
                    <a:gd name="connsiteX1" fmla="*/ 194736 w 321092"/>
                    <a:gd name="connsiteY1" fmla="*/ 65826 h 710375"/>
                    <a:gd name="connsiteX2" fmla="*/ 194736 w 321092"/>
                    <a:gd name="connsiteY2" fmla="*/ 202964 h 710375"/>
                    <a:gd name="connsiteX3" fmla="*/ 186508 w 321092"/>
                    <a:gd name="connsiteY3" fmla="*/ 202964 h 710375"/>
                    <a:gd name="connsiteX4" fmla="*/ 148109 w 321092"/>
                    <a:gd name="connsiteY4" fmla="*/ 233135 h 710375"/>
                    <a:gd name="connsiteX5" fmla="*/ 35656 w 321092"/>
                    <a:gd name="connsiteY5" fmla="*/ 427871 h 710375"/>
                    <a:gd name="connsiteX6" fmla="*/ 32913 w 321092"/>
                    <a:gd name="connsiteY6" fmla="*/ 436099 h 710375"/>
                    <a:gd name="connsiteX7" fmla="*/ 32913 w 321092"/>
                    <a:gd name="connsiteY7" fmla="*/ 548552 h 710375"/>
                    <a:gd name="connsiteX8" fmla="*/ 16457 w 321092"/>
                    <a:gd name="connsiteY8" fmla="*/ 548552 h 710375"/>
                    <a:gd name="connsiteX9" fmla="*/ 0 w 321092"/>
                    <a:gd name="connsiteY9" fmla="*/ 565009 h 710375"/>
                    <a:gd name="connsiteX10" fmla="*/ 0 w 321092"/>
                    <a:gd name="connsiteY10" fmla="*/ 693919 h 710375"/>
                    <a:gd name="connsiteX11" fmla="*/ 16457 w 321092"/>
                    <a:gd name="connsiteY11" fmla="*/ 710375 h 710375"/>
                    <a:gd name="connsiteX12" fmla="*/ 274277 w 321092"/>
                    <a:gd name="connsiteY12" fmla="*/ 710375 h 710375"/>
                    <a:gd name="connsiteX13" fmla="*/ 290733 w 321092"/>
                    <a:gd name="connsiteY13" fmla="*/ 693919 h 710375"/>
                    <a:gd name="connsiteX14" fmla="*/ 290733 w 321092"/>
                    <a:gd name="connsiteY14" fmla="*/ 565009 h 710375"/>
                    <a:gd name="connsiteX15" fmla="*/ 274277 w 321092"/>
                    <a:gd name="connsiteY15" fmla="*/ 548552 h 710375"/>
                    <a:gd name="connsiteX16" fmla="*/ 257820 w 321092"/>
                    <a:gd name="connsiteY16" fmla="*/ 548552 h 710375"/>
                    <a:gd name="connsiteX17" fmla="*/ 257820 w 321092"/>
                    <a:gd name="connsiteY17" fmla="*/ 537581 h 710375"/>
                    <a:gd name="connsiteX18" fmla="*/ 318161 w 321092"/>
                    <a:gd name="connsiteY18" fmla="*/ 460784 h 710375"/>
                    <a:gd name="connsiteX19" fmla="*/ 320904 w 321092"/>
                    <a:gd name="connsiteY19" fmla="*/ 449813 h 710375"/>
                    <a:gd name="connsiteX20" fmla="*/ 320904 w 321092"/>
                    <a:gd name="connsiteY20" fmla="*/ 65826 h 710375"/>
                    <a:gd name="connsiteX21" fmla="*/ 260563 w 321092"/>
                    <a:gd name="connsiteY21" fmla="*/ 0 h 710375"/>
                    <a:gd name="connsiteX22" fmla="*/ 260563 w 321092"/>
                    <a:gd name="connsiteY22" fmla="*/ 0 h 710375"/>
                    <a:gd name="connsiteX23" fmla="*/ 260563 w 321092"/>
                    <a:gd name="connsiteY23" fmla="*/ 680205 h 710375"/>
                    <a:gd name="connsiteX24" fmla="*/ 35656 w 321092"/>
                    <a:gd name="connsiteY24" fmla="*/ 680205 h 710375"/>
                    <a:gd name="connsiteX25" fmla="*/ 35656 w 321092"/>
                    <a:gd name="connsiteY25" fmla="*/ 584208 h 710375"/>
                    <a:gd name="connsiteX26" fmla="*/ 260563 w 321092"/>
                    <a:gd name="connsiteY26" fmla="*/ 584208 h 710375"/>
                    <a:gd name="connsiteX27" fmla="*/ 260563 w 321092"/>
                    <a:gd name="connsiteY27" fmla="*/ 680205 h 710375"/>
                    <a:gd name="connsiteX28" fmla="*/ 290733 w 321092"/>
                    <a:gd name="connsiteY28" fmla="*/ 447070 h 710375"/>
                    <a:gd name="connsiteX29" fmla="*/ 230392 w 321092"/>
                    <a:gd name="connsiteY29" fmla="*/ 523868 h 710375"/>
                    <a:gd name="connsiteX30" fmla="*/ 227650 w 321092"/>
                    <a:gd name="connsiteY30" fmla="*/ 534839 h 710375"/>
                    <a:gd name="connsiteX31" fmla="*/ 227650 w 321092"/>
                    <a:gd name="connsiteY31" fmla="*/ 551295 h 710375"/>
                    <a:gd name="connsiteX32" fmla="*/ 65826 w 321092"/>
                    <a:gd name="connsiteY32" fmla="*/ 551295 h 710375"/>
                    <a:gd name="connsiteX33" fmla="*/ 65826 w 321092"/>
                    <a:gd name="connsiteY33" fmla="*/ 441585 h 710375"/>
                    <a:gd name="connsiteX34" fmla="*/ 175537 w 321092"/>
                    <a:gd name="connsiteY34" fmla="*/ 249591 h 710375"/>
                    <a:gd name="connsiteX35" fmla="*/ 194736 w 321092"/>
                    <a:gd name="connsiteY35" fmla="*/ 233135 h 710375"/>
                    <a:gd name="connsiteX36" fmla="*/ 219421 w 321092"/>
                    <a:gd name="connsiteY36" fmla="*/ 235878 h 710375"/>
                    <a:gd name="connsiteX37" fmla="*/ 235878 w 321092"/>
                    <a:gd name="connsiteY37" fmla="*/ 255077 h 710375"/>
                    <a:gd name="connsiteX38" fmla="*/ 230392 w 321092"/>
                    <a:gd name="connsiteY38" fmla="*/ 279762 h 710375"/>
                    <a:gd name="connsiteX39" fmla="*/ 150852 w 321092"/>
                    <a:gd name="connsiteY39" fmla="*/ 419643 h 710375"/>
                    <a:gd name="connsiteX40" fmla="*/ 178280 w 321092"/>
                    <a:gd name="connsiteY40" fmla="*/ 436099 h 710375"/>
                    <a:gd name="connsiteX41" fmla="*/ 257820 w 321092"/>
                    <a:gd name="connsiteY41" fmla="*/ 296218 h 710375"/>
                    <a:gd name="connsiteX42" fmla="*/ 233135 w 321092"/>
                    <a:gd name="connsiteY42" fmla="*/ 208450 h 710375"/>
                    <a:gd name="connsiteX43" fmla="*/ 222164 w 321092"/>
                    <a:gd name="connsiteY43" fmla="*/ 202964 h 710375"/>
                    <a:gd name="connsiteX44" fmla="*/ 222164 w 321092"/>
                    <a:gd name="connsiteY44" fmla="*/ 63083 h 710375"/>
                    <a:gd name="connsiteX45" fmla="*/ 255077 w 321092"/>
                    <a:gd name="connsiteY45" fmla="*/ 30170 h 710375"/>
                    <a:gd name="connsiteX46" fmla="*/ 287991 w 321092"/>
                    <a:gd name="connsiteY46" fmla="*/ 63083 h 710375"/>
                    <a:gd name="connsiteX47" fmla="*/ 287991 w 321092"/>
                    <a:gd name="connsiteY47" fmla="*/ 447070 h 71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21092" h="710375">
                      <a:moveTo>
                        <a:pt x="260563" y="0"/>
                      </a:moveTo>
                      <a:cubicBezTo>
                        <a:pt x="224907" y="0"/>
                        <a:pt x="194736" y="30170"/>
                        <a:pt x="194736" y="65826"/>
                      </a:cubicBezTo>
                      <a:lnTo>
                        <a:pt x="194736" y="202964"/>
                      </a:lnTo>
                      <a:cubicBezTo>
                        <a:pt x="191994" y="202964"/>
                        <a:pt x="189251" y="202964"/>
                        <a:pt x="186508" y="202964"/>
                      </a:cubicBezTo>
                      <a:cubicBezTo>
                        <a:pt x="170051" y="208450"/>
                        <a:pt x="156338" y="219421"/>
                        <a:pt x="148109" y="233135"/>
                      </a:cubicBezTo>
                      <a:lnTo>
                        <a:pt x="35656" y="427871"/>
                      </a:lnTo>
                      <a:cubicBezTo>
                        <a:pt x="35656" y="430614"/>
                        <a:pt x="32913" y="433356"/>
                        <a:pt x="32913" y="436099"/>
                      </a:cubicBezTo>
                      <a:lnTo>
                        <a:pt x="32913" y="548552"/>
                      </a:lnTo>
                      <a:lnTo>
                        <a:pt x="16457" y="548552"/>
                      </a:lnTo>
                      <a:cubicBezTo>
                        <a:pt x="8228" y="548552"/>
                        <a:pt x="0" y="556781"/>
                        <a:pt x="0" y="565009"/>
                      </a:cubicBezTo>
                      <a:lnTo>
                        <a:pt x="0" y="693919"/>
                      </a:lnTo>
                      <a:cubicBezTo>
                        <a:pt x="0" y="702147"/>
                        <a:pt x="8228" y="710375"/>
                        <a:pt x="16457" y="710375"/>
                      </a:cubicBezTo>
                      <a:lnTo>
                        <a:pt x="274277" y="710375"/>
                      </a:lnTo>
                      <a:cubicBezTo>
                        <a:pt x="282505" y="710375"/>
                        <a:pt x="290733" y="702147"/>
                        <a:pt x="290733" y="693919"/>
                      </a:cubicBezTo>
                      <a:lnTo>
                        <a:pt x="290733" y="565009"/>
                      </a:lnTo>
                      <a:cubicBezTo>
                        <a:pt x="290733" y="556781"/>
                        <a:pt x="282505" y="548552"/>
                        <a:pt x="274277" y="548552"/>
                      </a:cubicBezTo>
                      <a:lnTo>
                        <a:pt x="257820" y="548552"/>
                      </a:lnTo>
                      <a:lnTo>
                        <a:pt x="257820" y="537581"/>
                      </a:lnTo>
                      <a:lnTo>
                        <a:pt x="318161" y="460784"/>
                      </a:lnTo>
                      <a:cubicBezTo>
                        <a:pt x="320904" y="458041"/>
                        <a:pt x="320904" y="455298"/>
                        <a:pt x="320904" y="449813"/>
                      </a:cubicBezTo>
                      <a:lnTo>
                        <a:pt x="320904" y="65826"/>
                      </a:lnTo>
                      <a:cubicBezTo>
                        <a:pt x="323647" y="30170"/>
                        <a:pt x="296219" y="0"/>
                        <a:pt x="260563" y="0"/>
                      </a:cubicBezTo>
                      <a:lnTo>
                        <a:pt x="260563" y="0"/>
                      </a:lnTo>
                      <a:close/>
                      <a:moveTo>
                        <a:pt x="260563" y="680205"/>
                      </a:moveTo>
                      <a:lnTo>
                        <a:pt x="35656" y="680205"/>
                      </a:lnTo>
                      <a:lnTo>
                        <a:pt x="35656" y="584208"/>
                      </a:lnTo>
                      <a:lnTo>
                        <a:pt x="260563" y="584208"/>
                      </a:lnTo>
                      <a:lnTo>
                        <a:pt x="260563" y="680205"/>
                      </a:lnTo>
                      <a:close/>
                      <a:moveTo>
                        <a:pt x="290733" y="447070"/>
                      </a:moveTo>
                      <a:lnTo>
                        <a:pt x="230392" y="523868"/>
                      </a:lnTo>
                      <a:cubicBezTo>
                        <a:pt x="227650" y="526610"/>
                        <a:pt x="227650" y="529353"/>
                        <a:pt x="227650" y="534839"/>
                      </a:cubicBezTo>
                      <a:lnTo>
                        <a:pt x="227650" y="551295"/>
                      </a:lnTo>
                      <a:lnTo>
                        <a:pt x="65826" y="551295"/>
                      </a:lnTo>
                      <a:lnTo>
                        <a:pt x="65826" y="441585"/>
                      </a:lnTo>
                      <a:lnTo>
                        <a:pt x="175537" y="249591"/>
                      </a:lnTo>
                      <a:cubicBezTo>
                        <a:pt x="178280" y="241363"/>
                        <a:pt x="186508" y="235878"/>
                        <a:pt x="194736" y="233135"/>
                      </a:cubicBezTo>
                      <a:cubicBezTo>
                        <a:pt x="202965" y="230392"/>
                        <a:pt x="211193" y="233135"/>
                        <a:pt x="219421" y="235878"/>
                      </a:cubicBezTo>
                      <a:cubicBezTo>
                        <a:pt x="227650" y="241363"/>
                        <a:pt x="233135" y="246849"/>
                        <a:pt x="235878" y="255077"/>
                      </a:cubicBezTo>
                      <a:cubicBezTo>
                        <a:pt x="238621" y="263305"/>
                        <a:pt x="235878" y="271534"/>
                        <a:pt x="230392" y="279762"/>
                      </a:cubicBezTo>
                      <a:lnTo>
                        <a:pt x="150852" y="419643"/>
                      </a:lnTo>
                      <a:lnTo>
                        <a:pt x="178280" y="436099"/>
                      </a:lnTo>
                      <a:lnTo>
                        <a:pt x="257820" y="296218"/>
                      </a:lnTo>
                      <a:cubicBezTo>
                        <a:pt x="277019" y="266048"/>
                        <a:pt x="266048" y="224906"/>
                        <a:pt x="233135" y="208450"/>
                      </a:cubicBezTo>
                      <a:cubicBezTo>
                        <a:pt x="230392" y="205707"/>
                        <a:pt x="227650" y="205707"/>
                        <a:pt x="222164" y="202964"/>
                      </a:cubicBezTo>
                      <a:lnTo>
                        <a:pt x="222164" y="63083"/>
                      </a:lnTo>
                      <a:cubicBezTo>
                        <a:pt x="222164" y="43884"/>
                        <a:pt x="235878" y="30170"/>
                        <a:pt x="255077" y="30170"/>
                      </a:cubicBezTo>
                      <a:cubicBezTo>
                        <a:pt x="274277" y="30170"/>
                        <a:pt x="287991" y="43884"/>
                        <a:pt x="287991" y="63083"/>
                      </a:cubicBezTo>
                      <a:lnTo>
                        <a:pt x="287991" y="4470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1339">
                  <a:extLst>
                    <a:ext uri="{FF2B5EF4-FFF2-40B4-BE49-F238E27FC236}">
                      <a16:creationId xmlns:a16="http://schemas.microsoft.com/office/drawing/2014/main" id="{47D22460-5736-6A5C-041C-BB72300FEAAF}"/>
                    </a:ext>
                  </a:extLst>
                </p:cNvPr>
                <p:cNvSpPr/>
                <p:nvPr/>
              </p:nvSpPr>
              <p:spPr>
                <a:xfrm>
                  <a:off x="662657" y="671020"/>
                  <a:ext cx="322680" cy="713118"/>
                </a:xfrm>
                <a:custGeom>
                  <a:avLst/>
                  <a:gdLst>
                    <a:gd name="connsiteX0" fmla="*/ 309933 w 322680"/>
                    <a:gd name="connsiteY0" fmla="*/ 548552 h 713118"/>
                    <a:gd name="connsiteX1" fmla="*/ 293476 w 322680"/>
                    <a:gd name="connsiteY1" fmla="*/ 548552 h 713118"/>
                    <a:gd name="connsiteX2" fmla="*/ 293476 w 322680"/>
                    <a:gd name="connsiteY2" fmla="*/ 436099 h 713118"/>
                    <a:gd name="connsiteX3" fmla="*/ 290733 w 322680"/>
                    <a:gd name="connsiteY3" fmla="*/ 427871 h 713118"/>
                    <a:gd name="connsiteX4" fmla="*/ 178280 w 322680"/>
                    <a:gd name="connsiteY4" fmla="*/ 233135 h 713118"/>
                    <a:gd name="connsiteX5" fmla="*/ 131653 w 322680"/>
                    <a:gd name="connsiteY5" fmla="*/ 202964 h 713118"/>
                    <a:gd name="connsiteX6" fmla="*/ 131653 w 322680"/>
                    <a:gd name="connsiteY6" fmla="*/ 65826 h 713118"/>
                    <a:gd name="connsiteX7" fmla="*/ 65826 w 322680"/>
                    <a:gd name="connsiteY7" fmla="*/ 0 h 713118"/>
                    <a:gd name="connsiteX8" fmla="*/ 0 w 322680"/>
                    <a:gd name="connsiteY8" fmla="*/ 65826 h 713118"/>
                    <a:gd name="connsiteX9" fmla="*/ 0 w 322680"/>
                    <a:gd name="connsiteY9" fmla="*/ 452556 h 713118"/>
                    <a:gd name="connsiteX10" fmla="*/ 2743 w 322680"/>
                    <a:gd name="connsiteY10" fmla="*/ 463527 h 713118"/>
                    <a:gd name="connsiteX11" fmla="*/ 63084 w 322680"/>
                    <a:gd name="connsiteY11" fmla="*/ 540324 h 713118"/>
                    <a:gd name="connsiteX12" fmla="*/ 63084 w 322680"/>
                    <a:gd name="connsiteY12" fmla="*/ 551295 h 713118"/>
                    <a:gd name="connsiteX13" fmla="*/ 46627 w 322680"/>
                    <a:gd name="connsiteY13" fmla="*/ 551295 h 713118"/>
                    <a:gd name="connsiteX14" fmla="*/ 30170 w 322680"/>
                    <a:gd name="connsiteY14" fmla="*/ 567752 h 713118"/>
                    <a:gd name="connsiteX15" fmla="*/ 30170 w 322680"/>
                    <a:gd name="connsiteY15" fmla="*/ 696662 h 713118"/>
                    <a:gd name="connsiteX16" fmla="*/ 46627 w 322680"/>
                    <a:gd name="connsiteY16" fmla="*/ 713118 h 713118"/>
                    <a:gd name="connsiteX17" fmla="*/ 304447 w 322680"/>
                    <a:gd name="connsiteY17" fmla="*/ 713118 h 713118"/>
                    <a:gd name="connsiteX18" fmla="*/ 320904 w 322680"/>
                    <a:gd name="connsiteY18" fmla="*/ 696662 h 713118"/>
                    <a:gd name="connsiteX19" fmla="*/ 320904 w 322680"/>
                    <a:gd name="connsiteY19" fmla="*/ 567752 h 713118"/>
                    <a:gd name="connsiteX20" fmla="*/ 309933 w 322680"/>
                    <a:gd name="connsiteY20" fmla="*/ 548552 h 713118"/>
                    <a:gd name="connsiteX21" fmla="*/ 309933 w 322680"/>
                    <a:gd name="connsiteY21" fmla="*/ 548552 h 713118"/>
                    <a:gd name="connsiteX22" fmla="*/ 35656 w 322680"/>
                    <a:gd name="connsiteY22" fmla="*/ 444327 h 713118"/>
                    <a:gd name="connsiteX23" fmla="*/ 35656 w 322680"/>
                    <a:gd name="connsiteY23" fmla="*/ 63084 h 713118"/>
                    <a:gd name="connsiteX24" fmla="*/ 68569 w 322680"/>
                    <a:gd name="connsiteY24" fmla="*/ 30170 h 713118"/>
                    <a:gd name="connsiteX25" fmla="*/ 101483 w 322680"/>
                    <a:gd name="connsiteY25" fmla="*/ 63084 h 713118"/>
                    <a:gd name="connsiteX26" fmla="*/ 101483 w 322680"/>
                    <a:gd name="connsiteY26" fmla="*/ 202964 h 713118"/>
                    <a:gd name="connsiteX27" fmla="*/ 90511 w 322680"/>
                    <a:gd name="connsiteY27" fmla="*/ 208450 h 713118"/>
                    <a:gd name="connsiteX28" fmla="*/ 60341 w 322680"/>
                    <a:gd name="connsiteY28" fmla="*/ 246849 h 713118"/>
                    <a:gd name="connsiteX29" fmla="*/ 65826 w 322680"/>
                    <a:gd name="connsiteY29" fmla="*/ 296218 h 713118"/>
                    <a:gd name="connsiteX30" fmla="*/ 145367 w 322680"/>
                    <a:gd name="connsiteY30" fmla="*/ 436099 h 713118"/>
                    <a:gd name="connsiteX31" fmla="*/ 172794 w 322680"/>
                    <a:gd name="connsiteY31" fmla="*/ 419643 h 713118"/>
                    <a:gd name="connsiteX32" fmla="*/ 93254 w 322680"/>
                    <a:gd name="connsiteY32" fmla="*/ 279762 h 713118"/>
                    <a:gd name="connsiteX33" fmla="*/ 87769 w 322680"/>
                    <a:gd name="connsiteY33" fmla="*/ 255077 h 713118"/>
                    <a:gd name="connsiteX34" fmla="*/ 104225 w 322680"/>
                    <a:gd name="connsiteY34" fmla="*/ 235878 h 713118"/>
                    <a:gd name="connsiteX35" fmla="*/ 128910 w 322680"/>
                    <a:gd name="connsiteY35" fmla="*/ 233135 h 713118"/>
                    <a:gd name="connsiteX36" fmla="*/ 148109 w 322680"/>
                    <a:gd name="connsiteY36" fmla="*/ 249591 h 713118"/>
                    <a:gd name="connsiteX37" fmla="*/ 257820 w 322680"/>
                    <a:gd name="connsiteY37" fmla="*/ 441585 h 713118"/>
                    <a:gd name="connsiteX38" fmla="*/ 257820 w 322680"/>
                    <a:gd name="connsiteY38" fmla="*/ 551295 h 713118"/>
                    <a:gd name="connsiteX39" fmla="*/ 95997 w 322680"/>
                    <a:gd name="connsiteY39" fmla="*/ 551295 h 713118"/>
                    <a:gd name="connsiteX40" fmla="*/ 95997 w 322680"/>
                    <a:gd name="connsiteY40" fmla="*/ 534839 h 713118"/>
                    <a:gd name="connsiteX41" fmla="*/ 93254 w 322680"/>
                    <a:gd name="connsiteY41" fmla="*/ 523868 h 713118"/>
                    <a:gd name="connsiteX42" fmla="*/ 35656 w 322680"/>
                    <a:gd name="connsiteY42" fmla="*/ 444327 h 713118"/>
                    <a:gd name="connsiteX43" fmla="*/ 293476 w 322680"/>
                    <a:gd name="connsiteY43" fmla="*/ 677462 h 713118"/>
                    <a:gd name="connsiteX44" fmla="*/ 68569 w 322680"/>
                    <a:gd name="connsiteY44" fmla="*/ 677462 h 713118"/>
                    <a:gd name="connsiteX45" fmla="*/ 68569 w 322680"/>
                    <a:gd name="connsiteY45" fmla="*/ 581466 h 713118"/>
                    <a:gd name="connsiteX46" fmla="*/ 293476 w 322680"/>
                    <a:gd name="connsiteY46" fmla="*/ 581466 h 713118"/>
                    <a:gd name="connsiteX47" fmla="*/ 293476 w 322680"/>
                    <a:gd name="connsiteY47" fmla="*/ 677462 h 713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22680" h="713118">
                      <a:moveTo>
                        <a:pt x="309933" y="548552"/>
                      </a:moveTo>
                      <a:lnTo>
                        <a:pt x="293476" y="548552"/>
                      </a:lnTo>
                      <a:lnTo>
                        <a:pt x="293476" y="436099"/>
                      </a:lnTo>
                      <a:cubicBezTo>
                        <a:pt x="293476" y="433357"/>
                        <a:pt x="293476" y="430614"/>
                        <a:pt x="290733" y="427871"/>
                      </a:cubicBezTo>
                      <a:lnTo>
                        <a:pt x="178280" y="233135"/>
                      </a:lnTo>
                      <a:cubicBezTo>
                        <a:pt x="167309" y="216678"/>
                        <a:pt x="150852" y="205707"/>
                        <a:pt x="131653" y="202964"/>
                      </a:cubicBezTo>
                      <a:lnTo>
                        <a:pt x="131653" y="65826"/>
                      </a:lnTo>
                      <a:cubicBezTo>
                        <a:pt x="131653" y="30170"/>
                        <a:pt x="101483" y="0"/>
                        <a:pt x="65826" y="0"/>
                      </a:cubicBezTo>
                      <a:cubicBezTo>
                        <a:pt x="30170" y="0"/>
                        <a:pt x="0" y="30170"/>
                        <a:pt x="0" y="65826"/>
                      </a:cubicBezTo>
                      <a:lnTo>
                        <a:pt x="0" y="452556"/>
                      </a:lnTo>
                      <a:cubicBezTo>
                        <a:pt x="0" y="455298"/>
                        <a:pt x="0" y="460784"/>
                        <a:pt x="2743" y="463527"/>
                      </a:cubicBezTo>
                      <a:lnTo>
                        <a:pt x="63084" y="540324"/>
                      </a:lnTo>
                      <a:lnTo>
                        <a:pt x="63084" y="551295"/>
                      </a:lnTo>
                      <a:lnTo>
                        <a:pt x="46627" y="551295"/>
                      </a:lnTo>
                      <a:cubicBezTo>
                        <a:pt x="38399" y="551295"/>
                        <a:pt x="30170" y="559524"/>
                        <a:pt x="30170" y="567752"/>
                      </a:cubicBezTo>
                      <a:lnTo>
                        <a:pt x="30170" y="696662"/>
                      </a:lnTo>
                      <a:cubicBezTo>
                        <a:pt x="30170" y="704890"/>
                        <a:pt x="38399" y="713118"/>
                        <a:pt x="46627" y="713118"/>
                      </a:cubicBezTo>
                      <a:lnTo>
                        <a:pt x="304447" y="713118"/>
                      </a:lnTo>
                      <a:cubicBezTo>
                        <a:pt x="312676" y="713118"/>
                        <a:pt x="320904" y="704890"/>
                        <a:pt x="320904" y="696662"/>
                      </a:cubicBezTo>
                      <a:lnTo>
                        <a:pt x="320904" y="567752"/>
                      </a:lnTo>
                      <a:cubicBezTo>
                        <a:pt x="326389" y="554038"/>
                        <a:pt x="318161" y="548552"/>
                        <a:pt x="309933" y="548552"/>
                      </a:cubicBezTo>
                      <a:lnTo>
                        <a:pt x="309933" y="548552"/>
                      </a:lnTo>
                      <a:close/>
                      <a:moveTo>
                        <a:pt x="35656" y="444327"/>
                      </a:moveTo>
                      <a:lnTo>
                        <a:pt x="35656" y="63084"/>
                      </a:lnTo>
                      <a:cubicBezTo>
                        <a:pt x="35656" y="43884"/>
                        <a:pt x="49370" y="30170"/>
                        <a:pt x="68569" y="30170"/>
                      </a:cubicBezTo>
                      <a:cubicBezTo>
                        <a:pt x="87769" y="30170"/>
                        <a:pt x="101483" y="43884"/>
                        <a:pt x="101483" y="63084"/>
                      </a:cubicBezTo>
                      <a:lnTo>
                        <a:pt x="101483" y="202964"/>
                      </a:lnTo>
                      <a:cubicBezTo>
                        <a:pt x="98740" y="202964"/>
                        <a:pt x="95997" y="205707"/>
                        <a:pt x="90511" y="208450"/>
                      </a:cubicBezTo>
                      <a:cubicBezTo>
                        <a:pt x="76798" y="216678"/>
                        <a:pt x="65826" y="230392"/>
                        <a:pt x="60341" y="246849"/>
                      </a:cubicBezTo>
                      <a:cubicBezTo>
                        <a:pt x="54855" y="263305"/>
                        <a:pt x="57598" y="279762"/>
                        <a:pt x="65826" y="296218"/>
                      </a:cubicBezTo>
                      <a:lnTo>
                        <a:pt x="145367" y="436099"/>
                      </a:lnTo>
                      <a:lnTo>
                        <a:pt x="172794" y="419643"/>
                      </a:lnTo>
                      <a:lnTo>
                        <a:pt x="93254" y="279762"/>
                      </a:lnTo>
                      <a:cubicBezTo>
                        <a:pt x="87769" y="271534"/>
                        <a:pt x="87769" y="263305"/>
                        <a:pt x="87769" y="255077"/>
                      </a:cubicBezTo>
                      <a:cubicBezTo>
                        <a:pt x="90511" y="246849"/>
                        <a:pt x="95997" y="238620"/>
                        <a:pt x="104225" y="235878"/>
                      </a:cubicBezTo>
                      <a:cubicBezTo>
                        <a:pt x="112453" y="233135"/>
                        <a:pt x="120682" y="230392"/>
                        <a:pt x="128910" y="233135"/>
                      </a:cubicBezTo>
                      <a:cubicBezTo>
                        <a:pt x="137138" y="235878"/>
                        <a:pt x="145367" y="241363"/>
                        <a:pt x="148109" y="249591"/>
                      </a:cubicBezTo>
                      <a:lnTo>
                        <a:pt x="257820" y="441585"/>
                      </a:lnTo>
                      <a:lnTo>
                        <a:pt x="257820" y="551295"/>
                      </a:lnTo>
                      <a:lnTo>
                        <a:pt x="95997" y="551295"/>
                      </a:lnTo>
                      <a:lnTo>
                        <a:pt x="95997" y="534839"/>
                      </a:lnTo>
                      <a:cubicBezTo>
                        <a:pt x="95997" y="532096"/>
                        <a:pt x="95997" y="526610"/>
                        <a:pt x="93254" y="523868"/>
                      </a:cubicBezTo>
                      <a:lnTo>
                        <a:pt x="35656" y="444327"/>
                      </a:lnTo>
                      <a:close/>
                      <a:moveTo>
                        <a:pt x="293476" y="677462"/>
                      </a:moveTo>
                      <a:lnTo>
                        <a:pt x="68569" y="677462"/>
                      </a:lnTo>
                      <a:lnTo>
                        <a:pt x="68569" y="581466"/>
                      </a:lnTo>
                      <a:lnTo>
                        <a:pt x="293476" y="581466"/>
                      </a:lnTo>
                      <a:lnTo>
                        <a:pt x="293476" y="6774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2" name="Freeform 1336">
                <a:extLst>
                  <a:ext uri="{FF2B5EF4-FFF2-40B4-BE49-F238E27FC236}">
                    <a16:creationId xmlns:a16="http://schemas.microsoft.com/office/drawing/2014/main" id="{ED3E21C2-D596-79C8-2DD2-67EACF9F2A09}"/>
                  </a:ext>
                </a:extLst>
              </p:cNvPr>
              <p:cNvSpPr/>
              <p:nvPr/>
            </p:nvSpPr>
            <p:spPr>
              <a:xfrm>
                <a:off x="893050" y="1282656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C26F4889-697B-9B83-8AE2-52F0F1C6B0C0}"/>
              </a:ext>
            </a:extLst>
          </p:cNvPr>
          <p:cNvGrpSpPr/>
          <p:nvPr/>
        </p:nvGrpSpPr>
        <p:grpSpPr>
          <a:xfrm>
            <a:off x="7563914" y="2739135"/>
            <a:ext cx="822338" cy="834775"/>
            <a:chOff x="3918554" y="774528"/>
            <a:chExt cx="868197" cy="924466"/>
          </a:xfrm>
        </p:grpSpPr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3AFB767A-BF66-249E-8858-86A30CC825E1}"/>
                </a:ext>
              </a:extLst>
            </p:cNvPr>
            <p:cNvGrpSpPr/>
            <p:nvPr/>
          </p:nvGrpSpPr>
          <p:grpSpPr>
            <a:xfrm>
              <a:off x="3918554" y="774528"/>
              <a:ext cx="868197" cy="924466"/>
              <a:chOff x="3918554" y="774528"/>
              <a:chExt cx="868197" cy="924466"/>
            </a:xfrm>
            <a:solidFill>
              <a:srgbClr val="010101"/>
            </a:solidFill>
          </p:grpSpPr>
          <p:sp>
            <p:nvSpPr>
              <p:cNvPr id="51" name="Freeform 300">
                <a:extLst>
                  <a:ext uri="{FF2B5EF4-FFF2-40B4-BE49-F238E27FC236}">
                    <a16:creationId xmlns:a16="http://schemas.microsoft.com/office/drawing/2014/main" id="{ED9B8543-9B95-DD12-0FE2-094620749BA7}"/>
                  </a:ext>
                </a:extLst>
              </p:cNvPr>
              <p:cNvSpPr/>
              <p:nvPr/>
            </p:nvSpPr>
            <p:spPr>
              <a:xfrm>
                <a:off x="3918554" y="774528"/>
                <a:ext cx="868197" cy="924466"/>
              </a:xfrm>
              <a:custGeom>
                <a:avLst/>
                <a:gdLst>
                  <a:gd name="connsiteX0" fmla="*/ 859428 w 868197"/>
                  <a:gd name="connsiteY0" fmla="*/ 489969 h 924466"/>
                  <a:gd name="connsiteX1" fmla="*/ 762772 w 868197"/>
                  <a:gd name="connsiteY1" fmla="*/ 322855 h 924466"/>
                  <a:gd name="connsiteX2" fmla="*/ 770902 w 868197"/>
                  <a:gd name="connsiteY2" fmla="*/ 318338 h 924466"/>
                  <a:gd name="connsiteX3" fmla="*/ 805228 w 868197"/>
                  <a:gd name="connsiteY3" fmla="*/ 274075 h 924466"/>
                  <a:gd name="connsiteX4" fmla="*/ 798002 w 868197"/>
                  <a:gd name="connsiteY4" fmla="*/ 218973 h 924466"/>
                  <a:gd name="connsiteX5" fmla="*/ 698636 w 868197"/>
                  <a:gd name="connsiteY5" fmla="*/ 192776 h 924466"/>
                  <a:gd name="connsiteX6" fmla="*/ 690507 w 868197"/>
                  <a:gd name="connsiteY6" fmla="*/ 197293 h 924466"/>
                  <a:gd name="connsiteX7" fmla="*/ 593851 w 868197"/>
                  <a:gd name="connsiteY7" fmla="*/ 29275 h 924466"/>
                  <a:gd name="connsiteX8" fmla="*/ 557718 w 868197"/>
                  <a:gd name="connsiteY8" fmla="*/ 2176 h 924466"/>
                  <a:gd name="connsiteX9" fmla="*/ 512552 w 868197"/>
                  <a:gd name="connsiteY9" fmla="*/ 8499 h 924466"/>
                  <a:gd name="connsiteX10" fmla="*/ 485452 w 868197"/>
                  <a:gd name="connsiteY10" fmla="*/ 44632 h 924466"/>
                  <a:gd name="connsiteX11" fmla="*/ 485452 w 868197"/>
                  <a:gd name="connsiteY11" fmla="*/ 76248 h 924466"/>
                  <a:gd name="connsiteX12" fmla="*/ 393314 w 868197"/>
                  <a:gd name="connsiteY12" fmla="*/ 178324 h 924466"/>
                  <a:gd name="connsiteX13" fmla="*/ 395120 w 868197"/>
                  <a:gd name="connsiteY13" fmla="*/ 203616 h 924466"/>
                  <a:gd name="connsiteX14" fmla="*/ 420413 w 868197"/>
                  <a:gd name="connsiteY14" fmla="*/ 201810 h 924466"/>
                  <a:gd name="connsiteX15" fmla="*/ 503519 w 868197"/>
                  <a:gd name="connsiteY15" fmla="*/ 107865 h 924466"/>
                  <a:gd name="connsiteX16" fmla="*/ 745609 w 868197"/>
                  <a:gd name="connsiteY16" fmla="*/ 527005 h 924466"/>
                  <a:gd name="connsiteX17" fmla="*/ 340921 w 868197"/>
                  <a:gd name="connsiteY17" fmla="*/ 613725 h 924466"/>
                  <a:gd name="connsiteX18" fmla="*/ 228006 w 868197"/>
                  <a:gd name="connsiteY18" fmla="*/ 417704 h 924466"/>
                  <a:gd name="connsiteX19" fmla="*/ 312015 w 868197"/>
                  <a:gd name="connsiteY19" fmla="*/ 322855 h 924466"/>
                  <a:gd name="connsiteX20" fmla="*/ 310208 w 868197"/>
                  <a:gd name="connsiteY20" fmla="*/ 297562 h 924466"/>
                  <a:gd name="connsiteX21" fmla="*/ 284915 w 868197"/>
                  <a:gd name="connsiteY21" fmla="*/ 299369 h 924466"/>
                  <a:gd name="connsiteX22" fmla="*/ 193680 w 868197"/>
                  <a:gd name="connsiteY22" fmla="*/ 401444 h 924466"/>
                  <a:gd name="connsiteX23" fmla="*/ 42825 w 868197"/>
                  <a:gd name="connsiteY23" fmla="*/ 489066 h 924466"/>
                  <a:gd name="connsiteX24" fmla="*/ 3079 w 868197"/>
                  <a:gd name="connsiteY24" fmla="*/ 541459 h 924466"/>
                  <a:gd name="connsiteX25" fmla="*/ 12112 w 868197"/>
                  <a:gd name="connsiteY25" fmla="*/ 606498 h 924466"/>
                  <a:gd name="connsiteX26" fmla="*/ 69925 w 868197"/>
                  <a:gd name="connsiteY26" fmla="*/ 706767 h 924466"/>
                  <a:gd name="connsiteX27" fmla="*/ 144900 w 868197"/>
                  <a:gd name="connsiteY27" fmla="*/ 750126 h 924466"/>
                  <a:gd name="connsiteX28" fmla="*/ 188260 w 868197"/>
                  <a:gd name="connsiteY28" fmla="*/ 738383 h 924466"/>
                  <a:gd name="connsiteX29" fmla="*/ 231619 w 868197"/>
                  <a:gd name="connsiteY29" fmla="*/ 713993 h 924466"/>
                  <a:gd name="connsiteX30" fmla="*/ 420413 w 868197"/>
                  <a:gd name="connsiteY30" fmla="*/ 902787 h 924466"/>
                  <a:gd name="connsiteX31" fmla="*/ 471903 w 868197"/>
                  <a:gd name="connsiteY31" fmla="*/ 924467 h 924466"/>
                  <a:gd name="connsiteX32" fmla="*/ 508036 w 868197"/>
                  <a:gd name="connsiteY32" fmla="*/ 914531 h 924466"/>
                  <a:gd name="connsiteX33" fmla="*/ 544168 w 868197"/>
                  <a:gd name="connsiteY33" fmla="*/ 860331 h 924466"/>
                  <a:gd name="connsiteX34" fmla="*/ 523392 w 868197"/>
                  <a:gd name="connsiteY34" fmla="*/ 798905 h 924466"/>
                  <a:gd name="connsiteX35" fmla="*/ 458353 w 868197"/>
                  <a:gd name="connsiteY35" fmla="*/ 733866 h 924466"/>
                  <a:gd name="connsiteX36" fmla="*/ 476419 w 868197"/>
                  <a:gd name="connsiteY36" fmla="*/ 723930 h 924466"/>
                  <a:gd name="connsiteX37" fmla="*/ 500809 w 868197"/>
                  <a:gd name="connsiteY37" fmla="*/ 686893 h 924466"/>
                  <a:gd name="connsiteX38" fmla="*/ 485452 w 868197"/>
                  <a:gd name="connsiteY38" fmla="*/ 645341 h 924466"/>
                  <a:gd name="connsiteX39" fmla="*/ 463773 w 868197"/>
                  <a:gd name="connsiteY39" fmla="*/ 625468 h 924466"/>
                  <a:gd name="connsiteX40" fmla="*/ 768192 w 868197"/>
                  <a:gd name="connsiteY40" fmla="*/ 560428 h 924466"/>
                  <a:gd name="connsiteX41" fmla="*/ 795292 w 868197"/>
                  <a:gd name="connsiteY41" fmla="*/ 575785 h 924466"/>
                  <a:gd name="connsiteX42" fmla="*/ 810648 w 868197"/>
                  <a:gd name="connsiteY42" fmla="*/ 577592 h 924466"/>
                  <a:gd name="connsiteX43" fmla="*/ 840458 w 868197"/>
                  <a:gd name="connsiteY43" fmla="*/ 569462 h 924466"/>
                  <a:gd name="connsiteX44" fmla="*/ 867557 w 868197"/>
                  <a:gd name="connsiteY44" fmla="*/ 533329 h 924466"/>
                  <a:gd name="connsiteX45" fmla="*/ 859428 w 868197"/>
                  <a:gd name="connsiteY45" fmla="*/ 489969 h 924466"/>
                  <a:gd name="connsiteX46" fmla="*/ 859428 w 868197"/>
                  <a:gd name="connsiteY46" fmla="*/ 489969 h 924466"/>
                  <a:gd name="connsiteX47" fmla="*/ 707670 w 868197"/>
                  <a:gd name="connsiteY47" fmla="*/ 228006 h 924466"/>
                  <a:gd name="connsiteX48" fmla="*/ 715799 w 868197"/>
                  <a:gd name="connsiteY48" fmla="*/ 223490 h 924466"/>
                  <a:gd name="connsiteX49" fmla="*/ 765482 w 868197"/>
                  <a:gd name="connsiteY49" fmla="*/ 237039 h 924466"/>
                  <a:gd name="connsiteX50" fmla="*/ 751932 w 868197"/>
                  <a:gd name="connsiteY50" fmla="*/ 286722 h 924466"/>
                  <a:gd name="connsiteX51" fmla="*/ 743802 w 868197"/>
                  <a:gd name="connsiteY51" fmla="*/ 291239 h 924466"/>
                  <a:gd name="connsiteX52" fmla="*/ 707670 w 868197"/>
                  <a:gd name="connsiteY52" fmla="*/ 228909 h 924466"/>
                  <a:gd name="connsiteX53" fmla="*/ 707670 w 868197"/>
                  <a:gd name="connsiteY53" fmla="*/ 228006 h 924466"/>
                  <a:gd name="connsiteX54" fmla="*/ 169290 w 868197"/>
                  <a:gd name="connsiteY54" fmla="*/ 708573 h 924466"/>
                  <a:gd name="connsiteX55" fmla="*/ 100637 w 868197"/>
                  <a:gd name="connsiteY55" fmla="*/ 690507 h 924466"/>
                  <a:gd name="connsiteX56" fmla="*/ 42825 w 868197"/>
                  <a:gd name="connsiteY56" fmla="*/ 590238 h 924466"/>
                  <a:gd name="connsiteX57" fmla="*/ 37405 w 868197"/>
                  <a:gd name="connsiteY57" fmla="*/ 552299 h 924466"/>
                  <a:gd name="connsiteX58" fmla="*/ 60891 w 868197"/>
                  <a:gd name="connsiteY58" fmla="*/ 521586 h 924466"/>
                  <a:gd name="connsiteX59" fmla="*/ 199100 w 868197"/>
                  <a:gd name="connsiteY59" fmla="*/ 442093 h 924466"/>
                  <a:gd name="connsiteX60" fmla="*/ 307498 w 868197"/>
                  <a:gd name="connsiteY60" fmla="*/ 629081 h 924466"/>
                  <a:gd name="connsiteX61" fmla="*/ 169290 w 868197"/>
                  <a:gd name="connsiteY61" fmla="*/ 708573 h 924466"/>
                  <a:gd name="connsiteX62" fmla="*/ 507132 w 868197"/>
                  <a:gd name="connsiteY62" fmla="*/ 856718 h 924466"/>
                  <a:gd name="connsiteX63" fmla="*/ 489066 w 868197"/>
                  <a:gd name="connsiteY63" fmla="*/ 883817 h 924466"/>
                  <a:gd name="connsiteX64" fmla="*/ 444803 w 868197"/>
                  <a:gd name="connsiteY64" fmla="*/ 877495 h 924466"/>
                  <a:gd name="connsiteX65" fmla="*/ 263235 w 868197"/>
                  <a:gd name="connsiteY65" fmla="*/ 695927 h 924466"/>
                  <a:gd name="connsiteX66" fmla="*/ 329178 w 868197"/>
                  <a:gd name="connsiteY66" fmla="*/ 657987 h 924466"/>
                  <a:gd name="connsiteX67" fmla="*/ 497196 w 868197"/>
                  <a:gd name="connsiteY67" fmla="*/ 826005 h 924466"/>
                  <a:gd name="connsiteX68" fmla="*/ 507132 w 868197"/>
                  <a:gd name="connsiteY68" fmla="*/ 856718 h 924466"/>
                  <a:gd name="connsiteX69" fmla="*/ 507132 w 868197"/>
                  <a:gd name="connsiteY69" fmla="*/ 856718 h 924466"/>
                  <a:gd name="connsiteX70" fmla="*/ 459256 w 868197"/>
                  <a:gd name="connsiteY70" fmla="*/ 672440 h 924466"/>
                  <a:gd name="connsiteX71" fmla="*/ 462869 w 868197"/>
                  <a:gd name="connsiteY71" fmla="*/ 683280 h 924466"/>
                  <a:gd name="connsiteX72" fmla="*/ 456546 w 868197"/>
                  <a:gd name="connsiteY72" fmla="*/ 693217 h 924466"/>
                  <a:gd name="connsiteX73" fmla="*/ 430350 w 868197"/>
                  <a:gd name="connsiteY73" fmla="*/ 708573 h 924466"/>
                  <a:gd name="connsiteX74" fmla="*/ 368021 w 868197"/>
                  <a:gd name="connsiteY74" fmla="*/ 646244 h 924466"/>
                  <a:gd name="connsiteX75" fmla="*/ 418607 w 868197"/>
                  <a:gd name="connsiteY75" fmla="*/ 635404 h 924466"/>
                  <a:gd name="connsiteX76" fmla="*/ 459256 w 868197"/>
                  <a:gd name="connsiteY76" fmla="*/ 672440 h 924466"/>
                  <a:gd name="connsiteX77" fmla="*/ 830521 w 868197"/>
                  <a:gd name="connsiteY77" fmla="*/ 525199 h 924466"/>
                  <a:gd name="connsiteX78" fmla="*/ 819681 w 868197"/>
                  <a:gd name="connsiteY78" fmla="*/ 538749 h 924466"/>
                  <a:gd name="connsiteX79" fmla="*/ 802518 w 868197"/>
                  <a:gd name="connsiteY79" fmla="*/ 541459 h 924466"/>
                  <a:gd name="connsiteX80" fmla="*/ 788969 w 868197"/>
                  <a:gd name="connsiteY80" fmla="*/ 530619 h 924466"/>
                  <a:gd name="connsiteX81" fmla="*/ 523392 w 868197"/>
                  <a:gd name="connsiteY81" fmla="*/ 69925 h 924466"/>
                  <a:gd name="connsiteX82" fmla="*/ 520682 w 868197"/>
                  <a:gd name="connsiteY82" fmla="*/ 52762 h 924466"/>
                  <a:gd name="connsiteX83" fmla="*/ 531522 w 868197"/>
                  <a:gd name="connsiteY83" fmla="*/ 39212 h 924466"/>
                  <a:gd name="connsiteX84" fmla="*/ 543265 w 868197"/>
                  <a:gd name="connsiteY84" fmla="*/ 36502 h 924466"/>
                  <a:gd name="connsiteX85" fmla="*/ 549588 w 868197"/>
                  <a:gd name="connsiteY85" fmla="*/ 37405 h 924466"/>
                  <a:gd name="connsiteX86" fmla="*/ 563138 w 868197"/>
                  <a:gd name="connsiteY86" fmla="*/ 48245 h 924466"/>
                  <a:gd name="connsiteX87" fmla="*/ 828715 w 868197"/>
                  <a:gd name="connsiteY87" fmla="*/ 508939 h 924466"/>
                  <a:gd name="connsiteX88" fmla="*/ 830521 w 868197"/>
                  <a:gd name="connsiteY88" fmla="*/ 525199 h 9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68197" h="924466">
                    <a:moveTo>
                      <a:pt x="859428" y="489969"/>
                    </a:moveTo>
                    <a:lnTo>
                      <a:pt x="762772" y="322855"/>
                    </a:lnTo>
                    <a:lnTo>
                      <a:pt x="770902" y="318338"/>
                    </a:lnTo>
                    <a:cubicBezTo>
                      <a:pt x="788065" y="308402"/>
                      <a:pt x="799808" y="293045"/>
                      <a:pt x="805228" y="274075"/>
                    </a:cubicBezTo>
                    <a:cubicBezTo>
                      <a:pt x="810648" y="255106"/>
                      <a:pt x="807938" y="236136"/>
                      <a:pt x="798002" y="218973"/>
                    </a:cubicBezTo>
                    <a:cubicBezTo>
                      <a:pt x="778129" y="184647"/>
                      <a:pt x="732963" y="172000"/>
                      <a:pt x="698636" y="192776"/>
                    </a:cubicBezTo>
                    <a:lnTo>
                      <a:pt x="690507" y="197293"/>
                    </a:lnTo>
                    <a:lnTo>
                      <a:pt x="593851" y="29275"/>
                    </a:lnTo>
                    <a:cubicBezTo>
                      <a:pt x="585721" y="15726"/>
                      <a:pt x="573075" y="5789"/>
                      <a:pt x="557718" y="2176"/>
                    </a:cubicBezTo>
                    <a:cubicBezTo>
                      <a:pt x="542362" y="-2341"/>
                      <a:pt x="527005" y="369"/>
                      <a:pt x="512552" y="8499"/>
                    </a:cubicBezTo>
                    <a:cubicBezTo>
                      <a:pt x="498099" y="16629"/>
                      <a:pt x="489066" y="29275"/>
                      <a:pt x="485452" y="44632"/>
                    </a:cubicBezTo>
                    <a:cubicBezTo>
                      <a:pt x="482742" y="55472"/>
                      <a:pt x="482742" y="65408"/>
                      <a:pt x="485452" y="76248"/>
                    </a:cubicBezTo>
                    <a:lnTo>
                      <a:pt x="393314" y="178324"/>
                    </a:lnTo>
                    <a:cubicBezTo>
                      <a:pt x="386990" y="185550"/>
                      <a:pt x="386990" y="197293"/>
                      <a:pt x="395120" y="203616"/>
                    </a:cubicBezTo>
                    <a:cubicBezTo>
                      <a:pt x="402347" y="209940"/>
                      <a:pt x="414090" y="209940"/>
                      <a:pt x="420413" y="201810"/>
                    </a:cubicBezTo>
                    <a:lnTo>
                      <a:pt x="503519" y="107865"/>
                    </a:lnTo>
                    <a:lnTo>
                      <a:pt x="745609" y="527005"/>
                    </a:lnTo>
                    <a:lnTo>
                      <a:pt x="340921" y="613725"/>
                    </a:lnTo>
                    <a:lnTo>
                      <a:pt x="228006" y="417704"/>
                    </a:lnTo>
                    <a:lnTo>
                      <a:pt x="312015" y="322855"/>
                    </a:lnTo>
                    <a:cubicBezTo>
                      <a:pt x="318338" y="315628"/>
                      <a:pt x="318338" y="303885"/>
                      <a:pt x="310208" y="297562"/>
                    </a:cubicBezTo>
                    <a:cubicBezTo>
                      <a:pt x="302982" y="291239"/>
                      <a:pt x="291238" y="291239"/>
                      <a:pt x="284915" y="299369"/>
                    </a:cubicBezTo>
                    <a:lnTo>
                      <a:pt x="193680" y="401444"/>
                    </a:lnTo>
                    <a:lnTo>
                      <a:pt x="42825" y="489066"/>
                    </a:lnTo>
                    <a:cubicBezTo>
                      <a:pt x="22952" y="500809"/>
                      <a:pt x="8499" y="518876"/>
                      <a:pt x="3079" y="541459"/>
                    </a:cubicBezTo>
                    <a:cubicBezTo>
                      <a:pt x="-3245" y="564042"/>
                      <a:pt x="369" y="586625"/>
                      <a:pt x="12112" y="606498"/>
                    </a:cubicBezTo>
                    <a:lnTo>
                      <a:pt x="69925" y="706767"/>
                    </a:lnTo>
                    <a:cubicBezTo>
                      <a:pt x="86184" y="734769"/>
                      <a:pt x="115091" y="750126"/>
                      <a:pt x="144900" y="750126"/>
                    </a:cubicBezTo>
                    <a:cubicBezTo>
                      <a:pt x="159353" y="750126"/>
                      <a:pt x="174710" y="746513"/>
                      <a:pt x="188260" y="738383"/>
                    </a:cubicBezTo>
                    <a:lnTo>
                      <a:pt x="231619" y="713993"/>
                    </a:lnTo>
                    <a:lnTo>
                      <a:pt x="420413" y="902787"/>
                    </a:lnTo>
                    <a:cubicBezTo>
                      <a:pt x="434866" y="917240"/>
                      <a:pt x="452933" y="924467"/>
                      <a:pt x="471903" y="924467"/>
                    </a:cubicBezTo>
                    <a:cubicBezTo>
                      <a:pt x="484549" y="924467"/>
                      <a:pt x="497196" y="920854"/>
                      <a:pt x="508036" y="914531"/>
                    </a:cubicBezTo>
                    <a:cubicBezTo>
                      <a:pt x="527909" y="902787"/>
                      <a:pt x="540555" y="883817"/>
                      <a:pt x="544168" y="860331"/>
                    </a:cubicBezTo>
                    <a:cubicBezTo>
                      <a:pt x="546878" y="837748"/>
                      <a:pt x="539652" y="815165"/>
                      <a:pt x="523392" y="798905"/>
                    </a:cubicBezTo>
                    <a:lnTo>
                      <a:pt x="458353" y="733866"/>
                    </a:lnTo>
                    <a:lnTo>
                      <a:pt x="476419" y="723930"/>
                    </a:lnTo>
                    <a:cubicBezTo>
                      <a:pt x="489969" y="715800"/>
                      <a:pt x="499002" y="702250"/>
                      <a:pt x="500809" y="686893"/>
                    </a:cubicBezTo>
                    <a:cubicBezTo>
                      <a:pt x="502616" y="671537"/>
                      <a:pt x="497196" y="656181"/>
                      <a:pt x="485452" y="645341"/>
                    </a:cubicBezTo>
                    <a:lnTo>
                      <a:pt x="463773" y="625468"/>
                    </a:lnTo>
                    <a:lnTo>
                      <a:pt x="768192" y="560428"/>
                    </a:lnTo>
                    <a:cubicBezTo>
                      <a:pt x="775419" y="567655"/>
                      <a:pt x="784452" y="573075"/>
                      <a:pt x="795292" y="575785"/>
                    </a:cubicBezTo>
                    <a:cubicBezTo>
                      <a:pt x="800712" y="577592"/>
                      <a:pt x="805228" y="577592"/>
                      <a:pt x="810648" y="577592"/>
                    </a:cubicBezTo>
                    <a:cubicBezTo>
                      <a:pt x="820585" y="577592"/>
                      <a:pt x="830521" y="574882"/>
                      <a:pt x="840458" y="569462"/>
                    </a:cubicBezTo>
                    <a:cubicBezTo>
                      <a:pt x="854008" y="561332"/>
                      <a:pt x="863944" y="548685"/>
                      <a:pt x="867557" y="533329"/>
                    </a:cubicBezTo>
                    <a:cubicBezTo>
                      <a:pt x="869364" y="518876"/>
                      <a:pt x="867557" y="503519"/>
                      <a:pt x="859428" y="489969"/>
                    </a:cubicBezTo>
                    <a:lnTo>
                      <a:pt x="859428" y="489969"/>
                    </a:lnTo>
                    <a:close/>
                    <a:moveTo>
                      <a:pt x="707670" y="228006"/>
                    </a:moveTo>
                    <a:lnTo>
                      <a:pt x="715799" y="223490"/>
                    </a:lnTo>
                    <a:cubicBezTo>
                      <a:pt x="732963" y="213553"/>
                      <a:pt x="755546" y="218973"/>
                      <a:pt x="765482" y="237039"/>
                    </a:cubicBezTo>
                    <a:cubicBezTo>
                      <a:pt x="775419" y="254203"/>
                      <a:pt x="769999" y="276786"/>
                      <a:pt x="751932" y="286722"/>
                    </a:cubicBezTo>
                    <a:lnTo>
                      <a:pt x="743802" y="291239"/>
                    </a:lnTo>
                    <a:lnTo>
                      <a:pt x="707670" y="228909"/>
                    </a:lnTo>
                    <a:lnTo>
                      <a:pt x="707670" y="228006"/>
                    </a:lnTo>
                    <a:close/>
                    <a:moveTo>
                      <a:pt x="169290" y="708573"/>
                    </a:moveTo>
                    <a:cubicBezTo>
                      <a:pt x="145804" y="722123"/>
                      <a:pt x="115091" y="713993"/>
                      <a:pt x="100637" y="690507"/>
                    </a:cubicBezTo>
                    <a:lnTo>
                      <a:pt x="42825" y="590238"/>
                    </a:lnTo>
                    <a:cubicBezTo>
                      <a:pt x="36502" y="578495"/>
                      <a:pt x="34695" y="564945"/>
                      <a:pt x="37405" y="552299"/>
                    </a:cubicBezTo>
                    <a:cubicBezTo>
                      <a:pt x="40115" y="539652"/>
                      <a:pt x="49148" y="528812"/>
                      <a:pt x="60891" y="521586"/>
                    </a:cubicBezTo>
                    <a:lnTo>
                      <a:pt x="199100" y="442093"/>
                    </a:lnTo>
                    <a:lnTo>
                      <a:pt x="307498" y="629081"/>
                    </a:lnTo>
                    <a:lnTo>
                      <a:pt x="169290" y="708573"/>
                    </a:lnTo>
                    <a:close/>
                    <a:moveTo>
                      <a:pt x="507132" y="856718"/>
                    </a:moveTo>
                    <a:cubicBezTo>
                      <a:pt x="505326" y="868461"/>
                      <a:pt x="499002" y="878398"/>
                      <a:pt x="489066" y="883817"/>
                    </a:cubicBezTo>
                    <a:cubicBezTo>
                      <a:pt x="474613" y="891947"/>
                      <a:pt x="456546" y="890141"/>
                      <a:pt x="444803" y="877495"/>
                    </a:cubicBezTo>
                    <a:lnTo>
                      <a:pt x="263235" y="695927"/>
                    </a:lnTo>
                    <a:lnTo>
                      <a:pt x="329178" y="657987"/>
                    </a:lnTo>
                    <a:lnTo>
                      <a:pt x="497196" y="826005"/>
                    </a:lnTo>
                    <a:cubicBezTo>
                      <a:pt x="504422" y="833232"/>
                      <a:pt x="508939" y="844975"/>
                      <a:pt x="507132" y="856718"/>
                    </a:cubicBezTo>
                    <a:lnTo>
                      <a:pt x="507132" y="856718"/>
                    </a:lnTo>
                    <a:close/>
                    <a:moveTo>
                      <a:pt x="459256" y="672440"/>
                    </a:moveTo>
                    <a:cubicBezTo>
                      <a:pt x="461966" y="675150"/>
                      <a:pt x="463773" y="678764"/>
                      <a:pt x="462869" y="683280"/>
                    </a:cubicBezTo>
                    <a:cubicBezTo>
                      <a:pt x="461966" y="687797"/>
                      <a:pt x="460159" y="690507"/>
                      <a:pt x="456546" y="693217"/>
                    </a:cubicBezTo>
                    <a:lnTo>
                      <a:pt x="430350" y="708573"/>
                    </a:lnTo>
                    <a:lnTo>
                      <a:pt x="368021" y="646244"/>
                    </a:lnTo>
                    <a:lnTo>
                      <a:pt x="418607" y="635404"/>
                    </a:lnTo>
                    <a:lnTo>
                      <a:pt x="459256" y="672440"/>
                    </a:lnTo>
                    <a:close/>
                    <a:moveTo>
                      <a:pt x="830521" y="525199"/>
                    </a:moveTo>
                    <a:cubicBezTo>
                      <a:pt x="828715" y="531522"/>
                      <a:pt x="825101" y="536039"/>
                      <a:pt x="819681" y="538749"/>
                    </a:cubicBezTo>
                    <a:cubicBezTo>
                      <a:pt x="814261" y="541459"/>
                      <a:pt x="807938" y="542362"/>
                      <a:pt x="802518" y="541459"/>
                    </a:cubicBezTo>
                    <a:cubicBezTo>
                      <a:pt x="796195" y="539652"/>
                      <a:pt x="791678" y="536039"/>
                      <a:pt x="788969" y="530619"/>
                    </a:cubicBezTo>
                    <a:lnTo>
                      <a:pt x="523392" y="69925"/>
                    </a:lnTo>
                    <a:cubicBezTo>
                      <a:pt x="520682" y="64505"/>
                      <a:pt x="519779" y="58182"/>
                      <a:pt x="520682" y="52762"/>
                    </a:cubicBezTo>
                    <a:cubicBezTo>
                      <a:pt x="522489" y="46439"/>
                      <a:pt x="526102" y="41922"/>
                      <a:pt x="531522" y="39212"/>
                    </a:cubicBezTo>
                    <a:cubicBezTo>
                      <a:pt x="535135" y="37405"/>
                      <a:pt x="538748" y="36502"/>
                      <a:pt x="543265" y="36502"/>
                    </a:cubicBezTo>
                    <a:cubicBezTo>
                      <a:pt x="545072" y="36502"/>
                      <a:pt x="546878" y="36502"/>
                      <a:pt x="549588" y="37405"/>
                    </a:cubicBezTo>
                    <a:cubicBezTo>
                      <a:pt x="555912" y="39212"/>
                      <a:pt x="560428" y="42825"/>
                      <a:pt x="563138" y="48245"/>
                    </a:cubicBezTo>
                    <a:lnTo>
                      <a:pt x="828715" y="508939"/>
                    </a:lnTo>
                    <a:cubicBezTo>
                      <a:pt x="831424" y="513456"/>
                      <a:pt x="832328" y="518876"/>
                      <a:pt x="830521" y="52519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301">
                <a:extLst>
                  <a:ext uri="{FF2B5EF4-FFF2-40B4-BE49-F238E27FC236}">
                    <a16:creationId xmlns:a16="http://schemas.microsoft.com/office/drawing/2014/main" id="{16259253-D7F5-E424-1369-D60F6ABE130B}"/>
                  </a:ext>
                </a:extLst>
              </p:cNvPr>
              <p:cNvSpPr/>
              <p:nvPr/>
            </p:nvSpPr>
            <p:spPr>
              <a:xfrm>
                <a:off x="4253152" y="1007954"/>
                <a:ext cx="36132" cy="36132"/>
              </a:xfrm>
              <a:custGeom>
                <a:avLst/>
                <a:gdLst>
                  <a:gd name="connsiteX0" fmla="*/ 18066 w 36132"/>
                  <a:gd name="connsiteY0" fmla="*/ 36133 h 36132"/>
                  <a:gd name="connsiteX1" fmla="*/ 30713 w 36132"/>
                  <a:gd name="connsiteY1" fmla="*/ 30713 h 36132"/>
                  <a:gd name="connsiteX2" fmla="*/ 36133 w 36132"/>
                  <a:gd name="connsiteY2" fmla="*/ 18066 h 36132"/>
                  <a:gd name="connsiteX3" fmla="*/ 30713 w 36132"/>
                  <a:gd name="connsiteY3" fmla="*/ 5420 h 36132"/>
                  <a:gd name="connsiteX4" fmla="*/ 18066 w 36132"/>
                  <a:gd name="connsiteY4" fmla="*/ 0 h 36132"/>
                  <a:gd name="connsiteX5" fmla="*/ 5420 w 36132"/>
                  <a:gd name="connsiteY5" fmla="*/ 5420 h 36132"/>
                  <a:gd name="connsiteX6" fmla="*/ 0 w 36132"/>
                  <a:gd name="connsiteY6" fmla="*/ 18066 h 36132"/>
                  <a:gd name="connsiteX7" fmla="*/ 5420 w 36132"/>
                  <a:gd name="connsiteY7" fmla="*/ 30713 h 36132"/>
                  <a:gd name="connsiteX8" fmla="*/ 18066 w 36132"/>
                  <a:gd name="connsiteY8" fmla="*/ 36133 h 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32" h="36132">
                    <a:moveTo>
                      <a:pt x="18066" y="36133"/>
                    </a:moveTo>
                    <a:cubicBezTo>
                      <a:pt x="22583" y="36133"/>
                      <a:pt x="27100" y="34327"/>
                      <a:pt x="30713" y="30713"/>
                    </a:cubicBezTo>
                    <a:cubicBezTo>
                      <a:pt x="34326" y="27100"/>
                      <a:pt x="36133" y="22583"/>
                      <a:pt x="36133" y="18066"/>
                    </a:cubicBezTo>
                    <a:cubicBezTo>
                      <a:pt x="36133" y="13550"/>
                      <a:pt x="34326" y="9033"/>
                      <a:pt x="30713" y="5420"/>
                    </a:cubicBezTo>
                    <a:cubicBezTo>
                      <a:pt x="27100" y="1807"/>
                      <a:pt x="22583" y="0"/>
                      <a:pt x="18066" y="0"/>
                    </a:cubicBezTo>
                    <a:cubicBezTo>
                      <a:pt x="13550" y="0"/>
                      <a:pt x="9033" y="1807"/>
                      <a:pt x="5420" y="5420"/>
                    </a:cubicBezTo>
                    <a:cubicBezTo>
                      <a:pt x="1807" y="9033"/>
                      <a:pt x="0" y="13550"/>
                      <a:pt x="0" y="18066"/>
                    </a:cubicBezTo>
                    <a:cubicBezTo>
                      <a:pt x="0" y="22583"/>
                      <a:pt x="1807" y="27100"/>
                      <a:pt x="5420" y="30713"/>
                    </a:cubicBezTo>
                    <a:cubicBezTo>
                      <a:pt x="8130" y="34327"/>
                      <a:pt x="13550" y="36133"/>
                      <a:pt x="18066" y="3613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aphic 2">
              <a:extLst>
                <a:ext uri="{FF2B5EF4-FFF2-40B4-BE49-F238E27FC236}">
                  <a16:creationId xmlns:a16="http://schemas.microsoft.com/office/drawing/2014/main" id="{744D192E-8E1E-8636-4826-516CFE86A8A3}"/>
                </a:ext>
              </a:extLst>
            </p:cNvPr>
            <p:cNvGrpSpPr/>
            <p:nvPr/>
          </p:nvGrpSpPr>
          <p:grpSpPr>
            <a:xfrm>
              <a:off x="3958353" y="890522"/>
              <a:ext cx="708520" cy="605461"/>
              <a:chOff x="3958353" y="890522"/>
              <a:chExt cx="708520" cy="605461"/>
            </a:xfrm>
            <a:solidFill>
              <a:srgbClr val="60A9DD"/>
            </a:solidFill>
          </p:grpSpPr>
          <p:sp>
            <p:nvSpPr>
              <p:cNvPr id="49" name="Freeform 298">
                <a:extLst>
                  <a:ext uri="{FF2B5EF4-FFF2-40B4-BE49-F238E27FC236}">
                    <a16:creationId xmlns:a16="http://schemas.microsoft.com/office/drawing/2014/main" id="{AC3288B8-EB30-84F5-2195-50DBA6B2350F}"/>
                  </a:ext>
                </a:extLst>
              </p:cNvPr>
              <p:cNvSpPr/>
              <p:nvPr/>
            </p:nvSpPr>
            <p:spPr>
              <a:xfrm>
                <a:off x="4150173" y="890522"/>
                <a:ext cx="516699" cy="505860"/>
              </a:xfrm>
              <a:custGeom>
                <a:avLst/>
                <a:gdLst>
                  <a:gd name="connsiteX0" fmla="*/ 274610 w 516699"/>
                  <a:gd name="connsiteY0" fmla="*/ 0 h 505860"/>
                  <a:gd name="connsiteX1" fmla="*/ 516700 w 516699"/>
                  <a:gd name="connsiteY1" fmla="*/ 419141 h 505860"/>
                  <a:gd name="connsiteX2" fmla="*/ 112915 w 516699"/>
                  <a:gd name="connsiteY2" fmla="*/ 505860 h 505860"/>
                  <a:gd name="connsiteX3" fmla="*/ 0 w 516699"/>
                  <a:gd name="connsiteY3" fmla="*/ 309840 h 50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699" h="505860">
                    <a:moveTo>
                      <a:pt x="274610" y="0"/>
                    </a:moveTo>
                    <a:lnTo>
                      <a:pt x="516700" y="419141"/>
                    </a:lnTo>
                    <a:lnTo>
                      <a:pt x="112915" y="505860"/>
                    </a:lnTo>
                    <a:lnTo>
                      <a:pt x="0" y="309840"/>
                    </a:lnTo>
                  </a:path>
                </a:pathLst>
              </a:custGeom>
              <a:solidFill>
                <a:srgbClr val="00BADE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299">
                <a:extLst>
                  <a:ext uri="{FF2B5EF4-FFF2-40B4-BE49-F238E27FC236}">
                    <a16:creationId xmlns:a16="http://schemas.microsoft.com/office/drawing/2014/main" id="{23F5AB0F-260E-FA5A-FFC3-685E1A0C450F}"/>
                  </a:ext>
                </a:extLst>
              </p:cNvPr>
              <p:cNvSpPr/>
              <p:nvPr/>
            </p:nvSpPr>
            <p:spPr>
              <a:xfrm>
                <a:off x="3958353" y="1222945"/>
                <a:ext cx="271312" cy="273038"/>
              </a:xfrm>
              <a:custGeom>
                <a:avLst/>
                <a:gdLst>
                  <a:gd name="connsiteX0" fmla="*/ 133104 w 271312"/>
                  <a:gd name="connsiteY0" fmla="*/ 266480 h 273038"/>
                  <a:gd name="connsiteX1" fmla="*/ 64452 w 271312"/>
                  <a:gd name="connsiteY1" fmla="*/ 248413 h 273038"/>
                  <a:gd name="connsiteX2" fmla="*/ 6639 w 271312"/>
                  <a:gd name="connsiteY2" fmla="*/ 148144 h 273038"/>
                  <a:gd name="connsiteX3" fmla="*/ 1220 w 271312"/>
                  <a:gd name="connsiteY3" fmla="*/ 110205 h 273038"/>
                  <a:gd name="connsiteX4" fmla="*/ 24706 w 271312"/>
                  <a:gd name="connsiteY4" fmla="*/ 79492 h 273038"/>
                  <a:gd name="connsiteX5" fmla="*/ 162914 w 271312"/>
                  <a:gd name="connsiteY5" fmla="*/ 0 h 273038"/>
                  <a:gd name="connsiteX6" fmla="*/ 271313 w 271312"/>
                  <a:gd name="connsiteY6" fmla="*/ 186987 h 273038"/>
                  <a:gd name="connsiteX7" fmla="*/ 133104 w 271312"/>
                  <a:gd name="connsiteY7" fmla="*/ 266480 h 2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12" h="273038">
                    <a:moveTo>
                      <a:pt x="133104" y="266480"/>
                    </a:moveTo>
                    <a:cubicBezTo>
                      <a:pt x="109618" y="280030"/>
                      <a:pt x="78905" y="271900"/>
                      <a:pt x="64452" y="248413"/>
                    </a:cubicBezTo>
                    <a:lnTo>
                      <a:pt x="6639" y="148144"/>
                    </a:lnTo>
                    <a:cubicBezTo>
                      <a:pt x="316" y="136401"/>
                      <a:pt x="-1490" y="122852"/>
                      <a:pt x="1220" y="110205"/>
                    </a:cubicBezTo>
                    <a:cubicBezTo>
                      <a:pt x="4833" y="97559"/>
                      <a:pt x="12963" y="86719"/>
                      <a:pt x="24706" y="79492"/>
                    </a:cubicBezTo>
                    <a:lnTo>
                      <a:pt x="162914" y="0"/>
                    </a:lnTo>
                    <a:lnTo>
                      <a:pt x="271313" y="186987"/>
                    </a:lnTo>
                    <a:lnTo>
                      <a:pt x="133104" y="266480"/>
                    </a:lnTo>
                    <a:close/>
                  </a:path>
                </a:pathLst>
              </a:custGeom>
              <a:solidFill>
                <a:srgbClr val="00BADE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4" name="Graphic 53" descr="Internet with solid fill">
            <a:extLst>
              <a:ext uri="{FF2B5EF4-FFF2-40B4-BE49-F238E27FC236}">
                <a16:creationId xmlns:a16="http://schemas.microsoft.com/office/drawing/2014/main" id="{29578FCC-2B7B-0D3F-4FB4-39C77AD4F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5535" y="4065674"/>
            <a:ext cx="914400" cy="914400"/>
          </a:xfrm>
          <a:prstGeom prst="rect">
            <a:avLst/>
          </a:prstGeom>
        </p:spPr>
      </p:pic>
      <p:grpSp>
        <p:nvGrpSpPr>
          <p:cNvPr id="55" name="Graphic 3">
            <a:extLst>
              <a:ext uri="{FF2B5EF4-FFF2-40B4-BE49-F238E27FC236}">
                <a16:creationId xmlns:a16="http://schemas.microsoft.com/office/drawing/2014/main" id="{3BACCE37-79FA-95CD-8EAE-7C9D7A0FD7C4}"/>
              </a:ext>
            </a:extLst>
          </p:cNvPr>
          <p:cNvGrpSpPr/>
          <p:nvPr/>
        </p:nvGrpSpPr>
        <p:grpSpPr>
          <a:xfrm>
            <a:off x="9100547" y="5298634"/>
            <a:ext cx="914400" cy="832931"/>
            <a:chOff x="6582714" y="331356"/>
            <a:chExt cx="1146476" cy="1157445"/>
          </a:xfrm>
        </p:grpSpPr>
        <p:sp>
          <p:nvSpPr>
            <p:cNvPr id="56" name="Freeform 1022">
              <a:extLst>
                <a:ext uri="{FF2B5EF4-FFF2-40B4-BE49-F238E27FC236}">
                  <a16:creationId xmlns:a16="http://schemas.microsoft.com/office/drawing/2014/main" id="{46BC3119-7CE1-A1C5-C942-FC78C88A6BC9}"/>
                </a:ext>
              </a:extLst>
            </p:cNvPr>
            <p:cNvSpPr/>
            <p:nvPr/>
          </p:nvSpPr>
          <p:spPr>
            <a:xfrm>
              <a:off x="7021557" y="463008"/>
              <a:ext cx="255077" cy="279761"/>
            </a:xfrm>
            <a:custGeom>
              <a:avLst/>
              <a:gdLst>
                <a:gd name="connsiteX0" fmla="*/ 27428 w 255077"/>
                <a:gd name="connsiteY0" fmla="*/ 49370 h 279761"/>
                <a:gd name="connsiteX1" fmla="*/ 128910 w 255077"/>
                <a:gd name="connsiteY1" fmla="*/ 0 h 279761"/>
                <a:gd name="connsiteX2" fmla="*/ 128910 w 255077"/>
                <a:gd name="connsiteY2" fmla="*/ 0 h 279761"/>
                <a:gd name="connsiteX3" fmla="*/ 255077 w 255077"/>
                <a:gd name="connsiteY3" fmla="*/ 128910 h 279761"/>
                <a:gd name="connsiteX4" fmla="*/ 219421 w 255077"/>
                <a:gd name="connsiteY4" fmla="*/ 216678 h 279761"/>
                <a:gd name="connsiteX5" fmla="*/ 181022 w 255077"/>
                <a:gd name="connsiteY5" fmla="*/ 279762 h 279761"/>
                <a:gd name="connsiteX6" fmla="*/ 76797 w 255077"/>
                <a:gd name="connsiteY6" fmla="*/ 279762 h 279761"/>
                <a:gd name="connsiteX7" fmla="*/ 35656 w 255077"/>
                <a:gd name="connsiteY7" fmla="*/ 216678 h 279761"/>
                <a:gd name="connsiteX8" fmla="*/ 0 w 255077"/>
                <a:gd name="connsiteY8" fmla="*/ 128910 h 279761"/>
                <a:gd name="connsiteX9" fmla="*/ 2742 w 255077"/>
                <a:gd name="connsiteY9" fmla="*/ 74055 h 279761"/>
                <a:gd name="connsiteX10" fmla="*/ 27428 w 255077"/>
                <a:gd name="connsiteY10" fmla="*/ 49370 h 2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077" h="279761">
                  <a:moveTo>
                    <a:pt x="27428" y="49370"/>
                  </a:moveTo>
                  <a:cubicBezTo>
                    <a:pt x="52113" y="19199"/>
                    <a:pt x="87769" y="0"/>
                    <a:pt x="128910" y="0"/>
                  </a:cubicBezTo>
                  <a:lnTo>
                    <a:pt x="128910" y="0"/>
                  </a:lnTo>
                  <a:cubicBezTo>
                    <a:pt x="200222" y="0"/>
                    <a:pt x="255077" y="57598"/>
                    <a:pt x="255077" y="128910"/>
                  </a:cubicBezTo>
                  <a:cubicBezTo>
                    <a:pt x="255077" y="161823"/>
                    <a:pt x="241363" y="194736"/>
                    <a:pt x="219421" y="216678"/>
                  </a:cubicBezTo>
                  <a:cubicBezTo>
                    <a:pt x="202965" y="233135"/>
                    <a:pt x="189252" y="255077"/>
                    <a:pt x="181022" y="279762"/>
                  </a:cubicBezTo>
                  <a:lnTo>
                    <a:pt x="76797" y="279762"/>
                  </a:lnTo>
                  <a:cubicBezTo>
                    <a:pt x="68569" y="257820"/>
                    <a:pt x="54855" y="235878"/>
                    <a:pt x="35656" y="216678"/>
                  </a:cubicBezTo>
                  <a:cubicBezTo>
                    <a:pt x="13714" y="191993"/>
                    <a:pt x="0" y="161823"/>
                    <a:pt x="0" y="128910"/>
                  </a:cubicBezTo>
                  <a:lnTo>
                    <a:pt x="2742" y="74055"/>
                  </a:lnTo>
                  <a:lnTo>
                    <a:pt x="27428" y="49370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aphic 3">
              <a:extLst>
                <a:ext uri="{FF2B5EF4-FFF2-40B4-BE49-F238E27FC236}">
                  <a16:creationId xmlns:a16="http://schemas.microsoft.com/office/drawing/2014/main" id="{B0693C1E-A174-B71A-530D-E485ED86DE56}"/>
                </a:ext>
              </a:extLst>
            </p:cNvPr>
            <p:cNvGrpSpPr/>
            <p:nvPr/>
          </p:nvGrpSpPr>
          <p:grpSpPr>
            <a:xfrm>
              <a:off x="6582714" y="331356"/>
              <a:ext cx="1146476" cy="1157445"/>
              <a:chOff x="6582714" y="331356"/>
              <a:chExt cx="1146476" cy="1157445"/>
            </a:xfrm>
            <a:solidFill>
              <a:srgbClr val="000000"/>
            </a:solidFill>
          </p:grpSpPr>
          <p:sp>
            <p:nvSpPr>
              <p:cNvPr id="58" name="Freeform 1024">
                <a:extLst>
                  <a:ext uri="{FF2B5EF4-FFF2-40B4-BE49-F238E27FC236}">
                    <a16:creationId xmlns:a16="http://schemas.microsoft.com/office/drawing/2014/main" id="{BC9AAF87-5EEF-00C0-2462-C7835809D922}"/>
                  </a:ext>
                </a:extLst>
              </p:cNvPr>
              <p:cNvSpPr/>
              <p:nvPr/>
            </p:nvSpPr>
            <p:spPr>
              <a:xfrm>
                <a:off x="6582714" y="424610"/>
                <a:ext cx="1146476" cy="1064191"/>
              </a:xfrm>
              <a:custGeom>
                <a:avLst/>
                <a:gdLst>
                  <a:gd name="connsiteX0" fmla="*/ 1023052 w 1146476"/>
                  <a:gd name="connsiteY0" fmla="*/ 811858 h 1064191"/>
                  <a:gd name="connsiteX1" fmla="*/ 1061451 w 1146476"/>
                  <a:gd name="connsiteY1" fmla="*/ 724089 h 1064191"/>
                  <a:gd name="connsiteX2" fmla="*/ 959969 w 1146476"/>
                  <a:gd name="connsiteY2" fmla="*/ 606150 h 1064191"/>
                  <a:gd name="connsiteX3" fmla="*/ 959969 w 1146476"/>
                  <a:gd name="connsiteY3" fmla="*/ 556781 h 1064191"/>
                  <a:gd name="connsiteX4" fmla="*/ 910599 w 1146476"/>
                  <a:gd name="connsiteY4" fmla="*/ 507411 h 1064191"/>
                  <a:gd name="connsiteX5" fmla="*/ 584209 w 1146476"/>
                  <a:gd name="connsiteY5" fmla="*/ 507411 h 1064191"/>
                  <a:gd name="connsiteX6" fmla="*/ 584209 w 1146476"/>
                  <a:gd name="connsiteY6" fmla="*/ 433356 h 1064191"/>
                  <a:gd name="connsiteX7" fmla="*/ 619865 w 1146476"/>
                  <a:gd name="connsiteY7" fmla="*/ 433356 h 1064191"/>
                  <a:gd name="connsiteX8" fmla="*/ 663750 w 1146476"/>
                  <a:gd name="connsiteY8" fmla="*/ 389472 h 1064191"/>
                  <a:gd name="connsiteX9" fmla="*/ 663750 w 1146476"/>
                  <a:gd name="connsiteY9" fmla="*/ 356559 h 1064191"/>
                  <a:gd name="connsiteX10" fmla="*/ 652778 w 1146476"/>
                  <a:gd name="connsiteY10" fmla="*/ 326389 h 1064191"/>
                  <a:gd name="connsiteX11" fmla="*/ 685692 w 1146476"/>
                  <a:gd name="connsiteY11" fmla="*/ 274276 h 1064191"/>
                  <a:gd name="connsiteX12" fmla="*/ 729575 w 1146476"/>
                  <a:gd name="connsiteY12" fmla="*/ 164566 h 1064191"/>
                  <a:gd name="connsiteX13" fmla="*/ 729575 w 1146476"/>
                  <a:gd name="connsiteY13" fmla="*/ 150852 h 1064191"/>
                  <a:gd name="connsiteX14" fmla="*/ 710377 w 1146476"/>
                  <a:gd name="connsiteY14" fmla="*/ 134395 h 1064191"/>
                  <a:gd name="connsiteX15" fmla="*/ 693920 w 1146476"/>
                  <a:gd name="connsiteY15" fmla="*/ 153595 h 1064191"/>
                  <a:gd name="connsiteX16" fmla="*/ 693920 w 1146476"/>
                  <a:gd name="connsiteY16" fmla="*/ 164566 h 1064191"/>
                  <a:gd name="connsiteX17" fmla="*/ 661006 w 1146476"/>
                  <a:gd name="connsiteY17" fmla="*/ 249591 h 1064191"/>
                  <a:gd name="connsiteX18" fmla="*/ 622609 w 1146476"/>
                  <a:gd name="connsiteY18" fmla="*/ 309932 h 1064191"/>
                  <a:gd name="connsiteX19" fmla="*/ 518384 w 1146476"/>
                  <a:gd name="connsiteY19" fmla="*/ 309932 h 1064191"/>
                  <a:gd name="connsiteX20" fmla="*/ 479984 w 1146476"/>
                  <a:gd name="connsiteY20" fmla="*/ 249591 h 1064191"/>
                  <a:gd name="connsiteX21" fmla="*/ 444329 w 1146476"/>
                  <a:gd name="connsiteY21" fmla="*/ 161823 h 1064191"/>
                  <a:gd name="connsiteX22" fmla="*/ 570495 w 1146476"/>
                  <a:gd name="connsiteY22" fmla="*/ 35656 h 1064191"/>
                  <a:gd name="connsiteX23" fmla="*/ 570495 w 1146476"/>
                  <a:gd name="connsiteY23" fmla="*/ 35656 h 1064191"/>
                  <a:gd name="connsiteX24" fmla="*/ 669236 w 1146476"/>
                  <a:gd name="connsiteY24" fmla="*/ 82283 h 1064191"/>
                  <a:gd name="connsiteX25" fmla="*/ 693920 w 1146476"/>
                  <a:gd name="connsiteY25" fmla="*/ 85026 h 1064191"/>
                  <a:gd name="connsiteX26" fmla="*/ 696664 w 1146476"/>
                  <a:gd name="connsiteY26" fmla="*/ 60341 h 1064191"/>
                  <a:gd name="connsiteX27" fmla="*/ 570495 w 1146476"/>
                  <a:gd name="connsiteY27" fmla="*/ 0 h 1064191"/>
                  <a:gd name="connsiteX28" fmla="*/ 570495 w 1146476"/>
                  <a:gd name="connsiteY28" fmla="*/ 0 h 1064191"/>
                  <a:gd name="connsiteX29" fmla="*/ 411415 w 1146476"/>
                  <a:gd name="connsiteY29" fmla="*/ 159080 h 1064191"/>
                  <a:gd name="connsiteX30" fmla="*/ 455299 w 1146476"/>
                  <a:gd name="connsiteY30" fmla="*/ 268791 h 1064191"/>
                  <a:gd name="connsiteX31" fmla="*/ 488212 w 1146476"/>
                  <a:gd name="connsiteY31" fmla="*/ 318160 h 1064191"/>
                  <a:gd name="connsiteX32" fmla="*/ 477242 w 1146476"/>
                  <a:gd name="connsiteY32" fmla="*/ 348331 h 1064191"/>
                  <a:gd name="connsiteX33" fmla="*/ 477242 w 1146476"/>
                  <a:gd name="connsiteY33" fmla="*/ 381244 h 1064191"/>
                  <a:gd name="connsiteX34" fmla="*/ 521126 w 1146476"/>
                  <a:gd name="connsiteY34" fmla="*/ 425128 h 1064191"/>
                  <a:gd name="connsiteX35" fmla="*/ 556781 w 1146476"/>
                  <a:gd name="connsiteY35" fmla="*/ 425128 h 1064191"/>
                  <a:gd name="connsiteX36" fmla="*/ 556781 w 1146476"/>
                  <a:gd name="connsiteY36" fmla="*/ 499183 h 1064191"/>
                  <a:gd name="connsiteX37" fmla="*/ 230393 w 1146476"/>
                  <a:gd name="connsiteY37" fmla="*/ 499183 h 1064191"/>
                  <a:gd name="connsiteX38" fmla="*/ 181022 w 1146476"/>
                  <a:gd name="connsiteY38" fmla="*/ 548552 h 1064191"/>
                  <a:gd name="connsiteX39" fmla="*/ 181022 w 1146476"/>
                  <a:gd name="connsiteY39" fmla="*/ 597922 h 1064191"/>
                  <a:gd name="connsiteX40" fmla="*/ 79541 w 1146476"/>
                  <a:gd name="connsiteY40" fmla="*/ 715861 h 1064191"/>
                  <a:gd name="connsiteX41" fmla="*/ 117939 w 1146476"/>
                  <a:gd name="connsiteY41" fmla="*/ 803629 h 1064191"/>
                  <a:gd name="connsiteX42" fmla="*/ 68569 w 1146476"/>
                  <a:gd name="connsiteY42" fmla="*/ 822829 h 1064191"/>
                  <a:gd name="connsiteX43" fmla="*/ 63083 w 1146476"/>
                  <a:gd name="connsiteY43" fmla="*/ 847513 h 1064191"/>
                  <a:gd name="connsiteX44" fmla="*/ 87769 w 1146476"/>
                  <a:gd name="connsiteY44" fmla="*/ 852999 h 1064191"/>
                  <a:gd name="connsiteX45" fmla="*/ 153594 w 1146476"/>
                  <a:gd name="connsiteY45" fmla="*/ 833800 h 1064191"/>
                  <a:gd name="connsiteX46" fmla="*/ 249591 w 1146476"/>
                  <a:gd name="connsiteY46" fmla="*/ 833800 h 1064191"/>
                  <a:gd name="connsiteX47" fmla="*/ 373016 w 1146476"/>
                  <a:gd name="connsiteY47" fmla="*/ 957224 h 1064191"/>
                  <a:gd name="connsiteX48" fmla="*/ 373016 w 1146476"/>
                  <a:gd name="connsiteY48" fmla="*/ 1012079 h 1064191"/>
                  <a:gd name="connsiteX49" fmla="*/ 359302 w 1146476"/>
                  <a:gd name="connsiteY49" fmla="*/ 1025793 h 1064191"/>
                  <a:gd name="connsiteX50" fmla="*/ 323646 w 1146476"/>
                  <a:gd name="connsiteY50" fmla="*/ 1025793 h 1064191"/>
                  <a:gd name="connsiteX51" fmla="*/ 323646 w 1146476"/>
                  <a:gd name="connsiteY51" fmla="*/ 973681 h 1064191"/>
                  <a:gd name="connsiteX52" fmla="*/ 307190 w 1146476"/>
                  <a:gd name="connsiteY52" fmla="*/ 957224 h 1064191"/>
                  <a:gd name="connsiteX53" fmla="*/ 290733 w 1146476"/>
                  <a:gd name="connsiteY53" fmla="*/ 973681 h 1064191"/>
                  <a:gd name="connsiteX54" fmla="*/ 290733 w 1146476"/>
                  <a:gd name="connsiteY54" fmla="*/ 1025793 h 1064191"/>
                  <a:gd name="connsiteX55" fmla="*/ 117939 w 1146476"/>
                  <a:gd name="connsiteY55" fmla="*/ 1025793 h 1064191"/>
                  <a:gd name="connsiteX56" fmla="*/ 117939 w 1146476"/>
                  <a:gd name="connsiteY56" fmla="*/ 973681 h 1064191"/>
                  <a:gd name="connsiteX57" fmla="*/ 101483 w 1146476"/>
                  <a:gd name="connsiteY57" fmla="*/ 957224 h 1064191"/>
                  <a:gd name="connsiteX58" fmla="*/ 85025 w 1146476"/>
                  <a:gd name="connsiteY58" fmla="*/ 973681 h 1064191"/>
                  <a:gd name="connsiteX59" fmla="*/ 85025 w 1146476"/>
                  <a:gd name="connsiteY59" fmla="*/ 1025793 h 1064191"/>
                  <a:gd name="connsiteX60" fmla="*/ 49369 w 1146476"/>
                  <a:gd name="connsiteY60" fmla="*/ 1025793 h 1064191"/>
                  <a:gd name="connsiteX61" fmla="*/ 35656 w 1146476"/>
                  <a:gd name="connsiteY61" fmla="*/ 1012079 h 1064191"/>
                  <a:gd name="connsiteX62" fmla="*/ 35656 w 1146476"/>
                  <a:gd name="connsiteY62" fmla="*/ 957224 h 1064191"/>
                  <a:gd name="connsiteX63" fmla="*/ 46627 w 1146476"/>
                  <a:gd name="connsiteY63" fmla="*/ 905112 h 1064191"/>
                  <a:gd name="connsiteX64" fmla="*/ 38399 w 1146476"/>
                  <a:gd name="connsiteY64" fmla="*/ 883169 h 1064191"/>
                  <a:gd name="connsiteX65" fmla="*/ 16456 w 1146476"/>
                  <a:gd name="connsiteY65" fmla="*/ 891398 h 1064191"/>
                  <a:gd name="connsiteX66" fmla="*/ 0 w 1146476"/>
                  <a:gd name="connsiteY66" fmla="*/ 959967 h 1064191"/>
                  <a:gd name="connsiteX67" fmla="*/ 0 w 1146476"/>
                  <a:gd name="connsiteY67" fmla="*/ 1014822 h 1064191"/>
                  <a:gd name="connsiteX68" fmla="*/ 49369 w 1146476"/>
                  <a:gd name="connsiteY68" fmla="*/ 1064192 h 1064191"/>
                  <a:gd name="connsiteX69" fmla="*/ 362046 w 1146476"/>
                  <a:gd name="connsiteY69" fmla="*/ 1064192 h 1064191"/>
                  <a:gd name="connsiteX70" fmla="*/ 394959 w 1146476"/>
                  <a:gd name="connsiteY70" fmla="*/ 1053221 h 1064191"/>
                  <a:gd name="connsiteX71" fmla="*/ 427871 w 1146476"/>
                  <a:gd name="connsiteY71" fmla="*/ 1064192 h 1064191"/>
                  <a:gd name="connsiteX72" fmla="*/ 713120 w 1146476"/>
                  <a:gd name="connsiteY72" fmla="*/ 1064192 h 1064191"/>
                  <a:gd name="connsiteX73" fmla="*/ 751519 w 1146476"/>
                  <a:gd name="connsiteY73" fmla="*/ 1050478 h 1064191"/>
                  <a:gd name="connsiteX74" fmla="*/ 787175 w 1146476"/>
                  <a:gd name="connsiteY74" fmla="*/ 1064192 h 1064191"/>
                  <a:gd name="connsiteX75" fmla="*/ 1097107 w 1146476"/>
                  <a:gd name="connsiteY75" fmla="*/ 1064192 h 1064191"/>
                  <a:gd name="connsiteX76" fmla="*/ 1146476 w 1146476"/>
                  <a:gd name="connsiteY76" fmla="*/ 1014822 h 1064191"/>
                  <a:gd name="connsiteX77" fmla="*/ 1146476 w 1146476"/>
                  <a:gd name="connsiteY77" fmla="*/ 959967 h 1064191"/>
                  <a:gd name="connsiteX78" fmla="*/ 1023052 w 1146476"/>
                  <a:gd name="connsiteY78" fmla="*/ 811858 h 1064191"/>
                  <a:gd name="connsiteX79" fmla="*/ 1023052 w 1146476"/>
                  <a:gd name="connsiteY79" fmla="*/ 811858 h 1064191"/>
                  <a:gd name="connsiteX80" fmla="*/ 943513 w 1146476"/>
                  <a:gd name="connsiteY80" fmla="*/ 641806 h 1064191"/>
                  <a:gd name="connsiteX81" fmla="*/ 946255 w 1146476"/>
                  <a:gd name="connsiteY81" fmla="*/ 641806 h 1064191"/>
                  <a:gd name="connsiteX82" fmla="*/ 1028538 w 1146476"/>
                  <a:gd name="connsiteY82" fmla="*/ 726832 h 1064191"/>
                  <a:gd name="connsiteX83" fmla="*/ 959969 w 1146476"/>
                  <a:gd name="connsiteY83" fmla="*/ 809115 h 1064191"/>
                  <a:gd name="connsiteX84" fmla="*/ 927055 w 1146476"/>
                  <a:gd name="connsiteY84" fmla="*/ 809115 h 1064191"/>
                  <a:gd name="connsiteX85" fmla="*/ 858486 w 1146476"/>
                  <a:gd name="connsiteY85" fmla="*/ 726832 h 1064191"/>
                  <a:gd name="connsiteX86" fmla="*/ 940769 w 1146476"/>
                  <a:gd name="connsiteY86" fmla="*/ 641806 h 1064191"/>
                  <a:gd name="connsiteX87" fmla="*/ 943513 w 1146476"/>
                  <a:gd name="connsiteY87" fmla="*/ 641806 h 1064191"/>
                  <a:gd name="connsiteX88" fmla="*/ 943513 w 1146476"/>
                  <a:gd name="connsiteY88" fmla="*/ 641806 h 1064191"/>
                  <a:gd name="connsiteX89" fmla="*/ 512898 w 1146476"/>
                  <a:gd name="connsiteY89" fmla="*/ 400443 h 1064191"/>
                  <a:gd name="connsiteX90" fmla="*/ 504670 w 1146476"/>
                  <a:gd name="connsiteY90" fmla="*/ 392215 h 1064191"/>
                  <a:gd name="connsiteX91" fmla="*/ 504670 w 1146476"/>
                  <a:gd name="connsiteY91" fmla="*/ 359302 h 1064191"/>
                  <a:gd name="connsiteX92" fmla="*/ 512898 w 1146476"/>
                  <a:gd name="connsiteY92" fmla="*/ 351073 h 1064191"/>
                  <a:gd name="connsiteX93" fmla="*/ 617123 w 1146476"/>
                  <a:gd name="connsiteY93" fmla="*/ 351073 h 1064191"/>
                  <a:gd name="connsiteX94" fmla="*/ 625351 w 1146476"/>
                  <a:gd name="connsiteY94" fmla="*/ 359302 h 1064191"/>
                  <a:gd name="connsiteX95" fmla="*/ 625351 w 1146476"/>
                  <a:gd name="connsiteY95" fmla="*/ 392215 h 1064191"/>
                  <a:gd name="connsiteX96" fmla="*/ 617123 w 1146476"/>
                  <a:gd name="connsiteY96" fmla="*/ 400443 h 1064191"/>
                  <a:gd name="connsiteX97" fmla="*/ 512898 w 1146476"/>
                  <a:gd name="connsiteY97" fmla="*/ 400443 h 1064191"/>
                  <a:gd name="connsiteX98" fmla="*/ 512898 w 1146476"/>
                  <a:gd name="connsiteY98" fmla="*/ 400443 h 1064191"/>
                  <a:gd name="connsiteX99" fmla="*/ 565009 w 1146476"/>
                  <a:gd name="connsiteY99" fmla="*/ 639063 h 1064191"/>
                  <a:gd name="connsiteX100" fmla="*/ 650036 w 1146476"/>
                  <a:gd name="connsiteY100" fmla="*/ 724089 h 1064191"/>
                  <a:gd name="connsiteX101" fmla="*/ 581467 w 1146476"/>
                  <a:gd name="connsiteY101" fmla="*/ 806372 h 1064191"/>
                  <a:gd name="connsiteX102" fmla="*/ 548553 w 1146476"/>
                  <a:gd name="connsiteY102" fmla="*/ 806372 h 1064191"/>
                  <a:gd name="connsiteX103" fmla="*/ 479984 w 1146476"/>
                  <a:gd name="connsiteY103" fmla="*/ 724089 h 1064191"/>
                  <a:gd name="connsiteX104" fmla="*/ 565009 w 1146476"/>
                  <a:gd name="connsiteY104" fmla="*/ 639063 h 1064191"/>
                  <a:gd name="connsiteX105" fmla="*/ 565009 w 1146476"/>
                  <a:gd name="connsiteY105" fmla="*/ 639063 h 1064191"/>
                  <a:gd name="connsiteX106" fmla="*/ 205708 w 1146476"/>
                  <a:gd name="connsiteY106" fmla="*/ 809115 h 1064191"/>
                  <a:gd name="connsiteX107" fmla="*/ 172794 w 1146476"/>
                  <a:gd name="connsiteY107" fmla="*/ 809115 h 1064191"/>
                  <a:gd name="connsiteX108" fmla="*/ 104225 w 1146476"/>
                  <a:gd name="connsiteY108" fmla="*/ 726832 h 1064191"/>
                  <a:gd name="connsiteX109" fmla="*/ 189252 w 1146476"/>
                  <a:gd name="connsiteY109" fmla="*/ 641806 h 1064191"/>
                  <a:gd name="connsiteX110" fmla="*/ 274277 w 1146476"/>
                  <a:gd name="connsiteY110" fmla="*/ 726832 h 1064191"/>
                  <a:gd name="connsiteX111" fmla="*/ 205708 w 1146476"/>
                  <a:gd name="connsiteY111" fmla="*/ 809115 h 1064191"/>
                  <a:gd name="connsiteX112" fmla="*/ 205708 w 1146476"/>
                  <a:gd name="connsiteY112" fmla="*/ 809115 h 1064191"/>
                  <a:gd name="connsiteX113" fmla="*/ 271535 w 1146476"/>
                  <a:gd name="connsiteY113" fmla="*/ 811858 h 1064191"/>
                  <a:gd name="connsiteX114" fmla="*/ 309932 w 1146476"/>
                  <a:gd name="connsiteY114" fmla="*/ 724089 h 1064191"/>
                  <a:gd name="connsiteX115" fmla="*/ 208450 w 1146476"/>
                  <a:gd name="connsiteY115" fmla="*/ 606150 h 1064191"/>
                  <a:gd name="connsiteX116" fmla="*/ 208450 w 1146476"/>
                  <a:gd name="connsiteY116" fmla="*/ 556781 h 1064191"/>
                  <a:gd name="connsiteX117" fmla="*/ 224907 w 1146476"/>
                  <a:gd name="connsiteY117" fmla="*/ 540324 h 1064191"/>
                  <a:gd name="connsiteX118" fmla="*/ 548553 w 1146476"/>
                  <a:gd name="connsiteY118" fmla="*/ 540324 h 1064191"/>
                  <a:gd name="connsiteX119" fmla="*/ 548553 w 1146476"/>
                  <a:gd name="connsiteY119" fmla="*/ 606150 h 1064191"/>
                  <a:gd name="connsiteX120" fmla="*/ 447071 w 1146476"/>
                  <a:gd name="connsiteY120" fmla="*/ 724089 h 1064191"/>
                  <a:gd name="connsiteX121" fmla="*/ 485470 w 1146476"/>
                  <a:gd name="connsiteY121" fmla="*/ 811858 h 1064191"/>
                  <a:gd name="connsiteX122" fmla="*/ 378502 w 1146476"/>
                  <a:gd name="connsiteY122" fmla="*/ 894140 h 1064191"/>
                  <a:gd name="connsiteX123" fmla="*/ 271535 w 1146476"/>
                  <a:gd name="connsiteY123" fmla="*/ 811858 h 1064191"/>
                  <a:gd name="connsiteX124" fmla="*/ 271535 w 1146476"/>
                  <a:gd name="connsiteY124" fmla="*/ 811858 h 1064191"/>
                  <a:gd name="connsiteX125" fmla="*/ 737805 w 1146476"/>
                  <a:gd name="connsiteY125" fmla="*/ 965452 h 1064191"/>
                  <a:gd name="connsiteX126" fmla="*/ 737805 w 1146476"/>
                  <a:gd name="connsiteY126" fmla="*/ 1012079 h 1064191"/>
                  <a:gd name="connsiteX127" fmla="*/ 713120 w 1146476"/>
                  <a:gd name="connsiteY127" fmla="*/ 1034021 h 1064191"/>
                  <a:gd name="connsiteX128" fmla="*/ 685692 w 1146476"/>
                  <a:gd name="connsiteY128" fmla="*/ 1034021 h 1064191"/>
                  <a:gd name="connsiteX129" fmla="*/ 685692 w 1146476"/>
                  <a:gd name="connsiteY129" fmla="*/ 981909 h 1064191"/>
                  <a:gd name="connsiteX130" fmla="*/ 669236 w 1146476"/>
                  <a:gd name="connsiteY130" fmla="*/ 965452 h 1064191"/>
                  <a:gd name="connsiteX131" fmla="*/ 652778 w 1146476"/>
                  <a:gd name="connsiteY131" fmla="*/ 981909 h 1064191"/>
                  <a:gd name="connsiteX132" fmla="*/ 652778 w 1146476"/>
                  <a:gd name="connsiteY132" fmla="*/ 1034021 h 1064191"/>
                  <a:gd name="connsiteX133" fmla="*/ 479984 w 1146476"/>
                  <a:gd name="connsiteY133" fmla="*/ 1034021 h 1064191"/>
                  <a:gd name="connsiteX134" fmla="*/ 479984 w 1146476"/>
                  <a:gd name="connsiteY134" fmla="*/ 981909 h 1064191"/>
                  <a:gd name="connsiteX135" fmla="*/ 463528 w 1146476"/>
                  <a:gd name="connsiteY135" fmla="*/ 965452 h 1064191"/>
                  <a:gd name="connsiteX136" fmla="*/ 447071 w 1146476"/>
                  <a:gd name="connsiteY136" fmla="*/ 981909 h 1064191"/>
                  <a:gd name="connsiteX137" fmla="*/ 447071 w 1146476"/>
                  <a:gd name="connsiteY137" fmla="*/ 1034021 h 1064191"/>
                  <a:gd name="connsiteX138" fmla="*/ 411415 w 1146476"/>
                  <a:gd name="connsiteY138" fmla="*/ 1034021 h 1064191"/>
                  <a:gd name="connsiteX139" fmla="*/ 397701 w 1146476"/>
                  <a:gd name="connsiteY139" fmla="*/ 1020307 h 1064191"/>
                  <a:gd name="connsiteX140" fmla="*/ 397701 w 1146476"/>
                  <a:gd name="connsiteY140" fmla="*/ 965452 h 1064191"/>
                  <a:gd name="connsiteX141" fmla="*/ 521126 w 1146476"/>
                  <a:gd name="connsiteY141" fmla="*/ 842028 h 1064191"/>
                  <a:gd name="connsiteX142" fmla="*/ 617123 w 1146476"/>
                  <a:gd name="connsiteY142" fmla="*/ 842028 h 1064191"/>
                  <a:gd name="connsiteX143" fmla="*/ 737805 w 1146476"/>
                  <a:gd name="connsiteY143" fmla="*/ 965452 h 1064191"/>
                  <a:gd name="connsiteX144" fmla="*/ 737805 w 1146476"/>
                  <a:gd name="connsiteY144" fmla="*/ 965452 h 1064191"/>
                  <a:gd name="connsiteX145" fmla="*/ 737805 w 1146476"/>
                  <a:gd name="connsiteY145" fmla="*/ 965452 h 1064191"/>
                  <a:gd name="connsiteX146" fmla="*/ 647292 w 1146476"/>
                  <a:gd name="connsiteY146" fmla="*/ 811858 h 1064191"/>
                  <a:gd name="connsiteX147" fmla="*/ 685692 w 1146476"/>
                  <a:gd name="connsiteY147" fmla="*/ 724089 h 1064191"/>
                  <a:gd name="connsiteX148" fmla="*/ 584209 w 1146476"/>
                  <a:gd name="connsiteY148" fmla="*/ 606150 h 1064191"/>
                  <a:gd name="connsiteX149" fmla="*/ 584209 w 1146476"/>
                  <a:gd name="connsiteY149" fmla="*/ 540324 h 1064191"/>
                  <a:gd name="connsiteX150" fmla="*/ 910599 w 1146476"/>
                  <a:gd name="connsiteY150" fmla="*/ 540324 h 1064191"/>
                  <a:gd name="connsiteX151" fmla="*/ 927055 w 1146476"/>
                  <a:gd name="connsiteY151" fmla="*/ 556781 h 1064191"/>
                  <a:gd name="connsiteX152" fmla="*/ 927055 w 1146476"/>
                  <a:gd name="connsiteY152" fmla="*/ 606150 h 1064191"/>
                  <a:gd name="connsiteX153" fmla="*/ 825572 w 1146476"/>
                  <a:gd name="connsiteY153" fmla="*/ 724089 h 1064191"/>
                  <a:gd name="connsiteX154" fmla="*/ 863972 w 1146476"/>
                  <a:gd name="connsiteY154" fmla="*/ 811858 h 1064191"/>
                  <a:gd name="connsiteX155" fmla="*/ 757003 w 1146476"/>
                  <a:gd name="connsiteY155" fmla="*/ 894140 h 1064191"/>
                  <a:gd name="connsiteX156" fmla="*/ 647292 w 1146476"/>
                  <a:gd name="connsiteY156" fmla="*/ 811858 h 1064191"/>
                  <a:gd name="connsiteX157" fmla="*/ 647292 w 1146476"/>
                  <a:gd name="connsiteY157" fmla="*/ 811858 h 1064191"/>
                  <a:gd name="connsiteX158" fmla="*/ 1113563 w 1146476"/>
                  <a:gd name="connsiteY158" fmla="*/ 1020307 h 1064191"/>
                  <a:gd name="connsiteX159" fmla="*/ 1099849 w 1146476"/>
                  <a:gd name="connsiteY159" fmla="*/ 1034021 h 1064191"/>
                  <a:gd name="connsiteX160" fmla="*/ 1064193 w 1146476"/>
                  <a:gd name="connsiteY160" fmla="*/ 1034021 h 1064191"/>
                  <a:gd name="connsiteX161" fmla="*/ 1064193 w 1146476"/>
                  <a:gd name="connsiteY161" fmla="*/ 981909 h 1064191"/>
                  <a:gd name="connsiteX162" fmla="*/ 1047737 w 1146476"/>
                  <a:gd name="connsiteY162" fmla="*/ 965452 h 1064191"/>
                  <a:gd name="connsiteX163" fmla="*/ 1031280 w 1146476"/>
                  <a:gd name="connsiteY163" fmla="*/ 981909 h 1064191"/>
                  <a:gd name="connsiteX164" fmla="*/ 1031280 w 1146476"/>
                  <a:gd name="connsiteY164" fmla="*/ 1034021 h 1064191"/>
                  <a:gd name="connsiteX165" fmla="*/ 858486 w 1146476"/>
                  <a:gd name="connsiteY165" fmla="*/ 1034021 h 1064191"/>
                  <a:gd name="connsiteX166" fmla="*/ 858486 w 1146476"/>
                  <a:gd name="connsiteY166" fmla="*/ 981909 h 1064191"/>
                  <a:gd name="connsiteX167" fmla="*/ 842030 w 1146476"/>
                  <a:gd name="connsiteY167" fmla="*/ 965452 h 1064191"/>
                  <a:gd name="connsiteX168" fmla="*/ 825572 w 1146476"/>
                  <a:gd name="connsiteY168" fmla="*/ 981909 h 1064191"/>
                  <a:gd name="connsiteX169" fmla="*/ 825572 w 1146476"/>
                  <a:gd name="connsiteY169" fmla="*/ 1034021 h 1064191"/>
                  <a:gd name="connsiteX170" fmla="*/ 789917 w 1146476"/>
                  <a:gd name="connsiteY170" fmla="*/ 1034021 h 1064191"/>
                  <a:gd name="connsiteX171" fmla="*/ 776203 w 1146476"/>
                  <a:gd name="connsiteY171" fmla="*/ 1020307 h 1064191"/>
                  <a:gd name="connsiteX172" fmla="*/ 776203 w 1146476"/>
                  <a:gd name="connsiteY172" fmla="*/ 965452 h 1064191"/>
                  <a:gd name="connsiteX173" fmla="*/ 776203 w 1146476"/>
                  <a:gd name="connsiteY173" fmla="*/ 965452 h 1064191"/>
                  <a:gd name="connsiteX174" fmla="*/ 899627 w 1146476"/>
                  <a:gd name="connsiteY174" fmla="*/ 842028 h 1064191"/>
                  <a:gd name="connsiteX175" fmla="*/ 995624 w 1146476"/>
                  <a:gd name="connsiteY175" fmla="*/ 842028 h 1064191"/>
                  <a:gd name="connsiteX176" fmla="*/ 1119049 w 1146476"/>
                  <a:gd name="connsiteY176" fmla="*/ 965452 h 1064191"/>
                  <a:gd name="connsiteX177" fmla="*/ 1119049 w 1146476"/>
                  <a:gd name="connsiteY177" fmla="*/ 1020307 h 106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146476" h="1064191">
                    <a:moveTo>
                      <a:pt x="1023052" y="811858"/>
                    </a:moveTo>
                    <a:cubicBezTo>
                      <a:pt x="1047737" y="789915"/>
                      <a:pt x="1061451" y="759745"/>
                      <a:pt x="1061451" y="724089"/>
                    </a:cubicBezTo>
                    <a:cubicBezTo>
                      <a:pt x="1061451" y="663748"/>
                      <a:pt x="1017566" y="614379"/>
                      <a:pt x="959969" y="606150"/>
                    </a:cubicBezTo>
                    <a:lnTo>
                      <a:pt x="959969" y="556781"/>
                    </a:lnTo>
                    <a:cubicBezTo>
                      <a:pt x="959969" y="529353"/>
                      <a:pt x="938027" y="507411"/>
                      <a:pt x="910599" y="507411"/>
                    </a:cubicBezTo>
                    <a:lnTo>
                      <a:pt x="584209" y="507411"/>
                    </a:lnTo>
                    <a:lnTo>
                      <a:pt x="584209" y="433356"/>
                    </a:lnTo>
                    <a:lnTo>
                      <a:pt x="619865" y="433356"/>
                    </a:lnTo>
                    <a:cubicBezTo>
                      <a:pt x="644550" y="433356"/>
                      <a:pt x="663750" y="414157"/>
                      <a:pt x="663750" y="389472"/>
                    </a:cubicBezTo>
                    <a:lnTo>
                      <a:pt x="663750" y="356559"/>
                    </a:lnTo>
                    <a:cubicBezTo>
                      <a:pt x="663750" y="345588"/>
                      <a:pt x="658264" y="334617"/>
                      <a:pt x="652778" y="326389"/>
                    </a:cubicBezTo>
                    <a:cubicBezTo>
                      <a:pt x="661006" y="307189"/>
                      <a:pt x="671978" y="290733"/>
                      <a:pt x="685692" y="274276"/>
                    </a:cubicBezTo>
                    <a:cubicBezTo>
                      <a:pt x="713120" y="244106"/>
                      <a:pt x="729575" y="205707"/>
                      <a:pt x="729575" y="164566"/>
                    </a:cubicBezTo>
                    <a:cubicBezTo>
                      <a:pt x="729575" y="159080"/>
                      <a:pt x="729575" y="153595"/>
                      <a:pt x="729575" y="150852"/>
                    </a:cubicBezTo>
                    <a:cubicBezTo>
                      <a:pt x="729575" y="142624"/>
                      <a:pt x="721348" y="134395"/>
                      <a:pt x="710377" y="134395"/>
                    </a:cubicBezTo>
                    <a:cubicBezTo>
                      <a:pt x="702148" y="134395"/>
                      <a:pt x="693920" y="142624"/>
                      <a:pt x="693920" y="153595"/>
                    </a:cubicBezTo>
                    <a:cubicBezTo>
                      <a:pt x="693920" y="156337"/>
                      <a:pt x="693920" y="161823"/>
                      <a:pt x="693920" y="164566"/>
                    </a:cubicBezTo>
                    <a:cubicBezTo>
                      <a:pt x="693920" y="197479"/>
                      <a:pt x="682950" y="227649"/>
                      <a:pt x="661006" y="249591"/>
                    </a:cubicBezTo>
                    <a:cubicBezTo>
                      <a:pt x="644550" y="268791"/>
                      <a:pt x="630837" y="287990"/>
                      <a:pt x="622609" y="309932"/>
                    </a:cubicBezTo>
                    <a:lnTo>
                      <a:pt x="518384" y="309932"/>
                    </a:lnTo>
                    <a:cubicBezTo>
                      <a:pt x="510154" y="287990"/>
                      <a:pt x="496440" y="266048"/>
                      <a:pt x="479984" y="249591"/>
                    </a:cubicBezTo>
                    <a:cubicBezTo>
                      <a:pt x="458042" y="224906"/>
                      <a:pt x="444329" y="194736"/>
                      <a:pt x="444329" y="161823"/>
                    </a:cubicBezTo>
                    <a:cubicBezTo>
                      <a:pt x="444329" y="93254"/>
                      <a:pt x="499184" y="35656"/>
                      <a:pt x="570495" y="35656"/>
                    </a:cubicBezTo>
                    <a:lnTo>
                      <a:pt x="570495" y="35656"/>
                    </a:lnTo>
                    <a:cubicBezTo>
                      <a:pt x="608895" y="35656"/>
                      <a:pt x="644550" y="52112"/>
                      <a:pt x="669236" y="82283"/>
                    </a:cubicBezTo>
                    <a:cubicBezTo>
                      <a:pt x="674720" y="90511"/>
                      <a:pt x="685692" y="90511"/>
                      <a:pt x="693920" y="85026"/>
                    </a:cubicBezTo>
                    <a:cubicBezTo>
                      <a:pt x="702148" y="79540"/>
                      <a:pt x="702148" y="68569"/>
                      <a:pt x="696664" y="60341"/>
                    </a:cubicBezTo>
                    <a:cubicBezTo>
                      <a:pt x="666492" y="21942"/>
                      <a:pt x="619865" y="0"/>
                      <a:pt x="570495" y="0"/>
                    </a:cubicBezTo>
                    <a:cubicBezTo>
                      <a:pt x="570495" y="0"/>
                      <a:pt x="570495" y="0"/>
                      <a:pt x="570495" y="0"/>
                    </a:cubicBezTo>
                    <a:cubicBezTo>
                      <a:pt x="482726" y="0"/>
                      <a:pt x="411415" y="71312"/>
                      <a:pt x="411415" y="159080"/>
                    </a:cubicBezTo>
                    <a:cubicBezTo>
                      <a:pt x="411415" y="200222"/>
                      <a:pt x="427871" y="238620"/>
                      <a:pt x="455299" y="268791"/>
                    </a:cubicBezTo>
                    <a:cubicBezTo>
                      <a:pt x="469013" y="282504"/>
                      <a:pt x="479984" y="301704"/>
                      <a:pt x="488212" y="318160"/>
                    </a:cubicBezTo>
                    <a:cubicBezTo>
                      <a:pt x="479984" y="326389"/>
                      <a:pt x="477242" y="337360"/>
                      <a:pt x="477242" y="348331"/>
                    </a:cubicBezTo>
                    <a:lnTo>
                      <a:pt x="477242" y="381244"/>
                    </a:lnTo>
                    <a:cubicBezTo>
                      <a:pt x="477242" y="405929"/>
                      <a:pt x="496440" y="425128"/>
                      <a:pt x="521126" y="425128"/>
                    </a:cubicBezTo>
                    <a:lnTo>
                      <a:pt x="556781" y="425128"/>
                    </a:lnTo>
                    <a:lnTo>
                      <a:pt x="556781" y="499183"/>
                    </a:lnTo>
                    <a:lnTo>
                      <a:pt x="230393" y="499183"/>
                    </a:lnTo>
                    <a:cubicBezTo>
                      <a:pt x="202965" y="499183"/>
                      <a:pt x="181022" y="521125"/>
                      <a:pt x="181022" y="548552"/>
                    </a:cubicBezTo>
                    <a:lnTo>
                      <a:pt x="181022" y="597922"/>
                    </a:lnTo>
                    <a:cubicBezTo>
                      <a:pt x="123425" y="606150"/>
                      <a:pt x="79541" y="655520"/>
                      <a:pt x="79541" y="715861"/>
                    </a:cubicBezTo>
                    <a:cubicBezTo>
                      <a:pt x="79541" y="748774"/>
                      <a:pt x="93255" y="781687"/>
                      <a:pt x="117939" y="803629"/>
                    </a:cubicBezTo>
                    <a:cubicBezTo>
                      <a:pt x="101483" y="806372"/>
                      <a:pt x="85025" y="814600"/>
                      <a:pt x="68569" y="822829"/>
                    </a:cubicBezTo>
                    <a:cubicBezTo>
                      <a:pt x="60341" y="828314"/>
                      <a:pt x="57597" y="839285"/>
                      <a:pt x="63083" y="847513"/>
                    </a:cubicBezTo>
                    <a:cubicBezTo>
                      <a:pt x="68569" y="855742"/>
                      <a:pt x="79541" y="858484"/>
                      <a:pt x="87769" y="852999"/>
                    </a:cubicBezTo>
                    <a:cubicBezTo>
                      <a:pt x="106969" y="842028"/>
                      <a:pt x="128910" y="833800"/>
                      <a:pt x="153594" y="833800"/>
                    </a:cubicBezTo>
                    <a:lnTo>
                      <a:pt x="249591" y="833800"/>
                    </a:lnTo>
                    <a:cubicBezTo>
                      <a:pt x="318160" y="833800"/>
                      <a:pt x="373016" y="888655"/>
                      <a:pt x="373016" y="957224"/>
                    </a:cubicBezTo>
                    <a:lnTo>
                      <a:pt x="373016" y="1012079"/>
                    </a:lnTo>
                    <a:cubicBezTo>
                      <a:pt x="373016" y="1020307"/>
                      <a:pt x="367532" y="1025793"/>
                      <a:pt x="359302" y="1025793"/>
                    </a:cubicBezTo>
                    <a:lnTo>
                      <a:pt x="323646" y="1025793"/>
                    </a:lnTo>
                    <a:lnTo>
                      <a:pt x="323646" y="973681"/>
                    </a:lnTo>
                    <a:cubicBezTo>
                      <a:pt x="323646" y="965452"/>
                      <a:pt x="315418" y="957224"/>
                      <a:pt x="307190" y="957224"/>
                    </a:cubicBezTo>
                    <a:cubicBezTo>
                      <a:pt x="298962" y="957224"/>
                      <a:pt x="290733" y="965452"/>
                      <a:pt x="290733" y="973681"/>
                    </a:cubicBezTo>
                    <a:lnTo>
                      <a:pt x="290733" y="1025793"/>
                    </a:lnTo>
                    <a:lnTo>
                      <a:pt x="117939" y="1025793"/>
                    </a:lnTo>
                    <a:lnTo>
                      <a:pt x="117939" y="973681"/>
                    </a:lnTo>
                    <a:cubicBezTo>
                      <a:pt x="117939" y="965452"/>
                      <a:pt x="109711" y="957224"/>
                      <a:pt x="101483" y="957224"/>
                    </a:cubicBezTo>
                    <a:cubicBezTo>
                      <a:pt x="93255" y="957224"/>
                      <a:pt x="85025" y="965452"/>
                      <a:pt x="85025" y="973681"/>
                    </a:cubicBezTo>
                    <a:lnTo>
                      <a:pt x="85025" y="1025793"/>
                    </a:lnTo>
                    <a:lnTo>
                      <a:pt x="49369" y="1025793"/>
                    </a:lnTo>
                    <a:cubicBezTo>
                      <a:pt x="41142" y="1025793"/>
                      <a:pt x="35656" y="1020307"/>
                      <a:pt x="35656" y="1012079"/>
                    </a:cubicBezTo>
                    <a:lnTo>
                      <a:pt x="35656" y="957224"/>
                    </a:lnTo>
                    <a:cubicBezTo>
                      <a:pt x="35656" y="938025"/>
                      <a:pt x="38399" y="921568"/>
                      <a:pt x="46627" y="905112"/>
                    </a:cubicBezTo>
                    <a:cubicBezTo>
                      <a:pt x="49369" y="896883"/>
                      <a:pt x="46627" y="885912"/>
                      <a:pt x="38399" y="883169"/>
                    </a:cubicBezTo>
                    <a:cubicBezTo>
                      <a:pt x="30170" y="880427"/>
                      <a:pt x="19200" y="883169"/>
                      <a:pt x="16456" y="891398"/>
                    </a:cubicBezTo>
                    <a:cubicBezTo>
                      <a:pt x="5486" y="913340"/>
                      <a:pt x="0" y="935282"/>
                      <a:pt x="0" y="959967"/>
                    </a:cubicBezTo>
                    <a:lnTo>
                      <a:pt x="0" y="1014822"/>
                    </a:lnTo>
                    <a:cubicBezTo>
                      <a:pt x="0" y="1042250"/>
                      <a:pt x="21942" y="1064192"/>
                      <a:pt x="49369" y="1064192"/>
                    </a:cubicBezTo>
                    <a:lnTo>
                      <a:pt x="362046" y="1064192"/>
                    </a:lnTo>
                    <a:cubicBezTo>
                      <a:pt x="373016" y="1064192"/>
                      <a:pt x="386730" y="1058706"/>
                      <a:pt x="394959" y="1053221"/>
                    </a:cubicBezTo>
                    <a:cubicBezTo>
                      <a:pt x="403187" y="1061449"/>
                      <a:pt x="414157" y="1064192"/>
                      <a:pt x="427871" y="1064192"/>
                    </a:cubicBezTo>
                    <a:lnTo>
                      <a:pt x="713120" y="1064192"/>
                    </a:lnTo>
                    <a:cubicBezTo>
                      <a:pt x="726833" y="1064192"/>
                      <a:pt x="740547" y="1058706"/>
                      <a:pt x="751519" y="1050478"/>
                    </a:cubicBezTo>
                    <a:cubicBezTo>
                      <a:pt x="759747" y="1058706"/>
                      <a:pt x="773461" y="1064192"/>
                      <a:pt x="787175" y="1064192"/>
                    </a:cubicBezTo>
                    <a:lnTo>
                      <a:pt x="1097107" y="1064192"/>
                    </a:lnTo>
                    <a:cubicBezTo>
                      <a:pt x="1124535" y="1064192"/>
                      <a:pt x="1146476" y="1042250"/>
                      <a:pt x="1146476" y="1014822"/>
                    </a:cubicBezTo>
                    <a:lnTo>
                      <a:pt x="1146476" y="959967"/>
                    </a:lnTo>
                    <a:cubicBezTo>
                      <a:pt x="1146476" y="891398"/>
                      <a:pt x="1094365" y="828314"/>
                      <a:pt x="1023052" y="811858"/>
                    </a:cubicBezTo>
                    <a:lnTo>
                      <a:pt x="1023052" y="811858"/>
                    </a:lnTo>
                    <a:close/>
                    <a:moveTo>
                      <a:pt x="943513" y="641806"/>
                    </a:moveTo>
                    <a:cubicBezTo>
                      <a:pt x="943513" y="641806"/>
                      <a:pt x="946255" y="641806"/>
                      <a:pt x="946255" y="641806"/>
                    </a:cubicBezTo>
                    <a:cubicBezTo>
                      <a:pt x="990138" y="644549"/>
                      <a:pt x="1028538" y="680205"/>
                      <a:pt x="1028538" y="726832"/>
                    </a:cubicBezTo>
                    <a:cubicBezTo>
                      <a:pt x="1028538" y="767973"/>
                      <a:pt x="1001110" y="800887"/>
                      <a:pt x="959969" y="809115"/>
                    </a:cubicBezTo>
                    <a:lnTo>
                      <a:pt x="927055" y="809115"/>
                    </a:lnTo>
                    <a:cubicBezTo>
                      <a:pt x="888657" y="800887"/>
                      <a:pt x="858486" y="765231"/>
                      <a:pt x="858486" y="726832"/>
                    </a:cubicBezTo>
                    <a:cubicBezTo>
                      <a:pt x="858486" y="680205"/>
                      <a:pt x="894142" y="644549"/>
                      <a:pt x="940769" y="641806"/>
                    </a:cubicBezTo>
                    <a:cubicBezTo>
                      <a:pt x="940769" y="641806"/>
                      <a:pt x="940769" y="641806"/>
                      <a:pt x="943513" y="641806"/>
                    </a:cubicBezTo>
                    <a:lnTo>
                      <a:pt x="943513" y="641806"/>
                    </a:lnTo>
                    <a:close/>
                    <a:moveTo>
                      <a:pt x="512898" y="400443"/>
                    </a:moveTo>
                    <a:cubicBezTo>
                      <a:pt x="507412" y="400443"/>
                      <a:pt x="504670" y="397701"/>
                      <a:pt x="504670" y="392215"/>
                    </a:cubicBezTo>
                    <a:lnTo>
                      <a:pt x="504670" y="359302"/>
                    </a:lnTo>
                    <a:cubicBezTo>
                      <a:pt x="504670" y="353816"/>
                      <a:pt x="507412" y="351073"/>
                      <a:pt x="512898" y="351073"/>
                    </a:cubicBezTo>
                    <a:lnTo>
                      <a:pt x="617123" y="351073"/>
                    </a:lnTo>
                    <a:cubicBezTo>
                      <a:pt x="622609" y="351073"/>
                      <a:pt x="625351" y="353816"/>
                      <a:pt x="625351" y="359302"/>
                    </a:cubicBezTo>
                    <a:lnTo>
                      <a:pt x="625351" y="392215"/>
                    </a:lnTo>
                    <a:cubicBezTo>
                      <a:pt x="625351" y="397701"/>
                      <a:pt x="622609" y="400443"/>
                      <a:pt x="617123" y="400443"/>
                    </a:cubicBezTo>
                    <a:lnTo>
                      <a:pt x="512898" y="400443"/>
                    </a:lnTo>
                    <a:lnTo>
                      <a:pt x="512898" y="400443"/>
                    </a:lnTo>
                    <a:close/>
                    <a:moveTo>
                      <a:pt x="565009" y="639063"/>
                    </a:moveTo>
                    <a:cubicBezTo>
                      <a:pt x="611637" y="639063"/>
                      <a:pt x="650036" y="677462"/>
                      <a:pt x="650036" y="724089"/>
                    </a:cubicBezTo>
                    <a:cubicBezTo>
                      <a:pt x="650036" y="765231"/>
                      <a:pt x="622609" y="798144"/>
                      <a:pt x="581467" y="806372"/>
                    </a:cubicBezTo>
                    <a:lnTo>
                      <a:pt x="548553" y="806372"/>
                    </a:lnTo>
                    <a:cubicBezTo>
                      <a:pt x="510154" y="798144"/>
                      <a:pt x="479984" y="762488"/>
                      <a:pt x="479984" y="724089"/>
                    </a:cubicBezTo>
                    <a:cubicBezTo>
                      <a:pt x="479984" y="677462"/>
                      <a:pt x="518384" y="639063"/>
                      <a:pt x="565009" y="639063"/>
                    </a:cubicBezTo>
                    <a:lnTo>
                      <a:pt x="565009" y="639063"/>
                    </a:lnTo>
                    <a:close/>
                    <a:moveTo>
                      <a:pt x="205708" y="809115"/>
                    </a:moveTo>
                    <a:lnTo>
                      <a:pt x="172794" y="809115"/>
                    </a:lnTo>
                    <a:cubicBezTo>
                      <a:pt x="134396" y="800887"/>
                      <a:pt x="104225" y="765231"/>
                      <a:pt x="104225" y="726832"/>
                    </a:cubicBezTo>
                    <a:cubicBezTo>
                      <a:pt x="104225" y="680205"/>
                      <a:pt x="142624" y="641806"/>
                      <a:pt x="189252" y="641806"/>
                    </a:cubicBezTo>
                    <a:cubicBezTo>
                      <a:pt x="235877" y="641806"/>
                      <a:pt x="274277" y="680205"/>
                      <a:pt x="274277" y="726832"/>
                    </a:cubicBezTo>
                    <a:cubicBezTo>
                      <a:pt x="274277" y="765231"/>
                      <a:pt x="244107" y="800887"/>
                      <a:pt x="205708" y="809115"/>
                    </a:cubicBezTo>
                    <a:lnTo>
                      <a:pt x="205708" y="809115"/>
                    </a:lnTo>
                    <a:close/>
                    <a:moveTo>
                      <a:pt x="271535" y="811858"/>
                    </a:moveTo>
                    <a:cubicBezTo>
                      <a:pt x="296219" y="789915"/>
                      <a:pt x="309932" y="759745"/>
                      <a:pt x="309932" y="724089"/>
                    </a:cubicBezTo>
                    <a:cubicBezTo>
                      <a:pt x="309932" y="663748"/>
                      <a:pt x="266049" y="614379"/>
                      <a:pt x="208450" y="606150"/>
                    </a:cubicBezTo>
                    <a:lnTo>
                      <a:pt x="208450" y="556781"/>
                    </a:lnTo>
                    <a:cubicBezTo>
                      <a:pt x="208450" y="548552"/>
                      <a:pt x="216679" y="540324"/>
                      <a:pt x="224907" y="540324"/>
                    </a:cubicBezTo>
                    <a:lnTo>
                      <a:pt x="548553" y="540324"/>
                    </a:lnTo>
                    <a:lnTo>
                      <a:pt x="548553" y="606150"/>
                    </a:lnTo>
                    <a:cubicBezTo>
                      <a:pt x="490956" y="614379"/>
                      <a:pt x="447071" y="663748"/>
                      <a:pt x="447071" y="724089"/>
                    </a:cubicBezTo>
                    <a:cubicBezTo>
                      <a:pt x="447071" y="757002"/>
                      <a:pt x="460785" y="789915"/>
                      <a:pt x="485470" y="811858"/>
                    </a:cubicBezTo>
                    <a:cubicBezTo>
                      <a:pt x="438843" y="822829"/>
                      <a:pt x="400443" y="852999"/>
                      <a:pt x="378502" y="894140"/>
                    </a:cubicBezTo>
                    <a:cubicBezTo>
                      <a:pt x="356560" y="852999"/>
                      <a:pt x="318160" y="822829"/>
                      <a:pt x="271535" y="811858"/>
                    </a:cubicBezTo>
                    <a:lnTo>
                      <a:pt x="271535" y="811858"/>
                    </a:lnTo>
                    <a:close/>
                    <a:moveTo>
                      <a:pt x="737805" y="965452"/>
                    </a:moveTo>
                    <a:lnTo>
                      <a:pt x="737805" y="1012079"/>
                    </a:lnTo>
                    <a:cubicBezTo>
                      <a:pt x="737805" y="1025793"/>
                      <a:pt x="726833" y="1034021"/>
                      <a:pt x="713120" y="1034021"/>
                    </a:cubicBezTo>
                    <a:lnTo>
                      <a:pt x="685692" y="1034021"/>
                    </a:lnTo>
                    <a:lnTo>
                      <a:pt x="685692" y="981909"/>
                    </a:lnTo>
                    <a:cubicBezTo>
                      <a:pt x="685692" y="973681"/>
                      <a:pt x="677464" y="965452"/>
                      <a:pt x="669236" y="965452"/>
                    </a:cubicBezTo>
                    <a:cubicBezTo>
                      <a:pt x="661006" y="965452"/>
                      <a:pt x="652778" y="973681"/>
                      <a:pt x="652778" y="981909"/>
                    </a:cubicBezTo>
                    <a:lnTo>
                      <a:pt x="652778" y="1034021"/>
                    </a:lnTo>
                    <a:lnTo>
                      <a:pt x="479984" y="1034021"/>
                    </a:lnTo>
                    <a:lnTo>
                      <a:pt x="479984" y="981909"/>
                    </a:lnTo>
                    <a:cubicBezTo>
                      <a:pt x="479984" y="973681"/>
                      <a:pt x="471756" y="965452"/>
                      <a:pt x="463528" y="965452"/>
                    </a:cubicBezTo>
                    <a:cubicBezTo>
                      <a:pt x="455299" y="965452"/>
                      <a:pt x="447071" y="973681"/>
                      <a:pt x="447071" y="981909"/>
                    </a:cubicBezTo>
                    <a:lnTo>
                      <a:pt x="447071" y="1034021"/>
                    </a:lnTo>
                    <a:lnTo>
                      <a:pt x="411415" y="1034021"/>
                    </a:lnTo>
                    <a:cubicBezTo>
                      <a:pt x="403187" y="1034021"/>
                      <a:pt x="397701" y="1028536"/>
                      <a:pt x="397701" y="1020307"/>
                    </a:cubicBezTo>
                    <a:lnTo>
                      <a:pt x="397701" y="965452"/>
                    </a:lnTo>
                    <a:cubicBezTo>
                      <a:pt x="397701" y="896883"/>
                      <a:pt x="452557" y="842028"/>
                      <a:pt x="521126" y="842028"/>
                    </a:cubicBezTo>
                    <a:lnTo>
                      <a:pt x="617123" y="842028"/>
                    </a:lnTo>
                    <a:cubicBezTo>
                      <a:pt x="680206" y="842028"/>
                      <a:pt x="735061" y="896883"/>
                      <a:pt x="737805" y="965452"/>
                    </a:cubicBezTo>
                    <a:cubicBezTo>
                      <a:pt x="737805" y="965452"/>
                      <a:pt x="737805" y="965452"/>
                      <a:pt x="737805" y="965452"/>
                    </a:cubicBezTo>
                    <a:lnTo>
                      <a:pt x="737805" y="965452"/>
                    </a:lnTo>
                    <a:close/>
                    <a:moveTo>
                      <a:pt x="647292" y="811858"/>
                    </a:moveTo>
                    <a:cubicBezTo>
                      <a:pt x="671978" y="789915"/>
                      <a:pt x="685692" y="759745"/>
                      <a:pt x="685692" y="724089"/>
                    </a:cubicBezTo>
                    <a:cubicBezTo>
                      <a:pt x="685692" y="663748"/>
                      <a:pt x="641808" y="614379"/>
                      <a:pt x="584209" y="606150"/>
                    </a:cubicBezTo>
                    <a:lnTo>
                      <a:pt x="584209" y="540324"/>
                    </a:lnTo>
                    <a:lnTo>
                      <a:pt x="910599" y="540324"/>
                    </a:lnTo>
                    <a:cubicBezTo>
                      <a:pt x="918827" y="540324"/>
                      <a:pt x="927055" y="548552"/>
                      <a:pt x="927055" y="556781"/>
                    </a:cubicBezTo>
                    <a:lnTo>
                      <a:pt x="927055" y="606150"/>
                    </a:lnTo>
                    <a:cubicBezTo>
                      <a:pt x="869458" y="614379"/>
                      <a:pt x="825572" y="663748"/>
                      <a:pt x="825572" y="724089"/>
                    </a:cubicBezTo>
                    <a:cubicBezTo>
                      <a:pt x="825572" y="757002"/>
                      <a:pt x="839286" y="789915"/>
                      <a:pt x="863972" y="811858"/>
                    </a:cubicBezTo>
                    <a:cubicBezTo>
                      <a:pt x="817344" y="822829"/>
                      <a:pt x="778947" y="852999"/>
                      <a:pt x="757003" y="894140"/>
                    </a:cubicBezTo>
                    <a:cubicBezTo>
                      <a:pt x="732319" y="852999"/>
                      <a:pt x="693920" y="822829"/>
                      <a:pt x="647292" y="811858"/>
                    </a:cubicBezTo>
                    <a:lnTo>
                      <a:pt x="647292" y="811858"/>
                    </a:lnTo>
                    <a:close/>
                    <a:moveTo>
                      <a:pt x="1113563" y="1020307"/>
                    </a:moveTo>
                    <a:cubicBezTo>
                      <a:pt x="1113563" y="1028536"/>
                      <a:pt x="1108079" y="1034021"/>
                      <a:pt x="1099849" y="1034021"/>
                    </a:cubicBezTo>
                    <a:lnTo>
                      <a:pt x="1064193" y="1034021"/>
                    </a:lnTo>
                    <a:lnTo>
                      <a:pt x="1064193" y="981909"/>
                    </a:lnTo>
                    <a:cubicBezTo>
                      <a:pt x="1064193" y="973681"/>
                      <a:pt x="1055965" y="965452"/>
                      <a:pt x="1047737" y="965452"/>
                    </a:cubicBezTo>
                    <a:cubicBezTo>
                      <a:pt x="1039510" y="965452"/>
                      <a:pt x="1031280" y="973681"/>
                      <a:pt x="1031280" y="981909"/>
                    </a:cubicBezTo>
                    <a:lnTo>
                      <a:pt x="1031280" y="1034021"/>
                    </a:lnTo>
                    <a:lnTo>
                      <a:pt x="858486" y="1034021"/>
                    </a:lnTo>
                    <a:lnTo>
                      <a:pt x="858486" y="981909"/>
                    </a:lnTo>
                    <a:cubicBezTo>
                      <a:pt x="858486" y="973681"/>
                      <a:pt x="850258" y="965452"/>
                      <a:pt x="842030" y="965452"/>
                    </a:cubicBezTo>
                    <a:cubicBezTo>
                      <a:pt x="833802" y="965452"/>
                      <a:pt x="825572" y="973681"/>
                      <a:pt x="825572" y="981909"/>
                    </a:cubicBezTo>
                    <a:lnTo>
                      <a:pt x="825572" y="1034021"/>
                    </a:lnTo>
                    <a:lnTo>
                      <a:pt x="789917" y="1034021"/>
                    </a:lnTo>
                    <a:cubicBezTo>
                      <a:pt x="781689" y="1034021"/>
                      <a:pt x="776203" y="1028536"/>
                      <a:pt x="776203" y="1020307"/>
                    </a:cubicBezTo>
                    <a:cubicBezTo>
                      <a:pt x="776203" y="959967"/>
                      <a:pt x="776203" y="968195"/>
                      <a:pt x="776203" y="965452"/>
                    </a:cubicBezTo>
                    <a:cubicBezTo>
                      <a:pt x="776203" y="965452"/>
                      <a:pt x="776203" y="965452"/>
                      <a:pt x="776203" y="965452"/>
                    </a:cubicBezTo>
                    <a:cubicBezTo>
                      <a:pt x="776203" y="896883"/>
                      <a:pt x="831058" y="842028"/>
                      <a:pt x="899627" y="842028"/>
                    </a:cubicBezTo>
                    <a:lnTo>
                      <a:pt x="995624" y="842028"/>
                    </a:lnTo>
                    <a:cubicBezTo>
                      <a:pt x="1064193" y="842028"/>
                      <a:pt x="1119049" y="896883"/>
                      <a:pt x="1119049" y="965452"/>
                    </a:cubicBezTo>
                    <a:lnTo>
                      <a:pt x="1119049" y="10203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1025">
                <a:extLst>
                  <a:ext uri="{FF2B5EF4-FFF2-40B4-BE49-F238E27FC236}">
                    <a16:creationId xmlns:a16="http://schemas.microsoft.com/office/drawing/2014/main" id="{853E6D39-ECC6-D473-F392-AA7EA0E7F66C}"/>
                  </a:ext>
                </a:extLst>
              </p:cNvPr>
              <p:cNvSpPr/>
              <p:nvPr/>
            </p:nvSpPr>
            <p:spPr>
              <a:xfrm>
                <a:off x="6889905" y="572719"/>
                <a:ext cx="65825" cy="32913"/>
              </a:xfrm>
              <a:custGeom>
                <a:avLst/>
                <a:gdLst>
                  <a:gd name="connsiteX0" fmla="*/ 16456 w 65825"/>
                  <a:gd name="connsiteY0" fmla="*/ 32913 h 32913"/>
                  <a:gd name="connsiteX1" fmla="*/ 49369 w 65825"/>
                  <a:gd name="connsiteY1" fmla="*/ 32913 h 32913"/>
                  <a:gd name="connsiteX2" fmla="*/ 65825 w 65825"/>
                  <a:gd name="connsiteY2" fmla="*/ 16457 h 32913"/>
                  <a:gd name="connsiteX3" fmla="*/ 49369 w 65825"/>
                  <a:gd name="connsiteY3" fmla="*/ 0 h 32913"/>
                  <a:gd name="connsiteX4" fmla="*/ 16456 w 65825"/>
                  <a:gd name="connsiteY4" fmla="*/ 0 h 32913"/>
                  <a:gd name="connsiteX5" fmla="*/ 0 w 65825"/>
                  <a:gd name="connsiteY5" fmla="*/ 16457 h 32913"/>
                  <a:gd name="connsiteX6" fmla="*/ 16456 w 65825"/>
                  <a:gd name="connsiteY6" fmla="*/ 32913 h 32913"/>
                  <a:gd name="connsiteX7" fmla="*/ 16456 w 65825"/>
                  <a:gd name="connsiteY7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825" h="32913">
                    <a:moveTo>
                      <a:pt x="16456" y="32913"/>
                    </a:moveTo>
                    <a:lnTo>
                      <a:pt x="49369" y="32913"/>
                    </a:lnTo>
                    <a:cubicBezTo>
                      <a:pt x="57597" y="32913"/>
                      <a:pt x="65825" y="24685"/>
                      <a:pt x="65825" y="16457"/>
                    </a:cubicBezTo>
                    <a:cubicBezTo>
                      <a:pt x="65825" y="8228"/>
                      <a:pt x="57597" y="0"/>
                      <a:pt x="49369" y="0"/>
                    </a:cubicBez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cubicBezTo>
                      <a:pt x="0" y="24685"/>
                      <a:pt x="8228" y="32913"/>
                      <a:pt x="16456" y="32913"/>
                    </a:cubicBezTo>
                    <a:lnTo>
                      <a:pt x="16456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1026">
                <a:extLst>
                  <a:ext uri="{FF2B5EF4-FFF2-40B4-BE49-F238E27FC236}">
                    <a16:creationId xmlns:a16="http://schemas.microsoft.com/office/drawing/2014/main" id="{B526CF4B-7ED2-B460-52BF-C6AA896B3E00}"/>
                  </a:ext>
                </a:extLst>
              </p:cNvPr>
              <p:cNvSpPr/>
              <p:nvPr/>
            </p:nvSpPr>
            <p:spPr>
              <a:xfrm>
                <a:off x="7339717" y="572719"/>
                <a:ext cx="65827" cy="32913"/>
              </a:xfrm>
              <a:custGeom>
                <a:avLst/>
                <a:gdLst>
                  <a:gd name="connsiteX0" fmla="*/ 16458 w 65827"/>
                  <a:gd name="connsiteY0" fmla="*/ 32913 h 32913"/>
                  <a:gd name="connsiteX1" fmla="*/ 49371 w 65827"/>
                  <a:gd name="connsiteY1" fmla="*/ 32913 h 32913"/>
                  <a:gd name="connsiteX2" fmla="*/ 65827 w 65827"/>
                  <a:gd name="connsiteY2" fmla="*/ 16457 h 32913"/>
                  <a:gd name="connsiteX3" fmla="*/ 49371 w 65827"/>
                  <a:gd name="connsiteY3" fmla="*/ 0 h 32913"/>
                  <a:gd name="connsiteX4" fmla="*/ 16458 w 65827"/>
                  <a:gd name="connsiteY4" fmla="*/ 0 h 32913"/>
                  <a:gd name="connsiteX5" fmla="*/ 0 w 65827"/>
                  <a:gd name="connsiteY5" fmla="*/ 16457 h 32913"/>
                  <a:gd name="connsiteX6" fmla="*/ 16458 w 65827"/>
                  <a:gd name="connsiteY6" fmla="*/ 32913 h 32913"/>
                  <a:gd name="connsiteX7" fmla="*/ 16458 w 65827"/>
                  <a:gd name="connsiteY7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827" h="32913">
                    <a:moveTo>
                      <a:pt x="16458" y="32913"/>
                    </a:moveTo>
                    <a:lnTo>
                      <a:pt x="49371" y="32913"/>
                    </a:lnTo>
                    <a:cubicBezTo>
                      <a:pt x="57599" y="32913"/>
                      <a:pt x="65827" y="24685"/>
                      <a:pt x="65827" y="16457"/>
                    </a:cubicBezTo>
                    <a:cubicBezTo>
                      <a:pt x="65827" y="8228"/>
                      <a:pt x="57599" y="0"/>
                      <a:pt x="49371" y="0"/>
                    </a:cubicBezTo>
                    <a:lnTo>
                      <a:pt x="16458" y="0"/>
                    </a:lnTo>
                    <a:cubicBezTo>
                      <a:pt x="8230" y="0"/>
                      <a:pt x="0" y="8228"/>
                      <a:pt x="0" y="16457"/>
                    </a:cubicBezTo>
                    <a:cubicBezTo>
                      <a:pt x="0" y="24685"/>
                      <a:pt x="8230" y="32913"/>
                      <a:pt x="16458" y="32913"/>
                    </a:cubicBezTo>
                    <a:lnTo>
                      <a:pt x="16458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1027">
                <a:extLst>
                  <a:ext uri="{FF2B5EF4-FFF2-40B4-BE49-F238E27FC236}">
                    <a16:creationId xmlns:a16="http://schemas.microsoft.com/office/drawing/2014/main" id="{F36A2971-CC92-AA89-B068-AA5730383029}"/>
                  </a:ext>
                </a:extLst>
              </p:cNvPr>
              <p:cNvSpPr/>
              <p:nvPr/>
            </p:nvSpPr>
            <p:spPr>
              <a:xfrm>
                <a:off x="6959845" y="401296"/>
                <a:ext cx="54854" cy="56226"/>
              </a:xfrm>
              <a:custGeom>
                <a:avLst/>
                <a:gdLst>
                  <a:gd name="connsiteX0" fmla="*/ 28798 w 54854"/>
                  <a:gd name="connsiteY0" fmla="*/ 50741 h 56226"/>
                  <a:gd name="connsiteX1" fmla="*/ 39770 w 54854"/>
                  <a:gd name="connsiteY1" fmla="*/ 56227 h 56226"/>
                  <a:gd name="connsiteX2" fmla="*/ 50740 w 54854"/>
                  <a:gd name="connsiteY2" fmla="*/ 50741 h 56226"/>
                  <a:gd name="connsiteX3" fmla="*/ 50740 w 54854"/>
                  <a:gd name="connsiteY3" fmla="*/ 26056 h 56226"/>
                  <a:gd name="connsiteX4" fmla="*/ 28798 w 54854"/>
                  <a:gd name="connsiteY4" fmla="*/ 4114 h 56226"/>
                  <a:gd name="connsiteX5" fmla="*/ 4114 w 54854"/>
                  <a:gd name="connsiteY5" fmla="*/ 4114 h 56226"/>
                  <a:gd name="connsiteX6" fmla="*/ 4114 w 54854"/>
                  <a:gd name="connsiteY6" fmla="*/ 28799 h 56226"/>
                  <a:gd name="connsiteX7" fmla="*/ 28798 w 54854"/>
                  <a:gd name="connsiteY7" fmla="*/ 50741 h 5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54" h="56226">
                    <a:moveTo>
                      <a:pt x="28798" y="50741"/>
                    </a:moveTo>
                    <a:cubicBezTo>
                      <a:pt x="31542" y="53484"/>
                      <a:pt x="37026" y="56227"/>
                      <a:pt x="39770" y="56227"/>
                    </a:cubicBezTo>
                    <a:cubicBezTo>
                      <a:pt x="45256" y="56227"/>
                      <a:pt x="47998" y="53484"/>
                      <a:pt x="50740" y="50741"/>
                    </a:cubicBezTo>
                    <a:cubicBezTo>
                      <a:pt x="56226" y="45256"/>
                      <a:pt x="56226" y="34284"/>
                      <a:pt x="50740" y="26056"/>
                    </a:cubicBezTo>
                    <a:lnTo>
                      <a:pt x="28798" y="4114"/>
                    </a:lnTo>
                    <a:cubicBezTo>
                      <a:pt x="23312" y="-1371"/>
                      <a:pt x="12342" y="-1371"/>
                      <a:pt x="4114" y="4114"/>
                    </a:cubicBezTo>
                    <a:cubicBezTo>
                      <a:pt x="-1371" y="9600"/>
                      <a:pt x="-1371" y="20571"/>
                      <a:pt x="4114" y="28799"/>
                    </a:cubicBezTo>
                    <a:lnTo>
                      <a:pt x="28798" y="50741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1028">
                <a:extLst>
                  <a:ext uri="{FF2B5EF4-FFF2-40B4-BE49-F238E27FC236}">
                    <a16:creationId xmlns:a16="http://schemas.microsoft.com/office/drawing/2014/main" id="{55656AE9-EF23-7F40-7256-4907BF9C6918}"/>
                  </a:ext>
                </a:extLst>
              </p:cNvPr>
              <p:cNvSpPr/>
              <p:nvPr/>
            </p:nvSpPr>
            <p:spPr>
              <a:xfrm>
                <a:off x="7278006" y="719456"/>
                <a:ext cx="52112" cy="56226"/>
              </a:xfrm>
              <a:custGeom>
                <a:avLst/>
                <a:gdLst>
                  <a:gd name="connsiteX0" fmla="*/ 28800 w 52112"/>
                  <a:gd name="connsiteY0" fmla="*/ 4114 h 56226"/>
                  <a:gd name="connsiteX1" fmla="*/ 4114 w 52112"/>
                  <a:gd name="connsiteY1" fmla="*/ 4114 h 56226"/>
                  <a:gd name="connsiteX2" fmla="*/ 4114 w 52112"/>
                  <a:gd name="connsiteY2" fmla="*/ 28799 h 56226"/>
                  <a:gd name="connsiteX3" fmla="*/ 26056 w 52112"/>
                  <a:gd name="connsiteY3" fmla="*/ 50741 h 56226"/>
                  <a:gd name="connsiteX4" fmla="*/ 37028 w 52112"/>
                  <a:gd name="connsiteY4" fmla="*/ 56227 h 56226"/>
                  <a:gd name="connsiteX5" fmla="*/ 47998 w 52112"/>
                  <a:gd name="connsiteY5" fmla="*/ 50741 h 56226"/>
                  <a:gd name="connsiteX6" fmla="*/ 47998 w 52112"/>
                  <a:gd name="connsiteY6" fmla="*/ 26056 h 56226"/>
                  <a:gd name="connsiteX7" fmla="*/ 28800 w 52112"/>
                  <a:gd name="connsiteY7" fmla="*/ 4114 h 5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112" h="56226">
                    <a:moveTo>
                      <a:pt x="28800" y="4114"/>
                    </a:moveTo>
                    <a:cubicBezTo>
                      <a:pt x="23314" y="-1371"/>
                      <a:pt x="12342" y="-1371"/>
                      <a:pt x="4114" y="4114"/>
                    </a:cubicBezTo>
                    <a:cubicBezTo>
                      <a:pt x="-1371" y="9600"/>
                      <a:pt x="-1371" y="20571"/>
                      <a:pt x="4114" y="28799"/>
                    </a:cubicBezTo>
                    <a:lnTo>
                      <a:pt x="26056" y="50741"/>
                    </a:lnTo>
                    <a:cubicBezTo>
                      <a:pt x="28800" y="53484"/>
                      <a:pt x="34284" y="56227"/>
                      <a:pt x="37028" y="56227"/>
                    </a:cubicBezTo>
                    <a:cubicBezTo>
                      <a:pt x="42514" y="56227"/>
                      <a:pt x="45256" y="53484"/>
                      <a:pt x="47998" y="50741"/>
                    </a:cubicBezTo>
                    <a:cubicBezTo>
                      <a:pt x="53484" y="45256"/>
                      <a:pt x="53484" y="34285"/>
                      <a:pt x="47998" y="26056"/>
                    </a:cubicBezTo>
                    <a:lnTo>
                      <a:pt x="28800" y="4114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1029">
                <a:extLst>
                  <a:ext uri="{FF2B5EF4-FFF2-40B4-BE49-F238E27FC236}">
                    <a16:creationId xmlns:a16="http://schemas.microsoft.com/office/drawing/2014/main" id="{68C24800-9757-C49C-E5AB-BCAA5837518D}"/>
                  </a:ext>
                </a:extLst>
              </p:cNvPr>
              <p:cNvSpPr/>
              <p:nvPr/>
            </p:nvSpPr>
            <p:spPr>
              <a:xfrm>
                <a:off x="6959845" y="719456"/>
                <a:ext cx="54854" cy="56226"/>
              </a:xfrm>
              <a:custGeom>
                <a:avLst/>
                <a:gdLst>
                  <a:gd name="connsiteX0" fmla="*/ 17828 w 54854"/>
                  <a:gd name="connsiteY0" fmla="*/ 56227 h 56226"/>
                  <a:gd name="connsiteX1" fmla="*/ 28798 w 54854"/>
                  <a:gd name="connsiteY1" fmla="*/ 50741 h 56226"/>
                  <a:gd name="connsiteX2" fmla="*/ 50740 w 54854"/>
                  <a:gd name="connsiteY2" fmla="*/ 28799 h 56226"/>
                  <a:gd name="connsiteX3" fmla="*/ 50740 w 54854"/>
                  <a:gd name="connsiteY3" fmla="*/ 4114 h 56226"/>
                  <a:gd name="connsiteX4" fmla="*/ 26056 w 54854"/>
                  <a:gd name="connsiteY4" fmla="*/ 4114 h 56226"/>
                  <a:gd name="connsiteX5" fmla="*/ 4114 w 54854"/>
                  <a:gd name="connsiteY5" fmla="*/ 26056 h 56226"/>
                  <a:gd name="connsiteX6" fmla="*/ 4114 w 54854"/>
                  <a:gd name="connsiteY6" fmla="*/ 50741 h 56226"/>
                  <a:gd name="connsiteX7" fmla="*/ 17828 w 54854"/>
                  <a:gd name="connsiteY7" fmla="*/ 56227 h 56226"/>
                  <a:gd name="connsiteX8" fmla="*/ 17828 w 54854"/>
                  <a:gd name="connsiteY8" fmla="*/ 56227 h 5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4" h="56226">
                    <a:moveTo>
                      <a:pt x="17828" y="56227"/>
                    </a:moveTo>
                    <a:cubicBezTo>
                      <a:pt x="23312" y="56227"/>
                      <a:pt x="26056" y="53484"/>
                      <a:pt x="28798" y="50741"/>
                    </a:cubicBezTo>
                    <a:lnTo>
                      <a:pt x="50740" y="28799"/>
                    </a:lnTo>
                    <a:cubicBezTo>
                      <a:pt x="56226" y="23314"/>
                      <a:pt x="56226" y="12342"/>
                      <a:pt x="50740" y="4114"/>
                    </a:cubicBezTo>
                    <a:cubicBezTo>
                      <a:pt x="45256" y="-1371"/>
                      <a:pt x="34284" y="-1371"/>
                      <a:pt x="26056" y="4114"/>
                    </a:cubicBezTo>
                    <a:lnTo>
                      <a:pt x="4114" y="26056"/>
                    </a:lnTo>
                    <a:cubicBezTo>
                      <a:pt x="-1371" y="31542"/>
                      <a:pt x="-1371" y="42513"/>
                      <a:pt x="4114" y="50741"/>
                    </a:cubicBezTo>
                    <a:cubicBezTo>
                      <a:pt x="9599" y="56227"/>
                      <a:pt x="12342" y="56227"/>
                      <a:pt x="17828" y="56227"/>
                    </a:cubicBezTo>
                    <a:lnTo>
                      <a:pt x="17828" y="5622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1030">
                <a:extLst>
                  <a:ext uri="{FF2B5EF4-FFF2-40B4-BE49-F238E27FC236}">
                    <a16:creationId xmlns:a16="http://schemas.microsoft.com/office/drawing/2014/main" id="{F9855238-FE89-2DD3-EC91-0EDA4D7DDF9A}"/>
                  </a:ext>
                </a:extLst>
              </p:cNvPr>
              <p:cNvSpPr/>
              <p:nvPr/>
            </p:nvSpPr>
            <p:spPr>
              <a:xfrm>
                <a:off x="7278006" y="401296"/>
                <a:ext cx="54856" cy="56226"/>
              </a:xfrm>
              <a:custGeom>
                <a:avLst/>
                <a:gdLst>
                  <a:gd name="connsiteX0" fmla="*/ 17828 w 54856"/>
                  <a:gd name="connsiteY0" fmla="*/ 56227 h 56226"/>
                  <a:gd name="connsiteX1" fmla="*/ 28800 w 54856"/>
                  <a:gd name="connsiteY1" fmla="*/ 50741 h 56226"/>
                  <a:gd name="connsiteX2" fmla="*/ 50742 w 54856"/>
                  <a:gd name="connsiteY2" fmla="*/ 28799 h 56226"/>
                  <a:gd name="connsiteX3" fmla="*/ 50742 w 54856"/>
                  <a:gd name="connsiteY3" fmla="*/ 4114 h 56226"/>
                  <a:gd name="connsiteX4" fmla="*/ 26056 w 54856"/>
                  <a:gd name="connsiteY4" fmla="*/ 4114 h 56226"/>
                  <a:gd name="connsiteX5" fmla="*/ 4114 w 54856"/>
                  <a:gd name="connsiteY5" fmla="*/ 26056 h 56226"/>
                  <a:gd name="connsiteX6" fmla="*/ 4114 w 54856"/>
                  <a:gd name="connsiteY6" fmla="*/ 50741 h 56226"/>
                  <a:gd name="connsiteX7" fmla="*/ 17828 w 54856"/>
                  <a:gd name="connsiteY7" fmla="*/ 56227 h 56226"/>
                  <a:gd name="connsiteX8" fmla="*/ 17828 w 54856"/>
                  <a:gd name="connsiteY8" fmla="*/ 56227 h 5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6" h="56226">
                    <a:moveTo>
                      <a:pt x="17828" y="56227"/>
                    </a:moveTo>
                    <a:cubicBezTo>
                      <a:pt x="23314" y="56227"/>
                      <a:pt x="26056" y="53484"/>
                      <a:pt x="28800" y="50741"/>
                    </a:cubicBezTo>
                    <a:lnTo>
                      <a:pt x="50742" y="28799"/>
                    </a:lnTo>
                    <a:cubicBezTo>
                      <a:pt x="56228" y="23314"/>
                      <a:pt x="56228" y="12342"/>
                      <a:pt x="50742" y="4114"/>
                    </a:cubicBezTo>
                    <a:cubicBezTo>
                      <a:pt x="45256" y="-1371"/>
                      <a:pt x="34284" y="-1371"/>
                      <a:pt x="26056" y="4114"/>
                    </a:cubicBezTo>
                    <a:lnTo>
                      <a:pt x="4114" y="26056"/>
                    </a:lnTo>
                    <a:cubicBezTo>
                      <a:pt x="-1371" y="31542"/>
                      <a:pt x="-1371" y="42513"/>
                      <a:pt x="4114" y="50741"/>
                    </a:cubicBezTo>
                    <a:cubicBezTo>
                      <a:pt x="9600" y="53484"/>
                      <a:pt x="12342" y="56227"/>
                      <a:pt x="17828" y="56227"/>
                    </a:cubicBezTo>
                    <a:lnTo>
                      <a:pt x="17828" y="5622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1031">
                <a:extLst>
                  <a:ext uri="{FF2B5EF4-FFF2-40B4-BE49-F238E27FC236}">
                    <a16:creationId xmlns:a16="http://schemas.microsoft.com/office/drawing/2014/main" id="{BFD41010-BF4E-A3C4-42F4-D0E7AF929D07}"/>
                  </a:ext>
                </a:extLst>
              </p:cNvPr>
              <p:cNvSpPr/>
              <p:nvPr/>
            </p:nvSpPr>
            <p:spPr>
              <a:xfrm>
                <a:off x="7131268" y="331356"/>
                <a:ext cx="32913" cy="65826"/>
              </a:xfrm>
              <a:custGeom>
                <a:avLst/>
                <a:gdLst>
                  <a:gd name="connsiteX0" fmla="*/ 16456 w 32913"/>
                  <a:gd name="connsiteY0" fmla="*/ 65826 h 65826"/>
                  <a:gd name="connsiteX1" fmla="*/ 32914 w 32913"/>
                  <a:gd name="connsiteY1" fmla="*/ 49370 h 65826"/>
                  <a:gd name="connsiteX2" fmla="*/ 32914 w 32913"/>
                  <a:gd name="connsiteY2" fmla="*/ 16457 h 65826"/>
                  <a:gd name="connsiteX3" fmla="*/ 16456 w 32913"/>
                  <a:gd name="connsiteY3" fmla="*/ 0 h 65826"/>
                  <a:gd name="connsiteX4" fmla="*/ 0 w 32913"/>
                  <a:gd name="connsiteY4" fmla="*/ 16457 h 65826"/>
                  <a:gd name="connsiteX5" fmla="*/ 0 w 32913"/>
                  <a:gd name="connsiteY5" fmla="*/ 49370 h 65826"/>
                  <a:gd name="connsiteX6" fmla="*/ 16456 w 32913"/>
                  <a:gd name="connsiteY6" fmla="*/ 65826 h 65826"/>
                  <a:gd name="connsiteX7" fmla="*/ 16456 w 32913"/>
                  <a:gd name="connsiteY7" fmla="*/ 65826 h 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13" h="65826">
                    <a:moveTo>
                      <a:pt x="16456" y="65826"/>
                    </a:moveTo>
                    <a:cubicBezTo>
                      <a:pt x="24686" y="65826"/>
                      <a:pt x="32914" y="57598"/>
                      <a:pt x="32914" y="49370"/>
                    </a:cubicBezTo>
                    <a:lnTo>
                      <a:pt x="32914" y="16457"/>
                    </a:lnTo>
                    <a:cubicBezTo>
                      <a:pt x="32914" y="8228"/>
                      <a:pt x="24686" y="0"/>
                      <a:pt x="16456" y="0"/>
                    </a:cubicBezTo>
                    <a:cubicBezTo>
                      <a:pt x="8228" y="0"/>
                      <a:pt x="0" y="8228"/>
                      <a:pt x="0" y="16457"/>
                    </a:cubicBezTo>
                    <a:lnTo>
                      <a:pt x="0" y="49370"/>
                    </a:lnTo>
                    <a:cubicBezTo>
                      <a:pt x="0" y="57598"/>
                      <a:pt x="8228" y="65826"/>
                      <a:pt x="16456" y="65826"/>
                    </a:cubicBezTo>
                    <a:lnTo>
                      <a:pt x="16456" y="6582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214E7FB4-1FD6-625B-65B9-3A63D60322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5585" y="163632"/>
            <a:ext cx="5443963" cy="1079131"/>
          </a:xfrm>
          <a:solidFill>
            <a:srgbClr val="85D2E1"/>
          </a:solidFill>
        </p:spPr>
        <p:txBody>
          <a:bodyPr anchor="ctr">
            <a:normAutofit/>
          </a:bodyPr>
          <a:lstStyle/>
          <a:p>
            <a:r>
              <a:rPr lang="en-GB" dirty="0" err="1"/>
              <a:t>Innovatives</a:t>
            </a:r>
            <a:r>
              <a:rPr lang="en-GB" dirty="0"/>
              <a:t> Marketing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316F07-D054-AF85-1E18-29D6A4D74D5D}"/>
              </a:ext>
            </a:extLst>
          </p:cNvPr>
          <p:cNvSpPr txBox="1"/>
          <p:nvPr/>
        </p:nvSpPr>
        <p:spPr>
          <a:xfrm>
            <a:off x="10008837" y="542841"/>
            <a:ext cx="1320162" cy="36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1188A3"/>
                </a:solidFill>
              </a:rPr>
              <a:t>Die 4Ps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5145A4-DF8B-F762-87C9-7A32DE3A7D4C}"/>
              </a:ext>
            </a:extLst>
          </p:cNvPr>
          <p:cNvSpPr txBox="1"/>
          <p:nvPr/>
        </p:nvSpPr>
        <p:spPr>
          <a:xfrm>
            <a:off x="8890530" y="1539416"/>
            <a:ext cx="16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>
                <a:solidFill>
                  <a:srgbClr val="1188A3"/>
                </a:solidFill>
              </a:rPr>
              <a:t>Wertkreierung</a:t>
            </a:r>
            <a:endParaRPr lang="en-IE" b="1" dirty="0">
              <a:solidFill>
                <a:srgbClr val="1188A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B96F1E-44D3-B3E4-BF42-F36C5485B9CE}"/>
              </a:ext>
            </a:extLst>
          </p:cNvPr>
          <p:cNvSpPr txBox="1"/>
          <p:nvPr/>
        </p:nvSpPr>
        <p:spPr>
          <a:xfrm>
            <a:off x="8386252" y="2805449"/>
            <a:ext cx="184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>
                <a:solidFill>
                  <a:srgbClr val="1188A3"/>
                </a:solidFill>
              </a:rPr>
              <a:t>Kommunikation</a:t>
            </a:r>
            <a:endParaRPr lang="en-IE" b="1" dirty="0">
              <a:solidFill>
                <a:srgbClr val="1188A3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A902C97-9ADD-DD5C-8EE6-A06F79532BD4}"/>
              </a:ext>
            </a:extLst>
          </p:cNvPr>
          <p:cNvSpPr txBox="1"/>
          <p:nvPr/>
        </p:nvSpPr>
        <p:spPr>
          <a:xfrm>
            <a:off x="9675875" y="5093125"/>
            <a:ext cx="16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solidFill>
                  <a:srgbClr val="1188A3"/>
                </a:solidFill>
              </a:rPr>
              <a:t>Co-creation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02607B0-0ECB-2BBC-7073-9C668CFA567B}"/>
              </a:ext>
            </a:extLst>
          </p:cNvPr>
          <p:cNvSpPr txBox="1"/>
          <p:nvPr/>
        </p:nvSpPr>
        <p:spPr>
          <a:xfrm>
            <a:off x="8880028" y="4052551"/>
            <a:ext cx="16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>
                <a:solidFill>
                  <a:srgbClr val="1188A3"/>
                </a:solidFill>
              </a:rPr>
              <a:t>Digitalisierung</a:t>
            </a:r>
            <a:endParaRPr lang="en-IE" b="1" dirty="0">
              <a:solidFill>
                <a:srgbClr val="1188A3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8C2F0E8-9BB1-FF29-1DEE-0E034643A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85" y="163632"/>
            <a:ext cx="796896" cy="1079131"/>
          </a:xfrm>
          <a:prstGeom prst="rect">
            <a:avLst/>
          </a:prstGeom>
        </p:spPr>
      </p:pic>
      <p:sp>
        <p:nvSpPr>
          <p:cNvPr id="82" name="Textfeld 3">
            <a:extLst>
              <a:ext uri="{FF2B5EF4-FFF2-40B4-BE49-F238E27FC236}">
                <a16:creationId xmlns:a16="http://schemas.microsoft.com/office/drawing/2014/main" id="{C2B56FFE-8784-E3FD-F628-33FD9F9C2853}"/>
              </a:ext>
            </a:extLst>
          </p:cNvPr>
          <p:cNvSpPr txBox="1"/>
          <p:nvPr/>
        </p:nvSpPr>
        <p:spPr>
          <a:xfrm>
            <a:off x="4313387" y="6385632"/>
            <a:ext cx="2597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Purchase &amp; Volery (2020)</a:t>
            </a:r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89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6157CD1-DC30-FA74-4D78-F7E96C45C3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51408" y="4069702"/>
            <a:ext cx="785328" cy="1056986"/>
          </a:xfrm>
        </p:spPr>
        <p:txBody>
          <a:bodyPr>
            <a:noAutofit/>
          </a:bodyPr>
          <a:lstStyle/>
          <a:p>
            <a:r>
              <a:rPr lang="en-GB" sz="9600"/>
              <a:t>”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7A888F-F9E7-CC7C-C4D8-312893322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397" y="1107350"/>
            <a:ext cx="4265415" cy="4193187"/>
          </a:xfrm>
        </p:spPr>
        <p:txBody>
          <a:bodyPr>
            <a:normAutofit/>
          </a:bodyPr>
          <a:lstStyle/>
          <a:p>
            <a:r>
              <a:rPr lang="en-GB" sz="2400" dirty="0"/>
              <a:t>Da der </a:t>
            </a:r>
            <a:r>
              <a:rPr lang="en-GB" sz="2400" dirty="0" err="1"/>
              <a:t>Zweck</a:t>
            </a:r>
            <a:r>
              <a:rPr lang="en-GB" sz="2400" dirty="0"/>
              <a:t> </a:t>
            </a:r>
            <a:r>
              <a:rPr lang="en-GB" sz="2400" dirty="0" err="1"/>
              <a:t>eines</a:t>
            </a:r>
            <a:r>
              <a:rPr lang="en-GB" sz="2400" dirty="0"/>
              <a:t> </a:t>
            </a:r>
            <a:r>
              <a:rPr lang="en-GB" sz="2400" dirty="0" err="1"/>
              <a:t>Unternehmens</a:t>
            </a:r>
            <a:r>
              <a:rPr lang="en-GB" sz="2400" dirty="0"/>
              <a:t> </a:t>
            </a:r>
            <a:r>
              <a:rPr lang="en-GB" sz="2400" dirty="0" err="1"/>
              <a:t>darin</a:t>
            </a:r>
            <a:r>
              <a:rPr lang="en-GB" sz="2400" dirty="0"/>
              <a:t> </a:t>
            </a:r>
            <a:r>
              <a:rPr lang="en-GB" sz="2400" dirty="0" err="1"/>
              <a:t>besteht</a:t>
            </a:r>
            <a:r>
              <a:rPr lang="en-GB" sz="2400" dirty="0"/>
              <a:t>, </a:t>
            </a:r>
            <a:r>
              <a:rPr lang="en-GB" sz="2400" dirty="0" err="1"/>
              <a:t>einen</a:t>
            </a:r>
            <a:r>
              <a:rPr lang="en-GB" sz="2400" dirty="0"/>
              <a:t> </a:t>
            </a:r>
            <a:r>
              <a:rPr lang="en-GB" sz="2400" dirty="0" err="1"/>
              <a:t>Kunden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gewinnen</a:t>
            </a:r>
            <a:r>
              <a:rPr lang="en-GB" sz="2400" dirty="0"/>
              <a:t>, hat das </a:t>
            </a:r>
            <a:r>
              <a:rPr lang="en-GB" sz="2400" dirty="0" err="1"/>
              <a:t>Unternehmen</a:t>
            </a:r>
            <a:r>
              <a:rPr lang="en-GB" sz="2400" dirty="0"/>
              <a:t> </a:t>
            </a:r>
            <a:r>
              <a:rPr lang="en-GB" sz="2400" dirty="0" err="1"/>
              <a:t>zwei</a:t>
            </a:r>
            <a:r>
              <a:rPr lang="en-GB" sz="2400" dirty="0"/>
              <a:t> - und </a:t>
            </a:r>
            <a:r>
              <a:rPr lang="en-GB" sz="2400" dirty="0" err="1"/>
              <a:t>nur</a:t>
            </a:r>
            <a:r>
              <a:rPr lang="en-GB" sz="2400" dirty="0"/>
              <a:t> </a:t>
            </a:r>
            <a:r>
              <a:rPr lang="en-GB" sz="2400" dirty="0" err="1"/>
              <a:t>zwei</a:t>
            </a:r>
            <a:r>
              <a:rPr lang="en-GB" sz="2400" dirty="0"/>
              <a:t> - </a:t>
            </a:r>
            <a:r>
              <a:rPr lang="en-GB" sz="2400" dirty="0" err="1"/>
              <a:t>Grundfunktionen</a:t>
            </a:r>
            <a:r>
              <a:rPr lang="en-GB" sz="2400" dirty="0"/>
              <a:t>: </a:t>
            </a:r>
            <a:r>
              <a:rPr lang="en-GB" sz="2400" b="1" dirty="0"/>
              <a:t>Marketing und Innovation. </a:t>
            </a:r>
            <a:r>
              <a:rPr lang="en-GB" sz="2400" dirty="0"/>
              <a:t>Marketing und Innovation </a:t>
            </a:r>
            <a:r>
              <a:rPr lang="en-GB" sz="2400" dirty="0" err="1"/>
              <a:t>führen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Ergebnissen</a:t>
            </a:r>
            <a:r>
              <a:rPr lang="en-GB" sz="2400" dirty="0"/>
              <a:t>; </a:t>
            </a:r>
            <a:r>
              <a:rPr lang="en-GB" sz="2400" dirty="0" err="1"/>
              <a:t>alles</a:t>
            </a:r>
            <a:r>
              <a:rPr lang="en-GB" sz="2400" dirty="0"/>
              <a:t> </a:t>
            </a:r>
            <a:r>
              <a:rPr lang="en-GB" sz="2400" dirty="0" err="1"/>
              <a:t>andere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dirty="0"/>
              <a:t> </a:t>
            </a:r>
            <a:r>
              <a:rPr lang="en-GB" sz="2400" dirty="0" err="1"/>
              <a:t>Kosten</a:t>
            </a:r>
            <a:r>
              <a:rPr lang="en-GB" sz="2400" dirty="0"/>
              <a:t>. Marketing </a:t>
            </a:r>
            <a:r>
              <a:rPr lang="en-GB" sz="2400" dirty="0" err="1"/>
              <a:t>ist</a:t>
            </a:r>
            <a:r>
              <a:rPr lang="en-GB" sz="2400" dirty="0"/>
              <a:t> die </a:t>
            </a:r>
            <a:r>
              <a:rPr lang="en-GB" sz="2400" dirty="0" err="1"/>
              <a:t>unterscheidende</a:t>
            </a:r>
            <a:r>
              <a:rPr lang="en-GB" sz="2400" dirty="0"/>
              <a:t>, </a:t>
            </a:r>
            <a:r>
              <a:rPr lang="en-GB" sz="2400" dirty="0" err="1"/>
              <a:t>einzigartige</a:t>
            </a:r>
            <a:r>
              <a:rPr lang="en-GB" sz="2400" dirty="0"/>
              <a:t> </a:t>
            </a:r>
            <a:r>
              <a:rPr lang="en-GB" sz="2400" dirty="0" err="1"/>
              <a:t>Funktion</a:t>
            </a:r>
            <a:r>
              <a:rPr lang="en-GB" sz="2400" dirty="0"/>
              <a:t> des </a:t>
            </a:r>
            <a:r>
              <a:rPr lang="en-GB" sz="2400" dirty="0" err="1"/>
              <a:t>Unternehmens</a:t>
            </a:r>
            <a:r>
              <a:rPr lang="en-GB" sz="2400" dirty="0"/>
              <a:t>.</a:t>
            </a:r>
          </a:p>
          <a:p>
            <a:endParaRPr lang="en-GB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465CB2-A3BC-8D56-4A6E-3DCAE570A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3473" y="669867"/>
            <a:ext cx="1024843" cy="887596"/>
          </a:xfrm>
        </p:spPr>
        <p:txBody>
          <a:bodyPr/>
          <a:lstStyle/>
          <a:p>
            <a:r>
              <a:rPr lang="en-GB" sz="9600" dirty="0"/>
              <a:t>“</a:t>
            </a:r>
          </a:p>
        </p:txBody>
      </p:sp>
      <p:pic>
        <p:nvPicPr>
          <p:cNvPr id="1026" name="Picture 2" descr="Nahaufnahme Von Bierflaschen Auf Holz">
            <a:extLst>
              <a:ext uri="{FF2B5EF4-FFF2-40B4-BE49-F238E27FC236}">
                <a16:creationId xmlns:a16="http://schemas.microsoft.com/office/drawing/2014/main" id="{BC6C8BBE-CB52-D1A1-C636-9CBCC645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26" y="1327150"/>
            <a:ext cx="4752080" cy="31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65914-2054-F514-5BAD-495075F18842}"/>
              </a:ext>
            </a:extLst>
          </p:cNvPr>
          <p:cNvSpPr txBox="1"/>
          <p:nvPr/>
        </p:nvSpPr>
        <p:spPr>
          <a:xfrm>
            <a:off x="9230264" y="5477774"/>
            <a:ext cx="250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000000"/>
                </a:solidFill>
              </a:rPr>
              <a:t>- Peter Drucker</a:t>
            </a:r>
          </a:p>
        </p:txBody>
      </p:sp>
    </p:spTree>
    <p:extLst>
      <p:ext uri="{BB962C8B-B14F-4D97-AF65-F5344CB8AC3E}">
        <p14:creationId xmlns:p14="http://schemas.microsoft.com/office/powerpoint/2010/main" val="271334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DA578-7C65-A20C-2201-D9AE6569CA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99846" y="1400234"/>
            <a:ext cx="5105121" cy="5315876"/>
          </a:xfrm>
        </p:spPr>
        <p:txBody>
          <a:bodyPr>
            <a:normAutofit fontScale="92500" lnSpcReduction="10000"/>
          </a:bodyPr>
          <a:lstStyle/>
          <a:p>
            <a:pPr indent="0"/>
            <a:r>
              <a:rPr lang="en-US" dirty="0" err="1"/>
              <a:t>Nachdem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Konzept</a:t>
            </a:r>
            <a:r>
              <a:rPr lang="en-US" dirty="0"/>
              <a:t> den </a:t>
            </a:r>
            <a:r>
              <a:rPr lang="en-US" dirty="0" err="1"/>
              <a:t>Testprozess</a:t>
            </a:r>
            <a:r>
              <a:rPr lang="en-US" dirty="0"/>
              <a:t> </a:t>
            </a:r>
            <a:r>
              <a:rPr lang="en-US" dirty="0" err="1"/>
              <a:t>bestanden</a:t>
            </a:r>
            <a:r>
              <a:rPr lang="en-US" dirty="0"/>
              <a:t> hat und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festgestellt</a:t>
            </a:r>
            <a:r>
              <a:rPr lang="en-US" dirty="0"/>
              <a:t> hat, </a:t>
            </a:r>
            <a:r>
              <a:rPr lang="en-US" dirty="0" err="1"/>
              <a:t>dass</a:t>
            </a:r>
            <a:r>
              <a:rPr lang="en-US" dirty="0"/>
              <a:t> es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 für dieses </a:t>
            </a:r>
            <a:r>
              <a:rPr lang="en-US" dirty="0" err="1"/>
              <a:t>Lebensmittelprodukt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, </a:t>
            </a:r>
            <a:r>
              <a:rPr lang="en-US" dirty="0" err="1"/>
              <a:t>müssen</a:t>
            </a:r>
            <a:r>
              <a:rPr lang="en-US" dirty="0"/>
              <a:t> Sie </a:t>
            </a:r>
            <a:r>
              <a:rPr lang="en-US" dirty="0" err="1"/>
              <a:t>auswählen</a:t>
            </a:r>
            <a:r>
              <a:rPr lang="en-US" dirty="0"/>
              <a:t>, </a:t>
            </a:r>
            <a:r>
              <a:rPr lang="en-US" b="1" dirty="0" err="1"/>
              <a:t>welche</a:t>
            </a:r>
            <a:r>
              <a:rPr lang="en-US" b="1" dirty="0"/>
              <a:t> Art von </a:t>
            </a:r>
            <a:r>
              <a:rPr lang="en-US" b="1" dirty="0" err="1"/>
              <a:t>Botschaft</a:t>
            </a:r>
            <a:r>
              <a:rPr lang="en-US" b="1" dirty="0"/>
              <a:t> Sie </a:t>
            </a:r>
            <a:r>
              <a:rPr lang="en-US" b="1" dirty="0" err="1"/>
              <a:t>Ihren</a:t>
            </a:r>
            <a:r>
              <a:rPr lang="en-US" b="1" dirty="0"/>
              <a:t> </a:t>
            </a:r>
            <a:r>
              <a:rPr lang="en-US" b="1" dirty="0" err="1"/>
              <a:t>potenziellen</a:t>
            </a:r>
            <a:r>
              <a:rPr lang="en-US" b="1" dirty="0"/>
              <a:t> </a:t>
            </a:r>
            <a:r>
              <a:rPr lang="en-US" b="1" dirty="0" err="1"/>
              <a:t>Kunden</a:t>
            </a:r>
            <a:r>
              <a:rPr lang="en-US" b="1" dirty="0"/>
              <a:t> </a:t>
            </a:r>
            <a:r>
              <a:rPr lang="en-US" b="1" dirty="0" err="1"/>
              <a:t>vermitteln</a:t>
            </a:r>
            <a:r>
              <a:rPr lang="en-US" b="1" dirty="0"/>
              <a:t> </a:t>
            </a:r>
            <a:r>
              <a:rPr lang="en-US" b="1" dirty="0" err="1"/>
              <a:t>wollen</a:t>
            </a:r>
            <a:r>
              <a:rPr lang="en-US" b="1" dirty="0"/>
              <a:t>. </a:t>
            </a:r>
          </a:p>
          <a:p>
            <a:pPr indent="0"/>
            <a:r>
              <a:rPr lang="en-US" dirty="0"/>
              <a:t>Da die </a:t>
            </a:r>
            <a:r>
              <a:rPr lang="en-US" dirty="0" err="1"/>
              <a:t>meisten</a:t>
            </a:r>
            <a:r>
              <a:rPr lang="en-US" dirty="0"/>
              <a:t> Menschen, </a:t>
            </a:r>
            <a:r>
              <a:rPr lang="en-US" dirty="0" err="1"/>
              <a:t>insbesondere</a:t>
            </a:r>
            <a:r>
              <a:rPr lang="en-US" dirty="0"/>
              <a:t> </a:t>
            </a:r>
            <a:r>
              <a:rPr lang="en-US" dirty="0" err="1"/>
              <a:t>Senioren</a:t>
            </a:r>
            <a:r>
              <a:rPr lang="en-US" dirty="0"/>
              <a:t>,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Kaufentscheidungen</a:t>
            </a:r>
            <a:r>
              <a:rPr lang="en-US" dirty="0"/>
              <a:t> auf der </a:t>
            </a:r>
            <a:r>
              <a:rPr lang="en-US" dirty="0" err="1"/>
              <a:t>Grundlage</a:t>
            </a:r>
            <a:r>
              <a:rPr lang="en-US" dirty="0"/>
              <a:t> des </a:t>
            </a:r>
            <a:r>
              <a:rPr lang="en-US" dirty="0" err="1"/>
              <a:t>Aussehens</a:t>
            </a:r>
            <a:r>
              <a:rPr lang="en-US" dirty="0"/>
              <a:t> </a:t>
            </a:r>
            <a:r>
              <a:rPr lang="en-US" dirty="0" err="1"/>
              <a:t>treffen</a:t>
            </a:r>
            <a:r>
              <a:rPr lang="en-US" dirty="0"/>
              <a:t>, </a:t>
            </a:r>
            <a:r>
              <a:rPr lang="en-US" dirty="0" err="1"/>
              <a:t>spielt</a:t>
            </a:r>
            <a:r>
              <a:rPr lang="en-US" dirty="0"/>
              <a:t> die </a:t>
            </a:r>
            <a:r>
              <a:rPr lang="en-US" dirty="0" err="1"/>
              <a:t>Verpackung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wichtige</a:t>
            </a:r>
            <a:r>
              <a:rPr lang="en-US" dirty="0"/>
              <a:t> Rolle und muss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Marketinginstrument</a:t>
            </a:r>
            <a:r>
              <a:rPr lang="en-US" dirty="0"/>
              <a:t> für den </a:t>
            </a:r>
            <a:r>
              <a:rPr lang="en-US" dirty="0" err="1"/>
              <a:t>Verkauf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</a:t>
            </a:r>
            <a:r>
              <a:rPr lang="en-US" dirty="0" err="1"/>
              <a:t>Lebensmittelprodukts</a:t>
            </a:r>
            <a:r>
              <a:rPr lang="en-US" dirty="0"/>
              <a:t> </a:t>
            </a:r>
            <a:r>
              <a:rPr lang="en-US" dirty="0" err="1"/>
              <a:t>betrachtet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In Modul 4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Verpackung</a:t>
            </a:r>
            <a:r>
              <a:rPr lang="en-US" dirty="0"/>
              <a:t> von </a:t>
            </a:r>
            <a:r>
              <a:rPr lang="en-US" dirty="0" err="1"/>
              <a:t>Lebensmitteln</a:t>
            </a:r>
            <a:r>
              <a:rPr lang="en-US" dirty="0"/>
              <a:t> für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befasst</a:t>
            </a:r>
            <a:r>
              <a:rPr lang="en-US" dirty="0"/>
              <a:t>, </a:t>
            </a:r>
            <a:r>
              <a:rPr lang="en-US" dirty="0" err="1"/>
              <a:t>jetzt</a:t>
            </a:r>
            <a:r>
              <a:rPr lang="en-US" dirty="0"/>
              <a:t> </a:t>
            </a:r>
            <a:r>
              <a:rPr lang="en-US" dirty="0" err="1"/>
              <a:t>konzentrieren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auf das Branding der </a:t>
            </a:r>
            <a:r>
              <a:rPr lang="en-US" dirty="0" err="1"/>
              <a:t>Verpackung</a:t>
            </a:r>
            <a:r>
              <a:rPr lang="en-US" dirty="0"/>
              <a:t>. 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9C12B-F9A9-1F3F-F55D-34CE791CDB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6941" y="228600"/>
            <a:ext cx="5105121" cy="10282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dirty="0" err="1"/>
              <a:t>Ihre</a:t>
            </a:r>
            <a:r>
              <a:rPr lang="en-IE" dirty="0"/>
              <a:t> </a:t>
            </a:r>
            <a:r>
              <a:rPr lang="en-IE" dirty="0" err="1"/>
              <a:t>Botschaft</a:t>
            </a:r>
            <a:r>
              <a:rPr lang="en-IE" dirty="0"/>
              <a:t> </a:t>
            </a:r>
            <a:r>
              <a:rPr lang="en-IE" dirty="0" err="1"/>
              <a:t>kommunizieren</a:t>
            </a:r>
            <a:r>
              <a:rPr lang="en-IE" dirty="0"/>
              <a:t>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F6E63-F251-A7E8-F77A-D3D3CFB7B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52" y="228600"/>
            <a:ext cx="1714588" cy="2343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3A51AA-39F5-6359-D5C9-A6126A3A9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674" y="330918"/>
            <a:ext cx="1713284" cy="2429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FC2BC-BEA7-A97C-2DD1-2EC140ABCA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794" y="3383531"/>
            <a:ext cx="2333744" cy="123196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B89A59C-497A-3DAF-E3FC-A9568EA4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7043" y="2863294"/>
            <a:ext cx="1946098" cy="19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943CAD-A98C-4847-5844-59B472EB89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794" y="4809392"/>
            <a:ext cx="3607148" cy="17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2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BE69855-E5A1-099E-4210-C6F46A95B5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653" y="3676464"/>
            <a:ext cx="770216" cy="679455"/>
          </a:xfrm>
        </p:spPr>
        <p:txBody>
          <a:bodyPr>
            <a:noAutofit/>
          </a:bodyPr>
          <a:lstStyle/>
          <a:p>
            <a:r>
              <a:rPr lang="en-GB" sz="10000"/>
              <a:t>”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96FAB9-F73C-9F04-7CD0-AA22859258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527" y="1941677"/>
            <a:ext cx="4495398" cy="2304156"/>
          </a:xfrm>
        </p:spPr>
        <p:txBody>
          <a:bodyPr>
            <a:noAutofit/>
          </a:bodyPr>
          <a:lstStyle/>
          <a:p>
            <a:r>
              <a:rPr lang="en-GB" sz="2400" dirty="0" err="1"/>
              <a:t>Innovatives</a:t>
            </a:r>
            <a:r>
              <a:rPr lang="en-GB" sz="2400" dirty="0"/>
              <a:t> Marketing </a:t>
            </a:r>
            <a:r>
              <a:rPr lang="en-GB" sz="2400" dirty="0" err="1"/>
              <a:t>bezieht</a:t>
            </a:r>
            <a:r>
              <a:rPr lang="en-GB" sz="2400" dirty="0"/>
              <a:t> </a:t>
            </a:r>
            <a:r>
              <a:rPr lang="en-GB" sz="2400" dirty="0" err="1"/>
              <a:t>sich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nur</a:t>
            </a:r>
            <a:r>
              <a:rPr lang="en-GB" sz="2400" dirty="0"/>
              <a:t> auf </a:t>
            </a:r>
            <a:r>
              <a:rPr lang="en-GB" sz="2400" dirty="0" err="1"/>
              <a:t>Produkte</a:t>
            </a:r>
            <a:r>
              <a:rPr lang="en-GB" sz="2400" dirty="0"/>
              <a:t>, die </a:t>
            </a:r>
            <a:r>
              <a:rPr lang="en-GB" sz="2400" dirty="0" err="1"/>
              <a:t>Entwicklung</a:t>
            </a:r>
            <a:r>
              <a:rPr lang="en-GB" sz="2400" dirty="0"/>
              <a:t> </a:t>
            </a:r>
            <a:r>
              <a:rPr lang="en-GB" sz="2400" dirty="0" err="1"/>
              <a:t>neuer</a:t>
            </a:r>
            <a:r>
              <a:rPr lang="en-GB" sz="2400" dirty="0"/>
              <a:t> </a:t>
            </a:r>
            <a:r>
              <a:rPr lang="en-GB" sz="2400" dirty="0" err="1"/>
              <a:t>Produkte</a:t>
            </a:r>
            <a:r>
              <a:rPr lang="en-GB" sz="2400" dirty="0"/>
              <a:t> und die </a:t>
            </a:r>
            <a:r>
              <a:rPr lang="en-GB" sz="2400" dirty="0" err="1"/>
              <a:t>technologische</a:t>
            </a:r>
            <a:r>
              <a:rPr lang="en-GB" sz="2400" dirty="0"/>
              <a:t> </a:t>
            </a:r>
            <a:r>
              <a:rPr lang="en-GB" sz="2400" dirty="0" err="1"/>
              <a:t>Entwicklung</a:t>
            </a:r>
            <a:r>
              <a:rPr lang="en-GB" sz="2400" dirty="0"/>
              <a:t>, </a:t>
            </a:r>
            <a:r>
              <a:rPr lang="en-GB" sz="2400" dirty="0" err="1"/>
              <a:t>sondern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auch</a:t>
            </a:r>
            <a:r>
              <a:rPr lang="en-GB" sz="2400" dirty="0"/>
              <a:t> in </a:t>
            </a:r>
            <a:r>
              <a:rPr lang="en-GB" sz="2400" dirty="0" err="1"/>
              <a:t>anderen</a:t>
            </a:r>
            <a:r>
              <a:rPr lang="en-GB" sz="2400" dirty="0"/>
              <a:t> </a:t>
            </a:r>
            <a:r>
              <a:rPr lang="en-GB" sz="2400" dirty="0" err="1"/>
              <a:t>Aspekten</a:t>
            </a:r>
            <a:r>
              <a:rPr lang="en-GB" sz="2400" dirty="0"/>
              <a:t> </a:t>
            </a:r>
            <a:r>
              <a:rPr lang="en-GB" sz="2400" dirty="0" err="1"/>
              <a:t>marketingbezogener</a:t>
            </a:r>
            <a:r>
              <a:rPr lang="en-GB" sz="2400" dirty="0"/>
              <a:t> </a:t>
            </a:r>
            <a:r>
              <a:rPr lang="en-GB" sz="2400" dirty="0" err="1"/>
              <a:t>Aktivitäten</a:t>
            </a:r>
            <a:r>
              <a:rPr lang="en-GB" sz="2400" dirty="0"/>
              <a:t> und </a:t>
            </a:r>
            <a:r>
              <a:rPr lang="en-GB" sz="2400" dirty="0" err="1"/>
              <a:t>Entscheidungen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finden</a:t>
            </a:r>
            <a:r>
              <a:rPr lang="en-GB" sz="2400" dirty="0"/>
              <a:t> und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sehr</a:t>
            </a:r>
            <a:r>
              <a:rPr lang="en-GB" sz="2400" dirty="0"/>
              <a:t> </a:t>
            </a:r>
            <a:r>
              <a:rPr lang="en-GB" sz="2400" dirty="0" err="1"/>
              <a:t>spezifisch</a:t>
            </a:r>
            <a:r>
              <a:rPr lang="en-GB" sz="2400" dirty="0"/>
              <a:t> für den </a:t>
            </a:r>
            <a:r>
              <a:rPr lang="en-GB" sz="2400" dirty="0" err="1"/>
              <a:t>Kontext</a:t>
            </a:r>
            <a:r>
              <a:rPr lang="en-GB" sz="2400" dirty="0"/>
              <a:t> und die </a:t>
            </a:r>
            <a:r>
              <a:rPr lang="en-GB" sz="2400" dirty="0" err="1"/>
              <a:t>Bedürfnisse</a:t>
            </a:r>
            <a:r>
              <a:rPr lang="en-GB" sz="2400" dirty="0"/>
              <a:t> der KMU</a:t>
            </a:r>
          </a:p>
          <a:p>
            <a:r>
              <a:rPr lang="en-GB" sz="2400" dirty="0">
                <a:hlinkClick r:id="rId2"/>
              </a:rPr>
              <a:t>(O´Dwyer et al., 2009)</a:t>
            </a:r>
            <a:endParaRPr lang="en-GB" sz="2400" dirty="0">
              <a:cs typeface="Calibri"/>
              <a:hlinkClick r:id="rId2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F890CF-6F70-8FB1-C3EB-135A231B18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192" y="387501"/>
            <a:ext cx="984971" cy="926949"/>
          </a:xfrm>
        </p:spPr>
        <p:txBody>
          <a:bodyPr/>
          <a:lstStyle/>
          <a:p>
            <a:r>
              <a:rPr lang="en-GB" sz="10800"/>
              <a:t>“</a:t>
            </a:r>
          </a:p>
        </p:txBody>
      </p:sp>
      <p:pic>
        <p:nvPicPr>
          <p:cNvPr id="6" name="Picture 5" descr="A toy rocket flying out of the computer">
            <a:extLst>
              <a:ext uri="{FF2B5EF4-FFF2-40B4-BE49-F238E27FC236}">
                <a16:creationId xmlns:a16="http://schemas.microsoft.com/office/drawing/2014/main" id="{91ED18FE-7DE9-5DED-35B4-907CD38F2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620" y="1079863"/>
            <a:ext cx="576072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6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238">
            <a:extLst>
              <a:ext uri="{FF2B5EF4-FFF2-40B4-BE49-F238E27FC236}">
                <a16:creationId xmlns:a16="http://schemas.microsoft.com/office/drawing/2014/main" id="{C2603471-2B08-9D4B-94B8-905133A8960D}"/>
              </a:ext>
            </a:extLst>
          </p:cNvPr>
          <p:cNvSpPr txBox="1"/>
          <p:nvPr/>
        </p:nvSpPr>
        <p:spPr>
          <a:xfrm>
            <a:off x="2946740" y="415291"/>
            <a:ext cx="6298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Education Infographics</a:t>
            </a:r>
          </a:p>
        </p:txBody>
      </p:sp>
      <p:sp>
        <p:nvSpPr>
          <p:cNvPr id="174" name="Freeform 331">
            <a:extLst>
              <a:ext uri="{FF2B5EF4-FFF2-40B4-BE49-F238E27FC236}">
                <a16:creationId xmlns:a16="http://schemas.microsoft.com/office/drawing/2014/main" id="{AA016E39-D5E4-6448-9F73-9CF50B16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46" y="4024242"/>
            <a:ext cx="1127092" cy="946659"/>
          </a:xfrm>
          <a:custGeom>
            <a:avLst/>
            <a:gdLst>
              <a:gd name="T0" fmla="*/ 0 w 2013"/>
              <a:gd name="T1" fmla="*/ 1433 h 1687"/>
              <a:gd name="T2" fmla="*/ 2012 w 2013"/>
              <a:gd name="T3" fmla="*/ 1686 h 1687"/>
              <a:gd name="T4" fmla="*/ 2012 w 2013"/>
              <a:gd name="T5" fmla="*/ 254 h 1687"/>
              <a:gd name="T6" fmla="*/ 0 w 2013"/>
              <a:gd name="T7" fmla="*/ 0 h 1687"/>
              <a:gd name="T8" fmla="*/ 0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0" y="1433"/>
                </a:moveTo>
                <a:lnTo>
                  <a:pt x="2012" y="1686"/>
                </a:lnTo>
                <a:lnTo>
                  <a:pt x="2012" y="254"/>
                </a:lnTo>
                <a:lnTo>
                  <a:pt x="0" y="0"/>
                </a:lnTo>
                <a:lnTo>
                  <a:pt x="0" y="143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75" name="Freeform 332">
            <a:extLst>
              <a:ext uri="{FF2B5EF4-FFF2-40B4-BE49-F238E27FC236}">
                <a16:creationId xmlns:a16="http://schemas.microsoft.com/office/drawing/2014/main" id="{5AA78FF5-033D-9147-8670-7C9EC327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46" y="4024242"/>
            <a:ext cx="1127092" cy="946659"/>
          </a:xfrm>
          <a:custGeom>
            <a:avLst/>
            <a:gdLst>
              <a:gd name="T0" fmla="*/ 0 w 2013"/>
              <a:gd name="T1" fmla="*/ 1433 h 1687"/>
              <a:gd name="T2" fmla="*/ 2012 w 2013"/>
              <a:gd name="T3" fmla="*/ 1686 h 1687"/>
              <a:gd name="T4" fmla="*/ 2012 w 2013"/>
              <a:gd name="T5" fmla="*/ 254 h 1687"/>
              <a:gd name="T6" fmla="*/ 0 w 2013"/>
              <a:gd name="T7" fmla="*/ 0 h 1687"/>
              <a:gd name="T8" fmla="*/ 0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0" y="1433"/>
                </a:moveTo>
                <a:lnTo>
                  <a:pt x="2012" y="1686"/>
                </a:lnTo>
                <a:lnTo>
                  <a:pt x="2012" y="254"/>
                </a:lnTo>
                <a:lnTo>
                  <a:pt x="0" y="0"/>
                </a:lnTo>
                <a:lnTo>
                  <a:pt x="0" y="1433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76" name="Freeform 333">
            <a:extLst>
              <a:ext uri="{FF2B5EF4-FFF2-40B4-BE49-F238E27FC236}">
                <a16:creationId xmlns:a16="http://schemas.microsoft.com/office/drawing/2014/main" id="{4C59360E-18A1-1640-BD18-52452336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708" y="4024242"/>
            <a:ext cx="1127092" cy="946659"/>
          </a:xfrm>
          <a:custGeom>
            <a:avLst/>
            <a:gdLst>
              <a:gd name="T0" fmla="*/ 2012 w 2013"/>
              <a:gd name="T1" fmla="*/ 1433 h 1687"/>
              <a:gd name="T2" fmla="*/ 0 w 2013"/>
              <a:gd name="T3" fmla="*/ 1686 h 1687"/>
              <a:gd name="T4" fmla="*/ 0 w 2013"/>
              <a:gd name="T5" fmla="*/ 254 h 1687"/>
              <a:gd name="T6" fmla="*/ 2012 w 2013"/>
              <a:gd name="T7" fmla="*/ 0 h 1687"/>
              <a:gd name="T8" fmla="*/ 2012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2012" y="1433"/>
                </a:moveTo>
                <a:lnTo>
                  <a:pt x="0" y="1686"/>
                </a:lnTo>
                <a:lnTo>
                  <a:pt x="0" y="254"/>
                </a:lnTo>
                <a:lnTo>
                  <a:pt x="2012" y="0"/>
                </a:lnTo>
                <a:lnTo>
                  <a:pt x="2012" y="143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77" name="Freeform 334">
            <a:extLst>
              <a:ext uri="{FF2B5EF4-FFF2-40B4-BE49-F238E27FC236}">
                <a16:creationId xmlns:a16="http://schemas.microsoft.com/office/drawing/2014/main" id="{AD78B04F-D06B-294D-9543-7E1632631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708" y="4024242"/>
            <a:ext cx="1127092" cy="946659"/>
          </a:xfrm>
          <a:custGeom>
            <a:avLst/>
            <a:gdLst>
              <a:gd name="T0" fmla="*/ 2012 w 2013"/>
              <a:gd name="T1" fmla="*/ 1433 h 1687"/>
              <a:gd name="T2" fmla="*/ 0 w 2013"/>
              <a:gd name="T3" fmla="*/ 1686 h 1687"/>
              <a:gd name="T4" fmla="*/ 0 w 2013"/>
              <a:gd name="T5" fmla="*/ 254 h 1687"/>
              <a:gd name="T6" fmla="*/ 2012 w 2013"/>
              <a:gd name="T7" fmla="*/ 0 h 1687"/>
              <a:gd name="T8" fmla="*/ 2012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2012" y="1433"/>
                </a:moveTo>
                <a:lnTo>
                  <a:pt x="0" y="1686"/>
                </a:lnTo>
                <a:lnTo>
                  <a:pt x="0" y="254"/>
                </a:lnTo>
                <a:lnTo>
                  <a:pt x="2012" y="0"/>
                </a:lnTo>
                <a:lnTo>
                  <a:pt x="2012" y="1433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78" name="Freeform 335">
            <a:extLst>
              <a:ext uri="{FF2B5EF4-FFF2-40B4-BE49-F238E27FC236}">
                <a16:creationId xmlns:a16="http://schemas.microsoft.com/office/drawing/2014/main" id="{D93936C4-3ADD-644F-A829-86B08A740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89" y="3883356"/>
            <a:ext cx="2249240" cy="284244"/>
          </a:xfrm>
          <a:custGeom>
            <a:avLst/>
            <a:gdLst>
              <a:gd name="T0" fmla="*/ 4011 w 4012"/>
              <a:gd name="T1" fmla="*/ 254 h 505"/>
              <a:gd name="T2" fmla="*/ 2005 w 4012"/>
              <a:gd name="T3" fmla="*/ 0 h 505"/>
              <a:gd name="T4" fmla="*/ 0 w 4012"/>
              <a:gd name="T5" fmla="*/ 254 h 505"/>
              <a:gd name="T6" fmla="*/ 0 w 4012"/>
              <a:gd name="T7" fmla="*/ 250 h 505"/>
              <a:gd name="T8" fmla="*/ 1999 w 4012"/>
              <a:gd name="T9" fmla="*/ 502 h 505"/>
              <a:gd name="T10" fmla="*/ 1999 w 4012"/>
              <a:gd name="T11" fmla="*/ 504 h 505"/>
              <a:gd name="T12" fmla="*/ 2005 w 4012"/>
              <a:gd name="T13" fmla="*/ 503 h 505"/>
              <a:gd name="T14" fmla="*/ 2012 w 4012"/>
              <a:gd name="T15" fmla="*/ 504 h 505"/>
              <a:gd name="T16" fmla="*/ 2012 w 4012"/>
              <a:gd name="T17" fmla="*/ 502 h 505"/>
              <a:gd name="T18" fmla="*/ 4011 w 4012"/>
              <a:gd name="T19" fmla="*/ 250 h 505"/>
              <a:gd name="T20" fmla="*/ 4011 w 4012"/>
              <a:gd name="T21" fmla="*/ 2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2" h="505">
                <a:moveTo>
                  <a:pt x="4011" y="254"/>
                </a:moveTo>
                <a:lnTo>
                  <a:pt x="2005" y="0"/>
                </a:lnTo>
                <a:lnTo>
                  <a:pt x="0" y="254"/>
                </a:lnTo>
                <a:lnTo>
                  <a:pt x="0" y="250"/>
                </a:lnTo>
                <a:lnTo>
                  <a:pt x="1999" y="502"/>
                </a:lnTo>
                <a:lnTo>
                  <a:pt x="1999" y="504"/>
                </a:lnTo>
                <a:lnTo>
                  <a:pt x="2005" y="503"/>
                </a:lnTo>
                <a:lnTo>
                  <a:pt x="2012" y="504"/>
                </a:lnTo>
                <a:lnTo>
                  <a:pt x="2012" y="502"/>
                </a:lnTo>
                <a:lnTo>
                  <a:pt x="4011" y="250"/>
                </a:lnTo>
                <a:lnTo>
                  <a:pt x="4011" y="25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79" name="Freeform 336">
            <a:extLst>
              <a:ext uri="{FF2B5EF4-FFF2-40B4-BE49-F238E27FC236}">
                <a16:creationId xmlns:a16="http://schemas.microsoft.com/office/drawing/2014/main" id="{EAE440DB-78C6-7B4B-9861-80472DDBD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89" y="3883356"/>
            <a:ext cx="2249240" cy="284244"/>
          </a:xfrm>
          <a:custGeom>
            <a:avLst/>
            <a:gdLst>
              <a:gd name="T0" fmla="*/ 4011 w 4012"/>
              <a:gd name="T1" fmla="*/ 254 h 505"/>
              <a:gd name="T2" fmla="*/ 2005 w 4012"/>
              <a:gd name="T3" fmla="*/ 0 h 505"/>
              <a:gd name="T4" fmla="*/ 0 w 4012"/>
              <a:gd name="T5" fmla="*/ 254 h 505"/>
              <a:gd name="T6" fmla="*/ 0 w 4012"/>
              <a:gd name="T7" fmla="*/ 250 h 505"/>
              <a:gd name="T8" fmla="*/ 1999 w 4012"/>
              <a:gd name="T9" fmla="*/ 502 h 505"/>
              <a:gd name="T10" fmla="*/ 1999 w 4012"/>
              <a:gd name="T11" fmla="*/ 504 h 505"/>
              <a:gd name="T12" fmla="*/ 2005 w 4012"/>
              <a:gd name="T13" fmla="*/ 503 h 505"/>
              <a:gd name="T14" fmla="*/ 2012 w 4012"/>
              <a:gd name="T15" fmla="*/ 504 h 505"/>
              <a:gd name="T16" fmla="*/ 2012 w 4012"/>
              <a:gd name="T17" fmla="*/ 502 h 505"/>
              <a:gd name="T18" fmla="*/ 4011 w 4012"/>
              <a:gd name="T19" fmla="*/ 250 h 505"/>
              <a:gd name="T20" fmla="*/ 4011 w 4012"/>
              <a:gd name="T21" fmla="*/ 2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2" h="505">
                <a:moveTo>
                  <a:pt x="4011" y="254"/>
                </a:moveTo>
                <a:lnTo>
                  <a:pt x="2005" y="0"/>
                </a:lnTo>
                <a:lnTo>
                  <a:pt x="0" y="254"/>
                </a:lnTo>
                <a:lnTo>
                  <a:pt x="0" y="250"/>
                </a:lnTo>
                <a:lnTo>
                  <a:pt x="1999" y="502"/>
                </a:lnTo>
                <a:lnTo>
                  <a:pt x="1999" y="504"/>
                </a:lnTo>
                <a:lnTo>
                  <a:pt x="2005" y="503"/>
                </a:lnTo>
                <a:lnTo>
                  <a:pt x="2012" y="504"/>
                </a:lnTo>
                <a:lnTo>
                  <a:pt x="2012" y="502"/>
                </a:lnTo>
                <a:lnTo>
                  <a:pt x="4011" y="250"/>
                </a:lnTo>
                <a:lnTo>
                  <a:pt x="4011" y="254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0" name="Freeform 337">
            <a:extLst>
              <a:ext uri="{FF2B5EF4-FFF2-40B4-BE49-F238E27FC236}">
                <a16:creationId xmlns:a16="http://schemas.microsoft.com/office/drawing/2014/main" id="{3E4FC09C-D8CA-0C49-B176-B5CBDEA1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708" y="4024242"/>
            <a:ext cx="1223489" cy="541302"/>
          </a:xfrm>
          <a:custGeom>
            <a:avLst/>
            <a:gdLst>
              <a:gd name="T0" fmla="*/ 2180 w 2181"/>
              <a:gd name="T1" fmla="*/ 710 h 964"/>
              <a:gd name="T2" fmla="*/ 168 w 2181"/>
              <a:gd name="T3" fmla="*/ 963 h 964"/>
              <a:gd name="T4" fmla="*/ 0 w 2181"/>
              <a:gd name="T5" fmla="*/ 254 h 964"/>
              <a:gd name="T6" fmla="*/ 2012 w 2181"/>
              <a:gd name="T7" fmla="*/ 0 h 964"/>
              <a:gd name="T8" fmla="*/ 2180 w 2181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64">
                <a:moveTo>
                  <a:pt x="2180" y="710"/>
                </a:moveTo>
                <a:lnTo>
                  <a:pt x="168" y="963"/>
                </a:lnTo>
                <a:lnTo>
                  <a:pt x="0" y="254"/>
                </a:lnTo>
                <a:lnTo>
                  <a:pt x="2012" y="0"/>
                </a:lnTo>
                <a:lnTo>
                  <a:pt x="2180" y="71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1" name="Freeform 338">
            <a:extLst>
              <a:ext uri="{FF2B5EF4-FFF2-40B4-BE49-F238E27FC236}">
                <a16:creationId xmlns:a16="http://schemas.microsoft.com/office/drawing/2014/main" id="{C266AA28-41F8-C548-B2CE-A84FC8C4D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708" y="4024242"/>
            <a:ext cx="1223489" cy="541302"/>
          </a:xfrm>
          <a:custGeom>
            <a:avLst/>
            <a:gdLst>
              <a:gd name="T0" fmla="*/ 2180 w 2181"/>
              <a:gd name="T1" fmla="*/ 710 h 964"/>
              <a:gd name="T2" fmla="*/ 168 w 2181"/>
              <a:gd name="T3" fmla="*/ 963 h 964"/>
              <a:gd name="T4" fmla="*/ 0 w 2181"/>
              <a:gd name="T5" fmla="*/ 254 h 964"/>
              <a:gd name="T6" fmla="*/ 2012 w 2181"/>
              <a:gd name="T7" fmla="*/ 0 h 964"/>
              <a:gd name="T8" fmla="*/ 2180 w 2181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64">
                <a:moveTo>
                  <a:pt x="2180" y="710"/>
                </a:moveTo>
                <a:lnTo>
                  <a:pt x="168" y="963"/>
                </a:lnTo>
                <a:lnTo>
                  <a:pt x="0" y="254"/>
                </a:lnTo>
                <a:lnTo>
                  <a:pt x="2012" y="0"/>
                </a:lnTo>
                <a:lnTo>
                  <a:pt x="2180" y="710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2" name="Freeform 339">
            <a:extLst>
              <a:ext uri="{FF2B5EF4-FFF2-40B4-BE49-F238E27FC236}">
                <a16:creationId xmlns:a16="http://schemas.microsoft.com/office/drawing/2014/main" id="{9B36ECFC-F5D6-7040-BCA3-C9BAC55AE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49" y="4024242"/>
            <a:ext cx="1223489" cy="541302"/>
          </a:xfrm>
          <a:custGeom>
            <a:avLst/>
            <a:gdLst>
              <a:gd name="T0" fmla="*/ 0 w 2182"/>
              <a:gd name="T1" fmla="*/ 710 h 964"/>
              <a:gd name="T2" fmla="*/ 2012 w 2182"/>
              <a:gd name="T3" fmla="*/ 963 h 964"/>
              <a:gd name="T4" fmla="*/ 2181 w 2182"/>
              <a:gd name="T5" fmla="*/ 254 h 964"/>
              <a:gd name="T6" fmla="*/ 169 w 2182"/>
              <a:gd name="T7" fmla="*/ 0 h 964"/>
              <a:gd name="T8" fmla="*/ 0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0" y="710"/>
                </a:moveTo>
                <a:lnTo>
                  <a:pt x="2012" y="963"/>
                </a:lnTo>
                <a:lnTo>
                  <a:pt x="2181" y="254"/>
                </a:lnTo>
                <a:lnTo>
                  <a:pt x="169" y="0"/>
                </a:lnTo>
                <a:lnTo>
                  <a:pt x="0" y="71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3" name="Freeform 340">
            <a:extLst>
              <a:ext uri="{FF2B5EF4-FFF2-40B4-BE49-F238E27FC236}">
                <a16:creationId xmlns:a16="http://schemas.microsoft.com/office/drawing/2014/main" id="{721F3CB1-FB6B-CD42-BB8F-2FEA0A483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49" y="4024242"/>
            <a:ext cx="1223489" cy="541302"/>
          </a:xfrm>
          <a:custGeom>
            <a:avLst/>
            <a:gdLst>
              <a:gd name="T0" fmla="*/ 0 w 2182"/>
              <a:gd name="T1" fmla="*/ 710 h 964"/>
              <a:gd name="T2" fmla="*/ 2012 w 2182"/>
              <a:gd name="T3" fmla="*/ 963 h 964"/>
              <a:gd name="T4" fmla="*/ 2181 w 2182"/>
              <a:gd name="T5" fmla="*/ 254 h 964"/>
              <a:gd name="T6" fmla="*/ 169 w 2182"/>
              <a:gd name="T7" fmla="*/ 0 h 964"/>
              <a:gd name="T8" fmla="*/ 0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0" y="710"/>
                </a:moveTo>
                <a:lnTo>
                  <a:pt x="2012" y="963"/>
                </a:lnTo>
                <a:lnTo>
                  <a:pt x="2181" y="254"/>
                </a:lnTo>
                <a:lnTo>
                  <a:pt x="169" y="0"/>
                </a:lnTo>
                <a:lnTo>
                  <a:pt x="0" y="710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4" name="Freeform 341">
            <a:extLst>
              <a:ext uri="{FF2B5EF4-FFF2-40B4-BE49-F238E27FC236}">
                <a16:creationId xmlns:a16="http://schemas.microsoft.com/office/drawing/2014/main" id="{B18F985C-DCF5-FD47-98F3-D200EB5C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497" y="4024242"/>
            <a:ext cx="1127092" cy="946659"/>
          </a:xfrm>
          <a:custGeom>
            <a:avLst/>
            <a:gdLst>
              <a:gd name="T0" fmla="*/ 0 w 2013"/>
              <a:gd name="T1" fmla="*/ 1433 h 1687"/>
              <a:gd name="T2" fmla="*/ 2012 w 2013"/>
              <a:gd name="T3" fmla="*/ 1686 h 1687"/>
              <a:gd name="T4" fmla="*/ 2012 w 2013"/>
              <a:gd name="T5" fmla="*/ 254 h 1687"/>
              <a:gd name="T6" fmla="*/ 0 w 2013"/>
              <a:gd name="T7" fmla="*/ 0 h 1687"/>
              <a:gd name="T8" fmla="*/ 0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0" y="1433"/>
                </a:moveTo>
                <a:lnTo>
                  <a:pt x="2012" y="1686"/>
                </a:lnTo>
                <a:lnTo>
                  <a:pt x="2012" y="254"/>
                </a:lnTo>
                <a:lnTo>
                  <a:pt x="0" y="0"/>
                </a:lnTo>
                <a:lnTo>
                  <a:pt x="0" y="1433"/>
                </a:lnTo>
              </a:path>
            </a:pathLst>
          </a:custGeom>
          <a:solidFill>
            <a:srgbClr val="FF7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5" name="Freeform 342">
            <a:extLst>
              <a:ext uri="{FF2B5EF4-FFF2-40B4-BE49-F238E27FC236}">
                <a16:creationId xmlns:a16="http://schemas.microsoft.com/office/drawing/2014/main" id="{04727D6D-6CF9-A148-998C-D7242F30B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497" y="4024242"/>
            <a:ext cx="1127092" cy="946659"/>
          </a:xfrm>
          <a:custGeom>
            <a:avLst/>
            <a:gdLst>
              <a:gd name="T0" fmla="*/ 0 w 2013"/>
              <a:gd name="T1" fmla="*/ 1433 h 1687"/>
              <a:gd name="T2" fmla="*/ 2012 w 2013"/>
              <a:gd name="T3" fmla="*/ 1686 h 1687"/>
              <a:gd name="T4" fmla="*/ 2012 w 2013"/>
              <a:gd name="T5" fmla="*/ 254 h 1687"/>
              <a:gd name="T6" fmla="*/ 0 w 2013"/>
              <a:gd name="T7" fmla="*/ 0 h 1687"/>
              <a:gd name="T8" fmla="*/ 0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0" y="1433"/>
                </a:moveTo>
                <a:lnTo>
                  <a:pt x="2012" y="1686"/>
                </a:lnTo>
                <a:lnTo>
                  <a:pt x="2012" y="254"/>
                </a:lnTo>
                <a:lnTo>
                  <a:pt x="0" y="0"/>
                </a:lnTo>
                <a:lnTo>
                  <a:pt x="0" y="1433"/>
                </a:lnTo>
              </a:path>
            </a:pathLst>
          </a:custGeom>
          <a:solidFill>
            <a:schemeClr val="accent2"/>
          </a:solidFill>
          <a:ln w="183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6" name="Freeform 343">
            <a:extLst>
              <a:ext uri="{FF2B5EF4-FFF2-40B4-BE49-F238E27FC236}">
                <a16:creationId xmlns:a16="http://schemas.microsoft.com/office/drawing/2014/main" id="{B6BEF438-A6BB-DB49-944F-2E4A7671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061" y="4024242"/>
            <a:ext cx="1127092" cy="946659"/>
          </a:xfrm>
          <a:custGeom>
            <a:avLst/>
            <a:gdLst>
              <a:gd name="T0" fmla="*/ 2011 w 2012"/>
              <a:gd name="T1" fmla="*/ 1433 h 1687"/>
              <a:gd name="T2" fmla="*/ 0 w 2012"/>
              <a:gd name="T3" fmla="*/ 1686 h 1687"/>
              <a:gd name="T4" fmla="*/ 0 w 2012"/>
              <a:gd name="T5" fmla="*/ 254 h 1687"/>
              <a:gd name="T6" fmla="*/ 2011 w 2012"/>
              <a:gd name="T7" fmla="*/ 0 h 1687"/>
              <a:gd name="T8" fmla="*/ 2011 w 2012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2" h="1687">
                <a:moveTo>
                  <a:pt x="2011" y="1433"/>
                </a:moveTo>
                <a:lnTo>
                  <a:pt x="0" y="1686"/>
                </a:lnTo>
                <a:lnTo>
                  <a:pt x="0" y="254"/>
                </a:lnTo>
                <a:lnTo>
                  <a:pt x="2011" y="0"/>
                </a:lnTo>
                <a:lnTo>
                  <a:pt x="2011" y="143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7" name="Freeform 344">
            <a:extLst>
              <a:ext uri="{FF2B5EF4-FFF2-40B4-BE49-F238E27FC236}">
                <a16:creationId xmlns:a16="http://schemas.microsoft.com/office/drawing/2014/main" id="{55AA6518-5F23-7342-AD16-10CC70CDC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061" y="4024242"/>
            <a:ext cx="1127092" cy="946659"/>
          </a:xfrm>
          <a:custGeom>
            <a:avLst/>
            <a:gdLst>
              <a:gd name="T0" fmla="*/ 2011 w 2012"/>
              <a:gd name="T1" fmla="*/ 1433 h 1687"/>
              <a:gd name="T2" fmla="*/ 0 w 2012"/>
              <a:gd name="T3" fmla="*/ 1686 h 1687"/>
              <a:gd name="T4" fmla="*/ 0 w 2012"/>
              <a:gd name="T5" fmla="*/ 254 h 1687"/>
              <a:gd name="T6" fmla="*/ 2011 w 2012"/>
              <a:gd name="T7" fmla="*/ 0 h 1687"/>
              <a:gd name="T8" fmla="*/ 2011 w 2012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2" h="1687">
                <a:moveTo>
                  <a:pt x="2011" y="1433"/>
                </a:moveTo>
                <a:lnTo>
                  <a:pt x="0" y="1686"/>
                </a:lnTo>
                <a:lnTo>
                  <a:pt x="0" y="254"/>
                </a:lnTo>
                <a:lnTo>
                  <a:pt x="2011" y="0"/>
                </a:lnTo>
                <a:lnTo>
                  <a:pt x="2011" y="1433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8" name="Freeform 345">
            <a:extLst>
              <a:ext uri="{FF2B5EF4-FFF2-40B4-BE49-F238E27FC236}">
                <a16:creationId xmlns:a16="http://schemas.microsoft.com/office/drawing/2014/main" id="{030B55AF-DDEA-7741-9AF8-0598E524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440" y="3883356"/>
            <a:ext cx="2249240" cy="284244"/>
          </a:xfrm>
          <a:custGeom>
            <a:avLst/>
            <a:gdLst>
              <a:gd name="T0" fmla="*/ 4011 w 4012"/>
              <a:gd name="T1" fmla="*/ 254 h 505"/>
              <a:gd name="T2" fmla="*/ 2006 w 4012"/>
              <a:gd name="T3" fmla="*/ 0 h 505"/>
              <a:gd name="T4" fmla="*/ 0 w 4012"/>
              <a:gd name="T5" fmla="*/ 254 h 505"/>
              <a:gd name="T6" fmla="*/ 0 w 4012"/>
              <a:gd name="T7" fmla="*/ 250 h 505"/>
              <a:gd name="T8" fmla="*/ 1999 w 4012"/>
              <a:gd name="T9" fmla="*/ 502 h 505"/>
              <a:gd name="T10" fmla="*/ 1999 w 4012"/>
              <a:gd name="T11" fmla="*/ 504 h 505"/>
              <a:gd name="T12" fmla="*/ 2006 w 4012"/>
              <a:gd name="T13" fmla="*/ 503 h 505"/>
              <a:gd name="T14" fmla="*/ 2012 w 4012"/>
              <a:gd name="T15" fmla="*/ 504 h 505"/>
              <a:gd name="T16" fmla="*/ 2012 w 4012"/>
              <a:gd name="T17" fmla="*/ 502 h 505"/>
              <a:gd name="T18" fmla="*/ 4011 w 4012"/>
              <a:gd name="T19" fmla="*/ 250 h 505"/>
              <a:gd name="T20" fmla="*/ 4011 w 4012"/>
              <a:gd name="T21" fmla="*/ 2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2" h="505">
                <a:moveTo>
                  <a:pt x="4011" y="254"/>
                </a:moveTo>
                <a:lnTo>
                  <a:pt x="2006" y="0"/>
                </a:lnTo>
                <a:lnTo>
                  <a:pt x="0" y="254"/>
                </a:lnTo>
                <a:lnTo>
                  <a:pt x="0" y="250"/>
                </a:lnTo>
                <a:lnTo>
                  <a:pt x="1999" y="502"/>
                </a:lnTo>
                <a:lnTo>
                  <a:pt x="1999" y="504"/>
                </a:lnTo>
                <a:lnTo>
                  <a:pt x="2006" y="503"/>
                </a:lnTo>
                <a:lnTo>
                  <a:pt x="2012" y="504"/>
                </a:lnTo>
                <a:lnTo>
                  <a:pt x="2012" y="502"/>
                </a:lnTo>
                <a:lnTo>
                  <a:pt x="4011" y="250"/>
                </a:lnTo>
                <a:lnTo>
                  <a:pt x="4011" y="2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9" name="Freeform 346">
            <a:extLst>
              <a:ext uri="{FF2B5EF4-FFF2-40B4-BE49-F238E27FC236}">
                <a16:creationId xmlns:a16="http://schemas.microsoft.com/office/drawing/2014/main" id="{E04F9615-4F58-1B46-B04C-C871C2D0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440" y="3883356"/>
            <a:ext cx="2249240" cy="284244"/>
          </a:xfrm>
          <a:custGeom>
            <a:avLst/>
            <a:gdLst>
              <a:gd name="T0" fmla="*/ 4011 w 4012"/>
              <a:gd name="T1" fmla="*/ 254 h 505"/>
              <a:gd name="T2" fmla="*/ 2006 w 4012"/>
              <a:gd name="T3" fmla="*/ 0 h 505"/>
              <a:gd name="T4" fmla="*/ 0 w 4012"/>
              <a:gd name="T5" fmla="*/ 254 h 505"/>
              <a:gd name="T6" fmla="*/ 0 w 4012"/>
              <a:gd name="T7" fmla="*/ 250 h 505"/>
              <a:gd name="T8" fmla="*/ 1999 w 4012"/>
              <a:gd name="T9" fmla="*/ 502 h 505"/>
              <a:gd name="T10" fmla="*/ 1999 w 4012"/>
              <a:gd name="T11" fmla="*/ 504 h 505"/>
              <a:gd name="T12" fmla="*/ 2006 w 4012"/>
              <a:gd name="T13" fmla="*/ 503 h 505"/>
              <a:gd name="T14" fmla="*/ 2012 w 4012"/>
              <a:gd name="T15" fmla="*/ 504 h 505"/>
              <a:gd name="T16" fmla="*/ 2012 w 4012"/>
              <a:gd name="T17" fmla="*/ 502 h 505"/>
              <a:gd name="T18" fmla="*/ 4011 w 4012"/>
              <a:gd name="T19" fmla="*/ 250 h 505"/>
              <a:gd name="T20" fmla="*/ 4011 w 4012"/>
              <a:gd name="T21" fmla="*/ 2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2" h="505">
                <a:moveTo>
                  <a:pt x="4011" y="254"/>
                </a:moveTo>
                <a:lnTo>
                  <a:pt x="2006" y="0"/>
                </a:lnTo>
                <a:lnTo>
                  <a:pt x="0" y="254"/>
                </a:lnTo>
                <a:lnTo>
                  <a:pt x="0" y="250"/>
                </a:lnTo>
                <a:lnTo>
                  <a:pt x="1999" y="502"/>
                </a:lnTo>
                <a:lnTo>
                  <a:pt x="1999" y="504"/>
                </a:lnTo>
                <a:lnTo>
                  <a:pt x="2006" y="503"/>
                </a:lnTo>
                <a:lnTo>
                  <a:pt x="2012" y="504"/>
                </a:lnTo>
                <a:lnTo>
                  <a:pt x="2012" y="502"/>
                </a:lnTo>
                <a:lnTo>
                  <a:pt x="4011" y="250"/>
                </a:lnTo>
                <a:lnTo>
                  <a:pt x="4011" y="254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0" name="Freeform 347">
            <a:extLst>
              <a:ext uri="{FF2B5EF4-FFF2-40B4-BE49-F238E27FC236}">
                <a16:creationId xmlns:a16="http://schemas.microsoft.com/office/drawing/2014/main" id="{94812EDE-0B66-BE46-B72A-5D9BD6CA6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061" y="4024242"/>
            <a:ext cx="1223487" cy="541302"/>
          </a:xfrm>
          <a:custGeom>
            <a:avLst/>
            <a:gdLst>
              <a:gd name="T0" fmla="*/ 2180 w 2181"/>
              <a:gd name="T1" fmla="*/ 710 h 964"/>
              <a:gd name="T2" fmla="*/ 168 w 2181"/>
              <a:gd name="T3" fmla="*/ 963 h 964"/>
              <a:gd name="T4" fmla="*/ 0 w 2181"/>
              <a:gd name="T5" fmla="*/ 254 h 964"/>
              <a:gd name="T6" fmla="*/ 2011 w 2181"/>
              <a:gd name="T7" fmla="*/ 0 h 964"/>
              <a:gd name="T8" fmla="*/ 2180 w 2181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64">
                <a:moveTo>
                  <a:pt x="2180" y="710"/>
                </a:moveTo>
                <a:lnTo>
                  <a:pt x="168" y="963"/>
                </a:lnTo>
                <a:lnTo>
                  <a:pt x="0" y="254"/>
                </a:lnTo>
                <a:lnTo>
                  <a:pt x="2011" y="0"/>
                </a:lnTo>
                <a:lnTo>
                  <a:pt x="2180" y="710"/>
                </a:lnTo>
              </a:path>
            </a:pathLst>
          </a:custGeom>
          <a:solidFill>
            <a:srgbClr val="FF7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1" name="Freeform 348">
            <a:extLst>
              <a:ext uri="{FF2B5EF4-FFF2-40B4-BE49-F238E27FC236}">
                <a16:creationId xmlns:a16="http://schemas.microsoft.com/office/drawing/2014/main" id="{85E71B47-05A3-C742-BA32-B12B6014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061" y="4024242"/>
            <a:ext cx="1223487" cy="541302"/>
          </a:xfrm>
          <a:custGeom>
            <a:avLst/>
            <a:gdLst>
              <a:gd name="T0" fmla="*/ 2180 w 2181"/>
              <a:gd name="T1" fmla="*/ 710 h 964"/>
              <a:gd name="T2" fmla="*/ 168 w 2181"/>
              <a:gd name="T3" fmla="*/ 963 h 964"/>
              <a:gd name="T4" fmla="*/ 0 w 2181"/>
              <a:gd name="T5" fmla="*/ 254 h 964"/>
              <a:gd name="T6" fmla="*/ 2011 w 2181"/>
              <a:gd name="T7" fmla="*/ 0 h 964"/>
              <a:gd name="T8" fmla="*/ 2180 w 2181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64">
                <a:moveTo>
                  <a:pt x="2180" y="710"/>
                </a:moveTo>
                <a:lnTo>
                  <a:pt x="168" y="963"/>
                </a:lnTo>
                <a:lnTo>
                  <a:pt x="0" y="254"/>
                </a:lnTo>
                <a:lnTo>
                  <a:pt x="2011" y="0"/>
                </a:lnTo>
                <a:lnTo>
                  <a:pt x="2180" y="710"/>
                </a:lnTo>
              </a:path>
            </a:pathLst>
          </a:custGeom>
          <a:solidFill>
            <a:schemeClr val="accent2"/>
          </a:solidFill>
          <a:ln w="183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2" name="Freeform 349">
            <a:extLst>
              <a:ext uri="{FF2B5EF4-FFF2-40B4-BE49-F238E27FC236}">
                <a16:creationId xmlns:a16="http://schemas.microsoft.com/office/drawing/2014/main" id="{F1D98033-6479-C143-87E0-D784887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102" y="4024242"/>
            <a:ext cx="1223487" cy="541302"/>
          </a:xfrm>
          <a:custGeom>
            <a:avLst/>
            <a:gdLst>
              <a:gd name="T0" fmla="*/ 0 w 2182"/>
              <a:gd name="T1" fmla="*/ 710 h 964"/>
              <a:gd name="T2" fmla="*/ 2012 w 2182"/>
              <a:gd name="T3" fmla="*/ 963 h 964"/>
              <a:gd name="T4" fmla="*/ 2181 w 2182"/>
              <a:gd name="T5" fmla="*/ 254 h 964"/>
              <a:gd name="T6" fmla="*/ 168 w 2182"/>
              <a:gd name="T7" fmla="*/ 0 h 964"/>
              <a:gd name="T8" fmla="*/ 0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0" y="710"/>
                </a:moveTo>
                <a:lnTo>
                  <a:pt x="2012" y="963"/>
                </a:lnTo>
                <a:lnTo>
                  <a:pt x="2181" y="254"/>
                </a:lnTo>
                <a:lnTo>
                  <a:pt x="168" y="0"/>
                </a:lnTo>
                <a:lnTo>
                  <a:pt x="0" y="71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3" name="Freeform 350">
            <a:extLst>
              <a:ext uri="{FF2B5EF4-FFF2-40B4-BE49-F238E27FC236}">
                <a16:creationId xmlns:a16="http://schemas.microsoft.com/office/drawing/2014/main" id="{80C7AFAA-048F-F74F-86EF-D8F695E8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102" y="4024242"/>
            <a:ext cx="1223487" cy="541302"/>
          </a:xfrm>
          <a:custGeom>
            <a:avLst/>
            <a:gdLst>
              <a:gd name="T0" fmla="*/ 0 w 2182"/>
              <a:gd name="T1" fmla="*/ 710 h 964"/>
              <a:gd name="T2" fmla="*/ 2012 w 2182"/>
              <a:gd name="T3" fmla="*/ 963 h 964"/>
              <a:gd name="T4" fmla="*/ 2181 w 2182"/>
              <a:gd name="T5" fmla="*/ 254 h 964"/>
              <a:gd name="T6" fmla="*/ 168 w 2182"/>
              <a:gd name="T7" fmla="*/ 0 h 964"/>
              <a:gd name="T8" fmla="*/ 0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0" y="710"/>
                </a:moveTo>
                <a:lnTo>
                  <a:pt x="2012" y="963"/>
                </a:lnTo>
                <a:lnTo>
                  <a:pt x="2181" y="254"/>
                </a:lnTo>
                <a:lnTo>
                  <a:pt x="168" y="0"/>
                </a:lnTo>
                <a:lnTo>
                  <a:pt x="0" y="710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4" name="Freeform 351">
            <a:extLst>
              <a:ext uri="{FF2B5EF4-FFF2-40B4-BE49-F238E27FC236}">
                <a16:creationId xmlns:a16="http://schemas.microsoft.com/office/drawing/2014/main" id="{869034EB-0C64-C343-85E2-EF1EFE268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850" y="4024242"/>
            <a:ext cx="1127092" cy="946659"/>
          </a:xfrm>
          <a:custGeom>
            <a:avLst/>
            <a:gdLst>
              <a:gd name="T0" fmla="*/ 0 w 2013"/>
              <a:gd name="T1" fmla="*/ 1433 h 1687"/>
              <a:gd name="T2" fmla="*/ 2012 w 2013"/>
              <a:gd name="T3" fmla="*/ 1686 h 1687"/>
              <a:gd name="T4" fmla="*/ 2012 w 2013"/>
              <a:gd name="T5" fmla="*/ 254 h 1687"/>
              <a:gd name="T6" fmla="*/ 0 w 2013"/>
              <a:gd name="T7" fmla="*/ 0 h 1687"/>
              <a:gd name="T8" fmla="*/ 0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0" y="1433"/>
                </a:moveTo>
                <a:lnTo>
                  <a:pt x="2012" y="1686"/>
                </a:lnTo>
                <a:lnTo>
                  <a:pt x="2012" y="254"/>
                </a:lnTo>
                <a:lnTo>
                  <a:pt x="0" y="0"/>
                </a:lnTo>
                <a:lnTo>
                  <a:pt x="0" y="1433"/>
                </a:lnTo>
              </a:path>
            </a:pathLst>
          </a:custGeom>
          <a:solidFill>
            <a:srgbClr val="002E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5" name="Freeform 352">
            <a:extLst>
              <a:ext uri="{FF2B5EF4-FFF2-40B4-BE49-F238E27FC236}">
                <a16:creationId xmlns:a16="http://schemas.microsoft.com/office/drawing/2014/main" id="{852DE350-BBCC-C540-993A-E0F4B379F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850" y="4024242"/>
            <a:ext cx="1127092" cy="946659"/>
          </a:xfrm>
          <a:custGeom>
            <a:avLst/>
            <a:gdLst>
              <a:gd name="T0" fmla="*/ 0 w 2013"/>
              <a:gd name="T1" fmla="*/ 1433 h 1687"/>
              <a:gd name="T2" fmla="*/ 2012 w 2013"/>
              <a:gd name="T3" fmla="*/ 1686 h 1687"/>
              <a:gd name="T4" fmla="*/ 2012 w 2013"/>
              <a:gd name="T5" fmla="*/ 254 h 1687"/>
              <a:gd name="T6" fmla="*/ 0 w 2013"/>
              <a:gd name="T7" fmla="*/ 0 h 1687"/>
              <a:gd name="T8" fmla="*/ 0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0" y="1433"/>
                </a:moveTo>
                <a:lnTo>
                  <a:pt x="2012" y="1686"/>
                </a:lnTo>
                <a:lnTo>
                  <a:pt x="2012" y="254"/>
                </a:lnTo>
                <a:lnTo>
                  <a:pt x="0" y="0"/>
                </a:lnTo>
                <a:lnTo>
                  <a:pt x="0" y="1433"/>
                </a:lnTo>
              </a:path>
            </a:pathLst>
          </a:custGeom>
          <a:solidFill>
            <a:schemeClr val="accent3"/>
          </a:solidFill>
          <a:ln w="183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6" name="Freeform 353">
            <a:extLst>
              <a:ext uri="{FF2B5EF4-FFF2-40B4-BE49-F238E27FC236}">
                <a16:creationId xmlns:a16="http://schemas.microsoft.com/office/drawing/2014/main" id="{75534A59-B736-9648-BD3F-EB878889E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412" y="4024242"/>
            <a:ext cx="1127092" cy="946659"/>
          </a:xfrm>
          <a:custGeom>
            <a:avLst/>
            <a:gdLst>
              <a:gd name="T0" fmla="*/ 2012 w 2013"/>
              <a:gd name="T1" fmla="*/ 1433 h 1687"/>
              <a:gd name="T2" fmla="*/ 0 w 2013"/>
              <a:gd name="T3" fmla="*/ 1686 h 1687"/>
              <a:gd name="T4" fmla="*/ 0 w 2013"/>
              <a:gd name="T5" fmla="*/ 254 h 1687"/>
              <a:gd name="T6" fmla="*/ 2012 w 2013"/>
              <a:gd name="T7" fmla="*/ 0 h 1687"/>
              <a:gd name="T8" fmla="*/ 2012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2012" y="1433"/>
                </a:moveTo>
                <a:lnTo>
                  <a:pt x="0" y="1686"/>
                </a:lnTo>
                <a:lnTo>
                  <a:pt x="0" y="254"/>
                </a:lnTo>
                <a:lnTo>
                  <a:pt x="2012" y="0"/>
                </a:lnTo>
                <a:lnTo>
                  <a:pt x="2012" y="143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7" name="Freeform 354">
            <a:extLst>
              <a:ext uri="{FF2B5EF4-FFF2-40B4-BE49-F238E27FC236}">
                <a16:creationId xmlns:a16="http://schemas.microsoft.com/office/drawing/2014/main" id="{B84986D9-BEEB-D141-9459-836DE329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412" y="4024242"/>
            <a:ext cx="1127092" cy="946659"/>
          </a:xfrm>
          <a:custGeom>
            <a:avLst/>
            <a:gdLst>
              <a:gd name="T0" fmla="*/ 2012 w 2013"/>
              <a:gd name="T1" fmla="*/ 1433 h 1687"/>
              <a:gd name="T2" fmla="*/ 0 w 2013"/>
              <a:gd name="T3" fmla="*/ 1686 h 1687"/>
              <a:gd name="T4" fmla="*/ 0 w 2013"/>
              <a:gd name="T5" fmla="*/ 254 h 1687"/>
              <a:gd name="T6" fmla="*/ 2012 w 2013"/>
              <a:gd name="T7" fmla="*/ 0 h 1687"/>
              <a:gd name="T8" fmla="*/ 2012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2012" y="1433"/>
                </a:moveTo>
                <a:lnTo>
                  <a:pt x="0" y="1686"/>
                </a:lnTo>
                <a:lnTo>
                  <a:pt x="0" y="254"/>
                </a:lnTo>
                <a:lnTo>
                  <a:pt x="2012" y="0"/>
                </a:lnTo>
                <a:lnTo>
                  <a:pt x="2012" y="1433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8" name="Freeform 355">
            <a:extLst>
              <a:ext uri="{FF2B5EF4-FFF2-40B4-BE49-F238E27FC236}">
                <a16:creationId xmlns:a16="http://schemas.microsoft.com/office/drawing/2014/main" id="{56A6EB0F-046E-9B4A-9FCD-3E9AB7283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793" y="3883356"/>
            <a:ext cx="2249240" cy="284244"/>
          </a:xfrm>
          <a:custGeom>
            <a:avLst/>
            <a:gdLst>
              <a:gd name="T0" fmla="*/ 4011 w 4012"/>
              <a:gd name="T1" fmla="*/ 254 h 505"/>
              <a:gd name="T2" fmla="*/ 2005 w 4012"/>
              <a:gd name="T3" fmla="*/ 0 h 505"/>
              <a:gd name="T4" fmla="*/ 0 w 4012"/>
              <a:gd name="T5" fmla="*/ 254 h 505"/>
              <a:gd name="T6" fmla="*/ 0 w 4012"/>
              <a:gd name="T7" fmla="*/ 250 h 505"/>
              <a:gd name="T8" fmla="*/ 1999 w 4012"/>
              <a:gd name="T9" fmla="*/ 502 h 505"/>
              <a:gd name="T10" fmla="*/ 1999 w 4012"/>
              <a:gd name="T11" fmla="*/ 504 h 505"/>
              <a:gd name="T12" fmla="*/ 2005 w 4012"/>
              <a:gd name="T13" fmla="*/ 503 h 505"/>
              <a:gd name="T14" fmla="*/ 2012 w 4012"/>
              <a:gd name="T15" fmla="*/ 504 h 505"/>
              <a:gd name="T16" fmla="*/ 2012 w 4012"/>
              <a:gd name="T17" fmla="*/ 502 h 505"/>
              <a:gd name="T18" fmla="*/ 4011 w 4012"/>
              <a:gd name="T19" fmla="*/ 250 h 505"/>
              <a:gd name="T20" fmla="*/ 4011 w 4012"/>
              <a:gd name="T21" fmla="*/ 2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2" h="505">
                <a:moveTo>
                  <a:pt x="4011" y="254"/>
                </a:moveTo>
                <a:lnTo>
                  <a:pt x="2005" y="0"/>
                </a:lnTo>
                <a:lnTo>
                  <a:pt x="0" y="254"/>
                </a:lnTo>
                <a:lnTo>
                  <a:pt x="0" y="250"/>
                </a:lnTo>
                <a:lnTo>
                  <a:pt x="1999" y="502"/>
                </a:lnTo>
                <a:lnTo>
                  <a:pt x="1999" y="504"/>
                </a:lnTo>
                <a:lnTo>
                  <a:pt x="2005" y="503"/>
                </a:lnTo>
                <a:lnTo>
                  <a:pt x="2012" y="504"/>
                </a:lnTo>
                <a:lnTo>
                  <a:pt x="2012" y="502"/>
                </a:lnTo>
                <a:lnTo>
                  <a:pt x="4011" y="250"/>
                </a:lnTo>
                <a:lnTo>
                  <a:pt x="4011" y="2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9" name="Freeform 356">
            <a:extLst>
              <a:ext uri="{FF2B5EF4-FFF2-40B4-BE49-F238E27FC236}">
                <a16:creationId xmlns:a16="http://schemas.microsoft.com/office/drawing/2014/main" id="{FDE68EFA-D627-D341-A9F9-7A7E8174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793" y="3883356"/>
            <a:ext cx="2249240" cy="284244"/>
          </a:xfrm>
          <a:custGeom>
            <a:avLst/>
            <a:gdLst>
              <a:gd name="T0" fmla="*/ 4011 w 4012"/>
              <a:gd name="T1" fmla="*/ 254 h 505"/>
              <a:gd name="T2" fmla="*/ 2005 w 4012"/>
              <a:gd name="T3" fmla="*/ 0 h 505"/>
              <a:gd name="T4" fmla="*/ 0 w 4012"/>
              <a:gd name="T5" fmla="*/ 254 h 505"/>
              <a:gd name="T6" fmla="*/ 0 w 4012"/>
              <a:gd name="T7" fmla="*/ 250 h 505"/>
              <a:gd name="T8" fmla="*/ 1999 w 4012"/>
              <a:gd name="T9" fmla="*/ 502 h 505"/>
              <a:gd name="T10" fmla="*/ 1999 w 4012"/>
              <a:gd name="T11" fmla="*/ 504 h 505"/>
              <a:gd name="T12" fmla="*/ 2005 w 4012"/>
              <a:gd name="T13" fmla="*/ 503 h 505"/>
              <a:gd name="T14" fmla="*/ 2012 w 4012"/>
              <a:gd name="T15" fmla="*/ 504 h 505"/>
              <a:gd name="T16" fmla="*/ 2012 w 4012"/>
              <a:gd name="T17" fmla="*/ 502 h 505"/>
              <a:gd name="T18" fmla="*/ 4011 w 4012"/>
              <a:gd name="T19" fmla="*/ 250 h 505"/>
              <a:gd name="T20" fmla="*/ 4011 w 4012"/>
              <a:gd name="T21" fmla="*/ 2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2" h="505">
                <a:moveTo>
                  <a:pt x="4011" y="254"/>
                </a:moveTo>
                <a:lnTo>
                  <a:pt x="2005" y="0"/>
                </a:lnTo>
                <a:lnTo>
                  <a:pt x="0" y="254"/>
                </a:lnTo>
                <a:lnTo>
                  <a:pt x="0" y="250"/>
                </a:lnTo>
                <a:lnTo>
                  <a:pt x="1999" y="502"/>
                </a:lnTo>
                <a:lnTo>
                  <a:pt x="1999" y="504"/>
                </a:lnTo>
                <a:lnTo>
                  <a:pt x="2005" y="503"/>
                </a:lnTo>
                <a:lnTo>
                  <a:pt x="2012" y="504"/>
                </a:lnTo>
                <a:lnTo>
                  <a:pt x="2012" y="502"/>
                </a:lnTo>
                <a:lnTo>
                  <a:pt x="4011" y="250"/>
                </a:lnTo>
                <a:lnTo>
                  <a:pt x="4011" y="254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0" name="Freeform 357">
            <a:extLst>
              <a:ext uri="{FF2B5EF4-FFF2-40B4-BE49-F238E27FC236}">
                <a16:creationId xmlns:a16="http://schemas.microsoft.com/office/drawing/2014/main" id="{504D9EFC-E33E-8144-8162-48D8A485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412" y="4024242"/>
            <a:ext cx="1223489" cy="541302"/>
          </a:xfrm>
          <a:custGeom>
            <a:avLst/>
            <a:gdLst>
              <a:gd name="T0" fmla="*/ 2181 w 2182"/>
              <a:gd name="T1" fmla="*/ 710 h 964"/>
              <a:gd name="T2" fmla="*/ 169 w 2182"/>
              <a:gd name="T3" fmla="*/ 963 h 964"/>
              <a:gd name="T4" fmla="*/ 0 w 2182"/>
              <a:gd name="T5" fmla="*/ 254 h 964"/>
              <a:gd name="T6" fmla="*/ 2012 w 2182"/>
              <a:gd name="T7" fmla="*/ 0 h 964"/>
              <a:gd name="T8" fmla="*/ 2181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2181" y="710"/>
                </a:moveTo>
                <a:lnTo>
                  <a:pt x="169" y="963"/>
                </a:lnTo>
                <a:lnTo>
                  <a:pt x="0" y="254"/>
                </a:lnTo>
                <a:lnTo>
                  <a:pt x="2012" y="0"/>
                </a:lnTo>
                <a:lnTo>
                  <a:pt x="2181" y="71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1" name="Freeform 358">
            <a:extLst>
              <a:ext uri="{FF2B5EF4-FFF2-40B4-BE49-F238E27FC236}">
                <a16:creationId xmlns:a16="http://schemas.microsoft.com/office/drawing/2014/main" id="{84313EF3-9AEA-0447-8E14-B7C6958B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412" y="4024242"/>
            <a:ext cx="1223489" cy="541302"/>
          </a:xfrm>
          <a:custGeom>
            <a:avLst/>
            <a:gdLst>
              <a:gd name="T0" fmla="*/ 2181 w 2182"/>
              <a:gd name="T1" fmla="*/ 710 h 964"/>
              <a:gd name="T2" fmla="*/ 169 w 2182"/>
              <a:gd name="T3" fmla="*/ 963 h 964"/>
              <a:gd name="T4" fmla="*/ 0 w 2182"/>
              <a:gd name="T5" fmla="*/ 254 h 964"/>
              <a:gd name="T6" fmla="*/ 2012 w 2182"/>
              <a:gd name="T7" fmla="*/ 0 h 964"/>
              <a:gd name="T8" fmla="*/ 2181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2181" y="710"/>
                </a:moveTo>
                <a:lnTo>
                  <a:pt x="169" y="963"/>
                </a:lnTo>
                <a:lnTo>
                  <a:pt x="0" y="254"/>
                </a:lnTo>
                <a:lnTo>
                  <a:pt x="2012" y="0"/>
                </a:lnTo>
                <a:lnTo>
                  <a:pt x="2181" y="710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2" name="Freeform 359">
            <a:extLst>
              <a:ext uri="{FF2B5EF4-FFF2-40B4-BE49-F238E27FC236}">
                <a16:creationId xmlns:a16="http://schemas.microsoft.com/office/drawing/2014/main" id="{FF702FBB-30A1-0741-AE74-BCDA3265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53" y="4024242"/>
            <a:ext cx="1223489" cy="541302"/>
          </a:xfrm>
          <a:custGeom>
            <a:avLst/>
            <a:gdLst>
              <a:gd name="T0" fmla="*/ 0 w 2181"/>
              <a:gd name="T1" fmla="*/ 710 h 964"/>
              <a:gd name="T2" fmla="*/ 2012 w 2181"/>
              <a:gd name="T3" fmla="*/ 963 h 964"/>
              <a:gd name="T4" fmla="*/ 2180 w 2181"/>
              <a:gd name="T5" fmla="*/ 254 h 964"/>
              <a:gd name="T6" fmla="*/ 168 w 2181"/>
              <a:gd name="T7" fmla="*/ 0 h 964"/>
              <a:gd name="T8" fmla="*/ 0 w 2181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64">
                <a:moveTo>
                  <a:pt x="0" y="710"/>
                </a:moveTo>
                <a:lnTo>
                  <a:pt x="2012" y="963"/>
                </a:lnTo>
                <a:lnTo>
                  <a:pt x="2180" y="254"/>
                </a:lnTo>
                <a:lnTo>
                  <a:pt x="168" y="0"/>
                </a:lnTo>
                <a:lnTo>
                  <a:pt x="0" y="71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3" name="Freeform 360">
            <a:extLst>
              <a:ext uri="{FF2B5EF4-FFF2-40B4-BE49-F238E27FC236}">
                <a16:creationId xmlns:a16="http://schemas.microsoft.com/office/drawing/2014/main" id="{F2ABB143-6071-CC49-8EF9-71BBD465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53" y="4024242"/>
            <a:ext cx="1223489" cy="541302"/>
          </a:xfrm>
          <a:custGeom>
            <a:avLst/>
            <a:gdLst>
              <a:gd name="T0" fmla="*/ 0 w 2181"/>
              <a:gd name="T1" fmla="*/ 710 h 964"/>
              <a:gd name="T2" fmla="*/ 2012 w 2181"/>
              <a:gd name="T3" fmla="*/ 963 h 964"/>
              <a:gd name="T4" fmla="*/ 2180 w 2181"/>
              <a:gd name="T5" fmla="*/ 254 h 964"/>
              <a:gd name="T6" fmla="*/ 168 w 2181"/>
              <a:gd name="T7" fmla="*/ 0 h 964"/>
              <a:gd name="T8" fmla="*/ 0 w 2181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64">
                <a:moveTo>
                  <a:pt x="0" y="710"/>
                </a:moveTo>
                <a:lnTo>
                  <a:pt x="2012" y="963"/>
                </a:lnTo>
                <a:lnTo>
                  <a:pt x="2180" y="254"/>
                </a:lnTo>
                <a:lnTo>
                  <a:pt x="168" y="0"/>
                </a:lnTo>
                <a:lnTo>
                  <a:pt x="0" y="710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4" name="Freeform 361">
            <a:extLst>
              <a:ext uri="{FF2B5EF4-FFF2-40B4-BE49-F238E27FC236}">
                <a16:creationId xmlns:a16="http://schemas.microsoft.com/office/drawing/2014/main" id="{75EFDC5E-7667-FC4D-BE4E-E65E7C4F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201" y="4024242"/>
            <a:ext cx="1127092" cy="946659"/>
          </a:xfrm>
          <a:custGeom>
            <a:avLst/>
            <a:gdLst>
              <a:gd name="T0" fmla="*/ 0 w 2012"/>
              <a:gd name="T1" fmla="*/ 1433 h 1687"/>
              <a:gd name="T2" fmla="*/ 2011 w 2012"/>
              <a:gd name="T3" fmla="*/ 1686 h 1687"/>
              <a:gd name="T4" fmla="*/ 2011 w 2012"/>
              <a:gd name="T5" fmla="*/ 254 h 1687"/>
              <a:gd name="T6" fmla="*/ 0 w 2012"/>
              <a:gd name="T7" fmla="*/ 0 h 1687"/>
              <a:gd name="T8" fmla="*/ 0 w 2012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2" h="1687">
                <a:moveTo>
                  <a:pt x="0" y="1433"/>
                </a:moveTo>
                <a:lnTo>
                  <a:pt x="2011" y="1686"/>
                </a:lnTo>
                <a:lnTo>
                  <a:pt x="2011" y="254"/>
                </a:lnTo>
                <a:lnTo>
                  <a:pt x="0" y="0"/>
                </a:lnTo>
                <a:lnTo>
                  <a:pt x="0" y="143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5" name="Freeform 362">
            <a:extLst>
              <a:ext uri="{FF2B5EF4-FFF2-40B4-BE49-F238E27FC236}">
                <a16:creationId xmlns:a16="http://schemas.microsoft.com/office/drawing/2014/main" id="{CA89E0B7-C78E-F04F-9F51-D2D7420D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201" y="4024242"/>
            <a:ext cx="1127092" cy="946659"/>
          </a:xfrm>
          <a:custGeom>
            <a:avLst/>
            <a:gdLst>
              <a:gd name="T0" fmla="*/ 0 w 2012"/>
              <a:gd name="T1" fmla="*/ 1433 h 1687"/>
              <a:gd name="T2" fmla="*/ 2011 w 2012"/>
              <a:gd name="T3" fmla="*/ 1686 h 1687"/>
              <a:gd name="T4" fmla="*/ 2011 w 2012"/>
              <a:gd name="T5" fmla="*/ 254 h 1687"/>
              <a:gd name="T6" fmla="*/ 0 w 2012"/>
              <a:gd name="T7" fmla="*/ 0 h 1687"/>
              <a:gd name="T8" fmla="*/ 0 w 2012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2" h="1687">
                <a:moveTo>
                  <a:pt x="0" y="1433"/>
                </a:moveTo>
                <a:lnTo>
                  <a:pt x="2011" y="1686"/>
                </a:lnTo>
                <a:lnTo>
                  <a:pt x="2011" y="254"/>
                </a:lnTo>
                <a:lnTo>
                  <a:pt x="0" y="0"/>
                </a:lnTo>
                <a:lnTo>
                  <a:pt x="0" y="1433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6" name="Freeform 363">
            <a:extLst>
              <a:ext uri="{FF2B5EF4-FFF2-40B4-BE49-F238E27FC236}">
                <a16:creationId xmlns:a16="http://schemas.microsoft.com/office/drawing/2014/main" id="{0B98E5B5-924B-AA44-B79A-B2C74FD3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765" y="4024242"/>
            <a:ext cx="1127092" cy="946659"/>
          </a:xfrm>
          <a:custGeom>
            <a:avLst/>
            <a:gdLst>
              <a:gd name="T0" fmla="*/ 2012 w 2013"/>
              <a:gd name="T1" fmla="*/ 1433 h 1687"/>
              <a:gd name="T2" fmla="*/ 0 w 2013"/>
              <a:gd name="T3" fmla="*/ 1686 h 1687"/>
              <a:gd name="T4" fmla="*/ 0 w 2013"/>
              <a:gd name="T5" fmla="*/ 254 h 1687"/>
              <a:gd name="T6" fmla="*/ 2012 w 2013"/>
              <a:gd name="T7" fmla="*/ 0 h 1687"/>
              <a:gd name="T8" fmla="*/ 2012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2012" y="1433"/>
                </a:moveTo>
                <a:lnTo>
                  <a:pt x="0" y="1686"/>
                </a:lnTo>
                <a:lnTo>
                  <a:pt x="0" y="254"/>
                </a:lnTo>
                <a:lnTo>
                  <a:pt x="2012" y="0"/>
                </a:lnTo>
                <a:lnTo>
                  <a:pt x="2012" y="143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7" name="Freeform 364">
            <a:extLst>
              <a:ext uri="{FF2B5EF4-FFF2-40B4-BE49-F238E27FC236}">
                <a16:creationId xmlns:a16="http://schemas.microsoft.com/office/drawing/2014/main" id="{2FAB0E8C-C287-DB41-BF55-A853DA65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765" y="4024242"/>
            <a:ext cx="1127092" cy="946659"/>
          </a:xfrm>
          <a:custGeom>
            <a:avLst/>
            <a:gdLst>
              <a:gd name="T0" fmla="*/ 2012 w 2013"/>
              <a:gd name="T1" fmla="*/ 1433 h 1687"/>
              <a:gd name="T2" fmla="*/ 0 w 2013"/>
              <a:gd name="T3" fmla="*/ 1686 h 1687"/>
              <a:gd name="T4" fmla="*/ 0 w 2013"/>
              <a:gd name="T5" fmla="*/ 254 h 1687"/>
              <a:gd name="T6" fmla="*/ 2012 w 2013"/>
              <a:gd name="T7" fmla="*/ 0 h 1687"/>
              <a:gd name="T8" fmla="*/ 2012 w 2013"/>
              <a:gd name="T9" fmla="*/ 1433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3" h="1687">
                <a:moveTo>
                  <a:pt x="2012" y="1433"/>
                </a:moveTo>
                <a:lnTo>
                  <a:pt x="0" y="1686"/>
                </a:lnTo>
                <a:lnTo>
                  <a:pt x="0" y="254"/>
                </a:lnTo>
                <a:lnTo>
                  <a:pt x="2012" y="0"/>
                </a:lnTo>
                <a:lnTo>
                  <a:pt x="2012" y="1433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8" name="Freeform 365">
            <a:extLst>
              <a:ext uri="{FF2B5EF4-FFF2-40B4-BE49-F238E27FC236}">
                <a16:creationId xmlns:a16="http://schemas.microsoft.com/office/drawing/2014/main" id="{DAC697AE-E699-FD4A-B608-AD843C08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144" y="3883356"/>
            <a:ext cx="2249240" cy="284244"/>
          </a:xfrm>
          <a:custGeom>
            <a:avLst/>
            <a:gdLst>
              <a:gd name="T0" fmla="*/ 4011 w 4012"/>
              <a:gd name="T1" fmla="*/ 254 h 505"/>
              <a:gd name="T2" fmla="*/ 2006 w 4012"/>
              <a:gd name="T3" fmla="*/ 0 h 505"/>
              <a:gd name="T4" fmla="*/ 0 w 4012"/>
              <a:gd name="T5" fmla="*/ 254 h 505"/>
              <a:gd name="T6" fmla="*/ 0 w 4012"/>
              <a:gd name="T7" fmla="*/ 250 h 505"/>
              <a:gd name="T8" fmla="*/ 1999 w 4012"/>
              <a:gd name="T9" fmla="*/ 502 h 505"/>
              <a:gd name="T10" fmla="*/ 1999 w 4012"/>
              <a:gd name="T11" fmla="*/ 504 h 505"/>
              <a:gd name="T12" fmla="*/ 2006 w 4012"/>
              <a:gd name="T13" fmla="*/ 503 h 505"/>
              <a:gd name="T14" fmla="*/ 2012 w 4012"/>
              <a:gd name="T15" fmla="*/ 504 h 505"/>
              <a:gd name="T16" fmla="*/ 2012 w 4012"/>
              <a:gd name="T17" fmla="*/ 502 h 505"/>
              <a:gd name="T18" fmla="*/ 4011 w 4012"/>
              <a:gd name="T19" fmla="*/ 250 h 505"/>
              <a:gd name="T20" fmla="*/ 4011 w 4012"/>
              <a:gd name="T21" fmla="*/ 2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2" h="505">
                <a:moveTo>
                  <a:pt x="4011" y="254"/>
                </a:moveTo>
                <a:lnTo>
                  <a:pt x="2006" y="0"/>
                </a:lnTo>
                <a:lnTo>
                  <a:pt x="0" y="254"/>
                </a:lnTo>
                <a:lnTo>
                  <a:pt x="0" y="250"/>
                </a:lnTo>
                <a:lnTo>
                  <a:pt x="1999" y="502"/>
                </a:lnTo>
                <a:lnTo>
                  <a:pt x="1999" y="504"/>
                </a:lnTo>
                <a:lnTo>
                  <a:pt x="2006" y="503"/>
                </a:lnTo>
                <a:lnTo>
                  <a:pt x="2012" y="504"/>
                </a:lnTo>
                <a:lnTo>
                  <a:pt x="2012" y="502"/>
                </a:lnTo>
                <a:lnTo>
                  <a:pt x="4011" y="250"/>
                </a:lnTo>
                <a:lnTo>
                  <a:pt x="4011" y="25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9" name="Freeform 366">
            <a:extLst>
              <a:ext uri="{FF2B5EF4-FFF2-40B4-BE49-F238E27FC236}">
                <a16:creationId xmlns:a16="http://schemas.microsoft.com/office/drawing/2014/main" id="{2570EECE-7017-014F-80E4-E96F0373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144" y="3883356"/>
            <a:ext cx="2249240" cy="284244"/>
          </a:xfrm>
          <a:custGeom>
            <a:avLst/>
            <a:gdLst>
              <a:gd name="T0" fmla="*/ 4011 w 4012"/>
              <a:gd name="T1" fmla="*/ 254 h 505"/>
              <a:gd name="T2" fmla="*/ 2006 w 4012"/>
              <a:gd name="T3" fmla="*/ 0 h 505"/>
              <a:gd name="T4" fmla="*/ 0 w 4012"/>
              <a:gd name="T5" fmla="*/ 254 h 505"/>
              <a:gd name="T6" fmla="*/ 0 w 4012"/>
              <a:gd name="T7" fmla="*/ 250 h 505"/>
              <a:gd name="T8" fmla="*/ 1999 w 4012"/>
              <a:gd name="T9" fmla="*/ 502 h 505"/>
              <a:gd name="T10" fmla="*/ 1999 w 4012"/>
              <a:gd name="T11" fmla="*/ 504 h 505"/>
              <a:gd name="T12" fmla="*/ 2006 w 4012"/>
              <a:gd name="T13" fmla="*/ 503 h 505"/>
              <a:gd name="T14" fmla="*/ 2012 w 4012"/>
              <a:gd name="T15" fmla="*/ 504 h 505"/>
              <a:gd name="T16" fmla="*/ 2012 w 4012"/>
              <a:gd name="T17" fmla="*/ 502 h 505"/>
              <a:gd name="T18" fmla="*/ 4011 w 4012"/>
              <a:gd name="T19" fmla="*/ 250 h 505"/>
              <a:gd name="T20" fmla="*/ 4011 w 4012"/>
              <a:gd name="T21" fmla="*/ 2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2" h="505">
                <a:moveTo>
                  <a:pt x="4011" y="254"/>
                </a:moveTo>
                <a:lnTo>
                  <a:pt x="2006" y="0"/>
                </a:lnTo>
                <a:lnTo>
                  <a:pt x="0" y="254"/>
                </a:lnTo>
                <a:lnTo>
                  <a:pt x="0" y="250"/>
                </a:lnTo>
                <a:lnTo>
                  <a:pt x="1999" y="502"/>
                </a:lnTo>
                <a:lnTo>
                  <a:pt x="1999" y="504"/>
                </a:lnTo>
                <a:lnTo>
                  <a:pt x="2006" y="503"/>
                </a:lnTo>
                <a:lnTo>
                  <a:pt x="2012" y="504"/>
                </a:lnTo>
                <a:lnTo>
                  <a:pt x="2012" y="502"/>
                </a:lnTo>
                <a:lnTo>
                  <a:pt x="4011" y="250"/>
                </a:lnTo>
                <a:lnTo>
                  <a:pt x="4011" y="254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0" name="Freeform 367">
            <a:extLst>
              <a:ext uri="{FF2B5EF4-FFF2-40B4-BE49-F238E27FC236}">
                <a16:creationId xmlns:a16="http://schemas.microsoft.com/office/drawing/2014/main" id="{B0884400-F255-0948-8569-55741B64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765" y="4024242"/>
            <a:ext cx="1223487" cy="541302"/>
          </a:xfrm>
          <a:custGeom>
            <a:avLst/>
            <a:gdLst>
              <a:gd name="T0" fmla="*/ 2181 w 2182"/>
              <a:gd name="T1" fmla="*/ 710 h 964"/>
              <a:gd name="T2" fmla="*/ 169 w 2182"/>
              <a:gd name="T3" fmla="*/ 963 h 964"/>
              <a:gd name="T4" fmla="*/ 0 w 2182"/>
              <a:gd name="T5" fmla="*/ 254 h 964"/>
              <a:gd name="T6" fmla="*/ 2012 w 2182"/>
              <a:gd name="T7" fmla="*/ 0 h 964"/>
              <a:gd name="T8" fmla="*/ 2181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2181" y="710"/>
                </a:moveTo>
                <a:lnTo>
                  <a:pt x="169" y="963"/>
                </a:lnTo>
                <a:lnTo>
                  <a:pt x="0" y="254"/>
                </a:lnTo>
                <a:lnTo>
                  <a:pt x="2012" y="0"/>
                </a:lnTo>
                <a:lnTo>
                  <a:pt x="2181" y="7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1" name="Freeform 368">
            <a:extLst>
              <a:ext uri="{FF2B5EF4-FFF2-40B4-BE49-F238E27FC236}">
                <a16:creationId xmlns:a16="http://schemas.microsoft.com/office/drawing/2014/main" id="{4D1F230C-8E71-814D-9425-C36E3B17E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765" y="4024242"/>
            <a:ext cx="1223487" cy="541302"/>
          </a:xfrm>
          <a:custGeom>
            <a:avLst/>
            <a:gdLst>
              <a:gd name="T0" fmla="*/ 2181 w 2182"/>
              <a:gd name="T1" fmla="*/ 710 h 964"/>
              <a:gd name="T2" fmla="*/ 169 w 2182"/>
              <a:gd name="T3" fmla="*/ 963 h 964"/>
              <a:gd name="T4" fmla="*/ 0 w 2182"/>
              <a:gd name="T5" fmla="*/ 254 h 964"/>
              <a:gd name="T6" fmla="*/ 2012 w 2182"/>
              <a:gd name="T7" fmla="*/ 0 h 964"/>
              <a:gd name="T8" fmla="*/ 2181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2181" y="710"/>
                </a:moveTo>
                <a:lnTo>
                  <a:pt x="169" y="963"/>
                </a:lnTo>
                <a:lnTo>
                  <a:pt x="0" y="254"/>
                </a:lnTo>
                <a:lnTo>
                  <a:pt x="2012" y="0"/>
                </a:lnTo>
                <a:lnTo>
                  <a:pt x="2181" y="710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2" name="Freeform 369">
            <a:extLst>
              <a:ext uri="{FF2B5EF4-FFF2-40B4-BE49-F238E27FC236}">
                <a16:creationId xmlns:a16="http://schemas.microsoft.com/office/drawing/2014/main" id="{D50D6C0F-33D4-4A43-8E71-B3EB9AF9F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9806" y="4024242"/>
            <a:ext cx="1223487" cy="541302"/>
          </a:xfrm>
          <a:custGeom>
            <a:avLst/>
            <a:gdLst>
              <a:gd name="T0" fmla="*/ 0 w 2182"/>
              <a:gd name="T1" fmla="*/ 710 h 964"/>
              <a:gd name="T2" fmla="*/ 2012 w 2182"/>
              <a:gd name="T3" fmla="*/ 963 h 964"/>
              <a:gd name="T4" fmla="*/ 2181 w 2182"/>
              <a:gd name="T5" fmla="*/ 254 h 964"/>
              <a:gd name="T6" fmla="*/ 169 w 2182"/>
              <a:gd name="T7" fmla="*/ 0 h 964"/>
              <a:gd name="T8" fmla="*/ 0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0" y="710"/>
                </a:moveTo>
                <a:lnTo>
                  <a:pt x="2012" y="963"/>
                </a:lnTo>
                <a:lnTo>
                  <a:pt x="2181" y="254"/>
                </a:lnTo>
                <a:lnTo>
                  <a:pt x="169" y="0"/>
                </a:lnTo>
                <a:lnTo>
                  <a:pt x="0" y="7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3" name="Freeform 370">
            <a:extLst>
              <a:ext uri="{FF2B5EF4-FFF2-40B4-BE49-F238E27FC236}">
                <a16:creationId xmlns:a16="http://schemas.microsoft.com/office/drawing/2014/main" id="{A13AD371-805C-A647-97A1-08FC21BC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9806" y="4024242"/>
            <a:ext cx="1223487" cy="541302"/>
          </a:xfrm>
          <a:custGeom>
            <a:avLst/>
            <a:gdLst>
              <a:gd name="T0" fmla="*/ 0 w 2182"/>
              <a:gd name="T1" fmla="*/ 710 h 964"/>
              <a:gd name="T2" fmla="*/ 2012 w 2182"/>
              <a:gd name="T3" fmla="*/ 963 h 964"/>
              <a:gd name="T4" fmla="*/ 2181 w 2182"/>
              <a:gd name="T5" fmla="*/ 254 h 964"/>
              <a:gd name="T6" fmla="*/ 169 w 2182"/>
              <a:gd name="T7" fmla="*/ 0 h 964"/>
              <a:gd name="T8" fmla="*/ 0 w 2182"/>
              <a:gd name="T9" fmla="*/ 71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964">
                <a:moveTo>
                  <a:pt x="0" y="710"/>
                </a:moveTo>
                <a:lnTo>
                  <a:pt x="2012" y="963"/>
                </a:lnTo>
                <a:lnTo>
                  <a:pt x="2181" y="254"/>
                </a:lnTo>
                <a:lnTo>
                  <a:pt x="169" y="0"/>
                </a:lnTo>
                <a:lnTo>
                  <a:pt x="0" y="710"/>
                </a:lnTo>
              </a:path>
            </a:pathLst>
          </a:custGeom>
          <a:noFill/>
          <a:ln w="18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4" name="Freeform 371">
            <a:extLst>
              <a:ext uri="{FF2B5EF4-FFF2-40B4-BE49-F238E27FC236}">
                <a16:creationId xmlns:a16="http://schemas.microsoft.com/office/drawing/2014/main" id="{52E4F1CE-3464-0845-8436-188B04C62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237" y="2899623"/>
            <a:ext cx="2471" cy="1248204"/>
          </a:xfrm>
          <a:custGeom>
            <a:avLst/>
            <a:gdLst>
              <a:gd name="T0" fmla="*/ 0 w 1"/>
              <a:gd name="T1" fmla="*/ 2225 h 2226"/>
              <a:gd name="T2" fmla="*/ 0 w 1"/>
              <a:gd name="T3" fmla="*/ 0 h 2226"/>
              <a:gd name="T4" fmla="*/ 0 w 1"/>
              <a:gd name="T5" fmla="*/ 2225 h 2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226">
                <a:moveTo>
                  <a:pt x="0" y="2225"/>
                </a:moveTo>
                <a:lnTo>
                  <a:pt x="0" y="0"/>
                </a:lnTo>
                <a:lnTo>
                  <a:pt x="0" y="2225"/>
                </a:lnTo>
              </a:path>
            </a:pathLst>
          </a:custGeom>
          <a:solidFill>
            <a:srgbClr val="FFFFFF"/>
          </a:solidFill>
          <a:ln w="635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5" name="Line 372">
            <a:extLst>
              <a:ext uri="{FF2B5EF4-FFF2-40B4-BE49-F238E27FC236}">
                <a16:creationId xmlns:a16="http://schemas.microsoft.com/office/drawing/2014/main" id="{E367182A-CCAA-964A-8B32-80B57386C5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6237" y="2894680"/>
            <a:ext cx="2471" cy="1253147"/>
          </a:xfrm>
          <a:prstGeom prst="line">
            <a:avLst/>
          </a:prstGeom>
          <a:noFill/>
          <a:ln w="635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16" name="Freeform 373">
            <a:extLst>
              <a:ext uri="{FF2B5EF4-FFF2-40B4-BE49-F238E27FC236}">
                <a16:creationId xmlns:a16="http://schemas.microsoft.com/office/drawing/2014/main" id="{2E40778A-F1A4-3641-AC4D-C8345C9DB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049" y="2056775"/>
            <a:ext cx="842846" cy="842848"/>
          </a:xfrm>
          <a:custGeom>
            <a:avLst/>
            <a:gdLst>
              <a:gd name="T0" fmla="*/ 750 w 1502"/>
              <a:gd name="T1" fmla="*/ 0 h 1503"/>
              <a:gd name="T2" fmla="*/ 750 w 1502"/>
              <a:gd name="T3" fmla="*/ 0 h 1503"/>
              <a:gd name="T4" fmla="*/ 1501 w 1502"/>
              <a:gd name="T5" fmla="*/ 751 h 1503"/>
              <a:gd name="T6" fmla="*/ 1501 w 1502"/>
              <a:gd name="T7" fmla="*/ 751 h 1503"/>
              <a:gd name="T8" fmla="*/ 750 w 1502"/>
              <a:gd name="T9" fmla="*/ 1502 h 1503"/>
              <a:gd name="T10" fmla="*/ 750 w 1502"/>
              <a:gd name="T11" fmla="*/ 1502 h 1503"/>
              <a:gd name="T12" fmla="*/ 0 w 1502"/>
              <a:gd name="T13" fmla="*/ 751 h 1503"/>
              <a:gd name="T14" fmla="*/ 0 w 1502"/>
              <a:gd name="T15" fmla="*/ 751 h 1503"/>
              <a:gd name="T16" fmla="*/ 750 w 1502"/>
              <a:gd name="T17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2" h="1503">
                <a:moveTo>
                  <a:pt x="750" y="0"/>
                </a:moveTo>
                <a:lnTo>
                  <a:pt x="750" y="0"/>
                </a:lnTo>
                <a:cubicBezTo>
                  <a:pt x="1165" y="0"/>
                  <a:pt x="1501" y="336"/>
                  <a:pt x="1501" y="751"/>
                </a:cubicBezTo>
                <a:lnTo>
                  <a:pt x="1501" y="751"/>
                </a:lnTo>
                <a:cubicBezTo>
                  <a:pt x="1501" y="1165"/>
                  <a:pt x="1165" y="1502"/>
                  <a:pt x="750" y="1502"/>
                </a:cubicBezTo>
                <a:lnTo>
                  <a:pt x="750" y="1502"/>
                </a:lnTo>
                <a:cubicBezTo>
                  <a:pt x="335" y="1502"/>
                  <a:pt x="0" y="1165"/>
                  <a:pt x="0" y="751"/>
                </a:cubicBezTo>
                <a:lnTo>
                  <a:pt x="0" y="751"/>
                </a:lnTo>
                <a:cubicBezTo>
                  <a:pt x="0" y="336"/>
                  <a:pt x="335" y="0"/>
                  <a:pt x="750" y="0"/>
                </a:cubicBezTo>
              </a:path>
            </a:pathLst>
          </a:custGeom>
          <a:solidFill>
            <a:srgbClr val="FFFFFF"/>
          </a:solidFill>
          <a:ln w="63500" cap="flat">
            <a:solidFill>
              <a:srgbClr val="FF702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7" name="Freeform 374">
            <a:extLst>
              <a:ext uri="{FF2B5EF4-FFF2-40B4-BE49-F238E27FC236}">
                <a16:creationId xmlns:a16="http://schemas.microsoft.com/office/drawing/2014/main" id="{A81125C4-4328-AA47-B5A2-8658BBDA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049" y="2056775"/>
            <a:ext cx="842846" cy="842848"/>
          </a:xfrm>
          <a:custGeom>
            <a:avLst/>
            <a:gdLst>
              <a:gd name="T0" fmla="*/ 750 w 1502"/>
              <a:gd name="T1" fmla="*/ 0 h 1503"/>
              <a:gd name="T2" fmla="*/ 750 w 1502"/>
              <a:gd name="T3" fmla="*/ 0 h 1503"/>
              <a:gd name="T4" fmla="*/ 1501 w 1502"/>
              <a:gd name="T5" fmla="*/ 751 h 1503"/>
              <a:gd name="T6" fmla="*/ 1501 w 1502"/>
              <a:gd name="T7" fmla="*/ 751 h 1503"/>
              <a:gd name="T8" fmla="*/ 750 w 1502"/>
              <a:gd name="T9" fmla="*/ 1502 h 1503"/>
              <a:gd name="T10" fmla="*/ 750 w 1502"/>
              <a:gd name="T11" fmla="*/ 1502 h 1503"/>
              <a:gd name="T12" fmla="*/ 0 w 1502"/>
              <a:gd name="T13" fmla="*/ 751 h 1503"/>
              <a:gd name="T14" fmla="*/ 0 w 1502"/>
              <a:gd name="T15" fmla="*/ 751 h 1503"/>
              <a:gd name="T16" fmla="*/ 750 w 1502"/>
              <a:gd name="T17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2" h="1503">
                <a:moveTo>
                  <a:pt x="750" y="0"/>
                </a:moveTo>
                <a:lnTo>
                  <a:pt x="750" y="0"/>
                </a:lnTo>
                <a:cubicBezTo>
                  <a:pt x="1165" y="0"/>
                  <a:pt x="1501" y="336"/>
                  <a:pt x="1501" y="751"/>
                </a:cubicBezTo>
                <a:lnTo>
                  <a:pt x="1501" y="751"/>
                </a:lnTo>
                <a:cubicBezTo>
                  <a:pt x="1501" y="1165"/>
                  <a:pt x="1165" y="1502"/>
                  <a:pt x="750" y="1502"/>
                </a:cubicBezTo>
                <a:lnTo>
                  <a:pt x="750" y="1502"/>
                </a:lnTo>
                <a:cubicBezTo>
                  <a:pt x="335" y="1502"/>
                  <a:pt x="0" y="1165"/>
                  <a:pt x="0" y="751"/>
                </a:cubicBezTo>
                <a:lnTo>
                  <a:pt x="0" y="751"/>
                </a:lnTo>
                <a:cubicBezTo>
                  <a:pt x="0" y="336"/>
                  <a:pt x="335" y="0"/>
                  <a:pt x="750" y="0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8" name="Line 375">
            <a:extLst>
              <a:ext uri="{FF2B5EF4-FFF2-40B4-BE49-F238E27FC236}">
                <a16:creationId xmlns:a16="http://schemas.microsoft.com/office/drawing/2014/main" id="{B83D75E1-8321-B04E-AB4B-077310E11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1061" y="2894680"/>
            <a:ext cx="2471" cy="1253147"/>
          </a:xfrm>
          <a:prstGeom prst="line">
            <a:avLst/>
          </a:pr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19" name="Freeform 376">
            <a:extLst>
              <a:ext uri="{FF2B5EF4-FFF2-40B4-BE49-F238E27FC236}">
                <a16:creationId xmlns:a16="http://schemas.microsoft.com/office/drawing/2014/main" id="{A28F1588-3E17-464F-9554-C7EA3BC8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73" y="2056775"/>
            <a:ext cx="842846" cy="842848"/>
          </a:xfrm>
          <a:custGeom>
            <a:avLst/>
            <a:gdLst>
              <a:gd name="T0" fmla="*/ 751 w 1502"/>
              <a:gd name="T1" fmla="*/ 0 h 1503"/>
              <a:gd name="T2" fmla="*/ 751 w 1502"/>
              <a:gd name="T3" fmla="*/ 0 h 1503"/>
              <a:gd name="T4" fmla="*/ 1501 w 1502"/>
              <a:gd name="T5" fmla="*/ 751 h 1503"/>
              <a:gd name="T6" fmla="*/ 1501 w 1502"/>
              <a:gd name="T7" fmla="*/ 751 h 1503"/>
              <a:gd name="T8" fmla="*/ 751 w 1502"/>
              <a:gd name="T9" fmla="*/ 1502 h 1503"/>
              <a:gd name="T10" fmla="*/ 751 w 1502"/>
              <a:gd name="T11" fmla="*/ 1502 h 1503"/>
              <a:gd name="T12" fmla="*/ 0 w 1502"/>
              <a:gd name="T13" fmla="*/ 751 h 1503"/>
              <a:gd name="T14" fmla="*/ 0 w 1502"/>
              <a:gd name="T15" fmla="*/ 751 h 1503"/>
              <a:gd name="T16" fmla="*/ 751 w 1502"/>
              <a:gd name="T17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2" h="1503">
                <a:moveTo>
                  <a:pt x="751" y="0"/>
                </a:moveTo>
                <a:lnTo>
                  <a:pt x="751" y="0"/>
                </a:lnTo>
                <a:cubicBezTo>
                  <a:pt x="1165" y="0"/>
                  <a:pt x="1501" y="336"/>
                  <a:pt x="1501" y="751"/>
                </a:cubicBezTo>
                <a:lnTo>
                  <a:pt x="1501" y="751"/>
                </a:lnTo>
                <a:cubicBezTo>
                  <a:pt x="1501" y="1165"/>
                  <a:pt x="1165" y="1502"/>
                  <a:pt x="751" y="1502"/>
                </a:cubicBezTo>
                <a:lnTo>
                  <a:pt x="751" y="1502"/>
                </a:lnTo>
                <a:cubicBezTo>
                  <a:pt x="336" y="1502"/>
                  <a:pt x="0" y="1165"/>
                  <a:pt x="0" y="751"/>
                </a:cubicBezTo>
                <a:lnTo>
                  <a:pt x="0" y="751"/>
                </a:lnTo>
                <a:cubicBezTo>
                  <a:pt x="0" y="336"/>
                  <a:pt x="336" y="0"/>
                  <a:pt x="751" y="0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20" name="Line 377">
            <a:extLst>
              <a:ext uri="{FF2B5EF4-FFF2-40B4-BE49-F238E27FC236}">
                <a16:creationId xmlns:a16="http://schemas.microsoft.com/office/drawing/2014/main" id="{7E4E6D8D-ED47-704B-B442-5A71ACF776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5885" y="2894680"/>
            <a:ext cx="2471" cy="1253147"/>
          </a:xfrm>
          <a:prstGeom prst="line">
            <a:avLst/>
          </a:prstGeom>
          <a:noFill/>
          <a:ln w="6350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21" name="Freeform 378">
            <a:extLst>
              <a:ext uri="{FF2B5EF4-FFF2-40B4-BE49-F238E27FC236}">
                <a16:creationId xmlns:a16="http://schemas.microsoft.com/office/drawing/2014/main" id="{A9CF508F-7E21-004B-9CEF-01F50038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697" y="2056775"/>
            <a:ext cx="842846" cy="842848"/>
          </a:xfrm>
          <a:custGeom>
            <a:avLst/>
            <a:gdLst>
              <a:gd name="T0" fmla="*/ 751 w 1503"/>
              <a:gd name="T1" fmla="*/ 0 h 1503"/>
              <a:gd name="T2" fmla="*/ 751 w 1503"/>
              <a:gd name="T3" fmla="*/ 0 h 1503"/>
              <a:gd name="T4" fmla="*/ 1502 w 1503"/>
              <a:gd name="T5" fmla="*/ 751 h 1503"/>
              <a:gd name="T6" fmla="*/ 1502 w 1503"/>
              <a:gd name="T7" fmla="*/ 751 h 1503"/>
              <a:gd name="T8" fmla="*/ 751 w 1503"/>
              <a:gd name="T9" fmla="*/ 1502 h 1503"/>
              <a:gd name="T10" fmla="*/ 751 w 1503"/>
              <a:gd name="T11" fmla="*/ 1502 h 1503"/>
              <a:gd name="T12" fmla="*/ 0 w 1503"/>
              <a:gd name="T13" fmla="*/ 751 h 1503"/>
              <a:gd name="T14" fmla="*/ 0 w 1503"/>
              <a:gd name="T15" fmla="*/ 751 h 1503"/>
              <a:gd name="T16" fmla="*/ 751 w 1503"/>
              <a:gd name="T17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3" h="1503">
                <a:moveTo>
                  <a:pt x="751" y="0"/>
                </a:moveTo>
                <a:lnTo>
                  <a:pt x="751" y="0"/>
                </a:lnTo>
                <a:cubicBezTo>
                  <a:pt x="1165" y="0"/>
                  <a:pt x="1502" y="336"/>
                  <a:pt x="1502" y="751"/>
                </a:cubicBezTo>
                <a:lnTo>
                  <a:pt x="1502" y="751"/>
                </a:lnTo>
                <a:cubicBezTo>
                  <a:pt x="1502" y="1165"/>
                  <a:pt x="1165" y="1502"/>
                  <a:pt x="751" y="1502"/>
                </a:cubicBezTo>
                <a:lnTo>
                  <a:pt x="751" y="1502"/>
                </a:lnTo>
                <a:cubicBezTo>
                  <a:pt x="336" y="1502"/>
                  <a:pt x="0" y="1165"/>
                  <a:pt x="0" y="751"/>
                </a:cubicBezTo>
                <a:lnTo>
                  <a:pt x="0" y="751"/>
                </a:lnTo>
                <a:cubicBezTo>
                  <a:pt x="0" y="336"/>
                  <a:pt x="336" y="0"/>
                  <a:pt x="751" y="0"/>
                </a:cubicBezTo>
              </a:path>
            </a:pathLst>
          </a:custGeom>
          <a:noFill/>
          <a:ln w="6350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22" name="Line 379">
            <a:extLst>
              <a:ext uri="{FF2B5EF4-FFF2-40B4-BE49-F238E27FC236}">
                <a16:creationId xmlns:a16="http://schemas.microsoft.com/office/drawing/2014/main" id="{DFC344F4-A61A-1448-9E21-9EC6BE6ECF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50708" y="2894680"/>
            <a:ext cx="2471" cy="1253147"/>
          </a:xfrm>
          <a:prstGeom prst="line">
            <a:avLst/>
          </a:prstGeom>
          <a:noFill/>
          <a:ln w="63500" cap="flat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23" name="Freeform 380">
            <a:extLst>
              <a:ext uri="{FF2B5EF4-FFF2-40B4-BE49-F238E27FC236}">
                <a16:creationId xmlns:a16="http://schemas.microsoft.com/office/drawing/2014/main" id="{FEA0B770-CFAC-7C42-A2CC-4BD6EA47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521" y="2056775"/>
            <a:ext cx="842846" cy="842848"/>
          </a:xfrm>
          <a:custGeom>
            <a:avLst/>
            <a:gdLst>
              <a:gd name="T0" fmla="*/ 751 w 1503"/>
              <a:gd name="T1" fmla="*/ 0 h 1503"/>
              <a:gd name="T2" fmla="*/ 751 w 1503"/>
              <a:gd name="T3" fmla="*/ 0 h 1503"/>
              <a:gd name="T4" fmla="*/ 1502 w 1503"/>
              <a:gd name="T5" fmla="*/ 751 h 1503"/>
              <a:gd name="T6" fmla="*/ 1502 w 1503"/>
              <a:gd name="T7" fmla="*/ 751 h 1503"/>
              <a:gd name="T8" fmla="*/ 751 w 1503"/>
              <a:gd name="T9" fmla="*/ 1502 h 1503"/>
              <a:gd name="T10" fmla="*/ 751 w 1503"/>
              <a:gd name="T11" fmla="*/ 1502 h 1503"/>
              <a:gd name="T12" fmla="*/ 0 w 1503"/>
              <a:gd name="T13" fmla="*/ 751 h 1503"/>
              <a:gd name="T14" fmla="*/ 0 w 1503"/>
              <a:gd name="T15" fmla="*/ 751 h 1503"/>
              <a:gd name="T16" fmla="*/ 751 w 1503"/>
              <a:gd name="T17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3" h="1503">
                <a:moveTo>
                  <a:pt x="751" y="0"/>
                </a:moveTo>
                <a:lnTo>
                  <a:pt x="751" y="0"/>
                </a:lnTo>
                <a:cubicBezTo>
                  <a:pt x="1166" y="0"/>
                  <a:pt x="1502" y="336"/>
                  <a:pt x="1502" y="751"/>
                </a:cubicBezTo>
                <a:lnTo>
                  <a:pt x="1502" y="751"/>
                </a:lnTo>
                <a:cubicBezTo>
                  <a:pt x="1502" y="1165"/>
                  <a:pt x="1166" y="1502"/>
                  <a:pt x="751" y="1502"/>
                </a:cubicBezTo>
                <a:lnTo>
                  <a:pt x="751" y="1502"/>
                </a:lnTo>
                <a:cubicBezTo>
                  <a:pt x="337" y="1502"/>
                  <a:pt x="0" y="1165"/>
                  <a:pt x="0" y="751"/>
                </a:cubicBezTo>
                <a:lnTo>
                  <a:pt x="0" y="751"/>
                </a:lnTo>
                <a:cubicBezTo>
                  <a:pt x="0" y="336"/>
                  <a:pt x="337" y="0"/>
                  <a:pt x="751" y="0"/>
                </a:cubicBezTo>
              </a:path>
            </a:pathLst>
          </a:custGeom>
          <a:noFill/>
          <a:ln w="63500" cap="flat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8D23F84-8707-8542-9EE4-41641DB8509E}"/>
              </a:ext>
            </a:extLst>
          </p:cNvPr>
          <p:cNvGrpSpPr/>
          <p:nvPr/>
        </p:nvGrpSpPr>
        <p:grpSpPr>
          <a:xfrm>
            <a:off x="9825695" y="2214572"/>
            <a:ext cx="450025" cy="420333"/>
            <a:chOff x="8657130" y="2323034"/>
            <a:chExt cx="1078109" cy="1006982"/>
          </a:xfrm>
          <a:solidFill>
            <a:srgbClr val="ACC199"/>
          </a:solidFill>
        </p:grpSpPr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4B1FEA7A-17C9-AC4D-A595-088E1937C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30" y="2323034"/>
              <a:ext cx="1078109" cy="1006982"/>
            </a:xfrm>
            <a:custGeom>
              <a:avLst/>
              <a:gdLst>
                <a:gd name="T0" fmla="*/ 228239 w 1268"/>
                <a:gd name="T1" fmla="*/ 347237 h 1188"/>
                <a:gd name="T2" fmla="*/ 228239 w 1268"/>
                <a:gd name="T3" fmla="*/ 347237 h 1188"/>
                <a:gd name="T4" fmla="*/ 198673 w 1268"/>
                <a:gd name="T5" fmla="*/ 345440 h 1188"/>
                <a:gd name="T6" fmla="*/ 198673 w 1268"/>
                <a:gd name="T7" fmla="*/ 345440 h 1188"/>
                <a:gd name="T8" fmla="*/ 183890 w 1268"/>
                <a:gd name="T9" fmla="*/ 350832 h 1188"/>
                <a:gd name="T10" fmla="*/ 183890 w 1268"/>
                <a:gd name="T11" fmla="*/ 350832 h 1188"/>
                <a:gd name="T12" fmla="*/ 119709 w 1268"/>
                <a:gd name="T13" fmla="*/ 389294 h 1188"/>
                <a:gd name="T14" fmla="*/ 119709 w 1268"/>
                <a:gd name="T15" fmla="*/ 389294 h 1188"/>
                <a:gd name="T16" fmla="*/ 72835 w 1268"/>
                <a:gd name="T17" fmla="*/ 398280 h 1188"/>
                <a:gd name="T18" fmla="*/ 72835 w 1268"/>
                <a:gd name="T19" fmla="*/ 398280 h 1188"/>
                <a:gd name="T20" fmla="*/ 90503 w 1268"/>
                <a:gd name="T21" fmla="*/ 380307 h 1188"/>
                <a:gd name="T22" fmla="*/ 90503 w 1268"/>
                <a:gd name="T23" fmla="*/ 380307 h 1188"/>
                <a:gd name="T24" fmla="*/ 107449 w 1268"/>
                <a:gd name="T25" fmla="*/ 333937 h 1188"/>
                <a:gd name="T26" fmla="*/ 107449 w 1268"/>
                <a:gd name="T27" fmla="*/ 333937 h 1188"/>
                <a:gd name="T28" fmla="*/ 106368 w 1268"/>
                <a:gd name="T29" fmla="*/ 322435 h 1188"/>
                <a:gd name="T30" fmla="*/ 106368 w 1268"/>
                <a:gd name="T31" fmla="*/ 322435 h 1188"/>
                <a:gd name="T32" fmla="*/ 98796 w 1268"/>
                <a:gd name="T33" fmla="*/ 309494 h 1188"/>
                <a:gd name="T34" fmla="*/ 98796 w 1268"/>
                <a:gd name="T35" fmla="*/ 309494 h 1188"/>
                <a:gd name="T36" fmla="*/ 26682 w 1268"/>
                <a:gd name="T37" fmla="*/ 186559 h 1188"/>
                <a:gd name="T38" fmla="*/ 26682 w 1268"/>
                <a:gd name="T39" fmla="*/ 186559 h 1188"/>
                <a:gd name="T40" fmla="*/ 228239 w 1268"/>
                <a:gd name="T41" fmla="*/ 26600 h 1188"/>
                <a:gd name="T42" fmla="*/ 228239 w 1268"/>
                <a:gd name="T43" fmla="*/ 26600 h 1188"/>
                <a:gd name="T44" fmla="*/ 429797 w 1268"/>
                <a:gd name="T45" fmla="*/ 186559 h 1188"/>
                <a:gd name="T46" fmla="*/ 429797 w 1268"/>
                <a:gd name="T47" fmla="*/ 186559 h 1188"/>
                <a:gd name="T48" fmla="*/ 228239 w 1268"/>
                <a:gd name="T49" fmla="*/ 347237 h 1188"/>
                <a:gd name="T50" fmla="*/ 388692 w 1268"/>
                <a:gd name="T51" fmla="*/ 53559 h 1188"/>
                <a:gd name="T52" fmla="*/ 388692 w 1268"/>
                <a:gd name="T53" fmla="*/ 53559 h 1188"/>
                <a:gd name="T54" fmla="*/ 228239 w 1268"/>
                <a:gd name="T55" fmla="*/ 0 h 1188"/>
                <a:gd name="T56" fmla="*/ 228239 w 1268"/>
                <a:gd name="T57" fmla="*/ 0 h 1188"/>
                <a:gd name="T58" fmla="*/ 67787 w 1268"/>
                <a:gd name="T59" fmla="*/ 53559 h 1188"/>
                <a:gd name="T60" fmla="*/ 67787 w 1268"/>
                <a:gd name="T61" fmla="*/ 53559 h 1188"/>
                <a:gd name="T62" fmla="*/ 0 w 1268"/>
                <a:gd name="T63" fmla="*/ 186559 h 1188"/>
                <a:gd name="T64" fmla="*/ 0 w 1268"/>
                <a:gd name="T65" fmla="*/ 186559 h 1188"/>
                <a:gd name="T66" fmla="*/ 80046 w 1268"/>
                <a:gd name="T67" fmla="*/ 329264 h 1188"/>
                <a:gd name="T68" fmla="*/ 80046 w 1268"/>
                <a:gd name="T69" fmla="*/ 329264 h 1188"/>
                <a:gd name="T70" fmla="*/ 80407 w 1268"/>
                <a:gd name="T71" fmla="*/ 333937 h 1188"/>
                <a:gd name="T72" fmla="*/ 80407 w 1268"/>
                <a:gd name="T73" fmla="*/ 333937 h 1188"/>
                <a:gd name="T74" fmla="*/ 38941 w 1268"/>
                <a:gd name="T75" fmla="*/ 388934 h 1188"/>
                <a:gd name="T76" fmla="*/ 38941 w 1268"/>
                <a:gd name="T77" fmla="*/ 388934 h 1188"/>
                <a:gd name="T78" fmla="*/ 28485 w 1268"/>
                <a:gd name="T79" fmla="*/ 406548 h 1188"/>
                <a:gd name="T80" fmla="*/ 28485 w 1268"/>
                <a:gd name="T81" fmla="*/ 406548 h 1188"/>
                <a:gd name="T82" fmla="*/ 34615 w 1268"/>
                <a:gd name="T83" fmla="*/ 421286 h 1188"/>
                <a:gd name="T84" fmla="*/ 34615 w 1268"/>
                <a:gd name="T85" fmla="*/ 421286 h 1188"/>
                <a:gd name="T86" fmla="*/ 48677 w 1268"/>
                <a:gd name="T87" fmla="*/ 426678 h 1188"/>
                <a:gd name="T88" fmla="*/ 48677 w 1268"/>
                <a:gd name="T89" fmla="*/ 426678 h 1188"/>
                <a:gd name="T90" fmla="*/ 49758 w 1268"/>
                <a:gd name="T91" fmla="*/ 426678 h 1188"/>
                <a:gd name="T92" fmla="*/ 49758 w 1268"/>
                <a:gd name="T93" fmla="*/ 426678 h 1188"/>
                <a:gd name="T94" fmla="*/ 199755 w 1268"/>
                <a:gd name="T95" fmla="*/ 372399 h 1188"/>
                <a:gd name="T96" fmla="*/ 199755 w 1268"/>
                <a:gd name="T97" fmla="*/ 372399 h 1188"/>
                <a:gd name="T98" fmla="*/ 228239 w 1268"/>
                <a:gd name="T99" fmla="*/ 374197 h 1188"/>
                <a:gd name="T100" fmla="*/ 228239 w 1268"/>
                <a:gd name="T101" fmla="*/ 374197 h 1188"/>
                <a:gd name="T102" fmla="*/ 388692 w 1268"/>
                <a:gd name="T103" fmla="*/ 320278 h 1188"/>
                <a:gd name="T104" fmla="*/ 388692 w 1268"/>
                <a:gd name="T105" fmla="*/ 320278 h 1188"/>
                <a:gd name="T106" fmla="*/ 456839 w 1268"/>
                <a:gd name="T107" fmla="*/ 186559 h 1188"/>
                <a:gd name="T108" fmla="*/ 456839 w 1268"/>
                <a:gd name="T109" fmla="*/ 186559 h 1188"/>
                <a:gd name="T110" fmla="*/ 388692 w 1268"/>
                <a:gd name="T111" fmla="*/ 53559 h 11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8" h="1188">
                  <a:moveTo>
                    <a:pt x="633" y="966"/>
                  </a:moveTo>
                  <a:lnTo>
                    <a:pt x="633" y="966"/>
                  </a:lnTo>
                  <a:cubicBezTo>
                    <a:pt x="606" y="966"/>
                    <a:pt x="577" y="965"/>
                    <a:pt x="551" y="961"/>
                  </a:cubicBezTo>
                  <a:cubicBezTo>
                    <a:pt x="535" y="959"/>
                    <a:pt x="522" y="965"/>
                    <a:pt x="510" y="976"/>
                  </a:cubicBezTo>
                  <a:cubicBezTo>
                    <a:pt x="458" y="1026"/>
                    <a:pt x="400" y="1062"/>
                    <a:pt x="332" y="1083"/>
                  </a:cubicBezTo>
                  <a:cubicBezTo>
                    <a:pt x="293" y="1095"/>
                    <a:pt x="251" y="1104"/>
                    <a:pt x="202" y="1108"/>
                  </a:cubicBezTo>
                  <a:cubicBezTo>
                    <a:pt x="221" y="1094"/>
                    <a:pt x="237" y="1076"/>
                    <a:pt x="251" y="1058"/>
                  </a:cubicBezTo>
                  <a:cubicBezTo>
                    <a:pt x="282" y="1018"/>
                    <a:pt x="298" y="974"/>
                    <a:pt x="298" y="929"/>
                  </a:cubicBezTo>
                  <a:cubicBezTo>
                    <a:pt x="298" y="917"/>
                    <a:pt x="296" y="907"/>
                    <a:pt x="295" y="897"/>
                  </a:cubicBezTo>
                  <a:cubicBezTo>
                    <a:pt x="293" y="882"/>
                    <a:pt x="286" y="870"/>
                    <a:pt x="274" y="861"/>
                  </a:cubicBezTo>
                  <a:cubicBezTo>
                    <a:pt x="146" y="777"/>
                    <a:pt x="74" y="651"/>
                    <a:pt x="74" y="519"/>
                  </a:cubicBezTo>
                  <a:cubicBezTo>
                    <a:pt x="74" y="273"/>
                    <a:pt x="324" y="74"/>
                    <a:pt x="633" y="74"/>
                  </a:cubicBezTo>
                  <a:cubicBezTo>
                    <a:pt x="942" y="74"/>
                    <a:pt x="1192" y="273"/>
                    <a:pt x="1192" y="519"/>
                  </a:cubicBezTo>
                  <a:cubicBezTo>
                    <a:pt x="1192" y="766"/>
                    <a:pt x="942" y="966"/>
                    <a:pt x="633" y="966"/>
                  </a:cubicBezTo>
                  <a:close/>
                  <a:moveTo>
                    <a:pt x="1078" y="149"/>
                  </a:moveTo>
                  <a:lnTo>
                    <a:pt x="1078" y="149"/>
                  </a:lnTo>
                  <a:cubicBezTo>
                    <a:pt x="958" y="53"/>
                    <a:pt x="801" y="0"/>
                    <a:pt x="633" y="0"/>
                  </a:cubicBezTo>
                  <a:cubicBezTo>
                    <a:pt x="465" y="0"/>
                    <a:pt x="307" y="53"/>
                    <a:pt x="188" y="149"/>
                  </a:cubicBezTo>
                  <a:cubicBezTo>
                    <a:pt x="67" y="248"/>
                    <a:pt x="0" y="380"/>
                    <a:pt x="0" y="519"/>
                  </a:cubicBezTo>
                  <a:cubicBezTo>
                    <a:pt x="0" y="673"/>
                    <a:pt x="80" y="817"/>
                    <a:pt x="222" y="916"/>
                  </a:cubicBezTo>
                  <a:cubicBezTo>
                    <a:pt x="223" y="920"/>
                    <a:pt x="223" y="925"/>
                    <a:pt x="223" y="929"/>
                  </a:cubicBezTo>
                  <a:cubicBezTo>
                    <a:pt x="223" y="974"/>
                    <a:pt x="193" y="1038"/>
                    <a:pt x="108" y="1082"/>
                  </a:cubicBezTo>
                  <a:cubicBezTo>
                    <a:pt x="91" y="1092"/>
                    <a:pt x="79" y="1110"/>
                    <a:pt x="79" y="1131"/>
                  </a:cubicBezTo>
                  <a:cubicBezTo>
                    <a:pt x="79" y="1147"/>
                    <a:pt x="85" y="1162"/>
                    <a:pt x="96" y="1172"/>
                  </a:cubicBezTo>
                  <a:cubicBezTo>
                    <a:pt x="107" y="1183"/>
                    <a:pt x="120" y="1187"/>
                    <a:pt x="135" y="1187"/>
                  </a:cubicBezTo>
                  <a:cubicBezTo>
                    <a:pt x="137" y="1187"/>
                    <a:pt x="137" y="1187"/>
                    <a:pt x="138" y="1187"/>
                  </a:cubicBezTo>
                  <a:cubicBezTo>
                    <a:pt x="268" y="1183"/>
                    <a:pt x="419" y="1160"/>
                    <a:pt x="554" y="1036"/>
                  </a:cubicBezTo>
                  <a:cubicBezTo>
                    <a:pt x="579" y="1039"/>
                    <a:pt x="606" y="1041"/>
                    <a:pt x="633" y="1041"/>
                  </a:cubicBezTo>
                  <a:cubicBezTo>
                    <a:pt x="801" y="1041"/>
                    <a:pt x="959" y="987"/>
                    <a:pt x="1078" y="891"/>
                  </a:cubicBezTo>
                  <a:cubicBezTo>
                    <a:pt x="1199" y="792"/>
                    <a:pt x="1267" y="660"/>
                    <a:pt x="1267" y="519"/>
                  </a:cubicBezTo>
                  <a:cubicBezTo>
                    <a:pt x="1267" y="380"/>
                    <a:pt x="1199" y="248"/>
                    <a:pt x="1078" y="14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2ABB7FC8-E06B-0940-96C3-D63EFCC90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993" y="2629995"/>
              <a:ext cx="640126" cy="325677"/>
            </a:xfrm>
            <a:custGeom>
              <a:avLst/>
              <a:gdLst>
                <a:gd name="T0" fmla="*/ 228144 w 752"/>
                <a:gd name="T1" fmla="*/ 111067 h 383"/>
                <a:gd name="T2" fmla="*/ 244388 w 752"/>
                <a:gd name="T3" fmla="*/ 95200 h 383"/>
                <a:gd name="T4" fmla="*/ 109740 w 752"/>
                <a:gd name="T5" fmla="*/ 111067 h 383"/>
                <a:gd name="T6" fmla="*/ 93857 w 752"/>
                <a:gd name="T7" fmla="*/ 95200 h 383"/>
                <a:gd name="T8" fmla="*/ 109740 w 752"/>
                <a:gd name="T9" fmla="*/ 111067 h 383"/>
                <a:gd name="T10" fmla="*/ 42596 w 752"/>
                <a:gd name="T11" fmla="*/ 27406 h 383"/>
                <a:gd name="T12" fmla="*/ 26352 w 752"/>
                <a:gd name="T13" fmla="*/ 42912 h 383"/>
                <a:gd name="T14" fmla="*/ 162083 w 752"/>
                <a:gd name="T15" fmla="*/ 27406 h 383"/>
                <a:gd name="T16" fmla="*/ 177244 w 752"/>
                <a:gd name="T17" fmla="*/ 42912 h 383"/>
                <a:gd name="T18" fmla="*/ 162083 w 752"/>
                <a:gd name="T19" fmla="*/ 27406 h 383"/>
                <a:gd name="T20" fmla="*/ 225617 w 752"/>
                <a:gd name="T21" fmla="*/ 68515 h 383"/>
                <a:gd name="T22" fmla="*/ 221285 w 752"/>
                <a:gd name="T23" fmla="*/ 68515 h 383"/>
                <a:gd name="T24" fmla="*/ 203597 w 752"/>
                <a:gd name="T25" fmla="*/ 50845 h 383"/>
                <a:gd name="T26" fmla="*/ 204679 w 752"/>
                <a:gd name="T27" fmla="*/ 24882 h 383"/>
                <a:gd name="T28" fmla="*/ 180132 w 752"/>
                <a:gd name="T29" fmla="*/ 0 h 383"/>
                <a:gd name="T30" fmla="*/ 159195 w 752"/>
                <a:gd name="T31" fmla="*/ 0 h 383"/>
                <a:gd name="T32" fmla="*/ 135009 w 752"/>
                <a:gd name="T33" fmla="*/ 45436 h 383"/>
                <a:gd name="T34" fmla="*/ 135731 w 752"/>
                <a:gd name="T35" fmla="*/ 51206 h 383"/>
                <a:gd name="T36" fmla="*/ 118043 w 752"/>
                <a:gd name="T37" fmla="*/ 68876 h 383"/>
                <a:gd name="T38" fmla="*/ 91330 w 752"/>
                <a:gd name="T39" fmla="*/ 68515 h 383"/>
                <a:gd name="T40" fmla="*/ 86637 w 752"/>
                <a:gd name="T41" fmla="*/ 68876 h 383"/>
                <a:gd name="T42" fmla="*/ 68948 w 752"/>
                <a:gd name="T43" fmla="*/ 51206 h 383"/>
                <a:gd name="T44" fmla="*/ 69309 w 752"/>
                <a:gd name="T45" fmla="*/ 24882 h 383"/>
                <a:gd name="T46" fmla="*/ 44762 w 752"/>
                <a:gd name="T47" fmla="*/ 0 h 383"/>
                <a:gd name="T48" fmla="*/ 23825 w 752"/>
                <a:gd name="T49" fmla="*/ 0 h 383"/>
                <a:gd name="T50" fmla="*/ 0 w 752"/>
                <a:gd name="T51" fmla="*/ 45436 h 383"/>
                <a:gd name="T52" fmla="*/ 23825 w 752"/>
                <a:gd name="T53" fmla="*/ 69597 h 383"/>
                <a:gd name="T54" fmla="*/ 44762 w 752"/>
                <a:gd name="T55" fmla="*/ 69597 h 383"/>
                <a:gd name="T56" fmla="*/ 67866 w 752"/>
                <a:gd name="T57" fmla="*/ 87988 h 383"/>
                <a:gd name="T58" fmla="*/ 67144 w 752"/>
                <a:gd name="T59" fmla="*/ 92315 h 383"/>
                <a:gd name="T60" fmla="*/ 67144 w 752"/>
                <a:gd name="T61" fmla="*/ 113230 h 383"/>
                <a:gd name="T62" fmla="*/ 112267 w 752"/>
                <a:gd name="T63" fmla="*/ 137751 h 383"/>
                <a:gd name="T64" fmla="*/ 136814 w 752"/>
                <a:gd name="T65" fmla="*/ 113230 h 383"/>
                <a:gd name="T66" fmla="*/ 136814 w 752"/>
                <a:gd name="T67" fmla="*/ 92315 h 383"/>
                <a:gd name="T68" fmla="*/ 155585 w 752"/>
                <a:gd name="T69" fmla="*/ 69597 h 383"/>
                <a:gd name="T70" fmla="*/ 159195 w 752"/>
                <a:gd name="T71" fmla="*/ 69597 h 383"/>
                <a:gd name="T72" fmla="*/ 180132 w 752"/>
                <a:gd name="T73" fmla="*/ 69597 h 383"/>
                <a:gd name="T74" fmla="*/ 202153 w 752"/>
                <a:gd name="T75" fmla="*/ 87267 h 383"/>
                <a:gd name="T76" fmla="*/ 201431 w 752"/>
                <a:gd name="T77" fmla="*/ 92315 h 383"/>
                <a:gd name="T78" fmla="*/ 201431 w 752"/>
                <a:gd name="T79" fmla="*/ 113230 h 383"/>
                <a:gd name="T80" fmla="*/ 246193 w 752"/>
                <a:gd name="T81" fmla="*/ 137751 h 383"/>
                <a:gd name="T82" fmla="*/ 271101 w 752"/>
                <a:gd name="T83" fmla="*/ 113230 h 383"/>
                <a:gd name="T84" fmla="*/ 271101 w 752"/>
                <a:gd name="T85" fmla="*/ 92315 h 3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2" h="383">
                  <a:moveTo>
                    <a:pt x="677" y="308"/>
                  </a:moveTo>
                  <a:lnTo>
                    <a:pt x="632" y="308"/>
                  </a:lnTo>
                  <a:lnTo>
                    <a:pt x="632" y="264"/>
                  </a:lnTo>
                  <a:lnTo>
                    <a:pt x="677" y="264"/>
                  </a:lnTo>
                  <a:lnTo>
                    <a:pt x="677" y="308"/>
                  </a:lnTo>
                  <a:close/>
                  <a:moveTo>
                    <a:pt x="304" y="308"/>
                  </a:moveTo>
                  <a:lnTo>
                    <a:pt x="260" y="308"/>
                  </a:lnTo>
                  <a:lnTo>
                    <a:pt x="260" y="264"/>
                  </a:lnTo>
                  <a:lnTo>
                    <a:pt x="304" y="264"/>
                  </a:lnTo>
                  <a:lnTo>
                    <a:pt x="304" y="308"/>
                  </a:lnTo>
                  <a:close/>
                  <a:moveTo>
                    <a:pt x="73" y="76"/>
                  </a:moveTo>
                  <a:lnTo>
                    <a:pt x="118" y="76"/>
                  </a:lnTo>
                  <a:lnTo>
                    <a:pt x="118" y="119"/>
                  </a:lnTo>
                  <a:lnTo>
                    <a:pt x="73" y="119"/>
                  </a:lnTo>
                  <a:lnTo>
                    <a:pt x="73" y="76"/>
                  </a:lnTo>
                  <a:close/>
                  <a:moveTo>
                    <a:pt x="449" y="76"/>
                  </a:moveTo>
                  <a:lnTo>
                    <a:pt x="491" y="76"/>
                  </a:lnTo>
                  <a:lnTo>
                    <a:pt x="491" y="119"/>
                  </a:lnTo>
                  <a:lnTo>
                    <a:pt x="449" y="119"/>
                  </a:lnTo>
                  <a:lnTo>
                    <a:pt x="449" y="76"/>
                  </a:lnTo>
                  <a:close/>
                  <a:moveTo>
                    <a:pt x="682" y="190"/>
                  </a:moveTo>
                  <a:lnTo>
                    <a:pt x="625" y="190"/>
                  </a:lnTo>
                  <a:cubicBezTo>
                    <a:pt x="622" y="190"/>
                    <a:pt x="617" y="190"/>
                    <a:pt x="613" y="190"/>
                  </a:cubicBezTo>
                  <a:lnTo>
                    <a:pt x="564" y="141"/>
                  </a:lnTo>
                  <a:cubicBezTo>
                    <a:pt x="565" y="137"/>
                    <a:pt x="567" y="132"/>
                    <a:pt x="567" y="126"/>
                  </a:cubicBezTo>
                  <a:lnTo>
                    <a:pt x="567" y="69"/>
                  </a:lnTo>
                  <a:cubicBezTo>
                    <a:pt x="567" y="32"/>
                    <a:pt x="536" y="0"/>
                    <a:pt x="499" y="0"/>
                  </a:cubicBezTo>
                  <a:lnTo>
                    <a:pt x="441" y="0"/>
                  </a:lnTo>
                  <a:cubicBezTo>
                    <a:pt x="404" y="0"/>
                    <a:pt x="374" y="32"/>
                    <a:pt x="374" y="69"/>
                  </a:cubicBezTo>
                  <a:lnTo>
                    <a:pt x="374" y="126"/>
                  </a:lnTo>
                  <a:cubicBezTo>
                    <a:pt x="374" y="132"/>
                    <a:pt x="374" y="137"/>
                    <a:pt x="376" y="142"/>
                  </a:cubicBezTo>
                  <a:lnTo>
                    <a:pt x="327" y="191"/>
                  </a:lnTo>
                  <a:cubicBezTo>
                    <a:pt x="323" y="190"/>
                    <a:pt x="317" y="190"/>
                    <a:pt x="311" y="190"/>
                  </a:cubicBezTo>
                  <a:lnTo>
                    <a:pt x="253" y="190"/>
                  </a:lnTo>
                  <a:cubicBezTo>
                    <a:pt x="248" y="190"/>
                    <a:pt x="244" y="190"/>
                    <a:pt x="240" y="191"/>
                  </a:cubicBezTo>
                  <a:lnTo>
                    <a:pt x="191" y="142"/>
                  </a:lnTo>
                  <a:cubicBezTo>
                    <a:pt x="191" y="137"/>
                    <a:pt x="192" y="132"/>
                    <a:pt x="192" y="126"/>
                  </a:cubicBezTo>
                  <a:lnTo>
                    <a:pt x="192" y="69"/>
                  </a:lnTo>
                  <a:cubicBezTo>
                    <a:pt x="192" y="32"/>
                    <a:pt x="161" y="0"/>
                    <a:pt x="124" y="0"/>
                  </a:cubicBezTo>
                  <a:lnTo>
                    <a:pt x="66" y="0"/>
                  </a:lnTo>
                  <a:cubicBezTo>
                    <a:pt x="29" y="0"/>
                    <a:pt x="0" y="32"/>
                    <a:pt x="0" y="69"/>
                  </a:cubicBezTo>
                  <a:lnTo>
                    <a:pt x="0" y="126"/>
                  </a:lnTo>
                  <a:cubicBezTo>
                    <a:pt x="0" y="163"/>
                    <a:pt x="29" y="193"/>
                    <a:pt x="66" y="193"/>
                  </a:cubicBezTo>
                  <a:lnTo>
                    <a:pt x="124" y="193"/>
                  </a:lnTo>
                  <a:cubicBezTo>
                    <a:pt x="129" y="193"/>
                    <a:pt x="132" y="193"/>
                    <a:pt x="136" y="193"/>
                  </a:cubicBezTo>
                  <a:lnTo>
                    <a:pt x="188" y="244"/>
                  </a:lnTo>
                  <a:cubicBezTo>
                    <a:pt x="186" y="248"/>
                    <a:pt x="186" y="252"/>
                    <a:pt x="186" y="256"/>
                  </a:cubicBezTo>
                  <a:lnTo>
                    <a:pt x="186" y="314"/>
                  </a:lnTo>
                  <a:cubicBezTo>
                    <a:pt x="186" y="351"/>
                    <a:pt x="216" y="382"/>
                    <a:pt x="253" y="382"/>
                  </a:cubicBezTo>
                  <a:lnTo>
                    <a:pt x="311" y="382"/>
                  </a:lnTo>
                  <a:cubicBezTo>
                    <a:pt x="348" y="382"/>
                    <a:pt x="379" y="351"/>
                    <a:pt x="379" y="314"/>
                  </a:cubicBezTo>
                  <a:lnTo>
                    <a:pt x="379" y="256"/>
                  </a:lnTo>
                  <a:cubicBezTo>
                    <a:pt x="379" y="253"/>
                    <a:pt x="377" y="249"/>
                    <a:pt x="377" y="246"/>
                  </a:cubicBezTo>
                  <a:lnTo>
                    <a:pt x="431" y="193"/>
                  </a:lnTo>
                  <a:cubicBezTo>
                    <a:pt x="434" y="193"/>
                    <a:pt x="438" y="193"/>
                    <a:pt x="441" y="193"/>
                  </a:cubicBezTo>
                  <a:lnTo>
                    <a:pt x="499" y="193"/>
                  </a:lnTo>
                  <a:cubicBezTo>
                    <a:pt x="503" y="193"/>
                    <a:pt x="506" y="193"/>
                    <a:pt x="511" y="193"/>
                  </a:cubicBezTo>
                  <a:lnTo>
                    <a:pt x="560" y="242"/>
                  </a:lnTo>
                  <a:cubicBezTo>
                    <a:pt x="558" y="246"/>
                    <a:pt x="558" y="252"/>
                    <a:pt x="558" y="256"/>
                  </a:cubicBezTo>
                  <a:lnTo>
                    <a:pt x="558" y="314"/>
                  </a:lnTo>
                  <a:cubicBezTo>
                    <a:pt x="558" y="351"/>
                    <a:pt x="588" y="382"/>
                    <a:pt x="625" y="382"/>
                  </a:cubicBezTo>
                  <a:lnTo>
                    <a:pt x="682" y="382"/>
                  </a:lnTo>
                  <a:cubicBezTo>
                    <a:pt x="721" y="382"/>
                    <a:pt x="751" y="351"/>
                    <a:pt x="751" y="314"/>
                  </a:cubicBezTo>
                  <a:lnTo>
                    <a:pt x="751" y="256"/>
                  </a:lnTo>
                  <a:cubicBezTo>
                    <a:pt x="751" y="219"/>
                    <a:pt x="721" y="190"/>
                    <a:pt x="682" y="1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87E6296-D153-284D-824E-7339E5FBBC10}"/>
              </a:ext>
            </a:extLst>
          </p:cNvPr>
          <p:cNvGrpSpPr/>
          <p:nvPr/>
        </p:nvGrpSpPr>
        <p:grpSpPr>
          <a:xfrm>
            <a:off x="1921225" y="2245978"/>
            <a:ext cx="450025" cy="450024"/>
            <a:chOff x="5123329" y="2255652"/>
            <a:chExt cx="1078109" cy="1078108"/>
          </a:xfrm>
          <a:solidFill>
            <a:schemeClr val="accent1"/>
          </a:solidFill>
        </p:grpSpPr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61259E4D-B4E7-2D46-A68D-1D6F749A4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7988" y="2446566"/>
              <a:ext cx="688792" cy="688792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A68AA9-0BFC-3345-837F-459AF3E8E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904" y="2364210"/>
              <a:ext cx="692534" cy="969550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C9082336-524B-6B41-85D9-26C085087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329" y="2255652"/>
              <a:ext cx="722484" cy="1006982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C88333E-26FE-A34E-AF3A-5755704F7088}"/>
              </a:ext>
            </a:extLst>
          </p:cNvPr>
          <p:cNvGrpSpPr/>
          <p:nvPr/>
        </p:nvGrpSpPr>
        <p:grpSpPr>
          <a:xfrm>
            <a:off x="4579563" y="2277994"/>
            <a:ext cx="398049" cy="400812"/>
            <a:chOff x="5231890" y="4370690"/>
            <a:chExt cx="1078109" cy="1085596"/>
          </a:xfrm>
          <a:solidFill>
            <a:srgbClr val="0D9390"/>
          </a:solidFill>
        </p:grpSpPr>
        <p:sp>
          <p:nvSpPr>
            <p:cNvPr id="245" name="Freeform 23">
              <a:extLst>
                <a:ext uri="{FF2B5EF4-FFF2-40B4-BE49-F238E27FC236}">
                  <a16:creationId xmlns:a16="http://schemas.microsoft.com/office/drawing/2014/main" id="{6B165D0C-59A8-4B4C-BFCE-2019B3C2D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890" y="4378177"/>
              <a:ext cx="1078109" cy="1078109"/>
            </a:xfrm>
            <a:custGeom>
              <a:avLst/>
              <a:gdLst>
                <a:gd name="T0" fmla="*/ 443509 w 1269"/>
                <a:gd name="T1" fmla="*/ 430157 h 1268"/>
                <a:gd name="T2" fmla="*/ 46477 w 1269"/>
                <a:gd name="T3" fmla="*/ 430157 h 1268"/>
                <a:gd name="T4" fmla="*/ 46477 w 1269"/>
                <a:gd name="T5" fmla="*/ 430157 h 1268"/>
                <a:gd name="T6" fmla="*/ 26661 w 1269"/>
                <a:gd name="T7" fmla="*/ 410326 h 1268"/>
                <a:gd name="T8" fmla="*/ 26661 w 1269"/>
                <a:gd name="T9" fmla="*/ 12980 h 1268"/>
                <a:gd name="T10" fmla="*/ 26661 w 1269"/>
                <a:gd name="T11" fmla="*/ 12980 h 1268"/>
                <a:gd name="T12" fmla="*/ 13330 w 1269"/>
                <a:gd name="T13" fmla="*/ 0 h 1268"/>
                <a:gd name="T14" fmla="*/ 13330 w 1269"/>
                <a:gd name="T15" fmla="*/ 0 h 1268"/>
                <a:gd name="T16" fmla="*/ 0 w 1269"/>
                <a:gd name="T17" fmla="*/ 12980 h 1268"/>
                <a:gd name="T18" fmla="*/ 0 w 1269"/>
                <a:gd name="T19" fmla="*/ 410326 h 1268"/>
                <a:gd name="T20" fmla="*/ 0 w 1269"/>
                <a:gd name="T21" fmla="*/ 410326 h 1268"/>
                <a:gd name="T22" fmla="*/ 46477 w 1269"/>
                <a:gd name="T23" fmla="*/ 456839 h 1268"/>
                <a:gd name="T24" fmla="*/ 443509 w 1269"/>
                <a:gd name="T25" fmla="*/ 456839 h 1268"/>
                <a:gd name="T26" fmla="*/ 443509 w 1269"/>
                <a:gd name="T27" fmla="*/ 456839 h 1268"/>
                <a:gd name="T28" fmla="*/ 456840 w 1269"/>
                <a:gd name="T29" fmla="*/ 443498 h 1268"/>
                <a:gd name="T30" fmla="*/ 456840 w 1269"/>
                <a:gd name="T31" fmla="*/ 443498 h 1268"/>
                <a:gd name="T32" fmla="*/ 443509 w 1269"/>
                <a:gd name="T33" fmla="*/ 430157 h 1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9" h="1268">
                  <a:moveTo>
                    <a:pt x="1231" y="1193"/>
                  </a:moveTo>
                  <a:lnTo>
                    <a:pt x="129" y="1193"/>
                  </a:lnTo>
                  <a:cubicBezTo>
                    <a:pt x="99" y="1193"/>
                    <a:pt x="74" y="1168"/>
                    <a:pt x="74" y="1138"/>
                  </a:cubicBezTo>
                  <a:lnTo>
                    <a:pt x="74" y="36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lnTo>
                    <a:pt x="0" y="1138"/>
                  </a:lnTo>
                  <a:cubicBezTo>
                    <a:pt x="0" y="1209"/>
                    <a:pt x="58" y="1267"/>
                    <a:pt x="129" y="1267"/>
                  </a:cubicBezTo>
                  <a:lnTo>
                    <a:pt x="1231" y="1267"/>
                  </a:lnTo>
                  <a:cubicBezTo>
                    <a:pt x="1250" y="1267"/>
                    <a:pt x="1268" y="1251"/>
                    <a:pt x="1268" y="1230"/>
                  </a:cubicBezTo>
                  <a:cubicBezTo>
                    <a:pt x="1268" y="1209"/>
                    <a:pt x="1250" y="1193"/>
                    <a:pt x="1231" y="1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6" name="Freeform 24">
              <a:extLst>
                <a:ext uri="{FF2B5EF4-FFF2-40B4-BE49-F238E27FC236}">
                  <a16:creationId xmlns:a16="http://schemas.microsoft.com/office/drawing/2014/main" id="{35BFF5D4-882B-4544-8454-F8A7A89FE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748" y="4748778"/>
              <a:ext cx="63637" cy="576489"/>
            </a:xfrm>
            <a:custGeom>
              <a:avLst/>
              <a:gdLst>
                <a:gd name="T0" fmla="*/ 13314 w 75"/>
                <a:gd name="T1" fmla="*/ 244115 h 679"/>
                <a:gd name="T2" fmla="*/ 13314 w 75"/>
                <a:gd name="T3" fmla="*/ 244115 h 679"/>
                <a:gd name="T4" fmla="*/ 26627 w 75"/>
                <a:gd name="T5" fmla="*/ 230433 h 679"/>
                <a:gd name="T6" fmla="*/ 26627 w 75"/>
                <a:gd name="T7" fmla="*/ 13322 h 679"/>
                <a:gd name="T8" fmla="*/ 26627 w 75"/>
                <a:gd name="T9" fmla="*/ 13322 h 679"/>
                <a:gd name="T10" fmla="*/ 13314 w 75"/>
                <a:gd name="T11" fmla="*/ 0 h 679"/>
                <a:gd name="T12" fmla="*/ 13314 w 75"/>
                <a:gd name="T13" fmla="*/ 0 h 679"/>
                <a:gd name="T14" fmla="*/ 0 w 75"/>
                <a:gd name="T15" fmla="*/ 13322 h 679"/>
                <a:gd name="T16" fmla="*/ 0 w 75"/>
                <a:gd name="T17" fmla="*/ 230433 h 679"/>
                <a:gd name="T18" fmla="*/ 0 w 75"/>
                <a:gd name="T19" fmla="*/ 230433 h 679"/>
                <a:gd name="T20" fmla="*/ 13314 w 75"/>
                <a:gd name="T21" fmla="*/ 244115 h 6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679">
                  <a:moveTo>
                    <a:pt x="37" y="678"/>
                  </a:moveTo>
                  <a:lnTo>
                    <a:pt x="37" y="678"/>
                  </a:lnTo>
                  <a:cubicBezTo>
                    <a:pt x="58" y="678"/>
                    <a:pt x="74" y="661"/>
                    <a:pt x="74" y="640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640"/>
                  </a:lnTo>
                  <a:cubicBezTo>
                    <a:pt x="0" y="661"/>
                    <a:pt x="16" y="678"/>
                    <a:pt x="37" y="6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7" name="Freeform 25">
              <a:extLst>
                <a:ext uri="{FF2B5EF4-FFF2-40B4-BE49-F238E27FC236}">
                  <a16:creationId xmlns:a16="http://schemas.microsoft.com/office/drawing/2014/main" id="{406320AF-B524-4841-B1A9-1D2B42442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700" y="4861081"/>
              <a:ext cx="63640" cy="464186"/>
            </a:xfrm>
            <a:custGeom>
              <a:avLst/>
              <a:gdLst>
                <a:gd name="T0" fmla="*/ 0 w 76"/>
                <a:gd name="T1" fmla="*/ 13340 h 546"/>
                <a:gd name="T2" fmla="*/ 0 w 76"/>
                <a:gd name="T3" fmla="*/ 183150 h 546"/>
                <a:gd name="T4" fmla="*/ 0 w 76"/>
                <a:gd name="T5" fmla="*/ 183150 h 546"/>
                <a:gd name="T6" fmla="*/ 13494 w 76"/>
                <a:gd name="T7" fmla="*/ 196489 h 546"/>
                <a:gd name="T8" fmla="*/ 13494 w 76"/>
                <a:gd name="T9" fmla="*/ 196489 h 546"/>
                <a:gd name="T10" fmla="*/ 26633 w 76"/>
                <a:gd name="T11" fmla="*/ 183150 h 546"/>
                <a:gd name="T12" fmla="*/ 26633 w 76"/>
                <a:gd name="T13" fmla="*/ 13340 h 546"/>
                <a:gd name="T14" fmla="*/ 26633 w 76"/>
                <a:gd name="T15" fmla="*/ 13340 h 546"/>
                <a:gd name="T16" fmla="*/ 13494 w 76"/>
                <a:gd name="T17" fmla="*/ 0 h 546"/>
                <a:gd name="T18" fmla="*/ 13494 w 76"/>
                <a:gd name="T19" fmla="*/ 0 h 546"/>
                <a:gd name="T20" fmla="*/ 0 w 76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9" y="545"/>
                    <a:pt x="38" y="545"/>
                  </a:cubicBezTo>
                  <a:cubicBezTo>
                    <a:pt x="59" y="545"/>
                    <a:pt x="75" y="528"/>
                    <a:pt x="75" y="508"/>
                  </a:cubicBezTo>
                  <a:lnTo>
                    <a:pt x="75" y="37"/>
                  </a:lnTo>
                  <a:cubicBezTo>
                    <a:pt x="75" y="17"/>
                    <a:pt x="59" y="0"/>
                    <a:pt x="38" y="0"/>
                  </a:cubicBezTo>
                  <a:cubicBezTo>
                    <a:pt x="19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8" name="Freeform 26">
              <a:extLst>
                <a:ext uri="{FF2B5EF4-FFF2-40B4-BE49-F238E27FC236}">
                  <a16:creationId xmlns:a16="http://schemas.microsoft.com/office/drawing/2014/main" id="{A81304D8-79D5-AA44-BDDD-7D850186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397" y="5029534"/>
              <a:ext cx="63640" cy="295732"/>
            </a:xfrm>
            <a:custGeom>
              <a:avLst/>
              <a:gdLst>
                <a:gd name="T0" fmla="*/ 0 w 76"/>
                <a:gd name="T1" fmla="*/ 13373 h 347"/>
                <a:gd name="T2" fmla="*/ 0 w 76"/>
                <a:gd name="T3" fmla="*/ 111679 h 347"/>
                <a:gd name="T4" fmla="*/ 0 w 76"/>
                <a:gd name="T5" fmla="*/ 111679 h 347"/>
                <a:gd name="T6" fmla="*/ 13139 w 76"/>
                <a:gd name="T7" fmla="*/ 125052 h 347"/>
                <a:gd name="T8" fmla="*/ 13139 w 76"/>
                <a:gd name="T9" fmla="*/ 125052 h 347"/>
                <a:gd name="T10" fmla="*/ 26633 w 76"/>
                <a:gd name="T11" fmla="*/ 111679 h 347"/>
                <a:gd name="T12" fmla="*/ 26633 w 76"/>
                <a:gd name="T13" fmla="*/ 13373 h 347"/>
                <a:gd name="T14" fmla="*/ 26633 w 76"/>
                <a:gd name="T15" fmla="*/ 13373 h 347"/>
                <a:gd name="T16" fmla="*/ 13139 w 76"/>
                <a:gd name="T17" fmla="*/ 0 h 347"/>
                <a:gd name="T18" fmla="*/ 13139 w 76"/>
                <a:gd name="T19" fmla="*/ 0 h 347"/>
                <a:gd name="T20" fmla="*/ 0 w 76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7" y="346"/>
                    <a:pt x="37" y="346"/>
                  </a:cubicBezTo>
                  <a:cubicBezTo>
                    <a:pt x="57" y="346"/>
                    <a:pt x="75" y="329"/>
                    <a:pt x="75" y="309"/>
                  </a:cubicBezTo>
                  <a:lnTo>
                    <a:pt x="75" y="37"/>
                  </a:lnTo>
                  <a:cubicBezTo>
                    <a:pt x="75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9" name="Freeform 27">
              <a:extLst>
                <a:ext uri="{FF2B5EF4-FFF2-40B4-BE49-F238E27FC236}">
                  <a16:creationId xmlns:a16="http://schemas.microsoft.com/office/drawing/2014/main" id="{C244BEEE-2B3E-1E46-A08E-7FFE95FED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352" y="5029534"/>
              <a:ext cx="63637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7 w 75"/>
                <a:gd name="T11" fmla="*/ 111679 h 347"/>
                <a:gd name="T12" fmla="*/ 26627 w 75"/>
                <a:gd name="T13" fmla="*/ 13373 h 347"/>
                <a:gd name="T14" fmla="*/ 26627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8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0" name="Freeform 28">
              <a:extLst>
                <a:ext uri="{FF2B5EF4-FFF2-40B4-BE49-F238E27FC236}">
                  <a16:creationId xmlns:a16="http://schemas.microsoft.com/office/drawing/2014/main" id="{773F1639-3C56-474D-A9A7-54F37575D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305" y="4861081"/>
              <a:ext cx="63640" cy="464186"/>
            </a:xfrm>
            <a:custGeom>
              <a:avLst/>
              <a:gdLst>
                <a:gd name="T0" fmla="*/ 0 w 75"/>
                <a:gd name="T1" fmla="*/ 13340 h 546"/>
                <a:gd name="T2" fmla="*/ 0 w 75"/>
                <a:gd name="T3" fmla="*/ 183150 h 546"/>
                <a:gd name="T4" fmla="*/ 0 w 75"/>
                <a:gd name="T5" fmla="*/ 183150 h 546"/>
                <a:gd name="T6" fmla="*/ 13314 w 75"/>
                <a:gd name="T7" fmla="*/ 196489 h 546"/>
                <a:gd name="T8" fmla="*/ 13314 w 75"/>
                <a:gd name="T9" fmla="*/ 196489 h 546"/>
                <a:gd name="T10" fmla="*/ 26628 w 75"/>
                <a:gd name="T11" fmla="*/ 183150 h 546"/>
                <a:gd name="T12" fmla="*/ 26628 w 75"/>
                <a:gd name="T13" fmla="*/ 13340 h 546"/>
                <a:gd name="T14" fmla="*/ 26628 w 75"/>
                <a:gd name="T15" fmla="*/ 13340 h 546"/>
                <a:gd name="T16" fmla="*/ 13314 w 75"/>
                <a:gd name="T17" fmla="*/ 0 h 546"/>
                <a:gd name="T18" fmla="*/ 13314 w 75"/>
                <a:gd name="T19" fmla="*/ 0 h 546"/>
                <a:gd name="T20" fmla="*/ 0 w 75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7" y="545"/>
                    <a:pt x="37" y="545"/>
                  </a:cubicBezTo>
                  <a:cubicBezTo>
                    <a:pt x="58" y="545"/>
                    <a:pt x="74" y="528"/>
                    <a:pt x="74" y="508"/>
                  </a:cubicBezTo>
                  <a:lnTo>
                    <a:pt x="74" y="37"/>
                  </a:ln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1" name="Freeform 29">
              <a:extLst>
                <a:ext uri="{FF2B5EF4-FFF2-40B4-BE49-F238E27FC236}">
                  <a16:creationId xmlns:a16="http://schemas.microsoft.com/office/drawing/2014/main" id="{CFAC86EC-72AF-7743-8745-B63808640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259" y="4947179"/>
              <a:ext cx="63637" cy="378088"/>
            </a:xfrm>
            <a:custGeom>
              <a:avLst/>
              <a:gdLst>
                <a:gd name="T0" fmla="*/ 0 w 75"/>
                <a:gd name="T1" fmla="*/ 13272 h 447"/>
                <a:gd name="T2" fmla="*/ 0 w 75"/>
                <a:gd name="T3" fmla="*/ 146707 h 447"/>
                <a:gd name="T4" fmla="*/ 0 w 75"/>
                <a:gd name="T5" fmla="*/ 146707 h 447"/>
                <a:gd name="T6" fmla="*/ 13314 w 75"/>
                <a:gd name="T7" fmla="*/ 159979 h 447"/>
                <a:gd name="T8" fmla="*/ 13314 w 75"/>
                <a:gd name="T9" fmla="*/ 159979 h 447"/>
                <a:gd name="T10" fmla="*/ 26627 w 75"/>
                <a:gd name="T11" fmla="*/ 146707 h 447"/>
                <a:gd name="T12" fmla="*/ 26627 w 75"/>
                <a:gd name="T13" fmla="*/ 13272 h 447"/>
                <a:gd name="T14" fmla="*/ 26627 w 75"/>
                <a:gd name="T15" fmla="*/ 13272 h 447"/>
                <a:gd name="T16" fmla="*/ 13314 w 75"/>
                <a:gd name="T17" fmla="*/ 0 h 447"/>
                <a:gd name="T18" fmla="*/ 13314 w 75"/>
                <a:gd name="T19" fmla="*/ 0 h 447"/>
                <a:gd name="T20" fmla="*/ 0 w 75"/>
                <a:gd name="T21" fmla="*/ 1327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447">
                  <a:moveTo>
                    <a:pt x="0" y="37"/>
                  </a:moveTo>
                  <a:lnTo>
                    <a:pt x="0" y="409"/>
                  </a:lnTo>
                  <a:cubicBezTo>
                    <a:pt x="0" y="429"/>
                    <a:pt x="16" y="446"/>
                    <a:pt x="37" y="446"/>
                  </a:cubicBezTo>
                  <a:cubicBezTo>
                    <a:pt x="57" y="446"/>
                    <a:pt x="74" y="429"/>
                    <a:pt x="74" y="409"/>
                  </a:cubicBezTo>
                  <a:lnTo>
                    <a:pt x="74" y="37"/>
                  </a:lnTo>
                  <a:cubicBezTo>
                    <a:pt x="74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2" name="Freeform 30">
              <a:extLst>
                <a:ext uri="{FF2B5EF4-FFF2-40B4-BE49-F238E27FC236}">
                  <a16:creationId xmlns:a16="http://schemas.microsoft.com/office/drawing/2014/main" id="{628B910D-5321-E846-8F1A-7F01DBE8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12" y="5029534"/>
              <a:ext cx="63640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8 w 75"/>
                <a:gd name="T11" fmla="*/ 111679 h 347"/>
                <a:gd name="T12" fmla="*/ 26628 w 75"/>
                <a:gd name="T13" fmla="*/ 13373 h 347"/>
                <a:gd name="T14" fmla="*/ 26628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7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3" name="Freeform 31">
              <a:extLst>
                <a:ext uri="{FF2B5EF4-FFF2-40B4-BE49-F238E27FC236}">
                  <a16:creationId xmlns:a16="http://schemas.microsoft.com/office/drawing/2014/main" id="{6D4B45DB-882E-0B4E-8A63-98E555BE8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166" y="5029534"/>
              <a:ext cx="63637" cy="295732"/>
            </a:xfrm>
            <a:custGeom>
              <a:avLst/>
              <a:gdLst>
                <a:gd name="T0" fmla="*/ 13138 w 76"/>
                <a:gd name="T1" fmla="*/ 125052 h 347"/>
                <a:gd name="T2" fmla="*/ 13138 w 76"/>
                <a:gd name="T3" fmla="*/ 125052 h 347"/>
                <a:gd name="T4" fmla="*/ 26632 w 76"/>
                <a:gd name="T5" fmla="*/ 111318 h 347"/>
                <a:gd name="T6" fmla="*/ 26632 w 76"/>
                <a:gd name="T7" fmla="*/ 13373 h 347"/>
                <a:gd name="T8" fmla="*/ 26632 w 76"/>
                <a:gd name="T9" fmla="*/ 13373 h 347"/>
                <a:gd name="T10" fmla="*/ 13138 w 76"/>
                <a:gd name="T11" fmla="*/ 0 h 347"/>
                <a:gd name="T12" fmla="*/ 13138 w 76"/>
                <a:gd name="T13" fmla="*/ 0 h 347"/>
                <a:gd name="T14" fmla="*/ 0 w 76"/>
                <a:gd name="T15" fmla="*/ 13373 h 347"/>
                <a:gd name="T16" fmla="*/ 0 w 76"/>
                <a:gd name="T17" fmla="*/ 111318 h 347"/>
                <a:gd name="T18" fmla="*/ 0 w 76"/>
                <a:gd name="T19" fmla="*/ 111318 h 347"/>
                <a:gd name="T20" fmla="*/ 13138 w 76"/>
                <a:gd name="T21" fmla="*/ 125052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37" y="346"/>
                  </a:moveTo>
                  <a:lnTo>
                    <a:pt x="37" y="346"/>
                  </a:lnTo>
                  <a:cubicBezTo>
                    <a:pt x="58" y="346"/>
                    <a:pt x="75" y="329"/>
                    <a:pt x="75" y="308"/>
                  </a:cubicBezTo>
                  <a:lnTo>
                    <a:pt x="75" y="37"/>
                  </a:lnTo>
                  <a:cubicBezTo>
                    <a:pt x="75" y="16"/>
                    <a:pt x="58" y="0"/>
                    <a:pt x="37" y="0"/>
                  </a:cubicBezTo>
                  <a:cubicBezTo>
                    <a:pt x="18" y="0"/>
                    <a:pt x="0" y="16"/>
                    <a:pt x="0" y="37"/>
                  </a:cubicBezTo>
                  <a:lnTo>
                    <a:pt x="0" y="308"/>
                  </a:lnTo>
                  <a:cubicBezTo>
                    <a:pt x="0" y="329"/>
                    <a:pt x="18" y="346"/>
                    <a:pt x="3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4" name="Freeform 32">
              <a:extLst>
                <a:ext uri="{FF2B5EF4-FFF2-40B4-BE49-F238E27FC236}">
                  <a16:creationId xmlns:a16="http://schemas.microsoft.com/office/drawing/2014/main" id="{5E56B343-5931-274C-A267-CF347F465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522" y="4370690"/>
              <a:ext cx="658844" cy="479159"/>
            </a:xfrm>
            <a:custGeom>
              <a:avLst/>
              <a:gdLst>
                <a:gd name="T0" fmla="*/ 229353 w 776"/>
                <a:gd name="T1" fmla="*/ 117396 h 566"/>
                <a:gd name="T2" fmla="*/ 222872 w 776"/>
                <a:gd name="T3" fmla="*/ 120628 h 566"/>
                <a:gd name="T4" fmla="*/ 220352 w 776"/>
                <a:gd name="T5" fmla="*/ 118114 h 566"/>
                <a:gd name="T6" fmla="*/ 219631 w 776"/>
                <a:gd name="T7" fmla="*/ 114165 h 566"/>
                <a:gd name="T8" fmla="*/ 213871 w 776"/>
                <a:gd name="T9" fmla="*/ 91907 h 566"/>
                <a:gd name="T10" fmla="*/ 190467 w 776"/>
                <a:gd name="T11" fmla="*/ 89753 h 566"/>
                <a:gd name="T12" fmla="*/ 38526 w 776"/>
                <a:gd name="T13" fmla="*/ 175197 h 566"/>
                <a:gd name="T14" fmla="*/ 28804 w 776"/>
                <a:gd name="T15" fmla="*/ 172684 h 566"/>
                <a:gd name="T16" fmla="*/ 27724 w 776"/>
                <a:gd name="T17" fmla="*/ 167658 h 566"/>
                <a:gd name="T18" fmla="*/ 183626 w 776"/>
                <a:gd name="T19" fmla="*/ 77187 h 566"/>
                <a:gd name="T20" fmla="*/ 193708 w 776"/>
                <a:gd name="T21" fmla="*/ 56365 h 566"/>
                <a:gd name="T22" fmla="*/ 177505 w 776"/>
                <a:gd name="T23" fmla="*/ 39491 h 566"/>
                <a:gd name="T24" fmla="*/ 173905 w 776"/>
                <a:gd name="T25" fmla="*/ 36978 h 566"/>
                <a:gd name="T26" fmla="*/ 173185 w 776"/>
                <a:gd name="T27" fmla="*/ 33388 h 566"/>
                <a:gd name="T28" fmla="*/ 173185 w 776"/>
                <a:gd name="T29" fmla="*/ 33388 h 566"/>
                <a:gd name="T30" fmla="*/ 244115 w 776"/>
                <a:gd name="T31" fmla="*/ 44158 h 566"/>
                <a:gd name="T32" fmla="*/ 249516 w 776"/>
                <a:gd name="T33" fmla="*/ 47748 h 566"/>
                <a:gd name="T34" fmla="*/ 249876 w 776"/>
                <a:gd name="T35" fmla="*/ 54211 h 566"/>
                <a:gd name="T36" fmla="*/ 272919 w 776"/>
                <a:gd name="T37" fmla="*/ 35183 h 566"/>
                <a:gd name="T38" fmla="*/ 185066 w 776"/>
                <a:gd name="T39" fmla="*/ 3590 h 566"/>
                <a:gd name="T40" fmla="*/ 147261 w 776"/>
                <a:gd name="T41" fmla="*/ 27644 h 566"/>
                <a:gd name="T42" fmla="*/ 151582 w 776"/>
                <a:gd name="T43" fmla="*/ 51339 h 566"/>
                <a:gd name="T44" fmla="*/ 159503 w 776"/>
                <a:gd name="T45" fmla="*/ 59955 h 566"/>
                <a:gd name="T46" fmla="*/ 18363 w 776"/>
                <a:gd name="T47" fmla="*/ 140014 h 566"/>
                <a:gd name="T48" fmla="*/ 2160 w 776"/>
                <a:gd name="T49" fmla="*/ 160478 h 566"/>
                <a:gd name="T50" fmla="*/ 5401 w 776"/>
                <a:gd name="T51" fmla="*/ 185967 h 566"/>
                <a:gd name="T52" fmla="*/ 25564 w 776"/>
                <a:gd name="T53" fmla="*/ 201764 h 566"/>
                <a:gd name="T54" fmla="*/ 34565 w 776"/>
                <a:gd name="T55" fmla="*/ 202841 h 566"/>
                <a:gd name="T56" fmla="*/ 192988 w 776"/>
                <a:gd name="T57" fmla="*/ 118833 h 566"/>
                <a:gd name="T58" fmla="*/ 196228 w 776"/>
                <a:gd name="T59" fmla="*/ 130321 h 566"/>
                <a:gd name="T60" fmla="*/ 214951 w 776"/>
                <a:gd name="T61" fmla="*/ 146117 h 566"/>
                <a:gd name="T62" fmla="*/ 254916 w 776"/>
                <a:gd name="T63" fmla="*/ 126013 h 566"/>
                <a:gd name="T64" fmla="*/ 275799 w 776"/>
                <a:gd name="T65" fmla="*/ 62827 h 5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6" h="566">
                  <a:moveTo>
                    <a:pt x="694" y="151"/>
                  </a:moveTo>
                  <a:lnTo>
                    <a:pt x="637" y="327"/>
                  </a:lnTo>
                  <a:cubicBezTo>
                    <a:pt x="634" y="334"/>
                    <a:pt x="627" y="339"/>
                    <a:pt x="619" y="336"/>
                  </a:cubicBezTo>
                  <a:cubicBezTo>
                    <a:pt x="615" y="334"/>
                    <a:pt x="612" y="331"/>
                    <a:pt x="612" y="329"/>
                  </a:cubicBezTo>
                  <a:cubicBezTo>
                    <a:pt x="610" y="327"/>
                    <a:pt x="608" y="322"/>
                    <a:pt x="610" y="318"/>
                  </a:cubicBezTo>
                  <a:cubicBezTo>
                    <a:pt x="619" y="294"/>
                    <a:pt x="612" y="271"/>
                    <a:pt x="594" y="256"/>
                  </a:cubicBezTo>
                  <a:cubicBezTo>
                    <a:pt x="575" y="240"/>
                    <a:pt x="550" y="238"/>
                    <a:pt x="529" y="250"/>
                  </a:cubicBezTo>
                  <a:lnTo>
                    <a:pt x="107" y="488"/>
                  </a:lnTo>
                  <a:cubicBezTo>
                    <a:pt x="98" y="495"/>
                    <a:pt x="84" y="492"/>
                    <a:pt x="80" y="481"/>
                  </a:cubicBezTo>
                  <a:cubicBezTo>
                    <a:pt x="77" y="476"/>
                    <a:pt x="76" y="472"/>
                    <a:pt x="77" y="467"/>
                  </a:cubicBezTo>
                  <a:cubicBezTo>
                    <a:pt x="79" y="462"/>
                    <a:pt x="83" y="457"/>
                    <a:pt x="87" y="455"/>
                  </a:cubicBezTo>
                  <a:lnTo>
                    <a:pt x="510" y="215"/>
                  </a:lnTo>
                  <a:cubicBezTo>
                    <a:pt x="530" y="203"/>
                    <a:pt x="542" y="180"/>
                    <a:pt x="538" y="157"/>
                  </a:cubicBezTo>
                  <a:cubicBezTo>
                    <a:pt x="534" y="133"/>
                    <a:pt x="517" y="114"/>
                    <a:pt x="493" y="110"/>
                  </a:cubicBezTo>
                  <a:cubicBezTo>
                    <a:pt x="487" y="110"/>
                    <a:pt x="485" y="105"/>
                    <a:pt x="483" y="103"/>
                  </a:cubicBezTo>
                  <a:cubicBezTo>
                    <a:pt x="483" y="102"/>
                    <a:pt x="480" y="98"/>
                    <a:pt x="481" y="93"/>
                  </a:cubicBezTo>
                  <a:cubicBezTo>
                    <a:pt x="483" y="87"/>
                    <a:pt x="489" y="82"/>
                    <a:pt x="495" y="82"/>
                  </a:cubicBezTo>
                  <a:lnTo>
                    <a:pt x="678" y="123"/>
                  </a:lnTo>
                  <a:cubicBezTo>
                    <a:pt x="687" y="124"/>
                    <a:pt x="692" y="130"/>
                    <a:pt x="693" y="133"/>
                  </a:cubicBezTo>
                  <a:cubicBezTo>
                    <a:pt x="694" y="136"/>
                    <a:pt x="697" y="143"/>
                    <a:pt x="694" y="151"/>
                  </a:cubicBezTo>
                  <a:close/>
                  <a:moveTo>
                    <a:pt x="758" y="98"/>
                  </a:moveTo>
                  <a:lnTo>
                    <a:pt x="758" y="98"/>
                  </a:lnTo>
                  <a:cubicBezTo>
                    <a:pt x="745" y="73"/>
                    <a:pt x="721" y="56"/>
                    <a:pt x="694" y="50"/>
                  </a:cubicBezTo>
                  <a:lnTo>
                    <a:pt x="514" y="10"/>
                  </a:lnTo>
                  <a:cubicBezTo>
                    <a:pt x="466" y="0"/>
                    <a:pt x="421" y="29"/>
                    <a:pt x="409" y="77"/>
                  </a:cubicBezTo>
                  <a:cubicBezTo>
                    <a:pt x="404" y="99"/>
                    <a:pt x="408" y="124"/>
                    <a:pt x="421" y="143"/>
                  </a:cubicBezTo>
                  <a:cubicBezTo>
                    <a:pt x="426" y="152"/>
                    <a:pt x="434" y="161"/>
                    <a:pt x="443" y="167"/>
                  </a:cubicBezTo>
                  <a:lnTo>
                    <a:pt x="51" y="390"/>
                  </a:lnTo>
                  <a:cubicBezTo>
                    <a:pt x="28" y="403"/>
                    <a:pt x="14" y="422"/>
                    <a:pt x="6" y="447"/>
                  </a:cubicBezTo>
                  <a:cubicBezTo>
                    <a:pt x="0" y="471"/>
                    <a:pt x="3" y="496"/>
                    <a:pt x="15" y="518"/>
                  </a:cubicBezTo>
                  <a:cubicBezTo>
                    <a:pt x="27" y="541"/>
                    <a:pt x="47" y="555"/>
                    <a:pt x="71" y="562"/>
                  </a:cubicBezTo>
                  <a:cubicBezTo>
                    <a:pt x="80" y="565"/>
                    <a:pt x="89" y="565"/>
                    <a:pt x="96" y="565"/>
                  </a:cubicBezTo>
                  <a:cubicBezTo>
                    <a:pt x="112" y="565"/>
                    <a:pt x="129" y="562"/>
                    <a:pt x="144" y="554"/>
                  </a:cubicBezTo>
                  <a:lnTo>
                    <a:pt x="536" y="331"/>
                  </a:lnTo>
                  <a:cubicBezTo>
                    <a:pt x="536" y="342"/>
                    <a:pt x="539" y="352"/>
                    <a:pt x="545" y="363"/>
                  </a:cubicBezTo>
                  <a:cubicBezTo>
                    <a:pt x="555" y="383"/>
                    <a:pt x="573" y="399"/>
                    <a:pt x="597" y="407"/>
                  </a:cubicBezTo>
                  <a:cubicBezTo>
                    <a:pt x="643" y="422"/>
                    <a:pt x="692" y="397"/>
                    <a:pt x="708" y="351"/>
                  </a:cubicBezTo>
                  <a:lnTo>
                    <a:pt x="766" y="175"/>
                  </a:lnTo>
                  <a:cubicBezTo>
                    <a:pt x="775" y="150"/>
                    <a:pt x="771" y="121"/>
                    <a:pt x="758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256" name="CuadroTexto 4">
            <a:extLst>
              <a:ext uri="{FF2B5EF4-FFF2-40B4-BE49-F238E27FC236}">
                <a16:creationId xmlns:a16="http://schemas.microsoft.com/office/drawing/2014/main" id="{5632E376-F475-8F4E-81B2-254CB5B5E87C}"/>
              </a:ext>
            </a:extLst>
          </p:cNvPr>
          <p:cNvSpPr txBox="1"/>
          <p:nvPr/>
        </p:nvSpPr>
        <p:spPr>
          <a:xfrm>
            <a:off x="922749" y="5123925"/>
            <a:ext cx="2408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0" i="0" dirty="0"/>
              <a:t> </a:t>
            </a:r>
            <a:r>
              <a:rPr lang="en-GB" sz="2000" dirty="0"/>
              <a:t>Es </a:t>
            </a:r>
            <a:r>
              <a:rPr lang="en-GB" sz="2000" dirty="0" err="1"/>
              <a:t>ermöglicht</a:t>
            </a:r>
            <a:r>
              <a:rPr lang="en-GB" sz="2000" dirty="0"/>
              <a:t> </a:t>
            </a:r>
            <a:r>
              <a:rPr lang="en-GB" sz="2000" dirty="0" err="1"/>
              <a:t>Ihnen</a:t>
            </a:r>
            <a:r>
              <a:rPr lang="en-GB" sz="2000" dirty="0"/>
              <a:t>, </a:t>
            </a:r>
            <a:r>
              <a:rPr lang="en-GB" sz="2000" b="1" dirty="0" err="1"/>
              <a:t>neue</a:t>
            </a:r>
            <a:r>
              <a:rPr lang="en-GB" sz="2000" b="1" dirty="0"/>
              <a:t> </a:t>
            </a:r>
            <a:r>
              <a:rPr lang="en-GB" sz="2000" b="1" dirty="0" err="1"/>
              <a:t>Märkte</a:t>
            </a:r>
            <a:r>
              <a:rPr lang="en-GB" sz="2000" b="1" dirty="0"/>
              <a:t>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erkunden</a:t>
            </a:r>
            <a:endParaRPr lang="de-DE" sz="2000" b="1" dirty="0"/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0CD174C-EC59-CB40-92C4-E453A12C9049}"/>
              </a:ext>
            </a:extLst>
          </p:cNvPr>
          <p:cNvGrpSpPr/>
          <p:nvPr/>
        </p:nvGrpSpPr>
        <p:grpSpPr>
          <a:xfrm>
            <a:off x="3531320" y="5095329"/>
            <a:ext cx="2482785" cy="1328364"/>
            <a:chOff x="21754456" y="3992541"/>
            <a:chExt cx="4965570" cy="2656728"/>
          </a:xfrm>
        </p:grpSpPr>
        <p:sp>
          <p:nvSpPr>
            <p:cNvPr id="259" name="CuadroTexto 4">
              <a:extLst>
                <a:ext uri="{FF2B5EF4-FFF2-40B4-BE49-F238E27FC236}">
                  <a16:creationId xmlns:a16="http://schemas.microsoft.com/office/drawing/2014/main" id="{7EB1003B-3A1C-4349-9A92-73A87A4AFDBC}"/>
                </a:ext>
              </a:extLst>
            </p:cNvPr>
            <p:cNvSpPr txBox="1"/>
            <p:nvPr/>
          </p:nvSpPr>
          <p:spPr>
            <a:xfrm>
              <a:off x="21902342" y="4002391"/>
              <a:ext cx="481768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000" dirty="0"/>
                <a:t>Es </a:t>
              </a:r>
              <a:r>
                <a:rPr lang="en-GB" sz="2000" dirty="0" err="1"/>
                <a:t>führt</a:t>
              </a:r>
              <a:r>
                <a:rPr lang="en-GB" sz="2000" dirty="0"/>
                <a:t> </a:t>
              </a:r>
              <a:r>
                <a:rPr lang="en-GB" sz="2000" dirty="0" err="1"/>
                <a:t>zu</a:t>
              </a:r>
              <a:r>
                <a:rPr lang="en-GB" sz="2000" dirty="0"/>
                <a:t> </a:t>
              </a:r>
              <a:r>
                <a:rPr lang="en-GB" sz="2000" dirty="0" err="1"/>
                <a:t>einer</a:t>
              </a:r>
              <a:r>
                <a:rPr lang="en-GB" sz="2000" dirty="0"/>
                <a:t> </a:t>
              </a:r>
              <a:r>
                <a:rPr lang="en-GB" sz="2000" b="1" dirty="0" err="1"/>
                <a:t>Steigerung</a:t>
              </a:r>
              <a:r>
                <a:rPr lang="en-GB" sz="2000" b="1" dirty="0"/>
                <a:t> des </a:t>
              </a:r>
              <a:r>
                <a:rPr lang="en-GB" sz="2000" b="1" dirty="0" err="1"/>
                <a:t>Umsatzes</a:t>
              </a:r>
              <a:r>
                <a:rPr lang="en-GB" sz="2000" b="1" dirty="0"/>
                <a:t> und der </a:t>
              </a:r>
              <a:r>
                <a:rPr lang="en-GB" sz="2000" b="1" dirty="0" err="1"/>
                <a:t>Rentabilität</a:t>
              </a:r>
              <a:r>
                <a:rPr lang="en-GB" sz="2000" b="1" dirty="0"/>
                <a:t> </a:t>
              </a:r>
              <a:endParaRPr lang="de-DE" sz="2000" b="1" dirty="0"/>
            </a:p>
          </p:txBody>
        </p:sp>
        <p:sp>
          <p:nvSpPr>
            <p:cNvPr id="260" name="CuadroTexto 4">
              <a:extLst>
                <a:ext uri="{FF2B5EF4-FFF2-40B4-BE49-F238E27FC236}">
                  <a16:creationId xmlns:a16="http://schemas.microsoft.com/office/drawing/2014/main" id="{591E7FFE-7F4D-6B42-B155-F28FDF9D9B3D}"/>
                </a:ext>
              </a:extLst>
            </p:cNvPr>
            <p:cNvSpPr txBox="1"/>
            <p:nvPr/>
          </p:nvSpPr>
          <p:spPr>
            <a:xfrm>
              <a:off x="21754456" y="3992541"/>
              <a:ext cx="481768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Your Title</a:t>
              </a:r>
            </a:p>
          </p:txBody>
        </p:sp>
      </p:grpSp>
      <p:sp>
        <p:nvSpPr>
          <p:cNvPr id="262" name="CuadroTexto 4">
            <a:extLst>
              <a:ext uri="{FF2B5EF4-FFF2-40B4-BE49-F238E27FC236}">
                <a16:creationId xmlns:a16="http://schemas.microsoft.com/office/drawing/2014/main" id="{4BC888AF-3694-234C-AF29-4A99F20798AB}"/>
              </a:ext>
            </a:extLst>
          </p:cNvPr>
          <p:cNvSpPr txBox="1"/>
          <p:nvPr/>
        </p:nvSpPr>
        <p:spPr>
          <a:xfrm>
            <a:off x="6283850" y="5003900"/>
            <a:ext cx="2408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charset="0"/>
                <a:cs typeface="Lato Light" charset="0"/>
              </a:rPr>
              <a:t>Es </a:t>
            </a:r>
            <a:r>
              <a:rPr lang="en-US" sz="2000" dirty="0" err="1">
                <a:ea typeface="Lato Light" charset="0"/>
                <a:cs typeface="Lato Light" charset="0"/>
              </a:rPr>
              <a:t>ermöglicht</a:t>
            </a:r>
            <a:r>
              <a:rPr lang="en-US" sz="2000" dirty="0">
                <a:ea typeface="Lato Light" charset="0"/>
                <a:cs typeface="Lato Light" charset="0"/>
              </a:rPr>
              <a:t> </a:t>
            </a:r>
            <a:r>
              <a:rPr lang="en-US" sz="2000" dirty="0" err="1">
                <a:ea typeface="Lato Light" charset="0"/>
                <a:cs typeface="Lato Light" charset="0"/>
              </a:rPr>
              <a:t>Ihnen</a:t>
            </a:r>
            <a:r>
              <a:rPr lang="en-US" sz="2000" dirty="0">
                <a:ea typeface="Lato Light" charset="0"/>
                <a:cs typeface="Lato Light" charset="0"/>
              </a:rPr>
              <a:t>, </a:t>
            </a:r>
            <a:r>
              <a:rPr lang="en-US" sz="2000" dirty="0" err="1">
                <a:ea typeface="Lato Light" charset="0"/>
                <a:cs typeface="Lato Light" charset="0"/>
              </a:rPr>
              <a:t>mit</a:t>
            </a:r>
            <a:r>
              <a:rPr lang="en-US" sz="2000" dirty="0">
                <a:ea typeface="Lato Light" charset="0"/>
                <a:cs typeface="Lato Light" charset="0"/>
              </a:rPr>
              <a:t> der </a:t>
            </a:r>
            <a:r>
              <a:rPr lang="en-US" sz="2000" b="1" dirty="0" err="1">
                <a:ea typeface="Lato Light" charset="0"/>
                <a:cs typeface="Lato Light" charset="0"/>
              </a:rPr>
              <a:t>ständigen</a:t>
            </a:r>
            <a:r>
              <a:rPr lang="en-US" sz="2000" b="1" dirty="0">
                <a:ea typeface="Lato Light" charset="0"/>
                <a:cs typeface="Lato Light" charset="0"/>
              </a:rPr>
              <a:t> </a:t>
            </a:r>
            <a:r>
              <a:rPr lang="en-US" sz="2000" b="1" dirty="0" err="1">
                <a:ea typeface="Lato Light" charset="0"/>
                <a:cs typeface="Lato Light" charset="0"/>
              </a:rPr>
              <a:t>Weiterentwicklung</a:t>
            </a:r>
            <a:r>
              <a:rPr lang="en-US" sz="2000" b="1" dirty="0">
                <a:ea typeface="Lato Light" charset="0"/>
                <a:cs typeface="Lato Light" charset="0"/>
              </a:rPr>
              <a:t> von </a:t>
            </a:r>
            <a:r>
              <a:rPr lang="en-US" sz="2000" b="1" dirty="0" err="1">
                <a:ea typeface="Lato Light" charset="0"/>
                <a:cs typeface="Lato Light" charset="0"/>
              </a:rPr>
              <a:t>Geschäfts</a:t>
            </a:r>
            <a:r>
              <a:rPr lang="en-US" sz="2000" b="1" dirty="0">
                <a:ea typeface="Lato Light" charset="0"/>
                <a:cs typeface="Lato Light" charset="0"/>
              </a:rPr>
              <a:t>- und </a:t>
            </a:r>
            <a:r>
              <a:rPr lang="en-US" sz="2000" b="1" dirty="0" err="1">
                <a:ea typeface="Lato Light" charset="0"/>
                <a:cs typeface="Lato Light" charset="0"/>
              </a:rPr>
              <a:t>Marketingstrategien</a:t>
            </a:r>
            <a:r>
              <a:rPr lang="en-US" sz="2000" b="1" dirty="0">
                <a:ea typeface="Lato Light" charset="0"/>
                <a:cs typeface="Lato Light" charset="0"/>
              </a:rPr>
              <a:t> </a:t>
            </a:r>
            <a:r>
              <a:rPr lang="en-US" sz="2000" dirty="0">
                <a:ea typeface="Lato Light" charset="0"/>
                <a:cs typeface="Lato Light" charset="0"/>
              </a:rPr>
              <a:t>Schritt </a:t>
            </a:r>
            <a:r>
              <a:rPr lang="en-US" sz="2000" dirty="0" err="1">
                <a:ea typeface="Lato Light" charset="0"/>
                <a:cs typeface="Lato Light" charset="0"/>
              </a:rPr>
              <a:t>zu</a:t>
            </a:r>
            <a:r>
              <a:rPr lang="en-US" sz="2000" dirty="0">
                <a:ea typeface="Lato Light" charset="0"/>
                <a:cs typeface="Lato Light" charset="0"/>
              </a:rPr>
              <a:t> </a:t>
            </a:r>
            <a:r>
              <a:rPr lang="en-US" sz="2000" dirty="0" err="1">
                <a:ea typeface="Lato Light" charset="0"/>
                <a:cs typeface="Lato Light" charset="0"/>
              </a:rPr>
              <a:t>halten</a:t>
            </a:r>
            <a:endParaRPr lang="en-US" sz="2000" dirty="0">
              <a:ea typeface="Lato Light" charset="0"/>
              <a:cs typeface="Lato Light" charset="0"/>
            </a:endParaRPr>
          </a:p>
        </p:txBody>
      </p:sp>
      <p:sp>
        <p:nvSpPr>
          <p:cNvPr id="265" name="CuadroTexto 4">
            <a:extLst>
              <a:ext uri="{FF2B5EF4-FFF2-40B4-BE49-F238E27FC236}">
                <a16:creationId xmlns:a16="http://schemas.microsoft.com/office/drawing/2014/main" id="{3A64E80F-61F2-8B48-BA3E-3230FD72F564}"/>
              </a:ext>
            </a:extLst>
          </p:cNvPr>
          <p:cNvSpPr txBox="1"/>
          <p:nvPr/>
        </p:nvSpPr>
        <p:spPr>
          <a:xfrm>
            <a:off x="8731944" y="4970901"/>
            <a:ext cx="2974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Durch</a:t>
            </a:r>
            <a:r>
              <a:rPr lang="en-GB" sz="2000" dirty="0"/>
              <a:t> die </a:t>
            </a:r>
            <a:r>
              <a:rPr lang="en-GB" sz="2000" dirty="0" err="1"/>
              <a:t>Nutzung</a:t>
            </a:r>
            <a:r>
              <a:rPr lang="en-GB" sz="2000" dirty="0"/>
              <a:t> </a:t>
            </a:r>
            <a:r>
              <a:rPr lang="en-GB" sz="2000" b="1" dirty="0" err="1"/>
              <a:t>digitaler</a:t>
            </a:r>
            <a:r>
              <a:rPr lang="en-GB" sz="2000" b="1" dirty="0"/>
              <a:t> </a:t>
            </a:r>
            <a:r>
              <a:rPr lang="en-GB" sz="2000" b="1" dirty="0" err="1"/>
              <a:t>Ressourcen</a:t>
            </a:r>
            <a:r>
              <a:rPr lang="en-GB" sz="2000" b="1" dirty="0"/>
              <a:t> </a:t>
            </a:r>
            <a:r>
              <a:rPr lang="en-GB" sz="2000" dirty="0" err="1"/>
              <a:t>können</a:t>
            </a:r>
            <a:r>
              <a:rPr lang="en-GB" sz="2000" dirty="0"/>
              <a:t> die </a:t>
            </a:r>
            <a:r>
              <a:rPr lang="en-GB" sz="2000" dirty="0" err="1"/>
              <a:t>Vermarkter</a:t>
            </a:r>
            <a:r>
              <a:rPr lang="en-GB" sz="2000" dirty="0"/>
              <a:t> die </a:t>
            </a:r>
            <a:r>
              <a:rPr lang="en-GB" sz="2000" b="1" dirty="0" err="1"/>
              <a:t>Bedürfnisse</a:t>
            </a:r>
            <a:r>
              <a:rPr lang="en-GB" sz="2000" dirty="0"/>
              <a:t> der </a:t>
            </a:r>
            <a:r>
              <a:rPr lang="en-GB" sz="2000" dirty="0" err="1"/>
              <a:t>Kunden</a:t>
            </a:r>
            <a:r>
              <a:rPr lang="en-GB" sz="2000" dirty="0"/>
              <a:t> </a:t>
            </a:r>
            <a:r>
              <a:rPr lang="en-GB" sz="2000" dirty="0" err="1"/>
              <a:t>besser</a:t>
            </a:r>
            <a:r>
              <a:rPr lang="en-GB" sz="2000" dirty="0"/>
              <a:t> </a:t>
            </a:r>
            <a:r>
              <a:rPr lang="en-GB" sz="2000" dirty="0" err="1"/>
              <a:t>entdecken</a:t>
            </a:r>
            <a:r>
              <a:rPr lang="en-GB" sz="2000" dirty="0"/>
              <a:t>, </a:t>
            </a:r>
            <a:r>
              <a:rPr lang="en-GB" sz="2000" dirty="0" err="1"/>
              <a:t>verfolgen</a:t>
            </a:r>
            <a:r>
              <a:rPr lang="en-GB" sz="2000" dirty="0"/>
              <a:t> und </a:t>
            </a:r>
            <a:r>
              <a:rPr lang="en-GB" sz="2000" dirty="0" err="1"/>
              <a:t>erfüllen</a:t>
            </a:r>
            <a:endParaRPr lang="en-GB" sz="2000" dirty="0"/>
          </a:p>
          <a:p>
            <a:pPr algn="ctr"/>
            <a:r>
              <a:rPr lang="en-GB" sz="2000" dirty="0"/>
              <a:t>.</a:t>
            </a:r>
            <a:endParaRPr lang="en-US" sz="20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1" name="Textplatzhalter 2">
            <a:extLst>
              <a:ext uri="{FF2B5EF4-FFF2-40B4-BE49-F238E27FC236}">
                <a16:creationId xmlns:a16="http://schemas.microsoft.com/office/drawing/2014/main" id="{A319988A-D14B-E2A8-61D2-60C14A23662E}"/>
              </a:ext>
            </a:extLst>
          </p:cNvPr>
          <p:cNvSpPr txBox="1">
            <a:spLocks/>
          </p:cNvSpPr>
          <p:nvPr/>
        </p:nvSpPr>
        <p:spPr>
          <a:xfrm>
            <a:off x="0" y="519269"/>
            <a:ext cx="10808102" cy="582221"/>
          </a:xfrm>
          <a:prstGeom prst="rect">
            <a:avLst/>
          </a:prstGeom>
          <a:solidFill>
            <a:srgbClr val="FED100"/>
          </a:solidFill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</a:rPr>
              <a:t>	</a:t>
            </a:r>
            <a:r>
              <a:rPr lang="en-GB" sz="3600" dirty="0" err="1">
                <a:solidFill>
                  <a:srgbClr val="000000"/>
                </a:solidFill>
              </a:rPr>
              <a:t>Warum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Innovatives</a:t>
            </a:r>
            <a:r>
              <a:rPr lang="en-GB" sz="3600" dirty="0">
                <a:solidFill>
                  <a:srgbClr val="000000"/>
                </a:solidFill>
              </a:rPr>
              <a:t> Marketing </a:t>
            </a:r>
            <a:r>
              <a:rPr lang="en-GB" sz="3600" dirty="0" err="1">
                <a:solidFill>
                  <a:srgbClr val="000000"/>
                </a:solidFill>
              </a:rPr>
              <a:t>nutzen</a:t>
            </a:r>
            <a:r>
              <a:rPr lang="en-GB" sz="3600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3" name="Graphic 2" descr="Light Bulb and Gear">
            <a:extLst>
              <a:ext uri="{FF2B5EF4-FFF2-40B4-BE49-F238E27FC236}">
                <a16:creationId xmlns:a16="http://schemas.microsoft.com/office/drawing/2014/main" id="{8F73B38C-F59A-D2C0-B81B-5C0DD43FD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4419" y="2214571"/>
            <a:ext cx="619151" cy="6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6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BFBA8122-B334-4F88-AB58-0C5254B2788C}"/>
              </a:ext>
            </a:extLst>
          </p:cNvPr>
          <p:cNvSpPr/>
          <p:nvPr/>
        </p:nvSpPr>
        <p:spPr>
          <a:xfrm>
            <a:off x="2702750" y="2490893"/>
            <a:ext cx="2039007" cy="1734207"/>
          </a:xfrm>
          <a:prstGeom prst="hexagon">
            <a:avLst/>
          </a:prstGeom>
          <a:solidFill>
            <a:srgbClr val="85D2E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Marketing für </a:t>
            </a:r>
            <a:r>
              <a:rPr lang="en-GB" sz="2000" b="1" dirty="0" err="1"/>
              <a:t>soziale</a:t>
            </a:r>
            <a:r>
              <a:rPr lang="en-GB" sz="2000" b="1" dirty="0"/>
              <a:t> </a:t>
            </a:r>
            <a:r>
              <a:rPr lang="en-GB" sz="2000" b="1" dirty="0" err="1"/>
              <a:t>Medien</a:t>
            </a:r>
            <a:endParaRPr lang="en-GB" sz="2000" b="1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F809265A-4735-4D83-9A7E-8BCDEB75F52E}"/>
              </a:ext>
            </a:extLst>
          </p:cNvPr>
          <p:cNvSpPr/>
          <p:nvPr/>
        </p:nvSpPr>
        <p:spPr>
          <a:xfrm>
            <a:off x="4404950" y="3422212"/>
            <a:ext cx="2039007" cy="1734207"/>
          </a:xfrm>
          <a:prstGeom prst="hexagon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  <a:p>
            <a:pPr algn="ctr"/>
            <a:r>
              <a:rPr lang="en-GB" sz="2000" b="1" dirty="0" err="1"/>
              <a:t>Kunden</a:t>
            </a:r>
            <a:r>
              <a:rPr lang="en-GB" sz="2000" b="1" dirty="0"/>
              <a:t> </a:t>
            </a:r>
            <a:r>
              <a:rPr lang="en-GB" sz="2000" b="1" dirty="0" err="1"/>
              <a:t>binden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78D8167-B2CA-457E-8256-E57ECC1DAF22}"/>
              </a:ext>
            </a:extLst>
          </p:cNvPr>
          <p:cNvSpPr/>
          <p:nvPr/>
        </p:nvSpPr>
        <p:spPr>
          <a:xfrm>
            <a:off x="5983950" y="2337657"/>
            <a:ext cx="2162207" cy="1734207"/>
          </a:xfrm>
          <a:prstGeom prst="hexagon">
            <a:avLst/>
          </a:prstGeom>
          <a:solidFill>
            <a:srgbClr val="FFD1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Neue </a:t>
            </a:r>
            <a:r>
              <a:rPr lang="en-US" sz="2000" b="1" dirty="0" err="1">
                <a:solidFill>
                  <a:schemeClr val="bg1"/>
                </a:solidFill>
              </a:rPr>
              <a:t>geografische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Gebiete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erschließen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3C9DFD8-B716-4235-9D52-C7EDBE1A78A9}"/>
              </a:ext>
            </a:extLst>
          </p:cNvPr>
          <p:cNvSpPr/>
          <p:nvPr/>
        </p:nvSpPr>
        <p:spPr>
          <a:xfrm>
            <a:off x="7796290" y="3326522"/>
            <a:ext cx="2039007" cy="1734207"/>
          </a:xfrm>
          <a:prstGeom prst="hexagon">
            <a:avLst/>
          </a:prstGeom>
          <a:solidFill>
            <a:srgbClr val="E78E0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750" b="1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A3A9D83-85D3-4851-AD4E-798EFA1C1A19}"/>
              </a:ext>
            </a:extLst>
          </p:cNvPr>
          <p:cNvSpPr/>
          <p:nvPr/>
        </p:nvSpPr>
        <p:spPr>
          <a:xfrm>
            <a:off x="9498490" y="2426676"/>
            <a:ext cx="2039007" cy="1734207"/>
          </a:xfrm>
          <a:prstGeom prst="hexagon">
            <a:avLst/>
          </a:prstGeom>
          <a:solidFill>
            <a:srgbClr val="87A66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Zeigen</a:t>
            </a:r>
            <a:r>
              <a:rPr lang="en-US" sz="2000" b="1" dirty="0">
                <a:solidFill>
                  <a:schemeClr val="bg1"/>
                </a:solidFill>
              </a:rPr>
              <a:t> Sie </a:t>
            </a:r>
            <a:r>
              <a:rPr lang="en-US" sz="2000" b="1" dirty="0" err="1">
                <a:solidFill>
                  <a:schemeClr val="bg1"/>
                </a:solidFill>
              </a:rPr>
              <a:t>Ihr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Fachwissen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078DDEC-FE9B-4B26-D0AE-364132293049}"/>
              </a:ext>
            </a:extLst>
          </p:cNvPr>
          <p:cNvSpPr/>
          <p:nvPr/>
        </p:nvSpPr>
        <p:spPr>
          <a:xfrm>
            <a:off x="833872" y="3429000"/>
            <a:ext cx="2231805" cy="1734207"/>
          </a:xfrm>
          <a:prstGeom prst="hexagon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/>
              <a:t>Mund</a:t>
            </a:r>
            <a:r>
              <a:rPr lang="en-GB" sz="2000" b="1" dirty="0"/>
              <a:t>-</a:t>
            </a:r>
            <a:r>
              <a:rPr lang="en-GB" sz="2000" b="1" dirty="0" err="1"/>
              <a:t>zu</a:t>
            </a:r>
            <a:r>
              <a:rPr lang="en-GB" sz="2000" b="1" dirty="0"/>
              <a:t>-</a:t>
            </a:r>
            <a:r>
              <a:rPr lang="en-GB" sz="2000" b="1" dirty="0" err="1"/>
              <a:t>Mund</a:t>
            </a:r>
            <a:r>
              <a:rPr lang="en-GB" sz="2000" b="1" dirty="0"/>
              <a:t>-Propaganda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87DF22E-9258-7B6C-D94B-2C7436ACB120}"/>
              </a:ext>
            </a:extLst>
          </p:cNvPr>
          <p:cNvSpPr txBox="1">
            <a:spLocks/>
          </p:cNvSpPr>
          <p:nvPr/>
        </p:nvSpPr>
        <p:spPr>
          <a:xfrm>
            <a:off x="353339" y="1414536"/>
            <a:ext cx="10763604" cy="11078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Im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Folgenden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finden</a:t>
            </a:r>
            <a:r>
              <a:rPr lang="en-US" sz="2400" dirty="0">
                <a:solidFill>
                  <a:srgbClr val="000000"/>
                </a:solidFill>
              </a:rPr>
              <a:t> Sie </a:t>
            </a:r>
            <a:r>
              <a:rPr lang="en-US" sz="2400" dirty="0" err="1">
                <a:solidFill>
                  <a:srgbClr val="000000"/>
                </a:solidFill>
              </a:rPr>
              <a:t>einige</a:t>
            </a:r>
            <a:r>
              <a:rPr lang="en-US" sz="2400" dirty="0">
                <a:solidFill>
                  <a:srgbClr val="000000"/>
                </a:solidFill>
              </a:rPr>
              <a:t> der </a:t>
            </a:r>
            <a:r>
              <a:rPr lang="en-US" sz="2400" dirty="0" err="1">
                <a:solidFill>
                  <a:srgbClr val="000000"/>
                </a:solidFill>
              </a:rPr>
              <a:t>innovativen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Marketingtechniken</a:t>
            </a:r>
            <a:r>
              <a:rPr lang="en-US" sz="2400" dirty="0">
                <a:solidFill>
                  <a:srgbClr val="000000"/>
                </a:solidFill>
              </a:rPr>
              <a:t>, die </a:t>
            </a:r>
            <a:r>
              <a:rPr lang="en-US" sz="2400" b="1" dirty="0" err="1">
                <a:solidFill>
                  <a:srgbClr val="000000"/>
                </a:solidFill>
              </a:rPr>
              <a:t>Ihnen</a:t>
            </a:r>
            <a:r>
              <a:rPr lang="en-US" sz="2400" b="1" dirty="0">
                <a:solidFill>
                  <a:srgbClr val="000000"/>
                </a:solidFill>
              </a:rPr>
              <a:t> und </a:t>
            </a:r>
            <a:r>
              <a:rPr lang="en-US" sz="2400" b="1" dirty="0" err="1">
                <a:solidFill>
                  <a:srgbClr val="000000"/>
                </a:solidFill>
              </a:rPr>
              <a:t>Ihrem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Unternehmen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helfen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können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mit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begrenzten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Marketingbudgets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mehr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Kunden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anzuziehen</a:t>
            </a:r>
            <a:endParaRPr lang="en-IE" sz="2400" dirty="0">
              <a:solidFill>
                <a:srgbClr val="000000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1C5B59C2-C1C7-69B9-A530-DFD40133AFD8}"/>
              </a:ext>
            </a:extLst>
          </p:cNvPr>
          <p:cNvSpPr txBox="1">
            <a:spLocks/>
          </p:cNvSpPr>
          <p:nvPr/>
        </p:nvSpPr>
        <p:spPr>
          <a:xfrm>
            <a:off x="0" y="351861"/>
            <a:ext cx="10808102" cy="582221"/>
          </a:xfrm>
          <a:prstGeom prst="rect">
            <a:avLst/>
          </a:prstGeom>
          <a:solidFill>
            <a:srgbClr val="FED1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</a:rPr>
              <a:t>	Innovative Marketing </a:t>
            </a:r>
            <a:r>
              <a:rPr lang="en-GB" sz="3600" dirty="0" err="1">
                <a:solidFill>
                  <a:srgbClr val="000000"/>
                </a:solidFill>
              </a:rPr>
              <a:t>Techniken</a:t>
            </a:r>
            <a:r>
              <a:rPr lang="en-GB" sz="36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90AD6A-55C4-D132-B2F0-AE6B11B9FEBD}"/>
              </a:ext>
            </a:extLst>
          </p:cNvPr>
          <p:cNvSpPr txBox="1"/>
          <p:nvPr/>
        </p:nvSpPr>
        <p:spPr>
          <a:xfrm>
            <a:off x="7922932" y="3653051"/>
            <a:ext cx="1842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Neu-</a:t>
            </a:r>
            <a:r>
              <a:rPr lang="en-US" sz="2000" b="1" dirty="0" err="1">
                <a:solidFill>
                  <a:schemeClr val="bg1"/>
                </a:solidFill>
              </a:rPr>
              <a:t>positionierung</a:t>
            </a:r>
            <a:r>
              <a:rPr lang="en-US" sz="2000" b="1" dirty="0">
                <a:solidFill>
                  <a:schemeClr val="bg1"/>
                </a:solidFill>
              </a:rPr>
              <a:t> der </a:t>
            </a:r>
            <a:r>
              <a:rPr lang="en-US" sz="2000" b="1" dirty="0" err="1">
                <a:solidFill>
                  <a:schemeClr val="bg1"/>
                </a:solidFill>
              </a:rPr>
              <a:t>Marke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3BEFB-6853-B373-BED2-5ADC8E97EF4B}"/>
              </a:ext>
            </a:extLst>
          </p:cNvPr>
          <p:cNvSpPr txBox="1"/>
          <p:nvPr/>
        </p:nvSpPr>
        <p:spPr>
          <a:xfrm>
            <a:off x="10102362" y="6189785"/>
            <a:ext cx="150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1188A3"/>
                </a:solidFill>
                <a:hlinkClick r:id="rId2"/>
              </a:rPr>
              <a:t>Quelle</a:t>
            </a:r>
            <a:endParaRPr lang="en-IE" dirty="0">
              <a:solidFill>
                <a:srgbClr val="1188A3"/>
              </a:solidFill>
            </a:endParaRPr>
          </a:p>
        </p:txBody>
      </p:sp>
      <p:pic>
        <p:nvPicPr>
          <p:cNvPr id="17" name="Graphic 16" descr="Badge 3 outline">
            <a:extLst>
              <a:ext uri="{FF2B5EF4-FFF2-40B4-BE49-F238E27FC236}">
                <a16:creationId xmlns:a16="http://schemas.microsoft.com/office/drawing/2014/main" id="{397DB72E-C4BA-9167-BDE3-A65A633D5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2603" y="4960317"/>
            <a:ext cx="914400" cy="914400"/>
          </a:xfrm>
          <a:prstGeom prst="rect">
            <a:avLst/>
          </a:prstGeom>
        </p:spPr>
      </p:pic>
      <p:pic>
        <p:nvPicPr>
          <p:cNvPr id="19" name="Graphic 18" descr="Badge 4 outline">
            <a:extLst>
              <a:ext uri="{FF2B5EF4-FFF2-40B4-BE49-F238E27FC236}">
                <a16:creationId xmlns:a16="http://schemas.microsoft.com/office/drawing/2014/main" id="{AEF6041B-9C7B-E140-8C24-6EBD4D641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2706" y="4040110"/>
            <a:ext cx="914400" cy="914400"/>
          </a:xfrm>
          <a:prstGeom prst="rect">
            <a:avLst/>
          </a:prstGeom>
        </p:spPr>
      </p:pic>
      <p:pic>
        <p:nvPicPr>
          <p:cNvPr id="21" name="Graphic 20" descr="Badge 5 outline">
            <a:extLst>
              <a:ext uri="{FF2B5EF4-FFF2-40B4-BE49-F238E27FC236}">
                <a16:creationId xmlns:a16="http://schemas.microsoft.com/office/drawing/2014/main" id="{5457B315-5B39-ECE5-84F0-01DF364C2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0883" y="4933969"/>
            <a:ext cx="914400" cy="914400"/>
          </a:xfrm>
          <a:prstGeom prst="rect">
            <a:avLst/>
          </a:prstGeom>
        </p:spPr>
      </p:pic>
      <p:pic>
        <p:nvPicPr>
          <p:cNvPr id="23" name="Graphic 22" descr="Badge 6 outline">
            <a:extLst>
              <a:ext uri="{FF2B5EF4-FFF2-40B4-BE49-F238E27FC236}">
                <a16:creationId xmlns:a16="http://schemas.microsoft.com/office/drawing/2014/main" id="{A1583669-7DFF-891F-DFDC-E11F84781A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2362" y="4002091"/>
            <a:ext cx="914400" cy="914400"/>
          </a:xfrm>
          <a:prstGeom prst="rect">
            <a:avLst/>
          </a:prstGeom>
        </p:spPr>
      </p:pic>
      <p:pic>
        <p:nvPicPr>
          <p:cNvPr id="25" name="Graphic 24" descr="Badge 1 outline">
            <a:extLst>
              <a:ext uri="{FF2B5EF4-FFF2-40B4-BE49-F238E27FC236}">
                <a16:creationId xmlns:a16="http://schemas.microsoft.com/office/drawing/2014/main" id="{64C66306-6C0B-53B4-9BD0-A9A7D64019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8973" y="4986264"/>
            <a:ext cx="914400" cy="914400"/>
          </a:xfrm>
          <a:prstGeom prst="rect">
            <a:avLst/>
          </a:prstGeom>
        </p:spPr>
      </p:pic>
      <p:pic>
        <p:nvPicPr>
          <p:cNvPr id="27" name="Graphic 26" descr="Badge outline">
            <a:extLst>
              <a:ext uri="{FF2B5EF4-FFF2-40B4-BE49-F238E27FC236}">
                <a16:creationId xmlns:a16="http://schemas.microsoft.com/office/drawing/2014/main" id="{2A546D8D-9187-8332-77FD-120564219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97752" y="40718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9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50F170-6D3E-4F92-466C-CF07B2FD6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1. </a:t>
            </a:r>
            <a:r>
              <a:rPr lang="en-GB" dirty="0" err="1"/>
              <a:t>Mund</a:t>
            </a:r>
            <a:r>
              <a:rPr lang="en-GB" dirty="0"/>
              <a:t>-</a:t>
            </a:r>
            <a:r>
              <a:rPr lang="en-GB" dirty="0" err="1"/>
              <a:t>zu</a:t>
            </a:r>
            <a:r>
              <a:rPr lang="en-GB" dirty="0"/>
              <a:t>-</a:t>
            </a:r>
            <a:r>
              <a:rPr lang="en-GB" dirty="0" err="1"/>
              <a:t>Mund</a:t>
            </a:r>
            <a:r>
              <a:rPr lang="en-GB" dirty="0"/>
              <a:t>-Propaganda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F75B64-502C-D949-685D-8848519D115B}"/>
              </a:ext>
            </a:extLst>
          </p:cNvPr>
          <p:cNvSpPr txBox="1"/>
          <p:nvPr/>
        </p:nvSpPr>
        <p:spPr>
          <a:xfrm>
            <a:off x="242888" y="5478918"/>
            <a:ext cx="3854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1188A3"/>
                </a:solidFill>
              </a:rPr>
              <a:t>Quellen</a:t>
            </a:r>
            <a:r>
              <a:rPr lang="en-GB" sz="1400" dirty="0">
                <a:solidFill>
                  <a:srgbClr val="1188A3"/>
                </a:solidFill>
              </a:rPr>
              <a:t>: </a:t>
            </a:r>
            <a:r>
              <a:rPr lang="en-GB" sz="1400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Phillips et al. (2013); </a:t>
            </a:r>
            <a:r>
              <a:rPr lang="en-GB" sz="1400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YoungThrives (2021)</a:t>
            </a:r>
            <a:endParaRPr lang="en-GB" sz="1400" dirty="0">
              <a:solidFill>
                <a:srgbClr val="1188A3"/>
              </a:solidFill>
            </a:endParaRPr>
          </a:p>
        </p:txBody>
      </p:sp>
      <p:graphicFrame>
        <p:nvGraphicFramePr>
          <p:cNvPr id="6" name="Textplatzhalter 1">
            <a:extLst>
              <a:ext uri="{FF2B5EF4-FFF2-40B4-BE49-F238E27FC236}">
                <a16:creationId xmlns:a16="http://schemas.microsoft.com/office/drawing/2014/main" id="{77B79EBE-D00E-A852-527B-A4F44E56D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514925"/>
              </p:ext>
            </p:extLst>
          </p:nvPr>
        </p:nvGraphicFramePr>
        <p:xfrm>
          <a:off x="734714" y="1495148"/>
          <a:ext cx="10808102" cy="386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93213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9538E1-8385-548E-9C7D-29207CDF0E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254" y="1402383"/>
            <a:ext cx="5471746" cy="47198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/>
            <a:r>
              <a:rPr lang="en-GB" sz="1900" b="1" dirty="0" err="1"/>
              <a:t>Soziale</a:t>
            </a:r>
            <a:r>
              <a:rPr lang="en-GB" sz="1900" b="1" dirty="0"/>
              <a:t> </a:t>
            </a:r>
            <a:r>
              <a:rPr lang="en-GB" sz="1900" b="1" dirty="0" err="1"/>
              <a:t>Plattformen</a:t>
            </a:r>
            <a:r>
              <a:rPr lang="en-GB" sz="1900" b="1" dirty="0"/>
              <a:t> </a:t>
            </a:r>
            <a:r>
              <a:rPr lang="en-GB" sz="1900" dirty="0" err="1"/>
              <a:t>sind</a:t>
            </a:r>
            <a:r>
              <a:rPr lang="en-GB" sz="1900" dirty="0"/>
              <a:t> </a:t>
            </a:r>
            <a:r>
              <a:rPr lang="en-GB" sz="1900" dirty="0" err="1"/>
              <a:t>sehr</a:t>
            </a:r>
            <a:r>
              <a:rPr lang="en-GB" sz="1900" dirty="0"/>
              <a:t> </a:t>
            </a:r>
            <a:r>
              <a:rPr lang="en-GB" sz="1900" dirty="0" err="1"/>
              <a:t>wichtig</a:t>
            </a:r>
            <a:r>
              <a:rPr lang="en-GB" sz="1900" dirty="0"/>
              <a:t> </a:t>
            </a:r>
            <a:r>
              <a:rPr lang="en-GB" sz="1900" dirty="0" err="1"/>
              <a:t>geworden</a:t>
            </a:r>
            <a:r>
              <a:rPr lang="en-GB" sz="1900" dirty="0"/>
              <a:t>. Sie </a:t>
            </a:r>
            <a:r>
              <a:rPr lang="en-GB" sz="1900" dirty="0" err="1"/>
              <a:t>werden</a:t>
            </a:r>
            <a:r>
              <a:rPr lang="en-GB" sz="1900" dirty="0"/>
              <a:t> </a:t>
            </a:r>
            <a:r>
              <a:rPr lang="en-GB" sz="1900" dirty="0" err="1"/>
              <a:t>als</a:t>
            </a:r>
            <a:r>
              <a:rPr lang="en-GB" sz="1900" dirty="0"/>
              <a:t> </a:t>
            </a:r>
            <a:r>
              <a:rPr lang="en-GB" sz="1900" dirty="0" err="1"/>
              <a:t>Ressource</a:t>
            </a:r>
            <a:r>
              <a:rPr lang="en-GB" sz="1900" dirty="0"/>
              <a:t> </a:t>
            </a:r>
            <a:r>
              <a:rPr lang="en-GB" sz="1900" dirty="0" err="1"/>
              <a:t>genutzt</a:t>
            </a:r>
            <a:r>
              <a:rPr lang="en-GB" sz="1900" dirty="0"/>
              <a:t>, um </a:t>
            </a:r>
            <a:r>
              <a:rPr lang="en-GB" sz="1900" dirty="0" err="1"/>
              <a:t>eine</a:t>
            </a:r>
            <a:r>
              <a:rPr lang="en-GB" sz="1900" dirty="0"/>
              <a:t> Brücke </a:t>
            </a:r>
            <a:r>
              <a:rPr lang="en-GB" sz="1900" dirty="0" err="1"/>
              <a:t>zwischen</a:t>
            </a:r>
            <a:r>
              <a:rPr lang="en-GB" sz="1900" dirty="0"/>
              <a:t> </a:t>
            </a:r>
            <a:r>
              <a:rPr lang="en-GB" sz="1900" dirty="0" err="1"/>
              <a:t>Produkten</a:t>
            </a:r>
            <a:r>
              <a:rPr lang="en-GB" sz="1900" dirty="0"/>
              <a:t> und </a:t>
            </a:r>
            <a:r>
              <a:rPr lang="en-GB" sz="1900" dirty="0" err="1"/>
              <a:t>Kunden</a:t>
            </a:r>
            <a:r>
              <a:rPr lang="en-GB" sz="1900" dirty="0"/>
              <a:t> </a:t>
            </a:r>
            <a:r>
              <a:rPr lang="en-GB" sz="1900" dirty="0" err="1"/>
              <a:t>zu</a:t>
            </a:r>
            <a:r>
              <a:rPr lang="en-GB" sz="1900" dirty="0"/>
              <a:t> </a:t>
            </a:r>
            <a:r>
              <a:rPr lang="en-GB" sz="1900" dirty="0" err="1"/>
              <a:t>schlagen</a:t>
            </a:r>
            <a:r>
              <a:rPr lang="en-GB" sz="1900" dirty="0"/>
              <a:t>. Die </a:t>
            </a:r>
            <a:r>
              <a:rPr lang="en-GB" sz="1900" dirty="0" err="1"/>
              <a:t>Vermarkter</a:t>
            </a:r>
            <a:r>
              <a:rPr lang="en-GB" sz="1900" dirty="0"/>
              <a:t> </a:t>
            </a:r>
            <a:r>
              <a:rPr lang="en-GB" sz="1900" dirty="0" err="1"/>
              <a:t>müssen</a:t>
            </a:r>
            <a:r>
              <a:rPr lang="en-GB" sz="1900" dirty="0"/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1900" dirty="0" err="1"/>
              <a:t>sich</a:t>
            </a:r>
            <a:r>
              <a:rPr lang="en-GB" sz="1900" dirty="0"/>
              <a:t> </a:t>
            </a:r>
            <a:r>
              <a:rPr lang="en-GB" sz="1900" b="1" dirty="0" err="1"/>
              <a:t>authentische</a:t>
            </a:r>
            <a:r>
              <a:rPr lang="en-GB" sz="1900" b="1" dirty="0"/>
              <a:t> und innovative Ideen </a:t>
            </a:r>
            <a:r>
              <a:rPr lang="en-GB" sz="1900" dirty="0" err="1"/>
              <a:t>einfallen</a:t>
            </a:r>
            <a:r>
              <a:rPr lang="en-GB" sz="1900" dirty="0"/>
              <a:t> </a:t>
            </a:r>
            <a:r>
              <a:rPr lang="en-GB" sz="1900" dirty="0" err="1"/>
              <a:t>lassen</a:t>
            </a:r>
            <a:r>
              <a:rPr lang="en-GB" sz="1900" dirty="0"/>
              <a:t>, um </a:t>
            </a:r>
            <a:r>
              <a:rPr lang="en-GB" sz="1900" dirty="0" err="1"/>
              <a:t>Kundenprobleme</a:t>
            </a:r>
            <a:r>
              <a:rPr lang="en-GB" sz="1900" dirty="0"/>
              <a:t> </a:t>
            </a:r>
            <a:r>
              <a:rPr lang="en-GB" sz="1900" dirty="0" err="1"/>
              <a:t>zu</a:t>
            </a:r>
            <a:r>
              <a:rPr lang="en-GB" sz="1900" dirty="0"/>
              <a:t> </a:t>
            </a:r>
            <a:r>
              <a:rPr lang="en-GB" sz="1900" dirty="0" err="1"/>
              <a:t>lösen</a:t>
            </a:r>
            <a:r>
              <a:rPr lang="en-GB" sz="1900" dirty="0"/>
              <a:t>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1900" dirty="0" err="1"/>
              <a:t>Versuchen</a:t>
            </a:r>
            <a:r>
              <a:rPr lang="en-GB" sz="1900" dirty="0"/>
              <a:t> Sie, alle </a:t>
            </a:r>
            <a:r>
              <a:rPr lang="en-GB" sz="1900" dirty="0" err="1"/>
              <a:t>Funktionen</a:t>
            </a:r>
            <a:r>
              <a:rPr lang="en-GB" sz="1900" dirty="0"/>
              <a:t> </a:t>
            </a:r>
            <a:r>
              <a:rPr lang="en-GB" sz="1900" dirty="0" err="1"/>
              <a:t>zu</a:t>
            </a:r>
            <a:r>
              <a:rPr lang="en-GB" sz="1900" dirty="0"/>
              <a:t> </a:t>
            </a:r>
            <a:r>
              <a:rPr lang="en-GB" sz="1900" dirty="0" err="1"/>
              <a:t>nutzen</a:t>
            </a:r>
            <a:r>
              <a:rPr lang="en-GB" sz="1900" dirty="0"/>
              <a:t>, die in den </a:t>
            </a:r>
            <a:r>
              <a:rPr lang="en-GB" sz="1900" dirty="0" err="1"/>
              <a:t>verschiedenen</a:t>
            </a:r>
            <a:r>
              <a:rPr lang="en-GB" sz="1900" dirty="0"/>
              <a:t> </a:t>
            </a:r>
            <a:r>
              <a:rPr lang="en-GB" sz="1900" dirty="0" err="1"/>
              <a:t>sozialen</a:t>
            </a:r>
            <a:r>
              <a:rPr lang="en-GB" sz="1900" dirty="0"/>
              <a:t> </a:t>
            </a:r>
            <a:r>
              <a:rPr lang="en-GB" sz="1900" dirty="0" err="1"/>
              <a:t>Medien</a:t>
            </a:r>
            <a:r>
              <a:rPr lang="en-GB" sz="1900" dirty="0"/>
              <a:t> </a:t>
            </a:r>
            <a:r>
              <a:rPr lang="en-GB" sz="1900" dirty="0" err="1"/>
              <a:t>verfügbar</a:t>
            </a:r>
            <a:r>
              <a:rPr lang="en-GB" sz="1900" dirty="0"/>
              <a:t> </a:t>
            </a:r>
            <a:r>
              <a:rPr lang="en-GB" sz="1900" dirty="0" err="1"/>
              <a:t>sind</a:t>
            </a:r>
            <a:r>
              <a:rPr lang="en-GB" sz="1900" dirty="0"/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1900" dirty="0" err="1"/>
              <a:t>Wenn</a:t>
            </a:r>
            <a:r>
              <a:rPr lang="en-GB" sz="1900" dirty="0"/>
              <a:t> </a:t>
            </a:r>
            <a:r>
              <a:rPr lang="en-GB" sz="1900" dirty="0" err="1"/>
              <a:t>sich</a:t>
            </a:r>
            <a:r>
              <a:rPr lang="en-GB" sz="1900" dirty="0"/>
              <a:t> </a:t>
            </a:r>
            <a:r>
              <a:rPr lang="en-GB" sz="1900" dirty="0" err="1"/>
              <a:t>etwas</a:t>
            </a:r>
            <a:r>
              <a:rPr lang="en-GB" sz="1900" dirty="0"/>
              <a:t> viral </a:t>
            </a:r>
            <a:r>
              <a:rPr lang="en-GB" sz="1900" dirty="0" err="1"/>
              <a:t>verbreitet</a:t>
            </a:r>
            <a:r>
              <a:rPr lang="en-GB" sz="1900" dirty="0"/>
              <a:t>, </a:t>
            </a:r>
            <a:r>
              <a:rPr lang="en-GB" sz="1900" dirty="0" err="1"/>
              <a:t>dann</a:t>
            </a:r>
            <a:r>
              <a:rPr lang="en-GB" sz="1900" dirty="0"/>
              <a:t> in den </a:t>
            </a:r>
            <a:r>
              <a:rPr lang="en-GB" sz="1900" dirty="0" err="1"/>
              <a:t>sozialen</a:t>
            </a:r>
            <a:r>
              <a:rPr lang="en-GB" sz="1900" dirty="0"/>
              <a:t> </a:t>
            </a:r>
            <a:r>
              <a:rPr lang="en-GB" sz="1900" dirty="0" err="1"/>
              <a:t>Medien</a:t>
            </a:r>
            <a:r>
              <a:rPr lang="en-GB" sz="1900" dirty="0"/>
              <a:t>. </a:t>
            </a:r>
            <a:r>
              <a:rPr lang="en-GB" sz="1900" b="1" dirty="0" err="1"/>
              <a:t>Virales</a:t>
            </a:r>
            <a:r>
              <a:rPr lang="en-GB" sz="1900" b="1" dirty="0"/>
              <a:t> Marketing </a:t>
            </a:r>
            <a:r>
              <a:rPr lang="en-GB" sz="1900" dirty="0" err="1"/>
              <a:t>ist</a:t>
            </a:r>
            <a:r>
              <a:rPr lang="en-GB" sz="1900" dirty="0"/>
              <a:t> </a:t>
            </a:r>
            <a:r>
              <a:rPr lang="en-GB" sz="1900" dirty="0" err="1"/>
              <a:t>eine</a:t>
            </a:r>
            <a:r>
              <a:rPr lang="en-GB" sz="1900" dirty="0"/>
              <a:t> </a:t>
            </a:r>
            <a:r>
              <a:rPr lang="en-GB" sz="1900" dirty="0" err="1"/>
              <a:t>weitere</a:t>
            </a:r>
            <a:r>
              <a:rPr lang="en-GB" sz="1900" dirty="0"/>
              <a:t> </a:t>
            </a:r>
            <a:r>
              <a:rPr lang="en-GB" sz="1900" dirty="0" err="1"/>
              <a:t>Marketingtechnik</a:t>
            </a:r>
            <a:r>
              <a:rPr lang="en-GB" sz="1900" dirty="0"/>
              <a:t>, </a:t>
            </a:r>
            <a:r>
              <a:rPr lang="en-GB" sz="1900" dirty="0" err="1"/>
              <a:t>bei</a:t>
            </a:r>
            <a:r>
              <a:rPr lang="en-GB" sz="1900" dirty="0"/>
              <a:t> der Menschen </a:t>
            </a:r>
            <a:r>
              <a:rPr lang="en-GB" sz="1900" dirty="0" err="1"/>
              <a:t>über</a:t>
            </a:r>
            <a:r>
              <a:rPr lang="en-GB" sz="1900" dirty="0"/>
              <a:t> das </a:t>
            </a:r>
            <a:r>
              <a:rPr lang="en-GB" sz="1900" dirty="0" err="1"/>
              <a:t>Produkt</a:t>
            </a:r>
            <a:r>
              <a:rPr lang="en-GB" sz="1900" dirty="0"/>
              <a:t> </a:t>
            </a:r>
            <a:r>
              <a:rPr lang="en-GB" sz="1900" dirty="0" err="1"/>
              <a:t>sprechen</a:t>
            </a:r>
            <a:r>
              <a:rPr lang="en-GB" sz="1900" dirty="0"/>
              <a:t>. </a:t>
            </a:r>
            <a:r>
              <a:rPr lang="en-GB" sz="1900" dirty="0" err="1"/>
              <a:t>Dabei</a:t>
            </a:r>
            <a:r>
              <a:rPr lang="en-GB" sz="1900" dirty="0"/>
              <a:t> </a:t>
            </a:r>
            <a:r>
              <a:rPr lang="en-GB" sz="1900" dirty="0" err="1"/>
              <a:t>kann</a:t>
            </a:r>
            <a:r>
              <a:rPr lang="en-GB" sz="1900" dirty="0"/>
              <a:t> es </a:t>
            </a:r>
            <a:r>
              <a:rPr lang="en-GB" sz="1900" dirty="0" err="1"/>
              <a:t>sich</a:t>
            </a:r>
            <a:r>
              <a:rPr lang="en-GB" sz="1900" dirty="0"/>
              <a:t> um </a:t>
            </a:r>
            <a:r>
              <a:rPr lang="en-GB" sz="1900" dirty="0" err="1"/>
              <a:t>jede</a:t>
            </a:r>
            <a:r>
              <a:rPr lang="en-GB" sz="1900" dirty="0"/>
              <a:t> Art von </a:t>
            </a:r>
            <a:r>
              <a:rPr lang="en-GB" sz="1900" dirty="0" err="1"/>
              <a:t>Inhalt</a:t>
            </a:r>
            <a:r>
              <a:rPr lang="en-GB" sz="1900" dirty="0"/>
              <a:t> </a:t>
            </a:r>
            <a:r>
              <a:rPr lang="en-GB" sz="1900" dirty="0" err="1"/>
              <a:t>handeln</a:t>
            </a:r>
            <a:r>
              <a:rPr lang="en-GB" sz="1900" dirty="0"/>
              <a:t>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19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415E42-E14A-F8AA-46A8-548DF926C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2. Marketing für </a:t>
            </a:r>
            <a:r>
              <a:rPr lang="en-GB" dirty="0" err="1"/>
              <a:t>soziale</a:t>
            </a:r>
            <a:r>
              <a:rPr lang="en-GB" dirty="0"/>
              <a:t> </a:t>
            </a:r>
            <a:r>
              <a:rPr lang="en-GB" dirty="0" err="1"/>
              <a:t>Medien</a:t>
            </a:r>
            <a:endParaRPr lang="en-GB" dirty="0"/>
          </a:p>
        </p:txBody>
      </p:sp>
      <p:pic>
        <p:nvPicPr>
          <p:cNvPr id="4098" name="Picture 2" descr="Nahaufnahme Fotografie Von Smartphone Symbolen">
            <a:extLst>
              <a:ext uri="{FF2B5EF4-FFF2-40B4-BE49-F238E27FC236}">
                <a16:creationId xmlns:a16="http://schemas.microsoft.com/office/drawing/2014/main" id="{C4264BC6-EB4E-0C84-A32D-60480EF5143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E3A922-A089-FA59-B43E-60728918DBCC}"/>
              </a:ext>
            </a:extLst>
          </p:cNvPr>
          <p:cNvSpPr txBox="1"/>
          <p:nvPr/>
        </p:nvSpPr>
        <p:spPr>
          <a:xfrm>
            <a:off x="734714" y="5522282"/>
            <a:ext cx="233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1188A3"/>
                </a:solidFill>
              </a:rPr>
              <a:t>Quellen</a:t>
            </a:r>
            <a:r>
              <a:rPr lang="en-GB" sz="1400" dirty="0">
                <a:solidFill>
                  <a:srgbClr val="1188A3"/>
                </a:solidFill>
              </a:rPr>
              <a:t>: </a:t>
            </a:r>
            <a:r>
              <a:rPr lang="en-GB" sz="1400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YoungThrives (2021)</a:t>
            </a:r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54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1E248-4B93-7658-9D5F-78FD75B41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91461" y="4053254"/>
            <a:ext cx="1094759" cy="1476759"/>
          </a:xfrm>
        </p:spPr>
        <p:txBody>
          <a:bodyPr>
            <a:normAutofit fontScale="92500" lnSpcReduction="20000"/>
          </a:bodyPr>
          <a:lstStyle/>
          <a:p>
            <a:r>
              <a:rPr lang="en-IE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91A4-3289-832E-25D8-9CD9B173A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..</a:t>
            </a:r>
            <a:r>
              <a:rPr lang="en-US" dirty="0" err="1"/>
              <a:t>derjenige</a:t>
            </a:r>
            <a:r>
              <a:rPr lang="en-US" dirty="0"/>
              <a:t>, der die </a:t>
            </a:r>
            <a:r>
              <a:rPr lang="en-US" dirty="0" err="1"/>
              <a:t>besten</a:t>
            </a:r>
            <a:r>
              <a:rPr lang="en-US" dirty="0"/>
              <a:t> Ideen und </a:t>
            </a:r>
            <a:r>
              <a:rPr lang="en-US" dirty="0" err="1"/>
              <a:t>Techniken</a:t>
            </a:r>
            <a:r>
              <a:rPr lang="en-US" dirty="0"/>
              <a:t> hat, die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Kundenaufträgen</a:t>
            </a:r>
            <a:r>
              <a:rPr lang="en-US" dirty="0"/>
              <a:t> </a:t>
            </a:r>
            <a:r>
              <a:rPr lang="en-US" dirty="0" err="1"/>
              <a:t>führen</a:t>
            </a:r>
            <a:r>
              <a:rPr lang="en-US" dirty="0"/>
              <a:t>,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großen</a:t>
            </a:r>
            <a:r>
              <a:rPr lang="en-US" dirty="0"/>
              <a:t> </a:t>
            </a:r>
            <a:r>
              <a:rPr lang="en-US" dirty="0" err="1"/>
              <a:t>Marktanteil</a:t>
            </a:r>
            <a:r>
              <a:rPr lang="en-US" dirty="0"/>
              <a:t> </a:t>
            </a:r>
            <a:r>
              <a:rPr lang="en-US" dirty="0" err="1"/>
              <a:t>gewinnen</a:t>
            </a:r>
            <a:r>
              <a:rPr lang="en-US" dirty="0"/>
              <a:t> und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derjenige</a:t>
            </a:r>
            <a:r>
              <a:rPr lang="en-US" dirty="0"/>
              <a:t>, der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großes</a:t>
            </a:r>
            <a:r>
              <a:rPr lang="en-US" dirty="0"/>
              <a:t> Budget für </a:t>
            </a:r>
            <a:r>
              <a:rPr lang="en-US" dirty="0" err="1"/>
              <a:t>Werbung</a:t>
            </a:r>
            <a:r>
              <a:rPr lang="en-US" dirty="0"/>
              <a:t> </a:t>
            </a:r>
            <a:r>
              <a:rPr lang="en-US" dirty="0" err="1"/>
              <a:t>ausgibt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D841B-BC08-5542-C09A-9DC8223E06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7248" y="555206"/>
            <a:ext cx="2613204" cy="1221666"/>
          </a:xfrm>
        </p:spPr>
        <p:txBody>
          <a:bodyPr/>
          <a:lstStyle/>
          <a:p>
            <a:r>
              <a:rPr lang="en-IE" dirty="0"/>
              <a:t>“</a:t>
            </a:r>
          </a:p>
        </p:txBody>
      </p:sp>
      <p:pic>
        <p:nvPicPr>
          <p:cNvPr id="10" name="Picture Placeholder 9" descr="One glowing light bulb in sea of unlit bulbs">
            <a:extLst>
              <a:ext uri="{FF2B5EF4-FFF2-40B4-BE49-F238E27FC236}">
                <a16:creationId xmlns:a16="http://schemas.microsoft.com/office/drawing/2014/main" id="{B0B46D0A-3A4E-22C6-EBEA-89C895F698A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79" y="0"/>
            <a:ext cx="5248975" cy="68580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8787C7-9656-9086-C068-AA07E55AB579}"/>
              </a:ext>
            </a:extLst>
          </p:cNvPr>
          <p:cNvSpPr txBox="1"/>
          <p:nvPr/>
        </p:nvSpPr>
        <p:spPr>
          <a:xfrm>
            <a:off x="10287000" y="5530013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1188A3"/>
                </a:solidFill>
                <a:hlinkClick r:id="rId3"/>
              </a:rPr>
              <a:t>Quelle</a:t>
            </a:r>
            <a:endParaRPr lang="en-IE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58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2D52A3-E6FC-1B1B-CBEA-1A52AD2689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8508" y="3038517"/>
            <a:ext cx="8210900" cy="2722457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300" dirty="0"/>
              <a:t>Auf Instagram </a:t>
            </a:r>
            <a:r>
              <a:rPr lang="en-GB" sz="2300" dirty="0" err="1"/>
              <a:t>besteht</a:t>
            </a:r>
            <a:r>
              <a:rPr lang="en-GB" sz="2300" dirty="0"/>
              <a:t> die </a:t>
            </a:r>
            <a:r>
              <a:rPr lang="en-GB" sz="2300" dirty="0" err="1"/>
              <a:t>Möglichkeit</a:t>
            </a:r>
            <a:r>
              <a:rPr lang="en-GB" sz="2300" dirty="0"/>
              <a:t>, </a:t>
            </a:r>
            <a:r>
              <a:rPr lang="en-GB" sz="2300" b="1" dirty="0"/>
              <a:t>innovative </a:t>
            </a:r>
            <a:r>
              <a:rPr lang="en-GB" sz="2300" b="1" dirty="0" err="1"/>
              <a:t>Marketingkampagnen</a:t>
            </a:r>
            <a:r>
              <a:rPr lang="en-GB" sz="2300" b="1" dirty="0"/>
              <a:t> </a:t>
            </a:r>
            <a:r>
              <a:rPr lang="en-GB" sz="2300" dirty="0" err="1"/>
              <a:t>durchzuführen</a:t>
            </a:r>
            <a:r>
              <a:rPr lang="en-GB" sz="2300" dirty="0"/>
              <a:t>, die das </a:t>
            </a:r>
            <a:r>
              <a:rPr lang="en-GB" sz="2300" dirty="0" err="1"/>
              <a:t>Kundenerlebnis</a:t>
            </a:r>
            <a:r>
              <a:rPr lang="en-GB" sz="2300" dirty="0"/>
              <a:t> </a:t>
            </a:r>
            <a:r>
              <a:rPr lang="en-GB" sz="2300" dirty="0" err="1"/>
              <a:t>verbessern</a:t>
            </a:r>
            <a:r>
              <a:rPr lang="en-GB" sz="2300" dirty="0"/>
              <a:t>. Die Social-Media-</a:t>
            </a:r>
            <a:r>
              <a:rPr lang="en-GB" sz="2300" dirty="0" err="1"/>
              <a:t>Plattform</a:t>
            </a:r>
            <a:r>
              <a:rPr lang="en-GB" sz="2300" dirty="0"/>
              <a:t> </a:t>
            </a:r>
            <a:r>
              <a:rPr lang="en-GB" sz="2300" dirty="0" err="1"/>
              <a:t>bietet</a:t>
            </a:r>
            <a:r>
              <a:rPr lang="en-GB" sz="2300" dirty="0"/>
              <a:t> die </a:t>
            </a:r>
            <a:r>
              <a:rPr lang="en-GB" sz="2300" dirty="0" err="1"/>
              <a:t>Möglichkeit</a:t>
            </a:r>
            <a:r>
              <a:rPr lang="en-GB" sz="2300" dirty="0"/>
              <a:t>, die </a:t>
            </a:r>
            <a:r>
              <a:rPr lang="en-GB" sz="2300" dirty="0" err="1"/>
              <a:t>Tiefe</a:t>
            </a:r>
            <a:r>
              <a:rPr lang="en-GB" sz="2300" dirty="0"/>
              <a:t> des </a:t>
            </a:r>
            <a:r>
              <a:rPr lang="en-GB" sz="2300" b="1" dirty="0" err="1"/>
              <a:t>Storytellings</a:t>
            </a:r>
            <a:r>
              <a:rPr lang="en-GB" sz="2300" b="1" dirty="0"/>
              <a:t> und das </a:t>
            </a:r>
            <a:r>
              <a:rPr lang="en-GB" sz="2300" b="1" dirty="0" err="1"/>
              <a:t>Teilen</a:t>
            </a:r>
            <a:r>
              <a:rPr lang="en-GB" sz="2300" b="1" dirty="0"/>
              <a:t> von </a:t>
            </a:r>
            <a:r>
              <a:rPr lang="en-GB" sz="2300" b="1" dirty="0" err="1"/>
              <a:t>Erfolgsgeschichten</a:t>
            </a:r>
            <a:r>
              <a:rPr lang="en-GB" sz="2300" b="1" dirty="0"/>
              <a:t> </a:t>
            </a:r>
            <a:r>
              <a:rPr lang="en-GB" sz="2300" dirty="0" err="1"/>
              <a:t>zu</a:t>
            </a:r>
            <a:r>
              <a:rPr lang="en-GB" sz="2300" dirty="0"/>
              <a:t> </a:t>
            </a:r>
            <a:r>
              <a:rPr lang="en-GB" sz="2300" dirty="0" err="1"/>
              <a:t>erhöhen</a:t>
            </a:r>
            <a:r>
              <a:rPr lang="en-GB" sz="2300" dirty="0"/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300" dirty="0" err="1"/>
              <a:t>Sogar</a:t>
            </a:r>
            <a:r>
              <a:rPr lang="en-GB" sz="2300" dirty="0"/>
              <a:t> </a:t>
            </a:r>
            <a:r>
              <a:rPr lang="en-GB" sz="2300" b="1" dirty="0" err="1"/>
              <a:t>personalisierte</a:t>
            </a:r>
            <a:r>
              <a:rPr lang="en-GB" sz="2300" b="1" dirty="0"/>
              <a:t> </a:t>
            </a:r>
            <a:r>
              <a:rPr lang="en-GB" sz="2300" b="1" dirty="0" err="1"/>
              <a:t>Inhalte</a:t>
            </a:r>
            <a:r>
              <a:rPr lang="en-GB" sz="2300" b="1" dirty="0"/>
              <a:t> </a:t>
            </a:r>
            <a:r>
              <a:rPr lang="en-GB" sz="2300" dirty="0" err="1"/>
              <a:t>werden</a:t>
            </a:r>
            <a:r>
              <a:rPr lang="en-GB" sz="2300" dirty="0"/>
              <a:t> </a:t>
            </a:r>
            <a:r>
              <a:rPr lang="en-GB" sz="2300" dirty="0" err="1"/>
              <a:t>über</a:t>
            </a:r>
            <a:r>
              <a:rPr lang="en-GB" sz="2300" dirty="0"/>
              <a:t> die "Explore"-</a:t>
            </a:r>
            <a:r>
              <a:rPr lang="en-GB" sz="2300" dirty="0" err="1"/>
              <a:t>Funktion</a:t>
            </a:r>
            <a:r>
              <a:rPr lang="en-GB" sz="2300" dirty="0"/>
              <a:t> </a:t>
            </a:r>
            <a:r>
              <a:rPr lang="en-GB" sz="2300" dirty="0" err="1"/>
              <a:t>angezeigt</a:t>
            </a:r>
            <a:r>
              <a:rPr lang="en-GB" sz="2300" dirty="0"/>
              <a:t>, und </a:t>
            </a:r>
            <a:r>
              <a:rPr lang="en-GB" sz="2300" dirty="0" err="1"/>
              <a:t>eine</a:t>
            </a:r>
            <a:r>
              <a:rPr lang="en-GB" sz="2300" dirty="0"/>
              <a:t> </a:t>
            </a:r>
            <a:r>
              <a:rPr lang="en-GB" sz="2300" dirty="0" err="1"/>
              <a:t>Videoaufnahmefunktion</a:t>
            </a:r>
            <a:r>
              <a:rPr lang="en-GB" sz="2300" dirty="0"/>
              <a:t> </a:t>
            </a:r>
            <a:r>
              <a:rPr lang="en-GB" sz="2300" dirty="0" err="1"/>
              <a:t>ist</a:t>
            </a:r>
            <a:r>
              <a:rPr lang="en-GB" sz="2300" dirty="0"/>
              <a:t> </a:t>
            </a:r>
            <a:r>
              <a:rPr lang="en-GB" sz="2300" dirty="0" err="1"/>
              <a:t>ein</a:t>
            </a:r>
            <a:r>
              <a:rPr lang="en-GB" sz="2300" dirty="0"/>
              <a:t> </a:t>
            </a:r>
            <a:r>
              <a:rPr lang="en-GB" sz="2300" dirty="0" err="1"/>
              <a:t>großartiges</a:t>
            </a:r>
            <a:r>
              <a:rPr lang="en-GB" sz="2300" dirty="0"/>
              <a:t> </a:t>
            </a:r>
            <a:r>
              <a:rPr lang="en-GB" sz="2300" dirty="0" err="1"/>
              <a:t>Werkzeug</a:t>
            </a:r>
            <a:r>
              <a:rPr lang="en-GB" sz="2300" dirty="0"/>
              <a:t> für die </a:t>
            </a:r>
            <a:r>
              <a:rPr lang="en-GB" sz="2300" dirty="0" err="1"/>
              <a:t>Erstellung</a:t>
            </a:r>
            <a:r>
              <a:rPr lang="en-GB" sz="2300" dirty="0"/>
              <a:t> von </a:t>
            </a:r>
            <a:r>
              <a:rPr lang="en-GB" sz="2300" dirty="0" err="1"/>
              <a:t>Zeitraffer</a:t>
            </a:r>
            <a:r>
              <a:rPr lang="en-GB" sz="2300" dirty="0"/>
              <a:t>-Videos. </a:t>
            </a:r>
            <a:r>
              <a:rPr lang="en-GB" sz="2300" dirty="0" err="1"/>
              <a:t>Derzeit</a:t>
            </a:r>
            <a:r>
              <a:rPr lang="en-GB" sz="2300" dirty="0"/>
              <a:t> </a:t>
            </a:r>
            <a:r>
              <a:rPr lang="en-GB" sz="2300" dirty="0" err="1"/>
              <a:t>sind</a:t>
            </a:r>
            <a:r>
              <a:rPr lang="en-GB" sz="2300" dirty="0"/>
              <a:t> 86 % der </a:t>
            </a:r>
            <a:r>
              <a:rPr lang="en-GB" sz="2300" dirty="0" err="1"/>
              <a:t>internationalen</a:t>
            </a:r>
            <a:r>
              <a:rPr lang="en-GB" sz="2300" dirty="0"/>
              <a:t> </a:t>
            </a:r>
            <a:r>
              <a:rPr lang="en-GB" sz="2300" dirty="0" err="1"/>
              <a:t>Spitzenmarken</a:t>
            </a:r>
            <a:r>
              <a:rPr lang="en-GB" sz="2300" dirty="0"/>
              <a:t> auf </a:t>
            </a:r>
            <a:r>
              <a:rPr lang="en-GB" sz="2300" dirty="0" err="1"/>
              <a:t>dieser</a:t>
            </a:r>
            <a:r>
              <a:rPr lang="en-GB" sz="2300" dirty="0"/>
              <a:t> </a:t>
            </a:r>
            <a:r>
              <a:rPr lang="en-GB" sz="2300" dirty="0" err="1"/>
              <a:t>Plattform</a:t>
            </a:r>
            <a:r>
              <a:rPr lang="en-GB" sz="2300" dirty="0"/>
              <a:t> </a:t>
            </a:r>
            <a:r>
              <a:rPr lang="en-GB" sz="2300" dirty="0" err="1"/>
              <a:t>aktiv</a:t>
            </a:r>
            <a:r>
              <a:rPr lang="en-GB" sz="2300" dirty="0"/>
              <a:t>.</a:t>
            </a:r>
          </a:p>
          <a:p>
            <a:endParaRPr lang="en-GB" sz="2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E0828-E013-A567-9A2C-080133D62430}"/>
              </a:ext>
            </a:extLst>
          </p:cNvPr>
          <p:cNvSpPr txBox="1"/>
          <p:nvPr/>
        </p:nvSpPr>
        <p:spPr>
          <a:xfrm>
            <a:off x="238507" y="669069"/>
            <a:ext cx="7758481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8000"/>
            <a:r>
              <a:rPr lang="en-GB" sz="3000" b="1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GB" sz="3000" b="1" dirty="0">
                <a:solidFill>
                  <a:srgbClr val="000000"/>
                </a:solidFill>
              </a:rPr>
              <a:t> </a:t>
            </a:r>
            <a:r>
              <a:rPr lang="en-GB" sz="3000" dirty="0" err="1">
                <a:solidFill>
                  <a:srgbClr val="000000"/>
                </a:solidFill>
              </a:rPr>
              <a:t>ist</a:t>
            </a:r>
            <a:r>
              <a:rPr lang="en-GB" sz="3000" dirty="0">
                <a:solidFill>
                  <a:srgbClr val="000000"/>
                </a:solidFill>
              </a:rPr>
              <a:t> </a:t>
            </a:r>
            <a:r>
              <a:rPr lang="en-GB" sz="3000" dirty="0" err="1">
                <a:solidFill>
                  <a:srgbClr val="000000"/>
                </a:solidFill>
              </a:rPr>
              <a:t>eine</a:t>
            </a:r>
            <a:r>
              <a:rPr lang="en-GB" sz="3000" dirty="0">
                <a:solidFill>
                  <a:srgbClr val="000000"/>
                </a:solidFill>
              </a:rPr>
              <a:t> </a:t>
            </a:r>
            <a:r>
              <a:rPr lang="en-GB" sz="3000" dirty="0" err="1">
                <a:solidFill>
                  <a:srgbClr val="000000"/>
                </a:solidFill>
              </a:rPr>
              <a:t>sehr</a:t>
            </a:r>
            <a:r>
              <a:rPr lang="en-GB" sz="3000" dirty="0">
                <a:solidFill>
                  <a:srgbClr val="000000"/>
                </a:solidFill>
              </a:rPr>
              <a:t> </a:t>
            </a:r>
            <a:r>
              <a:rPr lang="en-GB" sz="3000" dirty="0" err="1">
                <a:solidFill>
                  <a:srgbClr val="000000"/>
                </a:solidFill>
              </a:rPr>
              <a:t>effektive</a:t>
            </a:r>
            <a:r>
              <a:rPr lang="en-GB" sz="3000" dirty="0">
                <a:solidFill>
                  <a:srgbClr val="000000"/>
                </a:solidFill>
              </a:rPr>
              <a:t> </a:t>
            </a:r>
            <a:r>
              <a:rPr lang="en-GB" sz="3000" dirty="0" err="1">
                <a:solidFill>
                  <a:srgbClr val="000000"/>
                </a:solidFill>
              </a:rPr>
              <a:t>Plattform</a:t>
            </a:r>
            <a:r>
              <a:rPr lang="en-GB" sz="3000" dirty="0">
                <a:solidFill>
                  <a:srgbClr val="000000"/>
                </a:solidFill>
              </a:rPr>
              <a:t> für Social-Media-</a:t>
            </a:r>
            <a:r>
              <a:rPr lang="en-GB" sz="3000" dirty="0" err="1">
                <a:solidFill>
                  <a:srgbClr val="000000"/>
                </a:solidFill>
              </a:rPr>
              <a:t>Aktivitäten</a:t>
            </a:r>
            <a:r>
              <a:rPr lang="en-GB" sz="3000" dirty="0">
                <a:solidFill>
                  <a:srgbClr val="000000"/>
                </a:solidFill>
              </a:rPr>
              <a:t> </a:t>
            </a:r>
            <a:r>
              <a:rPr lang="en-GB" sz="3000" dirty="0" err="1">
                <a:solidFill>
                  <a:srgbClr val="000000"/>
                </a:solidFill>
              </a:rPr>
              <a:t>im</a:t>
            </a:r>
            <a:r>
              <a:rPr lang="en-GB" sz="3000" dirty="0">
                <a:solidFill>
                  <a:srgbClr val="000000"/>
                </a:solidFill>
              </a:rPr>
              <a:t> </a:t>
            </a:r>
            <a:r>
              <a:rPr lang="en-GB" sz="3000" dirty="0" err="1">
                <a:solidFill>
                  <a:srgbClr val="000000"/>
                </a:solidFill>
              </a:rPr>
              <a:t>Lebensmittelsektor</a:t>
            </a:r>
            <a:r>
              <a:rPr lang="en-GB" sz="3000" dirty="0">
                <a:solidFill>
                  <a:srgbClr val="000000"/>
                </a:solidFill>
              </a:rPr>
              <a:t>, so </a:t>
            </a:r>
            <a:r>
              <a:rPr lang="en-GB" sz="3000" dirty="0" err="1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Celimli</a:t>
            </a:r>
            <a:r>
              <a:rPr lang="en-GB" sz="3000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und Adanacioglu (2021</a:t>
            </a:r>
            <a:r>
              <a:rPr lang="en-GB" sz="30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). </a:t>
            </a:r>
            <a:r>
              <a:rPr lang="en-GB" sz="3200" dirty="0">
                <a:solidFill>
                  <a:srgbClr val="000000"/>
                </a:solidFill>
              </a:rPr>
              <a:t>… Sie </a:t>
            </a:r>
            <a:r>
              <a:rPr lang="en-GB" sz="3200" dirty="0" err="1">
                <a:solidFill>
                  <a:srgbClr val="000000"/>
                </a:solidFill>
              </a:rPr>
              <a:t>können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aber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auch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erfolgreich</a:t>
            </a:r>
            <a:r>
              <a:rPr lang="en-GB" sz="3200" dirty="0">
                <a:solidFill>
                  <a:srgbClr val="000000"/>
                </a:solidFill>
              </a:rPr>
              <a:t> sein </a:t>
            </a:r>
            <a:r>
              <a:rPr lang="en-GB" sz="3200" dirty="0" err="1">
                <a:solidFill>
                  <a:srgbClr val="000000"/>
                </a:solidFill>
              </a:rPr>
              <a:t>mit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>
                <a:solidFill>
                  <a:srgbClr val="1188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en-GB" sz="3200" dirty="0"/>
              <a:t> </a:t>
            </a: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4D4930B4-DF85-81DE-EBAC-C40228357D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685" b="-38537"/>
          <a:stretch/>
        </p:blipFill>
        <p:spPr>
          <a:xfrm>
            <a:off x="8602663" y="1265238"/>
            <a:ext cx="2265362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1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8935F-751F-6423-E93E-828173B459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4" y="636399"/>
            <a:ext cx="6721163" cy="1607179"/>
          </a:xfrm>
          <a:solidFill>
            <a:srgbClr val="FED100"/>
          </a:solidFill>
        </p:spPr>
        <p:txBody>
          <a:bodyPr>
            <a:normAutofit/>
          </a:bodyPr>
          <a:lstStyle/>
          <a:p>
            <a:r>
              <a:rPr lang="en-US" dirty="0" err="1"/>
              <a:t>Publikums</a:t>
            </a:r>
            <a:r>
              <a:rPr lang="en-US" dirty="0"/>
              <a:t>-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Kundenbindung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Medien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B9202-C885-389A-EC51-135579A724F2}"/>
              </a:ext>
            </a:extLst>
          </p:cNvPr>
          <p:cNvSpPr txBox="1"/>
          <p:nvPr/>
        </p:nvSpPr>
        <p:spPr>
          <a:xfrm>
            <a:off x="7536196" y="5998504"/>
            <a:ext cx="4398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Instagram polls for your business | The Social Journal (zoho.com)</a:t>
            </a:r>
            <a:endParaRPr lang="en-IE">
              <a:solidFill>
                <a:srgbClr val="1188A3"/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E97277D-0762-2BBD-ADD5-25EFF2B787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769591B-F28E-16EB-AB25-E627FAA75A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2484959"/>
            <a:ext cx="6335091" cy="38367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0"/>
            <a:r>
              <a:rPr lang="en-US" dirty="0" err="1"/>
              <a:t>Über</a:t>
            </a:r>
            <a:r>
              <a:rPr lang="en-US" dirty="0"/>
              <a:t> 500 </a:t>
            </a:r>
            <a:r>
              <a:rPr lang="en-US" dirty="0" err="1"/>
              <a:t>Millionen</a:t>
            </a:r>
            <a:r>
              <a:rPr lang="en-US" dirty="0"/>
              <a:t> </a:t>
            </a:r>
            <a:r>
              <a:rPr lang="en-US" dirty="0" err="1"/>
              <a:t>Nutzer</a:t>
            </a:r>
            <a:r>
              <a:rPr lang="en-US" dirty="0"/>
              <a:t> </a:t>
            </a:r>
            <a:r>
              <a:rPr lang="en-US" dirty="0" err="1"/>
              <a:t>schauen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täglich</a:t>
            </a:r>
            <a:r>
              <a:rPr lang="en-US" dirty="0"/>
              <a:t> Instagram Stories an. Von </a:t>
            </a:r>
            <a:r>
              <a:rPr lang="en-US" dirty="0" err="1"/>
              <a:t>Influencern</a:t>
            </a:r>
            <a:r>
              <a:rPr lang="en-US" dirty="0"/>
              <a:t> bis </a:t>
            </a:r>
            <a:r>
              <a:rPr lang="en-US" dirty="0" err="1"/>
              <a:t>hin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großen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Instagrammer die Story-</a:t>
            </a:r>
            <a:r>
              <a:rPr lang="en-US" dirty="0" err="1"/>
              <a:t>Umfragefunktion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, um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ihrem</a:t>
            </a:r>
            <a:r>
              <a:rPr lang="en-US" dirty="0"/>
              <a:t> </a:t>
            </a:r>
            <a:r>
              <a:rPr lang="en-US" dirty="0" err="1"/>
              <a:t>Publikum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b="1" dirty="0" err="1"/>
              <a:t>interagieren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sondern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, um </a:t>
            </a:r>
            <a:r>
              <a:rPr lang="en-US" b="1" dirty="0" err="1"/>
              <a:t>sie</a:t>
            </a:r>
            <a:r>
              <a:rPr lang="en-US" b="1" dirty="0"/>
              <a:t> in die </a:t>
            </a:r>
            <a:r>
              <a:rPr lang="en-US" b="1" dirty="0" err="1"/>
              <a:t>Entscheidungsfindung</a:t>
            </a:r>
            <a:r>
              <a:rPr lang="en-US" b="1" dirty="0"/>
              <a:t> </a:t>
            </a:r>
            <a:r>
              <a:rPr lang="en-US" b="1" dirty="0" err="1"/>
              <a:t>einzubeziehen</a:t>
            </a:r>
            <a:r>
              <a:rPr lang="en-US" b="1" dirty="0"/>
              <a:t> </a:t>
            </a:r>
            <a:r>
              <a:rPr lang="en-US" dirty="0"/>
              <a:t>und </a:t>
            </a:r>
            <a:r>
              <a:rPr lang="en-US" dirty="0" err="1"/>
              <a:t>diese</a:t>
            </a:r>
            <a:r>
              <a:rPr lang="en-US" dirty="0"/>
              <a:t> von der Masse </a:t>
            </a:r>
            <a:r>
              <a:rPr lang="en-US" dirty="0" err="1"/>
              <a:t>gesammelten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r>
              <a:rPr lang="en-US" dirty="0"/>
              <a:t> für </a:t>
            </a:r>
            <a:r>
              <a:rPr lang="en-US" dirty="0" err="1"/>
              <a:t>zukünftige</a:t>
            </a:r>
            <a:r>
              <a:rPr lang="en-US" dirty="0"/>
              <a:t> </a:t>
            </a:r>
            <a:r>
              <a:rPr lang="en-US" dirty="0" err="1"/>
              <a:t>Markenaktivitäten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. </a:t>
            </a:r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Sie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Tools, um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Menüoptionen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entscheiden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09979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2849B8-5DF5-D65A-023A-00BEE94F15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3. </a:t>
            </a:r>
            <a:r>
              <a:rPr lang="en-GB" dirty="0" err="1"/>
              <a:t>Bindung</a:t>
            </a:r>
            <a:r>
              <a:rPr lang="en-GB" dirty="0"/>
              <a:t> </a:t>
            </a:r>
            <a:r>
              <a:rPr lang="en-GB" dirty="0" err="1"/>
              <a:t>bestehender</a:t>
            </a:r>
            <a:r>
              <a:rPr lang="en-GB" dirty="0"/>
              <a:t> </a:t>
            </a:r>
            <a:r>
              <a:rPr lang="en-GB" dirty="0" err="1"/>
              <a:t>Kunden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DE3EB2-2FF4-D54F-8469-E2CECE3A4439}"/>
              </a:ext>
            </a:extLst>
          </p:cNvPr>
          <p:cNvSpPr txBox="1"/>
          <p:nvPr/>
        </p:nvSpPr>
        <p:spPr>
          <a:xfrm>
            <a:off x="357188" y="5470826"/>
            <a:ext cx="604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1188A3"/>
                </a:solidFill>
              </a:rPr>
              <a:t>Quellen</a:t>
            </a:r>
            <a:r>
              <a:rPr lang="en-GB" sz="1400" dirty="0">
                <a:solidFill>
                  <a:srgbClr val="1188A3"/>
                </a:solidFill>
              </a:rPr>
              <a:t>: </a:t>
            </a:r>
            <a:r>
              <a:rPr lang="en-GB" sz="1400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Karani &amp; Fraccastoro (2010); </a:t>
            </a:r>
            <a:r>
              <a:rPr lang="en-GB" sz="1400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Kaur et al. (2018);  </a:t>
            </a:r>
            <a:r>
              <a:rPr lang="en-GB" sz="1400" dirty="0">
                <a:solidFill>
                  <a:srgbClr val="1188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Kumar&amp;Reinartz (2018)</a:t>
            </a:r>
            <a:endParaRPr lang="en-GB" sz="1400" dirty="0">
              <a:solidFill>
                <a:srgbClr val="1188A3"/>
              </a:solidFill>
            </a:endParaRPr>
          </a:p>
        </p:txBody>
      </p:sp>
      <p:graphicFrame>
        <p:nvGraphicFramePr>
          <p:cNvPr id="2052" name="Textplatzhalter 1">
            <a:extLst>
              <a:ext uri="{FF2B5EF4-FFF2-40B4-BE49-F238E27FC236}">
                <a16:creationId xmlns:a16="http://schemas.microsoft.com/office/drawing/2014/main" id="{4BC49DA2-B6C8-90FE-924C-AF8D3DD6C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52913"/>
              </p:ext>
            </p:extLst>
          </p:nvPr>
        </p:nvGraphicFramePr>
        <p:xfrm>
          <a:off x="458787" y="1225193"/>
          <a:ext cx="11296527" cy="386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32232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75B1E4-17C1-3027-7027-FD785708A6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732" y="1559502"/>
            <a:ext cx="5361285" cy="44039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100" dirty="0"/>
              <a:t>Neue </a:t>
            </a:r>
            <a:r>
              <a:rPr lang="en-GB" sz="2100" dirty="0" err="1"/>
              <a:t>Standorte</a:t>
            </a:r>
            <a:r>
              <a:rPr lang="en-GB" sz="2100" dirty="0"/>
              <a:t> </a:t>
            </a:r>
            <a:r>
              <a:rPr lang="en-GB" sz="2100" dirty="0" err="1"/>
              <a:t>sind</a:t>
            </a:r>
            <a:r>
              <a:rPr lang="en-GB" sz="2100" dirty="0"/>
              <a:t> für </a:t>
            </a:r>
            <a:r>
              <a:rPr lang="en-GB" sz="2100" dirty="0" err="1"/>
              <a:t>Unternehmen</a:t>
            </a:r>
            <a:r>
              <a:rPr lang="en-GB" sz="2100" dirty="0"/>
              <a:t> </a:t>
            </a:r>
            <a:r>
              <a:rPr lang="en-GB" sz="2100" dirty="0" err="1"/>
              <a:t>eine</a:t>
            </a:r>
            <a:r>
              <a:rPr lang="en-GB" sz="2100" dirty="0"/>
              <a:t> Chance, </a:t>
            </a:r>
            <a:r>
              <a:rPr lang="en-GB" sz="2100" dirty="0" err="1"/>
              <a:t>wenn</a:t>
            </a:r>
            <a:r>
              <a:rPr lang="en-GB" sz="2100" dirty="0"/>
              <a:t> es </a:t>
            </a:r>
            <a:r>
              <a:rPr lang="en-GB" sz="2100" dirty="0" err="1"/>
              <a:t>schwierig</a:t>
            </a:r>
            <a:r>
              <a:rPr lang="en-GB" sz="2100" dirty="0"/>
              <a:t> </a:t>
            </a:r>
            <a:r>
              <a:rPr lang="en-GB" sz="2100" dirty="0" err="1"/>
              <a:t>ist</a:t>
            </a:r>
            <a:r>
              <a:rPr lang="en-GB" sz="2100" dirty="0"/>
              <a:t>, </a:t>
            </a:r>
            <a:r>
              <a:rPr lang="en-GB" sz="2100" dirty="0" err="1"/>
              <a:t>mit</a:t>
            </a:r>
            <a:r>
              <a:rPr lang="en-GB" sz="2100" dirty="0"/>
              <a:t> </a:t>
            </a:r>
            <a:r>
              <a:rPr lang="en-GB" sz="2100" dirty="0" err="1"/>
              <a:t>einem</a:t>
            </a:r>
            <a:r>
              <a:rPr lang="en-GB" sz="2100" dirty="0"/>
              <a:t> </a:t>
            </a:r>
            <a:r>
              <a:rPr lang="en-GB" sz="2100" dirty="0" err="1"/>
              <a:t>neuen</a:t>
            </a:r>
            <a:r>
              <a:rPr lang="en-GB" sz="2100" dirty="0"/>
              <a:t> </a:t>
            </a:r>
            <a:r>
              <a:rPr lang="en-GB" sz="2100" dirty="0" err="1"/>
              <a:t>Produkt</a:t>
            </a:r>
            <a:r>
              <a:rPr lang="en-GB" sz="2100" dirty="0"/>
              <a:t> </a:t>
            </a:r>
            <a:r>
              <a:rPr lang="en-GB" sz="2100" dirty="0" err="1"/>
              <a:t>Kunden</a:t>
            </a:r>
            <a:r>
              <a:rPr lang="en-GB" sz="2100" dirty="0"/>
              <a:t> </a:t>
            </a:r>
            <a:r>
              <a:rPr lang="en-GB" sz="2100" dirty="0" err="1"/>
              <a:t>zu</a:t>
            </a:r>
            <a:r>
              <a:rPr lang="en-GB" sz="2100" dirty="0"/>
              <a:t> </a:t>
            </a:r>
            <a:r>
              <a:rPr lang="en-GB" sz="2100" dirty="0" err="1"/>
              <a:t>gewinnen</a:t>
            </a:r>
            <a:r>
              <a:rPr lang="en-GB" sz="2100" dirty="0"/>
              <a:t>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100" dirty="0"/>
              <a:t>Neue </a:t>
            </a:r>
            <a:r>
              <a:rPr lang="en-GB" sz="2100" dirty="0" err="1"/>
              <a:t>Märkte</a:t>
            </a:r>
            <a:r>
              <a:rPr lang="en-GB" sz="2100" dirty="0"/>
              <a:t> </a:t>
            </a:r>
            <a:r>
              <a:rPr lang="en-GB" sz="2100" dirty="0" err="1"/>
              <a:t>mit</a:t>
            </a:r>
            <a:r>
              <a:rPr lang="en-GB" sz="2100" dirty="0"/>
              <a:t> </a:t>
            </a:r>
            <a:r>
              <a:rPr lang="en-GB" sz="2100" dirty="0" err="1"/>
              <a:t>geringem</a:t>
            </a:r>
            <a:r>
              <a:rPr lang="en-GB" sz="2100" dirty="0"/>
              <a:t> </a:t>
            </a:r>
            <a:r>
              <a:rPr lang="en-GB" sz="2100" dirty="0" err="1"/>
              <a:t>Wettbewerb</a:t>
            </a:r>
            <a:r>
              <a:rPr lang="en-GB" sz="2100" dirty="0"/>
              <a:t> </a:t>
            </a:r>
            <a:r>
              <a:rPr lang="en-GB" sz="2100" dirty="0" err="1"/>
              <a:t>sind</a:t>
            </a:r>
            <a:r>
              <a:rPr lang="en-GB" sz="2100" dirty="0"/>
              <a:t> in der Regel </a:t>
            </a:r>
            <a:r>
              <a:rPr lang="en-GB" sz="2100" dirty="0" err="1"/>
              <a:t>weniger</a:t>
            </a:r>
            <a:r>
              <a:rPr lang="en-GB" sz="2100" dirty="0"/>
              <a:t> </a:t>
            </a:r>
            <a:r>
              <a:rPr lang="en-GB" sz="2100" dirty="0" err="1"/>
              <a:t>kostspielig</a:t>
            </a:r>
            <a:r>
              <a:rPr lang="en-GB" sz="2100" dirty="0"/>
              <a:t> in der </a:t>
            </a:r>
            <a:r>
              <a:rPr lang="en-GB" sz="2100" dirty="0" err="1"/>
              <a:t>Einrichtung</a:t>
            </a:r>
            <a:r>
              <a:rPr lang="en-GB" sz="2100" dirty="0"/>
              <a:t> und </a:t>
            </a:r>
            <a:r>
              <a:rPr lang="en-GB" sz="2100" dirty="0" err="1"/>
              <a:t>haben</a:t>
            </a:r>
            <a:r>
              <a:rPr lang="en-GB" sz="2100" dirty="0"/>
              <a:t> </a:t>
            </a:r>
            <a:r>
              <a:rPr lang="en-GB" sz="2100" dirty="0" err="1"/>
              <a:t>eine</a:t>
            </a:r>
            <a:r>
              <a:rPr lang="en-GB" sz="2100" dirty="0"/>
              <a:t> </a:t>
            </a:r>
            <a:r>
              <a:rPr lang="en-GB" sz="2100" dirty="0" err="1"/>
              <a:t>höhere</a:t>
            </a:r>
            <a:r>
              <a:rPr lang="en-GB" sz="2100" dirty="0"/>
              <a:t> </a:t>
            </a:r>
            <a:r>
              <a:rPr lang="en-GB" sz="2100" dirty="0" err="1"/>
              <a:t>Nachfrage</a:t>
            </a:r>
            <a:r>
              <a:rPr lang="en-GB" sz="2100" dirty="0"/>
              <a:t> </a:t>
            </a:r>
            <a:r>
              <a:rPr lang="en-GB" sz="2100" dirty="0" err="1"/>
              <a:t>nach</a:t>
            </a:r>
            <a:r>
              <a:rPr lang="en-GB" sz="2100" dirty="0"/>
              <a:t> </a:t>
            </a:r>
            <a:r>
              <a:rPr lang="en-GB" sz="2100" dirty="0" err="1"/>
              <a:t>neuen</a:t>
            </a:r>
            <a:r>
              <a:rPr lang="en-GB" sz="2100" dirty="0"/>
              <a:t> </a:t>
            </a:r>
            <a:r>
              <a:rPr lang="en-GB" sz="2100" dirty="0" err="1"/>
              <a:t>Produkten</a:t>
            </a:r>
            <a:r>
              <a:rPr lang="en-GB" sz="2100" dirty="0"/>
              <a:t>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100" dirty="0"/>
              <a:t>Die </a:t>
            </a:r>
            <a:r>
              <a:rPr lang="en-GB" sz="2100" dirty="0" err="1"/>
              <a:t>Durchführung</a:t>
            </a:r>
            <a:r>
              <a:rPr lang="en-GB" sz="2100" dirty="0"/>
              <a:t> </a:t>
            </a:r>
            <a:r>
              <a:rPr lang="en-GB" sz="2100" dirty="0" err="1"/>
              <a:t>einer</a:t>
            </a:r>
            <a:r>
              <a:rPr lang="en-GB" sz="2100" dirty="0"/>
              <a:t> </a:t>
            </a:r>
            <a:r>
              <a:rPr lang="en-GB" sz="2100" dirty="0" err="1"/>
              <a:t>geografischen</a:t>
            </a:r>
            <a:r>
              <a:rPr lang="en-GB" sz="2100" dirty="0"/>
              <a:t> </a:t>
            </a:r>
            <a:r>
              <a:rPr lang="en-GB" sz="2100" dirty="0" err="1"/>
              <a:t>Marktforschung</a:t>
            </a:r>
            <a:r>
              <a:rPr lang="en-GB" sz="2100" dirty="0"/>
              <a:t> </a:t>
            </a:r>
            <a:r>
              <a:rPr lang="en-GB" sz="2100" dirty="0" err="1"/>
              <a:t>ist</a:t>
            </a:r>
            <a:r>
              <a:rPr lang="en-GB" sz="2100" dirty="0"/>
              <a:t> </a:t>
            </a:r>
            <a:r>
              <a:rPr lang="en-GB" sz="2100" dirty="0" err="1"/>
              <a:t>ein</a:t>
            </a:r>
            <a:r>
              <a:rPr lang="en-GB" sz="2100" dirty="0"/>
              <a:t> </a:t>
            </a:r>
            <a:r>
              <a:rPr lang="en-GB" sz="2100" dirty="0" err="1"/>
              <a:t>guter</a:t>
            </a:r>
            <a:r>
              <a:rPr lang="en-GB" sz="2100" dirty="0"/>
              <a:t> Ansatz, da </a:t>
            </a:r>
            <a:r>
              <a:rPr lang="en-GB" sz="2100" dirty="0" err="1"/>
              <a:t>sie</a:t>
            </a:r>
            <a:r>
              <a:rPr lang="en-GB" sz="2100" dirty="0"/>
              <a:t> </a:t>
            </a:r>
            <a:r>
              <a:rPr lang="en-GB" sz="2100" dirty="0" err="1"/>
              <a:t>dazu</a:t>
            </a:r>
            <a:r>
              <a:rPr lang="en-GB" sz="2100" dirty="0"/>
              <a:t> </a:t>
            </a:r>
            <a:r>
              <a:rPr lang="en-GB" sz="2100" dirty="0" err="1"/>
              <a:t>beiträgt</a:t>
            </a:r>
            <a:r>
              <a:rPr lang="en-GB" sz="2100" dirty="0"/>
              <a:t>, </a:t>
            </a:r>
            <a:r>
              <a:rPr lang="en-GB" sz="2100" dirty="0" err="1"/>
              <a:t>Gebiete</a:t>
            </a:r>
            <a:r>
              <a:rPr lang="en-GB" sz="2100" dirty="0"/>
              <a:t> </a:t>
            </a:r>
            <a:r>
              <a:rPr lang="en-GB" sz="2100" dirty="0" err="1"/>
              <a:t>ausfindig</a:t>
            </a:r>
            <a:r>
              <a:rPr lang="en-GB" sz="2100" dirty="0"/>
              <a:t> </a:t>
            </a:r>
            <a:r>
              <a:rPr lang="en-GB" sz="2100" dirty="0" err="1"/>
              <a:t>zu</a:t>
            </a:r>
            <a:r>
              <a:rPr lang="en-GB" sz="2100" dirty="0"/>
              <a:t> </a:t>
            </a:r>
            <a:r>
              <a:rPr lang="en-GB" sz="2100" dirty="0" err="1"/>
              <a:t>machen</a:t>
            </a:r>
            <a:r>
              <a:rPr lang="en-GB" sz="2100" dirty="0"/>
              <a:t>, in </a:t>
            </a:r>
            <a:r>
              <a:rPr lang="en-GB" sz="2100" dirty="0" err="1"/>
              <a:t>denen</a:t>
            </a:r>
            <a:r>
              <a:rPr lang="en-GB" sz="2100" dirty="0"/>
              <a:t> </a:t>
            </a:r>
            <a:r>
              <a:rPr lang="en-GB" sz="2100" dirty="0" err="1"/>
              <a:t>sich</a:t>
            </a:r>
            <a:r>
              <a:rPr lang="en-GB" sz="2100" dirty="0"/>
              <a:t> </a:t>
            </a:r>
            <a:r>
              <a:rPr lang="en-GB" sz="2100" dirty="0" err="1"/>
              <a:t>mehr</a:t>
            </a:r>
            <a:r>
              <a:rPr lang="en-GB" sz="2100" dirty="0"/>
              <a:t> </a:t>
            </a:r>
            <a:r>
              <a:rPr lang="en-GB" sz="2100" dirty="0" err="1"/>
              <a:t>Käufer</a:t>
            </a:r>
            <a:r>
              <a:rPr lang="en-GB" sz="2100" dirty="0"/>
              <a:t> für </a:t>
            </a:r>
            <a:r>
              <a:rPr lang="en-GB" sz="2100" dirty="0" err="1"/>
              <a:t>ein</a:t>
            </a:r>
            <a:r>
              <a:rPr lang="en-GB" sz="2100" dirty="0"/>
              <a:t> </a:t>
            </a:r>
            <a:r>
              <a:rPr lang="en-GB" sz="2100" dirty="0" err="1"/>
              <a:t>Produkt</a:t>
            </a:r>
            <a:r>
              <a:rPr lang="en-GB" sz="2100" dirty="0"/>
              <a:t> </a:t>
            </a:r>
            <a:r>
              <a:rPr lang="en-GB" sz="2100" dirty="0" err="1"/>
              <a:t>befinden</a:t>
            </a:r>
            <a:r>
              <a:rPr lang="en-GB" sz="2100" dirty="0"/>
              <a:t>. (z. B. </a:t>
            </a:r>
            <a:r>
              <a:rPr lang="en-GB" sz="2100" dirty="0" err="1"/>
              <a:t>könnte</a:t>
            </a:r>
            <a:r>
              <a:rPr lang="en-GB" sz="2100" dirty="0"/>
              <a:t> es in </a:t>
            </a:r>
            <a:r>
              <a:rPr lang="en-GB" sz="2100" dirty="0" err="1"/>
              <a:t>städtischen</a:t>
            </a:r>
            <a:r>
              <a:rPr lang="en-GB" sz="2100" dirty="0"/>
              <a:t> </a:t>
            </a:r>
            <a:r>
              <a:rPr lang="en-GB" sz="2100" dirty="0" err="1"/>
              <a:t>Gebieten</a:t>
            </a:r>
            <a:r>
              <a:rPr lang="en-GB" sz="2100" dirty="0"/>
              <a:t> </a:t>
            </a:r>
            <a:r>
              <a:rPr lang="en-GB" sz="2100" dirty="0" err="1"/>
              <a:t>mehr</a:t>
            </a:r>
            <a:r>
              <a:rPr lang="en-GB" sz="2100" dirty="0"/>
              <a:t> </a:t>
            </a:r>
            <a:r>
              <a:rPr lang="en-GB" sz="2100" dirty="0" err="1"/>
              <a:t>Senioren</a:t>
            </a:r>
            <a:r>
              <a:rPr lang="en-GB" sz="2100" dirty="0"/>
              <a:t> </a:t>
            </a:r>
            <a:r>
              <a:rPr lang="en-GB" sz="2100" dirty="0" err="1"/>
              <a:t>geben</a:t>
            </a:r>
            <a:r>
              <a:rPr lang="en-GB" sz="2100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198666-FBFC-F532-ED19-618076A9FD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0934" y="228600"/>
            <a:ext cx="5564883" cy="582221"/>
          </a:xfrm>
        </p:spPr>
        <p:txBody>
          <a:bodyPr>
            <a:noAutofit/>
          </a:bodyPr>
          <a:lstStyle/>
          <a:p>
            <a:r>
              <a:rPr lang="en-GB" dirty="0"/>
              <a:t>4. </a:t>
            </a:r>
            <a:r>
              <a:rPr lang="en-GB" sz="3200" dirty="0"/>
              <a:t>Neue </a:t>
            </a:r>
            <a:r>
              <a:rPr lang="en-GB" sz="3200" dirty="0" err="1"/>
              <a:t>geografische</a:t>
            </a:r>
            <a:r>
              <a:rPr lang="en-GB" sz="3200" dirty="0"/>
              <a:t> </a:t>
            </a:r>
            <a:r>
              <a:rPr lang="en-GB" sz="3200" dirty="0" err="1"/>
              <a:t>Gebiete</a:t>
            </a:r>
            <a:r>
              <a:rPr lang="en-GB" sz="3200" dirty="0"/>
              <a:t> </a:t>
            </a:r>
            <a:r>
              <a:rPr lang="en-GB" sz="3200" dirty="0" err="1"/>
              <a:t>erschließen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Person, Die World Globe Facing Mountain Hält">
            <a:extLst>
              <a:ext uri="{FF2B5EF4-FFF2-40B4-BE49-F238E27FC236}">
                <a16:creationId xmlns:a16="http://schemas.microsoft.com/office/drawing/2014/main" id="{E679E90D-5DC4-1048-B368-CBB13D68A6B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6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88AFA7-82B6-4C17-6CAE-9D41E62F49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6" b="41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6E66-ED6A-6288-A565-C271968BEE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0732" y="1529862"/>
            <a:ext cx="4973820" cy="52665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0"/>
            <a:r>
              <a:rPr lang="en-US" dirty="0" err="1"/>
              <a:t>Beliebte</a:t>
            </a:r>
            <a:r>
              <a:rPr lang="en-US" dirty="0"/>
              <a:t> </a:t>
            </a:r>
            <a:r>
              <a:rPr lang="en-US" dirty="0" err="1"/>
              <a:t>Merkmale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b="1" dirty="0"/>
              <a:t>Bio, </a:t>
            </a:r>
            <a:r>
              <a:rPr lang="en-US" b="1" dirty="0" err="1"/>
              <a:t>vegetarisch</a:t>
            </a:r>
            <a:r>
              <a:rPr lang="en-US" b="1" dirty="0"/>
              <a:t>, Grill, </a:t>
            </a:r>
            <a:r>
              <a:rPr lang="en-US" b="1" dirty="0" err="1"/>
              <a:t>glutenfrei</a:t>
            </a:r>
            <a:r>
              <a:rPr lang="en-US" b="1" dirty="0"/>
              <a:t>, </a:t>
            </a:r>
            <a:r>
              <a:rPr lang="en-US" b="1" dirty="0" err="1"/>
              <a:t>fett</a:t>
            </a:r>
            <a:r>
              <a:rPr lang="en-US" b="1" dirty="0"/>
              <a:t>-, </a:t>
            </a:r>
            <a:r>
              <a:rPr lang="en-US" b="1" dirty="0" err="1"/>
              <a:t>salz</a:t>
            </a:r>
            <a:r>
              <a:rPr lang="en-US" b="1" dirty="0"/>
              <a:t>-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zuckerreduziert</a:t>
            </a:r>
            <a:r>
              <a:rPr lang="en-US" b="1" dirty="0"/>
              <a:t> und </a:t>
            </a:r>
            <a:r>
              <a:rPr lang="en-US" b="1" dirty="0" err="1"/>
              <a:t>pflanzlich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Lebensmitteltrends</a:t>
            </a:r>
            <a:r>
              <a:rPr lang="en-US" dirty="0"/>
              <a:t>, die </a:t>
            </a:r>
            <a:r>
              <a:rPr lang="en-US" dirty="0" err="1"/>
              <a:t>Einfluss</a:t>
            </a:r>
            <a:r>
              <a:rPr lang="en-US" dirty="0"/>
              <a:t> </a:t>
            </a:r>
            <a:r>
              <a:rPr lang="en-US" dirty="0" err="1"/>
              <a:t>darauf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, was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Lebensmittelprodukt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 </a:t>
            </a:r>
          </a:p>
          <a:p>
            <a:pPr indent="0"/>
            <a:r>
              <a:rPr lang="en-US" dirty="0"/>
              <a:t>Trends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Lebensmittelmarketing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das </a:t>
            </a:r>
            <a:r>
              <a:rPr lang="en-US" dirty="0" err="1"/>
              <a:t>Potenzial</a:t>
            </a:r>
            <a:r>
              <a:rPr lang="en-US" dirty="0"/>
              <a:t>, das </a:t>
            </a:r>
            <a:r>
              <a:rPr lang="en-US" b="1" dirty="0"/>
              <a:t>Design </a:t>
            </a:r>
            <a:r>
              <a:rPr lang="en-US" dirty="0" err="1"/>
              <a:t>erheblich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beeinflussen</a:t>
            </a:r>
            <a:r>
              <a:rPr lang="en-US" dirty="0"/>
              <a:t>. </a:t>
            </a:r>
          </a:p>
          <a:p>
            <a:pPr indent="0"/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erlebt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Lebensmittelunternehmen</a:t>
            </a:r>
            <a:r>
              <a:rPr lang="en-US" dirty="0"/>
              <a:t> die </a:t>
            </a:r>
            <a:r>
              <a:rPr lang="en-US" dirty="0" err="1"/>
              <a:t>Stärke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Marken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, um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auf den 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bringen</a:t>
            </a:r>
            <a:r>
              <a:rPr lang="en-US" dirty="0"/>
              <a:t>, die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ihrem</a:t>
            </a:r>
            <a:r>
              <a:rPr lang="en-US" dirty="0"/>
              <a:t> </a:t>
            </a:r>
            <a:r>
              <a:rPr lang="en-US" dirty="0" err="1"/>
              <a:t>regulären</a:t>
            </a:r>
            <a:r>
              <a:rPr lang="en-US" dirty="0"/>
              <a:t> </a:t>
            </a:r>
            <a:r>
              <a:rPr lang="en-US" dirty="0" err="1"/>
              <a:t>Sortiment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. Heinz war </a:t>
            </a:r>
            <a:r>
              <a:rPr lang="en-US" dirty="0" err="1"/>
              <a:t>früher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allem</a:t>
            </a:r>
            <a:r>
              <a:rPr lang="en-US" dirty="0"/>
              <a:t> für Ketchup </a:t>
            </a:r>
            <a:r>
              <a:rPr lang="en-US" dirty="0" err="1"/>
              <a:t>bekannt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jetzt</a:t>
            </a:r>
            <a:r>
              <a:rPr lang="en-US" dirty="0"/>
              <a:t> </a:t>
            </a:r>
            <a:r>
              <a:rPr lang="en-US" dirty="0" err="1"/>
              <a:t>greift</a:t>
            </a:r>
            <a:r>
              <a:rPr lang="en-US" dirty="0"/>
              <a:t> das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den </a:t>
            </a:r>
            <a:r>
              <a:rPr lang="en-US" dirty="0" err="1"/>
              <a:t>pflanzlichen</a:t>
            </a:r>
            <a:r>
              <a:rPr lang="en-US" dirty="0"/>
              <a:t> Trend in </a:t>
            </a:r>
            <a:r>
              <a:rPr lang="en-US" dirty="0" err="1"/>
              <a:t>seinem</a:t>
            </a:r>
            <a:r>
              <a:rPr lang="en-US" dirty="0"/>
              <a:t> </a:t>
            </a:r>
            <a:r>
              <a:rPr lang="en-US" dirty="0" err="1"/>
              <a:t>Sortiment</a:t>
            </a:r>
            <a:r>
              <a:rPr lang="en-US" dirty="0"/>
              <a:t> auf. 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1C0F9-06A3-3611-4A5F-5DB8017CC8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8561" y="595510"/>
            <a:ext cx="5105121" cy="582221"/>
          </a:xfrm>
        </p:spPr>
        <p:txBody>
          <a:bodyPr>
            <a:normAutofit fontScale="77500" lnSpcReduction="20000"/>
          </a:bodyPr>
          <a:lstStyle/>
          <a:p>
            <a:r>
              <a:rPr lang="en-IE" dirty="0" err="1"/>
              <a:t>Lebensmittel</a:t>
            </a:r>
            <a:r>
              <a:rPr lang="en-IE" dirty="0"/>
              <a:t>-Marketing-Trends...</a:t>
            </a:r>
          </a:p>
        </p:txBody>
      </p:sp>
    </p:spTree>
    <p:extLst>
      <p:ext uri="{BB962C8B-B14F-4D97-AF65-F5344CB8AC3E}">
        <p14:creationId xmlns:p14="http://schemas.microsoft.com/office/powerpoint/2010/main" val="38952994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FCBEDE-A6BC-A744-D6E2-0C67B2861C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503485"/>
            <a:ext cx="5361285" cy="4360984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dirty="0" err="1"/>
              <a:t>Wenn</a:t>
            </a:r>
            <a:r>
              <a:rPr lang="en-US" dirty="0"/>
              <a:t> es </a:t>
            </a:r>
            <a:r>
              <a:rPr lang="en-US" dirty="0" err="1"/>
              <a:t>Ihrem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gut </a:t>
            </a:r>
            <a:r>
              <a:rPr lang="en-US" dirty="0" err="1"/>
              <a:t>geht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es an der Zeit, dies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Herausforderung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sehen</a:t>
            </a:r>
            <a:r>
              <a:rPr lang="en-US" dirty="0"/>
              <a:t> und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überdenken</a:t>
            </a:r>
            <a:r>
              <a:rPr lang="en-US" dirty="0"/>
              <a:t>.  </a:t>
            </a:r>
          </a:p>
          <a:p>
            <a:pPr marL="0" indent="0"/>
            <a:r>
              <a:rPr lang="en-US" dirty="0" err="1"/>
              <a:t>Führen</a:t>
            </a:r>
            <a:r>
              <a:rPr lang="en-US" dirty="0"/>
              <a:t> Sie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/>
              <a:t>SWOT-</a:t>
            </a:r>
            <a:r>
              <a:rPr lang="en-US" b="1" dirty="0" err="1"/>
              <a:t>Analyse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, um die </a:t>
            </a:r>
            <a:r>
              <a:rPr lang="en-US" dirty="0" err="1"/>
              <a:t>Stärken</a:t>
            </a:r>
            <a:r>
              <a:rPr lang="en-US" dirty="0"/>
              <a:t> und </a:t>
            </a:r>
            <a:r>
              <a:rPr lang="en-US" dirty="0" err="1"/>
              <a:t>Schwächen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</a:t>
            </a:r>
            <a:r>
              <a:rPr lang="en-US" dirty="0" err="1"/>
              <a:t>Unternehmens</a:t>
            </a:r>
            <a:r>
              <a:rPr lang="en-US" dirty="0"/>
              <a:t> </a:t>
            </a:r>
            <a:r>
              <a:rPr lang="en-US" dirty="0" err="1"/>
              <a:t>herauszufinden</a:t>
            </a:r>
            <a:r>
              <a:rPr lang="en-US" dirty="0"/>
              <a:t>.</a:t>
            </a:r>
          </a:p>
          <a:p>
            <a:pPr marL="0" indent="0"/>
            <a:r>
              <a:rPr lang="en-US" dirty="0" err="1"/>
              <a:t>Ermitteln</a:t>
            </a:r>
            <a:r>
              <a:rPr lang="en-US" dirty="0"/>
              <a:t> Sie, was der </a:t>
            </a:r>
            <a:r>
              <a:rPr lang="en-US" b="1" dirty="0"/>
              <a:t>USP </a:t>
            </a:r>
            <a:r>
              <a:rPr lang="en-US" b="1" dirty="0" err="1"/>
              <a:t>oder</a:t>
            </a:r>
            <a:r>
              <a:rPr lang="en-US" b="1" dirty="0"/>
              <a:t> der </a:t>
            </a:r>
            <a:r>
              <a:rPr lang="en-US" b="1" dirty="0" err="1"/>
              <a:t>Wettbewerbsvorteil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</a:t>
            </a:r>
            <a:r>
              <a:rPr lang="en-US" dirty="0" err="1"/>
              <a:t>Unternehmens</a:t>
            </a:r>
            <a:r>
              <a:rPr lang="en-US" dirty="0"/>
              <a:t> </a:t>
            </a:r>
            <a:r>
              <a:rPr lang="en-US" dirty="0" err="1"/>
              <a:t>gegenüber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Konkurrenten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 </a:t>
            </a:r>
          </a:p>
          <a:p>
            <a:pPr marL="0" indent="0"/>
            <a:r>
              <a:rPr lang="en-US" dirty="0" err="1"/>
              <a:t>Sobald</a:t>
            </a:r>
            <a:r>
              <a:rPr lang="en-US" dirty="0"/>
              <a:t> Sie in der Lage </a:t>
            </a:r>
            <a:r>
              <a:rPr lang="en-US" dirty="0" err="1"/>
              <a:t>sind</a:t>
            </a:r>
            <a:r>
              <a:rPr lang="en-US" dirty="0"/>
              <a:t>,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beantworten</a:t>
            </a:r>
            <a:r>
              <a:rPr lang="en-US" dirty="0"/>
              <a:t>, </a:t>
            </a:r>
            <a:r>
              <a:rPr lang="en-US" dirty="0" err="1"/>
              <a:t>sollten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b="1" dirty="0" err="1"/>
              <a:t>Tätigkeit</a:t>
            </a:r>
            <a:r>
              <a:rPr lang="en-US" b="1" dirty="0"/>
              <a:t> </a:t>
            </a:r>
            <a:r>
              <a:rPr lang="en-US" b="1" dirty="0" err="1"/>
              <a:t>verbessern</a:t>
            </a:r>
            <a:r>
              <a:rPr lang="en-US" b="1" dirty="0"/>
              <a:t> und </a:t>
            </a:r>
            <a:r>
              <a:rPr lang="en-US" b="1" dirty="0" err="1"/>
              <a:t>herausfinden</a:t>
            </a:r>
            <a:r>
              <a:rPr lang="en-US" b="1" dirty="0"/>
              <a:t>, </a:t>
            </a:r>
            <a:r>
              <a:rPr lang="en-US" b="1" dirty="0" err="1"/>
              <a:t>wie</a:t>
            </a:r>
            <a:r>
              <a:rPr lang="en-US" b="1" dirty="0"/>
              <a:t> Sie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Kunden</a:t>
            </a:r>
            <a:r>
              <a:rPr lang="en-US" b="1" dirty="0"/>
              <a:t> </a:t>
            </a:r>
            <a:r>
              <a:rPr lang="en-US" b="1" dirty="0" err="1"/>
              <a:t>besser</a:t>
            </a:r>
            <a:r>
              <a:rPr lang="en-US" b="1" dirty="0"/>
              <a:t> </a:t>
            </a:r>
            <a:r>
              <a:rPr lang="en-US" b="1" dirty="0" err="1"/>
              <a:t>bedienen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r>
              <a:rPr lang="en-US" b="1" dirty="0"/>
              <a:t>.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7BE3-224F-249F-DA8B-61C9CB47C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4" y="482717"/>
            <a:ext cx="5085159" cy="582221"/>
          </a:xfrm>
        </p:spPr>
        <p:txBody>
          <a:bodyPr>
            <a:normAutofit/>
          </a:bodyPr>
          <a:lstStyle/>
          <a:p>
            <a:r>
              <a:rPr lang="en-IE" sz="2800" dirty="0"/>
              <a:t>5.</a:t>
            </a:r>
            <a:r>
              <a:rPr lang="en-GB" sz="2800" dirty="0"/>
              <a:t> </a:t>
            </a:r>
            <a:r>
              <a:rPr lang="en-GB" sz="2800" dirty="0" err="1"/>
              <a:t>Neupositionierung</a:t>
            </a:r>
            <a:r>
              <a:rPr lang="en-GB" sz="2800" dirty="0"/>
              <a:t> der </a:t>
            </a:r>
            <a:r>
              <a:rPr lang="en-GB" sz="2800" dirty="0" err="1"/>
              <a:t>Marke</a:t>
            </a:r>
            <a:endParaRPr lang="en-IE" sz="2800" dirty="0"/>
          </a:p>
        </p:txBody>
      </p:sp>
      <p:pic>
        <p:nvPicPr>
          <p:cNvPr id="6" name="Picture Placeholder 5" descr="One red balloon flying away from other white balloons">
            <a:extLst>
              <a:ext uri="{FF2B5EF4-FFF2-40B4-BE49-F238E27FC236}">
                <a16:creationId xmlns:a16="http://schemas.microsoft.com/office/drawing/2014/main" id="{4A1B4734-6338-F6D6-8E6C-0B3543BAB8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300" y="228600"/>
            <a:ext cx="5564883" cy="54475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0F0F7-E873-6585-1E78-C4EF798A6EA8}"/>
              </a:ext>
            </a:extLst>
          </p:cNvPr>
          <p:cNvSpPr txBox="1"/>
          <p:nvPr/>
        </p:nvSpPr>
        <p:spPr>
          <a:xfrm>
            <a:off x="10102362" y="6189785"/>
            <a:ext cx="150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1188A3"/>
                </a:solidFill>
                <a:hlinkClick r:id="rId3"/>
              </a:rPr>
              <a:t>Quelle</a:t>
            </a:r>
            <a:endParaRPr lang="en-IE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761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769E2-3A3B-3501-C96F-59FC21CC8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757011"/>
            <a:ext cx="7464827" cy="38677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/>
            <a:r>
              <a:rPr lang="en-GB" dirty="0">
                <a:ea typeface="+mn-lt"/>
                <a:cs typeface="+mn-lt"/>
              </a:rPr>
              <a:t>Wie </a:t>
            </a:r>
            <a:r>
              <a:rPr lang="en-GB" dirty="0" err="1">
                <a:ea typeface="+mn-lt"/>
                <a:cs typeface="+mn-lt"/>
              </a:rPr>
              <a:t>bereits</a:t>
            </a:r>
            <a:r>
              <a:rPr lang="en-GB" dirty="0">
                <a:ea typeface="+mn-lt"/>
                <a:cs typeface="+mn-lt"/>
              </a:rPr>
              <a:t> in </a:t>
            </a:r>
            <a:r>
              <a:rPr lang="en-GB" dirty="0" err="1">
                <a:ea typeface="+mn-lt"/>
                <a:cs typeface="+mn-lt"/>
              </a:rPr>
              <a:t>diesem</a:t>
            </a:r>
            <a:r>
              <a:rPr lang="en-GB" dirty="0">
                <a:ea typeface="+mn-lt"/>
                <a:cs typeface="+mn-lt"/>
              </a:rPr>
              <a:t> Modul </a:t>
            </a:r>
            <a:r>
              <a:rPr lang="en-GB" dirty="0" err="1">
                <a:ea typeface="+mn-lt"/>
                <a:cs typeface="+mn-lt"/>
              </a:rPr>
              <a:t>erwähnt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ist</a:t>
            </a:r>
            <a:r>
              <a:rPr lang="en-GB" dirty="0">
                <a:ea typeface="+mn-lt"/>
                <a:cs typeface="+mn-lt"/>
              </a:rPr>
              <a:t> es von </a:t>
            </a:r>
            <a:r>
              <a:rPr lang="en-GB" dirty="0" err="1">
                <a:ea typeface="+mn-lt"/>
                <a:cs typeface="+mn-lt"/>
              </a:rPr>
              <a:t>Vorteil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sich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als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Experte</a:t>
            </a:r>
            <a:r>
              <a:rPr lang="en-GB" dirty="0">
                <a:ea typeface="+mn-lt"/>
                <a:cs typeface="+mn-lt"/>
              </a:rPr>
              <a:t> auf </a:t>
            </a:r>
            <a:r>
              <a:rPr lang="en-GB" dirty="0" err="1">
                <a:ea typeface="+mn-lt"/>
                <a:cs typeface="+mn-lt"/>
              </a:rPr>
              <a:t>diesem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Gebiet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positionieren</a:t>
            </a:r>
            <a:r>
              <a:rPr lang="en-GB" dirty="0">
                <a:ea typeface="+mn-lt"/>
                <a:cs typeface="+mn-lt"/>
              </a:rPr>
              <a:t>. </a:t>
            </a:r>
            <a:r>
              <a:rPr lang="en-GB" dirty="0" err="1">
                <a:ea typeface="+mn-lt"/>
                <a:cs typeface="+mn-lt"/>
              </a:rPr>
              <a:t>Nicht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nur</a:t>
            </a:r>
            <a:r>
              <a:rPr lang="en-GB" dirty="0">
                <a:ea typeface="+mn-lt"/>
                <a:cs typeface="+mn-lt"/>
              </a:rPr>
              <a:t> in </a:t>
            </a:r>
            <a:r>
              <a:rPr lang="en-GB" dirty="0" err="1">
                <a:ea typeface="+mn-lt"/>
                <a:cs typeface="+mn-lt"/>
              </a:rPr>
              <a:t>Bezug</a:t>
            </a:r>
            <a:r>
              <a:rPr lang="en-GB" dirty="0">
                <a:ea typeface="+mn-lt"/>
                <a:cs typeface="+mn-lt"/>
              </a:rPr>
              <a:t> auf die </a:t>
            </a:r>
            <a:r>
              <a:rPr lang="en-GB" dirty="0" err="1">
                <a:ea typeface="+mn-lt"/>
                <a:cs typeface="+mn-lt"/>
              </a:rPr>
              <a:t>jahrelange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Erfahrung</a:t>
            </a:r>
            <a:r>
              <a:rPr lang="en-GB" dirty="0">
                <a:ea typeface="+mn-lt"/>
                <a:cs typeface="+mn-lt"/>
              </a:rPr>
              <a:t>, die Sie </a:t>
            </a:r>
            <a:r>
              <a:rPr lang="en-GB" dirty="0" err="1">
                <a:ea typeface="+mn-lt"/>
                <a:cs typeface="+mn-lt"/>
              </a:rPr>
              <a:t>oder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Ihr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Unternehmen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haben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sondern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versuchen</a:t>
            </a:r>
            <a:r>
              <a:rPr lang="en-GB" dirty="0">
                <a:ea typeface="+mn-lt"/>
                <a:cs typeface="+mn-lt"/>
              </a:rPr>
              <a:t> Sie es </a:t>
            </a:r>
            <a:r>
              <a:rPr lang="en-GB" dirty="0" err="1">
                <a:ea typeface="+mn-lt"/>
                <a:cs typeface="+mn-lt"/>
              </a:rPr>
              <a:t>vielleicht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 err="1"/>
              <a:t>Schreiben</a:t>
            </a:r>
            <a:r>
              <a:rPr lang="en-GB" dirty="0"/>
              <a:t> Sie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b="1" dirty="0"/>
              <a:t>Blog</a:t>
            </a:r>
            <a:r>
              <a:rPr lang="en-GB" dirty="0"/>
              <a:t>, </a:t>
            </a:r>
            <a:r>
              <a:rPr lang="en-GB" dirty="0" err="1"/>
              <a:t>versuchen</a:t>
            </a:r>
            <a:r>
              <a:rPr lang="en-GB" dirty="0"/>
              <a:t> Sie es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b="1" dirty="0" err="1"/>
              <a:t>sozialen</a:t>
            </a:r>
            <a:r>
              <a:rPr lang="en-GB" b="1" dirty="0"/>
              <a:t> </a:t>
            </a:r>
            <a:r>
              <a:rPr lang="en-GB" b="1" dirty="0" err="1"/>
              <a:t>Medien</a:t>
            </a:r>
            <a:r>
              <a:rPr lang="en-GB" dirty="0"/>
              <a:t>, </a:t>
            </a:r>
            <a:r>
              <a:rPr lang="en-GB" dirty="0" err="1"/>
              <a:t>sprechen</a:t>
            </a:r>
            <a:r>
              <a:rPr lang="en-GB" dirty="0"/>
              <a:t> Sie auf </a:t>
            </a:r>
            <a:r>
              <a:rPr lang="en-GB" b="1" dirty="0" err="1"/>
              <a:t>Konferenzen</a:t>
            </a:r>
            <a:r>
              <a:rPr lang="en-GB" b="1" dirty="0"/>
              <a:t>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 err="1"/>
              <a:t>Nutzen</a:t>
            </a:r>
            <a:r>
              <a:rPr lang="en-GB" dirty="0"/>
              <a:t> Sie </a:t>
            </a:r>
            <a:r>
              <a:rPr lang="en-GB" b="1" dirty="0"/>
              <a:t>Podcasts </a:t>
            </a:r>
            <a:r>
              <a:rPr lang="en-GB" dirty="0"/>
              <a:t>für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Unternehmen</a:t>
            </a:r>
            <a:r>
              <a:rPr lang="en-GB" dirty="0"/>
              <a:t>. 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innovativer</a:t>
            </a:r>
            <a:r>
              <a:rPr lang="en-GB" dirty="0"/>
              <a:t>, </a:t>
            </a:r>
            <a:r>
              <a:rPr lang="en-GB" dirty="0" err="1"/>
              <a:t>passiver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, um die </a:t>
            </a:r>
            <a:r>
              <a:rPr lang="en-GB" dirty="0" err="1"/>
              <a:t>Kunden</a:t>
            </a:r>
            <a:r>
              <a:rPr lang="en-GB" dirty="0"/>
              <a:t> auf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Marke</a:t>
            </a:r>
            <a:r>
              <a:rPr lang="en-GB" dirty="0"/>
              <a:t> </a:t>
            </a:r>
            <a:r>
              <a:rPr lang="en-GB" dirty="0" err="1"/>
              <a:t>aufmerksam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machen</a:t>
            </a:r>
            <a:r>
              <a:rPr lang="en-GB" dirty="0"/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 err="1"/>
              <a:t>Veranstalten</a:t>
            </a:r>
            <a:r>
              <a:rPr lang="en-GB" dirty="0"/>
              <a:t> Sie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b="1" dirty="0"/>
              <a:t>Webinar,</a:t>
            </a:r>
            <a:r>
              <a:rPr lang="en-GB" dirty="0"/>
              <a:t> um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Marke</a:t>
            </a:r>
            <a:r>
              <a:rPr lang="en-GB" dirty="0"/>
              <a:t>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breiteren</a:t>
            </a:r>
            <a:r>
              <a:rPr lang="en-GB" dirty="0"/>
              <a:t> </a:t>
            </a:r>
            <a:r>
              <a:rPr lang="en-GB" dirty="0" err="1"/>
              <a:t>Publikum</a:t>
            </a:r>
            <a:r>
              <a:rPr lang="en-GB" dirty="0"/>
              <a:t> </a:t>
            </a:r>
            <a:r>
              <a:rPr lang="en-GB" dirty="0" err="1"/>
              <a:t>bekannt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machen</a:t>
            </a:r>
            <a:r>
              <a:rPr lang="en-GB" dirty="0"/>
              <a:t>. 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149B94-1B54-B5C0-7008-D4671BEBAF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6. </a:t>
            </a:r>
            <a:r>
              <a:rPr lang="en-GB" dirty="0" err="1"/>
              <a:t>Zeigen</a:t>
            </a:r>
            <a:r>
              <a:rPr lang="en-GB" dirty="0"/>
              <a:t> Sie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Fachwissen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 descr="Studio microphone">
            <a:extLst>
              <a:ext uri="{FF2B5EF4-FFF2-40B4-BE49-F238E27FC236}">
                <a16:creationId xmlns:a16="http://schemas.microsoft.com/office/drawing/2014/main" id="{26577408-B224-D048-F015-14367DE35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541" y="1061883"/>
            <a:ext cx="3435010" cy="4404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1B747F-DF51-E42F-4B0B-8954134DC53A}"/>
              </a:ext>
            </a:extLst>
          </p:cNvPr>
          <p:cNvSpPr txBox="1"/>
          <p:nvPr/>
        </p:nvSpPr>
        <p:spPr>
          <a:xfrm>
            <a:off x="10102362" y="6189785"/>
            <a:ext cx="150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1188A3"/>
                </a:solidFill>
                <a:hlinkClick r:id="rId4"/>
              </a:rPr>
              <a:t>Quelle</a:t>
            </a:r>
            <a:endParaRPr lang="en-IE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488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7C4B58-7B21-887D-66C7-99C3590EA7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622" y="2713907"/>
            <a:ext cx="5691486" cy="315935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 err="1"/>
              <a:t>Senes</a:t>
            </a:r>
            <a:r>
              <a:rPr lang="en-GB" dirty="0"/>
              <a:t> </a:t>
            </a:r>
            <a:r>
              <a:rPr lang="en-GB" dirty="0" err="1"/>
              <a:t>bietet</a:t>
            </a:r>
            <a:r>
              <a:rPr lang="en-GB" dirty="0"/>
              <a:t> </a:t>
            </a:r>
            <a:r>
              <a:rPr lang="en-GB" dirty="0" err="1"/>
              <a:t>Schulungen</a:t>
            </a:r>
            <a:r>
              <a:rPr lang="en-GB" dirty="0"/>
              <a:t>, </a:t>
            </a:r>
            <a:r>
              <a:rPr lang="en-GB" dirty="0" err="1"/>
              <a:t>Beratung</a:t>
            </a:r>
            <a:r>
              <a:rPr lang="en-GB" dirty="0"/>
              <a:t> und </a:t>
            </a:r>
            <a:r>
              <a:rPr lang="en-GB" dirty="0" err="1"/>
              <a:t>Kommunikationslösungen</a:t>
            </a:r>
            <a:r>
              <a:rPr lang="en-GB" dirty="0"/>
              <a:t> für </a:t>
            </a:r>
            <a:r>
              <a:rPr lang="en-GB" dirty="0" err="1"/>
              <a:t>Fachkräfte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Gesundheitswesen</a:t>
            </a:r>
            <a:r>
              <a:rPr lang="en-GB" dirty="0"/>
              <a:t> an. Sie </a:t>
            </a:r>
            <a:r>
              <a:rPr lang="en-GB" dirty="0" err="1"/>
              <a:t>helfen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dabei</a:t>
            </a:r>
            <a:r>
              <a:rPr lang="en-GB" dirty="0"/>
              <a:t>,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Ernährungstrends</a:t>
            </a:r>
            <a:r>
              <a:rPr lang="en-GB" dirty="0"/>
              <a:t> Schritt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halten</a:t>
            </a:r>
            <a:r>
              <a:rPr lang="en-GB" dirty="0"/>
              <a:t>, </a:t>
            </a:r>
            <a:r>
              <a:rPr lang="en-GB" dirty="0" err="1"/>
              <a:t>Produkte</a:t>
            </a:r>
            <a:r>
              <a:rPr lang="en-GB" dirty="0"/>
              <a:t> für </a:t>
            </a:r>
            <a:r>
              <a:rPr lang="en-GB" dirty="0" err="1"/>
              <a:t>Senioren</a:t>
            </a:r>
            <a:r>
              <a:rPr lang="en-GB" dirty="0"/>
              <a:t> </a:t>
            </a:r>
            <a:r>
              <a:rPr lang="en-GB" dirty="0" err="1"/>
              <a:t>anzupassen</a:t>
            </a:r>
            <a:r>
              <a:rPr lang="en-GB" dirty="0"/>
              <a:t> und Videos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erstellen</a:t>
            </a:r>
            <a:r>
              <a:rPr lang="en-GB" dirty="0"/>
              <a:t>. </a:t>
            </a:r>
          </a:p>
          <a:p>
            <a:pPr fontAlgn="base"/>
            <a:r>
              <a:rPr lang="en-GB" dirty="0"/>
              <a:t>Sie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ihrem</a:t>
            </a:r>
            <a:r>
              <a:rPr lang="en-GB" dirty="0"/>
              <a:t> </a:t>
            </a:r>
            <a:r>
              <a:rPr lang="en-GB" dirty="0" err="1"/>
              <a:t>Fachwissen</a:t>
            </a:r>
            <a:r>
              <a:rPr lang="en-GB" dirty="0"/>
              <a:t> auf </a:t>
            </a:r>
            <a:r>
              <a:rPr lang="en-GB" dirty="0" err="1"/>
              <a:t>verschiedenen</a:t>
            </a:r>
            <a:r>
              <a:rPr lang="en-GB" dirty="0"/>
              <a:t> Social-Media-</a:t>
            </a:r>
            <a:r>
              <a:rPr lang="en-GB" dirty="0" err="1"/>
              <a:t>Plattformen</a:t>
            </a:r>
            <a:r>
              <a:rPr lang="en-GB" dirty="0"/>
              <a:t> und </a:t>
            </a:r>
            <a:r>
              <a:rPr lang="en-GB" dirty="0" err="1"/>
              <a:t>professionellen</a:t>
            </a:r>
            <a:r>
              <a:rPr lang="en-GB" dirty="0"/>
              <a:t> </a:t>
            </a:r>
            <a:r>
              <a:rPr lang="en-GB" dirty="0" err="1"/>
              <a:t>Netzwerken</a:t>
            </a:r>
            <a:r>
              <a:rPr lang="en-GB" dirty="0"/>
              <a:t> </a:t>
            </a:r>
            <a:r>
              <a:rPr lang="en-GB" dirty="0" err="1"/>
              <a:t>vertreten</a:t>
            </a:r>
            <a:r>
              <a:rPr lang="en-GB" dirty="0"/>
              <a:t>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0A0A9-2C74-4EF2-8042-0EF51CD9A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622" y="1553197"/>
            <a:ext cx="6211209" cy="1160710"/>
          </a:xfrm>
        </p:spPr>
        <p:txBody>
          <a:bodyPr>
            <a:normAutofit fontScale="92500"/>
          </a:bodyPr>
          <a:lstStyle/>
          <a:p>
            <a:r>
              <a:rPr lang="en-GB" sz="3200" dirty="0" err="1"/>
              <a:t>Senes</a:t>
            </a:r>
            <a:r>
              <a:rPr lang="en-GB" sz="3200" dirty="0"/>
              <a:t> – </a:t>
            </a:r>
            <a:r>
              <a:rPr lang="en-GB" sz="3200" dirty="0" err="1"/>
              <a:t>Unterstützung</a:t>
            </a:r>
            <a:r>
              <a:rPr lang="en-GB" sz="3200" dirty="0"/>
              <a:t> für </a:t>
            </a:r>
            <a:r>
              <a:rPr lang="en-GB" sz="3200" dirty="0" err="1"/>
              <a:t>Angehörige</a:t>
            </a:r>
            <a:r>
              <a:rPr lang="en-GB" sz="3200" dirty="0"/>
              <a:t> der </a:t>
            </a:r>
            <a:r>
              <a:rPr lang="en-GB" sz="3200" dirty="0" err="1"/>
              <a:t>Gesundheitsberufe</a:t>
            </a:r>
            <a:r>
              <a:rPr lang="en-GB" sz="3200" dirty="0"/>
              <a:t> in </a:t>
            </a:r>
            <a:r>
              <a:rPr lang="en-GB" sz="3200" dirty="0" err="1"/>
              <a:t>Frankreich</a:t>
            </a:r>
            <a:endParaRPr lang="en-GB" sz="3200" dirty="0"/>
          </a:p>
        </p:txBody>
      </p:sp>
      <p:pic>
        <p:nvPicPr>
          <p:cNvPr id="1026" name="Picture 2" descr="page36image27811552">
            <a:extLst>
              <a:ext uri="{FF2B5EF4-FFF2-40B4-BE49-F238E27FC236}">
                <a16:creationId xmlns:a16="http://schemas.microsoft.com/office/drawing/2014/main" id="{BCCBAAEA-E7E2-DE4D-B185-4B0B5EF5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46" y="448297"/>
            <a:ext cx="3048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1AC156-1323-7E3A-C3C0-E8EFB0AD0962}"/>
              </a:ext>
            </a:extLst>
          </p:cNvPr>
          <p:cNvSpPr txBox="1">
            <a:spLocks/>
          </p:cNvSpPr>
          <p:nvPr/>
        </p:nvSpPr>
        <p:spPr>
          <a:xfrm>
            <a:off x="672873" y="448297"/>
            <a:ext cx="3044353" cy="793376"/>
          </a:xfrm>
          <a:prstGeom prst="rect">
            <a:avLst/>
          </a:prstGeom>
          <a:solidFill>
            <a:srgbClr val="FFD100"/>
          </a:solidFill>
        </p:spPr>
        <p:txBody>
          <a:bodyPr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Lassen Sie </a:t>
            </a:r>
            <a:r>
              <a:rPr lang="en-US" sz="3600" b="1" dirty="0" err="1">
                <a:solidFill>
                  <a:srgbClr val="000000"/>
                </a:solidFill>
              </a:rPr>
              <a:t>sich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inspirieren</a:t>
            </a:r>
            <a:r>
              <a:rPr lang="en-US" sz="3600" b="1" dirty="0">
                <a:solidFill>
                  <a:srgbClr val="000000"/>
                </a:solidFill>
              </a:rPr>
              <a:t>…</a:t>
            </a:r>
            <a:endParaRPr lang="en-IE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E4704409-9F08-5889-55A9-F6A53B6B0D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364" y="1789249"/>
            <a:ext cx="2742286" cy="37864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3D4472D-A968-C66C-C3CA-5E415F592500}"/>
              </a:ext>
            </a:extLst>
          </p:cNvPr>
          <p:cNvSpPr/>
          <p:nvPr/>
        </p:nvSpPr>
        <p:spPr>
          <a:xfrm>
            <a:off x="6822832" y="2535811"/>
            <a:ext cx="1619402" cy="780152"/>
          </a:xfrm>
          <a:prstGeom prst="rightArrow">
            <a:avLst/>
          </a:prstGeom>
          <a:solidFill>
            <a:schemeClr val="bg1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>
                <a:solidFill>
                  <a:srgbClr val="000000"/>
                </a:solidFill>
              </a:rPr>
              <a:t>Klicken</a:t>
            </a:r>
            <a:r>
              <a:rPr lang="en-IE" b="1" dirty="0">
                <a:solidFill>
                  <a:srgbClr val="000000"/>
                </a:solidFill>
              </a:rPr>
              <a:t> Sie </a:t>
            </a:r>
            <a:r>
              <a:rPr lang="en-IE" b="1" dirty="0" err="1">
                <a:solidFill>
                  <a:srgbClr val="000000"/>
                </a:solidFill>
              </a:rPr>
              <a:t>hier</a:t>
            </a:r>
            <a:endParaRPr lang="en-I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68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E998E7-E5E9-21D7-DB2B-36200F1DF1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56" r="1605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AEDFA-3135-5A52-FD42-0A8FA90E1A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5" y="2444262"/>
            <a:ext cx="4983180" cy="358867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</a:pPr>
            <a:r>
              <a:rPr lang="en-US" b="0" i="0" dirty="0">
                <a:solidFill>
                  <a:srgbClr val="1188A3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Juspy</a:t>
            </a:r>
            <a:r>
              <a:rPr lang="en-US" b="0" i="0" dirty="0">
                <a:solidFill>
                  <a:srgbClr val="292A2B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92A2B"/>
                </a:solidFill>
                <a:effectLst/>
              </a:rPr>
              <a:t>i</a:t>
            </a:r>
            <a:r>
              <a:rPr lang="en-US" dirty="0" err="1">
                <a:solidFill>
                  <a:srgbClr val="292A2B"/>
                </a:solidFill>
              </a:rPr>
              <a:t>st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ein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irisches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Unternehmen</a:t>
            </a:r>
            <a:r>
              <a:rPr lang="en-US" dirty="0">
                <a:solidFill>
                  <a:srgbClr val="292A2B"/>
                </a:solidFill>
              </a:rPr>
              <a:t> für </a:t>
            </a:r>
            <a:r>
              <a:rPr lang="en-US" dirty="0" err="1">
                <a:solidFill>
                  <a:srgbClr val="292A2B"/>
                </a:solidFill>
              </a:rPr>
              <a:t>funktionelle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Lebensmittel</a:t>
            </a:r>
            <a:r>
              <a:rPr lang="en-US" dirty="0">
                <a:solidFill>
                  <a:srgbClr val="292A2B"/>
                </a:solidFill>
              </a:rPr>
              <a:t>, das </a:t>
            </a:r>
            <a:r>
              <a:rPr lang="en-US" dirty="0" err="1">
                <a:solidFill>
                  <a:srgbClr val="292A2B"/>
                </a:solidFill>
              </a:rPr>
              <a:t>gesunde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Lebensmittelprodukte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herstellt</a:t>
            </a:r>
            <a:r>
              <a:rPr lang="en-US" dirty="0">
                <a:solidFill>
                  <a:srgbClr val="292A2B"/>
                </a:solidFill>
              </a:rPr>
              <a:t>. </a:t>
            </a:r>
            <a:r>
              <a:rPr lang="en-US" dirty="0" err="1">
                <a:solidFill>
                  <a:srgbClr val="292A2B"/>
                </a:solidFill>
              </a:rPr>
              <a:t>Ihr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Juspy</a:t>
            </a:r>
            <a:r>
              <a:rPr lang="en-US" dirty="0">
                <a:solidFill>
                  <a:srgbClr val="292A2B"/>
                </a:solidFill>
              </a:rPr>
              <a:t> Protein Blend </a:t>
            </a:r>
            <a:r>
              <a:rPr lang="en-US" dirty="0" err="1">
                <a:solidFill>
                  <a:srgbClr val="292A2B"/>
                </a:solidFill>
              </a:rPr>
              <a:t>ist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eine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Kollagenpulvermischung</a:t>
            </a:r>
            <a:r>
              <a:rPr lang="en-US" dirty="0">
                <a:solidFill>
                  <a:srgbClr val="292A2B"/>
                </a:solidFill>
              </a:rPr>
              <a:t>, die </a:t>
            </a:r>
            <a:r>
              <a:rPr lang="en-US" dirty="0" err="1">
                <a:solidFill>
                  <a:srgbClr val="292A2B"/>
                </a:solidFill>
              </a:rPr>
              <a:t>aus</a:t>
            </a:r>
            <a:r>
              <a:rPr lang="en-US" dirty="0">
                <a:solidFill>
                  <a:srgbClr val="292A2B"/>
                </a:solidFill>
              </a:rPr>
              <a:t> 12 </a:t>
            </a:r>
            <a:r>
              <a:rPr lang="en-US" dirty="0" err="1">
                <a:solidFill>
                  <a:srgbClr val="292A2B"/>
                </a:solidFill>
              </a:rPr>
              <a:t>natürlichen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Zutaten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besteht</a:t>
            </a:r>
            <a:r>
              <a:rPr lang="en-US" dirty="0">
                <a:solidFill>
                  <a:srgbClr val="292A2B"/>
                </a:solidFill>
              </a:rPr>
              <a:t>.</a:t>
            </a:r>
          </a:p>
          <a:p>
            <a:pPr marL="0" indent="0">
              <a:lnSpc>
                <a:spcPct val="110000"/>
              </a:lnSpc>
            </a:pPr>
            <a:r>
              <a:rPr lang="en-US" dirty="0">
                <a:solidFill>
                  <a:srgbClr val="292A2B"/>
                </a:solidFill>
              </a:rPr>
              <a:t>Die </a:t>
            </a:r>
            <a:r>
              <a:rPr lang="en-US" dirty="0" err="1">
                <a:solidFill>
                  <a:srgbClr val="292A2B"/>
                </a:solidFill>
              </a:rPr>
              <a:t>Gründerin</a:t>
            </a:r>
            <a:r>
              <a:rPr lang="en-US" dirty="0">
                <a:solidFill>
                  <a:srgbClr val="292A2B"/>
                </a:solidFill>
              </a:rPr>
              <a:t> und </a:t>
            </a:r>
            <a:r>
              <a:rPr lang="en-US" dirty="0" err="1">
                <a:solidFill>
                  <a:srgbClr val="292A2B"/>
                </a:solidFill>
              </a:rPr>
              <a:t>Geschäftsführerin</a:t>
            </a:r>
            <a:r>
              <a:rPr lang="en-US" dirty="0">
                <a:solidFill>
                  <a:srgbClr val="292A2B"/>
                </a:solidFill>
              </a:rPr>
              <a:t> Leonie Lynch hat </a:t>
            </a:r>
            <a:r>
              <a:rPr lang="en-US" dirty="0" err="1">
                <a:solidFill>
                  <a:srgbClr val="292A2B"/>
                </a:solidFill>
              </a:rPr>
              <a:t>sich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zu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einer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Expertin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darin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entwickelt</a:t>
            </a:r>
            <a:r>
              <a:rPr lang="en-US" dirty="0">
                <a:solidFill>
                  <a:srgbClr val="292A2B"/>
                </a:solidFill>
              </a:rPr>
              <a:t>, </a:t>
            </a:r>
            <a:r>
              <a:rPr lang="en-US" dirty="0" err="1">
                <a:solidFill>
                  <a:srgbClr val="292A2B"/>
                </a:solidFill>
              </a:rPr>
              <a:t>ihr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Produkt</a:t>
            </a:r>
            <a:r>
              <a:rPr lang="en-US" dirty="0">
                <a:solidFill>
                  <a:srgbClr val="292A2B"/>
                </a:solidFill>
              </a:rPr>
              <a:t> und </a:t>
            </a:r>
            <a:r>
              <a:rPr lang="en-US" dirty="0" err="1">
                <a:solidFill>
                  <a:srgbClr val="292A2B"/>
                </a:solidFill>
              </a:rPr>
              <a:t>ihr</a:t>
            </a:r>
            <a:r>
              <a:rPr lang="en-US" dirty="0">
                <a:solidFill>
                  <a:srgbClr val="292A2B"/>
                </a:solidFill>
              </a:rPr>
              <a:t> Wissen auf </a:t>
            </a:r>
            <a:r>
              <a:rPr lang="en-US" dirty="0" err="1">
                <a:solidFill>
                  <a:srgbClr val="292A2B"/>
                </a:solidFill>
              </a:rPr>
              <a:t>allen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ihr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zur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Verfügung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stehenden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Plattformen</a:t>
            </a:r>
            <a:r>
              <a:rPr lang="en-US" dirty="0">
                <a:solidFill>
                  <a:srgbClr val="292A2B"/>
                </a:solidFill>
              </a:rPr>
              <a:t> und </a:t>
            </a:r>
            <a:r>
              <a:rPr lang="en-US" dirty="0" err="1">
                <a:solidFill>
                  <a:srgbClr val="292A2B"/>
                </a:solidFill>
              </a:rPr>
              <a:t>Bühnen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zu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präsentieren</a:t>
            </a:r>
            <a:r>
              <a:rPr lang="en-US" dirty="0">
                <a:solidFill>
                  <a:srgbClr val="292A2B"/>
                </a:solidFill>
              </a:rPr>
              <a:t>: in </a:t>
            </a:r>
            <a:r>
              <a:rPr lang="en-US" dirty="0" err="1">
                <a:solidFill>
                  <a:srgbClr val="292A2B"/>
                </a:solidFill>
              </a:rPr>
              <a:t>lokalen</a:t>
            </a:r>
            <a:r>
              <a:rPr lang="en-US" dirty="0">
                <a:solidFill>
                  <a:srgbClr val="292A2B"/>
                </a:solidFill>
              </a:rPr>
              <a:t> und </a:t>
            </a:r>
            <a:r>
              <a:rPr lang="en-US" dirty="0" err="1">
                <a:solidFill>
                  <a:srgbClr val="292A2B"/>
                </a:solidFill>
              </a:rPr>
              <a:t>nationalen</a:t>
            </a:r>
            <a:r>
              <a:rPr lang="en-US" dirty="0">
                <a:solidFill>
                  <a:srgbClr val="292A2B"/>
                </a:solidFill>
              </a:rPr>
              <a:t> </a:t>
            </a:r>
            <a:r>
              <a:rPr lang="en-US" dirty="0" err="1">
                <a:solidFill>
                  <a:srgbClr val="292A2B"/>
                </a:solidFill>
              </a:rPr>
              <a:t>Zeitungen</a:t>
            </a:r>
            <a:r>
              <a:rPr lang="en-US" dirty="0">
                <a:solidFill>
                  <a:srgbClr val="292A2B"/>
                </a:solidFill>
              </a:rPr>
              <a:t>, in Podcasts, auf TikTok und in Instagram-Reels.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500B8-6F5C-9CAA-408E-0B66FD3B198F}"/>
              </a:ext>
            </a:extLst>
          </p:cNvPr>
          <p:cNvSpPr txBox="1"/>
          <p:nvPr/>
        </p:nvSpPr>
        <p:spPr>
          <a:xfrm>
            <a:off x="7128364" y="629526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/>
              <a:t>https://www.instagram.com/p/CdgCM78jtIe/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FC0E51B-1899-84C5-AE8D-581CBF18165D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735013" y="642938"/>
            <a:ext cx="5084762" cy="582612"/>
          </a:xfrm>
          <a:prstGeom prst="rect">
            <a:avLst/>
          </a:prstGeom>
          <a:solidFill>
            <a:srgbClr val="FFD100"/>
          </a:solidFill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rgbClr val="000000"/>
                </a:solidFill>
              </a:rPr>
              <a:t>Seien</a:t>
            </a:r>
            <a:r>
              <a:rPr lang="en-US" sz="3600" b="1" dirty="0">
                <a:solidFill>
                  <a:srgbClr val="000000"/>
                </a:solidFill>
              </a:rPr>
              <a:t> Sie </a:t>
            </a:r>
            <a:r>
              <a:rPr lang="en-US" sz="3600" b="1" dirty="0" err="1">
                <a:solidFill>
                  <a:srgbClr val="000000"/>
                </a:solidFill>
              </a:rPr>
              <a:t>inspiriert</a:t>
            </a:r>
            <a:r>
              <a:rPr lang="en-US" sz="3600" b="1" dirty="0">
                <a:solidFill>
                  <a:srgbClr val="000000"/>
                </a:solidFill>
              </a:rPr>
              <a:t>…</a:t>
            </a:r>
            <a:endParaRPr lang="en-IE" sz="3600" b="1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985823-E9F6-4EA3-C6FC-E716AE06F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79" y="2847879"/>
            <a:ext cx="2330570" cy="13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933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FADB71-B672-F267-F326-9C1C67B502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4" y="934084"/>
            <a:ext cx="6155860" cy="2758685"/>
          </a:xfrm>
        </p:spPr>
        <p:txBody>
          <a:bodyPr>
            <a:normAutofit/>
          </a:bodyPr>
          <a:lstStyle/>
          <a:p>
            <a:r>
              <a:rPr lang="en-GB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Steigerung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Markenbekanntheit</a:t>
            </a:r>
            <a:endParaRPr lang="en-I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194BFA-9312-CFBF-A074-5343CE9375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195607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BAF3BA-8E3A-ECBA-3B6C-9767468A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88054" y="4473027"/>
            <a:ext cx="785328" cy="1056986"/>
          </a:xfrm>
        </p:spPr>
        <p:txBody>
          <a:bodyPr>
            <a:noAutofit/>
          </a:bodyPr>
          <a:lstStyle/>
          <a:p>
            <a:r>
              <a:rPr lang="en-GB"/>
              <a:t>”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0C9A52-7152-E6A4-4969-FD8CAF845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2017" y="1182012"/>
            <a:ext cx="4369392" cy="4493975"/>
          </a:xfrm>
        </p:spPr>
        <p:txBody>
          <a:bodyPr>
            <a:normAutofit/>
          </a:bodyPr>
          <a:lstStyle/>
          <a:p>
            <a:r>
              <a:rPr lang="en-GB" sz="2400" dirty="0" err="1"/>
              <a:t>Markenbekanntheit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eine</a:t>
            </a:r>
            <a:r>
              <a:rPr lang="en-GB" sz="2400" dirty="0"/>
              <a:t> oft </a:t>
            </a:r>
            <a:r>
              <a:rPr lang="en-GB" sz="2400" dirty="0" err="1"/>
              <a:t>vergessene</a:t>
            </a:r>
            <a:r>
              <a:rPr lang="en-GB" sz="2400" dirty="0"/>
              <a:t> </a:t>
            </a:r>
            <a:r>
              <a:rPr lang="en-GB" sz="2400" dirty="0" err="1"/>
              <a:t>Maßnahme</a:t>
            </a:r>
            <a:r>
              <a:rPr lang="en-GB" sz="2400" dirty="0"/>
              <a:t>. </a:t>
            </a:r>
          </a:p>
          <a:p>
            <a:r>
              <a:rPr lang="en-GB" sz="2400" b="1" dirty="0" err="1"/>
              <a:t>Aktualisierte</a:t>
            </a:r>
            <a:r>
              <a:rPr lang="en-GB" sz="2400" b="1" dirty="0"/>
              <a:t> Definition:</a:t>
            </a:r>
          </a:p>
          <a:p>
            <a:r>
              <a:rPr lang="en-GB" sz="2400" dirty="0" err="1"/>
              <a:t>Markenbekanntheit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r>
              <a:rPr lang="en-GB" sz="2400" dirty="0"/>
              <a:t> die </a:t>
            </a:r>
            <a:r>
              <a:rPr lang="en-GB" sz="2400" dirty="0" err="1"/>
              <a:t>Wahrscheinlichkeit</a:t>
            </a:r>
            <a:r>
              <a:rPr lang="en-GB" sz="2400" dirty="0"/>
              <a:t>, </a:t>
            </a:r>
            <a:r>
              <a:rPr lang="en-GB" sz="2400" dirty="0" err="1"/>
              <a:t>dass</a:t>
            </a:r>
            <a:r>
              <a:rPr lang="en-GB" sz="2400" dirty="0"/>
              <a:t> </a:t>
            </a:r>
            <a:r>
              <a:rPr lang="en-GB" sz="2400" dirty="0" err="1"/>
              <a:t>eine</a:t>
            </a:r>
            <a:r>
              <a:rPr lang="en-GB" sz="2400" dirty="0"/>
              <a:t> Person in </a:t>
            </a:r>
            <a:r>
              <a:rPr lang="en-GB" sz="2400" dirty="0" err="1"/>
              <a:t>markenrelevanten</a:t>
            </a:r>
            <a:r>
              <a:rPr lang="en-GB" sz="2400" dirty="0"/>
              <a:t> </a:t>
            </a:r>
            <a:r>
              <a:rPr lang="en-GB" sz="2400" dirty="0" err="1"/>
              <a:t>Situationen</a:t>
            </a:r>
            <a:r>
              <a:rPr lang="en-GB" sz="2400" dirty="0"/>
              <a:t> </a:t>
            </a:r>
            <a:r>
              <a:rPr lang="en-GB" sz="2400" dirty="0" err="1"/>
              <a:t>einen</a:t>
            </a:r>
            <a:r>
              <a:rPr lang="en-GB" sz="2400" dirty="0"/>
              <a:t> </a:t>
            </a:r>
            <a:r>
              <a:rPr lang="en-GB" sz="2400" dirty="0" err="1"/>
              <a:t>Markennamen</a:t>
            </a:r>
            <a:r>
              <a:rPr lang="en-GB" sz="2400" dirty="0"/>
              <a:t> und 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Produktkategorie</a:t>
            </a:r>
            <a:r>
              <a:rPr lang="en-GB" sz="2400" dirty="0"/>
              <a:t> </a:t>
            </a:r>
            <a:r>
              <a:rPr lang="en-GB" sz="2400" dirty="0" err="1"/>
              <a:t>oder</a:t>
            </a:r>
            <a:r>
              <a:rPr lang="en-GB" sz="2400" dirty="0"/>
              <a:t> </a:t>
            </a:r>
            <a:r>
              <a:rPr lang="en-GB" sz="2400" dirty="0" err="1"/>
              <a:t>einen</a:t>
            </a:r>
            <a:r>
              <a:rPr lang="en-GB" sz="2400" dirty="0"/>
              <a:t> </a:t>
            </a:r>
            <a:r>
              <a:rPr lang="en-GB" sz="2400" dirty="0" err="1"/>
              <a:t>Kategoriebedarf</a:t>
            </a:r>
            <a:r>
              <a:rPr lang="en-GB" sz="2400" dirty="0"/>
              <a:t> </a:t>
            </a:r>
            <a:r>
              <a:rPr lang="en-GB" sz="2400" dirty="0" err="1"/>
              <a:t>aus</a:t>
            </a:r>
            <a:r>
              <a:rPr lang="en-GB" sz="2400" dirty="0"/>
              <a:t> </a:t>
            </a:r>
            <a:r>
              <a:rPr lang="en-GB" sz="2400" dirty="0" err="1"/>
              <a:t>dem</a:t>
            </a:r>
            <a:r>
              <a:rPr lang="en-GB" sz="2400" dirty="0"/>
              <a:t> </a:t>
            </a:r>
            <a:r>
              <a:rPr lang="en-GB" sz="2400" dirty="0" err="1"/>
              <a:t>Gedächtnis</a:t>
            </a:r>
            <a:r>
              <a:rPr lang="en-GB" sz="2400" dirty="0"/>
              <a:t> </a:t>
            </a:r>
            <a:r>
              <a:rPr lang="en-GB" sz="2400" dirty="0" err="1"/>
              <a:t>abruft</a:t>
            </a:r>
            <a:r>
              <a:rPr lang="en-GB" sz="2400" dirty="0"/>
              <a:t>. </a:t>
            </a:r>
          </a:p>
          <a:p>
            <a:endParaRPr lang="en-GB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8FFA19-0AFE-3B3B-CC49-C1DE34EC3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66EF62-01C9-0E02-FF7A-D73F21C6EEBB}"/>
              </a:ext>
            </a:extLst>
          </p:cNvPr>
          <p:cNvSpPr txBox="1"/>
          <p:nvPr/>
        </p:nvSpPr>
        <p:spPr>
          <a:xfrm>
            <a:off x="9017156" y="5522098"/>
            <a:ext cx="2492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Bergkvist&amp;Taylor (2022)</a:t>
            </a:r>
            <a:endParaRPr lang="en-GB" sz="1400" dirty="0">
              <a:solidFill>
                <a:srgbClr val="1188A3"/>
              </a:solidFill>
            </a:endParaRPr>
          </a:p>
        </p:txBody>
      </p:sp>
      <p:pic>
        <p:nvPicPr>
          <p:cNvPr id="8" name="Picture Placeholder 7" descr="Paper head with rainbow gears">
            <a:extLst>
              <a:ext uri="{FF2B5EF4-FFF2-40B4-BE49-F238E27FC236}">
                <a16:creationId xmlns:a16="http://schemas.microsoft.com/office/drawing/2014/main" id="{0E0227B3-4E3B-8F20-4B39-8E09E0B3A5D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68620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E73148-C56F-9D73-C7D0-65A8F2089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288667"/>
            <a:ext cx="11648662" cy="582221"/>
          </a:xfrm>
          <a:solidFill>
            <a:srgbClr val="85D2E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	 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Markenbekanntheit</a:t>
            </a:r>
            <a:r>
              <a:rPr lang="en-GB" dirty="0"/>
              <a:t> und 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es </a:t>
            </a:r>
            <a:r>
              <a:rPr lang="en-GB" dirty="0" err="1"/>
              <a:t>wichtig</a:t>
            </a:r>
            <a:r>
              <a:rPr lang="en-GB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7BF9FA-3DEC-98F4-7D7A-96B6A01B56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42887" y="3844439"/>
            <a:ext cx="2506226" cy="1237497"/>
          </a:xfrm>
        </p:spPr>
        <p:txBody>
          <a:bodyPr>
            <a:noAutofit/>
          </a:bodyPr>
          <a:lstStyle/>
          <a:p>
            <a:pPr marL="0" indent="0"/>
            <a:r>
              <a:rPr lang="en-GB" sz="2400" dirty="0"/>
              <a:t>der </a:t>
            </a:r>
            <a:r>
              <a:rPr lang="en-GB" sz="2400" dirty="0" err="1"/>
              <a:t>Kunden</a:t>
            </a:r>
            <a:r>
              <a:rPr lang="en-GB" sz="2400" dirty="0"/>
              <a:t> </a:t>
            </a:r>
            <a:r>
              <a:rPr lang="en-GB" sz="2400" dirty="0" err="1"/>
              <a:t>kaufen</a:t>
            </a:r>
            <a:r>
              <a:rPr lang="en-GB" sz="2400" dirty="0"/>
              <a:t> </a:t>
            </a:r>
            <a:r>
              <a:rPr lang="en-GB" sz="2400" dirty="0" err="1"/>
              <a:t>lieber</a:t>
            </a:r>
            <a:r>
              <a:rPr lang="en-GB" sz="2400" dirty="0"/>
              <a:t> </a:t>
            </a:r>
            <a:r>
              <a:rPr lang="en-GB" sz="2400" dirty="0" err="1"/>
              <a:t>bei</a:t>
            </a:r>
            <a:r>
              <a:rPr lang="en-GB" sz="2400" dirty="0"/>
              <a:t> </a:t>
            </a:r>
            <a:r>
              <a:rPr lang="en-GB" sz="2400" dirty="0" err="1"/>
              <a:t>Marken</a:t>
            </a:r>
            <a:r>
              <a:rPr lang="en-GB" sz="2400" dirty="0"/>
              <a:t>, die </a:t>
            </a:r>
            <a:r>
              <a:rPr lang="en-GB" sz="2400" dirty="0" err="1"/>
              <a:t>sie</a:t>
            </a:r>
            <a:r>
              <a:rPr lang="en-GB" sz="2400" dirty="0"/>
              <a:t> </a:t>
            </a:r>
            <a:r>
              <a:rPr lang="en-GB" sz="2400" dirty="0" err="1"/>
              <a:t>bereits</a:t>
            </a:r>
            <a:r>
              <a:rPr lang="en-GB" sz="2400" dirty="0"/>
              <a:t> </a:t>
            </a:r>
            <a:r>
              <a:rPr lang="en-GB" sz="2400" dirty="0" err="1"/>
              <a:t>kennen</a:t>
            </a:r>
            <a:r>
              <a:rPr lang="en-GB" sz="2400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E50CE2-A562-0A56-B645-344D673702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16766" y="1738915"/>
            <a:ext cx="2506226" cy="1237497"/>
          </a:xfrm>
        </p:spPr>
        <p:txBody>
          <a:bodyPr>
            <a:noAutofit/>
          </a:bodyPr>
          <a:lstStyle/>
          <a:p>
            <a:pPr marL="0" indent="0"/>
            <a:r>
              <a:rPr lang="en-GB" sz="2400" dirty="0"/>
              <a:t>der </a:t>
            </a:r>
            <a:r>
              <a:rPr lang="en-GB" sz="2400" dirty="0" err="1"/>
              <a:t>Käufer</a:t>
            </a:r>
            <a:r>
              <a:rPr lang="en-GB" sz="2400" dirty="0"/>
              <a:t> </a:t>
            </a:r>
            <a:r>
              <a:rPr lang="en-GB" sz="2400" dirty="0" err="1"/>
              <a:t>bleiben</a:t>
            </a:r>
            <a:r>
              <a:rPr lang="en-GB" sz="2400" dirty="0"/>
              <a:t> den </a:t>
            </a:r>
            <a:r>
              <a:rPr lang="en-GB" sz="2400" dirty="0" err="1"/>
              <a:t>Marken</a:t>
            </a:r>
            <a:r>
              <a:rPr lang="en-GB" sz="2400" dirty="0"/>
              <a:t> </a:t>
            </a:r>
            <a:r>
              <a:rPr lang="en-GB" sz="2400" dirty="0" err="1"/>
              <a:t>treu</a:t>
            </a:r>
            <a:r>
              <a:rPr lang="en-GB" sz="2400" dirty="0"/>
              <a:t>, </a:t>
            </a:r>
            <a:r>
              <a:rPr lang="en-GB" sz="2400" dirty="0" err="1"/>
              <a:t>mit</a:t>
            </a:r>
            <a:r>
              <a:rPr lang="en-GB" sz="2400" dirty="0"/>
              <a:t> </a:t>
            </a:r>
            <a:r>
              <a:rPr lang="en-GB" sz="2400" dirty="0" err="1"/>
              <a:t>denen</a:t>
            </a:r>
            <a:r>
              <a:rPr lang="en-GB" sz="2400" dirty="0"/>
              <a:t> </a:t>
            </a:r>
            <a:r>
              <a:rPr lang="en-GB" sz="2400" dirty="0" err="1"/>
              <a:t>sie</a:t>
            </a:r>
            <a:r>
              <a:rPr lang="en-GB" sz="2400" dirty="0"/>
              <a:t> </a:t>
            </a:r>
            <a:r>
              <a:rPr lang="en-GB" sz="2400" dirty="0" err="1"/>
              <a:t>Werte</a:t>
            </a:r>
            <a:r>
              <a:rPr lang="en-GB" sz="2400" dirty="0"/>
              <a:t> </a:t>
            </a:r>
            <a:r>
              <a:rPr lang="en-GB" sz="2400" dirty="0" err="1"/>
              <a:t>teilen</a:t>
            </a:r>
            <a:r>
              <a:rPr lang="en-GB" sz="2400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2D066DA-CF37-0BE5-F6C7-A320BAA606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42887" y="1968873"/>
            <a:ext cx="2506226" cy="1212215"/>
          </a:xfrm>
        </p:spPr>
        <p:txBody>
          <a:bodyPr>
            <a:normAutofit/>
          </a:bodyPr>
          <a:lstStyle/>
          <a:p>
            <a:r>
              <a:rPr lang="en-GB" sz="6000" b="1"/>
              <a:t>59%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6C6B1A-DCDA-D561-C6C9-CF26F54817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6766" y="3844439"/>
            <a:ext cx="2506226" cy="1661626"/>
          </a:xfrm>
        </p:spPr>
        <p:txBody>
          <a:bodyPr>
            <a:normAutofit/>
          </a:bodyPr>
          <a:lstStyle/>
          <a:p>
            <a:r>
              <a:rPr lang="en-GB" sz="6000" b="1"/>
              <a:t>89%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14FB7-E5FB-6626-5622-6D80AE20BECD}"/>
              </a:ext>
            </a:extLst>
          </p:cNvPr>
          <p:cNvSpPr txBox="1"/>
          <p:nvPr/>
        </p:nvSpPr>
        <p:spPr>
          <a:xfrm>
            <a:off x="349045" y="1408434"/>
            <a:ext cx="4242620" cy="4708981"/>
          </a:xfrm>
          <a:prstGeom prst="rect">
            <a:avLst/>
          </a:prstGeom>
          <a:solidFill>
            <a:srgbClr val="85D2E1"/>
          </a:solidFill>
        </p:spPr>
        <p:txBody>
          <a:bodyPr wrap="square">
            <a:spAutoFit/>
          </a:bodyPr>
          <a:lstStyle/>
          <a:p>
            <a:pPr algn="ctr" fontAlgn="t"/>
            <a:endParaRPr lang="en-US" sz="2000" dirty="0">
              <a:solidFill>
                <a:srgbClr val="000000"/>
              </a:solidFill>
            </a:endParaRPr>
          </a:p>
          <a:p>
            <a:pPr algn="ctr" fontAlgn="t"/>
            <a:r>
              <a:rPr lang="en-US" sz="2000" dirty="0" err="1">
                <a:solidFill>
                  <a:srgbClr val="000000"/>
                </a:solidFill>
              </a:rPr>
              <a:t>Markenbekanntheit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bedeutet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dass</a:t>
            </a:r>
            <a:r>
              <a:rPr lang="en-US" sz="2000" dirty="0">
                <a:solidFill>
                  <a:srgbClr val="000000"/>
                </a:solidFill>
              </a:rPr>
              <a:t> man </a:t>
            </a:r>
            <a:r>
              <a:rPr lang="en-US" sz="2000" dirty="0" err="1">
                <a:solidFill>
                  <a:srgbClr val="000000"/>
                </a:solidFill>
              </a:rPr>
              <a:t>sich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nicht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nur</a:t>
            </a:r>
            <a:r>
              <a:rPr lang="en-US" sz="2000" dirty="0">
                <a:solidFill>
                  <a:srgbClr val="000000"/>
                </a:solidFill>
              </a:rPr>
              <a:t> an den </a:t>
            </a:r>
            <a:r>
              <a:rPr lang="en-US" sz="2000" dirty="0" err="1">
                <a:solidFill>
                  <a:srgbClr val="000000"/>
                </a:solidFill>
              </a:rPr>
              <a:t>Namen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Unternehmens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erinnert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sondern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auch</a:t>
            </a:r>
            <a:r>
              <a:rPr lang="en-US" sz="2000" dirty="0">
                <a:solidFill>
                  <a:srgbClr val="000000"/>
                </a:solidFill>
              </a:rPr>
              <a:t> an das </a:t>
            </a:r>
            <a:r>
              <a:rPr lang="en-US" sz="2000" dirty="0" err="1">
                <a:solidFill>
                  <a:srgbClr val="000000"/>
                </a:solidFill>
              </a:rPr>
              <a:t>allgemeine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Gefühl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Unternehmens</a:t>
            </a:r>
            <a:r>
              <a:rPr lang="en-US" sz="2000" dirty="0">
                <a:solidFill>
                  <a:srgbClr val="000000"/>
                </a:solidFill>
              </a:rPr>
              <a:t>, an </a:t>
            </a:r>
            <a:r>
              <a:rPr lang="en-US" sz="2000" dirty="0" err="1">
                <a:solidFill>
                  <a:srgbClr val="000000"/>
                </a:solidFill>
              </a:rPr>
              <a:t>Informationen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über</a:t>
            </a:r>
            <a:r>
              <a:rPr lang="en-US" sz="2000" dirty="0">
                <a:solidFill>
                  <a:srgbClr val="000000"/>
                </a:solidFill>
              </a:rPr>
              <a:t> seine </a:t>
            </a:r>
            <a:r>
              <a:rPr lang="en-US" sz="2000" dirty="0" err="1">
                <a:solidFill>
                  <a:srgbClr val="000000"/>
                </a:solidFill>
              </a:rPr>
              <a:t>Produkte</a:t>
            </a:r>
            <a:r>
              <a:rPr lang="en-US" sz="2000" dirty="0">
                <a:solidFill>
                  <a:srgbClr val="000000"/>
                </a:solidFill>
              </a:rPr>
              <a:t> und </a:t>
            </a:r>
            <a:r>
              <a:rPr lang="en-US" sz="2000" dirty="0" err="1">
                <a:solidFill>
                  <a:srgbClr val="000000"/>
                </a:solidFill>
              </a:rPr>
              <a:t>Dienstleistungen</a:t>
            </a:r>
            <a:r>
              <a:rPr lang="en-US" sz="2000" dirty="0">
                <a:solidFill>
                  <a:srgbClr val="000000"/>
                </a:solidFill>
              </a:rPr>
              <a:t> und an </a:t>
            </a:r>
            <a:r>
              <a:rPr lang="en-US" sz="2000" dirty="0" err="1">
                <a:solidFill>
                  <a:srgbClr val="000000"/>
                </a:solidFill>
              </a:rPr>
              <a:t>andere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erfahrungsbezogene</a:t>
            </a:r>
            <a:r>
              <a:rPr lang="en-US" sz="2000" dirty="0">
                <a:solidFill>
                  <a:srgbClr val="000000"/>
                </a:solidFill>
              </a:rPr>
              <a:t> Details. </a:t>
            </a:r>
          </a:p>
          <a:p>
            <a:pPr algn="ctr" fontAlgn="t"/>
            <a:endParaRPr lang="en-US" sz="2000" dirty="0">
              <a:solidFill>
                <a:srgbClr val="000000"/>
              </a:solidFill>
            </a:endParaRPr>
          </a:p>
          <a:p>
            <a:pPr algn="ctr" fontAlgn="t"/>
            <a:r>
              <a:rPr lang="en-US" sz="2000" dirty="0" err="1">
                <a:solidFill>
                  <a:srgbClr val="000000"/>
                </a:solidFill>
              </a:rPr>
              <a:t>Wenn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Unternehmen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über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gewisse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Markenbekanntheit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verfügt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haben</a:t>
            </a:r>
            <a:r>
              <a:rPr lang="en-US" sz="2000" dirty="0">
                <a:solidFill>
                  <a:srgbClr val="000000"/>
                </a:solidFill>
              </a:rPr>
              <a:t> seine Marketing- und </a:t>
            </a:r>
            <a:r>
              <a:rPr lang="en-US" sz="2000" dirty="0" err="1">
                <a:solidFill>
                  <a:srgbClr val="000000"/>
                </a:solidFill>
              </a:rPr>
              <a:t>Werbekampagnen</a:t>
            </a:r>
            <a:r>
              <a:rPr lang="en-US" sz="2000" dirty="0">
                <a:solidFill>
                  <a:srgbClr val="000000"/>
                </a:solidFill>
              </a:rPr>
              <a:t> für das </a:t>
            </a:r>
            <a:r>
              <a:rPr lang="en-US" sz="2000" dirty="0" err="1">
                <a:solidFill>
                  <a:srgbClr val="000000"/>
                </a:solidFill>
              </a:rPr>
              <a:t>Publikum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Bedeutung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i="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5F020E-EF1F-3AB9-BC87-CBB032430A72}"/>
              </a:ext>
            </a:extLst>
          </p:cNvPr>
          <p:cNvCxnSpPr>
            <a:cxnSpLocks/>
          </p:cNvCxnSpPr>
          <p:nvPr/>
        </p:nvCxnSpPr>
        <p:spPr>
          <a:xfrm>
            <a:off x="6079726" y="3429000"/>
            <a:ext cx="0" cy="415439"/>
          </a:xfrm>
          <a:prstGeom prst="straightConnector1">
            <a:avLst/>
          </a:prstGeom>
          <a:ln w="57150">
            <a:solidFill>
              <a:srgbClr val="85D2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285DAC-19C6-EBFA-A55D-FC0C3D01DC99}"/>
              </a:ext>
            </a:extLst>
          </p:cNvPr>
          <p:cNvCxnSpPr>
            <a:cxnSpLocks/>
          </p:cNvCxnSpPr>
          <p:nvPr/>
        </p:nvCxnSpPr>
        <p:spPr>
          <a:xfrm flipV="1">
            <a:off x="9469879" y="3103319"/>
            <a:ext cx="0" cy="325681"/>
          </a:xfrm>
          <a:prstGeom prst="straightConnector1">
            <a:avLst/>
          </a:prstGeom>
          <a:ln w="57150">
            <a:solidFill>
              <a:srgbClr val="85D2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3C6046-7FD1-9453-5F60-4AD45792A0AD}"/>
              </a:ext>
            </a:extLst>
          </p:cNvPr>
          <p:cNvSpPr txBox="1"/>
          <p:nvPr/>
        </p:nvSpPr>
        <p:spPr>
          <a:xfrm>
            <a:off x="5284381" y="5837274"/>
            <a:ext cx="189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1188A3"/>
                </a:solidFill>
                <a:hlinkClick r:id="rId3"/>
              </a:rPr>
              <a:t>Quelle</a:t>
            </a:r>
            <a:endParaRPr lang="en-IE" dirty="0">
              <a:solidFill>
                <a:srgbClr val="1188A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D49DB-8CB2-D279-1EE7-AE2C1147E8FC}"/>
              </a:ext>
            </a:extLst>
          </p:cNvPr>
          <p:cNvSpPr txBox="1"/>
          <p:nvPr/>
        </p:nvSpPr>
        <p:spPr>
          <a:xfrm>
            <a:off x="8845616" y="5837274"/>
            <a:ext cx="167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1188A3"/>
                </a:solidFill>
                <a:hlinkClick r:id="rId4"/>
              </a:rPr>
              <a:t>Quelle</a:t>
            </a:r>
            <a:endParaRPr lang="en-IE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81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ssorted desserts">
            <a:extLst>
              <a:ext uri="{FF2B5EF4-FFF2-40B4-BE49-F238E27FC236}">
                <a16:creationId xmlns:a16="http://schemas.microsoft.com/office/drawing/2014/main" id="{5931786F-017B-3D3A-3F10-53685AF7CC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F4864-80A9-25EB-5564-3E27F46068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3211" y="1587711"/>
            <a:ext cx="4800313" cy="4525954"/>
          </a:xfrm>
        </p:spPr>
        <p:txBody>
          <a:bodyPr>
            <a:noAutofit/>
          </a:bodyPr>
          <a:lstStyle/>
          <a:p>
            <a:pPr marL="0" indent="0"/>
            <a:r>
              <a:rPr lang="en-US" sz="2300" dirty="0"/>
              <a:t>Das </a:t>
            </a:r>
            <a:r>
              <a:rPr lang="en-US" sz="2300" dirty="0" err="1"/>
              <a:t>Vertrauen</a:t>
            </a:r>
            <a:r>
              <a:rPr lang="en-US" sz="2300" dirty="0"/>
              <a:t> des </a:t>
            </a:r>
            <a:r>
              <a:rPr lang="en-US" sz="2300" dirty="0" err="1"/>
              <a:t>Kunden</a:t>
            </a:r>
            <a:r>
              <a:rPr lang="en-US" sz="2300" dirty="0"/>
              <a:t> in </a:t>
            </a:r>
            <a:r>
              <a:rPr lang="en-US" sz="2300" dirty="0" err="1"/>
              <a:t>eine</a:t>
            </a:r>
            <a:r>
              <a:rPr lang="en-US" sz="2300" dirty="0"/>
              <a:t> </a:t>
            </a:r>
            <a:r>
              <a:rPr lang="en-US" sz="2300" dirty="0" err="1"/>
              <a:t>Marke</a:t>
            </a:r>
            <a:r>
              <a:rPr lang="en-US" sz="2300" dirty="0"/>
              <a:t> hat </a:t>
            </a:r>
            <a:r>
              <a:rPr lang="en-US" sz="2300" dirty="0" err="1"/>
              <a:t>großen</a:t>
            </a:r>
            <a:r>
              <a:rPr lang="en-US" sz="2300" dirty="0"/>
              <a:t> </a:t>
            </a:r>
            <a:r>
              <a:rPr lang="en-US" sz="2300" dirty="0" err="1"/>
              <a:t>Einfluss</a:t>
            </a:r>
            <a:r>
              <a:rPr lang="en-US" sz="2300" dirty="0"/>
              <a:t> auf seine </a:t>
            </a:r>
            <a:r>
              <a:rPr lang="en-US" sz="2300" dirty="0" err="1"/>
              <a:t>Kaufentscheidung</a:t>
            </a:r>
            <a:r>
              <a:rPr lang="en-US" sz="2300" dirty="0"/>
              <a:t>. </a:t>
            </a:r>
            <a:r>
              <a:rPr lang="en-US" sz="2300" b="1" dirty="0" err="1"/>
              <a:t>Wenn</a:t>
            </a:r>
            <a:r>
              <a:rPr lang="en-US" sz="2300" b="1" dirty="0"/>
              <a:t> </a:t>
            </a:r>
            <a:r>
              <a:rPr lang="en-US" sz="2300" b="1" dirty="0" err="1"/>
              <a:t>ein</a:t>
            </a:r>
            <a:r>
              <a:rPr lang="en-US" sz="2300" b="1" dirty="0"/>
              <a:t> Kunde </a:t>
            </a:r>
            <a:r>
              <a:rPr lang="en-US" sz="2300" b="1" dirty="0" err="1"/>
              <a:t>anfängt</a:t>
            </a:r>
            <a:r>
              <a:rPr lang="en-US" sz="2300" b="1" dirty="0"/>
              <a:t>, </a:t>
            </a:r>
            <a:r>
              <a:rPr lang="en-US" sz="2300" b="1" dirty="0" err="1"/>
              <a:t>Ihrer</a:t>
            </a:r>
            <a:r>
              <a:rPr lang="en-US" sz="2300" b="1" dirty="0"/>
              <a:t> </a:t>
            </a:r>
            <a:r>
              <a:rPr lang="en-US" sz="2300" b="1" dirty="0" err="1"/>
              <a:t>Marke</a:t>
            </a:r>
            <a:r>
              <a:rPr lang="en-US" sz="2300" b="1" dirty="0"/>
              <a:t> </a:t>
            </a:r>
            <a:r>
              <a:rPr lang="en-US" sz="2300" b="1" dirty="0" err="1"/>
              <a:t>zu</a:t>
            </a:r>
            <a:r>
              <a:rPr lang="en-US" sz="2300" b="1" dirty="0"/>
              <a:t> </a:t>
            </a:r>
            <a:r>
              <a:rPr lang="en-US" sz="2300" b="1" dirty="0" err="1"/>
              <a:t>vertrauen</a:t>
            </a:r>
            <a:r>
              <a:rPr lang="en-US" sz="2300" b="1" dirty="0"/>
              <a:t> und </a:t>
            </a:r>
            <a:r>
              <a:rPr lang="en-US" sz="2300" b="1" dirty="0" err="1"/>
              <a:t>eine</a:t>
            </a:r>
            <a:r>
              <a:rPr lang="en-US" sz="2300" b="1" dirty="0"/>
              <a:t> </a:t>
            </a:r>
            <a:r>
              <a:rPr lang="en-US" sz="2300" b="1" dirty="0" err="1"/>
              <a:t>Bindung</a:t>
            </a:r>
            <a:r>
              <a:rPr lang="en-US" sz="2300" b="1" dirty="0"/>
              <a:t> </a:t>
            </a:r>
            <a:r>
              <a:rPr lang="en-US" sz="2300" b="1" dirty="0" err="1"/>
              <a:t>zu</a:t>
            </a:r>
            <a:r>
              <a:rPr lang="en-US" sz="2300" b="1" dirty="0"/>
              <a:t> </a:t>
            </a:r>
            <a:r>
              <a:rPr lang="en-US" sz="2300" b="1" dirty="0" err="1"/>
              <a:t>Ihnen</a:t>
            </a:r>
            <a:r>
              <a:rPr lang="en-US" sz="2300" b="1" dirty="0"/>
              <a:t> </a:t>
            </a:r>
            <a:r>
              <a:rPr lang="en-US" sz="2300" b="1" dirty="0" err="1"/>
              <a:t>aufbaut</a:t>
            </a:r>
            <a:r>
              <a:rPr lang="en-US" sz="2300" b="1" dirty="0"/>
              <a:t>, </a:t>
            </a:r>
            <a:r>
              <a:rPr lang="en-US" sz="2300" b="1" dirty="0" err="1"/>
              <a:t>ist</a:t>
            </a:r>
            <a:r>
              <a:rPr lang="en-US" sz="2300" b="1" dirty="0"/>
              <a:t> die </a:t>
            </a:r>
            <a:r>
              <a:rPr lang="en-US" sz="2300" b="1" dirty="0" err="1"/>
              <a:t>Wahrscheinlichkeit</a:t>
            </a:r>
            <a:r>
              <a:rPr lang="en-US" sz="2300" b="1" dirty="0"/>
              <a:t> </a:t>
            </a:r>
            <a:r>
              <a:rPr lang="en-US" sz="2300" b="1" dirty="0" err="1"/>
              <a:t>groß</a:t>
            </a:r>
            <a:r>
              <a:rPr lang="en-US" sz="2300" b="1" dirty="0"/>
              <a:t>, </a:t>
            </a:r>
            <a:r>
              <a:rPr lang="en-US" sz="2300" b="1" dirty="0" err="1"/>
              <a:t>dass</a:t>
            </a:r>
            <a:r>
              <a:rPr lang="en-US" sz="2300" b="1" dirty="0"/>
              <a:t> er </a:t>
            </a:r>
            <a:r>
              <a:rPr lang="en-US" sz="2300" b="1" dirty="0" err="1"/>
              <a:t>ein</a:t>
            </a:r>
            <a:r>
              <a:rPr lang="en-US" sz="2300" b="1" dirty="0"/>
              <a:t> </a:t>
            </a:r>
            <a:r>
              <a:rPr lang="en-US" sz="2300" b="1" dirty="0" err="1"/>
              <a:t>Wiederholungskäufer</a:t>
            </a:r>
            <a:r>
              <a:rPr lang="en-US" sz="2300" b="1" dirty="0"/>
              <a:t> </a:t>
            </a:r>
            <a:r>
              <a:rPr lang="en-US" sz="2300" b="1" dirty="0" err="1"/>
              <a:t>wird</a:t>
            </a:r>
            <a:r>
              <a:rPr lang="en-US" sz="2300" dirty="0"/>
              <a:t>.</a:t>
            </a:r>
          </a:p>
          <a:p>
            <a:pPr marL="0" indent="0"/>
            <a:r>
              <a:rPr lang="en-US" sz="2300" dirty="0"/>
              <a:t>Die </a:t>
            </a:r>
            <a:r>
              <a:rPr lang="en-US" sz="2300" dirty="0" err="1"/>
              <a:t>Markenbekanntheit</a:t>
            </a:r>
            <a:r>
              <a:rPr lang="en-US" sz="2300" dirty="0"/>
              <a:t> </a:t>
            </a:r>
            <a:r>
              <a:rPr lang="en-US" sz="2300" dirty="0" err="1"/>
              <a:t>schließt</a:t>
            </a:r>
            <a:r>
              <a:rPr lang="en-US" sz="2300" dirty="0"/>
              <a:t> die </a:t>
            </a:r>
            <a:r>
              <a:rPr lang="en-US" sz="2300" dirty="0" err="1"/>
              <a:t>Lücke</a:t>
            </a:r>
            <a:r>
              <a:rPr lang="en-US" sz="2300" dirty="0"/>
              <a:t> </a:t>
            </a:r>
            <a:r>
              <a:rPr lang="en-US" sz="2300" dirty="0" err="1"/>
              <a:t>zwischen</a:t>
            </a:r>
            <a:r>
              <a:rPr lang="en-US" sz="2300" dirty="0"/>
              <a:t> </a:t>
            </a:r>
            <a:r>
              <a:rPr lang="en-US" sz="2300" dirty="0" err="1"/>
              <a:t>Markenvertrauen</a:t>
            </a:r>
            <a:r>
              <a:rPr lang="en-US" sz="2300" dirty="0"/>
              <a:t> und </a:t>
            </a:r>
            <a:r>
              <a:rPr lang="en-US" sz="2300" dirty="0" err="1"/>
              <a:t>Kundentreue</a:t>
            </a:r>
            <a:r>
              <a:rPr lang="en-US" sz="2300" dirty="0"/>
              <a:t>. Sie </a:t>
            </a:r>
            <a:r>
              <a:rPr lang="en-US" sz="2300" dirty="0" err="1"/>
              <a:t>verleiht</a:t>
            </a:r>
            <a:r>
              <a:rPr lang="en-US" sz="2300" dirty="0"/>
              <a:t> </a:t>
            </a:r>
            <a:r>
              <a:rPr lang="en-US" sz="2300" dirty="0" err="1"/>
              <a:t>Ihrer</a:t>
            </a:r>
            <a:r>
              <a:rPr lang="en-US" sz="2300" dirty="0"/>
              <a:t> </a:t>
            </a:r>
            <a:r>
              <a:rPr lang="en-US" sz="2300" dirty="0" err="1"/>
              <a:t>Marke</a:t>
            </a:r>
            <a:r>
              <a:rPr lang="en-US" sz="2300" dirty="0"/>
              <a:t> </a:t>
            </a:r>
            <a:r>
              <a:rPr lang="en-US" sz="2300" dirty="0" err="1"/>
              <a:t>eine</a:t>
            </a:r>
            <a:r>
              <a:rPr lang="en-US" sz="2300" dirty="0"/>
              <a:t> </a:t>
            </a:r>
            <a:r>
              <a:rPr lang="en-US" sz="2300" dirty="0" err="1"/>
              <a:t>Persönlichkeit</a:t>
            </a:r>
            <a:r>
              <a:rPr lang="en-US" sz="2300" dirty="0"/>
              <a:t>, die den </a:t>
            </a:r>
            <a:r>
              <a:rPr lang="en-US" sz="2300" dirty="0" err="1"/>
              <a:t>Kunden</a:t>
            </a:r>
            <a:r>
              <a:rPr lang="en-US" sz="2300" dirty="0"/>
              <a:t> </a:t>
            </a:r>
            <a:r>
              <a:rPr lang="en-US" sz="2300" dirty="0" err="1"/>
              <a:t>hilft</a:t>
            </a:r>
            <a:r>
              <a:rPr lang="en-US" sz="2300" dirty="0"/>
              <a:t>, </a:t>
            </a:r>
            <a:r>
              <a:rPr lang="en-US" sz="2300" dirty="0" err="1"/>
              <a:t>sich</a:t>
            </a:r>
            <a:r>
              <a:rPr lang="en-US" sz="2300" dirty="0"/>
              <a:t> </a:t>
            </a:r>
            <a:r>
              <a:rPr lang="en-US" sz="2300" dirty="0" err="1"/>
              <a:t>mit</a:t>
            </a:r>
            <a:r>
              <a:rPr lang="en-US" sz="2300" dirty="0"/>
              <a:t> der </a:t>
            </a:r>
            <a:r>
              <a:rPr lang="en-US" sz="2300" dirty="0" err="1"/>
              <a:t>Marke</a:t>
            </a:r>
            <a:r>
              <a:rPr lang="en-US" sz="2300" dirty="0"/>
              <a:t> </a:t>
            </a:r>
            <a:r>
              <a:rPr lang="en-US" sz="2300" dirty="0" err="1"/>
              <a:t>vertraut</a:t>
            </a:r>
            <a:r>
              <a:rPr lang="en-US" sz="2300" dirty="0"/>
              <a:t> </a:t>
            </a:r>
            <a:r>
              <a:rPr lang="en-US" sz="2300" dirty="0" err="1"/>
              <a:t>zu</a:t>
            </a:r>
            <a:r>
              <a:rPr lang="en-US" sz="2300" dirty="0"/>
              <a:t> </a:t>
            </a:r>
            <a:r>
              <a:rPr lang="en-US" sz="2300" dirty="0" err="1"/>
              <a:t>fühlen</a:t>
            </a:r>
            <a:r>
              <a:rPr lang="en-US" sz="2300" dirty="0"/>
              <a:t>... </a:t>
            </a:r>
            <a:r>
              <a:rPr lang="en-US" sz="2300" dirty="0" err="1"/>
              <a:t>Senioren</a:t>
            </a:r>
            <a:r>
              <a:rPr lang="en-US" sz="2300" dirty="0"/>
              <a:t> </a:t>
            </a:r>
            <a:r>
              <a:rPr lang="en-US" sz="2300" dirty="0" err="1"/>
              <a:t>möchten</a:t>
            </a:r>
            <a:r>
              <a:rPr lang="en-US" sz="2300" dirty="0"/>
              <a:t> dieses </a:t>
            </a:r>
            <a:r>
              <a:rPr lang="en-US" sz="2300" dirty="0" err="1"/>
              <a:t>Vertrauen</a:t>
            </a:r>
            <a:r>
              <a:rPr lang="en-US" sz="2300" dirty="0"/>
              <a:t> </a:t>
            </a:r>
            <a:r>
              <a:rPr lang="en-US" sz="2300" dirty="0" err="1"/>
              <a:t>aufbauen</a:t>
            </a:r>
            <a:r>
              <a:rPr lang="en-US" sz="2300" dirty="0"/>
              <a:t>, bevor </a:t>
            </a:r>
            <a:r>
              <a:rPr lang="en-US" sz="2300" dirty="0" err="1"/>
              <a:t>sie</a:t>
            </a:r>
            <a:r>
              <a:rPr lang="en-US" sz="2300" dirty="0"/>
              <a:t> </a:t>
            </a:r>
            <a:r>
              <a:rPr lang="en-US" sz="2300" dirty="0" err="1"/>
              <a:t>zu</a:t>
            </a:r>
            <a:r>
              <a:rPr lang="en-US" sz="2300" dirty="0"/>
              <a:t> </a:t>
            </a:r>
            <a:r>
              <a:rPr lang="en-US" sz="2300" dirty="0" err="1"/>
              <a:t>treuen</a:t>
            </a:r>
            <a:r>
              <a:rPr lang="en-US" sz="2300" dirty="0"/>
              <a:t> </a:t>
            </a:r>
            <a:r>
              <a:rPr lang="en-US" sz="2300" dirty="0" err="1"/>
              <a:t>Kunden</a:t>
            </a:r>
            <a:r>
              <a:rPr lang="en-US" sz="2300" dirty="0"/>
              <a:t> </a:t>
            </a:r>
            <a:r>
              <a:rPr lang="en-US" sz="2300" dirty="0" err="1"/>
              <a:t>werden</a:t>
            </a:r>
            <a:r>
              <a:rPr lang="en-US" sz="23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05D8-AAFC-5366-D43E-8A7A917502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err="1"/>
              <a:t>Markenvertrauen</a:t>
            </a:r>
            <a:r>
              <a:rPr lang="en-IE" dirty="0"/>
              <a:t> </a:t>
            </a:r>
            <a:r>
              <a:rPr lang="en-IE" dirty="0" err="1"/>
              <a:t>aufbauen</a:t>
            </a:r>
            <a:r>
              <a:rPr lang="en-IE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0903812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iggy bank collection top view">
            <a:extLst>
              <a:ext uri="{FF2B5EF4-FFF2-40B4-BE49-F238E27FC236}">
                <a16:creationId xmlns:a16="http://schemas.microsoft.com/office/drawing/2014/main" id="{5B8E7E03-C459-A935-12EB-30B713D0C3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91B13-24A9-3D97-1F86-915568707F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8561" y="1736536"/>
            <a:ext cx="5049352" cy="4525954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dirty="0" err="1"/>
              <a:t>Markenbekanntheit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beitragen</a:t>
            </a:r>
            <a:r>
              <a:rPr lang="en-US" dirty="0"/>
              <a:t>,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/>
              <a:t>positives </a:t>
            </a:r>
            <a:r>
              <a:rPr lang="en-US" b="1" dirty="0" err="1"/>
              <a:t>Kundenerlebnis</a:t>
            </a:r>
            <a:r>
              <a:rPr lang="en-US" b="1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schaffen</a:t>
            </a:r>
            <a:r>
              <a:rPr lang="en-US" dirty="0"/>
              <a:t>. </a:t>
            </a:r>
            <a:r>
              <a:rPr lang="en-US" dirty="0" err="1"/>
              <a:t>Sobald</a:t>
            </a:r>
            <a:r>
              <a:rPr lang="en-US" dirty="0"/>
              <a:t> die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</a:t>
            </a:r>
            <a:r>
              <a:rPr lang="en-US" dirty="0" err="1"/>
              <a:t>erkennen</a:t>
            </a:r>
            <a:r>
              <a:rPr lang="en-US" dirty="0"/>
              <a:t> und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kaufen</a:t>
            </a:r>
            <a:r>
              <a:rPr lang="en-US" dirty="0"/>
              <a:t>, </a:t>
            </a:r>
            <a:r>
              <a:rPr lang="en-US" dirty="0" err="1"/>
              <a:t>bevorzugen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verfügbaren</a:t>
            </a:r>
            <a:r>
              <a:rPr lang="en-US" dirty="0"/>
              <a:t> </a:t>
            </a:r>
            <a:r>
              <a:rPr lang="en-US" dirty="0" err="1"/>
              <a:t>Optionen</a:t>
            </a:r>
            <a:r>
              <a:rPr lang="en-US" dirty="0"/>
              <a:t>. Es </a:t>
            </a:r>
            <a:r>
              <a:rPr lang="en-US" dirty="0" err="1"/>
              <a:t>entsteht</a:t>
            </a:r>
            <a:r>
              <a:rPr lang="en-US" dirty="0"/>
              <a:t> </a:t>
            </a:r>
            <a:r>
              <a:rPr lang="en-US" dirty="0" err="1"/>
              <a:t>Vertrauen</a:t>
            </a:r>
            <a:r>
              <a:rPr lang="en-US" dirty="0"/>
              <a:t> und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starke</a:t>
            </a:r>
            <a:r>
              <a:rPr lang="en-US" dirty="0"/>
              <a:t> </a:t>
            </a:r>
            <a:r>
              <a:rPr lang="en-US" dirty="0" err="1"/>
              <a:t>Bindung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und </a:t>
            </a:r>
            <a:r>
              <a:rPr lang="en-US" dirty="0" err="1"/>
              <a:t>Marke</a:t>
            </a:r>
            <a:r>
              <a:rPr lang="en-US" dirty="0"/>
              <a:t>. Dies </a:t>
            </a:r>
            <a:r>
              <a:rPr lang="en-US" dirty="0" err="1"/>
              <a:t>führt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positiven</a:t>
            </a:r>
            <a:r>
              <a:rPr lang="en-US" dirty="0"/>
              <a:t> </a:t>
            </a:r>
            <a:r>
              <a:rPr lang="en-US" dirty="0" err="1"/>
              <a:t>Erfahrung</a:t>
            </a:r>
            <a:r>
              <a:rPr lang="en-US" dirty="0"/>
              <a:t> und </a:t>
            </a:r>
            <a:r>
              <a:rPr lang="en-US" dirty="0" err="1"/>
              <a:t>baut</a:t>
            </a:r>
            <a:r>
              <a:rPr lang="en-US" dirty="0"/>
              <a:t> </a:t>
            </a:r>
            <a:r>
              <a:rPr lang="en-US" dirty="0" err="1"/>
              <a:t>schließlich</a:t>
            </a:r>
            <a:r>
              <a:rPr lang="en-US" dirty="0"/>
              <a:t> den </a:t>
            </a:r>
            <a:r>
              <a:rPr lang="en-US" dirty="0" err="1"/>
              <a:t>Markenwert</a:t>
            </a:r>
            <a:r>
              <a:rPr lang="en-US" dirty="0"/>
              <a:t> auf.</a:t>
            </a:r>
          </a:p>
          <a:p>
            <a:pPr marL="0" indent="0"/>
            <a:r>
              <a:rPr lang="en-US" dirty="0"/>
              <a:t>Ein </a:t>
            </a:r>
            <a:r>
              <a:rPr lang="en-US" b="1" dirty="0" err="1"/>
              <a:t>höherer</a:t>
            </a:r>
            <a:r>
              <a:rPr lang="en-US" b="1" dirty="0"/>
              <a:t> </a:t>
            </a:r>
            <a:r>
              <a:rPr lang="en-US" b="1" dirty="0" err="1"/>
              <a:t>Markenwert</a:t>
            </a:r>
            <a:r>
              <a:rPr lang="en-US" b="1" dirty="0"/>
              <a:t> </a:t>
            </a:r>
            <a:r>
              <a:rPr lang="en-US" dirty="0" err="1"/>
              <a:t>führt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höheren</a:t>
            </a:r>
            <a:r>
              <a:rPr lang="en-US" dirty="0"/>
              <a:t> </a:t>
            </a:r>
            <a:r>
              <a:rPr lang="en-US" dirty="0" err="1"/>
              <a:t>Aktienkurs</a:t>
            </a:r>
            <a:r>
              <a:rPr lang="en-US" dirty="0"/>
              <a:t>,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großen</a:t>
            </a:r>
            <a:r>
              <a:rPr lang="en-US" dirty="0"/>
              <a:t> </a:t>
            </a:r>
            <a:r>
              <a:rPr lang="en-US" dirty="0" err="1"/>
              <a:t>sozialen</a:t>
            </a:r>
            <a:r>
              <a:rPr lang="en-US" dirty="0"/>
              <a:t> </a:t>
            </a:r>
            <a:r>
              <a:rPr lang="en-US" dirty="0" err="1"/>
              <a:t>Wirkung</a:t>
            </a:r>
            <a:r>
              <a:rPr lang="en-US" dirty="0"/>
              <a:t> und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Ausweitung</a:t>
            </a:r>
            <a:r>
              <a:rPr lang="en-US" dirty="0"/>
              <a:t> des </a:t>
            </a:r>
            <a:r>
              <a:rPr lang="en-US" dirty="0" err="1"/>
              <a:t>Geschäfts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75FDE-A2E4-8BAC-5CC4-1F988696ED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51507" y="433973"/>
            <a:ext cx="5133501" cy="582221"/>
          </a:xfrm>
        </p:spPr>
        <p:txBody>
          <a:bodyPr>
            <a:normAutofit fontScale="77500" lnSpcReduction="20000"/>
          </a:bodyPr>
          <a:lstStyle/>
          <a:p>
            <a:r>
              <a:rPr lang="en-IE" dirty="0" err="1"/>
              <a:t>Vom</a:t>
            </a:r>
            <a:r>
              <a:rPr lang="en-IE" dirty="0"/>
              <a:t> </a:t>
            </a:r>
            <a:r>
              <a:rPr lang="en-IE" dirty="0" err="1"/>
              <a:t>Vertrauen</a:t>
            </a:r>
            <a:r>
              <a:rPr lang="en-IE" dirty="0"/>
              <a:t> </a:t>
            </a:r>
            <a:r>
              <a:rPr lang="en-IE" dirty="0" err="1"/>
              <a:t>zum</a:t>
            </a:r>
            <a:r>
              <a:rPr lang="en-IE" dirty="0"/>
              <a:t> </a:t>
            </a:r>
            <a:r>
              <a:rPr lang="en-IE" dirty="0" err="1"/>
              <a:t>Markenwert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18248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1AC6B-0CA4-2F9F-E8D1-BB3FC002D7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75615"/>
            <a:ext cx="10925666" cy="734798"/>
          </a:xfrm>
          <a:solidFill>
            <a:srgbClr val="FED100"/>
          </a:solidFill>
        </p:spPr>
        <p:txBody>
          <a:bodyPr anchor="ctr">
            <a:normAutofit/>
          </a:bodyPr>
          <a:lstStyle/>
          <a:p>
            <a:r>
              <a:rPr lang="en-IE" dirty="0"/>
              <a:t>	 </a:t>
            </a:r>
            <a:r>
              <a:rPr lang="en-IE" dirty="0" err="1"/>
              <a:t>Arten</a:t>
            </a:r>
            <a:r>
              <a:rPr lang="en-IE" dirty="0"/>
              <a:t> der </a:t>
            </a:r>
            <a:r>
              <a:rPr lang="en-IE" dirty="0" err="1"/>
              <a:t>Markenbekanntheit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621D0-B86B-C412-1C2F-037C3ED70D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91885" y="3309122"/>
            <a:ext cx="2093228" cy="1202080"/>
          </a:xfrm>
        </p:spPr>
        <p:txBody>
          <a:bodyPr>
            <a:normAutofit/>
          </a:bodyPr>
          <a:lstStyle/>
          <a:p>
            <a:r>
              <a:rPr lang="en-IE" sz="2400" b="1" dirty="0" err="1"/>
              <a:t>Abruf</a:t>
            </a:r>
            <a:r>
              <a:rPr lang="en-IE" sz="2400" b="1" dirty="0"/>
              <a:t> der </a:t>
            </a:r>
            <a:r>
              <a:rPr lang="en-IE" sz="2400" b="1" dirty="0" err="1"/>
              <a:t>Marke</a:t>
            </a:r>
            <a:endParaRPr lang="en-IE" sz="24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2A4E01-BE5E-B6C2-7DDB-0FE313C0E9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lnSpcReduction="10000"/>
          </a:bodyPr>
          <a:lstStyle/>
          <a:p>
            <a:r>
              <a:rPr lang="en-IE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9EB95-4E73-7919-0C2F-7E0F0A06DE3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r>
              <a:rPr lang="en-IE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B06D4-1486-6E20-2F0C-22D28536796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lang="en-IE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49B85D-8C51-3546-552B-151EDBD815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lnSpcReduction="10000"/>
          </a:bodyPr>
          <a:lstStyle/>
          <a:p>
            <a:r>
              <a:rPr lang="en-IE"/>
              <a:t>4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20447D-CEDF-F382-6F97-41EE2B86A6FE}"/>
              </a:ext>
            </a:extLst>
          </p:cNvPr>
          <p:cNvSpPr txBox="1">
            <a:spLocks/>
          </p:cNvSpPr>
          <p:nvPr/>
        </p:nvSpPr>
        <p:spPr>
          <a:xfrm>
            <a:off x="9165280" y="3114230"/>
            <a:ext cx="2093228" cy="120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b="1" dirty="0" err="1"/>
              <a:t>Dominanz</a:t>
            </a:r>
            <a:r>
              <a:rPr lang="en-IE" sz="2400" b="1" dirty="0"/>
              <a:t> der </a:t>
            </a:r>
            <a:r>
              <a:rPr lang="en-IE" sz="2400" b="1" dirty="0" err="1"/>
              <a:t>Marke</a:t>
            </a:r>
            <a:endParaRPr lang="en-IE" sz="24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D6DACF-FD57-849C-E55A-9CFE12D6D79B}"/>
              </a:ext>
            </a:extLst>
          </p:cNvPr>
          <p:cNvSpPr txBox="1">
            <a:spLocks/>
          </p:cNvSpPr>
          <p:nvPr/>
        </p:nvSpPr>
        <p:spPr>
          <a:xfrm>
            <a:off x="4470136" y="3106573"/>
            <a:ext cx="2093228" cy="120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b="1" dirty="0"/>
              <a:t>Wieder-</a:t>
            </a:r>
            <a:r>
              <a:rPr lang="en-IE" sz="2400" b="1" dirty="0" err="1"/>
              <a:t>erkennung</a:t>
            </a:r>
            <a:r>
              <a:rPr lang="en-IE" sz="2400" b="1" dirty="0"/>
              <a:t> der </a:t>
            </a:r>
            <a:r>
              <a:rPr lang="en-IE" sz="2400" b="1" dirty="0" err="1"/>
              <a:t>Marke</a:t>
            </a:r>
            <a:endParaRPr lang="en-IE" sz="2400" b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D87360-D919-AED8-D4B1-F6F2200F6C0E}"/>
              </a:ext>
            </a:extLst>
          </p:cNvPr>
          <p:cNvSpPr txBox="1">
            <a:spLocks/>
          </p:cNvSpPr>
          <p:nvPr/>
        </p:nvSpPr>
        <p:spPr>
          <a:xfrm>
            <a:off x="6987029" y="3114230"/>
            <a:ext cx="2093228" cy="120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b="1" dirty="0"/>
              <a:t>Top-of-Mind-</a:t>
            </a:r>
            <a:r>
              <a:rPr lang="en-IE" sz="2400" b="1" dirty="0" err="1"/>
              <a:t>Bewusstsein</a:t>
            </a:r>
            <a:endParaRPr lang="en-IE" sz="2400" b="1" dirty="0"/>
          </a:p>
        </p:txBody>
      </p:sp>
      <p:sp>
        <p:nvSpPr>
          <p:cNvPr id="14" name="TextBox 13">
            <a:hlinkClick r:id="rId2"/>
            <a:extLst>
              <a:ext uri="{FF2B5EF4-FFF2-40B4-BE49-F238E27FC236}">
                <a16:creationId xmlns:a16="http://schemas.microsoft.com/office/drawing/2014/main" id="{F67EE976-13D5-8CFF-6A32-D0CCA2CBB274}"/>
              </a:ext>
            </a:extLst>
          </p:cNvPr>
          <p:cNvSpPr txBox="1"/>
          <p:nvPr/>
        </p:nvSpPr>
        <p:spPr>
          <a:xfrm>
            <a:off x="650630" y="6075485"/>
            <a:ext cx="24053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>
                <a:hlinkClick r:id="rId3"/>
              </a:rPr>
              <a:t>Quelle: Spacy (2017)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893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66856-F132-3C30-4355-64BCE83531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0008" y="1773241"/>
            <a:ext cx="4944543" cy="4525954"/>
          </a:xfrm>
        </p:spPr>
        <p:txBody>
          <a:bodyPr/>
          <a:lstStyle/>
          <a:p>
            <a:pPr indent="0"/>
            <a:r>
              <a:rPr lang="en-US" dirty="0"/>
              <a:t>Man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Farben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b="1" dirty="0"/>
              <a:t>Rot und Gelb </a:t>
            </a:r>
            <a:r>
              <a:rPr lang="en-US" dirty="0" err="1"/>
              <a:t>eine</a:t>
            </a:r>
            <a:r>
              <a:rPr lang="en-US" dirty="0"/>
              <a:t> positive </a:t>
            </a:r>
            <a:r>
              <a:rPr lang="en-US" dirty="0" err="1"/>
              <a:t>psychologische</a:t>
            </a:r>
            <a:r>
              <a:rPr lang="en-US" dirty="0"/>
              <a:t> </a:t>
            </a:r>
            <a:r>
              <a:rPr lang="en-US" dirty="0" err="1"/>
              <a:t>Wirkung</a:t>
            </a:r>
            <a:r>
              <a:rPr lang="en-US" dirty="0"/>
              <a:t> auf den Appetit der Menschen </a:t>
            </a:r>
            <a:r>
              <a:rPr lang="en-US" dirty="0" err="1"/>
              <a:t>haben</a:t>
            </a:r>
            <a:r>
              <a:rPr lang="en-US" dirty="0"/>
              <a:t>. </a:t>
            </a:r>
          </a:p>
          <a:p>
            <a:pPr indent="0"/>
            <a:endParaRPr lang="en-US" dirty="0"/>
          </a:p>
          <a:p>
            <a:pPr indent="0"/>
            <a:r>
              <a:rPr lang="en-US" dirty="0"/>
              <a:t>Ein </a:t>
            </a:r>
            <a:r>
              <a:rPr lang="en-US" dirty="0" err="1"/>
              <a:t>Lebensmittel</a:t>
            </a:r>
            <a:r>
              <a:rPr lang="en-US" dirty="0"/>
              <a:t>, das </a:t>
            </a:r>
            <a:r>
              <a:rPr lang="en-US" dirty="0" err="1"/>
              <a:t>sich</a:t>
            </a:r>
            <a:r>
              <a:rPr lang="en-US" dirty="0"/>
              <a:t> auf </a:t>
            </a:r>
            <a:r>
              <a:rPr lang="en-US" b="1" dirty="0"/>
              <a:t>Bio </a:t>
            </a:r>
            <a:r>
              <a:rPr lang="en-US" dirty="0" err="1"/>
              <a:t>konzentriert</a:t>
            </a:r>
            <a:r>
              <a:rPr lang="en-US" dirty="0"/>
              <a:t>,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dagegen</a:t>
            </a:r>
            <a:r>
              <a:rPr lang="en-US" dirty="0"/>
              <a:t> </a:t>
            </a:r>
            <a:r>
              <a:rPr lang="en-US" dirty="0" err="1"/>
              <a:t>eher</a:t>
            </a:r>
            <a:r>
              <a:rPr lang="en-US" dirty="0"/>
              <a:t> "</a:t>
            </a:r>
            <a:r>
              <a:rPr lang="en-US" dirty="0" err="1"/>
              <a:t>erdige</a:t>
            </a:r>
            <a:r>
              <a:rPr lang="en-US" dirty="0"/>
              <a:t>" </a:t>
            </a:r>
            <a:r>
              <a:rPr lang="en-US" dirty="0" err="1"/>
              <a:t>Farbtöne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leuchtende</a:t>
            </a:r>
            <a:r>
              <a:rPr lang="en-US" dirty="0"/>
              <a:t> </a:t>
            </a:r>
            <a:r>
              <a:rPr lang="en-US" dirty="0" err="1"/>
              <a:t>Farben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, die auf die </a:t>
            </a:r>
            <a:r>
              <a:rPr lang="en-US" dirty="0" err="1"/>
              <a:t>Verwendung</a:t>
            </a:r>
            <a:r>
              <a:rPr lang="en-US" dirty="0"/>
              <a:t> </a:t>
            </a:r>
            <a:r>
              <a:rPr lang="en-US" dirty="0" err="1"/>
              <a:t>künstlicher</a:t>
            </a:r>
            <a:r>
              <a:rPr lang="en-US" dirty="0"/>
              <a:t> </a:t>
            </a:r>
            <a:r>
              <a:rPr lang="en-US" dirty="0" err="1"/>
              <a:t>Farben</a:t>
            </a:r>
            <a:r>
              <a:rPr lang="en-US" dirty="0"/>
              <a:t> </a:t>
            </a:r>
            <a:r>
              <a:rPr lang="en-US" dirty="0" err="1"/>
              <a:t>hindeuten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796C4-C167-3E33-B87B-29A4977357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dirty="0" err="1"/>
              <a:t>Interessanter</a:t>
            </a:r>
            <a:r>
              <a:rPr lang="en-IE" dirty="0"/>
              <a:t> </a:t>
            </a:r>
            <a:r>
              <a:rPr lang="en-IE" dirty="0" err="1"/>
              <a:t>Fakt</a:t>
            </a:r>
            <a:endParaRPr lang="en-IE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32ED091-1D4F-2107-6DD3-F27BACBC34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8" b="1998"/>
          <a:stretch>
            <a:fillRect/>
          </a:stretch>
        </p:blipFill>
        <p:spPr>
          <a:xfrm>
            <a:off x="6851650" y="228600"/>
            <a:ext cx="5105400" cy="636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B36D5-B091-C87E-2DC3-54AC04D2759A}"/>
              </a:ext>
            </a:extLst>
          </p:cNvPr>
          <p:cNvSpPr txBox="1"/>
          <p:nvPr/>
        </p:nvSpPr>
        <p:spPr>
          <a:xfrm>
            <a:off x="4235116" y="6136976"/>
            <a:ext cx="22120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>
                <a:solidFill>
                  <a:srgbClr val="1188A3"/>
                </a:solidFill>
              </a:rPr>
              <a:t>Quelle: </a:t>
            </a:r>
            <a:r>
              <a:rPr lang="en-IE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Rathi (2022</a:t>
            </a:r>
            <a:r>
              <a:rPr lang="en-IE" dirty="0">
                <a:solidFill>
                  <a:srgbClr val="1188A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85138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B5C3DE-2A4E-F8AE-61C3-7C01C49667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520792"/>
            <a:ext cx="5564883" cy="4312117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IE" dirty="0"/>
              <a:t>Sie </a:t>
            </a:r>
            <a:r>
              <a:rPr lang="en-IE" dirty="0" err="1"/>
              <a:t>definiert</a:t>
            </a:r>
            <a:r>
              <a:rPr lang="en-IE" dirty="0"/>
              <a:t> die </a:t>
            </a:r>
            <a:r>
              <a:rPr lang="en-IE" dirty="0" err="1"/>
              <a:t>Fähigkeit</a:t>
            </a:r>
            <a:r>
              <a:rPr lang="en-IE" dirty="0"/>
              <a:t> </a:t>
            </a:r>
            <a:r>
              <a:rPr lang="en-IE" dirty="0" err="1"/>
              <a:t>eines</a:t>
            </a:r>
            <a:r>
              <a:rPr lang="en-IE" dirty="0"/>
              <a:t> </a:t>
            </a:r>
            <a:r>
              <a:rPr lang="en-IE" dirty="0" err="1"/>
              <a:t>Kunden</a:t>
            </a:r>
            <a:r>
              <a:rPr lang="en-IE" dirty="0"/>
              <a:t>, </a:t>
            </a:r>
            <a:r>
              <a:rPr lang="en-IE" b="1" dirty="0" err="1"/>
              <a:t>sich</a:t>
            </a:r>
            <a:r>
              <a:rPr lang="en-IE" b="1" dirty="0"/>
              <a:t> an </a:t>
            </a:r>
            <a:r>
              <a:rPr lang="en-IE" b="1" dirty="0" err="1"/>
              <a:t>einen</a:t>
            </a:r>
            <a:r>
              <a:rPr lang="en-IE" b="1" dirty="0"/>
              <a:t> </a:t>
            </a:r>
            <a:r>
              <a:rPr lang="en-IE" b="1" dirty="0" err="1"/>
              <a:t>Markennamen</a:t>
            </a:r>
            <a:r>
              <a:rPr lang="en-IE" b="1" dirty="0"/>
              <a:t> in </a:t>
            </a:r>
            <a:r>
              <a:rPr lang="en-IE" b="1" dirty="0" err="1"/>
              <a:t>Verbindung</a:t>
            </a:r>
            <a:r>
              <a:rPr lang="en-IE" b="1" dirty="0"/>
              <a:t> </a:t>
            </a:r>
            <a:r>
              <a:rPr lang="en-IE" b="1" dirty="0" err="1"/>
              <a:t>mit</a:t>
            </a:r>
            <a:r>
              <a:rPr lang="en-IE" b="1" dirty="0"/>
              <a:t> </a:t>
            </a:r>
            <a:r>
              <a:rPr lang="en-IE" b="1" dirty="0" err="1"/>
              <a:t>einer</a:t>
            </a:r>
            <a:r>
              <a:rPr lang="en-IE" b="1" dirty="0"/>
              <a:t> </a:t>
            </a:r>
            <a:r>
              <a:rPr lang="en-IE" b="1" dirty="0" err="1"/>
              <a:t>Produktkategorie</a:t>
            </a:r>
            <a:r>
              <a:rPr lang="en-IE" b="1" dirty="0"/>
              <a:t> </a:t>
            </a:r>
            <a:r>
              <a:rPr lang="en-IE" b="1" dirty="0" err="1"/>
              <a:t>zu</a:t>
            </a:r>
            <a:r>
              <a:rPr lang="en-IE" b="1" dirty="0"/>
              <a:t> </a:t>
            </a:r>
            <a:r>
              <a:rPr lang="en-IE" b="1" dirty="0" err="1"/>
              <a:t>erinnern</a:t>
            </a:r>
            <a:r>
              <a:rPr lang="en-IE" dirty="0"/>
              <a:t>. Sie </a:t>
            </a:r>
            <a:r>
              <a:rPr lang="en-IE" dirty="0" err="1"/>
              <a:t>zeigt</a:t>
            </a:r>
            <a:r>
              <a:rPr lang="en-IE" dirty="0"/>
              <a:t> </a:t>
            </a:r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starke</a:t>
            </a:r>
            <a:r>
              <a:rPr lang="en-IE" dirty="0"/>
              <a:t> </a:t>
            </a:r>
            <a:r>
              <a:rPr lang="en-IE" dirty="0" err="1"/>
              <a:t>Verbindung</a:t>
            </a:r>
            <a:r>
              <a:rPr lang="en-IE" dirty="0"/>
              <a:t> </a:t>
            </a:r>
            <a:r>
              <a:rPr lang="en-IE" dirty="0" err="1"/>
              <a:t>zwischen</a:t>
            </a:r>
            <a:r>
              <a:rPr lang="en-IE" dirty="0"/>
              <a:t> der </a:t>
            </a:r>
            <a:r>
              <a:rPr lang="en-IE" dirty="0" err="1"/>
              <a:t>Marke</a:t>
            </a:r>
            <a:r>
              <a:rPr lang="en-IE" dirty="0"/>
              <a:t> und der </a:t>
            </a:r>
            <a:r>
              <a:rPr lang="en-IE" dirty="0" err="1"/>
              <a:t>Produktkategorie</a:t>
            </a:r>
            <a:r>
              <a:rPr lang="en-IE" dirty="0"/>
              <a:t> an. Ein Kunde </a:t>
            </a:r>
            <a:r>
              <a:rPr lang="en-IE" dirty="0" err="1"/>
              <a:t>kann</a:t>
            </a:r>
            <a:r>
              <a:rPr lang="en-IE" dirty="0"/>
              <a:t>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im</a:t>
            </a:r>
            <a:r>
              <a:rPr lang="en-IE" dirty="0"/>
              <a:t> </a:t>
            </a:r>
            <a:r>
              <a:rPr lang="en-IE" dirty="0" err="1"/>
              <a:t>Allgemeinen</a:t>
            </a:r>
            <a:r>
              <a:rPr lang="en-IE" dirty="0"/>
              <a:t> an 3 bis 7 </a:t>
            </a:r>
            <a:r>
              <a:rPr lang="en-IE" dirty="0" err="1"/>
              <a:t>Markennamen</a:t>
            </a:r>
            <a:r>
              <a:rPr lang="en-IE" dirty="0"/>
              <a:t> </a:t>
            </a:r>
            <a:r>
              <a:rPr lang="en-IE" dirty="0" err="1"/>
              <a:t>erinnern</a:t>
            </a:r>
            <a:r>
              <a:rPr lang="en-IE" dirty="0"/>
              <a:t>.</a:t>
            </a:r>
          </a:p>
          <a:p>
            <a:pPr marL="0" indent="0"/>
            <a:r>
              <a:rPr lang="en-IE" dirty="0"/>
              <a:t>Die </a:t>
            </a:r>
            <a:r>
              <a:rPr lang="en-IE" dirty="0" err="1"/>
              <a:t>Fähigkeit</a:t>
            </a:r>
            <a:r>
              <a:rPr lang="en-IE" dirty="0"/>
              <a:t>, </a:t>
            </a:r>
            <a:r>
              <a:rPr lang="en-IE" dirty="0" err="1"/>
              <a:t>sich</a:t>
            </a:r>
            <a:r>
              <a:rPr lang="en-IE" dirty="0"/>
              <a:t> an </a:t>
            </a:r>
            <a:r>
              <a:rPr lang="en-IE" dirty="0" err="1"/>
              <a:t>einen</a:t>
            </a:r>
            <a:r>
              <a:rPr lang="en-IE" dirty="0"/>
              <a:t> </a:t>
            </a:r>
            <a:r>
              <a:rPr lang="en-IE" dirty="0" err="1"/>
              <a:t>Markennamen</a:t>
            </a:r>
            <a:r>
              <a:rPr lang="en-IE" dirty="0"/>
              <a:t> in </a:t>
            </a:r>
            <a:r>
              <a:rPr lang="en-IE" dirty="0" err="1"/>
              <a:t>Verbindung</a:t>
            </a:r>
            <a:r>
              <a:rPr lang="en-IE" dirty="0"/>
              <a:t> </a:t>
            </a:r>
            <a:r>
              <a:rPr lang="en-IE" dirty="0" err="1"/>
              <a:t>mit</a:t>
            </a:r>
            <a:r>
              <a:rPr lang="en-IE" dirty="0"/>
              <a:t> </a:t>
            </a:r>
            <a:r>
              <a:rPr lang="en-IE" dirty="0" err="1"/>
              <a:t>einer</a:t>
            </a:r>
            <a:r>
              <a:rPr lang="en-IE" dirty="0"/>
              <a:t> </a:t>
            </a:r>
            <a:r>
              <a:rPr lang="en-IE" dirty="0" err="1"/>
              <a:t>Produktkategorie</a:t>
            </a:r>
            <a:r>
              <a:rPr lang="en-IE" dirty="0"/>
              <a:t> </a:t>
            </a:r>
            <a:r>
              <a:rPr lang="en-IE" dirty="0" err="1"/>
              <a:t>zu</a:t>
            </a:r>
            <a:r>
              <a:rPr lang="en-IE" dirty="0"/>
              <a:t> </a:t>
            </a:r>
            <a:r>
              <a:rPr lang="en-IE" dirty="0" err="1"/>
              <a:t>erinnern</a:t>
            </a:r>
            <a:r>
              <a:rPr lang="en-IE" dirty="0"/>
              <a:t>, </a:t>
            </a:r>
            <a:r>
              <a:rPr lang="en-IE" dirty="0" err="1"/>
              <a:t>hängt</a:t>
            </a:r>
            <a:r>
              <a:rPr lang="en-IE" dirty="0"/>
              <a:t> von der </a:t>
            </a:r>
            <a:r>
              <a:rPr lang="en-IE" dirty="0" err="1"/>
              <a:t>Verwendung</a:t>
            </a:r>
            <a:r>
              <a:rPr lang="en-IE" dirty="0"/>
              <a:t>, der </a:t>
            </a:r>
            <a:r>
              <a:rPr lang="en-IE" dirty="0" err="1"/>
              <a:t>Markentreue</a:t>
            </a:r>
            <a:r>
              <a:rPr lang="en-IE" dirty="0"/>
              <a:t> und </a:t>
            </a:r>
            <a:r>
              <a:rPr lang="en-IE" dirty="0" err="1"/>
              <a:t>anderen</a:t>
            </a:r>
            <a:r>
              <a:rPr lang="en-IE" dirty="0"/>
              <a:t> </a:t>
            </a:r>
            <a:r>
              <a:rPr lang="en-IE" dirty="0" err="1"/>
              <a:t>situationsbedingten</a:t>
            </a:r>
            <a:r>
              <a:rPr lang="en-IE" dirty="0"/>
              <a:t> </a:t>
            </a:r>
            <a:r>
              <a:rPr lang="en-IE" dirty="0" err="1"/>
              <a:t>Faktoren</a:t>
            </a:r>
            <a:r>
              <a:rPr lang="en-IE" dirty="0"/>
              <a:t> ab. </a:t>
            </a:r>
            <a:r>
              <a:rPr lang="en-IE" dirty="0" err="1"/>
              <a:t>Wenn</a:t>
            </a:r>
            <a:r>
              <a:rPr lang="en-IE" dirty="0"/>
              <a:t> Sie an Tee </a:t>
            </a:r>
            <a:r>
              <a:rPr lang="en-IE" dirty="0" err="1"/>
              <a:t>denken</a:t>
            </a:r>
            <a:r>
              <a:rPr lang="en-IE" dirty="0"/>
              <a:t>, </a:t>
            </a:r>
            <a:r>
              <a:rPr lang="en-IE" dirty="0" err="1"/>
              <a:t>werden</a:t>
            </a:r>
            <a:r>
              <a:rPr lang="en-IE" dirty="0"/>
              <a:t> Sie </a:t>
            </a:r>
            <a:r>
              <a:rPr lang="en-IE" dirty="0" err="1"/>
              <a:t>sich</a:t>
            </a:r>
            <a:r>
              <a:rPr lang="en-IE" dirty="0"/>
              <a:t> </a:t>
            </a:r>
            <a:r>
              <a:rPr lang="en-IE" dirty="0" err="1"/>
              <a:t>eher</a:t>
            </a:r>
            <a:r>
              <a:rPr lang="en-IE" dirty="0"/>
              <a:t> an den </a:t>
            </a:r>
            <a:r>
              <a:rPr lang="en-IE" dirty="0" err="1"/>
              <a:t>Markennamen</a:t>
            </a:r>
            <a:r>
              <a:rPr lang="en-IE" dirty="0"/>
              <a:t> </a:t>
            </a:r>
            <a:r>
              <a:rPr lang="en-IE" dirty="0" err="1"/>
              <a:t>erinnern</a:t>
            </a:r>
            <a:r>
              <a:rPr lang="en-IE" dirty="0"/>
              <a:t>, den Sie </a:t>
            </a:r>
            <a:r>
              <a:rPr lang="en-IE" dirty="0" err="1"/>
              <a:t>häufig</a:t>
            </a:r>
            <a:r>
              <a:rPr lang="en-IE" dirty="0"/>
              <a:t> </a:t>
            </a:r>
            <a:r>
              <a:rPr lang="en-IE" dirty="0" err="1"/>
              <a:t>verwenden</a:t>
            </a:r>
            <a:r>
              <a:rPr lang="en-IE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DEB46-1C37-8AE2-7ED0-4F8AB2EDC9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IE" dirty="0" err="1"/>
              <a:t>Abruf</a:t>
            </a:r>
            <a:r>
              <a:rPr lang="en-IE" dirty="0"/>
              <a:t> der </a:t>
            </a:r>
            <a:r>
              <a:rPr lang="en-IE" dirty="0" err="1"/>
              <a:t>Marke</a:t>
            </a:r>
            <a:endParaRPr lang="en-IE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AE31A8D-E31D-092C-203F-8BFCB5FEE2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0" r="3380"/>
          <a:stretch/>
        </p:blipFill>
        <p:spPr/>
      </p:pic>
    </p:spTree>
    <p:extLst>
      <p:ext uri="{BB962C8B-B14F-4D97-AF65-F5344CB8AC3E}">
        <p14:creationId xmlns:p14="http://schemas.microsoft.com/office/powerpoint/2010/main" val="38607283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40D3CC-1502-DB75-AED5-021EFD631A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757011"/>
            <a:ext cx="5473581" cy="3867704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dirty="0"/>
              <a:t>Dies </a:t>
            </a:r>
            <a:r>
              <a:rPr lang="en-US" dirty="0" err="1"/>
              <a:t>hilft</a:t>
            </a:r>
            <a:r>
              <a:rPr lang="en-US" dirty="0"/>
              <a:t> den </a:t>
            </a:r>
            <a:r>
              <a:rPr lang="en-US" dirty="0" err="1"/>
              <a:t>Kunden</a:t>
            </a:r>
            <a:r>
              <a:rPr lang="en-US" dirty="0"/>
              <a:t>, </a:t>
            </a:r>
            <a:r>
              <a:rPr lang="en-US" b="1" dirty="0" err="1"/>
              <a:t>zwei</a:t>
            </a:r>
            <a:r>
              <a:rPr lang="en-US" b="1" dirty="0"/>
              <a:t> </a:t>
            </a:r>
            <a:r>
              <a:rPr lang="en-US" b="1" dirty="0" err="1"/>
              <a:t>Marken</a:t>
            </a:r>
            <a:r>
              <a:rPr lang="en-US" b="1" dirty="0"/>
              <a:t> </a:t>
            </a:r>
            <a:r>
              <a:rPr lang="en-US" b="1" dirty="0" err="1"/>
              <a:t>voneinander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unterscheiden</a:t>
            </a:r>
            <a:r>
              <a:rPr lang="en-US" dirty="0"/>
              <a:t>. Die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sollten</a:t>
            </a:r>
            <a:r>
              <a:rPr lang="en-US" dirty="0"/>
              <a:t> in der Lage sein, </a:t>
            </a:r>
            <a:r>
              <a:rPr lang="en-US" dirty="0" err="1"/>
              <a:t>sich</a:t>
            </a:r>
            <a:r>
              <a:rPr lang="en-US" dirty="0"/>
              <a:t> an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erinnern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an </a:t>
            </a:r>
            <a:r>
              <a:rPr lang="en-US" dirty="0" err="1"/>
              <a:t>eine</a:t>
            </a:r>
            <a:r>
              <a:rPr lang="en-US" dirty="0"/>
              <a:t> von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angebotene</a:t>
            </a:r>
            <a:r>
              <a:rPr lang="en-US" dirty="0"/>
              <a:t> </a:t>
            </a:r>
            <a:r>
              <a:rPr lang="en-US" dirty="0" err="1"/>
              <a:t>Produktkategorie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err="1"/>
              <a:t>Markenlogo</a:t>
            </a:r>
            <a:r>
              <a:rPr lang="en-US" dirty="0"/>
              <a:t>, Slogan, </a:t>
            </a:r>
            <a:r>
              <a:rPr lang="en-US" dirty="0" err="1"/>
              <a:t>Verpackung</a:t>
            </a:r>
            <a:r>
              <a:rPr lang="en-US" dirty="0"/>
              <a:t> und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visuelle</a:t>
            </a:r>
            <a:r>
              <a:rPr lang="en-US" dirty="0"/>
              <a:t> </a:t>
            </a:r>
            <a:r>
              <a:rPr lang="en-US" dirty="0" err="1"/>
              <a:t>Merkmale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beitragen</a:t>
            </a:r>
            <a:r>
              <a:rPr lang="en-US" dirty="0"/>
              <a:t>, den </a:t>
            </a:r>
            <a:r>
              <a:rPr lang="en-US" dirty="0" err="1"/>
              <a:t>Wiedererkennungswert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erhöhen</a:t>
            </a:r>
            <a:r>
              <a:rPr lang="en-US" dirty="0"/>
              <a:t>. Ein </a:t>
            </a:r>
            <a:r>
              <a:rPr lang="en-US" dirty="0" err="1"/>
              <a:t>hoher</a:t>
            </a:r>
            <a:r>
              <a:rPr lang="en-US" dirty="0"/>
              <a:t> </a:t>
            </a:r>
            <a:r>
              <a:rPr lang="en-US" dirty="0" err="1"/>
              <a:t>Wiedererkennungswert</a:t>
            </a:r>
            <a:r>
              <a:rPr lang="en-US" dirty="0"/>
              <a:t> </a:t>
            </a:r>
            <a:r>
              <a:rPr lang="en-US" dirty="0" err="1"/>
              <a:t>zeigt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den </a:t>
            </a:r>
            <a:r>
              <a:rPr lang="en-US" dirty="0" err="1"/>
              <a:t>Zielmarkt</a:t>
            </a:r>
            <a:r>
              <a:rPr lang="en-US" dirty="0"/>
              <a:t> </a:t>
            </a:r>
            <a:r>
              <a:rPr lang="en-US" dirty="0" err="1"/>
              <a:t>erreicht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FD55-92AC-65D5-0461-F2A390164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err="1"/>
              <a:t>Wiedererkennung</a:t>
            </a:r>
            <a:r>
              <a:rPr lang="en-IE" dirty="0"/>
              <a:t> der </a:t>
            </a:r>
            <a:r>
              <a:rPr lang="en-IE" dirty="0" err="1"/>
              <a:t>Marke</a:t>
            </a:r>
            <a:r>
              <a:rPr lang="en-IE" dirty="0"/>
              <a:t>...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5744413F-A14F-8828-40BA-81F2479EA8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684" y="258448"/>
            <a:ext cx="2597696" cy="254293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9ED346-FEBD-837F-9BA3-374FE2265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997" y="3319914"/>
            <a:ext cx="2813762" cy="2489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F63972-F593-22E1-44E0-D535A435A25F}"/>
              </a:ext>
            </a:extLst>
          </p:cNvPr>
          <p:cNvSpPr txBox="1"/>
          <p:nvPr/>
        </p:nvSpPr>
        <p:spPr>
          <a:xfrm>
            <a:off x="7921592" y="2868328"/>
            <a:ext cx="24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>
                <a:solidFill>
                  <a:srgbClr val="000000"/>
                </a:solidFill>
              </a:rPr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26581347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5AB7D3-6F90-296D-0BDC-4E98EB5D8D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762" y="1757011"/>
            <a:ext cx="5653238" cy="3867704"/>
          </a:xfrm>
        </p:spPr>
        <p:txBody>
          <a:bodyPr/>
          <a:lstStyle/>
          <a:p>
            <a:pPr indent="0"/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Produktkategorie</a:t>
            </a:r>
            <a:r>
              <a:rPr lang="en-US" dirty="0"/>
              <a:t> </a:t>
            </a:r>
            <a:r>
              <a:rPr lang="en-US" dirty="0" err="1"/>
              <a:t>gestellt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und die </a:t>
            </a:r>
            <a:r>
              <a:rPr lang="en-US" b="1" dirty="0" err="1"/>
              <a:t>erste</a:t>
            </a:r>
            <a:r>
              <a:rPr lang="en-US" b="1" dirty="0"/>
              <a:t> </a:t>
            </a:r>
            <a:r>
              <a:rPr lang="en-US" b="1" dirty="0" err="1"/>
              <a:t>Marke</a:t>
            </a:r>
            <a:r>
              <a:rPr lang="en-US" b="1" dirty="0"/>
              <a:t>, an die er </a:t>
            </a:r>
            <a:r>
              <a:rPr lang="en-US" b="1" dirty="0" err="1"/>
              <a:t>sich</a:t>
            </a:r>
            <a:r>
              <a:rPr lang="en-US" b="1" dirty="0"/>
              <a:t> </a:t>
            </a:r>
            <a:r>
              <a:rPr lang="en-US" b="1" dirty="0" err="1"/>
              <a:t>erinnert</a:t>
            </a:r>
            <a:r>
              <a:rPr lang="en-US" dirty="0"/>
              <a:t>, die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</a:t>
            </a:r>
            <a:r>
              <a:rPr lang="en-US" dirty="0" err="1"/>
              <a:t>spricht</a:t>
            </a:r>
            <a:r>
              <a:rPr lang="en-US" dirty="0"/>
              <a:t> man von Top-of-mind Awareness.</a:t>
            </a:r>
          </a:p>
          <a:p>
            <a:pPr indent="0"/>
            <a:r>
              <a:rPr lang="en-US" dirty="0"/>
              <a:t>Top-of-mind Awareness hat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großen</a:t>
            </a:r>
            <a:r>
              <a:rPr lang="en-US" dirty="0"/>
              <a:t> </a:t>
            </a:r>
            <a:r>
              <a:rPr lang="en-US" dirty="0" err="1"/>
              <a:t>Einfluss</a:t>
            </a:r>
            <a:r>
              <a:rPr lang="en-US" dirty="0"/>
              <a:t> auf die </a:t>
            </a:r>
            <a:r>
              <a:rPr lang="en-US" b="1" dirty="0" err="1"/>
              <a:t>Kaufentscheidung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konkurrierende</a:t>
            </a:r>
            <a:r>
              <a:rPr lang="en-US" dirty="0"/>
              <a:t> </a:t>
            </a:r>
            <a:r>
              <a:rPr lang="en-US" dirty="0" err="1"/>
              <a:t>Marken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Auswahl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beeinflusst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Entscheidung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DAC20-F5AC-71C0-87DB-75B9B11078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Top-of-Mind-</a:t>
            </a:r>
            <a:r>
              <a:rPr lang="en-IE" dirty="0" err="1"/>
              <a:t>Bewusstsein</a:t>
            </a:r>
            <a:r>
              <a:rPr lang="en-IE" dirty="0"/>
              <a:t>...</a:t>
            </a:r>
          </a:p>
        </p:txBody>
      </p:sp>
      <p:pic>
        <p:nvPicPr>
          <p:cNvPr id="6" name="Picture Placeholder 5" descr="Paper head with rainbow">
            <a:extLst>
              <a:ext uri="{FF2B5EF4-FFF2-40B4-BE49-F238E27FC236}">
                <a16:creationId xmlns:a16="http://schemas.microsoft.com/office/drawing/2014/main" id="{C4F1B7A9-FDD7-9481-DB02-636C1C9D81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45288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56C1F2-0351-215F-8FED-60230FF327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5" y="1757011"/>
            <a:ext cx="5232948" cy="3867704"/>
          </a:xfrm>
        </p:spPr>
        <p:txBody>
          <a:bodyPr>
            <a:normAutofit/>
          </a:bodyPr>
          <a:lstStyle/>
          <a:p>
            <a:pPr marL="0" indent="0"/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Kunde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Produktkategorie</a:t>
            </a:r>
            <a:r>
              <a:rPr lang="en-US" dirty="0"/>
              <a:t> </a:t>
            </a:r>
            <a:r>
              <a:rPr lang="en-US" b="1" dirty="0" err="1"/>
              <a:t>nur</a:t>
            </a:r>
            <a:r>
              <a:rPr lang="en-US" b="1" dirty="0"/>
              <a:t> an </a:t>
            </a:r>
            <a:r>
              <a:rPr lang="en-US" b="1" dirty="0" err="1"/>
              <a:t>eine</a:t>
            </a:r>
            <a:r>
              <a:rPr lang="en-US" b="1" dirty="0"/>
              <a:t> </a:t>
            </a:r>
            <a:r>
              <a:rPr lang="en-US" b="1" dirty="0" err="1"/>
              <a:t>Marke</a:t>
            </a:r>
            <a:r>
              <a:rPr lang="en-US" b="1" dirty="0"/>
              <a:t> </a:t>
            </a:r>
            <a:r>
              <a:rPr lang="en-US" b="1" dirty="0" err="1"/>
              <a:t>erinnert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dies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Hinweis</a:t>
            </a:r>
            <a:r>
              <a:rPr lang="en-US" dirty="0"/>
              <a:t> auf die </a:t>
            </a:r>
            <a:r>
              <a:rPr lang="en-US" b="1" dirty="0" err="1"/>
              <a:t>Markendominanz</a:t>
            </a:r>
            <a:r>
              <a:rPr lang="en-US" dirty="0"/>
              <a:t> des </a:t>
            </a:r>
            <a:r>
              <a:rPr lang="en-US" dirty="0" err="1"/>
              <a:t>Unternehmens</a:t>
            </a:r>
            <a:r>
              <a:rPr lang="en-US" dirty="0"/>
              <a:t>.</a:t>
            </a:r>
          </a:p>
          <a:p>
            <a:pPr marL="0" indent="0"/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großer</a:t>
            </a:r>
            <a:r>
              <a:rPr lang="en-US" dirty="0"/>
              <a:t> </a:t>
            </a:r>
            <a:r>
              <a:rPr lang="en-US" dirty="0" err="1"/>
              <a:t>Kundenstamm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an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Marke</a:t>
            </a:r>
            <a:r>
              <a:rPr lang="en-US" dirty="0"/>
              <a:t> für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erinnern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, </a:t>
            </a:r>
            <a:r>
              <a:rPr lang="en-US" dirty="0" err="1"/>
              <a:t>wird</a:t>
            </a:r>
            <a:r>
              <a:rPr lang="en-US" dirty="0"/>
              <a:t> der </a:t>
            </a:r>
            <a:r>
              <a:rPr lang="en-US" dirty="0" err="1"/>
              <a:t>Markenname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bekannten</a:t>
            </a:r>
            <a:r>
              <a:rPr lang="en-US" dirty="0"/>
              <a:t> </a:t>
            </a:r>
            <a:r>
              <a:rPr lang="en-US" dirty="0" err="1"/>
              <a:t>Namen</a:t>
            </a:r>
            <a:r>
              <a:rPr lang="en-US" dirty="0"/>
              <a:t>. Dies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Zeichen</a:t>
            </a:r>
            <a:r>
              <a:rPr lang="en-US" dirty="0"/>
              <a:t> für den </a:t>
            </a:r>
            <a:r>
              <a:rPr lang="en-US" dirty="0" err="1"/>
              <a:t>Erfolg</a:t>
            </a:r>
            <a:r>
              <a:rPr lang="en-US" dirty="0"/>
              <a:t> des </a:t>
            </a:r>
            <a:r>
              <a:rPr lang="en-US" dirty="0" err="1"/>
              <a:t>Unternehmens</a:t>
            </a:r>
            <a:r>
              <a:rPr lang="en-US" dirty="0"/>
              <a:t> und seine </a:t>
            </a:r>
            <a:r>
              <a:rPr lang="en-US" dirty="0" err="1"/>
              <a:t>Dominanz</a:t>
            </a:r>
            <a:r>
              <a:rPr lang="en-US" dirty="0"/>
              <a:t> auf dem </a:t>
            </a:r>
            <a:r>
              <a:rPr lang="en-US" dirty="0" err="1"/>
              <a:t>gesamten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61B31-CA8C-2A92-D362-08767262B3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IE" dirty="0" err="1"/>
              <a:t>Marken-Dominanz</a:t>
            </a:r>
            <a:r>
              <a:rPr lang="en-IE" dirty="0"/>
              <a:t>...</a:t>
            </a:r>
          </a:p>
        </p:txBody>
      </p:sp>
      <p:pic>
        <p:nvPicPr>
          <p:cNvPr id="6" name="Picture Placeholder 5" descr="aerial view of gold trophy">
            <a:extLst>
              <a:ext uri="{FF2B5EF4-FFF2-40B4-BE49-F238E27FC236}">
                <a16:creationId xmlns:a16="http://schemas.microsoft.com/office/drawing/2014/main" id="{DF0D8452-0E8B-EDC8-F204-86639B407F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4"/>
          <a:stretch/>
        </p:blipFill>
        <p:spPr>
          <a:xfrm>
            <a:off x="6392300" y="-54204"/>
            <a:ext cx="5800553" cy="5950333"/>
          </a:xfrm>
        </p:spPr>
      </p:pic>
    </p:spTree>
    <p:extLst>
      <p:ext uri="{BB962C8B-B14F-4D97-AF65-F5344CB8AC3E}">
        <p14:creationId xmlns:p14="http://schemas.microsoft.com/office/powerpoint/2010/main" val="23746646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ld women hanging out">
            <a:extLst>
              <a:ext uri="{FF2B5EF4-FFF2-40B4-BE49-F238E27FC236}">
                <a16:creationId xmlns:a16="http://schemas.microsoft.com/office/drawing/2014/main" id="{F0D2E53C-ADDD-3FA6-6C58-ED97D451AB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2FC4C-152A-9F67-02BC-3594257377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0731" y="1538654"/>
            <a:ext cx="5298861" cy="5052646"/>
          </a:xfrm>
        </p:spPr>
        <p:txBody>
          <a:bodyPr>
            <a:normAutofit fontScale="92500" lnSpcReduction="10000"/>
          </a:bodyPr>
          <a:lstStyle/>
          <a:p>
            <a:pPr indent="0"/>
            <a:r>
              <a:rPr lang="en-IE" dirty="0"/>
              <a:t>Nun </a:t>
            </a:r>
            <a:r>
              <a:rPr lang="en-IE" dirty="0" err="1"/>
              <a:t>wissen</a:t>
            </a:r>
            <a:r>
              <a:rPr lang="en-IE" dirty="0"/>
              <a:t> </a:t>
            </a:r>
            <a:r>
              <a:rPr lang="en-IE" dirty="0" err="1"/>
              <a:t>wir</a:t>
            </a:r>
            <a:r>
              <a:rPr lang="en-IE" dirty="0"/>
              <a:t> also, </a:t>
            </a:r>
            <a:r>
              <a:rPr lang="en-IE" dirty="0" err="1"/>
              <a:t>dass</a:t>
            </a:r>
            <a:r>
              <a:rPr lang="en-IE" dirty="0"/>
              <a:t> </a:t>
            </a:r>
            <a:r>
              <a:rPr lang="en-IE" dirty="0" err="1"/>
              <a:t>soziale</a:t>
            </a:r>
            <a:r>
              <a:rPr lang="en-IE" dirty="0"/>
              <a:t> </a:t>
            </a:r>
            <a:r>
              <a:rPr lang="en-IE" dirty="0" err="1"/>
              <a:t>Medien</a:t>
            </a:r>
            <a:r>
              <a:rPr lang="en-IE" dirty="0"/>
              <a:t> </a:t>
            </a:r>
            <a:r>
              <a:rPr lang="en-IE" dirty="0" err="1"/>
              <a:t>ein</a:t>
            </a:r>
            <a:r>
              <a:rPr lang="en-IE" dirty="0"/>
              <a:t> </a:t>
            </a:r>
            <a:r>
              <a:rPr lang="en-IE" dirty="0" err="1"/>
              <a:t>wesentlicher</a:t>
            </a:r>
            <a:r>
              <a:rPr lang="en-IE" dirty="0"/>
              <a:t> </a:t>
            </a:r>
            <a:r>
              <a:rPr lang="en-IE" dirty="0" err="1"/>
              <a:t>Aspekt</a:t>
            </a:r>
            <a:r>
              <a:rPr lang="en-IE" dirty="0"/>
              <a:t> der </a:t>
            </a:r>
            <a:r>
              <a:rPr lang="en-IE" dirty="0" err="1"/>
              <a:t>Führung</a:t>
            </a:r>
            <a:r>
              <a:rPr lang="en-IE" dirty="0"/>
              <a:t> </a:t>
            </a:r>
            <a:r>
              <a:rPr lang="en-IE" dirty="0" err="1"/>
              <a:t>eines</a:t>
            </a:r>
            <a:r>
              <a:rPr lang="en-IE" dirty="0"/>
              <a:t> </a:t>
            </a:r>
            <a:r>
              <a:rPr lang="en-IE" dirty="0" err="1"/>
              <a:t>modernen</a:t>
            </a:r>
            <a:r>
              <a:rPr lang="en-IE" dirty="0"/>
              <a:t> </a:t>
            </a:r>
            <a:r>
              <a:rPr lang="en-IE" dirty="0" err="1"/>
              <a:t>Unternehmens</a:t>
            </a:r>
            <a:r>
              <a:rPr lang="en-IE" dirty="0"/>
              <a:t> </a:t>
            </a:r>
            <a:r>
              <a:rPr lang="en-IE" dirty="0" err="1"/>
              <a:t>sind</a:t>
            </a:r>
            <a:r>
              <a:rPr lang="en-IE" dirty="0"/>
              <a:t>. Sie </a:t>
            </a:r>
            <a:r>
              <a:rPr lang="en-IE" dirty="0" err="1"/>
              <a:t>helfen</a:t>
            </a:r>
            <a:r>
              <a:rPr lang="en-IE" dirty="0"/>
              <a:t> </a:t>
            </a:r>
            <a:r>
              <a:rPr lang="en-IE" dirty="0" err="1"/>
              <a:t>Ihnen</a:t>
            </a:r>
            <a:r>
              <a:rPr lang="en-IE" dirty="0"/>
              <a:t> </a:t>
            </a:r>
            <a:r>
              <a:rPr lang="en-IE" dirty="0" err="1"/>
              <a:t>dabei</a:t>
            </a:r>
            <a:r>
              <a:rPr lang="en-IE" dirty="0"/>
              <a:t>, </a:t>
            </a:r>
            <a:r>
              <a:rPr lang="en-IE" b="1" dirty="0" err="1"/>
              <a:t>Ihren</a:t>
            </a:r>
            <a:r>
              <a:rPr lang="en-IE" b="1" dirty="0"/>
              <a:t> </a:t>
            </a:r>
            <a:r>
              <a:rPr lang="en-IE" b="1" dirty="0" err="1"/>
              <a:t>Kundenstamm</a:t>
            </a:r>
            <a:r>
              <a:rPr lang="en-IE" b="1" dirty="0"/>
              <a:t> </a:t>
            </a:r>
            <a:r>
              <a:rPr lang="en-IE" b="1" dirty="0" err="1"/>
              <a:t>auszubauen</a:t>
            </a:r>
            <a:r>
              <a:rPr lang="en-IE" b="1" dirty="0"/>
              <a:t> und </a:t>
            </a:r>
            <a:r>
              <a:rPr lang="en-IE" b="1" dirty="0" err="1"/>
              <a:t>Erstbesucher</a:t>
            </a:r>
            <a:r>
              <a:rPr lang="en-IE" b="1" dirty="0"/>
              <a:t> in </a:t>
            </a:r>
            <a:r>
              <a:rPr lang="en-IE" b="1" dirty="0" err="1"/>
              <a:t>dauerhafte</a:t>
            </a:r>
            <a:r>
              <a:rPr lang="en-IE" b="1" dirty="0"/>
              <a:t> </a:t>
            </a:r>
            <a:r>
              <a:rPr lang="en-IE" b="1" dirty="0" err="1"/>
              <a:t>Stammkunden</a:t>
            </a:r>
            <a:r>
              <a:rPr lang="en-IE" b="1" dirty="0"/>
              <a:t> </a:t>
            </a:r>
            <a:r>
              <a:rPr lang="en-IE" b="1" dirty="0" err="1"/>
              <a:t>zu</a:t>
            </a:r>
            <a:r>
              <a:rPr lang="en-IE" b="1" dirty="0"/>
              <a:t> </a:t>
            </a:r>
            <a:r>
              <a:rPr lang="en-IE" b="1" dirty="0" err="1"/>
              <a:t>verwandeln</a:t>
            </a:r>
            <a:r>
              <a:rPr lang="en-IE" b="1" dirty="0"/>
              <a:t>. </a:t>
            </a:r>
            <a:endParaRPr lang="en-US" sz="800" b="1" dirty="0"/>
          </a:p>
          <a:p>
            <a:pPr indent="0"/>
            <a:r>
              <a:rPr lang="en-US" dirty="0"/>
              <a:t>Daher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Social-Media-</a:t>
            </a:r>
            <a:r>
              <a:rPr lang="en-US" dirty="0" err="1"/>
              <a:t>Strategie</a:t>
            </a:r>
            <a:r>
              <a:rPr lang="en-US" dirty="0"/>
              <a:t> für </a:t>
            </a:r>
            <a:r>
              <a:rPr lang="en-US" dirty="0" err="1"/>
              <a:t>Lebensmittelunternehmen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wichtiger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Marketingkampagne</a:t>
            </a:r>
            <a:r>
              <a:rPr lang="en-US" dirty="0"/>
              <a:t> für </a:t>
            </a:r>
            <a:r>
              <a:rPr lang="en-US" dirty="0" err="1"/>
              <a:t>Lebensmittel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die </a:t>
            </a:r>
            <a:r>
              <a:rPr lang="en-US" dirty="0" err="1"/>
              <a:t>Aufmerksamkeit</a:t>
            </a:r>
            <a:r>
              <a:rPr lang="en-US" dirty="0"/>
              <a:t> </a:t>
            </a:r>
            <a:r>
              <a:rPr lang="en-US" dirty="0" err="1"/>
              <a:t>unserer</a:t>
            </a:r>
            <a:r>
              <a:rPr lang="en-US" dirty="0"/>
              <a:t> Kunde, ‘</a:t>
            </a:r>
            <a:r>
              <a:rPr lang="en-US" b="1" i="1" dirty="0"/>
              <a:t>SILBERSURFER ’</a:t>
            </a:r>
            <a:r>
              <a:rPr lang="en-US" dirty="0"/>
              <a:t> </a:t>
            </a:r>
            <a:r>
              <a:rPr lang="en-US" dirty="0" err="1"/>
              <a:t>gewinnen</a:t>
            </a:r>
            <a:r>
              <a:rPr lang="en-US" dirty="0"/>
              <a:t> und </a:t>
            </a:r>
            <a:r>
              <a:rPr lang="en-US" dirty="0" err="1"/>
              <a:t>sie</a:t>
            </a:r>
            <a:r>
              <a:rPr lang="en-US" dirty="0"/>
              <a:t> an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binden</a:t>
            </a:r>
            <a:r>
              <a:rPr lang="en-US" dirty="0"/>
              <a:t>, um die </a:t>
            </a:r>
            <a:r>
              <a:rPr lang="en-US" dirty="0" err="1"/>
              <a:t>Markenbekanntheit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erhöhen</a:t>
            </a:r>
            <a:r>
              <a:rPr lang="en-US" dirty="0"/>
              <a:t> und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Kauf</a:t>
            </a:r>
            <a:r>
              <a:rPr lang="en-US" dirty="0"/>
              <a:t> </a:t>
            </a:r>
            <a:r>
              <a:rPr lang="en-US" dirty="0" err="1"/>
              <a:t>anzuregen</a:t>
            </a:r>
            <a:r>
              <a:rPr lang="en-US" dirty="0"/>
              <a:t> ... </a:t>
            </a:r>
            <a:r>
              <a:rPr lang="en-US" dirty="0" err="1"/>
              <a:t>denken</a:t>
            </a:r>
            <a:r>
              <a:rPr lang="en-US" dirty="0"/>
              <a:t> Sie </a:t>
            </a:r>
            <a:r>
              <a:rPr lang="en-US" dirty="0" err="1"/>
              <a:t>daran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durchschnittlich</a:t>
            </a:r>
            <a:r>
              <a:rPr lang="en-US" dirty="0"/>
              <a:t> </a:t>
            </a:r>
            <a:r>
              <a:rPr lang="en-US" dirty="0">
                <a:solidFill>
                  <a:srgbClr val="1188A3"/>
                </a:solidFill>
                <a:hlinkClick r:id="rId3"/>
              </a:rPr>
              <a:t>45 % der über 65-Jährigen </a:t>
            </a:r>
            <a:r>
              <a:rPr lang="en-US" dirty="0"/>
              <a:t>das Internet </a:t>
            </a:r>
            <a:r>
              <a:rPr lang="en-US" dirty="0" err="1"/>
              <a:t>nutzen</a:t>
            </a:r>
            <a:r>
              <a:rPr lang="en-US" dirty="0"/>
              <a:t>, und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Zahl</a:t>
            </a:r>
            <a:r>
              <a:rPr lang="en-US" dirty="0"/>
              <a:t> </a:t>
            </a:r>
            <a:r>
              <a:rPr lang="en-US" dirty="0" err="1"/>
              <a:t>nimmt</a:t>
            </a:r>
            <a:r>
              <a:rPr lang="en-US" dirty="0"/>
              <a:t> </a:t>
            </a:r>
            <a:r>
              <a:rPr lang="en-US" dirty="0" err="1"/>
              <a:t>jährlich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B76B-CA59-8FE8-E1BC-88A91D39BB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IE" dirty="0" err="1"/>
              <a:t>Bewusstsein</a:t>
            </a:r>
            <a:r>
              <a:rPr lang="en-IE" dirty="0"/>
              <a:t> </a:t>
            </a:r>
            <a:r>
              <a:rPr lang="en-IE" dirty="0" err="1"/>
              <a:t>schaffen</a:t>
            </a:r>
            <a:r>
              <a:rPr lang="en-IE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286981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45BAA-DF32-EA72-7950-DFAB3D5E60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8561" y="1403526"/>
            <a:ext cx="4632276" cy="392578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Die </a:t>
            </a:r>
            <a:r>
              <a:rPr lang="en-US" dirty="0" err="1"/>
              <a:t>sozialen</a:t>
            </a:r>
            <a:r>
              <a:rPr lang="en-US" dirty="0"/>
              <a:t> </a:t>
            </a:r>
            <a:r>
              <a:rPr lang="en-US" dirty="0" err="1"/>
              <a:t>Medien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die Art und Weise </a:t>
            </a:r>
            <a:r>
              <a:rPr lang="en-US" dirty="0" err="1"/>
              <a:t>revolutioniert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miteinander</a:t>
            </a:r>
            <a:r>
              <a:rPr lang="en-US" dirty="0"/>
              <a:t> </a:t>
            </a:r>
            <a:r>
              <a:rPr lang="en-US" dirty="0" err="1"/>
              <a:t>interagieren</a:t>
            </a:r>
            <a:r>
              <a:rPr lang="en-US" dirty="0"/>
              <a:t> und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Lebensmittelunternehmen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Geschäfte</a:t>
            </a:r>
            <a:r>
              <a:rPr lang="en-US" dirty="0"/>
              <a:t> </a:t>
            </a:r>
            <a:r>
              <a:rPr lang="en-US" dirty="0" err="1"/>
              <a:t>führen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auf </a:t>
            </a:r>
            <a:r>
              <a:rPr lang="en-US" dirty="0" err="1"/>
              <a:t>neue</a:t>
            </a:r>
            <a:r>
              <a:rPr lang="en-US" dirty="0"/>
              <a:t> und </a:t>
            </a:r>
            <a:r>
              <a:rPr lang="en-US" dirty="0" err="1"/>
              <a:t>aufregende</a:t>
            </a:r>
            <a:r>
              <a:rPr lang="en-US" dirty="0"/>
              <a:t> Weise </a:t>
            </a:r>
            <a:r>
              <a:rPr lang="en-US" dirty="0" err="1"/>
              <a:t>kommunizieren</a:t>
            </a:r>
            <a:r>
              <a:rPr lang="en-US" dirty="0"/>
              <a:t>.</a:t>
            </a:r>
          </a:p>
          <a:p>
            <a:pPr marL="0" indent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dafür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Lebensmittelunternehmen</a:t>
            </a:r>
            <a:r>
              <a:rPr lang="en-US" dirty="0"/>
              <a:t> Social-Media-</a:t>
            </a:r>
            <a:r>
              <a:rPr lang="en-US" dirty="0" err="1"/>
              <a:t>Plattformen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Facebook, Instagram, TikTok, Twitter und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A26E6-50D9-FF46-3E67-1496420826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/>
              <a:t>Die Rolle der </a:t>
            </a:r>
            <a:r>
              <a:rPr lang="en-IE" dirty="0" err="1"/>
              <a:t>sozialen</a:t>
            </a:r>
            <a:r>
              <a:rPr lang="en-IE" dirty="0"/>
              <a:t> </a:t>
            </a:r>
            <a:r>
              <a:rPr lang="en-IE" dirty="0" err="1"/>
              <a:t>Medien</a:t>
            </a:r>
            <a:r>
              <a:rPr lang="en-IE" dirty="0"/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7027E-9128-B911-3FA0-2B3CC2A7DEB8}"/>
              </a:ext>
            </a:extLst>
          </p:cNvPr>
          <p:cNvSpPr txBox="1"/>
          <p:nvPr/>
        </p:nvSpPr>
        <p:spPr>
          <a:xfrm>
            <a:off x="7385535" y="288392"/>
            <a:ext cx="2525590" cy="2185214"/>
          </a:xfrm>
          <a:prstGeom prst="rect">
            <a:avLst/>
          </a:prstGeom>
          <a:solidFill>
            <a:srgbClr val="FED1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Es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ermöglicht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ihnen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,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Bilder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von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Lebensmitteln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und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neuen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Produkten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in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hoher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Qualität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zu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posten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-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Lebensmittel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sind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eine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visuelle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Sache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E3050-19E2-0FF0-85F4-F6BBA3ECB92B}"/>
              </a:ext>
            </a:extLst>
          </p:cNvPr>
          <p:cNvSpPr txBox="1"/>
          <p:nvPr/>
        </p:nvSpPr>
        <p:spPr>
          <a:xfrm>
            <a:off x="7842197" y="2666228"/>
            <a:ext cx="1611189" cy="1400383"/>
          </a:xfrm>
          <a:prstGeom prst="rect">
            <a:avLst/>
          </a:prstGeom>
          <a:solidFill>
            <a:srgbClr val="1188A3"/>
          </a:solidFill>
        </p:spPr>
        <p:txBody>
          <a:bodyPr wrap="square">
            <a:spAutoFit/>
          </a:bodyPr>
          <a:lstStyle/>
          <a:p>
            <a:pPr algn="ctr"/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Präsentieren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Sie von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Kunden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erstellte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Inhalte</a:t>
            </a:r>
            <a:endParaRPr lang="en-IE" sz="1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1822D-16C5-A421-693D-3EAC1468E982}"/>
              </a:ext>
            </a:extLst>
          </p:cNvPr>
          <p:cNvSpPr txBox="1"/>
          <p:nvPr/>
        </p:nvSpPr>
        <p:spPr>
          <a:xfrm>
            <a:off x="10220308" y="3018265"/>
            <a:ext cx="1756266" cy="1923604"/>
          </a:xfrm>
          <a:prstGeom prst="rect">
            <a:avLst/>
          </a:prstGeom>
          <a:solidFill>
            <a:srgbClr val="85D2E1"/>
          </a:solidFill>
        </p:spPr>
        <p:txBody>
          <a:bodyPr wrap="square">
            <a:spAutoFit/>
          </a:bodyPr>
          <a:lstStyle/>
          <a:p>
            <a:pPr algn="ctr"/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Ideen für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Rezepte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oder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die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Einführung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neuer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Produkte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können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ausgetauscht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werden</a:t>
            </a:r>
            <a:endParaRPr lang="en-IE" sz="1700" dirty="0">
              <a:solidFill>
                <a:srgbClr val="393939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84E97-01FA-E371-9A5D-AADA12EF6B76}"/>
              </a:ext>
            </a:extLst>
          </p:cNvPr>
          <p:cNvSpPr txBox="1"/>
          <p:nvPr/>
        </p:nvSpPr>
        <p:spPr>
          <a:xfrm>
            <a:off x="10144746" y="5062162"/>
            <a:ext cx="1756267" cy="1661993"/>
          </a:xfrm>
          <a:prstGeom prst="rect">
            <a:avLst/>
          </a:prstGeom>
          <a:solidFill>
            <a:srgbClr val="ACC1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Sie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können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Fotos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und Videos von hinter den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Kulissen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zeigen</a:t>
            </a:r>
            <a:r>
              <a:rPr lang="en-US" sz="1700" dirty="0">
                <a:solidFill>
                  <a:srgbClr val="393939"/>
                </a:solidFill>
                <a:latin typeface="Open Sans" panose="020B0606030504020204" pitchFamily="34" charset="0"/>
              </a:rPr>
              <a:t>.</a:t>
            </a:r>
            <a:endParaRPr lang="en-US" sz="1700" b="0" i="0" dirty="0">
              <a:solidFill>
                <a:srgbClr val="393939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493C4-8A36-4D82-A55E-10178CB658FD}"/>
              </a:ext>
            </a:extLst>
          </p:cNvPr>
          <p:cNvSpPr txBox="1"/>
          <p:nvPr/>
        </p:nvSpPr>
        <p:spPr>
          <a:xfrm>
            <a:off x="7501494" y="4384395"/>
            <a:ext cx="2292593" cy="192360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Schlüsselpersonen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können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hervorgehoben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werden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, um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emotionale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Verbindungen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aufzubauen</a:t>
            </a:r>
            <a:endParaRPr lang="en-IE" sz="1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165AD-DAA4-DD0D-CD45-3F1D69075051}"/>
              </a:ext>
            </a:extLst>
          </p:cNvPr>
          <p:cNvSpPr txBox="1"/>
          <p:nvPr/>
        </p:nvSpPr>
        <p:spPr>
          <a:xfrm>
            <a:off x="10144746" y="169500"/>
            <a:ext cx="1907391" cy="270843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Sie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können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Werbe-nachrichten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und -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angebote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weitergeben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und so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neues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Interesse und/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oder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Markentreue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IE" sz="1700" dirty="0" err="1">
                <a:solidFill>
                  <a:srgbClr val="393939"/>
                </a:solidFill>
                <a:latin typeface="Open Sans" panose="020B0606030504020204" pitchFamily="34" charset="0"/>
              </a:rPr>
              <a:t>schaffen</a:t>
            </a:r>
            <a:r>
              <a:rPr lang="en-IE" sz="1700" dirty="0">
                <a:solidFill>
                  <a:srgbClr val="393939"/>
                </a:solidFill>
                <a:latin typeface="Open Sans" panose="020B0606030504020204" pitchFamily="34" charset="0"/>
              </a:rPr>
              <a:t>.</a:t>
            </a:r>
            <a:endParaRPr lang="en-IE" sz="17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3975D5F-735B-7132-9BE6-7BD74212F9E2}"/>
              </a:ext>
            </a:extLst>
          </p:cNvPr>
          <p:cNvSpPr/>
          <p:nvPr/>
        </p:nvSpPr>
        <p:spPr>
          <a:xfrm>
            <a:off x="3630422" y="5140576"/>
            <a:ext cx="3578467" cy="479784"/>
          </a:xfrm>
          <a:prstGeom prst="rightArrow">
            <a:avLst/>
          </a:prstGeom>
          <a:solidFill>
            <a:srgbClr val="1188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>
            <a:hlinkClick r:id="rId2"/>
            <a:extLst>
              <a:ext uri="{FF2B5EF4-FFF2-40B4-BE49-F238E27FC236}">
                <a16:creationId xmlns:a16="http://schemas.microsoft.com/office/drawing/2014/main" id="{838D2073-5C6C-1141-CEB9-C8C55CE21F4B}"/>
              </a:ext>
            </a:extLst>
          </p:cNvPr>
          <p:cNvSpPr txBox="1"/>
          <p:nvPr/>
        </p:nvSpPr>
        <p:spPr>
          <a:xfrm>
            <a:off x="1608993" y="5800825"/>
            <a:ext cx="5152292" cy="923330"/>
          </a:xfrm>
          <a:prstGeom prst="rect">
            <a:avLst/>
          </a:prstGeom>
          <a:solidFill>
            <a:srgbClr val="FED1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Klicken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Sie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hier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für 14 Tipps,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wie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Sie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soziale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Medien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im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Jahr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2022 für das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Lebensmittelmarketing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nutzen</a:t>
            </a:r>
            <a:r>
              <a:rPr lang="en-US" b="1" dirty="0">
                <a:solidFill>
                  <a:srgbClr val="393939"/>
                </a:solidFill>
                <a:latin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393939"/>
                </a:solidFill>
                <a:latin typeface="Open Sans" panose="020B0606030504020204" pitchFamily="34" charset="0"/>
              </a:rPr>
              <a:t>können</a:t>
            </a:r>
            <a:endParaRPr lang="en-US" b="1" i="0" dirty="0">
              <a:solidFill>
                <a:srgbClr val="393939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621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96FCE1-E893-B772-FBAB-0401DC9F39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87376" y="1736536"/>
            <a:ext cx="5018223" cy="4525954"/>
          </a:xfrm>
        </p:spPr>
        <p:txBody>
          <a:bodyPr>
            <a:normAutofit/>
          </a:bodyPr>
          <a:lstStyle/>
          <a:p>
            <a:pPr marL="0" indent="0"/>
            <a:r>
              <a:rPr lang="en-GB" dirty="0"/>
              <a:t>In </a:t>
            </a:r>
            <a:r>
              <a:rPr lang="en-GB" dirty="0" err="1"/>
              <a:t>Bezug</a:t>
            </a:r>
            <a:r>
              <a:rPr lang="en-GB" dirty="0"/>
              <a:t> auf die </a:t>
            </a:r>
            <a:r>
              <a:rPr lang="en-GB" dirty="0" err="1"/>
              <a:t>Markenbekanntheit</a:t>
            </a:r>
            <a:r>
              <a:rPr lang="en-GB" dirty="0"/>
              <a:t> von </a:t>
            </a:r>
            <a:r>
              <a:rPr lang="en-GB" dirty="0" err="1"/>
              <a:t>Lebensmittelunternehmen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b="1" dirty="0"/>
              <a:t>Facebook</a:t>
            </a:r>
            <a:r>
              <a:rPr lang="en-GB" dirty="0"/>
              <a:t> die </a:t>
            </a:r>
            <a:r>
              <a:rPr lang="en-GB" dirty="0" err="1"/>
              <a:t>effektivste</a:t>
            </a:r>
            <a:r>
              <a:rPr lang="en-GB" dirty="0"/>
              <a:t> Social-Media-</a:t>
            </a:r>
            <a:r>
              <a:rPr lang="en-GB" dirty="0" err="1"/>
              <a:t>Plattform</a:t>
            </a:r>
            <a:r>
              <a:rPr lang="en-GB" dirty="0"/>
              <a:t>, </a:t>
            </a:r>
            <a:r>
              <a:rPr lang="en-GB" dirty="0" err="1"/>
              <a:t>gefolgt</a:t>
            </a:r>
            <a:r>
              <a:rPr lang="en-GB" dirty="0"/>
              <a:t> </a:t>
            </a:r>
            <a:r>
              <a:rPr lang="en-GB" b="1" dirty="0"/>
              <a:t>von Instagram und Twitter.</a:t>
            </a:r>
          </a:p>
          <a:p>
            <a:pPr marL="0" indent="0"/>
            <a:r>
              <a:rPr lang="en-GB" dirty="0" err="1"/>
              <a:t>Produktverkäufe</a:t>
            </a:r>
            <a:r>
              <a:rPr lang="en-GB" dirty="0"/>
              <a:t> und </a:t>
            </a:r>
            <a:r>
              <a:rPr lang="en-GB" dirty="0" err="1"/>
              <a:t>Marketingkosten</a:t>
            </a:r>
            <a:r>
              <a:rPr lang="en-GB" dirty="0"/>
              <a:t> </a:t>
            </a:r>
            <a:r>
              <a:rPr lang="en-GB" dirty="0" err="1"/>
              <a:t>beeinflussen</a:t>
            </a:r>
            <a:r>
              <a:rPr lang="en-GB" dirty="0"/>
              <a:t> die </a:t>
            </a:r>
            <a:r>
              <a:rPr lang="en-GB" dirty="0" err="1"/>
              <a:t>Einstellung</a:t>
            </a:r>
            <a:r>
              <a:rPr lang="en-GB" dirty="0"/>
              <a:t> von </a:t>
            </a:r>
            <a:r>
              <a:rPr lang="en-GB" dirty="0" err="1"/>
              <a:t>Lebensmittelunternehmen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Social-Media-</a:t>
            </a:r>
            <a:r>
              <a:rPr lang="en-GB" dirty="0" err="1"/>
              <a:t>Plattformen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weiterer</a:t>
            </a:r>
            <a:r>
              <a:rPr lang="en-GB" dirty="0"/>
              <a:t> </a:t>
            </a:r>
            <a:r>
              <a:rPr lang="en-GB" dirty="0" err="1"/>
              <a:t>Vorteil</a:t>
            </a:r>
            <a:r>
              <a:rPr lang="en-GB" dirty="0"/>
              <a:t> von Social-Media-</a:t>
            </a:r>
            <a:r>
              <a:rPr lang="en-GB" dirty="0" err="1"/>
              <a:t>Kampagnen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Erfolg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integrierte</a:t>
            </a:r>
            <a:r>
              <a:rPr lang="en-GB" dirty="0"/>
              <a:t> </a:t>
            </a:r>
            <a:r>
              <a:rPr lang="en-GB" dirty="0" err="1"/>
              <a:t>Datenanalyse</a:t>
            </a:r>
            <a:r>
              <a:rPr lang="en-GB" dirty="0"/>
              <a:t> </a:t>
            </a:r>
            <a:r>
              <a:rPr lang="en-GB" dirty="0" err="1"/>
              <a:t>quantitativ</a:t>
            </a:r>
            <a:r>
              <a:rPr lang="en-GB" dirty="0"/>
              <a:t> </a:t>
            </a:r>
            <a:r>
              <a:rPr lang="en-GB" dirty="0" err="1"/>
              <a:t>gemessen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.</a:t>
            </a:r>
          </a:p>
          <a:p>
            <a:pPr marL="0" indent="0"/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520572-1FC6-F302-5028-2AACF94B2A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Markenbekanntheit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A5509A-037E-00EA-DCA1-CBAF90858AF2}"/>
              </a:ext>
            </a:extLst>
          </p:cNvPr>
          <p:cNvSpPr txBox="1"/>
          <p:nvPr/>
        </p:nvSpPr>
        <p:spPr>
          <a:xfrm>
            <a:off x="1367377" y="6488668"/>
            <a:ext cx="286168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/>
              </a:rPr>
              <a:t>Celimli &amp; Adanacioglu (2021)</a:t>
            </a:r>
          </a:p>
        </p:txBody>
      </p:sp>
      <p:pic>
        <p:nvPicPr>
          <p:cNvPr id="2050" name="Picture 2" descr="Kostenloses Stock Foto zu facebook, gadget, gerät">
            <a:extLst>
              <a:ext uri="{FF2B5EF4-FFF2-40B4-BE49-F238E27FC236}">
                <a16:creationId xmlns:a16="http://schemas.microsoft.com/office/drawing/2014/main" id="{293791E3-0859-1AF1-0E11-4A682911942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436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DA52772-F856-8EAD-D94A-FE88B72B4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105" y="1495148"/>
            <a:ext cx="5775109" cy="43915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GB" sz="20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Innocent</a:t>
            </a:r>
            <a:r>
              <a:rPr lang="en-GB" sz="2000" dirty="0"/>
              <a:t> hat </a:t>
            </a:r>
            <a:r>
              <a:rPr lang="en-GB" sz="2000" dirty="0" err="1"/>
              <a:t>Rezeptbücher</a:t>
            </a:r>
            <a:r>
              <a:rPr lang="en-GB" sz="2000" dirty="0"/>
              <a:t> auf den </a:t>
            </a:r>
            <a:r>
              <a:rPr lang="en-GB" sz="2000" dirty="0" err="1"/>
              <a:t>Markt</a:t>
            </a:r>
            <a:r>
              <a:rPr lang="en-GB" sz="2000" dirty="0"/>
              <a:t> </a:t>
            </a:r>
            <a:r>
              <a:rPr lang="en-GB" sz="2000" dirty="0" err="1"/>
              <a:t>gebracht</a:t>
            </a:r>
            <a:r>
              <a:rPr lang="en-GB" sz="2000" dirty="0"/>
              <a:t>, die </a:t>
            </a:r>
            <a:r>
              <a:rPr lang="en-GB" sz="2000" dirty="0" err="1"/>
              <a:t>ihr</a:t>
            </a:r>
            <a:r>
              <a:rPr lang="en-GB" sz="2000" dirty="0"/>
              <a:t> </a:t>
            </a:r>
            <a:r>
              <a:rPr lang="en-GB" sz="2000" dirty="0" err="1"/>
              <a:t>Markenwachstum</a:t>
            </a:r>
            <a:r>
              <a:rPr lang="en-GB" sz="2000" dirty="0"/>
              <a:t> </a:t>
            </a:r>
            <a:r>
              <a:rPr lang="en-GB" sz="2000" dirty="0" err="1"/>
              <a:t>beeinflusst</a:t>
            </a:r>
            <a:r>
              <a:rPr lang="en-GB" sz="2000" dirty="0"/>
              <a:t> </a:t>
            </a:r>
            <a:r>
              <a:rPr lang="en-GB" sz="2000" dirty="0" err="1"/>
              <a:t>haben</a:t>
            </a:r>
            <a:r>
              <a:rPr lang="en-GB" sz="2000" dirty="0"/>
              <a:t>. Sie </a:t>
            </a:r>
            <a:r>
              <a:rPr lang="en-GB" sz="2000" dirty="0" err="1"/>
              <a:t>werden</a:t>
            </a:r>
            <a:r>
              <a:rPr lang="en-GB" sz="2000" dirty="0"/>
              <a:t> </a:t>
            </a:r>
            <a:r>
              <a:rPr lang="en-GB" sz="2000" dirty="0" err="1"/>
              <a:t>als</a:t>
            </a:r>
            <a:r>
              <a:rPr lang="en-GB" sz="2000" dirty="0"/>
              <a:t>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Unternehmen</a:t>
            </a:r>
            <a:r>
              <a:rPr lang="en-GB" sz="2000" dirty="0"/>
              <a:t> </a:t>
            </a:r>
            <a:r>
              <a:rPr lang="en-GB" sz="2000" dirty="0" err="1"/>
              <a:t>wahrgenommen</a:t>
            </a:r>
            <a:r>
              <a:rPr lang="en-GB" sz="2000" dirty="0"/>
              <a:t>, das </a:t>
            </a:r>
            <a:r>
              <a:rPr lang="en-GB" sz="2000" dirty="0" err="1"/>
              <a:t>nicht</a:t>
            </a:r>
            <a:r>
              <a:rPr lang="en-GB" sz="2000" dirty="0"/>
              <a:t> </a:t>
            </a:r>
            <a:r>
              <a:rPr lang="en-GB" sz="2000" dirty="0" err="1"/>
              <a:t>nur</a:t>
            </a:r>
            <a:r>
              <a:rPr lang="en-GB" sz="2000" dirty="0"/>
              <a:t> </a:t>
            </a:r>
            <a:r>
              <a:rPr lang="en-GB" sz="2000" dirty="0" err="1"/>
              <a:t>versucht</a:t>
            </a:r>
            <a:r>
              <a:rPr lang="en-GB" sz="2000" dirty="0"/>
              <a:t>, Geld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verdienen</a:t>
            </a:r>
            <a:r>
              <a:rPr lang="en-GB" sz="2000" dirty="0"/>
              <a:t>, </a:t>
            </a:r>
            <a:r>
              <a:rPr lang="en-GB" sz="2000" dirty="0" err="1"/>
              <a:t>sondern</a:t>
            </a:r>
            <a:r>
              <a:rPr lang="en-GB" sz="2000" dirty="0"/>
              <a:t> </a:t>
            </a:r>
            <a:r>
              <a:rPr lang="en-GB" sz="2000" dirty="0" err="1"/>
              <a:t>dessen</a:t>
            </a:r>
            <a:r>
              <a:rPr lang="en-GB" sz="2000" dirty="0"/>
              <a:t> </a:t>
            </a:r>
            <a:r>
              <a:rPr lang="en-GB" sz="2000" dirty="0" err="1"/>
              <a:t>Ziel</a:t>
            </a:r>
            <a:r>
              <a:rPr lang="en-GB" sz="2000" dirty="0"/>
              <a:t> es </a:t>
            </a:r>
            <a:r>
              <a:rPr lang="en-GB" sz="2000" dirty="0" err="1"/>
              <a:t>ist</a:t>
            </a:r>
            <a:r>
              <a:rPr lang="en-GB" sz="2000" dirty="0"/>
              <a:t>, den Menschen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helfen</a:t>
            </a:r>
            <a:r>
              <a:rPr lang="en-GB" sz="2000" dirty="0"/>
              <a:t>, </a:t>
            </a:r>
            <a:r>
              <a:rPr lang="en-GB" sz="2000" dirty="0" err="1"/>
              <a:t>länger</a:t>
            </a:r>
            <a:r>
              <a:rPr lang="en-GB" sz="2000" dirty="0"/>
              <a:t> und </a:t>
            </a:r>
            <a:r>
              <a:rPr lang="en-GB" sz="2000" dirty="0" err="1"/>
              <a:t>gesünder</a:t>
            </a:r>
            <a:r>
              <a:rPr lang="en-GB" sz="2000" dirty="0"/>
              <a:t> </a:t>
            </a:r>
            <a:r>
              <a:rPr lang="en-GB" sz="2000" dirty="0" err="1"/>
              <a:t>zu</a:t>
            </a:r>
            <a:r>
              <a:rPr lang="en-GB" sz="2000" dirty="0"/>
              <a:t> leben. </a:t>
            </a:r>
          </a:p>
          <a:p>
            <a:pPr marL="0" indent="0"/>
            <a:r>
              <a:rPr lang="en-GB" sz="2000" dirty="0"/>
              <a:t>Aber das </a:t>
            </a:r>
            <a:r>
              <a:rPr lang="en-GB" sz="2000" dirty="0" err="1"/>
              <a:t>Rezeptbuch</a:t>
            </a:r>
            <a:r>
              <a:rPr lang="en-GB" sz="2000" dirty="0"/>
              <a:t> </a:t>
            </a:r>
            <a:r>
              <a:rPr lang="en-GB" sz="2000" dirty="0" err="1"/>
              <a:t>ist</a:t>
            </a:r>
            <a:r>
              <a:rPr lang="en-GB" sz="2000" dirty="0"/>
              <a:t> </a:t>
            </a:r>
            <a:r>
              <a:rPr lang="en-GB" sz="2000" dirty="0" err="1"/>
              <a:t>nicht</a:t>
            </a:r>
            <a:r>
              <a:rPr lang="en-GB" sz="2000" dirty="0"/>
              <a:t> das </a:t>
            </a:r>
            <a:r>
              <a:rPr lang="en-GB" sz="2000" dirty="0" err="1"/>
              <a:t>Einzige</a:t>
            </a:r>
            <a:r>
              <a:rPr lang="en-GB" sz="2000" dirty="0"/>
              <a:t>. Es </a:t>
            </a:r>
            <a:r>
              <a:rPr lang="en-GB" sz="2000" dirty="0" err="1"/>
              <a:t>gibt</a:t>
            </a:r>
            <a:r>
              <a:rPr lang="en-GB" sz="2000" dirty="0"/>
              <a:t> </a:t>
            </a:r>
            <a:r>
              <a:rPr lang="en-GB" sz="2000" dirty="0" err="1"/>
              <a:t>mehrere</a:t>
            </a:r>
            <a:r>
              <a:rPr lang="en-GB" sz="2000" dirty="0"/>
              <a:t> </a:t>
            </a:r>
            <a:r>
              <a:rPr lang="en-GB" sz="2000" dirty="0" err="1"/>
              <a:t>Nachhaltigkeitsprojekte</a:t>
            </a:r>
            <a:r>
              <a:rPr lang="en-GB" sz="2000" dirty="0"/>
              <a:t>, und Innocent hat </a:t>
            </a:r>
            <a:r>
              <a:rPr lang="en-GB" sz="2000" dirty="0" err="1"/>
              <a:t>einen</a:t>
            </a:r>
            <a:r>
              <a:rPr lang="en-GB" sz="2000" dirty="0"/>
              <a:t> </a:t>
            </a:r>
            <a:r>
              <a:rPr lang="en-GB" sz="2000" dirty="0" err="1"/>
              <a:t>sehr</a:t>
            </a:r>
            <a:r>
              <a:rPr lang="en-GB" sz="2000" dirty="0"/>
              <a:t> </a:t>
            </a:r>
            <a:r>
              <a:rPr lang="en-GB" sz="2000" dirty="0" err="1"/>
              <a:t>beliebten</a:t>
            </a:r>
            <a:r>
              <a:rPr lang="en-GB" sz="2000" dirty="0"/>
              <a:t> Website-Blog, </a:t>
            </a:r>
            <a:r>
              <a:rPr lang="en-GB" sz="2000" dirty="0" err="1"/>
              <a:t>dessen</a:t>
            </a:r>
            <a:r>
              <a:rPr lang="en-GB" sz="2000" dirty="0"/>
              <a:t> </a:t>
            </a:r>
            <a:r>
              <a:rPr lang="en-GB" sz="2000" dirty="0" err="1"/>
              <a:t>äußerst</a:t>
            </a:r>
            <a:r>
              <a:rPr lang="en-GB" sz="2000" dirty="0"/>
              <a:t> </a:t>
            </a:r>
            <a:r>
              <a:rPr lang="en-GB" sz="2000" dirty="0" err="1"/>
              <a:t>wertvolle</a:t>
            </a:r>
            <a:r>
              <a:rPr lang="en-GB" sz="2000" dirty="0"/>
              <a:t> </a:t>
            </a:r>
            <a:r>
              <a:rPr lang="en-GB" sz="2000" dirty="0" err="1"/>
              <a:t>Inhalte</a:t>
            </a:r>
            <a:r>
              <a:rPr lang="en-GB" sz="2000" dirty="0"/>
              <a:t> von der </a:t>
            </a:r>
            <a:r>
              <a:rPr lang="en-GB" sz="2000" dirty="0" err="1"/>
              <a:t>Zielgruppe</a:t>
            </a:r>
            <a:r>
              <a:rPr lang="en-GB" sz="2000" dirty="0"/>
              <a:t> </a:t>
            </a:r>
            <a:r>
              <a:rPr lang="en-GB" sz="2000" dirty="0" err="1"/>
              <a:t>sehr</a:t>
            </a:r>
            <a:r>
              <a:rPr lang="en-GB" sz="2000" dirty="0"/>
              <a:t> gut </a:t>
            </a:r>
            <a:r>
              <a:rPr lang="en-GB" sz="2000" dirty="0" err="1"/>
              <a:t>angenommen</a:t>
            </a:r>
            <a:r>
              <a:rPr lang="en-GB" sz="2000" dirty="0"/>
              <a:t> </a:t>
            </a:r>
            <a:r>
              <a:rPr lang="en-GB" sz="2000" dirty="0" err="1"/>
              <a:t>werden</a:t>
            </a:r>
            <a:r>
              <a:rPr lang="en-GB" sz="2000" dirty="0"/>
              <a:t>. </a:t>
            </a:r>
          </a:p>
          <a:p>
            <a:pPr marL="0" indent="0"/>
            <a:r>
              <a:rPr lang="en-GB" sz="2000" dirty="0"/>
              <a:t>Für </a:t>
            </a:r>
            <a:r>
              <a:rPr lang="en-GB" sz="2000" dirty="0" err="1"/>
              <a:t>traditionellere</a:t>
            </a:r>
            <a:r>
              <a:rPr lang="en-GB" sz="2000" dirty="0"/>
              <a:t> </a:t>
            </a:r>
            <a:r>
              <a:rPr lang="en-GB" sz="2000" dirty="0" err="1"/>
              <a:t>Senioren</a:t>
            </a:r>
            <a:r>
              <a:rPr lang="en-GB" sz="2000" dirty="0"/>
              <a:t> </a:t>
            </a:r>
            <a:r>
              <a:rPr lang="en-GB" sz="2000" dirty="0" err="1"/>
              <a:t>bieten</a:t>
            </a:r>
            <a:r>
              <a:rPr lang="en-GB" sz="2000" dirty="0"/>
              <a:t> </a:t>
            </a:r>
            <a:r>
              <a:rPr lang="en-GB" sz="2000" dirty="0" err="1"/>
              <a:t>sie</a:t>
            </a:r>
            <a:r>
              <a:rPr lang="en-GB" sz="2000" dirty="0"/>
              <a:t> </a:t>
            </a:r>
            <a:r>
              <a:rPr lang="en-GB" sz="2000" dirty="0" err="1"/>
              <a:t>Kommunikation</a:t>
            </a:r>
            <a:r>
              <a:rPr lang="en-GB" sz="2000" dirty="0"/>
              <a:t> per E-Mail </a:t>
            </a:r>
            <a:r>
              <a:rPr lang="en-GB" sz="2000" dirty="0" err="1"/>
              <a:t>oder</a:t>
            </a:r>
            <a:r>
              <a:rPr lang="en-GB" sz="2000" dirty="0"/>
              <a:t> </a:t>
            </a:r>
            <a:r>
              <a:rPr lang="en-GB" sz="2000" dirty="0" err="1"/>
              <a:t>Telefon</a:t>
            </a:r>
            <a:r>
              <a:rPr lang="en-GB" sz="2000" dirty="0"/>
              <a:t> an.. </a:t>
            </a:r>
            <a:r>
              <a:rPr lang="en-GB" sz="2000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#getintouch </a:t>
            </a:r>
            <a:endParaRPr lang="en-GB" sz="2000" dirty="0">
              <a:solidFill>
                <a:srgbClr val="1188A3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7B752B-10FE-BE21-304C-EEFDE5C6D10E}"/>
              </a:ext>
            </a:extLst>
          </p:cNvPr>
          <p:cNvSpPr txBox="1">
            <a:spLocks/>
          </p:cNvSpPr>
          <p:nvPr/>
        </p:nvSpPr>
        <p:spPr>
          <a:xfrm>
            <a:off x="128344" y="369091"/>
            <a:ext cx="5084762" cy="582612"/>
          </a:xfrm>
          <a:prstGeom prst="rect">
            <a:avLst/>
          </a:prstGeom>
          <a:solidFill>
            <a:srgbClr val="FFD1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</a:rPr>
              <a:t>Lassen Sie </a:t>
            </a:r>
            <a:r>
              <a:rPr lang="en-US" sz="3600" b="1" dirty="0" err="1">
                <a:solidFill>
                  <a:srgbClr val="000000"/>
                </a:solidFill>
              </a:rPr>
              <a:t>sich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inspirieren</a:t>
            </a:r>
            <a:r>
              <a:rPr lang="en-US" sz="3600" b="1" dirty="0">
                <a:solidFill>
                  <a:srgbClr val="000000"/>
                </a:solidFill>
              </a:rPr>
              <a:t>…</a:t>
            </a:r>
            <a:endParaRPr lang="en-IE" sz="3600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2323C-9A84-59D4-B84F-23CE2D5ED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214" y="599290"/>
            <a:ext cx="4517416" cy="56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1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DA52772-F856-8EAD-D94A-FE88B72B4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9277" y="1495148"/>
            <a:ext cx="6013937" cy="439157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 fontAlgn="base"/>
            <a:r>
              <a:rPr lang="en-GB" dirty="0" err="1">
                <a:latin typeface="Calibri" panose="020F0502020204030204" pitchFamily="34" charset="0"/>
              </a:rPr>
              <a:t>Außerdem</a:t>
            </a:r>
            <a:r>
              <a:rPr lang="en-GB" dirty="0">
                <a:latin typeface="Calibri" panose="020F0502020204030204" pitchFamily="34" charset="0"/>
              </a:rPr>
              <a:t>, so der Community Manager von Innocent, </a:t>
            </a:r>
            <a:r>
              <a:rPr lang="en-GB" dirty="0" err="1">
                <a:latin typeface="Calibri" panose="020F0502020204030204" pitchFamily="34" charset="0"/>
              </a:rPr>
              <a:t>ist</a:t>
            </a:r>
            <a:r>
              <a:rPr lang="en-GB" dirty="0">
                <a:latin typeface="Calibri" panose="020F0502020204030204" pitchFamily="34" charset="0"/>
              </a:rPr>
              <a:t> es </a:t>
            </a:r>
            <a:r>
              <a:rPr lang="en-GB" dirty="0" err="1">
                <a:latin typeface="Calibri" panose="020F0502020204030204" pitchFamily="34" charset="0"/>
              </a:rPr>
              <a:t>sehr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wichtig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</a:rPr>
              <a:t>einen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passenden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Tonfall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zu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finden</a:t>
            </a:r>
            <a:r>
              <a:rPr lang="en-GB" dirty="0">
                <a:latin typeface="Calibri" panose="020F0502020204030204" pitchFamily="34" charset="0"/>
              </a:rPr>
              <a:t>. </a:t>
            </a:r>
          </a:p>
          <a:p>
            <a:pPr indent="0" fontAlgn="base"/>
            <a:r>
              <a:rPr lang="en-GB" dirty="0" err="1">
                <a:latin typeface="Calibri" panose="020F0502020204030204" pitchFamily="34" charset="0"/>
              </a:rPr>
              <a:t>Diese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Stimme</a:t>
            </a:r>
            <a:r>
              <a:rPr lang="en-GB" dirty="0">
                <a:latin typeface="Calibri" panose="020F0502020204030204" pitchFamily="34" charset="0"/>
              </a:rPr>
              <a:t> muss "</a:t>
            </a:r>
            <a:r>
              <a:rPr lang="en-GB" dirty="0" err="1">
                <a:latin typeface="Calibri" panose="020F0502020204030204" pitchFamily="34" charset="0"/>
              </a:rPr>
              <a:t>natürlich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</a:rPr>
              <a:t>geschliffen</a:t>
            </a:r>
            <a:r>
              <a:rPr lang="en-GB" dirty="0">
                <a:latin typeface="Calibri" panose="020F0502020204030204" pitchFamily="34" charset="0"/>
              </a:rPr>
              <a:t> und </a:t>
            </a:r>
            <a:r>
              <a:rPr lang="en-GB" dirty="0" err="1">
                <a:latin typeface="Calibri" panose="020F0502020204030204" pitchFamily="34" charset="0"/>
              </a:rPr>
              <a:t>einnehmend</a:t>
            </a:r>
            <a:r>
              <a:rPr lang="en-GB" dirty="0">
                <a:latin typeface="Calibri" panose="020F0502020204030204" pitchFamily="34" charset="0"/>
              </a:rPr>
              <a:t>" sein. </a:t>
            </a:r>
            <a:r>
              <a:rPr lang="en-GB" dirty="0" err="1">
                <a:latin typeface="Calibri" panose="020F0502020204030204" pitchFamily="34" charset="0"/>
              </a:rPr>
              <a:t>Vermarkter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müssen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bedenken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</a:rPr>
              <a:t>dass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sie</a:t>
            </a:r>
            <a:r>
              <a:rPr lang="en-GB" dirty="0">
                <a:latin typeface="Calibri" panose="020F0502020204030204" pitchFamily="34" charset="0"/>
              </a:rPr>
              <a:t> "Menschen </a:t>
            </a:r>
            <a:r>
              <a:rPr lang="en-GB" dirty="0" err="1">
                <a:latin typeface="Calibri" panose="020F0502020204030204" pitchFamily="34" charset="0"/>
              </a:rPr>
              <a:t>ansprechen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</a:rPr>
              <a:t>Individuen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</a:rPr>
              <a:t>nicht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irgendwelche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Roboter</a:t>
            </a:r>
            <a:r>
              <a:rPr lang="en-GB" dirty="0">
                <a:latin typeface="Calibri" panose="020F0502020204030204" pitchFamily="34" charset="0"/>
              </a:rPr>
              <a:t>". Daher </a:t>
            </a:r>
            <a:r>
              <a:rPr lang="en-GB" dirty="0" err="1">
                <a:latin typeface="Calibri" panose="020F0502020204030204" pitchFamily="34" charset="0"/>
              </a:rPr>
              <a:t>müssen</a:t>
            </a:r>
            <a:r>
              <a:rPr lang="en-GB" dirty="0">
                <a:latin typeface="Calibri" panose="020F0502020204030204" pitchFamily="34" charset="0"/>
              </a:rPr>
              <a:t> die </a:t>
            </a:r>
            <a:r>
              <a:rPr lang="en-GB" dirty="0" err="1">
                <a:latin typeface="Calibri" panose="020F0502020204030204" pitchFamily="34" charset="0"/>
              </a:rPr>
              <a:t>Bedürfnisse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</a:rPr>
              <a:t>Ziele</a:t>
            </a:r>
            <a:r>
              <a:rPr lang="en-GB" dirty="0">
                <a:latin typeface="Calibri" panose="020F0502020204030204" pitchFamily="34" charset="0"/>
              </a:rPr>
              <a:t> und </a:t>
            </a:r>
            <a:r>
              <a:rPr lang="en-GB" dirty="0" err="1">
                <a:latin typeface="Calibri" panose="020F0502020204030204" pitchFamily="34" charset="0"/>
              </a:rPr>
              <a:t>Herausforderungen</a:t>
            </a:r>
            <a:r>
              <a:rPr lang="en-GB" dirty="0">
                <a:latin typeface="Calibri" panose="020F0502020204030204" pitchFamily="34" charset="0"/>
              </a:rPr>
              <a:t> der </a:t>
            </a:r>
            <a:r>
              <a:rPr lang="en-GB" dirty="0" err="1">
                <a:latin typeface="Calibri" panose="020F0502020204030204" pitchFamily="34" charset="0"/>
              </a:rPr>
              <a:t>Kunden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ermittelt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werden</a:t>
            </a:r>
            <a:r>
              <a:rPr lang="en-GB" dirty="0">
                <a:latin typeface="Calibri" panose="020F0502020204030204" pitchFamily="34" charset="0"/>
              </a:rPr>
              <a:t>. </a:t>
            </a:r>
          </a:p>
          <a:p>
            <a:pPr indent="0" fontAlgn="base"/>
            <a:r>
              <a:rPr lang="en-GB" dirty="0" err="1">
                <a:latin typeface="Calibri" panose="020F0502020204030204" pitchFamily="34" charset="0"/>
              </a:rPr>
              <a:t>Vor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allem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ältere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Kunden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wissen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diesen</a:t>
            </a:r>
            <a:r>
              <a:rPr lang="en-GB" dirty="0">
                <a:latin typeface="Calibri" panose="020F0502020204030204" pitchFamily="34" charset="0"/>
              </a:rPr>
              <a:t> Ansatz und </a:t>
            </a:r>
            <a:r>
              <a:rPr lang="en-GB" dirty="0" err="1">
                <a:latin typeface="Calibri" panose="020F0502020204030204" pitchFamily="34" charset="0"/>
              </a:rPr>
              <a:t>diese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Einstellung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zu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schätzen</a:t>
            </a:r>
            <a:r>
              <a:rPr lang="en-GB" dirty="0">
                <a:latin typeface="Calibri" panose="020F0502020204030204" pitchFamily="34" charset="0"/>
              </a:rPr>
              <a:t>.</a:t>
            </a:r>
          </a:p>
          <a:p>
            <a:pPr indent="0" algn="l" rtl="0" fontAlgn="base"/>
            <a:endParaRPr lang="en-GB" b="0" i="0" dirty="0">
              <a:solidFill>
                <a:srgbClr val="086D6E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7B752B-10FE-BE21-304C-EEFDE5C6D10E}"/>
              </a:ext>
            </a:extLst>
          </p:cNvPr>
          <p:cNvSpPr txBox="1">
            <a:spLocks/>
          </p:cNvSpPr>
          <p:nvPr/>
        </p:nvSpPr>
        <p:spPr>
          <a:xfrm>
            <a:off x="128344" y="369091"/>
            <a:ext cx="5084762" cy="582612"/>
          </a:xfrm>
          <a:prstGeom prst="rect">
            <a:avLst/>
          </a:prstGeom>
          <a:solidFill>
            <a:srgbClr val="FFD1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</a:rPr>
              <a:t>Lassen Sie </a:t>
            </a:r>
            <a:r>
              <a:rPr lang="en-US" sz="3600" b="1" dirty="0" err="1">
                <a:solidFill>
                  <a:srgbClr val="000000"/>
                </a:solidFill>
              </a:rPr>
              <a:t>sich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inspirieren</a:t>
            </a:r>
            <a:r>
              <a:rPr lang="en-US" sz="3600" b="1" dirty="0">
                <a:solidFill>
                  <a:srgbClr val="000000"/>
                </a:solidFill>
              </a:rPr>
              <a:t>…</a:t>
            </a:r>
            <a:endParaRPr lang="en-IE" sz="3600" b="1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F9B8E-2731-885E-A5FE-19ECF25B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214" y="443828"/>
            <a:ext cx="5084762" cy="57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97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omment Heart outline">
            <a:extLst>
              <a:ext uri="{FF2B5EF4-FFF2-40B4-BE49-F238E27FC236}">
                <a16:creationId xmlns:a16="http://schemas.microsoft.com/office/drawing/2014/main" id="{B0ACD968-C541-391E-5764-355A7595D4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Shopping cart outline">
            <a:extLst>
              <a:ext uri="{FF2B5EF4-FFF2-40B4-BE49-F238E27FC236}">
                <a16:creationId xmlns:a16="http://schemas.microsoft.com/office/drawing/2014/main" id="{65791B1A-9B21-1D08-7291-2F9931C875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 descr="Kiosk outline">
            <a:extLst>
              <a:ext uri="{FF2B5EF4-FFF2-40B4-BE49-F238E27FC236}">
                <a16:creationId xmlns:a16="http://schemas.microsoft.com/office/drawing/2014/main" id="{30D43B13-DED7-5169-959B-F9A8047166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83331-46D8-5733-43D1-542F59D88E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267" y="3776442"/>
            <a:ext cx="2563246" cy="208534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GB" sz="2000" dirty="0"/>
              <a:t>Die </a:t>
            </a:r>
            <a:r>
              <a:rPr lang="en-GB" sz="2000" dirty="0" err="1"/>
              <a:t>Literatur</a:t>
            </a:r>
            <a:r>
              <a:rPr lang="en-GB" sz="2000" dirty="0"/>
              <a:t> </a:t>
            </a:r>
            <a:r>
              <a:rPr lang="en-GB" sz="2000" dirty="0" err="1"/>
              <a:t>zeigt</a:t>
            </a:r>
            <a:r>
              <a:rPr lang="en-GB" sz="2000" dirty="0"/>
              <a:t> </a:t>
            </a:r>
            <a:r>
              <a:rPr lang="en-GB" sz="2000" dirty="0" err="1"/>
              <a:t>einen</a:t>
            </a:r>
            <a:r>
              <a:rPr lang="en-GB" sz="2000" dirty="0"/>
              <a:t> </a:t>
            </a:r>
            <a:r>
              <a:rPr lang="en-GB" sz="2000" dirty="0" err="1"/>
              <a:t>positiven</a:t>
            </a:r>
            <a:r>
              <a:rPr lang="en-GB" sz="2000" dirty="0"/>
              <a:t> </a:t>
            </a:r>
            <a:r>
              <a:rPr lang="en-GB" sz="2000" dirty="0" err="1"/>
              <a:t>Zusammenhang</a:t>
            </a:r>
            <a:r>
              <a:rPr lang="en-GB" sz="2000" dirty="0"/>
              <a:t> </a:t>
            </a:r>
            <a:r>
              <a:rPr lang="en-GB" sz="2000" dirty="0" err="1"/>
              <a:t>zwischen</a:t>
            </a:r>
            <a:r>
              <a:rPr lang="en-GB" sz="2000" dirty="0"/>
              <a:t> der </a:t>
            </a:r>
            <a:r>
              <a:rPr lang="en-GB" sz="2000" dirty="0" err="1"/>
              <a:t>Markenbekanntheit</a:t>
            </a:r>
            <a:r>
              <a:rPr lang="en-GB" sz="2000" dirty="0"/>
              <a:t> und der </a:t>
            </a:r>
            <a:r>
              <a:rPr lang="en-GB" sz="2000" dirty="0" err="1"/>
              <a:t>Präferenz</a:t>
            </a:r>
            <a:r>
              <a:rPr lang="en-GB" sz="2000" dirty="0"/>
              <a:t> der </a:t>
            </a:r>
            <a:r>
              <a:rPr lang="en-GB" sz="2000" dirty="0" err="1"/>
              <a:t>Verbraucher</a:t>
            </a:r>
            <a:r>
              <a:rPr lang="en-GB" sz="2000" dirty="0"/>
              <a:t> für die </a:t>
            </a:r>
            <a:r>
              <a:rPr lang="en-GB" sz="2000" dirty="0" err="1"/>
              <a:t>Marke</a:t>
            </a:r>
            <a:endParaRPr lang="en-GB" sz="2000" dirty="0"/>
          </a:p>
          <a:p>
            <a:pPr marL="0" indent="0"/>
            <a:endParaRPr lang="en-IE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8AA445-1E13-20FB-1A17-A3AE7D5F9A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6364" y="3796985"/>
            <a:ext cx="2524335" cy="1941452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 err="1"/>
              <a:t>Markenbekanntheit</a:t>
            </a:r>
            <a:r>
              <a:rPr lang="en-GB" sz="2000" dirty="0"/>
              <a:t> </a:t>
            </a:r>
            <a:r>
              <a:rPr lang="en-GB" sz="2000" dirty="0" err="1"/>
              <a:t>ist</a:t>
            </a:r>
            <a:r>
              <a:rPr lang="en-GB" sz="2000" dirty="0"/>
              <a:t> </a:t>
            </a:r>
            <a:r>
              <a:rPr lang="en-GB" sz="2000" dirty="0" err="1"/>
              <a:t>wichtig</a:t>
            </a:r>
            <a:r>
              <a:rPr lang="en-GB" sz="2000" dirty="0"/>
              <a:t> für die </a:t>
            </a:r>
            <a:r>
              <a:rPr lang="en-GB" sz="2000" dirty="0" err="1"/>
              <a:t>Entscheidungsfindung</a:t>
            </a:r>
            <a:r>
              <a:rPr lang="en-GB" sz="2000" dirty="0"/>
              <a:t> der </a:t>
            </a:r>
            <a:r>
              <a:rPr lang="en-GB" sz="2000" dirty="0" err="1"/>
              <a:t>Verbraucher</a:t>
            </a:r>
            <a:r>
              <a:rPr lang="en-GB" sz="2000" dirty="0"/>
              <a:t> </a:t>
            </a:r>
          </a:p>
          <a:p>
            <a:pPr marL="0" indent="0"/>
            <a:endParaRPr lang="en-IE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52CD98-FE36-8E5A-24D5-7AE06BAC45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7022" y="3863111"/>
            <a:ext cx="2460439" cy="1912004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 err="1"/>
              <a:t>Produktnutzungs-erfahrungen</a:t>
            </a:r>
            <a:r>
              <a:rPr lang="en-GB" sz="2000" dirty="0"/>
              <a:t> </a:t>
            </a:r>
            <a:r>
              <a:rPr lang="en-GB" sz="2000" dirty="0" err="1"/>
              <a:t>steigern</a:t>
            </a:r>
            <a:r>
              <a:rPr lang="en-GB" sz="2000" dirty="0"/>
              <a:t> das </a:t>
            </a:r>
            <a:r>
              <a:rPr lang="en-GB" sz="2000" dirty="0" err="1"/>
              <a:t>Markenbewusstsein</a:t>
            </a:r>
            <a:r>
              <a:rPr lang="en-GB" sz="2000" dirty="0"/>
              <a:t>. </a:t>
            </a:r>
            <a:endParaRPr lang="en-IE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7CD197-5E17-79AE-8E82-55EE03E706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58989" y="3776442"/>
            <a:ext cx="3022333" cy="2287474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 err="1"/>
              <a:t>Marketingaktivitäten</a:t>
            </a:r>
            <a:r>
              <a:rPr lang="en-GB" sz="2000" dirty="0"/>
              <a:t> </a:t>
            </a:r>
            <a:r>
              <a:rPr lang="en-GB" sz="2000" dirty="0" err="1"/>
              <a:t>wie</a:t>
            </a:r>
            <a:r>
              <a:rPr lang="en-GB" sz="2000" dirty="0"/>
              <a:t> </a:t>
            </a:r>
            <a:r>
              <a:rPr lang="en-GB" sz="2000" dirty="0" err="1"/>
              <a:t>Vertrieb</a:t>
            </a:r>
            <a:r>
              <a:rPr lang="en-GB" sz="2000" dirty="0"/>
              <a:t>, </a:t>
            </a:r>
            <a:r>
              <a:rPr lang="en-GB" sz="2000" dirty="0" err="1"/>
              <a:t>Werbung</a:t>
            </a:r>
            <a:r>
              <a:rPr lang="en-GB" sz="2000" dirty="0"/>
              <a:t> und </a:t>
            </a:r>
            <a:r>
              <a:rPr lang="en-GB" sz="2000" dirty="0" err="1"/>
              <a:t>persönlicher</a:t>
            </a:r>
            <a:r>
              <a:rPr lang="en-GB" sz="2000" dirty="0"/>
              <a:t> </a:t>
            </a:r>
            <a:r>
              <a:rPr lang="en-GB" sz="2000" dirty="0" err="1"/>
              <a:t>Verkauf</a:t>
            </a:r>
            <a:r>
              <a:rPr lang="en-GB" sz="2000" dirty="0"/>
              <a:t> </a:t>
            </a:r>
            <a:r>
              <a:rPr lang="en-GB" sz="2000" dirty="0" err="1"/>
              <a:t>sollten</a:t>
            </a:r>
            <a:r>
              <a:rPr lang="en-GB" sz="2000" dirty="0"/>
              <a:t> </a:t>
            </a:r>
            <a:r>
              <a:rPr lang="en-GB" sz="2000" dirty="0" err="1"/>
              <a:t>eingesetzt</a:t>
            </a:r>
            <a:r>
              <a:rPr lang="en-GB" sz="2000" dirty="0"/>
              <a:t> </a:t>
            </a:r>
            <a:r>
              <a:rPr lang="en-GB" sz="2000" dirty="0" err="1"/>
              <a:t>werden</a:t>
            </a:r>
            <a:r>
              <a:rPr lang="en-GB" sz="2000" dirty="0"/>
              <a:t>, um </a:t>
            </a:r>
            <a:r>
              <a:rPr lang="en-GB" sz="2000" dirty="0" err="1"/>
              <a:t>ein</a:t>
            </a:r>
            <a:r>
              <a:rPr lang="en-GB" sz="2000" dirty="0"/>
              <a:t> positives </a:t>
            </a:r>
            <a:r>
              <a:rPr lang="en-GB" sz="2000" dirty="0" err="1"/>
              <a:t>Kaufverhalten</a:t>
            </a:r>
            <a:r>
              <a:rPr lang="en-GB" sz="2000" dirty="0"/>
              <a:t> </a:t>
            </a:r>
            <a:r>
              <a:rPr lang="en-GB" sz="2000" dirty="0" err="1"/>
              <a:t>direkt</a:t>
            </a:r>
            <a:r>
              <a:rPr lang="en-GB" sz="2000" dirty="0"/>
              <a:t>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fördern</a:t>
            </a:r>
            <a:r>
              <a:rPr lang="en-GB" sz="2000" dirty="0"/>
              <a:t>. </a:t>
            </a:r>
          </a:p>
          <a:p>
            <a:pPr marL="0" indent="0"/>
            <a:endParaRPr lang="en-IE" sz="2000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0CF1CE7-114E-D071-77E8-C4BF944C7F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4000" y="590550"/>
            <a:ext cx="11696700" cy="582613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	 </a:t>
            </a:r>
            <a:r>
              <a:rPr lang="en-GB" dirty="0" err="1"/>
              <a:t>Einige</a:t>
            </a:r>
            <a:r>
              <a:rPr lang="en-GB" dirty="0"/>
              <a:t> </a:t>
            </a:r>
            <a:r>
              <a:rPr lang="en-GB" dirty="0" err="1"/>
              <a:t>Fakten</a:t>
            </a:r>
            <a:r>
              <a:rPr lang="en-GB" dirty="0"/>
              <a:t>: </a:t>
            </a:r>
            <a:r>
              <a:rPr lang="en-GB" dirty="0" err="1"/>
              <a:t>Markenbekanntheit</a:t>
            </a:r>
            <a:endParaRPr lang="en-GB" dirty="0"/>
          </a:p>
        </p:txBody>
      </p:sp>
      <p:pic>
        <p:nvPicPr>
          <p:cNvPr id="25" name="Picture Placeholder 24" descr="Smiling face outline outline">
            <a:extLst>
              <a:ext uri="{FF2B5EF4-FFF2-40B4-BE49-F238E27FC236}">
                <a16:creationId xmlns:a16="http://schemas.microsoft.com/office/drawing/2014/main" id="{DA3B85C6-856F-656B-C78F-D71B1802D3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Textfeld 3">
            <a:extLst>
              <a:ext uri="{FF2B5EF4-FFF2-40B4-BE49-F238E27FC236}">
                <a16:creationId xmlns:a16="http://schemas.microsoft.com/office/drawing/2014/main" id="{F6696489-9692-48F4-2E7F-6674DC8F45D3}"/>
              </a:ext>
            </a:extLst>
          </p:cNvPr>
          <p:cNvSpPr txBox="1"/>
          <p:nvPr/>
        </p:nvSpPr>
        <p:spPr>
          <a:xfrm>
            <a:off x="254000" y="6267450"/>
            <a:ext cx="2568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Huang &amp; Sarigöllü (2014)</a:t>
            </a:r>
            <a:endParaRPr lang="en-GB" sz="1400" dirty="0">
              <a:solidFill>
                <a:srgbClr val="1188A3"/>
              </a:solidFill>
            </a:endParaRPr>
          </a:p>
          <a:p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2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8C8EE1-FD3C-4530-7129-7C47E72C60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416" y="1716655"/>
            <a:ext cx="5361285" cy="386770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Das Marketing für den </a:t>
            </a:r>
            <a:r>
              <a:rPr lang="en-GB" dirty="0" err="1"/>
              <a:t>Seniorenmarkt</a:t>
            </a:r>
            <a:r>
              <a:rPr lang="en-GB" dirty="0"/>
              <a:t> </a:t>
            </a:r>
            <a:r>
              <a:rPr lang="en-GB" dirty="0" err="1"/>
              <a:t>tappt</a:t>
            </a:r>
            <a:r>
              <a:rPr lang="en-GB" dirty="0"/>
              <a:t> oft in die Falle, </a:t>
            </a:r>
            <a:r>
              <a:rPr lang="en-GB" dirty="0" err="1"/>
              <a:t>ältere</a:t>
            </a:r>
            <a:r>
              <a:rPr lang="en-GB" dirty="0"/>
              <a:t> </a:t>
            </a:r>
            <a:r>
              <a:rPr lang="en-GB" dirty="0" err="1"/>
              <a:t>Kunden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gebrechlich</a:t>
            </a:r>
            <a:r>
              <a:rPr lang="en-GB" dirty="0"/>
              <a:t>, </a:t>
            </a:r>
            <a:r>
              <a:rPr lang="en-GB" dirty="0" err="1"/>
              <a:t>hilflos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inaktiv</a:t>
            </a:r>
            <a:r>
              <a:rPr lang="en-GB" dirty="0"/>
              <a:t> </a:t>
            </a:r>
            <a:r>
              <a:rPr lang="en-GB" dirty="0" err="1"/>
              <a:t>darzustellen</a:t>
            </a:r>
            <a:r>
              <a:rPr lang="en-GB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Beispiel</a:t>
            </a:r>
            <a:r>
              <a:rPr lang="en-GB" dirty="0"/>
              <a:t> hat </a:t>
            </a:r>
            <a:r>
              <a:rPr lang="en-GB" dirty="0" err="1"/>
              <a:t>eine</a:t>
            </a:r>
            <a:r>
              <a:rPr lang="en-GB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dirty="0">
                <a:solidFill>
                  <a:srgbClr val="1188A3"/>
                </a:solidFill>
                <a:effectLst/>
                <a:hlinkClick r:id="rId2"/>
              </a:rPr>
              <a:t>Marketing Studie (2018) </a:t>
            </a:r>
            <a:r>
              <a:rPr lang="en-GB" dirty="0" err="1"/>
              <a:t>über</a:t>
            </a:r>
            <a:r>
              <a:rPr lang="en-GB" dirty="0"/>
              <a:t> Menschen </a:t>
            </a:r>
            <a:r>
              <a:rPr lang="en-GB" dirty="0" err="1"/>
              <a:t>im</a:t>
            </a:r>
            <a:r>
              <a:rPr lang="en-GB" dirty="0"/>
              <a:t> Alter von 65 Jahren und </a:t>
            </a:r>
            <a:r>
              <a:rPr lang="en-GB" dirty="0" err="1"/>
              <a:t>älter</a:t>
            </a:r>
            <a:r>
              <a:rPr lang="en-GB" dirty="0"/>
              <a:t> in Japan, Deutschland und </a:t>
            </a:r>
            <a:r>
              <a:rPr lang="en-GB" dirty="0" err="1"/>
              <a:t>Frankreich</a:t>
            </a:r>
            <a:r>
              <a:rPr lang="en-GB" dirty="0"/>
              <a:t> </a:t>
            </a:r>
            <a:r>
              <a:rPr lang="en-GB" dirty="0" err="1"/>
              <a:t>ergeben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73 % der </a:t>
            </a:r>
            <a:r>
              <a:rPr lang="en-GB" dirty="0" err="1"/>
              <a:t>Befragten</a:t>
            </a:r>
            <a:r>
              <a:rPr lang="en-GB" dirty="0"/>
              <a:t> das </a:t>
            </a:r>
            <a:r>
              <a:rPr lang="en-GB" dirty="0" err="1"/>
              <a:t>Gefühl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in der </a:t>
            </a:r>
            <a:r>
              <a:rPr lang="en-GB" dirty="0" err="1"/>
              <a:t>Werbung</a:t>
            </a:r>
            <a:r>
              <a:rPr lang="en-GB" dirty="0"/>
              <a:t> </a:t>
            </a:r>
            <a:r>
              <a:rPr lang="en-GB" dirty="0" err="1"/>
              <a:t>häufig</a:t>
            </a:r>
            <a:r>
              <a:rPr lang="en-GB" dirty="0"/>
              <a:t> </a:t>
            </a:r>
            <a:r>
              <a:rPr lang="en-GB" dirty="0" err="1"/>
              <a:t>stereotypisiert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(z. B.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weniger</a:t>
            </a:r>
            <a:r>
              <a:rPr lang="en-GB" dirty="0"/>
              <a:t> </a:t>
            </a:r>
            <a:r>
              <a:rPr lang="en-GB" dirty="0" err="1"/>
              <a:t>selbstständig</a:t>
            </a:r>
            <a:r>
              <a:rPr lang="en-GB" dirty="0"/>
              <a:t> </a:t>
            </a:r>
            <a:r>
              <a:rPr lang="en-GB" dirty="0" err="1"/>
              <a:t>dargestellt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).</a:t>
            </a:r>
            <a:endParaRPr lang="en-IE" dirty="0"/>
          </a:p>
        </p:txBody>
      </p:sp>
      <p:pic>
        <p:nvPicPr>
          <p:cNvPr id="7" name="Picture Placeholder 6" descr="A yellow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0BE5B23A-3EB3-BFBF-E047-51A7E0A386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954"/>
          <a:stretch/>
        </p:blipFill>
        <p:spPr>
          <a:xfrm>
            <a:off x="6392300" y="-22781"/>
            <a:ext cx="5800552" cy="5903199"/>
          </a:xfr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35EE04D-13E4-FFFA-B81C-F436F73127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4069" y="228600"/>
            <a:ext cx="5978231" cy="1279689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Fallstricke</a:t>
            </a:r>
            <a:r>
              <a:rPr lang="en-GB" dirty="0"/>
              <a:t> </a:t>
            </a:r>
            <a:r>
              <a:rPr lang="en-GB" dirty="0" err="1"/>
              <a:t>beim</a:t>
            </a:r>
            <a:r>
              <a:rPr lang="en-GB" dirty="0"/>
              <a:t> Marketing und Branding für den </a:t>
            </a:r>
            <a:r>
              <a:rPr lang="en-GB" dirty="0" err="1"/>
              <a:t>Seniorenmarkt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003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52CCE1-C806-F27E-BED9-2C91233EE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Erhöhung</a:t>
            </a:r>
            <a:r>
              <a:rPr lang="en-GB" dirty="0"/>
              <a:t> der </a:t>
            </a:r>
            <a:r>
              <a:rPr lang="en-GB" dirty="0" err="1"/>
              <a:t>Vertriebsintensität</a:t>
            </a:r>
            <a:r>
              <a:rPr lang="en-GB" dirty="0"/>
              <a:t> - </a:t>
            </a:r>
            <a:r>
              <a:rPr lang="en-GB" dirty="0" err="1"/>
              <a:t>insbesondere</a:t>
            </a:r>
            <a:r>
              <a:rPr lang="en-GB" dirty="0"/>
              <a:t> an </a:t>
            </a:r>
            <a:r>
              <a:rPr lang="en-GB" dirty="0" err="1"/>
              <a:t>geeigneten</a:t>
            </a:r>
            <a:r>
              <a:rPr lang="en-GB" dirty="0"/>
              <a:t> </a:t>
            </a:r>
            <a:r>
              <a:rPr lang="en-GB" dirty="0" err="1"/>
              <a:t>geografischen</a:t>
            </a:r>
            <a:r>
              <a:rPr lang="en-GB" dirty="0"/>
              <a:t> </a:t>
            </a:r>
            <a:r>
              <a:rPr lang="en-GB" dirty="0" err="1"/>
              <a:t>Standorten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Verbesserung</a:t>
            </a:r>
            <a:r>
              <a:rPr lang="en-GB" dirty="0"/>
              <a:t> der </a:t>
            </a:r>
            <a:r>
              <a:rPr lang="en-GB" dirty="0" err="1"/>
              <a:t>Qualität</a:t>
            </a:r>
            <a:r>
              <a:rPr lang="en-GB" dirty="0"/>
              <a:t> der </a:t>
            </a:r>
            <a:r>
              <a:rPr lang="en-GB" dirty="0" err="1"/>
              <a:t>Produktplatzierung</a:t>
            </a:r>
            <a:r>
              <a:rPr lang="en-GB" dirty="0"/>
              <a:t> in den </a:t>
            </a:r>
            <a:r>
              <a:rPr lang="en-GB" dirty="0" err="1"/>
              <a:t>Einzelhandelsgeschäften</a:t>
            </a:r>
            <a:r>
              <a:rPr lang="en-GB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Attraktive</a:t>
            </a:r>
            <a:r>
              <a:rPr lang="en-GB" dirty="0"/>
              <a:t> </a:t>
            </a:r>
            <a:r>
              <a:rPr lang="en-GB" dirty="0" err="1"/>
              <a:t>Markenverpackungen</a:t>
            </a:r>
            <a:r>
              <a:rPr lang="en-GB" dirty="0"/>
              <a:t> (</a:t>
            </a:r>
            <a:r>
              <a:rPr lang="en-GB" dirty="0" err="1"/>
              <a:t>geeignete</a:t>
            </a:r>
            <a:r>
              <a:rPr lang="en-GB" dirty="0"/>
              <a:t> </a:t>
            </a:r>
            <a:r>
              <a:rPr lang="en-GB" dirty="0" err="1"/>
              <a:t>Schriftgröße</a:t>
            </a:r>
            <a:r>
              <a:rPr lang="en-GB" dirty="0"/>
              <a:t> und </a:t>
            </a:r>
            <a:r>
              <a:rPr lang="en-GB" dirty="0" err="1"/>
              <a:t>Verpackungsgröße</a:t>
            </a:r>
            <a:r>
              <a:rPr lang="en-GB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Klare</a:t>
            </a:r>
            <a:r>
              <a:rPr lang="en-GB" dirty="0"/>
              <a:t> und </a:t>
            </a:r>
            <a:r>
              <a:rPr lang="en-GB" dirty="0" err="1"/>
              <a:t>leicht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lesende</a:t>
            </a:r>
            <a:r>
              <a:rPr lang="en-GB" dirty="0"/>
              <a:t> </a:t>
            </a:r>
            <a:r>
              <a:rPr lang="en-GB" dirty="0" err="1"/>
              <a:t>Produkthinweise</a:t>
            </a:r>
            <a:r>
              <a:rPr lang="en-GB" dirty="0"/>
              <a:t> und -</a:t>
            </a:r>
            <a:r>
              <a:rPr lang="en-GB" dirty="0" err="1"/>
              <a:t>erklärungen</a:t>
            </a:r>
            <a:r>
              <a:rPr lang="en-GB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Sowohl</a:t>
            </a:r>
            <a:r>
              <a:rPr lang="en-GB" dirty="0"/>
              <a:t> </a:t>
            </a:r>
            <a:r>
              <a:rPr lang="en-GB" dirty="0" err="1"/>
              <a:t>preisliche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nicht-preisliche</a:t>
            </a:r>
            <a:r>
              <a:rPr lang="en-GB" dirty="0"/>
              <a:t> Promotions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Unterschiedliche</a:t>
            </a:r>
            <a:r>
              <a:rPr lang="en-GB" dirty="0"/>
              <a:t> </a:t>
            </a:r>
            <a:r>
              <a:rPr lang="en-GB" dirty="0" err="1"/>
              <a:t>Behandlung</a:t>
            </a:r>
            <a:r>
              <a:rPr lang="en-GB" dirty="0"/>
              <a:t> des </a:t>
            </a:r>
            <a:r>
              <a:rPr lang="en-GB" dirty="0" err="1"/>
              <a:t>Markenbildungsprozesses</a:t>
            </a:r>
            <a:r>
              <a:rPr lang="en-GB" dirty="0"/>
              <a:t> je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Produktkategorie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001919-BB5F-CC13-0B35-42A863B55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Steigerung</a:t>
            </a:r>
            <a:r>
              <a:rPr lang="en-GB" dirty="0"/>
              <a:t> der </a:t>
            </a:r>
            <a:r>
              <a:rPr lang="en-GB" dirty="0" err="1"/>
              <a:t>Markenbekanntheit</a:t>
            </a:r>
            <a:r>
              <a:rPr lang="en-GB" dirty="0"/>
              <a:t> für </a:t>
            </a:r>
            <a:r>
              <a:rPr lang="en-GB" dirty="0" err="1"/>
              <a:t>Senioren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453239-F054-590A-9B59-A49EE5F42E9C}"/>
              </a:ext>
            </a:extLst>
          </p:cNvPr>
          <p:cNvSpPr txBox="1"/>
          <p:nvPr/>
        </p:nvSpPr>
        <p:spPr>
          <a:xfrm>
            <a:off x="395287" y="5363105"/>
            <a:ext cx="256871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Huang &amp; </a:t>
            </a:r>
            <a:r>
              <a:rPr lang="en-GB" sz="1400" dirty="0" err="1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Sarigöllü</a:t>
            </a:r>
            <a:r>
              <a:rPr lang="en-GB" sz="1400" dirty="0">
                <a:solidFill>
                  <a:srgbClr val="1188A3"/>
                </a:solidFill>
              </a:rPr>
              <a:t> (2014)</a:t>
            </a:r>
            <a:endParaRPr lang="en-GB" sz="1400" dirty="0">
              <a:solidFill>
                <a:srgbClr val="1188A3"/>
              </a:solidFill>
              <a:hlinkClick r:id="rId2"/>
            </a:endParaRPr>
          </a:p>
          <a:p>
            <a:endParaRPr lang="en-GB" sz="1400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53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0E9FD-FB24-85CC-4D24-0E386EDC79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542" y="527953"/>
            <a:ext cx="5085159" cy="582221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Ein Plan </a:t>
            </a:r>
            <a:r>
              <a:rPr lang="en-IE" dirty="0" err="1"/>
              <a:t>zur</a:t>
            </a:r>
            <a:r>
              <a:rPr lang="en-IE" dirty="0"/>
              <a:t> </a:t>
            </a:r>
            <a:r>
              <a:rPr lang="en-IE" dirty="0" err="1"/>
              <a:t>Markenbekanntheit</a:t>
            </a:r>
            <a:endParaRPr lang="en-IE" dirty="0"/>
          </a:p>
        </p:txBody>
      </p:sp>
      <p:pic>
        <p:nvPicPr>
          <p:cNvPr id="8" name="Picture Placeholder 7" descr="A person reaching for a paper on a table full of paper and sticky notes">
            <a:extLst>
              <a:ext uri="{FF2B5EF4-FFF2-40B4-BE49-F238E27FC236}">
                <a16:creationId xmlns:a16="http://schemas.microsoft.com/office/drawing/2014/main" id="{6E2C24DE-88C5-3846-B07A-C1E97AD84A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1">
            <a:extLst>
              <a:ext uri="{FF2B5EF4-FFF2-40B4-BE49-F238E27FC236}">
                <a16:creationId xmlns:a16="http://schemas.microsoft.com/office/drawing/2014/main" id="{49B32547-1931-9926-6844-8353556437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577" y="1495425"/>
            <a:ext cx="5697415" cy="38671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0"/>
            <a:r>
              <a:rPr lang="en-GB" dirty="0"/>
              <a:t>Die </a:t>
            </a:r>
            <a:r>
              <a:rPr lang="en-GB" dirty="0" err="1"/>
              <a:t>wichtigsten</a:t>
            </a:r>
            <a:r>
              <a:rPr lang="en-GB" dirty="0"/>
              <a:t> </a:t>
            </a:r>
            <a:r>
              <a:rPr lang="en-GB" dirty="0" err="1"/>
              <a:t>Bestandteile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Plans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Entwicklung</a:t>
            </a:r>
            <a:r>
              <a:rPr lang="en-GB" dirty="0"/>
              <a:t> der </a:t>
            </a:r>
            <a:r>
              <a:rPr lang="en-GB" dirty="0" err="1"/>
              <a:t>Markenbekanntheit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: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Identifizieren</a:t>
            </a:r>
            <a:r>
              <a:rPr lang="en-GB" dirty="0"/>
              <a:t> und Verstehen </a:t>
            </a:r>
            <a:r>
              <a:rPr lang="en-GB" dirty="0" err="1"/>
              <a:t>Ihrer</a:t>
            </a:r>
            <a:r>
              <a:rPr lang="en-GB" dirty="0"/>
              <a:t> </a:t>
            </a:r>
            <a:r>
              <a:rPr lang="en-GB" dirty="0" err="1"/>
              <a:t>Zielkunden</a:t>
            </a:r>
            <a:endParaRPr lang="en-GB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Schaffung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Firmennamens</a:t>
            </a:r>
            <a:r>
              <a:rPr lang="en-GB" dirty="0"/>
              <a:t>, </a:t>
            </a:r>
            <a:r>
              <a:rPr lang="en-GB" dirty="0" err="1"/>
              <a:t>eines</a:t>
            </a:r>
            <a:r>
              <a:rPr lang="en-GB" dirty="0"/>
              <a:t> Logos und von Slogans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Schaffung</a:t>
            </a:r>
            <a:r>
              <a:rPr lang="en-GB" dirty="0"/>
              <a:t> von </a:t>
            </a:r>
            <a:r>
              <a:rPr lang="en-GB" dirty="0" err="1"/>
              <a:t>Mehrwert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Verpackung</a:t>
            </a:r>
            <a:r>
              <a:rPr lang="en-GB" dirty="0"/>
              <a:t>, </a:t>
            </a:r>
            <a:r>
              <a:rPr lang="en-GB" dirty="0" err="1"/>
              <a:t>Standort</a:t>
            </a:r>
            <a:r>
              <a:rPr lang="en-GB" dirty="0"/>
              <a:t>, Service, </a:t>
            </a:r>
            <a:r>
              <a:rPr lang="en-GB" dirty="0" err="1"/>
              <a:t>besondere</a:t>
            </a:r>
            <a:r>
              <a:rPr lang="en-GB" dirty="0"/>
              <a:t> </a:t>
            </a:r>
            <a:r>
              <a:rPr lang="en-GB" dirty="0" err="1"/>
              <a:t>Veranstaltungen</a:t>
            </a:r>
            <a:r>
              <a:rPr lang="en-GB" dirty="0"/>
              <a:t> </a:t>
            </a:r>
            <a:r>
              <a:rPr lang="en-GB" dirty="0" err="1"/>
              <a:t>usw</a:t>
            </a:r>
            <a:r>
              <a:rPr lang="en-GB" dirty="0"/>
              <a:t>.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Werbung</a:t>
            </a:r>
            <a:endParaRPr lang="en-GB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Nachbereitung</a:t>
            </a:r>
            <a:r>
              <a:rPr lang="en-GB" dirty="0"/>
              <a:t> des </a:t>
            </a:r>
            <a:r>
              <a:rPr lang="en-GB" dirty="0" err="1"/>
              <a:t>Verkaufs</a:t>
            </a:r>
            <a:r>
              <a:rPr lang="en-GB" dirty="0"/>
              <a:t> und </a:t>
            </a:r>
            <a:r>
              <a:rPr lang="en-GB" dirty="0" err="1"/>
              <a:t>Pflege</a:t>
            </a:r>
            <a:r>
              <a:rPr lang="en-GB" dirty="0"/>
              <a:t> der </a:t>
            </a:r>
            <a:r>
              <a:rPr lang="en-GB" dirty="0" err="1"/>
              <a:t>Kundenbeziehungen</a:t>
            </a:r>
            <a:r>
              <a:rPr lang="en-GB" dirty="0"/>
              <a:t> </a:t>
            </a: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EBB7B249-62E7-4E19-FA1E-3BE7B4DCBB49}"/>
              </a:ext>
            </a:extLst>
          </p:cNvPr>
          <p:cNvSpPr txBox="1"/>
          <p:nvPr/>
        </p:nvSpPr>
        <p:spPr>
          <a:xfrm>
            <a:off x="341527" y="5440049"/>
            <a:ext cx="272747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3"/>
              </a:rPr>
              <a:t>Gustafson &amp; Chabot (2007)</a:t>
            </a:r>
          </a:p>
        </p:txBody>
      </p:sp>
    </p:spTree>
    <p:extLst>
      <p:ext uri="{BB962C8B-B14F-4D97-AF65-F5344CB8AC3E}">
        <p14:creationId xmlns:p14="http://schemas.microsoft.com/office/powerpoint/2010/main" val="35790368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working on ideas">
            <a:extLst>
              <a:ext uri="{FF2B5EF4-FFF2-40B4-BE49-F238E27FC236}">
                <a16:creationId xmlns:a16="http://schemas.microsoft.com/office/drawing/2014/main" id="{7BD22287-C258-9975-51AA-9CC3D49864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A48F-7952-4070-EB82-9F2863C367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 err="1"/>
              <a:t>Hier</a:t>
            </a:r>
            <a:r>
              <a:rPr lang="en-IE" dirty="0"/>
              <a:t> </a:t>
            </a:r>
            <a:r>
              <a:rPr lang="en-IE" dirty="0" err="1"/>
              <a:t>sind</a:t>
            </a:r>
            <a:r>
              <a:rPr lang="en-IE" dirty="0"/>
              <a:t> </a:t>
            </a:r>
            <a:r>
              <a:rPr lang="en-IE" dirty="0" err="1"/>
              <a:t>einige</a:t>
            </a:r>
            <a:r>
              <a:rPr lang="en-IE" dirty="0"/>
              <a:t> </a:t>
            </a:r>
            <a:r>
              <a:rPr lang="en-IE" dirty="0" err="1"/>
              <a:t>Strategien</a:t>
            </a:r>
            <a:r>
              <a:rPr lang="en-IE" dirty="0"/>
              <a:t> </a:t>
            </a:r>
            <a:r>
              <a:rPr lang="en-IE" dirty="0" err="1"/>
              <a:t>zur</a:t>
            </a:r>
            <a:r>
              <a:rPr lang="en-IE" dirty="0"/>
              <a:t> </a:t>
            </a:r>
            <a:r>
              <a:rPr lang="en-IE" dirty="0" err="1"/>
              <a:t>Steigerung</a:t>
            </a:r>
            <a:r>
              <a:rPr lang="en-IE" dirty="0"/>
              <a:t> der </a:t>
            </a:r>
            <a:r>
              <a:rPr lang="en-IE" dirty="0" err="1"/>
              <a:t>Markenbekanntheit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D3DAC-41C5-E9B8-B22D-910168F251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dirty="0" err="1"/>
              <a:t>Einige</a:t>
            </a:r>
            <a:r>
              <a:rPr lang="en-IE" dirty="0"/>
              <a:t> Ideen und Tipps…</a:t>
            </a:r>
          </a:p>
        </p:txBody>
      </p:sp>
    </p:spTree>
    <p:extLst>
      <p:ext uri="{BB962C8B-B14F-4D97-AF65-F5344CB8AC3E}">
        <p14:creationId xmlns:p14="http://schemas.microsoft.com/office/powerpoint/2010/main" val="3586829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1692FE6-0E90-6F7B-2B6D-6FFEBA5F15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13" y="182761"/>
            <a:ext cx="12180887" cy="845939"/>
          </a:xfrm>
          <a:solidFill>
            <a:srgbClr val="FED100"/>
          </a:solidFill>
        </p:spPr>
        <p:txBody>
          <a:bodyPr anchor="ctr">
            <a:normAutofit/>
          </a:bodyPr>
          <a:lstStyle/>
          <a:p>
            <a:r>
              <a:rPr lang="en-GB" dirty="0" err="1"/>
              <a:t>Steigern</a:t>
            </a:r>
            <a:r>
              <a:rPr lang="en-GB" dirty="0"/>
              <a:t> Sie die </a:t>
            </a:r>
            <a:r>
              <a:rPr lang="en-GB" dirty="0" err="1"/>
              <a:t>Markenbekanntheit</a:t>
            </a:r>
            <a:r>
              <a:rPr lang="en-GB" dirty="0"/>
              <a:t> </a:t>
            </a:r>
            <a:r>
              <a:rPr lang="en-GB" dirty="0" err="1"/>
              <a:t>Ihres</a:t>
            </a:r>
            <a:r>
              <a:rPr lang="en-GB" dirty="0"/>
              <a:t> </a:t>
            </a:r>
            <a:r>
              <a:rPr lang="en-GB" dirty="0" err="1"/>
              <a:t>Unternehmens</a:t>
            </a:r>
            <a:endParaRPr lang="en-GB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EEF0978-9A0B-2882-7866-8CE08BDCBF7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14563" y="2287861"/>
            <a:ext cx="2106613" cy="1236662"/>
          </a:xfrm>
        </p:spPr>
        <p:txBody>
          <a:bodyPr>
            <a:noAutofit/>
          </a:bodyPr>
          <a:lstStyle/>
          <a:p>
            <a:pPr marL="0" indent="0"/>
            <a:r>
              <a:rPr lang="en-GB" sz="2000" dirty="0" err="1">
                <a:solidFill>
                  <a:srgbClr val="1188A3"/>
                </a:solidFill>
              </a:rPr>
              <a:t>Geben</a:t>
            </a:r>
            <a:r>
              <a:rPr lang="en-GB" sz="2000" dirty="0">
                <a:solidFill>
                  <a:srgbClr val="1188A3"/>
                </a:solidFill>
              </a:rPr>
              <a:t> Sie </a:t>
            </a:r>
            <a:r>
              <a:rPr lang="en-GB" sz="2000" dirty="0" err="1">
                <a:solidFill>
                  <a:srgbClr val="1188A3"/>
                </a:solidFill>
              </a:rPr>
              <a:t>Ihrer</a:t>
            </a:r>
            <a:r>
              <a:rPr lang="en-GB" sz="2000" dirty="0">
                <a:solidFill>
                  <a:srgbClr val="1188A3"/>
                </a:solidFill>
              </a:rPr>
              <a:t> </a:t>
            </a:r>
            <a:r>
              <a:rPr lang="en-GB" sz="2000" dirty="0" err="1">
                <a:solidFill>
                  <a:srgbClr val="1188A3"/>
                </a:solidFill>
              </a:rPr>
              <a:t>Marke</a:t>
            </a:r>
            <a:r>
              <a:rPr lang="en-GB" sz="2000" dirty="0">
                <a:solidFill>
                  <a:srgbClr val="1188A3"/>
                </a:solidFill>
              </a:rPr>
              <a:t> </a:t>
            </a:r>
            <a:r>
              <a:rPr lang="en-GB" sz="2000" dirty="0" err="1">
                <a:solidFill>
                  <a:srgbClr val="1188A3"/>
                </a:solidFill>
              </a:rPr>
              <a:t>eine</a:t>
            </a:r>
            <a:r>
              <a:rPr lang="en-GB" sz="2000" dirty="0">
                <a:solidFill>
                  <a:srgbClr val="1188A3"/>
                </a:solidFill>
              </a:rPr>
              <a:t> </a:t>
            </a:r>
            <a:r>
              <a:rPr lang="en-GB" sz="2000" dirty="0" err="1">
                <a:solidFill>
                  <a:srgbClr val="1188A3"/>
                </a:solidFill>
              </a:rPr>
              <a:t>Persönlichkeit</a:t>
            </a:r>
            <a:endParaRPr lang="en-GB" sz="2000" dirty="0">
              <a:solidFill>
                <a:srgbClr val="1188A3"/>
              </a:solidFill>
            </a:endParaRP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F80E4CA0-A752-0B37-4733-D2E3D1308D1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769678" y="3742262"/>
            <a:ext cx="2829465" cy="2273528"/>
          </a:xfrm>
          <a:ln w="19050">
            <a:solidFill>
              <a:srgbClr val="FED100"/>
            </a:solidFill>
          </a:ln>
        </p:spPr>
        <p:txBody>
          <a:bodyPr>
            <a:noAutofit/>
          </a:bodyPr>
          <a:lstStyle/>
          <a:p>
            <a:pPr marL="0" indent="0"/>
            <a:r>
              <a:rPr lang="en-GB" sz="1600" dirty="0" err="1"/>
              <a:t>Senioren</a:t>
            </a:r>
            <a:r>
              <a:rPr lang="en-GB" sz="1600" dirty="0"/>
              <a:t> </a:t>
            </a:r>
            <a:r>
              <a:rPr lang="en-GB" sz="1600" dirty="0" err="1"/>
              <a:t>möchten</a:t>
            </a:r>
            <a:r>
              <a:rPr lang="en-GB" sz="1600" dirty="0"/>
              <a:t> </a:t>
            </a:r>
            <a:r>
              <a:rPr lang="en-GB" sz="1600" dirty="0" err="1"/>
              <a:t>einen</a:t>
            </a:r>
            <a:r>
              <a:rPr lang="en-GB" sz="1600" dirty="0"/>
              <a:t> </a:t>
            </a:r>
            <a:r>
              <a:rPr lang="en-GB" sz="1600" b="1" dirty="0" err="1"/>
              <a:t>persönlichen</a:t>
            </a:r>
            <a:r>
              <a:rPr lang="en-GB" sz="1600" b="1" dirty="0"/>
              <a:t> </a:t>
            </a:r>
            <a:r>
              <a:rPr lang="en-GB" sz="1600" b="1" dirty="0" err="1"/>
              <a:t>Bezug</a:t>
            </a:r>
            <a:r>
              <a:rPr lang="en-GB" sz="1600" b="1" dirty="0"/>
              <a:t> </a:t>
            </a:r>
            <a:r>
              <a:rPr lang="en-GB" sz="1600" dirty="0" err="1"/>
              <a:t>zum</a:t>
            </a:r>
            <a:r>
              <a:rPr lang="en-GB" sz="1600" dirty="0"/>
              <a:t> </a:t>
            </a:r>
            <a:r>
              <a:rPr lang="en-GB" sz="1600" dirty="0" err="1"/>
              <a:t>Unternehmen</a:t>
            </a:r>
            <a:r>
              <a:rPr lang="en-GB" sz="1600" dirty="0"/>
              <a:t> </a:t>
            </a:r>
            <a:r>
              <a:rPr lang="en-GB" sz="1600" dirty="0" err="1"/>
              <a:t>haben</a:t>
            </a:r>
            <a:r>
              <a:rPr lang="en-GB" sz="1600" dirty="0"/>
              <a:t> und </a:t>
            </a:r>
            <a:r>
              <a:rPr lang="en-GB" sz="1600" dirty="0" err="1"/>
              <a:t>wissen</a:t>
            </a:r>
            <a:r>
              <a:rPr lang="en-GB" sz="1600" dirty="0"/>
              <a:t>, </a:t>
            </a:r>
            <a:r>
              <a:rPr lang="en-GB" sz="1600" dirty="0" err="1"/>
              <a:t>welchen</a:t>
            </a:r>
            <a:r>
              <a:rPr lang="en-GB" sz="1600" dirty="0"/>
              <a:t> Wert </a:t>
            </a:r>
            <a:r>
              <a:rPr lang="en-GB" sz="1600" dirty="0" err="1"/>
              <a:t>sie</a:t>
            </a:r>
            <a:r>
              <a:rPr lang="en-GB" sz="1600" dirty="0"/>
              <a:t> </a:t>
            </a:r>
            <a:r>
              <a:rPr lang="en-GB" sz="1600" dirty="0" err="1"/>
              <a:t>haben</a:t>
            </a:r>
            <a:r>
              <a:rPr lang="en-GB" sz="1600" dirty="0"/>
              <a:t>. </a:t>
            </a:r>
          </a:p>
          <a:p>
            <a:pPr marL="0" indent="0"/>
            <a:r>
              <a:rPr lang="en-GB" sz="1600" dirty="0" err="1"/>
              <a:t>Schaffen</a:t>
            </a:r>
            <a:r>
              <a:rPr lang="en-GB" sz="1600" dirty="0"/>
              <a:t> Sie </a:t>
            </a:r>
            <a:r>
              <a:rPr lang="en-GB" sz="1600" b="1" dirty="0" err="1"/>
              <a:t>Empfehlungsprogramme</a:t>
            </a:r>
            <a:r>
              <a:rPr lang="en-GB" sz="1600" b="1" dirty="0"/>
              <a:t>!</a:t>
            </a:r>
            <a:r>
              <a:rPr lang="en-GB" sz="1600" dirty="0"/>
              <a:t> </a:t>
            </a:r>
            <a:r>
              <a:rPr lang="en-GB" sz="1600" dirty="0" err="1"/>
              <a:t>Senioren</a:t>
            </a:r>
            <a:r>
              <a:rPr lang="en-GB" sz="1600" dirty="0"/>
              <a:t> </a:t>
            </a:r>
            <a:r>
              <a:rPr lang="en-GB" sz="1600" dirty="0" err="1"/>
              <a:t>vertrauen</a:t>
            </a:r>
            <a:r>
              <a:rPr lang="en-GB" sz="1600" dirty="0"/>
              <a:t> </a:t>
            </a:r>
            <a:r>
              <a:rPr lang="en-GB" sz="1600" dirty="0" err="1"/>
              <a:t>Familie</a:t>
            </a:r>
            <a:r>
              <a:rPr lang="en-GB" sz="1600" dirty="0"/>
              <a:t> und </a:t>
            </a:r>
            <a:r>
              <a:rPr lang="en-GB" sz="1600" dirty="0" err="1"/>
              <a:t>Freunden</a:t>
            </a:r>
            <a:r>
              <a:rPr lang="en-GB" sz="1600" dirty="0"/>
              <a:t> und </a:t>
            </a:r>
            <a:r>
              <a:rPr lang="en-GB" sz="1600" dirty="0" err="1"/>
              <a:t>sind</a:t>
            </a:r>
            <a:r>
              <a:rPr lang="en-GB" sz="1600" dirty="0"/>
              <a:t> loyal.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D5198A65-2E8D-399B-D58E-48BC6E6B2E7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001759" y="2192338"/>
            <a:ext cx="2105025" cy="1236662"/>
          </a:xfrm>
        </p:spPr>
        <p:txBody>
          <a:bodyPr>
            <a:noAutofit/>
          </a:bodyPr>
          <a:lstStyle/>
          <a:p>
            <a:pPr marL="0" indent="0"/>
            <a:r>
              <a:rPr lang="de-DE" sz="2400" dirty="0">
                <a:solidFill>
                  <a:srgbClr val="1188A3"/>
                </a:solidFill>
              </a:rPr>
              <a:t>Nutzen Sie Influencer Marketing</a:t>
            </a:r>
            <a:endParaRPr lang="en-GB" sz="2400" dirty="0">
              <a:solidFill>
                <a:srgbClr val="1188A3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EA110C0-C368-33EB-81BD-E5D4172E20D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71112" y="3742261"/>
            <a:ext cx="2725947" cy="2273528"/>
          </a:xfrm>
          <a:ln w="19050">
            <a:solidFill>
              <a:srgbClr val="FED100"/>
            </a:solidFill>
          </a:ln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</a:pPr>
            <a:r>
              <a:rPr lang="en-GB" sz="1600" dirty="0"/>
              <a:t>Influencer Marketing </a:t>
            </a:r>
            <a:r>
              <a:rPr lang="en-GB" sz="1600" dirty="0" err="1"/>
              <a:t>kann</a:t>
            </a:r>
            <a:r>
              <a:rPr lang="en-GB" sz="1600" dirty="0"/>
              <a:t> </a:t>
            </a:r>
            <a:r>
              <a:rPr lang="en-GB" sz="1600" dirty="0" err="1"/>
              <a:t>auch</a:t>
            </a:r>
            <a:r>
              <a:rPr lang="en-GB" sz="1600" dirty="0"/>
              <a:t> für </a:t>
            </a:r>
            <a:r>
              <a:rPr lang="en-GB" sz="1600" dirty="0" err="1"/>
              <a:t>Senioren</a:t>
            </a:r>
            <a:r>
              <a:rPr lang="en-GB" sz="1600" dirty="0"/>
              <a:t> </a:t>
            </a:r>
            <a:r>
              <a:rPr lang="en-GB" sz="1600" dirty="0" err="1"/>
              <a:t>eingesetzt</a:t>
            </a:r>
            <a:r>
              <a:rPr lang="en-GB" sz="1600" dirty="0"/>
              <a:t> </a:t>
            </a:r>
            <a:r>
              <a:rPr lang="en-GB" sz="1600" dirty="0" err="1"/>
              <a:t>werden</a:t>
            </a:r>
            <a:r>
              <a:rPr lang="en-GB" sz="1600" dirty="0"/>
              <a:t>, z. B. in Blogs </a:t>
            </a:r>
            <a:r>
              <a:rPr lang="en-GB" sz="1600" dirty="0" err="1"/>
              <a:t>oder</a:t>
            </a:r>
            <a:r>
              <a:rPr lang="en-GB" sz="1600" dirty="0"/>
              <a:t> in den </a:t>
            </a:r>
            <a:r>
              <a:rPr lang="en-GB" sz="1600" dirty="0" err="1"/>
              <a:t>sozialen</a:t>
            </a:r>
            <a:r>
              <a:rPr lang="en-GB" sz="1600" dirty="0"/>
              <a:t> </a:t>
            </a:r>
            <a:r>
              <a:rPr lang="en-GB" sz="1600" dirty="0" err="1"/>
              <a:t>Medien</a:t>
            </a:r>
            <a:r>
              <a:rPr lang="en-GB" sz="1600" dirty="0"/>
              <a:t>, </a:t>
            </a:r>
            <a:r>
              <a:rPr lang="en-GB" sz="1600" dirty="0" err="1"/>
              <a:t>aber</a:t>
            </a:r>
            <a:r>
              <a:rPr lang="en-GB" sz="1600" dirty="0"/>
              <a:t> die </a:t>
            </a:r>
            <a:r>
              <a:rPr lang="en-GB" sz="1600" b="1" dirty="0"/>
              <a:t>Influencer </a:t>
            </a:r>
            <a:r>
              <a:rPr lang="en-GB" sz="1600" b="1" dirty="0" err="1"/>
              <a:t>müssen</a:t>
            </a:r>
            <a:r>
              <a:rPr lang="en-GB" sz="1600" b="1" dirty="0"/>
              <a:t> Menschen sein, </a:t>
            </a:r>
            <a:r>
              <a:rPr lang="en-GB" sz="1600" b="1" dirty="0" err="1"/>
              <a:t>mit</a:t>
            </a:r>
            <a:r>
              <a:rPr lang="en-GB" sz="1600" b="1" dirty="0"/>
              <a:t> </a:t>
            </a:r>
            <a:r>
              <a:rPr lang="en-GB" sz="1600" b="1" dirty="0" err="1"/>
              <a:t>denen</a:t>
            </a:r>
            <a:r>
              <a:rPr lang="en-GB" sz="1600" b="1" dirty="0"/>
              <a:t> </a:t>
            </a:r>
            <a:r>
              <a:rPr lang="en-GB" sz="1600" b="1" dirty="0" err="1"/>
              <a:t>sich</a:t>
            </a:r>
            <a:r>
              <a:rPr lang="en-GB" sz="1600" b="1" dirty="0"/>
              <a:t> die </a:t>
            </a:r>
            <a:r>
              <a:rPr lang="en-GB" sz="1600" b="1" dirty="0" err="1"/>
              <a:t>Senioren</a:t>
            </a:r>
            <a:r>
              <a:rPr lang="en-GB" sz="1600" b="1" dirty="0"/>
              <a:t> </a:t>
            </a:r>
            <a:r>
              <a:rPr lang="en-GB" sz="1600" b="1" dirty="0" err="1"/>
              <a:t>identifizieren</a:t>
            </a:r>
            <a:r>
              <a:rPr lang="en-GB" sz="1600" b="1" dirty="0"/>
              <a:t>. </a:t>
            </a:r>
            <a:r>
              <a:rPr lang="en-GB" sz="1600" dirty="0" err="1"/>
              <a:t>Mehr</a:t>
            </a:r>
            <a:r>
              <a:rPr lang="en-GB" sz="1600" dirty="0"/>
              <a:t> Video-</a:t>
            </a:r>
            <a:r>
              <a:rPr lang="en-GB" sz="1600" dirty="0" err="1"/>
              <a:t>Inhalte</a:t>
            </a:r>
            <a:r>
              <a:rPr lang="en-GB" sz="1600" dirty="0"/>
              <a:t> </a:t>
            </a:r>
            <a:r>
              <a:rPr lang="en-GB" sz="1600" dirty="0" err="1"/>
              <a:t>erstellen</a:t>
            </a:r>
            <a:r>
              <a:rPr lang="en-GB" sz="1600" dirty="0"/>
              <a:t>.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3F23EF6A-62C8-252B-5184-DB395A74E6B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0825" y="2191503"/>
            <a:ext cx="1936333" cy="1237497"/>
          </a:xfrm>
        </p:spPr>
        <p:txBody>
          <a:bodyPr>
            <a:noAutofit/>
          </a:bodyPr>
          <a:lstStyle/>
          <a:p>
            <a:pPr marL="0"/>
            <a:r>
              <a:rPr lang="de-DE" sz="2400" dirty="0">
                <a:solidFill>
                  <a:srgbClr val="1188A3"/>
                </a:solidFill>
              </a:rPr>
              <a:t>Nutzen Sie Content Marketing</a:t>
            </a:r>
            <a:endParaRPr lang="en-GB" sz="2400" dirty="0">
              <a:solidFill>
                <a:srgbClr val="1188A3"/>
              </a:solidFill>
            </a:endParaRP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EFAE7E87-8616-D974-6D41-A28CD8406D0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476017" y="3742260"/>
            <a:ext cx="2725947" cy="2273528"/>
          </a:xfrm>
          <a:ln w="19050">
            <a:solidFill>
              <a:srgbClr val="FED1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GB" sz="1600" dirty="0" err="1"/>
              <a:t>Denken</a:t>
            </a:r>
            <a:r>
              <a:rPr lang="en-GB" sz="1600" dirty="0"/>
              <a:t> Sie </a:t>
            </a:r>
            <a:r>
              <a:rPr lang="en-GB" sz="1600" dirty="0" err="1"/>
              <a:t>daran</a:t>
            </a:r>
            <a:r>
              <a:rPr lang="en-GB" sz="1600" dirty="0"/>
              <a:t>,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auch</a:t>
            </a:r>
            <a:r>
              <a:rPr lang="en-GB" sz="1600" dirty="0"/>
              <a:t> auf </a:t>
            </a:r>
            <a:r>
              <a:rPr lang="en-GB" sz="1600" b="1" dirty="0"/>
              <a:t>Offline-</a:t>
            </a:r>
            <a:r>
              <a:rPr lang="en-GB" sz="1600" b="1" dirty="0" err="1"/>
              <a:t>Kampagnen</a:t>
            </a:r>
            <a:r>
              <a:rPr lang="en-GB" sz="1600" dirty="0"/>
              <a:t> </a:t>
            </a:r>
            <a:r>
              <a:rPr lang="en-GB" sz="1600" dirty="0" err="1"/>
              <a:t>zu</a:t>
            </a:r>
            <a:r>
              <a:rPr lang="en-GB" sz="1600" dirty="0"/>
              <a:t> </a:t>
            </a:r>
            <a:r>
              <a:rPr lang="en-GB" sz="1600" dirty="0" err="1"/>
              <a:t>konzentrieren</a:t>
            </a:r>
            <a:endParaRPr lang="en-GB" sz="1600" dirty="0"/>
          </a:p>
          <a:p>
            <a:pPr marL="0" indent="0">
              <a:lnSpc>
                <a:spcPct val="100000"/>
              </a:lnSpc>
            </a:pPr>
            <a:r>
              <a:rPr lang="en-GB" sz="1600" dirty="0" err="1"/>
              <a:t>Besonders</a:t>
            </a:r>
            <a:r>
              <a:rPr lang="en-GB" sz="1600" dirty="0"/>
              <a:t> für </a:t>
            </a:r>
            <a:r>
              <a:rPr lang="en-GB" sz="1600" dirty="0" err="1"/>
              <a:t>Senioren</a:t>
            </a:r>
            <a:r>
              <a:rPr lang="en-GB" sz="1600" dirty="0"/>
              <a:t> </a:t>
            </a:r>
            <a:r>
              <a:rPr lang="en-GB" sz="1600" dirty="0" err="1"/>
              <a:t>ist</a:t>
            </a:r>
            <a:r>
              <a:rPr lang="en-GB" sz="1600" dirty="0"/>
              <a:t> die </a:t>
            </a:r>
            <a:r>
              <a:rPr lang="en-GB" sz="1600" dirty="0" err="1"/>
              <a:t>persönliche</a:t>
            </a:r>
            <a:r>
              <a:rPr lang="en-GB" sz="1600" dirty="0"/>
              <a:t> Offline-Welt </a:t>
            </a:r>
            <a:r>
              <a:rPr lang="en-GB" sz="1600" dirty="0" err="1"/>
              <a:t>nach</a:t>
            </a:r>
            <a:r>
              <a:rPr lang="en-GB" sz="1600" dirty="0"/>
              <a:t> </a:t>
            </a:r>
            <a:r>
              <a:rPr lang="en-GB" sz="1600" dirty="0" err="1"/>
              <a:t>wie</a:t>
            </a:r>
            <a:r>
              <a:rPr lang="en-GB" sz="1600" dirty="0"/>
              <a:t> </a:t>
            </a:r>
            <a:r>
              <a:rPr lang="en-GB" sz="1600" dirty="0" err="1"/>
              <a:t>vor</a:t>
            </a:r>
            <a:r>
              <a:rPr lang="en-GB" sz="1600" dirty="0"/>
              <a:t> </a:t>
            </a:r>
            <a:r>
              <a:rPr lang="en-GB" sz="1600" dirty="0" err="1"/>
              <a:t>sehr</a:t>
            </a:r>
            <a:r>
              <a:rPr lang="en-GB" sz="1600" dirty="0"/>
              <a:t> </a:t>
            </a:r>
            <a:r>
              <a:rPr lang="en-GB" sz="1600" dirty="0" err="1"/>
              <a:t>wichtig</a:t>
            </a:r>
            <a:r>
              <a:rPr lang="en-GB" sz="1600" dirty="0"/>
              <a:t>, die es </a:t>
            </a:r>
            <a:r>
              <a:rPr lang="en-GB" sz="1600" dirty="0" err="1"/>
              <a:t>zu</a:t>
            </a:r>
            <a:r>
              <a:rPr lang="en-GB" sz="1600" dirty="0"/>
              <a:t> </a:t>
            </a:r>
            <a:r>
              <a:rPr lang="en-GB" sz="1600" dirty="0" err="1"/>
              <a:t>berücksichtigen</a:t>
            </a:r>
            <a:r>
              <a:rPr lang="en-GB" sz="1600" dirty="0"/>
              <a:t> gilt!</a:t>
            </a:r>
          </a:p>
        </p:txBody>
      </p:sp>
      <p:sp>
        <p:nvSpPr>
          <p:cNvPr id="16" name="Textfeld 8">
            <a:extLst>
              <a:ext uri="{FF2B5EF4-FFF2-40B4-BE49-F238E27FC236}">
                <a16:creationId xmlns:a16="http://schemas.microsoft.com/office/drawing/2014/main" id="{63A5BD83-3953-18AE-4BEF-EA2813440C74}"/>
              </a:ext>
            </a:extLst>
          </p:cNvPr>
          <p:cNvSpPr txBox="1"/>
          <p:nvPr/>
        </p:nvSpPr>
        <p:spPr>
          <a:xfrm>
            <a:off x="102478" y="6460896"/>
            <a:ext cx="3081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1188A3"/>
                </a:solidFill>
              </a:rPr>
              <a:t>Quellen</a:t>
            </a:r>
            <a:r>
              <a:rPr lang="en-GB" sz="1400" dirty="0">
                <a:solidFill>
                  <a:srgbClr val="1188A3"/>
                </a:solidFill>
              </a:rPr>
              <a:t>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Voxco (2021); </a:t>
            </a:r>
            <a:r>
              <a:rPr lang="en-GB" sz="1400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Walgrove (2020)</a:t>
            </a:r>
            <a:endParaRPr lang="en-GB" sz="1400" dirty="0">
              <a:solidFill>
                <a:srgbClr val="1188A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7714CE-EE18-BD17-BE50-984D74D138C3}"/>
              </a:ext>
            </a:extLst>
          </p:cNvPr>
          <p:cNvSpPr txBox="1"/>
          <p:nvPr/>
        </p:nvSpPr>
        <p:spPr>
          <a:xfrm>
            <a:off x="4889208" y="6305907"/>
            <a:ext cx="22897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49223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45377F-A13B-E8D1-6469-896560068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Die </a:t>
            </a:r>
            <a:r>
              <a:rPr lang="en-GB" dirty="0" err="1"/>
              <a:t>Daten</a:t>
            </a:r>
            <a:r>
              <a:rPr lang="en-GB" dirty="0"/>
              <a:t> </a:t>
            </a:r>
            <a:r>
              <a:rPr lang="en-GB" dirty="0" err="1"/>
              <a:t>zeigen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Audio-</a:t>
            </a:r>
            <a:r>
              <a:rPr lang="en-GB" dirty="0" err="1"/>
              <a:t>Werbung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Dauer von </a:t>
            </a:r>
            <a:r>
              <a:rPr lang="en-GB" dirty="0" err="1"/>
              <a:t>weniger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10 </a:t>
            </a:r>
            <a:r>
              <a:rPr lang="en-GB" dirty="0" err="1"/>
              <a:t>Sekunden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praktikable</a:t>
            </a:r>
            <a:r>
              <a:rPr lang="en-GB" dirty="0"/>
              <a:t> Option </a:t>
            </a:r>
            <a:r>
              <a:rPr lang="en-GB" dirty="0" err="1"/>
              <a:t>ist</a:t>
            </a:r>
            <a:r>
              <a:rPr lang="en-GB" dirty="0"/>
              <a:t>, um den </a:t>
            </a:r>
            <a:r>
              <a:rPr lang="en-GB" dirty="0" err="1"/>
              <a:t>Bekanntheitsgrad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Markennamens</a:t>
            </a:r>
            <a:r>
              <a:rPr lang="en-GB" dirty="0"/>
              <a:t>, </a:t>
            </a:r>
            <a:r>
              <a:rPr lang="en-GB" dirty="0" err="1"/>
              <a:t>Produktnamens</a:t>
            </a:r>
            <a:r>
              <a:rPr lang="en-GB" dirty="0"/>
              <a:t> und </a:t>
            </a:r>
            <a:r>
              <a:rPr lang="en-GB" dirty="0" err="1"/>
              <a:t>Unternehmensstandorts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erhöhen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Audiowerbung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dann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Eindruck</a:t>
            </a:r>
            <a:r>
              <a:rPr lang="en-GB" dirty="0"/>
              <a:t> </a:t>
            </a:r>
            <a:r>
              <a:rPr lang="en-GB" dirty="0" err="1"/>
              <a:t>hinterlassen</a:t>
            </a:r>
            <a:r>
              <a:rPr lang="en-GB" dirty="0"/>
              <a:t>, </a:t>
            </a:r>
            <a:r>
              <a:rPr lang="en-GB" dirty="0" err="1"/>
              <a:t>wenn</a:t>
            </a:r>
            <a:r>
              <a:rPr lang="en-GB" dirty="0"/>
              <a:t> der </a:t>
            </a:r>
            <a:r>
              <a:rPr lang="en-GB" dirty="0" err="1"/>
              <a:t>Hörer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anderen</a:t>
            </a:r>
            <a:r>
              <a:rPr lang="en-GB" dirty="0"/>
              <a:t> </a:t>
            </a:r>
            <a:r>
              <a:rPr lang="en-GB" dirty="0" err="1"/>
              <a:t>Aufgaben</a:t>
            </a:r>
            <a:r>
              <a:rPr lang="en-GB" dirty="0"/>
              <a:t> </a:t>
            </a:r>
            <a:r>
              <a:rPr lang="en-GB" dirty="0" err="1"/>
              <a:t>beschäftigt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z. B.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Autofahren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Kochen</a:t>
            </a:r>
            <a:r>
              <a:rPr lang="en-GB" dirty="0"/>
              <a:t> </a:t>
            </a:r>
            <a:r>
              <a:rPr lang="en-GB" dirty="0" err="1"/>
              <a:t>usw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6AF096-8E53-6133-B301-8E2CE6F6AB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5" y="236692"/>
            <a:ext cx="5085159" cy="9965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 err="1"/>
              <a:t>Audiowerbung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Beispiel</a:t>
            </a:r>
            <a:r>
              <a:rPr lang="en-GB" dirty="0"/>
              <a:t> für Content Marketing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C63AD8-523E-853A-3913-2B6174A5B2C1}"/>
              </a:ext>
            </a:extLst>
          </p:cNvPr>
          <p:cNvSpPr txBox="1"/>
          <p:nvPr/>
        </p:nvSpPr>
        <p:spPr>
          <a:xfrm>
            <a:off x="342900" y="5440049"/>
            <a:ext cx="226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et al. (2021)</a:t>
            </a:r>
            <a:endParaRPr lang="en-GB" sz="1400" dirty="0">
              <a:solidFill>
                <a:srgbClr val="1188A3"/>
              </a:solidFill>
            </a:endParaRPr>
          </a:p>
        </p:txBody>
      </p:sp>
      <p:pic>
        <p:nvPicPr>
          <p:cNvPr id="5122" name="Picture 2" descr="Eingeschaltetes Schwarzes Samsung Smartphone Zwischen Kopfhörern">
            <a:extLst>
              <a:ext uri="{FF2B5EF4-FFF2-40B4-BE49-F238E27FC236}">
                <a16:creationId xmlns:a16="http://schemas.microsoft.com/office/drawing/2014/main" id="{C8A66CB2-EDE0-4F65-6C65-54F43C2F312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8311B-22CA-C76D-8128-B9D8F966A850}"/>
              </a:ext>
            </a:extLst>
          </p:cNvPr>
          <p:cNvSpPr txBox="1"/>
          <p:nvPr/>
        </p:nvSpPr>
        <p:spPr>
          <a:xfrm>
            <a:off x="4393324" y="5440049"/>
            <a:ext cx="7563859" cy="1323439"/>
          </a:xfrm>
          <a:prstGeom prst="rect">
            <a:avLst/>
          </a:prstGeom>
          <a:solidFill>
            <a:srgbClr val="FED1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2000" dirty="0" err="1">
                <a:solidFill>
                  <a:srgbClr val="000000"/>
                </a:solidFill>
              </a:rPr>
              <a:t>Laut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einem</a:t>
            </a:r>
            <a:r>
              <a:rPr lang="en-IE" sz="2000" dirty="0">
                <a:solidFill>
                  <a:srgbClr val="000000"/>
                </a:solidFill>
              </a:rPr>
              <a:t> Deloitte </a:t>
            </a:r>
            <a:r>
              <a:rPr lang="en-IE" sz="2000" dirty="0">
                <a:solidFill>
                  <a:srgbClr val="1188A3"/>
                </a:solidFill>
                <a:hlinkClick r:id="rId4"/>
              </a:rPr>
              <a:t>Report</a:t>
            </a:r>
            <a:r>
              <a:rPr lang="en-IE" sz="2000" dirty="0">
                <a:solidFill>
                  <a:srgbClr val="000000"/>
                </a:solidFill>
              </a:rPr>
              <a:t>, </a:t>
            </a:r>
            <a:r>
              <a:rPr lang="en-IE" sz="2000" b="1" dirty="0">
                <a:solidFill>
                  <a:srgbClr val="000000"/>
                </a:solidFill>
              </a:rPr>
              <a:t>66% </a:t>
            </a:r>
            <a:r>
              <a:rPr lang="en-IE" sz="2000" dirty="0">
                <a:solidFill>
                  <a:srgbClr val="000000"/>
                </a:solidFill>
              </a:rPr>
              <a:t>der 55- bis 75-Jährigen </a:t>
            </a:r>
            <a:r>
              <a:rPr lang="en-IE" sz="2000" dirty="0" err="1">
                <a:solidFill>
                  <a:srgbClr val="000000"/>
                </a:solidFill>
              </a:rPr>
              <a:t>hören</a:t>
            </a:r>
            <a:r>
              <a:rPr lang="en-IE" sz="2000" dirty="0">
                <a:solidFill>
                  <a:srgbClr val="000000"/>
                </a:solidFill>
              </a:rPr>
              <a:t> Radio, </a:t>
            </a:r>
            <a:r>
              <a:rPr lang="en-IE" sz="2000" dirty="0" err="1">
                <a:solidFill>
                  <a:srgbClr val="000000"/>
                </a:solidFill>
              </a:rPr>
              <a:t>weil</a:t>
            </a:r>
            <a:r>
              <a:rPr lang="en-IE" sz="2000" dirty="0">
                <a:solidFill>
                  <a:srgbClr val="000000"/>
                </a:solidFill>
              </a:rPr>
              <a:t> es </a:t>
            </a:r>
            <a:r>
              <a:rPr lang="en-IE" sz="2000" dirty="0" err="1">
                <a:solidFill>
                  <a:srgbClr val="000000"/>
                </a:solidFill>
              </a:rPr>
              <a:t>kostenlos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ist</a:t>
            </a:r>
            <a:r>
              <a:rPr lang="en-IE" sz="2000" dirty="0">
                <a:solidFill>
                  <a:srgbClr val="000000"/>
                </a:solidFill>
              </a:rPr>
              <a:t>, </a:t>
            </a:r>
            <a:r>
              <a:rPr lang="en-IE" sz="2000" dirty="0" err="1">
                <a:solidFill>
                  <a:srgbClr val="000000"/>
                </a:solidFill>
              </a:rPr>
              <a:t>weil</a:t>
            </a:r>
            <a:r>
              <a:rPr lang="en-IE" sz="2000" dirty="0">
                <a:solidFill>
                  <a:srgbClr val="000000"/>
                </a:solidFill>
              </a:rPr>
              <a:t> es </a:t>
            </a:r>
            <a:r>
              <a:rPr lang="en-IE" sz="2000" dirty="0" err="1">
                <a:solidFill>
                  <a:srgbClr val="000000"/>
                </a:solidFill>
              </a:rPr>
              <a:t>einfach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ist</a:t>
            </a:r>
            <a:r>
              <a:rPr lang="en-IE" sz="2000" dirty="0">
                <a:solidFill>
                  <a:srgbClr val="000000"/>
                </a:solidFill>
              </a:rPr>
              <a:t>, </a:t>
            </a:r>
            <a:r>
              <a:rPr lang="en-IE" sz="2000" dirty="0" err="1">
                <a:solidFill>
                  <a:srgbClr val="000000"/>
                </a:solidFill>
              </a:rPr>
              <a:t>weil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sie</a:t>
            </a:r>
            <a:r>
              <a:rPr lang="en-IE" sz="2000" dirty="0">
                <a:solidFill>
                  <a:srgbClr val="000000"/>
                </a:solidFill>
              </a:rPr>
              <a:t> gerne in Gesellschaft </a:t>
            </a:r>
            <a:r>
              <a:rPr lang="en-IE" sz="2000" dirty="0" err="1">
                <a:solidFill>
                  <a:srgbClr val="000000"/>
                </a:solidFill>
              </a:rPr>
              <a:t>sind</a:t>
            </a:r>
            <a:r>
              <a:rPr lang="en-IE" sz="2000" dirty="0">
                <a:solidFill>
                  <a:srgbClr val="000000"/>
                </a:solidFill>
              </a:rPr>
              <a:t> (</a:t>
            </a:r>
            <a:r>
              <a:rPr lang="en-IE" sz="2000" dirty="0" err="1">
                <a:solidFill>
                  <a:srgbClr val="000000"/>
                </a:solidFill>
              </a:rPr>
              <a:t>vor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allem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diejenigen</a:t>
            </a:r>
            <a:r>
              <a:rPr lang="en-IE" sz="2000" dirty="0">
                <a:solidFill>
                  <a:srgbClr val="000000"/>
                </a:solidFill>
              </a:rPr>
              <a:t>, die </a:t>
            </a:r>
            <a:r>
              <a:rPr lang="en-IE" sz="2000" dirty="0" err="1">
                <a:solidFill>
                  <a:srgbClr val="000000"/>
                </a:solidFill>
              </a:rPr>
              <a:t>allein</a:t>
            </a:r>
            <a:r>
              <a:rPr lang="en-IE" sz="2000" dirty="0">
                <a:solidFill>
                  <a:srgbClr val="000000"/>
                </a:solidFill>
              </a:rPr>
              <a:t> leben, </a:t>
            </a:r>
            <a:r>
              <a:rPr lang="en-IE" sz="2000" dirty="0" err="1">
                <a:solidFill>
                  <a:srgbClr val="000000"/>
                </a:solidFill>
              </a:rPr>
              <a:t>denn</a:t>
            </a:r>
            <a:r>
              <a:rPr lang="en-IE" sz="2000" dirty="0">
                <a:solidFill>
                  <a:srgbClr val="000000"/>
                </a:solidFill>
              </a:rPr>
              <a:t> am </a:t>
            </a:r>
            <a:r>
              <a:rPr lang="en-IE" sz="2000" dirty="0" err="1">
                <a:solidFill>
                  <a:srgbClr val="000000"/>
                </a:solidFill>
              </a:rPr>
              <a:t>anderen</a:t>
            </a:r>
            <a:r>
              <a:rPr lang="en-IE" sz="2000" dirty="0">
                <a:solidFill>
                  <a:srgbClr val="000000"/>
                </a:solidFill>
              </a:rPr>
              <a:t> Ende der </a:t>
            </a:r>
            <a:r>
              <a:rPr lang="en-IE" sz="2000" dirty="0" err="1">
                <a:solidFill>
                  <a:srgbClr val="000000"/>
                </a:solidFill>
              </a:rPr>
              <a:t>Leitung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sitzen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normalerweise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  <a:r>
              <a:rPr lang="en-IE" sz="2000" dirty="0" err="1">
                <a:solidFill>
                  <a:srgbClr val="000000"/>
                </a:solidFill>
              </a:rPr>
              <a:t>echte</a:t>
            </a:r>
            <a:r>
              <a:rPr lang="en-IE" sz="2000" dirty="0">
                <a:solidFill>
                  <a:srgbClr val="000000"/>
                </a:solidFill>
              </a:rPr>
              <a:t> Menschen)</a:t>
            </a:r>
          </a:p>
        </p:txBody>
      </p:sp>
    </p:spTree>
    <p:extLst>
      <p:ext uri="{BB962C8B-B14F-4D97-AF65-F5344CB8AC3E}">
        <p14:creationId xmlns:p14="http://schemas.microsoft.com/office/powerpoint/2010/main" val="8431274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9BDDD-6EBC-1D31-2D23-60A56FAEF3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4" y="934084"/>
            <a:ext cx="5013646" cy="28290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err="1"/>
              <a:t>Zusammenfassung</a:t>
            </a:r>
            <a:r>
              <a:rPr lang="en-GB" b="1" dirty="0"/>
              <a:t>/</a:t>
            </a:r>
            <a:r>
              <a:rPr lang="en-GB" b="1" dirty="0" err="1"/>
              <a:t>Botschaften</a:t>
            </a:r>
            <a:r>
              <a:rPr lang="en-GB" b="1" dirty="0"/>
              <a:t> </a:t>
            </a:r>
            <a:r>
              <a:rPr lang="en-GB" b="1" dirty="0" err="1"/>
              <a:t>zum</a:t>
            </a:r>
            <a:r>
              <a:rPr lang="en-GB" b="1" dirty="0"/>
              <a:t> </a:t>
            </a:r>
            <a:r>
              <a:rPr lang="en-GB" b="1" dirty="0" err="1"/>
              <a:t>Mitnehmen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C5C44-6378-B293-545B-70CC0D1467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817303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9C9AE-89E8-47E7-9995-4250268F26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26628" y="467054"/>
            <a:ext cx="12445255" cy="582221"/>
          </a:xfrm>
          <a:solidFill>
            <a:srgbClr val="85D2E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>
                <a:latin typeface="Calibri"/>
                <a:cs typeface="Calibri"/>
              </a:rPr>
              <a:t>	 </a:t>
            </a:r>
            <a:r>
              <a:rPr lang="en-IE" dirty="0" err="1">
                <a:latin typeface="Calibri"/>
                <a:cs typeface="Calibri"/>
              </a:rPr>
              <a:t>Vorschläge</a:t>
            </a:r>
            <a:r>
              <a:rPr lang="en-IE" dirty="0">
                <a:latin typeface="Calibri"/>
                <a:cs typeface="Calibri"/>
              </a:rPr>
              <a:t> für die </a:t>
            </a:r>
            <a:r>
              <a:rPr lang="en-IE" dirty="0" err="1">
                <a:latin typeface="Calibri"/>
                <a:cs typeface="Calibri"/>
              </a:rPr>
              <a:t>Vermarktung</a:t>
            </a:r>
            <a:r>
              <a:rPr lang="en-IE" dirty="0">
                <a:latin typeface="Calibri"/>
                <a:cs typeface="Calibri"/>
              </a:rPr>
              <a:t> auf </a:t>
            </a:r>
            <a:r>
              <a:rPr lang="en-IE" dirty="0" err="1">
                <a:latin typeface="Calibri"/>
                <a:cs typeface="Calibri"/>
              </a:rPr>
              <a:t>dem</a:t>
            </a:r>
            <a:r>
              <a:rPr lang="en-IE" dirty="0">
                <a:latin typeface="Calibri"/>
                <a:cs typeface="Calibri"/>
              </a:rPr>
              <a:t> </a:t>
            </a:r>
            <a:r>
              <a:rPr lang="en-IE" dirty="0" err="1">
                <a:latin typeface="Calibri"/>
                <a:cs typeface="Calibri"/>
              </a:rPr>
              <a:t>Silbermarkt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3F47-6B7F-40C5-8AFB-3E646AFFE2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42656" y="2827960"/>
            <a:ext cx="2093228" cy="1202080"/>
          </a:xfrm>
        </p:spPr>
        <p:txBody>
          <a:bodyPr>
            <a:noAutofit/>
          </a:bodyPr>
          <a:lstStyle/>
          <a:p>
            <a:pPr marL="0" indent="0"/>
            <a:r>
              <a:rPr lang="en-GB" sz="1800" dirty="0" err="1"/>
              <a:t>Fördern</a:t>
            </a:r>
            <a:r>
              <a:rPr lang="en-GB" sz="1800" dirty="0"/>
              <a:t> Sie die </a:t>
            </a:r>
            <a:r>
              <a:rPr lang="en-GB" sz="1800" b="1" dirty="0" err="1"/>
              <a:t>Werte</a:t>
            </a:r>
            <a:r>
              <a:rPr lang="en-GB" sz="1800" b="1" dirty="0"/>
              <a:t> </a:t>
            </a:r>
            <a:r>
              <a:rPr lang="en-GB" sz="1800" b="1" dirty="0" err="1"/>
              <a:t>Ihres</a:t>
            </a:r>
            <a:r>
              <a:rPr lang="en-GB" sz="1800" b="1" dirty="0"/>
              <a:t> </a:t>
            </a:r>
            <a:r>
              <a:rPr lang="en-GB" sz="1800" b="1" dirty="0" err="1"/>
              <a:t>Unternehmens</a:t>
            </a:r>
            <a:r>
              <a:rPr lang="en-GB" sz="1800" dirty="0"/>
              <a:t>, </a:t>
            </a:r>
            <a:r>
              <a:rPr lang="en-GB" sz="1800" dirty="0" err="1"/>
              <a:t>damit</a:t>
            </a:r>
            <a:r>
              <a:rPr lang="en-GB" sz="1800" dirty="0"/>
              <a:t> </a:t>
            </a:r>
            <a:r>
              <a:rPr lang="en-GB" sz="1800" dirty="0" err="1"/>
              <a:t>sich</a:t>
            </a:r>
            <a:r>
              <a:rPr lang="en-GB" sz="1800" dirty="0"/>
              <a:t> die </a:t>
            </a:r>
            <a:r>
              <a:rPr lang="en-GB" sz="1800" dirty="0" err="1"/>
              <a:t>Kunden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ihnen</a:t>
            </a:r>
            <a:r>
              <a:rPr lang="en-GB" sz="1800" dirty="0"/>
              <a:t> </a:t>
            </a:r>
            <a:r>
              <a:rPr lang="en-GB" sz="1800" dirty="0" err="1"/>
              <a:t>identifizieren</a:t>
            </a:r>
            <a:r>
              <a:rPr lang="en-GB" sz="1800" dirty="0"/>
              <a:t> </a:t>
            </a:r>
            <a:r>
              <a:rPr lang="en-GB" sz="1800" dirty="0" err="1"/>
              <a:t>können</a:t>
            </a:r>
            <a:r>
              <a:rPr lang="en-GB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3A1C9-A9C7-4052-945A-8BB81BE589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44654" y="2954989"/>
            <a:ext cx="2093228" cy="12020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GB" sz="1800" dirty="0" err="1"/>
              <a:t>Nutzen</a:t>
            </a:r>
            <a:r>
              <a:rPr lang="en-GB" sz="1800" dirty="0"/>
              <a:t> Sie alle </a:t>
            </a:r>
            <a:r>
              <a:rPr lang="en-GB" sz="1800" b="1" dirty="0" err="1"/>
              <a:t>kostenlosen</a:t>
            </a:r>
            <a:r>
              <a:rPr lang="en-GB" sz="1800" b="1" dirty="0"/>
              <a:t> </a:t>
            </a:r>
            <a:r>
              <a:rPr lang="en-GB" sz="1800" b="1" dirty="0" err="1"/>
              <a:t>lokalen</a:t>
            </a:r>
            <a:r>
              <a:rPr lang="en-GB" sz="1800" b="1" dirty="0"/>
              <a:t> </a:t>
            </a:r>
            <a:r>
              <a:rPr lang="en-GB" sz="1800" b="1" dirty="0" err="1"/>
              <a:t>Veranstaltungen</a:t>
            </a:r>
            <a:r>
              <a:rPr lang="en-GB" sz="1800" b="1" dirty="0"/>
              <a:t>, </a:t>
            </a:r>
            <a:r>
              <a:rPr lang="en-GB" sz="1800" dirty="0"/>
              <a:t>die </a:t>
            </a:r>
            <a:r>
              <a:rPr lang="en-GB" sz="1800" dirty="0" err="1"/>
              <a:t>ein</a:t>
            </a:r>
            <a:r>
              <a:rPr lang="en-GB" sz="1800" dirty="0"/>
              <a:t> </a:t>
            </a:r>
            <a:r>
              <a:rPr lang="en-GB" sz="1800" dirty="0" err="1"/>
              <a:t>gewisses</a:t>
            </a:r>
            <a:r>
              <a:rPr lang="en-GB" sz="1800" dirty="0"/>
              <a:t> Interesse </a:t>
            </a:r>
            <a:r>
              <a:rPr lang="en-GB" sz="1800" dirty="0" err="1"/>
              <a:t>wecken</a:t>
            </a:r>
            <a:r>
              <a:rPr lang="en-GB" sz="1800" dirty="0"/>
              <a:t> </a:t>
            </a:r>
            <a:r>
              <a:rPr lang="en-GB" sz="1800" dirty="0" err="1"/>
              <a:t>werden</a:t>
            </a:r>
            <a:r>
              <a:rPr lang="en-GB" sz="1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6502F-69A0-4B04-BAE0-B33912D0E72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98934" y="2977698"/>
            <a:ext cx="2428007" cy="1202080"/>
          </a:xfrm>
        </p:spPr>
        <p:txBody>
          <a:bodyPr>
            <a:noAutofit/>
          </a:bodyPr>
          <a:lstStyle/>
          <a:p>
            <a:pPr marL="0" indent="0"/>
            <a:r>
              <a:rPr lang="en-GB" sz="1800" dirty="0"/>
              <a:t>Eine </a:t>
            </a:r>
            <a:r>
              <a:rPr lang="en-GB" sz="1800" b="1" dirty="0" err="1"/>
              <a:t>starke</a:t>
            </a:r>
            <a:r>
              <a:rPr lang="en-GB" sz="1800" b="1" dirty="0"/>
              <a:t> </a:t>
            </a:r>
            <a:r>
              <a:rPr lang="en-GB" sz="1800" b="1" dirty="0" err="1"/>
              <a:t>Kundendienstabteilung</a:t>
            </a:r>
            <a:r>
              <a:rPr lang="en-GB" sz="1800" dirty="0"/>
              <a:t> </a:t>
            </a:r>
            <a:r>
              <a:rPr lang="en-GB" sz="1800" dirty="0" err="1"/>
              <a:t>haben</a:t>
            </a:r>
            <a:r>
              <a:rPr lang="en-GB" sz="1800" dirty="0"/>
              <a:t>, an die </a:t>
            </a:r>
            <a:r>
              <a:rPr lang="en-GB" sz="1800" dirty="0" err="1"/>
              <a:t>sich</a:t>
            </a:r>
            <a:r>
              <a:rPr lang="en-GB" sz="1800" dirty="0"/>
              <a:t> </a:t>
            </a:r>
            <a:r>
              <a:rPr lang="en-GB" sz="1800" dirty="0" err="1"/>
              <a:t>ältere</a:t>
            </a:r>
            <a:r>
              <a:rPr lang="en-GB" sz="1800" dirty="0"/>
              <a:t> </a:t>
            </a:r>
            <a:r>
              <a:rPr lang="en-GB" sz="1800" dirty="0" err="1"/>
              <a:t>Kunden</a:t>
            </a:r>
            <a:r>
              <a:rPr lang="en-GB" sz="1800" dirty="0"/>
              <a:t> gerne </a:t>
            </a:r>
            <a:r>
              <a:rPr lang="en-GB" sz="1800" dirty="0" err="1"/>
              <a:t>wenden</a:t>
            </a:r>
            <a:r>
              <a:rPr lang="en-GB" sz="1800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C8169-A6ED-42B8-B6D6-37F6E6E5DD0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06604" y="2942491"/>
            <a:ext cx="2099730" cy="120208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GB" sz="1800" dirty="0" err="1"/>
              <a:t>Einen</a:t>
            </a:r>
            <a:r>
              <a:rPr lang="en-GB" sz="1800" dirty="0"/>
              <a:t> </a:t>
            </a:r>
            <a:r>
              <a:rPr lang="en-GB" sz="1800" b="1" dirty="0" err="1"/>
              <a:t>Vergleich</a:t>
            </a:r>
            <a:r>
              <a:rPr lang="en-GB" sz="1800" b="1" dirty="0"/>
              <a:t> </a:t>
            </a:r>
            <a:r>
              <a:rPr lang="en-GB" sz="1800" b="1" dirty="0" err="1"/>
              <a:t>mit</a:t>
            </a:r>
            <a:r>
              <a:rPr lang="en-GB" sz="1800" b="1" dirty="0"/>
              <a:t> </a:t>
            </a:r>
            <a:r>
              <a:rPr lang="en-GB" sz="1800" b="1" dirty="0" err="1"/>
              <a:t>einem</a:t>
            </a:r>
            <a:r>
              <a:rPr lang="en-GB" sz="1800" b="1" dirty="0"/>
              <a:t> </a:t>
            </a:r>
            <a:r>
              <a:rPr lang="en-GB" sz="1800" b="1" dirty="0" err="1"/>
              <a:t>älteren</a:t>
            </a:r>
            <a:r>
              <a:rPr lang="en-GB" sz="1800" b="1" dirty="0"/>
              <a:t>, </a:t>
            </a:r>
            <a:r>
              <a:rPr lang="en-GB" sz="1800" b="1" dirty="0" err="1"/>
              <a:t>bereits</a:t>
            </a:r>
            <a:r>
              <a:rPr lang="en-GB" sz="1800" b="1" dirty="0"/>
              <a:t> auf </a:t>
            </a:r>
            <a:r>
              <a:rPr lang="en-GB" sz="1800" b="1" dirty="0" err="1"/>
              <a:t>dem</a:t>
            </a:r>
            <a:r>
              <a:rPr lang="en-GB" sz="1800" b="1" dirty="0"/>
              <a:t> </a:t>
            </a:r>
            <a:r>
              <a:rPr lang="en-GB" sz="1800" b="1" dirty="0" err="1"/>
              <a:t>Markt</a:t>
            </a:r>
            <a:r>
              <a:rPr lang="en-GB" sz="1800" b="1" dirty="0"/>
              <a:t> </a:t>
            </a:r>
            <a:r>
              <a:rPr lang="en-GB" sz="1800" b="1" dirty="0" err="1"/>
              <a:t>befindlichen</a:t>
            </a:r>
            <a:r>
              <a:rPr lang="en-GB" sz="1800" b="1" dirty="0"/>
              <a:t> </a:t>
            </a:r>
            <a:r>
              <a:rPr lang="en-GB" sz="1800" b="1" dirty="0" err="1"/>
              <a:t>Produkt</a:t>
            </a:r>
            <a:r>
              <a:rPr lang="en-GB" sz="1800" dirty="0"/>
              <a:t> </a:t>
            </a:r>
            <a:r>
              <a:rPr lang="en-GB" sz="1800" dirty="0" err="1"/>
              <a:t>anbieten</a:t>
            </a:r>
            <a:r>
              <a:rPr lang="en-GB" sz="1800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5AA7B4-70FF-4B4A-924B-6F7D23B41B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50197" y="4391784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652F01-9471-43DE-8396-1BA29F665B7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67076" y="4391784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FCFCE-F8B5-4E70-BF6B-4E5C1D7C3A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83955" y="4467118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B2C157-0CCB-404C-A210-69B47FBB0A7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611084" y="4391784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B5A17-2554-BA8C-A841-F574A352B062}"/>
              </a:ext>
            </a:extLst>
          </p:cNvPr>
          <p:cNvSpPr txBox="1"/>
          <p:nvPr/>
        </p:nvSpPr>
        <p:spPr>
          <a:xfrm>
            <a:off x="0" y="6428381"/>
            <a:ext cx="185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Houlton (2012)</a:t>
            </a:r>
            <a:endParaRPr lang="en-GB" sz="1400" dirty="0">
              <a:solidFill>
                <a:srgbClr val="1188A3"/>
              </a:solidFill>
            </a:endParaRPr>
          </a:p>
        </p:txBody>
      </p:sp>
      <p:grpSp>
        <p:nvGrpSpPr>
          <p:cNvPr id="12" name="Graphic 2">
            <a:extLst>
              <a:ext uri="{FF2B5EF4-FFF2-40B4-BE49-F238E27FC236}">
                <a16:creationId xmlns:a16="http://schemas.microsoft.com/office/drawing/2014/main" id="{3828BDA7-9BBB-2AFF-1102-49493CB1881E}"/>
              </a:ext>
            </a:extLst>
          </p:cNvPr>
          <p:cNvGrpSpPr/>
          <p:nvPr/>
        </p:nvGrpSpPr>
        <p:grpSpPr>
          <a:xfrm>
            <a:off x="4878078" y="1899719"/>
            <a:ext cx="855860" cy="855918"/>
            <a:chOff x="3918554" y="774528"/>
            <a:chExt cx="868197" cy="924466"/>
          </a:xfrm>
        </p:grpSpPr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B58E9EEB-CB82-7FA6-9637-05185D2DB0DF}"/>
                </a:ext>
              </a:extLst>
            </p:cNvPr>
            <p:cNvGrpSpPr/>
            <p:nvPr/>
          </p:nvGrpSpPr>
          <p:grpSpPr>
            <a:xfrm>
              <a:off x="3918554" y="774528"/>
              <a:ext cx="868197" cy="924466"/>
              <a:chOff x="3918554" y="774528"/>
              <a:chExt cx="868197" cy="924466"/>
            </a:xfrm>
            <a:solidFill>
              <a:srgbClr val="010101"/>
            </a:solidFill>
          </p:grpSpPr>
          <p:sp>
            <p:nvSpPr>
              <p:cNvPr id="18" name="Freeform 300">
                <a:extLst>
                  <a:ext uri="{FF2B5EF4-FFF2-40B4-BE49-F238E27FC236}">
                    <a16:creationId xmlns:a16="http://schemas.microsoft.com/office/drawing/2014/main" id="{DD726E8A-CD5E-068B-BF93-EDE838015356}"/>
                  </a:ext>
                </a:extLst>
              </p:cNvPr>
              <p:cNvSpPr/>
              <p:nvPr/>
            </p:nvSpPr>
            <p:spPr>
              <a:xfrm>
                <a:off x="3918554" y="774528"/>
                <a:ext cx="868197" cy="924466"/>
              </a:xfrm>
              <a:custGeom>
                <a:avLst/>
                <a:gdLst>
                  <a:gd name="connsiteX0" fmla="*/ 859428 w 868197"/>
                  <a:gd name="connsiteY0" fmla="*/ 489969 h 924466"/>
                  <a:gd name="connsiteX1" fmla="*/ 762772 w 868197"/>
                  <a:gd name="connsiteY1" fmla="*/ 322855 h 924466"/>
                  <a:gd name="connsiteX2" fmla="*/ 770902 w 868197"/>
                  <a:gd name="connsiteY2" fmla="*/ 318338 h 924466"/>
                  <a:gd name="connsiteX3" fmla="*/ 805228 w 868197"/>
                  <a:gd name="connsiteY3" fmla="*/ 274075 h 924466"/>
                  <a:gd name="connsiteX4" fmla="*/ 798002 w 868197"/>
                  <a:gd name="connsiteY4" fmla="*/ 218973 h 924466"/>
                  <a:gd name="connsiteX5" fmla="*/ 698636 w 868197"/>
                  <a:gd name="connsiteY5" fmla="*/ 192776 h 924466"/>
                  <a:gd name="connsiteX6" fmla="*/ 690507 w 868197"/>
                  <a:gd name="connsiteY6" fmla="*/ 197293 h 924466"/>
                  <a:gd name="connsiteX7" fmla="*/ 593851 w 868197"/>
                  <a:gd name="connsiteY7" fmla="*/ 29275 h 924466"/>
                  <a:gd name="connsiteX8" fmla="*/ 557718 w 868197"/>
                  <a:gd name="connsiteY8" fmla="*/ 2176 h 924466"/>
                  <a:gd name="connsiteX9" fmla="*/ 512552 w 868197"/>
                  <a:gd name="connsiteY9" fmla="*/ 8499 h 924466"/>
                  <a:gd name="connsiteX10" fmla="*/ 485452 w 868197"/>
                  <a:gd name="connsiteY10" fmla="*/ 44632 h 924466"/>
                  <a:gd name="connsiteX11" fmla="*/ 485452 w 868197"/>
                  <a:gd name="connsiteY11" fmla="*/ 76248 h 924466"/>
                  <a:gd name="connsiteX12" fmla="*/ 393314 w 868197"/>
                  <a:gd name="connsiteY12" fmla="*/ 178324 h 924466"/>
                  <a:gd name="connsiteX13" fmla="*/ 395120 w 868197"/>
                  <a:gd name="connsiteY13" fmla="*/ 203616 h 924466"/>
                  <a:gd name="connsiteX14" fmla="*/ 420413 w 868197"/>
                  <a:gd name="connsiteY14" fmla="*/ 201810 h 924466"/>
                  <a:gd name="connsiteX15" fmla="*/ 503519 w 868197"/>
                  <a:gd name="connsiteY15" fmla="*/ 107865 h 924466"/>
                  <a:gd name="connsiteX16" fmla="*/ 745609 w 868197"/>
                  <a:gd name="connsiteY16" fmla="*/ 527005 h 924466"/>
                  <a:gd name="connsiteX17" fmla="*/ 340921 w 868197"/>
                  <a:gd name="connsiteY17" fmla="*/ 613725 h 924466"/>
                  <a:gd name="connsiteX18" fmla="*/ 228006 w 868197"/>
                  <a:gd name="connsiteY18" fmla="*/ 417704 h 924466"/>
                  <a:gd name="connsiteX19" fmla="*/ 312015 w 868197"/>
                  <a:gd name="connsiteY19" fmla="*/ 322855 h 924466"/>
                  <a:gd name="connsiteX20" fmla="*/ 310208 w 868197"/>
                  <a:gd name="connsiteY20" fmla="*/ 297562 h 924466"/>
                  <a:gd name="connsiteX21" fmla="*/ 284915 w 868197"/>
                  <a:gd name="connsiteY21" fmla="*/ 299369 h 924466"/>
                  <a:gd name="connsiteX22" fmla="*/ 193680 w 868197"/>
                  <a:gd name="connsiteY22" fmla="*/ 401444 h 924466"/>
                  <a:gd name="connsiteX23" fmla="*/ 42825 w 868197"/>
                  <a:gd name="connsiteY23" fmla="*/ 489066 h 924466"/>
                  <a:gd name="connsiteX24" fmla="*/ 3079 w 868197"/>
                  <a:gd name="connsiteY24" fmla="*/ 541459 h 924466"/>
                  <a:gd name="connsiteX25" fmla="*/ 12112 w 868197"/>
                  <a:gd name="connsiteY25" fmla="*/ 606498 h 924466"/>
                  <a:gd name="connsiteX26" fmla="*/ 69925 w 868197"/>
                  <a:gd name="connsiteY26" fmla="*/ 706767 h 924466"/>
                  <a:gd name="connsiteX27" fmla="*/ 144900 w 868197"/>
                  <a:gd name="connsiteY27" fmla="*/ 750126 h 924466"/>
                  <a:gd name="connsiteX28" fmla="*/ 188260 w 868197"/>
                  <a:gd name="connsiteY28" fmla="*/ 738383 h 924466"/>
                  <a:gd name="connsiteX29" fmla="*/ 231619 w 868197"/>
                  <a:gd name="connsiteY29" fmla="*/ 713993 h 924466"/>
                  <a:gd name="connsiteX30" fmla="*/ 420413 w 868197"/>
                  <a:gd name="connsiteY30" fmla="*/ 902787 h 924466"/>
                  <a:gd name="connsiteX31" fmla="*/ 471903 w 868197"/>
                  <a:gd name="connsiteY31" fmla="*/ 924467 h 924466"/>
                  <a:gd name="connsiteX32" fmla="*/ 508036 w 868197"/>
                  <a:gd name="connsiteY32" fmla="*/ 914531 h 924466"/>
                  <a:gd name="connsiteX33" fmla="*/ 544168 w 868197"/>
                  <a:gd name="connsiteY33" fmla="*/ 860331 h 924466"/>
                  <a:gd name="connsiteX34" fmla="*/ 523392 w 868197"/>
                  <a:gd name="connsiteY34" fmla="*/ 798905 h 924466"/>
                  <a:gd name="connsiteX35" fmla="*/ 458353 w 868197"/>
                  <a:gd name="connsiteY35" fmla="*/ 733866 h 924466"/>
                  <a:gd name="connsiteX36" fmla="*/ 476419 w 868197"/>
                  <a:gd name="connsiteY36" fmla="*/ 723930 h 924466"/>
                  <a:gd name="connsiteX37" fmla="*/ 500809 w 868197"/>
                  <a:gd name="connsiteY37" fmla="*/ 686893 h 924466"/>
                  <a:gd name="connsiteX38" fmla="*/ 485452 w 868197"/>
                  <a:gd name="connsiteY38" fmla="*/ 645341 h 924466"/>
                  <a:gd name="connsiteX39" fmla="*/ 463773 w 868197"/>
                  <a:gd name="connsiteY39" fmla="*/ 625468 h 924466"/>
                  <a:gd name="connsiteX40" fmla="*/ 768192 w 868197"/>
                  <a:gd name="connsiteY40" fmla="*/ 560428 h 924466"/>
                  <a:gd name="connsiteX41" fmla="*/ 795292 w 868197"/>
                  <a:gd name="connsiteY41" fmla="*/ 575785 h 924466"/>
                  <a:gd name="connsiteX42" fmla="*/ 810648 w 868197"/>
                  <a:gd name="connsiteY42" fmla="*/ 577592 h 924466"/>
                  <a:gd name="connsiteX43" fmla="*/ 840458 w 868197"/>
                  <a:gd name="connsiteY43" fmla="*/ 569462 h 924466"/>
                  <a:gd name="connsiteX44" fmla="*/ 867557 w 868197"/>
                  <a:gd name="connsiteY44" fmla="*/ 533329 h 924466"/>
                  <a:gd name="connsiteX45" fmla="*/ 859428 w 868197"/>
                  <a:gd name="connsiteY45" fmla="*/ 489969 h 924466"/>
                  <a:gd name="connsiteX46" fmla="*/ 859428 w 868197"/>
                  <a:gd name="connsiteY46" fmla="*/ 489969 h 924466"/>
                  <a:gd name="connsiteX47" fmla="*/ 707670 w 868197"/>
                  <a:gd name="connsiteY47" fmla="*/ 228006 h 924466"/>
                  <a:gd name="connsiteX48" fmla="*/ 715799 w 868197"/>
                  <a:gd name="connsiteY48" fmla="*/ 223490 h 924466"/>
                  <a:gd name="connsiteX49" fmla="*/ 765482 w 868197"/>
                  <a:gd name="connsiteY49" fmla="*/ 237039 h 924466"/>
                  <a:gd name="connsiteX50" fmla="*/ 751932 w 868197"/>
                  <a:gd name="connsiteY50" fmla="*/ 286722 h 924466"/>
                  <a:gd name="connsiteX51" fmla="*/ 743802 w 868197"/>
                  <a:gd name="connsiteY51" fmla="*/ 291239 h 924466"/>
                  <a:gd name="connsiteX52" fmla="*/ 707670 w 868197"/>
                  <a:gd name="connsiteY52" fmla="*/ 228909 h 924466"/>
                  <a:gd name="connsiteX53" fmla="*/ 707670 w 868197"/>
                  <a:gd name="connsiteY53" fmla="*/ 228006 h 924466"/>
                  <a:gd name="connsiteX54" fmla="*/ 169290 w 868197"/>
                  <a:gd name="connsiteY54" fmla="*/ 708573 h 924466"/>
                  <a:gd name="connsiteX55" fmla="*/ 100637 w 868197"/>
                  <a:gd name="connsiteY55" fmla="*/ 690507 h 924466"/>
                  <a:gd name="connsiteX56" fmla="*/ 42825 w 868197"/>
                  <a:gd name="connsiteY56" fmla="*/ 590238 h 924466"/>
                  <a:gd name="connsiteX57" fmla="*/ 37405 w 868197"/>
                  <a:gd name="connsiteY57" fmla="*/ 552299 h 924466"/>
                  <a:gd name="connsiteX58" fmla="*/ 60891 w 868197"/>
                  <a:gd name="connsiteY58" fmla="*/ 521586 h 924466"/>
                  <a:gd name="connsiteX59" fmla="*/ 199100 w 868197"/>
                  <a:gd name="connsiteY59" fmla="*/ 442093 h 924466"/>
                  <a:gd name="connsiteX60" fmla="*/ 307498 w 868197"/>
                  <a:gd name="connsiteY60" fmla="*/ 629081 h 924466"/>
                  <a:gd name="connsiteX61" fmla="*/ 169290 w 868197"/>
                  <a:gd name="connsiteY61" fmla="*/ 708573 h 924466"/>
                  <a:gd name="connsiteX62" fmla="*/ 507132 w 868197"/>
                  <a:gd name="connsiteY62" fmla="*/ 856718 h 924466"/>
                  <a:gd name="connsiteX63" fmla="*/ 489066 w 868197"/>
                  <a:gd name="connsiteY63" fmla="*/ 883817 h 924466"/>
                  <a:gd name="connsiteX64" fmla="*/ 444803 w 868197"/>
                  <a:gd name="connsiteY64" fmla="*/ 877495 h 924466"/>
                  <a:gd name="connsiteX65" fmla="*/ 263235 w 868197"/>
                  <a:gd name="connsiteY65" fmla="*/ 695927 h 924466"/>
                  <a:gd name="connsiteX66" fmla="*/ 329178 w 868197"/>
                  <a:gd name="connsiteY66" fmla="*/ 657987 h 924466"/>
                  <a:gd name="connsiteX67" fmla="*/ 497196 w 868197"/>
                  <a:gd name="connsiteY67" fmla="*/ 826005 h 924466"/>
                  <a:gd name="connsiteX68" fmla="*/ 507132 w 868197"/>
                  <a:gd name="connsiteY68" fmla="*/ 856718 h 924466"/>
                  <a:gd name="connsiteX69" fmla="*/ 507132 w 868197"/>
                  <a:gd name="connsiteY69" fmla="*/ 856718 h 924466"/>
                  <a:gd name="connsiteX70" fmla="*/ 459256 w 868197"/>
                  <a:gd name="connsiteY70" fmla="*/ 672440 h 924466"/>
                  <a:gd name="connsiteX71" fmla="*/ 462869 w 868197"/>
                  <a:gd name="connsiteY71" fmla="*/ 683280 h 924466"/>
                  <a:gd name="connsiteX72" fmla="*/ 456546 w 868197"/>
                  <a:gd name="connsiteY72" fmla="*/ 693217 h 924466"/>
                  <a:gd name="connsiteX73" fmla="*/ 430350 w 868197"/>
                  <a:gd name="connsiteY73" fmla="*/ 708573 h 924466"/>
                  <a:gd name="connsiteX74" fmla="*/ 368021 w 868197"/>
                  <a:gd name="connsiteY74" fmla="*/ 646244 h 924466"/>
                  <a:gd name="connsiteX75" fmla="*/ 418607 w 868197"/>
                  <a:gd name="connsiteY75" fmla="*/ 635404 h 924466"/>
                  <a:gd name="connsiteX76" fmla="*/ 459256 w 868197"/>
                  <a:gd name="connsiteY76" fmla="*/ 672440 h 924466"/>
                  <a:gd name="connsiteX77" fmla="*/ 830521 w 868197"/>
                  <a:gd name="connsiteY77" fmla="*/ 525199 h 924466"/>
                  <a:gd name="connsiteX78" fmla="*/ 819681 w 868197"/>
                  <a:gd name="connsiteY78" fmla="*/ 538749 h 924466"/>
                  <a:gd name="connsiteX79" fmla="*/ 802518 w 868197"/>
                  <a:gd name="connsiteY79" fmla="*/ 541459 h 924466"/>
                  <a:gd name="connsiteX80" fmla="*/ 788969 w 868197"/>
                  <a:gd name="connsiteY80" fmla="*/ 530619 h 924466"/>
                  <a:gd name="connsiteX81" fmla="*/ 523392 w 868197"/>
                  <a:gd name="connsiteY81" fmla="*/ 69925 h 924466"/>
                  <a:gd name="connsiteX82" fmla="*/ 520682 w 868197"/>
                  <a:gd name="connsiteY82" fmla="*/ 52762 h 924466"/>
                  <a:gd name="connsiteX83" fmla="*/ 531522 w 868197"/>
                  <a:gd name="connsiteY83" fmla="*/ 39212 h 924466"/>
                  <a:gd name="connsiteX84" fmla="*/ 543265 w 868197"/>
                  <a:gd name="connsiteY84" fmla="*/ 36502 h 924466"/>
                  <a:gd name="connsiteX85" fmla="*/ 549588 w 868197"/>
                  <a:gd name="connsiteY85" fmla="*/ 37405 h 924466"/>
                  <a:gd name="connsiteX86" fmla="*/ 563138 w 868197"/>
                  <a:gd name="connsiteY86" fmla="*/ 48245 h 924466"/>
                  <a:gd name="connsiteX87" fmla="*/ 828715 w 868197"/>
                  <a:gd name="connsiteY87" fmla="*/ 508939 h 924466"/>
                  <a:gd name="connsiteX88" fmla="*/ 830521 w 868197"/>
                  <a:gd name="connsiteY88" fmla="*/ 525199 h 9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68197" h="924466">
                    <a:moveTo>
                      <a:pt x="859428" y="489969"/>
                    </a:moveTo>
                    <a:lnTo>
                      <a:pt x="762772" y="322855"/>
                    </a:lnTo>
                    <a:lnTo>
                      <a:pt x="770902" y="318338"/>
                    </a:lnTo>
                    <a:cubicBezTo>
                      <a:pt x="788065" y="308402"/>
                      <a:pt x="799808" y="293045"/>
                      <a:pt x="805228" y="274075"/>
                    </a:cubicBezTo>
                    <a:cubicBezTo>
                      <a:pt x="810648" y="255106"/>
                      <a:pt x="807938" y="236136"/>
                      <a:pt x="798002" y="218973"/>
                    </a:cubicBezTo>
                    <a:cubicBezTo>
                      <a:pt x="778129" y="184647"/>
                      <a:pt x="732963" y="172000"/>
                      <a:pt x="698636" y="192776"/>
                    </a:cubicBezTo>
                    <a:lnTo>
                      <a:pt x="690507" y="197293"/>
                    </a:lnTo>
                    <a:lnTo>
                      <a:pt x="593851" y="29275"/>
                    </a:lnTo>
                    <a:cubicBezTo>
                      <a:pt x="585721" y="15726"/>
                      <a:pt x="573075" y="5789"/>
                      <a:pt x="557718" y="2176"/>
                    </a:cubicBezTo>
                    <a:cubicBezTo>
                      <a:pt x="542362" y="-2341"/>
                      <a:pt x="527005" y="369"/>
                      <a:pt x="512552" y="8499"/>
                    </a:cubicBezTo>
                    <a:cubicBezTo>
                      <a:pt x="498099" y="16629"/>
                      <a:pt x="489066" y="29275"/>
                      <a:pt x="485452" y="44632"/>
                    </a:cubicBezTo>
                    <a:cubicBezTo>
                      <a:pt x="482742" y="55472"/>
                      <a:pt x="482742" y="65408"/>
                      <a:pt x="485452" y="76248"/>
                    </a:cubicBezTo>
                    <a:lnTo>
                      <a:pt x="393314" y="178324"/>
                    </a:lnTo>
                    <a:cubicBezTo>
                      <a:pt x="386990" y="185550"/>
                      <a:pt x="386990" y="197293"/>
                      <a:pt x="395120" y="203616"/>
                    </a:cubicBezTo>
                    <a:cubicBezTo>
                      <a:pt x="402347" y="209940"/>
                      <a:pt x="414090" y="209940"/>
                      <a:pt x="420413" y="201810"/>
                    </a:cubicBezTo>
                    <a:lnTo>
                      <a:pt x="503519" y="107865"/>
                    </a:lnTo>
                    <a:lnTo>
                      <a:pt x="745609" y="527005"/>
                    </a:lnTo>
                    <a:lnTo>
                      <a:pt x="340921" y="613725"/>
                    </a:lnTo>
                    <a:lnTo>
                      <a:pt x="228006" y="417704"/>
                    </a:lnTo>
                    <a:lnTo>
                      <a:pt x="312015" y="322855"/>
                    </a:lnTo>
                    <a:cubicBezTo>
                      <a:pt x="318338" y="315628"/>
                      <a:pt x="318338" y="303885"/>
                      <a:pt x="310208" y="297562"/>
                    </a:cubicBezTo>
                    <a:cubicBezTo>
                      <a:pt x="302982" y="291239"/>
                      <a:pt x="291238" y="291239"/>
                      <a:pt x="284915" y="299369"/>
                    </a:cubicBezTo>
                    <a:lnTo>
                      <a:pt x="193680" y="401444"/>
                    </a:lnTo>
                    <a:lnTo>
                      <a:pt x="42825" y="489066"/>
                    </a:lnTo>
                    <a:cubicBezTo>
                      <a:pt x="22952" y="500809"/>
                      <a:pt x="8499" y="518876"/>
                      <a:pt x="3079" y="541459"/>
                    </a:cubicBezTo>
                    <a:cubicBezTo>
                      <a:pt x="-3245" y="564042"/>
                      <a:pt x="369" y="586625"/>
                      <a:pt x="12112" y="606498"/>
                    </a:cubicBezTo>
                    <a:lnTo>
                      <a:pt x="69925" y="706767"/>
                    </a:lnTo>
                    <a:cubicBezTo>
                      <a:pt x="86184" y="734769"/>
                      <a:pt x="115091" y="750126"/>
                      <a:pt x="144900" y="750126"/>
                    </a:cubicBezTo>
                    <a:cubicBezTo>
                      <a:pt x="159353" y="750126"/>
                      <a:pt x="174710" y="746513"/>
                      <a:pt x="188260" y="738383"/>
                    </a:cubicBezTo>
                    <a:lnTo>
                      <a:pt x="231619" y="713993"/>
                    </a:lnTo>
                    <a:lnTo>
                      <a:pt x="420413" y="902787"/>
                    </a:lnTo>
                    <a:cubicBezTo>
                      <a:pt x="434866" y="917240"/>
                      <a:pt x="452933" y="924467"/>
                      <a:pt x="471903" y="924467"/>
                    </a:cubicBezTo>
                    <a:cubicBezTo>
                      <a:pt x="484549" y="924467"/>
                      <a:pt x="497196" y="920854"/>
                      <a:pt x="508036" y="914531"/>
                    </a:cubicBezTo>
                    <a:cubicBezTo>
                      <a:pt x="527909" y="902787"/>
                      <a:pt x="540555" y="883817"/>
                      <a:pt x="544168" y="860331"/>
                    </a:cubicBezTo>
                    <a:cubicBezTo>
                      <a:pt x="546878" y="837748"/>
                      <a:pt x="539652" y="815165"/>
                      <a:pt x="523392" y="798905"/>
                    </a:cubicBezTo>
                    <a:lnTo>
                      <a:pt x="458353" y="733866"/>
                    </a:lnTo>
                    <a:lnTo>
                      <a:pt x="476419" y="723930"/>
                    </a:lnTo>
                    <a:cubicBezTo>
                      <a:pt x="489969" y="715800"/>
                      <a:pt x="499002" y="702250"/>
                      <a:pt x="500809" y="686893"/>
                    </a:cubicBezTo>
                    <a:cubicBezTo>
                      <a:pt x="502616" y="671537"/>
                      <a:pt x="497196" y="656181"/>
                      <a:pt x="485452" y="645341"/>
                    </a:cubicBezTo>
                    <a:lnTo>
                      <a:pt x="463773" y="625468"/>
                    </a:lnTo>
                    <a:lnTo>
                      <a:pt x="768192" y="560428"/>
                    </a:lnTo>
                    <a:cubicBezTo>
                      <a:pt x="775419" y="567655"/>
                      <a:pt x="784452" y="573075"/>
                      <a:pt x="795292" y="575785"/>
                    </a:cubicBezTo>
                    <a:cubicBezTo>
                      <a:pt x="800712" y="577592"/>
                      <a:pt x="805228" y="577592"/>
                      <a:pt x="810648" y="577592"/>
                    </a:cubicBezTo>
                    <a:cubicBezTo>
                      <a:pt x="820585" y="577592"/>
                      <a:pt x="830521" y="574882"/>
                      <a:pt x="840458" y="569462"/>
                    </a:cubicBezTo>
                    <a:cubicBezTo>
                      <a:pt x="854008" y="561332"/>
                      <a:pt x="863944" y="548685"/>
                      <a:pt x="867557" y="533329"/>
                    </a:cubicBezTo>
                    <a:cubicBezTo>
                      <a:pt x="869364" y="518876"/>
                      <a:pt x="867557" y="503519"/>
                      <a:pt x="859428" y="489969"/>
                    </a:cubicBezTo>
                    <a:lnTo>
                      <a:pt x="859428" y="489969"/>
                    </a:lnTo>
                    <a:close/>
                    <a:moveTo>
                      <a:pt x="707670" y="228006"/>
                    </a:moveTo>
                    <a:lnTo>
                      <a:pt x="715799" y="223490"/>
                    </a:lnTo>
                    <a:cubicBezTo>
                      <a:pt x="732963" y="213553"/>
                      <a:pt x="755546" y="218973"/>
                      <a:pt x="765482" y="237039"/>
                    </a:cubicBezTo>
                    <a:cubicBezTo>
                      <a:pt x="775419" y="254203"/>
                      <a:pt x="769999" y="276786"/>
                      <a:pt x="751932" y="286722"/>
                    </a:cubicBezTo>
                    <a:lnTo>
                      <a:pt x="743802" y="291239"/>
                    </a:lnTo>
                    <a:lnTo>
                      <a:pt x="707670" y="228909"/>
                    </a:lnTo>
                    <a:lnTo>
                      <a:pt x="707670" y="228006"/>
                    </a:lnTo>
                    <a:close/>
                    <a:moveTo>
                      <a:pt x="169290" y="708573"/>
                    </a:moveTo>
                    <a:cubicBezTo>
                      <a:pt x="145804" y="722123"/>
                      <a:pt x="115091" y="713993"/>
                      <a:pt x="100637" y="690507"/>
                    </a:cubicBezTo>
                    <a:lnTo>
                      <a:pt x="42825" y="590238"/>
                    </a:lnTo>
                    <a:cubicBezTo>
                      <a:pt x="36502" y="578495"/>
                      <a:pt x="34695" y="564945"/>
                      <a:pt x="37405" y="552299"/>
                    </a:cubicBezTo>
                    <a:cubicBezTo>
                      <a:pt x="40115" y="539652"/>
                      <a:pt x="49148" y="528812"/>
                      <a:pt x="60891" y="521586"/>
                    </a:cubicBezTo>
                    <a:lnTo>
                      <a:pt x="199100" y="442093"/>
                    </a:lnTo>
                    <a:lnTo>
                      <a:pt x="307498" y="629081"/>
                    </a:lnTo>
                    <a:lnTo>
                      <a:pt x="169290" y="708573"/>
                    </a:lnTo>
                    <a:close/>
                    <a:moveTo>
                      <a:pt x="507132" y="856718"/>
                    </a:moveTo>
                    <a:cubicBezTo>
                      <a:pt x="505326" y="868461"/>
                      <a:pt x="499002" y="878398"/>
                      <a:pt x="489066" y="883817"/>
                    </a:cubicBezTo>
                    <a:cubicBezTo>
                      <a:pt x="474613" y="891947"/>
                      <a:pt x="456546" y="890141"/>
                      <a:pt x="444803" y="877495"/>
                    </a:cubicBezTo>
                    <a:lnTo>
                      <a:pt x="263235" y="695927"/>
                    </a:lnTo>
                    <a:lnTo>
                      <a:pt x="329178" y="657987"/>
                    </a:lnTo>
                    <a:lnTo>
                      <a:pt x="497196" y="826005"/>
                    </a:lnTo>
                    <a:cubicBezTo>
                      <a:pt x="504422" y="833232"/>
                      <a:pt x="508939" y="844975"/>
                      <a:pt x="507132" y="856718"/>
                    </a:cubicBezTo>
                    <a:lnTo>
                      <a:pt x="507132" y="856718"/>
                    </a:lnTo>
                    <a:close/>
                    <a:moveTo>
                      <a:pt x="459256" y="672440"/>
                    </a:moveTo>
                    <a:cubicBezTo>
                      <a:pt x="461966" y="675150"/>
                      <a:pt x="463773" y="678764"/>
                      <a:pt x="462869" y="683280"/>
                    </a:cubicBezTo>
                    <a:cubicBezTo>
                      <a:pt x="461966" y="687797"/>
                      <a:pt x="460159" y="690507"/>
                      <a:pt x="456546" y="693217"/>
                    </a:cubicBezTo>
                    <a:lnTo>
                      <a:pt x="430350" y="708573"/>
                    </a:lnTo>
                    <a:lnTo>
                      <a:pt x="368021" y="646244"/>
                    </a:lnTo>
                    <a:lnTo>
                      <a:pt x="418607" y="635404"/>
                    </a:lnTo>
                    <a:lnTo>
                      <a:pt x="459256" y="672440"/>
                    </a:lnTo>
                    <a:close/>
                    <a:moveTo>
                      <a:pt x="830521" y="525199"/>
                    </a:moveTo>
                    <a:cubicBezTo>
                      <a:pt x="828715" y="531522"/>
                      <a:pt x="825101" y="536039"/>
                      <a:pt x="819681" y="538749"/>
                    </a:cubicBezTo>
                    <a:cubicBezTo>
                      <a:pt x="814261" y="541459"/>
                      <a:pt x="807938" y="542362"/>
                      <a:pt x="802518" y="541459"/>
                    </a:cubicBezTo>
                    <a:cubicBezTo>
                      <a:pt x="796195" y="539652"/>
                      <a:pt x="791678" y="536039"/>
                      <a:pt x="788969" y="530619"/>
                    </a:cubicBezTo>
                    <a:lnTo>
                      <a:pt x="523392" y="69925"/>
                    </a:lnTo>
                    <a:cubicBezTo>
                      <a:pt x="520682" y="64505"/>
                      <a:pt x="519779" y="58182"/>
                      <a:pt x="520682" y="52762"/>
                    </a:cubicBezTo>
                    <a:cubicBezTo>
                      <a:pt x="522489" y="46439"/>
                      <a:pt x="526102" y="41922"/>
                      <a:pt x="531522" y="39212"/>
                    </a:cubicBezTo>
                    <a:cubicBezTo>
                      <a:pt x="535135" y="37405"/>
                      <a:pt x="538748" y="36502"/>
                      <a:pt x="543265" y="36502"/>
                    </a:cubicBezTo>
                    <a:cubicBezTo>
                      <a:pt x="545072" y="36502"/>
                      <a:pt x="546878" y="36502"/>
                      <a:pt x="549588" y="37405"/>
                    </a:cubicBezTo>
                    <a:cubicBezTo>
                      <a:pt x="555912" y="39212"/>
                      <a:pt x="560428" y="42825"/>
                      <a:pt x="563138" y="48245"/>
                    </a:cubicBezTo>
                    <a:lnTo>
                      <a:pt x="828715" y="508939"/>
                    </a:lnTo>
                    <a:cubicBezTo>
                      <a:pt x="831424" y="513456"/>
                      <a:pt x="832328" y="518876"/>
                      <a:pt x="830521" y="52519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301">
                <a:extLst>
                  <a:ext uri="{FF2B5EF4-FFF2-40B4-BE49-F238E27FC236}">
                    <a16:creationId xmlns:a16="http://schemas.microsoft.com/office/drawing/2014/main" id="{DED6FD8D-D8FC-5B1F-1111-C1259E07264E}"/>
                  </a:ext>
                </a:extLst>
              </p:cNvPr>
              <p:cNvSpPr/>
              <p:nvPr/>
            </p:nvSpPr>
            <p:spPr>
              <a:xfrm>
                <a:off x="4253152" y="1007954"/>
                <a:ext cx="36132" cy="36132"/>
              </a:xfrm>
              <a:custGeom>
                <a:avLst/>
                <a:gdLst>
                  <a:gd name="connsiteX0" fmla="*/ 18066 w 36132"/>
                  <a:gd name="connsiteY0" fmla="*/ 36133 h 36132"/>
                  <a:gd name="connsiteX1" fmla="*/ 30713 w 36132"/>
                  <a:gd name="connsiteY1" fmla="*/ 30713 h 36132"/>
                  <a:gd name="connsiteX2" fmla="*/ 36133 w 36132"/>
                  <a:gd name="connsiteY2" fmla="*/ 18066 h 36132"/>
                  <a:gd name="connsiteX3" fmla="*/ 30713 w 36132"/>
                  <a:gd name="connsiteY3" fmla="*/ 5420 h 36132"/>
                  <a:gd name="connsiteX4" fmla="*/ 18066 w 36132"/>
                  <a:gd name="connsiteY4" fmla="*/ 0 h 36132"/>
                  <a:gd name="connsiteX5" fmla="*/ 5420 w 36132"/>
                  <a:gd name="connsiteY5" fmla="*/ 5420 h 36132"/>
                  <a:gd name="connsiteX6" fmla="*/ 0 w 36132"/>
                  <a:gd name="connsiteY6" fmla="*/ 18066 h 36132"/>
                  <a:gd name="connsiteX7" fmla="*/ 5420 w 36132"/>
                  <a:gd name="connsiteY7" fmla="*/ 30713 h 36132"/>
                  <a:gd name="connsiteX8" fmla="*/ 18066 w 36132"/>
                  <a:gd name="connsiteY8" fmla="*/ 36133 h 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32" h="36132">
                    <a:moveTo>
                      <a:pt x="18066" y="36133"/>
                    </a:moveTo>
                    <a:cubicBezTo>
                      <a:pt x="22583" y="36133"/>
                      <a:pt x="27100" y="34327"/>
                      <a:pt x="30713" y="30713"/>
                    </a:cubicBezTo>
                    <a:cubicBezTo>
                      <a:pt x="34326" y="27100"/>
                      <a:pt x="36133" y="22583"/>
                      <a:pt x="36133" y="18066"/>
                    </a:cubicBezTo>
                    <a:cubicBezTo>
                      <a:pt x="36133" y="13550"/>
                      <a:pt x="34326" y="9033"/>
                      <a:pt x="30713" y="5420"/>
                    </a:cubicBezTo>
                    <a:cubicBezTo>
                      <a:pt x="27100" y="1807"/>
                      <a:pt x="22583" y="0"/>
                      <a:pt x="18066" y="0"/>
                    </a:cubicBezTo>
                    <a:cubicBezTo>
                      <a:pt x="13550" y="0"/>
                      <a:pt x="9033" y="1807"/>
                      <a:pt x="5420" y="5420"/>
                    </a:cubicBezTo>
                    <a:cubicBezTo>
                      <a:pt x="1807" y="9033"/>
                      <a:pt x="0" y="13550"/>
                      <a:pt x="0" y="18066"/>
                    </a:cubicBezTo>
                    <a:cubicBezTo>
                      <a:pt x="0" y="22583"/>
                      <a:pt x="1807" y="27100"/>
                      <a:pt x="5420" y="30713"/>
                    </a:cubicBezTo>
                    <a:cubicBezTo>
                      <a:pt x="8130" y="34327"/>
                      <a:pt x="13550" y="36133"/>
                      <a:pt x="18066" y="3613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768BE90D-1358-21FF-19B7-9E56D69A81DD}"/>
                </a:ext>
              </a:extLst>
            </p:cNvPr>
            <p:cNvGrpSpPr/>
            <p:nvPr/>
          </p:nvGrpSpPr>
          <p:grpSpPr>
            <a:xfrm>
              <a:off x="3958353" y="890522"/>
              <a:ext cx="708520" cy="605461"/>
              <a:chOff x="3958353" y="890522"/>
              <a:chExt cx="708520" cy="605461"/>
            </a:xfrm>
            <a:solidFill>
              <a:srgbClr val="60A9DD"/>
            </a:solidFill>
          </p:grpSpPr>
          <p:sp>
            <p:nvSpPr>
              <p:cNvPr id="16" name="Freeform 298">
                <a:extLst>
                  <a:ext uri="{FF2B5EF4-FFF2-40B4-BE49-F238E27FC236}">
                    <a16:creationId xmlns:a16="http://schemas.microsoft.com/office/drawing/2014/main" id="{D85357D8-0ACB-CF69-3FD0-0264F9BD2224}"/>
                  </a:ext>
                </a:extLst>
              </p:cNvPr>
              <p:cNvSpPr/>
              <p:nvPr/>
            </p:nvSpPr>
            <p:spPr>
              <a:xfrm>
                <a:off x="4150173" y="890522"/>
                <a:ext cx="516699" cy="505860"/>
              </a:xfrm>
              <a:custGeom>
                <a:avLst/>
                <a:gdLst>
                  <a:gd name="connsiteX0" fmla="*/ 274610 w 516699"/>
                  <a:gd name="connsiteY0" fmla="*/ 0 h 505860"/>
                  <a:gd name="connsiteX1" fmla="*/ 516700 w 516699"/>
                  <a:gd name="connsiteY1" fmla="*/ 419141 h 505860"/>
                  <a:gd name="connsiteX2" fmla="*/ 112915 w 516699"/>
                  <a:gd name="connsiteY2" fmla="*/ 505860 h 505860"/>
                  <a:gd name="connsiteX3" fmla="*/ 0 w 516699"/>
                  <a:gd name="connsiteY3" fmla="*/ 309840 h 50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699" h="505860">
                    <a:moveTo>
                      <a:pt x="274610" y="0"/>
                    </a:moveTo>
                    <a:lnTo>
                      <a:pt x="516700" y="419141"/>
                    </a:lnTo>
                    <a:lnTo>
                      <a:pt x="112915" y="505860"/>
                    </a:lnTo>
                    <a:lnTo>
                      <a:pt x="0" y="309840"/>
                    </a:lnTo>
                  </a:path>
                </a:pathLst>
              </a:custGeom>
              <a:solidFill>
                <a:srgbClr val="FED100"/>
              </a:solidFill>
              <a:ln w="9028" cap="flat">
                <a:solidFill>
                  <a:srgbClr val="FED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299">
                <a:extLst>
                  <a:ext uri="{FF2B5EF4-FFF2-40B4-BE49-F238E27FC236}">
                    <a16:creationId xmlns:a16="http://schemas.microsoft.com/office/drawing/2014/main" id="{65B7B105-B8DF-8848-11A0-418DC8992A80}"/>
                  </a:ext>
                </a:extLst>
              </p:cNvPr>
              <p:cNvSpPr/>
              <p:nvPr/>
            </p:nvSpPr>
            <p:spPr>
              <a:xfrm>
                <a:off x="3958353" y="1222945"/>
                <a:ext cx="271312" cy="273038"/>
              </a:xfrm>
              <a:custGeom>
                <a:avLst/>
                <a:gdLst>
                  <a:gd name="connsiteX0" fmla="*/ 133104 w 271312"/>
                  <a:gd name="connsiteY0" fmla="*/ 266480 h 273038"/>
                  <a:gd name="connsiteX1" fmla="*/ 64452 w 271312"/>
                  <a:gd name="connsiteY1" fmla="*/ 248413 h 273038"/>
                  <a:gd name="connsiteX2" fmla="*/ 6639 w 271312"/>
                  <a:gd name="connsiteY2" fmla="*/ 148144 h 273038"/>
                  <a:gd name="connsiteX3" fmla="*/ 1220 w 271312"/>
                  <a:gd name="connsiteY3" fmla="*/ 110205 h 273038"/>
                  <a:gd name="connsiteX4" fmla="*/ 24706 w 271312"/>
                  <a:gd name="connsiteY4" fmla="*/ 79492 h 273038"/>
                  <a:gd name="connsiteX5" fmla="*/ 162914 w 271312"/>
                  <a:gd name="connsiteY5" fmla="*/ 0 h 273038"/>
                  <a:gd name="connsiteX6" fmla="*/ 271313 w 271312"/>
                  <a:gd name="connsiteY6" fmla="*/ 186987 h 273038"/>
                  <a:gd name="connsiteX7" fmla="*/ 133104 w 271312"/>
                  <a:gd name="connsiteY7" fmla="*/ 266480 h 2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12" h="273038">
                    <a:moveTo>
                      <a:pt x="133104" y="266480"/>
                    </a:moveTo>
                    <a:cubicBezTo>
                      <a:pt x="109618" y="280030"/>
                      <a:pt x="78905" y="271900"/>
                      <a:pt x="64452" y="248413"/>
                    </a:cubicBezTo>
                    <a:lnTo>
                      <a:pt x="6639" y="148144"/>
                    </a:lnTo>
                    <a:cubicBezTo>
                      <a:pt x="316" y="136401"/>
                      <a:pt x="-1490" y="122852"/>
                      <a:pt x="1220" y="110205"/>
                    </a:cubicBezTo>
                    <a:cubicBezTo>
                      <a:pt x="4833" y="97559"/>
                      <a:pt x="12963" y="86719"/>
                      <a:pt x="24706" y="79492"/>
                    </a:cubicBezTo>
                    <a:lnTo>
                      <a:pt x="162914" y="0"/>
                    </a:lnTo>
                    <a:lnTo>
                      <a:pt x="271313" y="186987"/>
                    </a:lnTo>
                    <a:lnTo>
                      <a:pt x="133104" y="266480"/>
                    </a:lnTo>
                    <a:close/>
                  </a:path>
                </a:pathLst>
              </a:custGeom>
              <a:solidFill>
                <a:srgbClr val="FED1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2D9EA-899C-933B-8DE8-FAA7929AA906}"/>
              </a:ext>
            </a:extLst>
          </p:cNvPr>
          <p:cNvGrpSpPr/>
          <p:nvPr/>
        </p:nvGrpSpPr>
        <p:grpSpPr>
          <a:xfrm>
            <a:off x="2730687" y="2025589"/>
            <a:ext cx="759125" cy="606614"/>
            <a:chOff x="3454400" y="159975"/>
            <a:chExt cx="4578885" cy="3280548"/>
          </a:xfrm>
        </p:grpSpPr>
        <p:sp>
          <p:nvSpPr>
            <p:cNvPr id="21" name="Freeform 403">
              <a:extLst>
                <a:ext uri="{FF2B5EF4-FFF2-40B4-BE49-F238E27FC236}">
                  <a16:creationId xmlns:a16="http://schemas.microsoft.com/office/drawing/2014/main" id="{505DBDD8-A2EB-21F8-85F6-D961B057FC2A}"/>
                </a:ext>
              </a:extLst>
            </p:cNvPr>
            <p:cNvSpPr/>
            <p:nvPr/>
          </p:nvSpPr>
          <p:spPr>
            <a:xfrm>
              <a:off x="4917909" y="815474"/>
              <a:ext cx="1818990" cy="1732303"/>
            </a:xfrm>
            <a:custGeom>
              <a:avLst/>
              <a:gdLst>
                <a:gd name="connsiteX0" fmla="*/ 779311 w 1818990"/>
                <a:gd name="connsiteY0" fmla="*/ 202057 h 1732303"/>
                <a:gd name="connsiteX1" fmla="*/ 821509 w 1818990"/>
                <a:gd name="connsiteY1" fmla="*/ 146379 h 1732303"/>
                <a:gd name="connsiteX2" fmla="*/ 834078 w 1818990"/>
                <a:gd name="connsiteY2" fmla="*/ 148175 h 1732303"/>
                <a:gd name="connsiteX3" fmla="*/ 908598 w 1818990"/>
                <a:gd name="connsiteY3" fmla="*/ 0 h 1732303"/>
                <a:gd name="connsiteX4" fmla="*/ 935532 w 1818990"/>
                <a:gd name="connsiteY4" fmla="*/ 49392 h 1732303"/>
                <a:gd name="connsiteX5" fmla="*/ 1159988 w 1818990"/>
                <a:gd name="connsiteY5" fmla="*/ 506490 h 1732303"/>
                <a:gd name="connsiteX6" fmla="*/ 1259647 w 1818990"/>
                <a:gd name="connsiteY6" fmla="*/ 579231 h 1732303"/>
                <a:gd name="connsiteX7" fmla="*/ 1525402 w 1818990"/>
                <a:gd name="connsiteY7" fmla="*/ 616948 h 1732303"/>
                <a:gd name="connsiteX8" fmla="*/ 1818991 w 1818990"/>
                <a:gd name="connsiteY8" fmla="*/ 660053 h 1732303"/>
                <a:gd name="connsiteX9" fmla="*/ 1783976 w 1818990"/>
                <a:gd name="connsiteY9" fmla="*/ 696873 h 1732303"/>
                <a:gd name="connsiteX10" fmla="*/ 1418561 w 1818990"/>
                <a:gd name="connsiteY10" fmla="*/ 1052493 h 1732303"/>
                <a:gd name="connsiteX11" fmla="*/ 1376364 w 1818990"/>
                <a:gd name="connsiteY11" fmla="*/ 1172829 h 1732303"/>
                <a:gd name="connsiteX12" fmla="*/ 1424846 w 1818990"/>
                <a:gd name="connsiteY12" fmla="*/ 1450321 h 1732303"/>
                <a:gd name="connsiteX13" fmla="*/ 1472431 w 1818990"/>
                <a:gd name="connsiteY13" fmla="*/ 1731405 h 1732303"/>
                <a:gd name="connsiteX14" fmla="*/ 1422153 w 1818990"/>
                <a:gd name="connsiteY14" fmla="*/ 1706261 h 1732303"/>
                <a:gd name="connsiteX15" fmla="*/ 979526 w 1818990"/>
                <a:gd name="connsiteY15" fmla="*/ 1472772 h 1732303"/>
                <a:gd name="connsiteX16" fmla="*/ 841261 w 1818990"/>
                <a:gd name="connsiteY16" fmla="*/ 1471874 h 1732303"/>
                <a:gd name="connsiteX17" fmla="*/ 457890 w 1818990"/>
                <a:gd name="connsiteY17" fmla="*/ 1673931 h 1732303"/>
                <a:gd name="connsiteX18" fmla="*/ 345662 w 1818990"/>
                <a:gd name="connsiteY18" fmla="*/ 1732303 h 1732303"/>
                <a:gd name="connsiteX19" fmla="*/ 439036 w 1818990"/>
                <a:gd name="connsiteY19" fmla="*/ 1188096 h 1732303"/>
                <a:gd name="connsiteX20" fmla="*/ 395042 w 1818990"/>
                <a:gd name="connsiteY20" fmla="*/ 1048003 h 1732303"/>
                <a:gd name="connsiteX21" fmla="*/ 35913 w 1818990"/>
                <a:gd name="connsiteY21" fmla="*/ 698669 h 1732303"/>
                <a:gd name="connsiteX22" fmla="*/ 0 w 1818990"/>
                <a:gd name="connsiteY22" fmla="*/ 661849 h 1732303"/>
                <a:gd name="connsiteX23" fmla="*/ 47585 w 1818990"/>
                <a:gd name="connsiteY23" fmla="*/ 652869 h 1732303"/>
                <a:gd name="connsiteX24" fmla="*/ 525227 w 1818990"/>
                <a:gd name="connsiteY24" fmla="*/ 585517 h 1732303"/>
                <a:gd name="connsiteX25" fmla="*/ 648229 w 1818990"/>
                <a:gd name="connsiteY25" fmla="*/ 521757 h 1732303"/>
                <a:gd name="connsiteX26" fmla="*/ 677857 w 1818990"/>
                <a:gd name="connsiteY26" fmla="*/ 442730 h 1732303"/>
                <a:gd name="connsiteX27" fmla="*/ 685937 w 1818990"/>
                <a:gd name="connsiteY27" fmla="*/ 443628 h 173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8990" h="1732303">
                  <a:moveTo>
                    <a:pt x="779311" y="202057"/>
                  </a:moveTo>
                  <a:cubicBezTo>
                    <a:pt x="773924" y="176912"/>
                    <a:pt x="788289" y="146379"/>
                    <a:pt x="821509" y="146379"/>
                  </a:cubicBezTo>
                  <a:cubicBezTo>
                    <a:pt x="825998" y="146379"/>
                    <a:pt x="830487" y="147277"/>
                    <a:pt x="834078" y="148175"/>
                  </a:cubicBezTo>
                  <a:cubicBezTo>
                    <a:pt x="860115" y="102376"/>
                    <a:pt x="881663" y="52984"/>
                    <a:pt x="908598" y="0"/>
                  </a:cubicBezTo>
                  <a:cubicBezTo>
                    <a:pt x="920269" y="21553"/>
                    <a:pt x="928350" y="35921"/>
                    <a:pt x="935532" y="49392"/>
                  </a:cubicBezTo>
                  <a:cubicBezTo>
                    <a:pt x="1010949" y="201159"/>
                    <a:pt x="1086367" y="353825"/>
                    <a:pt x="1159988" y="506490"/>
                  </a:cubicBezTo>
                  <a:cubicBezTo>
                    <a:pt x="1180638" y="549595"/>
                    <a:pt x="1212960" y="572944"/>
                    <a:pt x="1259647" y="579231"/>
                  </a:cubicBezTo>
                  <a:cubicBezTo>
                    <a:pt x="1348531" y="590905"/>
                    <a:pt x="1436518" y="603477"/>
                    <a:pt x="1525402" y="616948"/>
                  </a:cubicBezTo>
                  <a:cubicBezTo>
                    <a:pt x="1620572" y="630418"/>
                    <a:pt x="1716639" y="644787"/>
                    <a:pt x="1818991" y="660053"/>
                  </a:cubicBezTo>
                  <a:cubicBezTo>
                    <a:pt x="1803728" y="676218"/>
                    <a:pt x="1794749" y="686994"/>
                    <a:pt x="1783976" y="696873"/>
                  </a:cubicBezTo>
                  <a:cubicBezTo>
                    <a:pt x="1662770" y="815413"/>
                    <a:pt x="1541563" y="934851"/>
                    <a:pt x="1418561" y="1052493"/>
                  </a:cubicBezTo>
                  <a:cubicBezTo>
                    <a:pt x="1383546" y="1086619"/>
                    <a:pt x="1367386" y="1124336"/>
                    <a:pt x="1376364" y="1172829"/>
                  </a:cubicBezTo>
                  <a:cubicBezTo>
                    <a:pt x="1393422" y="1265327"/>
                    <a:pt x="1408685" y="1357824"/>
                    <a:pt x="1424846" y="1450321"/>
                  </a:cubicBezTo>
                  <a:cubicBezTo>
                    <a:pt x="1440109" y="1541921"/>
                    <a:pt x="1455372" y="1633520"/>
                    <a:pt x="1472431" y="1731405"/>
                  </a:cubicBezTo>
                  <a:cubicBezTo>
                    <a:pt x="1450883" y="1720629"/>
                    <a:pt x="1436518" y="1714343"/>
                    <a:pt x="1422153" y="1706261"/>
                  </a:cubicBezTo>
                  <a:cubicBezTo>
                    <a:pt x="1274910" y="1629030"/>
                    <a:pt x="1126769" y="1551799"/>
                    <a:pt x="979526" y="1472772"/>
                  </a:cubicBezTo>
                  <a:cubicBezTo>
                    <a:pt x="931941" y="1446729"/>
                    <a:pt x="889743" y="1444933"/>
                    <a:pt x="841261" y="1471874"/>
                  </a:cubicBezTo>
                  <a:cubicBezTo>
                    <a:pt x="714668" y="1541022"/>
                    <a:pt x="586279" y="1606579"/>
                    <a:pt x="457890" y="1673931"/>
                  </a:cubicBezTo>
                  <a:cubicBezTo>
                    <a:pt x="422875" y="1691892"/>
                    <a:pt x="387860" y="1710751"/>
                    <a:pt x="345662" y="1732303"/>
                  </a:cubicBezTo>
                  <a:cubicBezTo>
                    <a:pt x="377086" y="1545513"/>
                    <a:pt x="405816" y="1366804"/>
                    <a:pt x="439036" y="1188096"/>
                  </a:cubicBezTo>
                  <a:cubicBezTo>
                    <a:pt x="449810" y="1130622"/>
                    <a:pt x="437240" y="1087516"/>
                    <a:pt x="395042" y="1048003"/>
                  </a:cubicBezTo>
                  <a:cubicBezTo>
                    <a:pt x="273836" y="933055"/>
                    <a:pt x="155324" y="815413"/>
                    <a:pt x="35913" y="698669"/>
                  </a:cubicBezTo>
                  <a:cubicBezTo>
                    <a:pt x="25139" y="687892"/>
                    <a:pt x="14365" y="677116"/>
                    <a:pt x="0" y="661849"/>
                  </a:cubicBezTo>
                  <a:cubicBezTo>
                    <a:pt x="21548" y="657359"/>
                    <a:pt x="35015" y="654665"/>
                    <a:pt x="47585" y="652869"/>
                  </a:cubicBezTo>
                  <a:cubicBezTo>
                    <a:pt x="206499" y="629520"/>
                    <a:pt x="365414" y="601681"/>
                    <a:pt x="525227" y="585517"/>
                  </a:cubicBezTo>
                  <a:cubicBezTo>
                    <a:pt x="582688" y="579231"/>
                    <a:pt x="620396" y="557678"/>
                    <a:pt x="648229" y="521757"/>
                  </a:cubicBezTo>
                  <a:cubicBezTo>
                    <a:pt x="623090" y="497510"/>
                    <a:pt x="632966" y="442730"/>
                    <a:pt x="677857" y="442730"/>
                  </a:cubicBezTo>
                  <a:cubicBezTo>
                    <a:pt x="680551" y="442730"/>
                    <a:pt x="683244" y="442730"/>
                    <a:pt x="685937" y="443628"/>
                  </a:cubicBezTo>
                </a:path>
              </a:pathLst>
            </a:custGeom>
            <a:solidFill>
              <a:srgbClr val="00BADE"/>
            </a:solidFill>
            <a:ln w="89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4E225F-693C-04E7-3E83-A67E69B34B94}"/>
                </a:ext>
              </a:extLst>
            </p:cNvPr>
            <p:cNvGrpSpPr/>
            <p:nvPr/>
          </p:nvGrpSpPr>
          <p:grpSpPr>
            <a:xfrm>
              <a:off x="3454400" y="159975"/>
              <a:ext cx="4578885" cy="3280548"/>
              <a:chOff x="3454400" y="159975"/>
              <a:chExt cx="4578885" cy="3280548"/>
            </a:xfrm>
          </p:grpSpPr>
          <p:sp>
            <p:nvSpPr>
              <p:cNvPr id="23" name="Freeform 405">
                <a:extLst>
                  <a:ext uri="{FF2B5EF4-FFF2-40B4-BE49-F238E27FC236}">
                    <a16:creationId xmlns:a16="http://schemas.microsoft.com/office/drawing/2014/main" id="{08344195-34AE-1D36-2A5F-E53374C2F890}"/>
                  </a:ext>
                </a:extLst>
              </p:cNvPr>
              <p:cNvSpPr/>
              <p:nvPr/>
            </p:nvSpPr>
            <p:spPr>
              <a:xfrm>
                <a:off x="3454400" y="163639"/>
                <a:ext cx="2024310" cy="3276884"/>
              </a:xfrm>
              <a:custGeom>
                <a:avLst/>
                <a:gdLst>
                  <a:gd name="connsiteX0" fmla="*/ 0 w 2024310"/>
                  <a:gd name="connsiteY0" fmla="*/ 1615139 h 3276884"/>
                  <a:gd name="connsiteX1" fmla="*/ 502781 w 2024310"/>
                  <a:gd name="connsiteY1" fmla="*/ 1456187 h 3276884"/>
                  <a:gd name="connsiteX2" fmla="*/ 659003 w 2024310"/>
                  <a:gd name="connsiteY2" fmla="*/ 1519948 h 3276884"/>
                  <a:gd name="connsiteX3" fmla="*/ 659003 w 2024310"/>
                  <a:gd name="connsiteY3" fmla="*/ 1316094 h 3276884"/>
                  <a:gd name="connsiteX4" fmla="*/ 106841 w 2024310"/>
                  <a:gd name="connsiteY4" fmla="*/ 815891 h 3276884"/>
                  <a:gd name="connsiteX5" fmla="*/ 173280 w 2024310"/>
                  <a:gd name="connsiteY5" fmla="*/ 726986 h 3276884"/>
                  <a:gd name="connsiteX6" fmla="*/ 723646 w 2024310"/>
                  <a:gd name="connsiteY6" fmla="*/ 893122 h 3276884"/>
                  <a:gd name="connsiteX7" fmla="*/ 734420 w 2024310"/>
                  <a:gd name="connsiteY7" fmla="*/ 899408 h 3276884"/>
                  <a:gd name="connsiteX8" fmla="*/ 783800 w 2024310"/>
                  <a:gd name="connsiteY8" fmla="*/ 762009 h 3276884"/>
                  <a:gd name="connsiteX9" fmla="*/ 774822 w 2024310"/>
                  <a:gd name="connsiteY9" fmla="*/ 730578 h 3276884"/>
                  <a:gd name="connsiteX10" fmla="*/ 916678 w 2024310"/>
                  <a:gd name="connsiteY10" fmla="*/ 59748 h 3276884"/>
                  <a:gd name="connsiteX11" fmla="*/ 1036986 w 2024310"/>
                  <a:gd name="connsiteY11" fmla="*/ 2274 h 3276884"/>
                  <a:gd name="connsiteX12" fmla="*/ 1107914 w 2024310"/>
                  <a:gd name="connsiteY12" fmla="*/ 18438 h 3276884"/>
                  <a:gd name="connsiteX13" fmla="*/ 1050454 w 2024310"/>
                  <a:gd name="connsiteY13" fmla="*/ 728782 h 3276884"/>
                  <a:gd name="connsiteX14" fmla="*/ 967854 w 2024310"/>
                  <a:gd name="connsiteY14" fmla="*/ 771887 h 3276884"/>
                  <a:gd name="connsiteX15" fmla="*/ 893335 w 2024310"/>
                  <a:gd name="connsiteY15" fmla="*/ 849118 h 3276884"/>
                  <a:gd name="connsiteX16" fmla="*/ 1940197 w 2024310"/>
                  <a:gd name="connsiteY16" fmla="*/ 2981944 h 3276884"/>
                  <a:gd name="connsiteX17" fmla="*/ 2021001 w 2024310"/>
                  <a:gd name="connsiteY17" fmla="*/ 3077135 h 3276884"/>
                  <a:gd name="connsiteX18" fmla="*/ 1901591 w 2024310"/>
                  <a:gd name="connsiteY18" fmla="*/ 3110362 h 3276884"/>
                  <a:gd name="connsiteX19" fmla="*/ 1574783 w 2024310"/>
                  <a:gd name="connsiteY19" fmla="*/ 2981944 h 3276884"/>
                  <a:gd name="connsiteX20" fmla="*/ 1569396 w 2024310"/>
                  <a:gd name="connsiteY20" fmla="*/ 2989128 h 3276884"/>
                  <a:gd name="connsiteX21" fmla="*/ 1010052 w 2024310"/>
                  <a:gd name="connsiteY21" fmla="*/ 3258537 h 3276884"/>
                  <a:gd name="connsiteX22" fmla="*/ 865502 w 2024310"/>
                  <a:gd name="connsiteY22" fmla="*/ 3200165 h 3276884"/>
                  <a:gd name="connsiteX23" fmla="*/ 823304 w 2024310"/>
                  <a:gd name="connsiteY23" fmla="*/ 3104076 h 3276884"/>
                  <a:gd name="connsiteX24" fmla="*/ 1190514 w 2024310"/>
                  <a:gd name="connsiteY24" fmla="*/ 2715228 h 3276884"/>
                  <a:gd name="connsiteX25" fmla="*/ 1207573 w 2024310"/>
                  <a:gd name="connsiteY25" fmla="*/ 2707146 h 3276884"/>
                  <a:gd name="connsiteX26" fmla="*/ 1040578 w 2024310"/>
                  <a:gd name="connsiteY26" fmla="*/ 2523947 h 3276884"/>
                  <a:gd name="connsiteX27" fmla="*/ 738011 w 2024310"/>
                  <a:gd name="connsiteY27" fmla="*/ 2686491 h 3276884"/>
                  <a:gd name="connsiteX28" fmla="*/ 285508 w 2024310"/>
                  <a:gd name="connsiteY28" fmla="*/ 2471861 h 3276884"/>
                  <a:gd name="connsiteX29" fmla="*/ 289997 w 2024310"/>
                  <a:gd name="connsiteY29" fmla="*/ 2389243 h 3276884"/>
                  <a:gd name="connsiteX30" fmla="*/ 802654 w 2024310"/>
                  <a:gd name="connsiteY30" fmla="*/ 2151264 h 3276884"/>
                  <a:gd name="connsiteX31" fmla="*/ 812530 w 2024310"/>
                  <a:gd name="connsiteY31" fmla="*/ 2148570 h 3276884"/>
                  <a:gd name="connsiteX32" fmla="*/ 725442 w 2024310"/>
                  <a:gd name="connsiteY32" fmla="*/ 1910591 h 3276884"/>
                  <a:gd name="connsiteX33" fmla="*/ 638353 w 2024310"/>
                  <a:gd name="connsiteY33" fmla="*/ 1957289 h 3276884"/>
                  <a:gd name="connsiteX34" fmla="*/ 76315 w 2024310"/>
                  <a:gd name="connsiteY34" fmla="*/ 1790255 h 3276884"/>
                  <a:gd name="connsiteX35" fmla="*/ 0 w 2024310"/>
                  <a:gd name="connsiteY35" fmla="*/ 1670817 h 3276884"/>
                  <a:gd name="connsiteX36" fmla="*/ 0 w 2024310"/>
                  <a:gd name="connsiteY36" fmla="*/ 1615139 h 3276884"/>
                  <a:gd name="connsiteX37" fmla="*/ 1036986 w 2024310"/>
                  <a:gd name="connsiteY37" fmla="*/ 148653 h 3276884"/>
                  <a:gd name="connsiteX38" fmla="*/ 832283 w 2024310"/>
                  <a:gd name="connsiteY38" fmla="*/ 578810 h 3276884"/>
                  <a:gd name="connsiteX39" fmla="*/ 971445 w 2024310"/>
                  <a:gd name="connsiteY39" fmla="*/ 623712 h 3276884"/>
                  <a:gd name="connsiteX40" fmla="*/ 1036986 w 2024310"/>
                  <a:gd name="connsiteY40" fmla="*/ 148653 h 3276884"/>
                  <a:gd name="connsiteX41" fmla="*/ 966956 w 2024310"/>
                  <a:gd name="connsiteY41" fmla="*/ 3096892 h 3276884"/>
                  <a:gd name="connsiteX42" fmla="*/ 1425744 w 2024310"/>
                  <a:gd name="connsiteY42" fmla="*/ 2982841 h 3276884"/>
                  <a:gd name="connsiteX43" fmla="*/ 1341349 w 2024310"/>
                  <a:gd name="connsiteY43" fmla="*/ 2833768 h 3276884"/>
                  <a:gd name="connsiteX44" fmla="*/ 966956 w 2024310"/>
                  <a:gd name="connsiteY44" fmla="*/ 3096892 h 3276884"/>
                  <a:gd name="connsiteX45" fmla="*/ 428262 w 2024310"/>
                  <a:gd name="connsiteY45" fmla="*/ 2426960 h 3276884"/>
                  <a:gd name="connsiteX46" fmla="*/ 910393 w 2024310"/>
                  <a:gd name="connsiteY46" fmla="*/ 2466473 h 3276884"/>
                  <a:gd name="connsiteX47" fmla="*/ 898722 w 2024310"/>
                  <a:gd name="connsiteY47" fmla="*/ 2329074 h 3276884"/>
                  <a:gd name="connsiteX48" fmla="*/ 859217 w 2024310"/>
                  <a:gd name="connsiteY48" fmla="*/ 2308420 h 3276884"/>
                  <a:gd name="connsiteX49" fmla="*/ 428262 w 2024310"/>
                  <a:gd name="connsiteY49" fmla="*/ 2426960 h 3276884"/>
                  <a:gd name="connsiteX50" fmla="*/ 242412 w 2024310"/>
                  <a:gd name="connsiteY50" fmla="*/ 851812 h 3276884"/>
                  <a:gd name="connsiteX51" fmla="*/ 251391 w 2024310"/>
                  <a:gd name="connsiteY51" fmla="*/ 911980 h 3276884"/>
                  <a:gd name="connsiteX52" fmla="*/ 594359 w 2024310"/>
                  <a:gd name="connsiteY52" fmla="*/ 1187676 h 3276884"/>
                  <a:gd name="connsiteX53" fmla="*/ 666185 w 2024310"/>
                  <a:gd name="connsiteY53" fmla="*/ 1087994 h 3276884"/>
                  <a:gd name="connsiteX54" fmla="*/ 242412 w 2024310"/>
                  <a:gd name="connsiteY54" fmla="*/ 851812 h 3276884"/>
                  <a:gd name="connsiteX55" fmla="*/ 154426 w 2024310"/>
                  <a:gd name="connsiteY55" fmla="*/ 1659143 h 3276884"/>
                  <a:gd name="connsiteX56" fmla="*/ 560242 w 2024310"/>
                  <a:gd name="connsiteY56" fmla="*/ 1841443 h 3276884"/>
                  <a:gd name="connsiteX57" fmla="*/ 653616 w 2024310"/>
                  <a:gd name="connsiteY57" fmla="*/ 1755232 h 3276884"/>
                  <a:gd name="connsiteX58" fmla="*/ 597053 w 2024310"/>
                  <a:gd name="connsiteY58" fmla="*/ 1646570 h 3276884"/>
                  <a:gd name="connsiteX59" fmla="*/ 154426 w 2024310"/>
                  <a:gd name="connsiteY59" fmla="*/ 1659143 h 327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024310" h="3276884">
                    <a:moveTo>
                      <a:pt x="0" y="1615139"/>
                    </a:moveTo>
                    <a:cubicBezTo>
                      <a:pt x="140958" y="1478638"/>
                      <a:pt x="305260" y="1410388"/>
                      <a:pt x="502781" y="1456187"/>
                    </a:cubicBezTo>
                    <a:cubicBezTo>
                      <a:pt x="556651" y="1468760"/>
                      <a:pt x="606031" y="1497497"/>
                      <a:pt x="659003" y="1519948"/>
                    </a:cubicBezTo>
                    <a:cubicBezTo>
                      <a:pt x="659003" y="1454391"/>
                      <a:pt x="659003" y="1385243"/>
                      <a:pt x="659003" y="1316094"/>
                    </a:cubicBezTo>
                    <a:cubicBezTo>
                      <a:pt x="296282" y="1369976"/>
                      <a:pt x="107739" y="1079014"/>
                      <a:pt x="106841" y="815891"/>
                    </a:cubicBezTo>
                    <a:cubicBezTo>
                      <a:pt x="106841" y="759315"/>
                      <a:pt x="119411" y="739558"/>
                      <a:pt x="173280" y="726986"/>
                    </a:cubicBezTo>
                    <a:cubicBezTo>
                      <a:pt x="388758" y="674002"/>
                      <a:pt x="578198" y="711719"/>
                      <a:pt x="723646" y="893122"/>
                    </a:cubicBezTo>
                    <a:cubicBezTo>
                      <a:pt x="725442" y="894918"/>
                      <a:pt x="728135" y="895816"/>
                      <a:pt x="734420" y="899408"/>
                    </a:cubicBezTo>
                    <a:cubicBezTo>
                      <a:pt x="751478" y="853608"/>
                      <a:pt x="769435" y="807809"/>
                      <a:pt x="783800" y="762009"/>
                    </a:cubicBezTo>
                    <a:cubicBezTo>
                      <a:pt x="786494" y="753029"/>
                      <a:pt x="781107" y="738660"/>
                      <a:pt x="774822" y="730578"/>
                    </a:cubicBezTo>
                    <a:cubicBezTo>
                      <a:pt x="614111" y="533011"/>
                      <a:pt x="653616" y="228578"/>
                      <a:pt x="916678" y="59748"/>
                    </a:cubicBezTo>
                    <a:cubicBezTo>
                      <a:pt x="954387" y="35501"/>
                      <a:pt x="994789" y="14846"/>
                      <a:pt x="1036986" y="2274"/>
                    </a:cubicBezTo>
                    <a:cubicBezTo>
                      <a:pt x="1057636" y="-4012"/>
                      <a:pt x="1095345" y="3172"/>
                      <a:pt x="1107914" y="18438"/>
                    </a:cubicBezTo>
                    <a:cubicBezTo>
                      <a:pt x="1279399" y="220496"/>
                      <a:pt x="1301844" y="551869"/>
                      <a:pt x="1050454" y="728782"/>
                    </a:cubicBezTo>
                    <a:cubicBezTo>
                      <a:pt x="1025315" y="746742"/>
                      <a:pt x="997482" y="764703"/>
                      <a:pt x="967854" y="771887"/>
                    </a:cubicBezTo>
                    <a:cubicBezTo>
                      <a:pt x="923861" y="782664"/>
                      <a:pt x="907700" y="810502"/>
                      <a:pt x="893335" y="849118"/>
                    </a:cubicBezTo>
                    <a:cubicBezTo>
                      <a:pt x="572812" y="1731883"/>
                      <a:pt x="1046862" y="2697267"/>
                      <a:pt x="1940197" y="2981944"/>
                    </a:cubicBezTo>
                    <a:cubicBezTo>
                      <a:pt x="2011125" y="3004394"/>
                      <a:pt x="2033571" y="3031335"/>
                      <a:pt x="2021001" y="3077135"/>
                    </a:cubicBezTo>
                    <a:cubicBezTo>
                      <a:pt x="2008431" y="3122036"/>
                      <a:pt x="1969825" y="3135507"/>
                      <a:pt x="1901591" y="3110362"/>
                    </a:cubicBezTo>
                    <a:cubicBezTo>
                      <a:pt x="1792954" y="3069951"/>
                      <a:pt x="1686113" y="3025947"/>
                      <a:pt x="1574783" y="2981944"/>
                    </a:cubicBezTo>
                    <a:cubicBezTo>
                      <a:pt x="1575681" y="2980147"/>
                      <a:pt x="1571191" y="2983739"/>
                      <a:pt x="1569396" y="2989128"/>
                    </a:cubicBezTo>
                    <a:cubicBezTo>
                      <a:pt x="1494876" y="3197471"/>
                      <a:pt x="1272216" y="3326788"/>
                      <a:pt x="1010052" y="3258537"/>
                    </a:cubicBezTo>
                    <a:cubicBezTo>
                      <a:pt x="960671" y="3245067"/>
                      <a:pt x="913087" y="3220820"/>
                      <a:pt x="865502" y="3200165"/>
                    </a:cubicBezTo>
                    <a:cubicBezTo>
                      <a:pt x="823304" y="3181306"/>
                      <a:pt x="810735" y="3147181"/>
                      <a:pt x="823304" y="3104076"/>
                    </a:cubicBezTo>
                    <a:cubicBezTo>
                      <a:pt x="878969" y="2910999"/>
                      <a:pt x="987606" y="2769110"/>
                      <a:pt x="1190514" y="2715228"/>
                    </a:cubicBezTo>
                    <a:cubicBezTo>
                      <a:pt x="1195901" y="2713432"/>
                      <a:pt x="1200390" y="2709840"/>
                      <a:pt x="1207573" y="2707146"/>
                    </a:cubicBezTo>
                    <a:cubicBezTo>
                      <a:pt x="1151010" y="2645182"/>
                      <a:pt x="1096243" y="2585013"/>
                      <a:pt x="1040578" y="2523947"/>
                    </a:cubicBezTo>
                    <a:cubicBezTo>
                      <a:pt x="961569" y="2619139"/>
                      <a:pt x="861013" y="2677511"/>
                      <a:pt x="738011" y="2686491"/>
                    </a:cubicBezTo>
                    <a:cubicBezTo>
                      <a:pt x="548570" y="2699961"/>
                      <a:pt x="401327" y="2616445"/>
                      <a:pt x="285508" y="2471861"/>
                    </a:cubicBezTo>
                    <a:cubicBezTo>
                      <a:pt x="263960" y="2445818"/>
                      <a:pt x="271143" y="2415285"/>
                      <a:pt x="289997" y="2389243"/>
                    </a:cubicBezTo>
                    <a:cubicBezTo>
                      <a:pt x="416590" y="2215024"/>
                      <a:pt x="579096" y="2117139"/>
                      <a:pt x="802654" y="2151264"/>
                    </a:cubicBezTo>
                    <a:cubicBezTo>
                      <a:pt x="805348" y="2151264"/>
                      <a:pt x="808041" y="2150366"/>
                      <a:pt x="812530" y="2148570"/>
                    </a:cubicBezTo>
                    <a:cubicBezTo>
                      <a:pt x="783800" y="2069543"/>
                      <a:pt x="755070" y="1991414"/>
                      <a:pt x="725442" y="1910591"/>
                    </a:cubicBezTo>
                    <a:cubicBezTo>
                      <a:pt x="694916" y="1926756"/>
                      <a:pt x="667981" y="1944717"/>
                      <a:pt x="638353" y="1957289"/>
                    </a:cubicBezTo>
                    <a:cubicBezTo>
                      <a:pt x="439036" y="2043500"/>
                      <a:pt x="216375" y="1977944"/>
                      <a:pt x="76315" y="1790255"/>
                    </a:cubicBezTo>
                    <a:cubicBezTo>
                      <a:pt x="48482" y="1752538"/>
                      <a:pt x="25139" y="1711229"/>
                      <a:pt x="0" y="1670817"/>
                    </a:cubicBezTo>
                    <a:cubicBezTo>
                      <a:pt x="0" y="1651060"/>
                      <a:pt x="0" y="1633100"/>
                      <a:pt x="0" y="1615139"/>
                    </a:cubicBezTo>
                    <a:close/>
                    <a:moveTo>
                      <a:pt x="1036986" y="148653"/>
                    </a:moveTo>
                    <a:cubicBezTo>
                      <a:pt x="862809" y="223190"/>
                      <a:pt x="773026" y="412675"/>
                      <a:pt x="832283" y="578810"/>
                    </a:cubicBezTo>
                    <a:cubicBezTo>
                      <a:pt x="860115" y="656939"/>
                      <a:pt x="905006" y="671308"/>
                      <a:pt x="971445" y="623712"/>
                    </a:cubicBezTo>
                    <a:cubicBezTo>
                      <a:pt x="1120484" y="516846"/>
                      <a:pt x="1150112" y="309401"/>
                      <a:pt x="1036986" y="148653"/>
                    </a:cubicBezTo>
                    <a:close/>
                    <a:moveTo>
                      <a:pt x="966956" y="3096892"/>
                    </a:moveTo>
                    <a:cubicBezTo>
                      <a:pt x="1133053" y="3189389"/>
                      <a:pt x="1335962" y="3137303"/>
                      <a:pt x="1425744" y="2982841"/>
                    </a:cubicBezTo>
                    <a:cubicBezTo>
                      <a:pt x="1476920" y="2893936"/>
                      <a:pt x="1444598" y="2836462"/>
                      <a:pt x="1341349" y="2833768"/>
                    </a:cubicBezTo>
                    <a:cubicBezTo>
                      <a:pt x="1167171" y="2827482"/>
                      <a:pt x="1021723" y="2929858"/>
                      <a:pt x="966956" y="3096892"/>
                    </a:cubicBezTo>
                    <a:close/>
                    <a:moveTo>
                      <a:pt x="428262" y="2426960"/>
                    </a:moveTo>
                    <a:cubicBezTo>
                      <a:pt x="552162" y="2575135"/>
                      <a:pt x="774822" y="2593096"/>
                      <a:pt x="910393" y="2466473"/>
                    </a:cubicBezTo>
                    <a:cubicBezTo>
                      <a:pt x="964263" y="2416184"/>
                      <a:pt x="959774" y="2369486"/>
                      <a:pt x="898722" y="2329074"/>
                    </a:cubicBezTo>
                    <a:cubicBezTo>
                      <a:pt x="886152" y="2320992"/>
                      <a:pt x="873582" y="2313808"/>
                      <a:pt x="859217" y="2308420"/>
                    </a:cubicBezTo>
                    <a:cubicBezTo>
                      <a:pt x="702098" y="2241067"/>
                      <a:pt x="535103" y="2286867"/>
                      <a:pt x="428262" y="2426960"/>
                    </a:cubicBezTo>
                    <a:close/>
                    <a:moveTo>
                      <a:pt x="242412" y="851812"/>
                    </a:moveTo>
                    <a:cubicBezTo>
                      <a:pt x="246004" y="873365"/>
                      <a:pt x="247799" y="892223"/>
                      <a:pt x="251391" y="911980"/>
                    </a:cubicBezTo>
                    <a:cubicBezTo>
                      <a:pt x="285508" y="1083504"/>
                      <a:pt x="431853" y="1201146"/>
                      <a:pt x="594359" y="1187676"/>
                    </a:cubicBezTo>
                    <a:cubicBezTo>
                      <a:pt x="658105" y="1182288"/>
                      <a:pt x="680550" y="1150857"/>
                      <a:pt x="666185" y="1087994"/>
                    </a:cubicBezTo>
                    <a:cubicBezTo>
                      <a:pt x="623090" y="906592"/>
                      <a:pt x="427364" y="795236"/>
                      <a:pt x="242412" y="851812"/>
                    </a:cubicBezTo>
                    <a:close/>
                    <a:moveTo>
                      <a:pt x="154426" y="1659143"/>
                    </a:moveTo>
                    <a:cubicBezTo>
                      <a:pt x="225354" y="1812706"/>
                      <a:pt x="405816" y="1893529"/>
                      <a:pt x="560242" y="1841443"/>
                    </a:cubicBezTo>
                    <a:cubicBezTo>
                      <a:pt x="604235" y="1826177"/>
                      <a:pt x="643740" y="1805522"/>
                      <a:pt x="653616" y="1755232"/>
                    </a:cubicBezTo>
                    <a:cubicBezTo>
                      <a:pt x="663492" y="1704942"/>
                      <a:pt x="630272" y="1674409"/>
                      <a:pt x="597053" y="1646570"/>
                    </a:cubicBezTo>
                    <a:cubicBezTo>
                      <a:pt x="477642" y="1549583"/>
                      <a:pt x="281019" y="1555869"/>
                      <a:pt x="154426" y="1659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406">
                <a:extLst>
                  <a:ext uri="{FF2B5EF4-FFF2-40B4-BE49-F238E27FC236}">
                    <a16:creationId xmlns:a16="http://schemas.microsoft.com/office/drawing/2014/main" id="{210AABC1-E3CA-F43E-35E3-D501B9F8D48D}"/>
                  </a:ext>
                </a:extLst>
              </p:cNvPr>
              <p:cNvSpPr/>
              <p:nvPr/>
            </p:nvSpPr>
            <p:spPr>
              <a:xfrm>
                <a:off x="6010295" y="159975"/>
                <a:ext cx="2022990" cy="3267374"/>
              </a:xfrm>
              <a:custGeom>
                <a:avLst/>
                <a:gdLst>
                  <a:gd name="connsiteX0" fmla="*/ 1289483 w 2022990"/>
                  <a:gd name="connsiteY0" fmla="*/ 907562 h 3267374"/>
                  <a:gd name="connsiteX1" fmla="*/ 1332579 w 2022990"/>
                  <a:gd name="connsiteY1" fmla="*/ 857272 h 3267374"/>
                  <a:gd name="connsiteX2" fmla="*/ 1868579 w 2022990"/>
                  <a:gd name="connsiteY2" fmla="*/ 737834 h 3267374"/>
                  <a:gd name="connsiteX3" fmla="*/ 1913471 w 2022990"/>
                  <a:gd name="connsiteY3" fmla="*/ 796206 h 3267374"/>
                  <a:gd name="connsiteX4" fmla="*/ 1539976 w 2022990"/>
                  <a:gd name="connsiteY4" fmla="*/ 1318861 h 3267374"/>
                  <a:gd name="connsiteX5" fmla="*/ 1451091 w 2022990"/>
                  <a:gd name="connsiteY5" fmla="*/ 1326045 h 3267374"/>
                  <a:gd name="connsiteX6" fmla="*/ 1364002 w 2022990"/>
                  <a:gd name="connsiteY6" fmla="*/ 1319759 h 3267374"/>
                  <a:gd name="connsiteX7" fmla="*/ 1364002 w 2022990"/>
                  <a:gd name="connsiteY7" fmla="*/ 1532592 h 3267374"/>
                  <a:gd name="connsiteX8" fmla="*/ 1597437 w 2022990"/>
                  <a:gd name="connsiteY8" fmla="*/ 1447279 h 3267374"/>
                  <a:gd name="connsiteX9" fmla="*/ 1996968 w 2022990"/>
                  <a:gd name="connsiteY9" fmla="*/ 1594556 h 3267374"/>
                  <a:gd name="connsiteX10" fmla="*/ 2016720 w 2022990"/>
                  <a:gd name="connsiteY10" fmla="*/ 1675379 h 3267374"/>
                  <a:gd name="connsiteX11" fmla="*/ 1525611 w 2022990"/>
                  <a:gd name="connsiteY11" fmla="*/ 1995977 h 3267374"/>
                  <a:gd name="connsiteX12" fmla="*/ 1299359 w 2022990"/>
                  <a:gd name="connsiteY12" fmla="*/ 1909766 h 3267374"/>
                  <a:gd name="connsiteX13" fmla="*/ 1212270 w 2022990"/>
                  <a:gd name="connsiteY13" fmla="*/ 2145050 h 3267374"/>
                  <a:gd name="connsiteX14" fmla="*/ 1403507 w 2022990"/>
                  <a:gd name="connsiteY14" fmla="*/ 2157622 h 3267374"/>
                  <a:gd name="connsiteX15" fmla="*/ 1734804 w 2022990"/>
                  <a:gd name="connsiteY15" fmla="*/ 2396499 h 3267374"/>
                  <a:gd name="connsiteX16" fmla="*/ 1735702 w 2022990"/>
                  <a:gd name="connsiteY16" fmla="*/ 2473730 h 3267374"/>
                  <a:gd name="connsiteX17" fmla="*/ 1040786 w 2022990"/>
                  <a:gd name="connsiteY17" fmla="*/ 2585086 h 3267374"/>
                  <a:gd name="connsiteX18" fmla="*/ 978836 w 2022990"/>
                  <a:gd name="connsiteY18" fmla="*/ 2529407 h 3267374"/>
                  <a:gd name="connsiteX19" fmla="*/ 815432 w 2022990"/>
                  <a:gd name="connsiteY19" fmla="*/ 2708116 h 3267374"/>
                  <a:gd name="connsiteX20" fmla="*/ 837878 w 2022990"/>
                  <a:gd name="connsiteY20" fmla="*/ 2718892 h 3267374"/>
                  <a:gd name="connsiteX21" fmla="*/ 1200599 w 2022990"/>
                  <a:gd name="connsiteY21" fmla="*/ 3113128 h 3267374"/>
                  <a:gd name="connsiteX22" fmla="*/ 1163788 w 2022990"/>
                  <a:gd name="connsiteY22" fmla="*/ 3199339 h 3267374"/>
                  <a:gd name="connsiteX23" fmla="*/ 1007567 w 2022990"/>
                  <a:gd name="connsiteY23" fmla="*/ 3263100 h 3267374"/>
                  <a:gd name="connsiteX24" fmla="*/ 916886 w 2022990"/>
                  <a:gd name="connsiteY24" fmla="*/ 3215504 h 3267374"/>
                  <a:gd name="connsiteX25" fmla="*/ 975245 w 2022990"/>
                  <a:gd name="connsiteY25" fmla="*/ 3133783 h 3267374"/>
                  <a:gd name="connsiteX26" fmla="*/ 1055151 w 2022990"/>
                  <a:gd name="connsiteY26" fmla="*/ 3107740 h 3267374"/>
                  <a:gd name="connsiteX27" fmla="*/ 634072 w 2022990"/>
                  <a:gd name="connsiteY27" fmla="*/ 2859883 h 3267374"/>
                  <a:gd name="connsiteX28" fmla="*/ 590977 w 2022990"/>
                  <a:gd name="connsiteY28" fmla="*/ 2963157 h 3267374"/>
                  <a:gd name="connsiteX29" fmla="*/ 688839 w 2022990"/>
                  <a:gd name="connsiteY29" fmla="*/ 3087983 h 3267374"/>
                  <a:gd name="connsiteX30" fmla="*/ 711285 w 2022990"/>
                  <a:gd name="connsiteY30" fmla="*/ 3103250 h 3267374"/>
                  <a:gd name="connsiteX31" fmla="*/ 742709 w 2022990"/>
                  <a:gd name="connsiteY31" fmla="*/ 3201135 h 3267374"/>
                  <a:gd name="connsiteX32" fmla="*/ 636765 w 2022990"/>
                  <a:gd name="connsiteY32" fmla="*/ 3214606 h 3267374"/>
                  <a:gd name="connsiteX33" fmla="*/ 467975 w 2022990"/>
                  <a:gd name="connsiteY33" fmla="*/ 3023325 h 3267374"/>
                  <a:gd name="connsiteX34" fmla="*/ 449120 w 2022990"/>
                  <a:gd name="connsiteY34" fmla="*/ 2978423 h 3267374"/>
                  <a:gd name="connsiteX35" fmla="*/ 341381 w 2022990"/>
                  <a:gd name="connsiteY35" fmla="*/ 3030509 h 3267374"/>
                  <a:gd name="connsiteX36" fmla="*/ 107947 w 2022990"/>
                  <a:gd name="connsiteY36" fmla="*/ 3120313 h 3267374"/>
                  <a:gd name="connsiteX37" fmla="*/ 3800 w 2022990"/>
                  <a:gd name="connsiteY37" fmla="*/ 3083493 h 3267374"/>
                  <a:gd name="connsiteX38" fmla="*/ 69341 w 2022990"/>
                  <a:gd name="connsiteY38" fmla="*/ 2990996 h 3267374"/>
                  <a:gd name="connsiteX39" fmla="*/ 1055151 w 2022990"/>
                  <a:gd name="connsiteY39" fmla="*/ 2158520 h 3267374"/>
                  <a:gd name="connsiteX40" fmla="*/ 1122488 w 2022990"/>
                  <a:gd name="connsiteY40" fmla="*/ 836618 h 3267374"/>
                  <a:gd name="connsiteX41" fmla="*/ 1069516 w 2022990"/>
                  <a:gd name="connsiteY41" fmla="*/ 783634 h 3267374"/>
                  <a:gd name="connsiteX42" fmla="*/ 815432 w 2022990"/>
                  <a:gd name="connsiteY42" fmla="*/ 204403 h 3267374"/>
                  <a:gd name="connsiteX43" fmla="*/ 907908 w 2022990"/>
                  <a:gd name="connsiteY43" fmla="*/ 31981 h 3267374"/>
                  <a:gd name="connsiteX44" fmla="*/ 986019 w 2022990"/>
                  <a:gd name="connsiteY44" fmla="*/ 5040 h 3267374"/>
                  <a:gd name="connsiteX45" fmla="*/ 1337966 w 2022990"/>
                  <a:gd name="connsiteY45" fmla="*/ 402868 h 3267374"/>
                  <a:gd name="connsiteX46" fmla="*/ 1254468 w 2022990"/>
                  <a:gd name="connsiteY46" fmla="*/ 726160 h 3267374"/>
                  <a:gd name="connsiteX47" fmla="*/ 1245490 w 2022990"/>
                  <a:gd name="connsiteY47" fmla="*/ 786328 h 3267374"/>
                  <a:gd name="connsiteX48" fmla="*/ 1289483 w 2022990"/>
                  <a:gd name="connsiteY48" fmla="*/ 907562 h 3267374"/>
                  <a:gd name="connsiteX49" fmla="*/ 1870375 w 2022990"/>
                  <a:gd name="connsiteY49" fmla="*/ 1665501 h 3267374"/>
                  <a:gd name="connsiteX50" fmla="*/ 1395426 w 2022990"/>
                  <a:gd name="connsiteY50" fmla="*/ 1677175 h 3267374"/>
                  <a:gd name="connsiteX51" fmla="*/ 1417872 w 2022990"/>
                  <a:gd name="connsiteY51" fmla="*/ 1826249 h 3267374"/>
                  <a:gd name="connsiteX52" fmla="*/ 1870375 w 2022990"/>
                  <a:gd name="connsiteY52" fmla="*/ 1665501 h 3267374"/>
                  <a:gd name="connsiteX53" fmla="*/ 984223 w 2022990"/>
                  <a:gd name="connsiteY53" fmla="*/ 147827 h 3267374"/>
                  <a:gd name="connsiteX54" fmla="*/ 938434 w 2022990"/>
                  <a:gd name="connsiteY54" fmla="*/ 247509 h 3267374"/>
                  <a:gd name="connsiteX55" fmla="*/ 1060538 w 2022990"/>
                  <a:gd name="connsiteY55" fmla="*/ 632764 h 3267374"/>
                  <a:gd name="connsiteX56" fmla="*/ 1184438 w 2022990"/>
                  <a:gd name="connsiteY56" fmla="*/ 594149 h 3267374"/>
                  <a:gd name="connsiteX57" fmla="*/ 984223 w 2022990"/>
                  <a:gd name="connsiteY57" fmla="*/ 147827 h 3267374"/>
                  <a:gd name="connsiteX58" fmla="*/ 1594743 w 2022990"/>
                  <a:gd name="connsiteY58" fmla="*/ 2428828 h 3267374"/>
                  <a:gd name="connsiteX59" fmla="*/ 1340659 w 2022990"/>
                  <a:gd name="connsiteY59" fmla="*/ 2281551 h 3267374"/>
                  <a:gd name="connsiteX60" fmla="*/ 1092860 w 2022990"/>
                  <a:gd name="connsiteY60" fmla="*/ 2367762 h 3267374"/>
                  <a:gd name="connsiteX61" fmla="*/ 1089269 w 2022990"/>
                  <a:gd name="connsiteY61" fmla="*/ 2443196 h 3267374"/>
                  <a:gd name="connsiteX62" fmla="*/ 1594743 w 2022990"/>
                  <a:gd name="connsiteY62" fmla="*/ 2428828 h 3267374"/>
                  <a:gd name="connsiteX63" fmla="*/ 1777900 w 2022990"/>
                  <a:gd name="connsiteY63" fmla="*/ 855476 h 3267374"/>
                  <a:gd name="connsiteX64" fmla="*/ 1354127 w 2022990"/>
                  <a:gd name="connsiteY64" fmla="*/ 1103333 h 3267374"/>
                  <a:gd name="connsiteX65" fmla="*/ 1424157 w 2022990"/>
                  <a:gd name="connsiteY65" fmla="*/ 1191340 h 3267374"/>
                  <a:gd name="connsiteX66" fmla="*/ 1777900 w 2022990"/>
                  <a:gd name="connsiteY66" fmla="*/ 855476 h 3267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022990" h="3267374">
                    <a:moveTo>
                      <a:pt x="1289483" y="907562"/>
                    </a:moveTo>
                    <a:cubicBezTo>
                      <a:pt x="1306542" y="887805"/>
                      <a:pt x="1319111" y="872539"/>
                      <a:pt x="1332579" y="857272"/>
                    </a:cubicBezTo>
                    <a:cubicBezTo>
                      <a:pt x="1468150" y="709995"/>
                      <a:pt x="1687219" y="675870"/>
                      <a:pt x="1868579" y="737834"/>
                    </a:cubicBezTo>
                    <a:cubicBezTo>
                      <a:pt x="1888332" y="744120"/>
                      <a:pt x="1912573" y="775551"/>
                      <a:pt x="1913471" y="796206"/>
                    </a:cubicBezTo>
                    <a:cubicBezTo>
                      <a:pt x="1925142" y="1002753"/>
                      <a:pt x="1810221" y="1266775"/>
                      <a:pt x="1539976" y="1318861"/>
                    </a:cubicBezTo>
                    <a:cubicBezTo>
                      <a:pt x="1511246" y="1324249"/>
                      <a:pt x="1480720" y="1326045"/>
                      <a:pt x="1451091" y="1326045"/>
                    </a:cubicBezTo>
                    <a:cubicBezTo>
                      <a:pt x="1423259" y="1326045"/>
                      <a:pt x="1394529" y="1322453"/>
                      <a:pt x="1364002" y="1319759"/>
                    </a:cubicBezTo>
                    <a:cubicBezTo>
                      <a:pt x="1364002" y="1388009"/>
                      <a:pt x="1364002" y="1457158"/>
                      <a:pt x="1364002" y="1532592"/>
                    </a:cubicBezTo>
                    <a:cubicBezTo>
                      <a:pt x="1436726" y="1483200"/>
                      <a:pt x="1512143" y="1451769"/>
                      <a:pt x="1597437" y="1447279"/>
                    </a:cubicBezTo>
                    <a:cubicBezTo>
                      <a:pt x="1751862" y="1439197"/>
                      <a:pt x="1882944" y="1493079"/>
                      <a:pt x="1996968" y="1594556"/>
                    </a:cubicBezTo>
                    <a:cubicBezTo>
                      <a:pt x="2021209" y="1616109"/>
                      <a:pt x="2030188" y="1643050"/>
                      <a:pt x="2016720" y="1675379"/>
                    </a:cubicBezTo>
                    <a:cubicBezTo>
                      <a:pt x="1945792" y="1839719"/>
                      <a:pt x="1767126" y="2016631"/>
                      <a:pt x="1525611" y="1995977"/>
                    </a:cubicBezTo>
                    <a:cubicBezTo>
                      <a:pt x="1443909" y="1988792"/>
                      <a:pt x="1369389" y="1960055"/>
                      <a:pt x="1299359" y="1909766"/>
                    </a:cubicBezTo>
                    <a:cubicBezTo>
                      <a:pt x="1269731" y="1991486"/>
                      <a:pt x="1240103" y="2069615"/>
                      <a:pt x="1212270" y="2145050"/>
                    </a:cubicBezTo>
                    <a:cubicBezTo>
                      <a:pt x="1275118" y="2148642"/>
                      <a:pt x="1340659" y="2145050"/>
                      <a:pt x="1403507" y="2157622"/>
                    </a:cubicBezTo>
                    <a:cubicBezTo>
                      <a:pt x="1548056" y="2187257"/>
                      <a:pt x="1656693" y="2274367"/>
                      <a:pt x="1734804" y="2396499"/>
                    </a:cubicBezTo>
                    <a:cubicBezTo>
                      <a:pt x="1747373" y="2415358"/>
                      <a:pt x="1748271" y="2456667"/>
                      <a:pt x="1735702" y="2473730"/>
                    </a:cubicBezTo>
                    <a:cubicBezTo>
                      <a:pt x="1585765" y="2674889"/>
                      <a:pt x="1279607" y="2784448"/>
                      <a:pt x="1040786" y="2585086"/>
                    </a:cubicBezTo>
                    <a:cubicBezTo>
                      <a:pt x="1020136" y="2568023"/>
                      <a:pt x="1001282" y="2549164"/>
                      <a:pt x="978836" y="2529407"/>
                    </a:cubicBezTo>
                    <a:cubicBezTo>
                      <a:pt x="926763" y="2585984"/>
                      <a:pt x="871995" y="2646152"/>
                      <a:pt x="815432" y="2708116"/>
                    </a:cubicBezTo>
                    <a:cubicBezTo>
                      <a:pt x="823513" y="2711708"/>
                      <a:pt x="829797" y="2716198"/>
                      <a:pt x="837878" y="2718892"/>
                    </a:cubicBezTo>
                    <a:cubicBezTo>
                      <a:pt x="1038990" y="2776366"/>
                      <a:pt x="1147627" y="2919153"/>
                      <a:pt x="1200599" y="3113128"/>
                    </a:cubicBezTo>
                    <a:cubicBezTo>
                      <a:pt x="1210475" y="3150846"/>
                      <a:pt x="1199701" y="3182277"/>
                      <a:pt x="1163788" y="3199339"/>
                    </a:cubicBezTo>
                    <a:cubicBezTo>
                      <a:pt x="1112612" y="3222688"/>
                      <a:pt x="1060538" y="3246037"/>
                      <a:pt x="1007567" y="3263100"/>
                    </a:cubicBezTo>
                    <a:cubicBezTo>
                      <a:pt x="963573" y="3277468"/>
                      <a:pt x="925865" y="3254119"/>
                      <a:pt x="916886" y="3215504"/>
                    </a:cubicBezTo>
                    <a:cubicBezTo>
                      <a:pt x="908806" y="3178685"/>
                      <a:pt x="931252" y="3147254"/>
                      <a:pt x="975245" y="3133783"/>
                    </a:cubicBezTo>
                    <a:cubicBezTo>
                      <a:pt x="1002180" y="3125701"/>
                      <a:pt x="1028216" y="3116720"/>
                      <a:pt x="1055151" y="3107740"/>
                    </a:cubicBezTo>
                    <a:cubicBezTo>
                      <a:pt x="1027319" y="2926338"/>
                      <a:pt x="800169" y="2793429"/>
                      <a:pt x="634072" y="2859883"/>
                    </a:cubicBezTo>
                    <a:cubicBezTo>
                      <a:pt x="584692" y="2879640"/>
                      <a:pt x="564939" y="2915561"/>
                      <a:pt x="590977" y="2963157"/>
                    </a:cubicBezTo>
                    <a:cubicBezTo>
                      <a:pt x="616115" y="3008956"/>
                      <a:pt x="655620" y="3046674"/>
                      <a:pt x="688839" y="3087983"/>
                    </a:cubicBezTo>
                    <a:cubicBezTo>
                      <a:pt x="694226" y="3094269"/>
                      <a:pt x="703204" y="3097862"/>
                      <a:pt x="711285" y="3103250"/>
                    </a:cubicBezTo>
                    <a:cubicBezTo>
                      <a:pt x="752585" y="3131987"/>
                      <a:pt x="764256" y="3167010"/>
                      <a:pt x="742709" y="3201135"/>
                    </a:cubicBezTo>
                    <a:cubicBezTo>
                      <a:pt x="721161" y="3236159"/>
                      <a:pt x="681656" y="3241547"/>
                      <a:pt x="636765" y="3214606"/>
                    </a:cubicBezTo>
                    <a:cubicBezTo>
                      <a:pt x="560450" y="3167908"/>
                      <a:pt x="504785" y="3104148"/>
                      <a:pt x="467975" y="3023325"/>
                    </a:cubicBezTo>
                    <a:cubicBezTo>
                      <a:pt x="461690" y="3009854"/>
                      <a:pt x="456303" y="2996384"/>
                      <a:pt x="449120" y="2978423"/>
                    </a:cubicBezTo>
                    <a:cubicBezTo>
                      <a:pt x="412309" y="2996384"/>
                      <a:pt x="378192" y="3016141"/>
                      <a:pt x="341381" y="3030509"/>
                    </a:cubicBezTo>
                    <a:cubicBezTo>
                      <a:pt x="264168" y="3061940"/>
                      <a:pt x="186956" y="3092474"/>
                      <a:pt x="107947" y="3120313"/>
                    </a:cubicBezTo>
                    <a:cubicBezTo>
                      <a:pt x="54078" y="3139171"/>
                      <a:pt x="16369" y="3123905"/>
                      <a:pt x="3800" y="3083493"/>
                    </a:cubicBezTo>
                    <a:cubicBezTo>
                      <a:pt x="-9668" y="3040388"/>
                      <a:pt x="12778" y="3008956"/>
                      <a:pt x="69341" y="2990996"/>
                    </a:cubicBezTo>
                    <a:cubicBezTo>
                      <a:pt x="513764" y="2850903"/>
                      <a:pt x="846856" y="2574309"/>
                      <a:pt x="1055151" y="2158520"/>
                    </a:cubicBezTo>
                    <a:cubicBezTo>
                      <a:pt x="1269731" y="1730159"/>
                      <a:pt x="1286790" y="1287430"/>
                      <a:pt x="1122488" y="836618"/>
                    </a:cubicBezTo>
                    <a:cubicBezTo>
                      <a:pt x="1112612" y="809677"/>
                      <a:pt x="1099145" y="793512"/>
                      <a:pt x="1069516" y="783634"/>
                    </a:cubicBezTo>
                    <a:cubicBezTo>
                      <a:pt x="839674" y="703709"/>
                      <a:pt x="727446" y="451362"/>
                      <a:pt x="815432" y="204403"/>
                    </a:cubicBezTo>
                    <a:cubicBezTo>
                      <a:pt x="836980" y="143337"/>
                      <a:pt x="874689" y="88557"/>
                      <a:pt x="907908" y="31981"/>
                    </a:cubicBezTo>
                    <a:cubicBezTo>
                      <a:pt x="924967" y="4142"/>
                      <a:pt x="953697" y="-7532"/>
                      <a:pt x="986019" y="5040"/>
                    </a:cubicBezTo>
                    <a:cubicBezTo>
                      <a:pt x="1170970" y="77781"/>
                      <a:pt x="1302951" y="199015"/>
                      <a:pt x="1337966" y="402868"/>
                    </a:cubicBezTo>
                    <a:cubicBezTo>
                      <a:pt x="1358616" y="522306"/>
                      <a:pt x="1328090" y="630968"/>
                      <a:pt x="1254468" y="726160"/>
                    </a:cubicBezTo>
                    <a:cubicBezTo>
                      <a:pt x="1238307" y="746814"/>
                      <a:pt x="1235614" y="762979"/>
                      <a:pt x="1245490" y="786328"/>
                    </a:cubicBezTo>
                    <a:cubicBezTo>
                      <a:pt x="1260753" y="824045"/>
                      <a:pt x="1273323" y="863558"/>
                      <a:pt x="1289483" y="907562"/>
                    </a:cubicBezTo>
                    <a:close/>
                    <a:moveTo>
                      <a:pt x="1870375" y="1665501"/>
                    </a:moveTo>
                    <a:cubicBezTo>
                      <a:pt x="1729417" y="1546961"/>
                      <a:pt x="1529202" y="1553247"/>
                      <a:pt x="1395426" y="1677175"/>
                    </a:cubicBezTo>
                    <a:cubicBezTo>
                      <a:pt x="1332579" y="1736445"/>
                      <a:pt x="1339761" y="1786735"/>
                      <a:pt x="1417872" y="1826249"/>
                    </a:cubicBezTo>
                    <a:cubicBezTo>
                      <a:pt x="1582174" y="1908867"/>
                      <a:pt x="1770716" y="1842413"/>
                      <a:pt x="1870375" y="1665501"/>
                    </a:cubicBezTo>
                    <a:close/>
                    <a:moveTo>
                      <a:pt x="984223" y="147827"/>
                    </a:moveTo>
                    <a:cubicBezTo>
                      <a:pt x="968960" y="181054"/>
                      <a:pt x="950106" y="213383"/>
                      <a:pt x="938434" y="247509"/>
                    </a:cubicBezTo>
                    <a:cubicBezTo>
                      <a:pt x="886360" y="395684"/>
                      <a:pt x="939332" y="558228"/>
                      <a:pt x="1060538" y="632764"/>
                    </a:cubicBezTo>
                    <a:cubicBezTo>
                      <a:pt x="1117999" y="667788"/>
                      <a:pt x="1162890" y="655215"/>
                      <a:pt x="1184438" y="594149"/>
                    </a:cubicBezTo>
                    <a:cubicBezTo>
                      <a:pt x="1247285" y="410950"/>
                      <a:pt x="1173664" y="245713"/>
                      <a:pt x="984223" y="147827"/>
                    </a:cubicBezTo>
                    <a:close/>
                    <a:moveTo>
                      <a:pt x="1594743" y="2428828"/>
                    </a:moveTo>
                    <a:cubicBezTo>
                      <a:pt x="1529202" y="2347107"/>
                      <a:pt x="1447500" y="2292327"/>
                      <a:pt x="1340659" y="2281551"/>
                    </a:cubicBezTo>
                    <a:cubicBezTo>
                      <a:pt x="1245490" y="2272570"/>
                      <a:pt x="1161992" y="2299511"/>
                      <a:pt x="1092860" y="2367762"/>
                    </a:cubicBezTo>
                    <a:cubicBezTo>
                      <a:pt x="1067721" y="2392907"/>
                      <a:pt x="1065925" y="2413561"/>
                      <a:pt x="1089269" y="2443196"/>
                    </a:cubicBezTo>
                    <a:cubicBezTo>
                      <a:pt x="1209577" y="2595862"/>
                      <a:pt x="1468150" y="2590474"/>
                      <a:pt x="1594743" y="2428828"/>
                    </a:cubicBezTo>
                    <a:close/>
                    <a:moveTo>
                      <a:pt x="1777900" y="855476"/>
                    </a:moveTo>
                    <a:cubicBezTo>
                      <a:pt x="1598335" y="795308"/>
                      <a:pt x="1388244" y="917440"/>
                      <a:pt x="1354127" y="1103333"/>
                    </a:cubicBezTo>
                    <a:cubicBezTo>
                      <a:pt x="1343353" y="1159909"/>
                      <a:pt x="1364900" y="1186850"/>
                      <a:pt x="1424157" y="1191340"/>
                    </a:cubicBezTo>
                    <a:cubicBezTo>
                      <a:pt x="1610904" y="1207505"/>
                      <a:pt x="1773410" y="1053941"/>
                      <a:pt x="1777900" y="8554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407">
                <a:extLst>
                  <a:ext uri="{FF2B5EF4-FFF2-40B4-BE49-F238E27FC236}">
                    <a16:creationId xmlns:a16="http://schemas.microsoft.com/office/drawing/2014/main" id="{3823A2E4-C39B-840F-5174-8F9EA5D6F1B7}"/>
                  </a:ext>
                </a:extLst>
              </p:cNvPr>
              <p:cNvSpPr/>
              <p:nvPr/>
            </p:nvSpPr>
            <p:spPr>
              <a:xfrm>
                <a:off x="4658969" y="648132"/>
                <a:ext cx="2164692" cy="2067396"/>
              </a:xfrm>
              <a:custGeom>
                <a:avLst/>
                <a:gdLst>
                  <a:gd name="connsiteX0" fmla="*/ 1994377 w 2164692"/>
                  <a:gd name="connsiteY0" fmla="*/ 835194 h 2067396"/>
                  <a:gd name="connsiteX1" fmla="*/ 1700788 w 2164692"/>
                  <a:gd name="connsiteY1" fmla="*/ 792088 h 2067396"/>
                  <a:gd name="connsiteX2" fmla="*/ 1435033 w 2164692"/>
                  <a:gd name="connsiteY2" fmla="*/ 754371 h 2067396"/>
                  <a:gd name="connsiteX3" fmla="*/ 1335374 w 2164692"/>
                  <a:gd name="connsiteY3" fmla="*/ 681630 h 2067396"/>
                  <a:gd name="connsiteX4" fmla="*/ 1110918 w 2164692"/>
                  <a:gd name="connsiteY4" fmla="*/ 224532 h 2067396"/>
                  <a:gd name="connsiteX5" fmla="*/ 1083983 w 2164692"/>
                  <a:gd name="connsiteY5" fmla="*/ 175140 h 2067396"/>
                  <a:gd name="connsiteX6" fmla="*/ 995997 w 2164692"/>
                  <a:gd name="connsiteY6" fmla="*/ 345766 h 2067396"/>
                  <a:gd name="connsiteX7" fmla="*/ 928660 w 2164692"/>
                  <a:gd name="connsiteY7" fmla="*/ 381688 h 2067396"/>
                  <a:gd name="connsiteX8" fmla="*/ 873893 w 2164692"/>
                  <a:gd name="connsiteY8" fmla="*/ 332296 h 2067396"/>
                  <a:gd name="connsiteX9" fmla="*/ 882871 w 2164692"/>
                  <a:gd name="connsiteY9" fmla="*/ 277516 h 2067396"/>
                  <a:gd name="connsiteX10" fmla="*/ 987018 w 2164692"/>
                  <a:gd name="connsiteY10" fmla="*/ 64682 h 2067396"/>
                  <a:gd name="connsiteX11" fmla="*/ 1084881 w 2164692"/>
                  <a:gd name="connsiteY11" fmla="*/ 24 h 2067396"/>
                  <a:gd name="connsiteX12" fmla="*/ 1181846 w 2164692"/>
                  <a:gd name="connsiteY12" fmla="*/ 66478 h 2067396"/>
                  <a:gd name="connsiteX13" fmla="*/ 1433237 w 2164692"/>
                  <a:gd name="connsiteY13" fmla="*/ 579255 h 2067396"/>
                  <a:gd name="connsiteX14" fmla="*/ 1498778 w 2164692"/>
                  <a:gd name="connsiteY14" fmla="*/ 627748 h 2067396"/>
                  <a:gd name="connsiteX15" fmla="*/ 2059918 w 2164692"/>
                  <a:gd name="connsiteY15" fmla="*/ 708571 h 2067396"/>
                  <a:gd name="connsiteX16" fmla="*/ 2159576 w 2164692"/>
                  <a:gd name="connsiteY16" fmla="*/ 784904 h 2067396"/>
                  <a:gd name="connsiteX17" fmla="*/ 2120970 w 2164692"/>
                  <a:gd name="connsiteY17" fmla="*/ 900750 h 2067396"/>
                  <a:gd name="connsiteX18" fmla="*/ 1719643 w 2164692"/>
                  <a:gd name="connsiteY18" fmla="*/ 1289598 h 2067396"/>
                  <a:gd name="connsiteX19" fmla="*/ 1690014 w 2164692"/>
                  <a:gd name="connsiteY19" fmla="*/ 1378503 h 2067396"/>
                  <a:gd name="connsiteX20" fmla="*/ 1784286 w 2164692"/>
                  <a:gd name="connsiteY20" fmla="*/ 1920016 h 2067396"/>
                  <a:gd name="connsiteX21" fmla="*/ 1749271 w 2164692"/>
                  <a:gd name="connsiteY21" fmla="*/ 2045740 h 2067396"/>
                  <a:gd name="connsiteX22" fmla="*/ 1615495 w 2164692"/>
                  <a:gd name="connsiteY22" fmla="*/ 2044842 h 2067396"/>
                  <a:gd name="connsiteX23" fmla="*/ 1118101 w 2164692"/>
                  <a:gd name="connsiteY23" fmla="*/ 1781719 h 2067396"/>
                  <a:gd name="connsiteX24" fmla="*/ 1044479 w 2164692"/>
                  <a:gd name="connsiteY24" fmla="*/ 1782617 h 2067396"/>
                  <a:gd name="connsiteX25" fmla="*/ 547085 w 2164692"/>
                  <a:gd name="connsiteY25" fmla="*/ 2044842 h 2067396"/>
                  <a:gd name="connsiteX26" fmla="*/ 414207 w 2164692"/>
                  <a:gd name="connsiteY26" fmla="*/ 2044842 h 2067396"/>
                  <a:gd name="connsiteX27" fmla="*/ 379192 w 2164692"/>
                  <a:gd name="connsiteY27" fmla="*/ 1919118 h 2067396"/>
                  <a:gd name="connsiteX28" fmla="*/ 475259 w 2164692"/>
                  <a:gd name="connsiteY28" fmla="*/ 1365032 h 2067396"/>
                  <a:gd name="connsiteX29" fmla="*/ 453711 w 2164692"/>
                  <a:gd name="connsiteY29" fmla="*/ 1299476 h 2067396"/>
                  <a:gd name="connsiteX30" fmla="*/ 43406 w 2164692"/>
                  <a:gd name="connsiteY30" fmla="*/ 900750 h 2067396"/>
                  <a:gd name="connsiteX31" fmla="*/ 1208 w 2164692"/>
                  <a:gd name="connsiteY31" fmla="*/ 798374 h 2067396"/>
                  <a:gd name="connsiteX32" fmla="*/ 96377 w 2164692"/>
                  <a:gd name="connsiteY32" fmla="*/ 711265 h 2067396"/>
                  <a:gd name="connsiteX33" fmla="*/ 653028 w 2164692"/>
                  <a:gd name="connsiteY33" fmla="*/ 630442 h 2067396"/>
                  <a:gd name="connsiteX34" fmla="*/ 734730 w 2164692"/>
                  <a:gd name="connsiteY34" fmla="*/ 576561 h 2067396"/>
                  <a:gd name="connsiteX35" fmla="*/ 826308 w 2164692"/>
                  <a:gd name="connsiteY35" fmla="*/ 540639 h 2067396"/>
                  <a:gd name="connsiteX36" fmla="*/ 854141 w 2164692"/>
                  <a:gd name="connsiteY36" fmla="*/ 636729 h 2067396"/>
                  <a:gd name="connsiteX37" fmla="*/ 698817 w 2164692"/>
                  <a:gd name="connsiteY37" fmla="*/ 761555 h 2067396"/>
                  <a:gd name="connsiteX38" fmla="*/ 221175 w 2164692"/>
                  <a:gd name="connsiteY38" fmla="*/ 828907 h 2067396"/>
                  <a:gd name="connsiteX39" fmla="*/ 173590 w 2164692"/>
                  <a:gd name="connsiteY39" fmla="*/ 837888 h 2067396"/>
                  <a:gd name="connsiteX40" fmla="*/ 209503 w 2164692"/>
                  <a:gd name="connsiteY40" fmla="*/ 874707 h 2067396"/>
                  <a:gd name="connsiteX41" fmla="*/ 568633 w 2164692"/>
                  <a:gd name="connsiteY41" fmla="*/ 1224041 h 2067396"/>
                  <a:gd name="connsiteX42" fmla="*/ 612626 w 2164692"/>
                  <a:gd name="connsiteY42" fmla="*/ 1364134 h 2067396"/>
                  <a:gd name="connsiteX43" fmla="*/ 519252 w 2164692"/>
                  <a:gd name="connsiteY43" fmla="*/ 1908342 h 2067396"/>
                  <a:gd name="connsiteX44" fmla="*/ 631480 w 2164692"/>
                  <a:gd name="connsiteY44" fmla="*/ 1849970 h 2067396"/>
                  <a:gd name="connsiteX45" fmla="*/ 1014851 w 2164692"/>
                  <a:gd name="connsiteY45" fmla="*/ 1647912 h 2067396"/>
                  <a:gd name="connsiteX46" fmla="*/ 1153116 w 2164692"/>
                  <a:gd name="connsiteY46" fmla="*/ 1648811 h 2067396"/>
                  <a:gd name="connsiteX47" fmla="*/ 1595743 w 2164692"/>
                  <a:gd name="connsiteY47" fmla="*/ 1882299 h 2067396"/>
                  <a:gd name="connsiteX48" fmla="*/ 1646021 w 2164692"/>
                  <a:gd name="connsiteY48" fmla="*/ 1907444 h 2067396"/>
                  <a:gd name="connsiteX49" fmla="*/ 1598436 w 2164692"/>
                  <a:gd name="connsiteY49" fmla="*/ 1626360 h 2067396"/>
                  <a:gd name="connsiteX50" fmla="*/ 1549954 w 2164692"/>
                  <a:gd name="connsiteY50" fmla="*/ 1348868 h 2067396"/>
                  <a:gd name="connsiteX51" fmla="*/ 1592152 w 2164692"/>
                  <a:gd name="connsiteY51" fmla="*/ 1228532 h 2067396"/>
                  <a:gd name="connsiteX52" fmla="*/ 1957566 w 2164692"/>
                  <a:gd name="connsiteY52" fmla="*/ 872911 h 2067396"/>
                  <a:gd name="connsiteX53" fmla="*/ 1994377 w 2164692"/>
                  <a:gd name="connsiteY53" fmla="*/ 835194 h 206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164692" h="2067396">
                    <a:moveTo>
                      <a:pt x="1994377" y="835194"/>
                    </a:moveTo>
                    <a:cubicBezTo>
                      <a:pt x="1892025" y="819927"/>
                      <a:pt x="1795958" y="805559"/>
                      <a:pt x="1700788" y="792088"/>
                    </a:cubicBezTo>
                    <a:cubicBezTo>
                      <a:pt x="1612802" y="779516"/>
                      <a:pt x="1523917" y="766943"/>
                      <a:pt x="1435033" y="754371"/>
                    </a:cubicBezTo>
                    <a:cubicBezTo>
                      <a:pt x="1388346" y="748084"/>
                      <a:pt x="1356024" y="724736"/>
                      <a:pt x="1335374" y="681630"/>
                    </a:cubicBezTo>
                    <a:cubicBezTo>
                      <a:pt x="1260855" y="528965"/>
                      <a:pt x="1185437" y="377197"/>
                      <a:pt x="1110918" y="224532"/>
                    </a:cubicBezTo>
                    <a:cubicBezTo>
                      <a:pt x="1103735" y="210163"/>
                      <a:pt x="1095655" y="196693"/>
                      <a:pt x="1083983" y="175140"/>
                    </a:cubicBezTo>
                    <a:cubicBezTo>
                      <a:pt x="1053458" y="237104"/>
                      <a:pt x="1029216" y="293680"/>
                      <a:pt x="995997" y="345766"/>
                    </a:cubicBezTo>
                    <a:cubicBezTo>
                      <a:pt x="983427" y="365523"/>
                      <a:pt x="950208" y="383484"/>
                      <a:pt x="928660" y="381688"/>
                    </a:cubicBezTo>
                    <a:cubicBezTo>
                      <a:pt x="908908" y="379891"/>
                      <a:pt x="885564" y="353849"/>
                      <a:pt x="873893" y="332296"/>
                    </a:cubicBezTo>
                    <a:cubicBezTo>
                      <a:pt x="866710" y="319723"/>
                      <a:pt x="875688" y="294578"/>
                      <a:pt x="882871" y="277516"/>
                    </a:cubicBezTo>
                    <a:cubicBezTo>
                      <a:pt x="916090" y="205673"/>
                      <a:pt x="952003" y="135627"/>
                      <a:pt x="987018" y="64682"/>
                    </a:cubicBezTo>
                    <a:cubicBezTo>
                      <a:pt x="1006771" y="23373"/>
                      <a:pt x="1038194" y="-874"/>
                      <a:pt x="1084881" y="24"/>
                    </a:cubicBezTo>
                    <a:cubicBezTo>
                      <a:pt x="1131568" y="24"/>
                      <a:pt x="1162094" y="25169"/>
                      <a:pt x="1181846" y="66478"/>
                    </a:cubicBezTo>
                    <a:cubicBezTo>
                      <a:pt x="1266242" y="237104"/>
                      <a:pt x="1350637" y="407730"/>
                      <a:pt x="1433237" y="579255"/>
                    </a:cubicBezTo>
                    <a:cubicBezTo>
                      <a:pt x="1447602" y="609788"/>
                      <a:pt x="1466456" y="623258"/>
                      <a:pt x="1498778" y="627748"/>
                    </a:cubicBezTo>
                    <a:cubicBezTo>
                      <a:pt x="1686423" y="653791"/>
                      <a:pt x="1873170" y="682528"/>
                      <a:pt x="2059918" y="708571"/>
                    </a:cubicBezTo>
                    <a:cubicBezTo>
                      <a:pt x="2108400" y="715755"/>
                      <a:pt x="2144313" y="736410"/>
                      <a:pt x="2159576" y="784904"/>
                    </a:cubicBezTo>
                    <a:cubicBezTo>
                      <a:pt x="2174839" y="832500"/>
                      <a:pt x="2154189" y="868421"/>
                      <a:pt x="2120970" y="900750"/>
                    </a:cubicBezTo>
                    <a:cubicBezTo>
                      <a:pt x="1987194" y="1030964"/>
                      <a:pt x="1855214" y="1161179"/>
                      <a:pt x="1719643" y="1289598"/>
                    </a:cubicBezTo>
                    <a:cubicBezTo>
                      <a:pt x="1691810" y="1316539"/>
                      <a:pt x="1683730" y="1340785"/>
                      <a:pt x="1690014" y="1378503"/>
                    </a:cubicBezTo>
                    <a:cubicBezTo>
                      <a:pt x="1723234" y="1559007"/>
                      <a:pt x="1752862" y="1739512"/>
                      <a:pt x="1784286" y="1920016"/>
                    </a:cubicBezTo>
                    <a:cubicBezTo>
                      <a:pt x="1793264" y="1968510"/>
                      <a:pt x="1791468" y="2012513"/>
                      <a:pt x="1749271" y="2045740"/>
                    </a:cubicBezTo>
                    <a:cubicBezTo>
                      <a:pt x="1705277" y="2079866"/>
                      <a:pt x="1661284" y="2069089"/>
                      <a:pt x="1615495" y="2044842"/>
                    </a:cubicBezTo>
                    <a:cubicBezTo>
                      <a:pt x="1450295" y="1956835"/>
                      <a:pt x="1283300" y="1870624"/>
                      <a:pt x="1118101" y="1781719"/>
                    </a:cubicBezTo>
                    <a:cubicBezTo>
                      <a:pt x="1091166" y="1767351"/>
                      <a:pt x="1070516" y="1768249"/>
                      <a:pt x="1044479" y="1782617"/>
                    </a:cubicBezTo>
                    <a:cubicBezTo>
                      <a:pt x="879280" y="1870624"/>
                      <a:pt x="712284" y="1956835"/>
                      <a:pt x="547085" y="2044842"/>
                    </a:cubicBezTo>
                    <a:cubicBezTo>
                      <a:pt x="501296" y="2069089"/>
                      <a:pt x="458200" y="2078968"/>
                      <a:pt x="414207" y="2044842"/>
                    </a:cubicBezTo>
                    <a:cubicBezTo>
                      <a:pt x="372009" y="2011615"/>
                      <a:pt x="371111" y="1967612"/>
                      <a:pt x="379192" y="1919118"/>
                    </a:cubicBezTo>
                    <a:cubicBezTo>
                      <a:pt x="411513" y="1734124"/>
                      <a:pt x="442040" y="1549129"/>
                      <a:pt x="475259" y="1365032"/>
                    </a:cubicBezTo>
                    <a:cubicBezTo>
                      <a:pt x="480646" y="1336295"/>
                      <a:pt x="474361" y="1319233"/>
                      <a:pt x="453711" y="1299476"/>
                    </a:cubicBezTo>
                    <a:cubicBezTo>
                      <a:pt x="316344" y="1167465"/>
                      <a:pt x="179875" y="1033659"/>
                      <a:pt x="43406" y="900750"/>
                    </a:cubicBezTo>
                    <a:cubicBezTo>
                      <a:pt x="13778" y="872013"/>
                      <a:pt x="-5077" y="840582"/>
                      <a:pt x="1208" y="798374"/>
                    </a:cubicBezTo>
                    <a:cubicBezTo>
                      <a:pt x="9288" y="750779"/>
                      <a:pt x="43406" y="719347"/>
                      <a:pt x="96377" y="711265"/>
                    </a:cubicBezTo>
                    <a:cubicBezTo>
                      <a:pt x="282227" y="684324"/>
                      <a:pt x="467178" y="656485"/>
                      <a:pt x="653028" y="630442"/>
                    </a:cubicBezTo>
                    <a:cubicBezTo>
                      <a:pt x="690737" y="625054"/>
                      <a:pt x="718569" y="616972"/>
                      <a:pt x="734730" y="576561"/>
                    </a:cubicBezTo>
                    <a:cubicBezTo>
                      <a:pt x="751789" y="534353"/>
                      <a:pt x="791293" y="522679"/>
                      <a:pt x="826308" y="540639"/>
                    </a:cubicBezTo>
                    <a:cubicBezTo>
                      <a:pt x="861323" y="558600"/>
                      <a:pt x="870301" y="593623"/>
                      <a:pt x="854141" y="636729"/>
                    </a:cubicBezTo>
                    <a:cubicBezTo>
                      <a:pt x="826308" y="709469"/>
                      <a:pt x="784110" y="752575"/>
                      <a:pt x="698817" y="761555"/>
                    </a:cubicBezTo>
                    <a:cubicBezTo>
                      <a:pt x="539004" y="777720"/>
                      <a:pt x="380090" y="805559"/>
                      <a:pt x="221175" y="828907"/>
                    </a:cubicBezTo>
                    <a:cubicBezTo>
                      <a:pt x="207708" y="830704"/>
                      <a:pt x="195138" y="834296"/>
                      <a:pt x="173590" y="837888"/>
                    </a:cubicBezTo>
                    <a:cubicBezTo>
                      <a:pt x="188853" y="853154"/>
                      <a:pt x="198729" y="863931"/>
                      <a:pt x="209503" y="874707"/>
                    </a:cubicBezTo>
                    <a:cubicBezTo>
                      <a:pt x="328914" y="991451"/>
                      <a:pt x="447426" y="1108195"/>
                      <a:pt x="568633" y="1224041"/>
                    </a:cubicBezTo>
                    <a:cubicBezTo>
                      <a:pt x="610830" y="1264453"/>
                      <a:pt x="623400" y="1307558"/>
                      <a:pt x="612626" y="1364134"/>
                    </a:cubicBezTo>
                    <a:cubicBezTo>
                      <a:pt x="579406" y="1541945"/>
                      <a:pt x="550676" y="1721551"/>
                      <a:pt x="519252" y="1908342"/>
                    </a:cubicBezTo>
                    <a:cubicBezTo>
                      <a:pt x="561450" y="1886789"/>
                      <a:pt x="596465" y="1868828"/>
                      <a:pt x="631480" y="1849970"/>
                    </a:cubicBezTo>
                    <a:cubicBezTo>
                      <a:pt x="758971" y="1782617"/>
                      <a:pt x="888258" y="1717061"/>
                      <a:pt x="1014851" y="1647912"/>
                    </a:cubicBezTo>
                    <a:cubicBezTo>
                      <a:pt x="1063333" y="1620972"/>
                      <a:pt x="1105531" y="1622767"/>
                      <a:pt x="1153116" y="1648811"/>
                    </a:cubicBezTo>
                    <a:cubicBezTo>
                      <a:pt x="1299461" y="1727837"/>
                      <a:pt x="1447602" y="1804170"/>
                      <a:pt x="1595743" y="1882299"/>
                    </a:cubicBezTo>
                    <a:cubicBezTo>
                      <a:pt x="1610108" y="1889483"/>
                      <a:pt x="1624473" y="1896667"/>
                      <a:pt x="1646021" y="1907444"/>
                    </a:cubicBezTo>
                    <a:cubicBezTo>
                      <a:pt x="1629860" y="1809558"/>
                      <a:pt x="1614597" y="1717959"/>
                      <a:pt x="1598436" y="1626360"/>
                    </a:cubicBezTo>
                    <a:cubicBezTo>
                      <a:pt x="1582276" y="1533862"/>
                      <a:pt x="1567012" y="1441365"/>
                      <a:pt x="1549954" y="1348868"/>
                    </a:cubicBezTo>
                    <a:cubicBezTo>
                      <a:pt x="1540976" y="1300374"/>
                      <a:pt x="1557136" y="1262657"/>
                      <a:pt x="1592152" y="1228532"/>
                    </a:cubicBezTo>
                    <a:cubicBezTo>
                      <a:pt x="1714256" y="1110889"/>
                      <a:pt x="1835462" y="991451"/>
                      <a:pt x="1957566" y="872911"/>
                    </a:cubicBezTo>
                    <a:cubicBezTo>
                      <a:pt x="1969238" y="862135"/>
                      <a:pt x="1979113" y="851358"/>
                      <a:pt x="1994377" y="8351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408">
                <a:extLst>
                  <a:ext uri="{FF2B5EF4-FFF2-40B4-BE49-F238E27FC236}">
                    <a16:creationId xmlns:a16="http://schemas.microsoft.com/office/drawing/2014/main" id="{E20EAAD4-7608-D90C-7832-266A582B9247}"/>
                  </a:ext>
                </a:extLst>
              </p:cNvPr>
              <p:cNvSpPr/>
              <p:nvPr/>
            </p:nvSpPr>
            <p:spPr>
              <a:xfrm>
                <a:off x="5871887" y="168271"/>
                <a:ext cx="159266" cy="311931"/>
              </a:xfrm>
              <a:custGeom>
                <a:avLst/>
                <a:gdLst>
                  <a:gd name="connsiteX0" fmla="*/ 159267 w 159266"/>
                  <a:gd name="connsiteY0" fmla="*/ 74873 h 311931"/>
                  <a:gd name="connsiteX1" fmla="*/ 130536 w 159266"/>
                  <a:gd name="connsiteY1" fmla="*/ 259867 h 311931"/>
                  <a:gd name="connsiteX2" fmla="*/ 57812 w 159266"/>
                  <a:gd name="connsiteY2" fmla="*/ 311055 h 311931"/>
                  <a:gd name="connsiteX3" fmla="*/ 352 w 159266"/>
                  <a:gd name="connsiteY3" fmla="*/ 243703 h 311931"/>
                  <a:gd name="connsiteX4" fmla="*/ 29082 w 159266"/>
                  <a:gd name="connsiteY4" fmla="*/ 49728 h 311931"/>
                  <a:gd name="connsiteX5" fmla="*/ 103601 w 159266"/>
                  <a:gd name="connsiteY5" fmla="*/ 1234 h 311931"/>
                  <a:gd name="connsiteX6" fmla="*/ 159267 w 159266"/>
                  <a:gd name="connsiteY6" fmla="*/ 74873 h 3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66" h="311931">
                    <a:moveTo>
                      <a:pt x="159267" y="74873"/>
                    </a:moveTo>
                    <a:cubicBezTo>
                      <a:pt x="150288" y="134143"/>
                      <a:pt x="143106" y="197005"/>
                      <a:pt x="130536" y="259867"/>
                    </a:cubicBezTo>
                    <a:cubicBezTo>
                      <a:pt x="123354" y="296687"/>
                      <a:pt x="95521" y="316443"/>
                      <a:pt x="57812" y="311055"/>
                    </a:cubicBezTo>
                    <a:cubicBezTo>
                      <a:pt x="21002" y="305667"/>
                      <a:pt x="-3239" y="280522"/>
                      <a:pt x="352" y="243703"/>
                    </a:cubicBezTo>
                    <a:cubicBezTo>
                      <a:pt x="6637" y="179045"/>
                      <a:pt x="16512" y="113488"/>
                      <a:pt x="29082" y="49728"/>
                    </a:cubicBezTo>
                    <a:cubicBezTo>
                      <a:pt x="36265" y="12909"/>
                      <a:pt x="65893" y="-5052"/>
                      <a:pt x="103601" y="1234"/>
                    </a:cubicBezTo>
                    <a:cubicBezTo>
                      <a:pt x="140412" y="7521"/>
                      <a:pt x="157471" y="32665"/>
                      <a:pt x="159267" y="748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409">
                <a:extLst>
                  <a:ext uri="{FF2B5EF4-FFF2-40B4-BE49-F238E27FC236}">
                    <a16:creationId xmlns:a16="http://schemas.microsoft.com/office/drawing/2014/main" id="{2BA2A5ED-ECA9-61C0-A379-FF613097174C}"/>
                  </a:ext>
                </a:extLst>
              </p:cNvPr>
              <p:cNvSpPr/>
              <p:nvPr/>
            </p:nvSpPr>
            <p:spPr>
              <a:xfrm>
                <a:off x="5466801" y="166889"/>
                <a:ext cx="160355" cy="313885"/>
              </a:xfrm>
              <a:custGeom>
                <a:avLst/>
                <a:gdLst>
                  <a:gd name="connsiteX0" fmla="*/ 160332 w 160355"/>
                  <a:gd name="connsiteY0" fmla="*/ 237003 h 313885"/>
                  <a:gd name="connsiteX1" fmla="*/ 101973 w 160355"/>
                  <a:gd name="connsiteY1" fmla="*/ 313335 h 313885"/>
                  <a:gd name="connsiteX2" fmla="*/ 27454 w 160355"/>
                  <a:gd name="connsiteY2" fmla="*/ 256759 h 313885"/>
                  <a:gd name="connsiteX3" fmla="*/ 519 w 160355"/>
                  <a:gd name="connsiteY3" fmla="*/ 75357 h 313885"/>
                  <a:gd name="connsiteX4" fmla="*/ 56184 w 160355"/>
                  <a:gd name="connsiteY4" fmla="*/ 820 h 313885"/>
                  <a:gd name="connsiteX5" fmla="*/ 132499 w 160355"/>
                  <a:gd name="connsiteY5" fmla="*/ 53804 h 313885"/>
                  <a:gd name="connsiteX6" fmla="*/ 160332 w 160355"/>
                  <a:gd name="connsiteY6" fmla="*/ 237003 h 31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355" h="313885">
                    <a:moveTo>
                      <a:pt x="160332" y="237003"/>
                    </a:moveTo>
                    <a:cubicBezTo>
                      <a:pt x="161229" y="278312"/>
                      <a:pt x="136988" y="307947"/>
                      <a:pt x="101973" y="313335"/>
                    </a:cubicBezTo>
                    <a:cubicBezTo>
                      <a:pt x="67856" y="317825"/>
                      <a:pt x="34637" y="294477"/>
                      <a:pt x="27454" y="256759"/>
                    </a:cubicBezTo>
                    <a:cubicBezTo>
                      <a:pt x="16680" y="196591"/>
                      <a:pt x="7702" y="136423"/>
                      <a:pt x="519" y="75357"/>
                    </a:cubicBezTo>
                    <a:cubicBezTo>
                      <a:pt x="-3970" y="36742"/>
                      <a:pt x="21169" y="6208"/>
                      <a:pt x="56184" y="820"/>
                    </a:cubicBezTo>
                    <a:cubicBezTo>
                      <a:pt x="92097" y="-4568"/>
                      <a:pt x="125316" y="16985"/>
                      <a:pt x="132499" y="53804"/>
                    </a:cubicBezTo>
                    <a:cubicBezTo>
                      <a:pt x="144171" y="116666"/>
                      <a:pt x="151354" y="178631"/>
                      <a:pt x="160332" y="2370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410">
                <a:extLst>
                  <a:ext uri="{FF2B5EF4-FFF2-40B4-BE49-F238E27FC236}">
                    <a16:creationId xmlns:a16="http://schemas.microsoft.com/office/drawing/2014/main" id="{A57F99C2-5933-86BE-C8B1-FB107BC71801}"/>
                  </a:ext>
                </a:extLst>
              </p:cNvPr>
              <p:cNvSpPr/>
              <p:nvPr/>
            </p:nvSpPr>
            <p:spPr>
              <a:xfrm>
                <a:off x="6187892" y="371009"/>
                <a:ext cx="231121" cy="281339"/>
              </a:xfrm>
              <a:custGeom>
                <a:avLst/>
                <a:gdLst>
                  <a:gd name="connsiteX0" fmla="*/ 231122 w 231121"/>
                  <a:gd name="connsiteY0" fmla="*/ 58925 h 281339"/>
                  <a:gd name="connsiteX1" fmla="*/ 210472 w 231121"/>
                  <a:gd name="connsiteY1" fmla="*/ 108317 h 281339"/>
                  <a:gd name="connsiteX2" fmla="*/ 126077 w 231121"/>
                  <a:gd name="connsiteY2" fmla="*/ 244818 h 281339"/>
                  <a:gd name="connsiteX3" fmla="*/ 33601 w 231121"/>
                  <a:gd name="connsiteY3" fmla="*/ 271759 h 281339"/>
                  <a:gd name="connsiteX4" fmla="*/ 12053 w 231121"/>
                  <a:gd name="connsiteY4" fmla="*/ 174771 h 281339"/>
                  <a:gd name="connsiteX5" fmla="*/ 101835 w 231121"/>
                  <a:gd name="connsiteY5" fmla="*/ 31086 h 281339"/>
                  <a:gd name="connsiteX6" fmla="*/ 179946 w 231121"/>
                  <a:gd name="connsiteY6" fmla="*/ 5941 h 281339"/>
                  <a:gd name="connsiteX7" fmla="*/ 231122 w 231121"/>
                  <a:gd name="connsiteY7" fmla="*/ 58925 h 28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121" h="281339">
                    <a:moveTo>
                      <a:pt x="231122" y="58925"/>
                    </a:moveTo>
                    <a:cubicBezTo>
                      <a:pt x="222144" y="81376"/>
                      <a:pt x="218552" y="96642"/>
                      <a:pt x="210472" y="108317"/>
                    </a:cubicBezTo>
                    <a:cubicBezTo>
                      <a:pt x="183537" y="154116"/>
                      <a:pt x="155705" y="199916"/>
                      <a:pt x="126077" y="244818"/>
                    </a:cubicBezTo>
                    <a:cubicBezTo>
                      <a:pt x="101835" y="281637"/>
                      <a:pt x="66820" y="290617"/>
                      <a:pt x="33601" y="271759"/>
                    </a:cubicBezTo>
                    <a:cubicBezTo>
                      <a:pt x="-517" y="252002"/>
                      <a:pt x="-10393" y="213386"/>
                      <a:pt x="12053" y="174771"/>
                    </a:cubicBezTo>
                    <a:cubicBezTo>
                      <a:pt x="40783" y="126277"/>
                      <a:pt x="70411" y="77784"/>
                      <a:pt x="101835" y="31086"/>
                    </a:cubicBezTo>
                    <a:cubicBezTo>
                      <a:pt x="120690" y="2349"/>
                      <a:pt x="151215" y="-7529"/>
                      <a:pt x="179946" y="5941"/>
                    </a:cubicBezTo>
                    <a:cubicBezTo>
                      <a:pt x="200596" y="16717"/>
                      <a:pt x="214961" y="41862"/>
                      <a:pt x="231122" y="589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411">
                <a:extLst>
                  <a:ext uri="{FF2B5EF4-FFF2-40B4-BE49-F238E27FC236}">
                    <a16:creationId xmlns:a16="http://schemas.microsoft.com/office/drawing/2014/main" id="{A29804B7-E6F7-61B5-F94E-C79A57E7BA7A}"/>
                  </a:ext>
                </a:extLst>
              </p:cNvPr>
              <p:cNvSpPr/>
              <p:nvPr/>
            </p:nvSpPr>
            <p:spPr>
              <a:xfrm>
                <a:off x="5084914" y="370440"/>
                <a:ext cx="227981" cy="276684"/>
              </a:xfrm>
              <a:custGeom>
                <a:avLst/>
                <a:gdLst>
                  <a:gd name="connsiteX0" fmla="*/ 227981 w 227981"/>
                  <a:gd name="connsiteY0" fmla="*/ 229223 h 276684"/>
                  <a:gd name="connsiteX1" fmla="*/ 180396 w 227981"/>
                  <a:gd name="connsiteY1" fmla="*/ 275022 h 276684"/>
                  <a:gd name="connsiteX2" fmla="*/ 110366 w 227981"/>
                  <a:gd name="connsiteY2" fmla="*/ 256164 h 276684"/>
                  <a:gd name="connsiteX3" fmla="*/ 8014 w 227981"/>
                  <a:gd name="connsiteY3" fmla="*/ 94518 h 276684"/>
                  <a:gd name="connsiteX4" fmla="*/ 28664 w 227981"/>
                  <a:gd name="connsiteY4" fmla="*/ 15491 h 276684"/>
                  <a:gd name="connsiteX5" fmla="*/ 110366 w 227981"/>
                  <a:gd name="connsiteY5" fmla="*/ 18185 h 276684"/>
                  <a:gd name="connsiteX6" fmla="*/ 223492 w 227981"/>
                  <a:gd name="connsiteY6" fmla="*/ 198690 h 276684"/>
                  <a:gd name="connsiteX7" fmla="*/ 227981 w 227981"/>
                  <a:gd name="connsiteY7" fmla="*/ 229223 h 27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981" h="276684">
                    <a:moveTo>
                      <a:pt x="227981" y="229223"/>
                    </a:moveTo>
                    <a:cubicBezTo>
                      <a:pt x="215412" y="241795"/>
                      <a:pt x="201046" y="269634"/>
                      <a:pt x="180396" y="275022"/>
                    </a:cubicBezTo>
                    <a:cubicBezTo>
                      <a:pt x="159747" y="280410"/>
                      <a:pt x="122038" y="272328"/>
                      <a:pt x="110366" y="256164"/>
                    </a:cubicBezTo>
                    <a:cubicBezTo>
                      <a:pt x="71760" y="205874"/>
                      <a:pt x="39438" y="150196"/>
                      <a:pt x="8014" y="94518"/>
                    </a:cubicBezTo>
                    <a:cubicBezTo>
                      <a:pt x="-8147" y="65781"/>
                      <a:pt x="832" y="35248"/>
                      <a:pt x="28664" y="15491"/>
                    </a:cubicBezTo>
                    <a:cubicBezTo>
                      <a:pt x="55599" y="-4266"/>
                      <a:pt x="91512" y="-6960"/>
                      <a:pt x="110366" y="18185"/>
                    </a:cubicBezTo>
                    <a:cubicBezTo>
                      <a:pt x="152564" y="75659"/>
                      <a:pt x="186681" y="138521"/>
                      <a:pt x="223492" y="198690"/>
                    </a:cubicBezTo>
                    <a:cubicBezTo>
                      <a:pt x="225288" y="204078"/>
                      <a:pt x="224390" y="211262"/>
                      <a:pt x="227981" y="2292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9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aphic 2">
            <a:extLst>
              <a:ext uri="{FF2B5EF4-FFF2-40B4-BE49-F238E27FC236}">
                <a16:creationId xmlns:a16="http://schemas.microsoft.com/office/drawing/2014/main" id="{D981B6B3-CFFE-33D0-A3F3-79169392A886}"/>
              </a:ext>
            </a:extLst>
          </p:cNvPr>
          <p:cNvGrpSpPr/>
          <p:nvPr/>
        </p:nvGrpSpPr>
        <p:grpSpPr>
          <a:xfrm>
            <a:off x="7389291" y="1996824"/>
            <a:ext cx="658521" cy="620273"/>
            <a:chOff x="10641441" y="5322217"/>
            <a:chExt cx="740723" cy="746143"/>
          </a:xfrm>
        </p:grpSpPr>
        <p:sp>
          <p:nvSpPr>
            <p:cNvPr id="31" name="Freeform 393">
              <a:extLst>
                <a:ext uri="{FF2B5EF4-FFF2-40B4-BE49-F238E27FC236}">
                  <a16:creationId xmlns:a16="http://schemas.microsoft.com/office/drawing/2014/main" id="{4C8FF2CD-C292-A658-52C3-91D4AD1CB7AC}"/>
                </a:ext>
              </a:extLst>
            </p:cNvPr>
            <p:cNvSpPr/>
            <p:nvPr/>
          </p:nvSpPr>
          <p:spPr>
            <a:xfrm>
              <a:off x="11105749" y="5334863"/>
              <a:ext cx="249410" cy="275513"/>
            </a:xfrm>
            <a:custGeom>
              <a:avLst/>
              <a:gdLst>
                <a:gd name="connsiteX0" fmla="*/ 196020 w 249410"/>
                <a:gd name="connsiteY0" fmla="*/ 0 h 275513"/>
                <a:gd name="connsiteX1" fmla="*/ 54199 w 249410"/>
                <a:gd name="connsiteY1" fmla="*/ 0 h 275513"/>
                <a:gd name="connsiteX2" fmla="*/ 0 w 249410"/>
                <a:gd name="connsiteY2" fmla="*/ 55103 h 275513"/>
                <a:gd name="connsiteX3" fmla="*/ 0 w 249410"/>
                <a:gd name="connsiteY3" fmla="*/ 165308 h 275513"/>
                <a:gd name="connsiteX4" fmla="*/ 54199 w 249410"/>
                <a:gd name="connsiteY4" fmla="*/ 220411 h 275513"/>
                <a:gd name="connsiteX5" fmla="*/ 75879 w 249410"/>
                <a:gd name="connsiteY5" fmla="*/ 220411 h 275513"/>
                <a:gd name="connsiteX6" fmla="*/ 75879 w 249410"/>
                <a:gd name="connsiteY6" fmla="*/ 264674 h 275513"/>
                <a:gd name="connsiteX7" fmla="*/ 81299 w 249410"/>
                <a:gd name="connsiteY7" fmla="*/ 275513 h 275513"/>
                <a:gd name="connsiteX8" fmla="*/ 86719 w 249410"/>
                <a:gd name="connsiteY8" fmla="*/ 275513 h 275513"/>
                <a:gd name="connsiteX9" fmla="*/ 94849 w 249410"/>
                <a:gd name="connsiteY9" fmla="*/ 272804 h 275513"/>
                <a:gd name="connsiteX10" fmla="*/ 146338 w 249410"/>
                <a:gd name="connsiteY10" fmla="*/ 220411 h 275513"/>
                <a:gd name="connsiteX11" fmla="*/ 195117 w 249410"/>
                <a:gd name="connsiteY11" fmla="*/ 220411 h 275513"/>
                <a:gd name="connsiteX12" fmla="*/ 249317 w 249410"/>
                <a:gd name="connsiteY12" fmla="*/ 165308 h 275513"/>
                <a:gd name="connsiteX13" fmla="*/ 249317 w 249410"/>
                <a:gd name="connsiteY13" fmla="*/ 55103 h 275513"/>
                <a:gd name="connsiteX14" fmla="*/ 196020 w 249410"/>
                <a:gd name="connsiteY14" fmla="*/ 0 h 2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410" h="275513">
                  <a:moveTo>
                    <a:pt x="196020" y="0"/>
                  </a:moveTo>
                  <a:lnTo>
                    <a:pt x="54199" y="0"/>
                  </a:lnTo>
                  <a:cubicBezTo>
                    <a:pt x="24389" y="0"/>
                    <a:pt x="0" y="24390"/>
                    <a:pt x="0" y="55103"/>
                  </a:cubicBezTo>
                  <a:lnTo>
                    <a:pt x="0" y="165308"/>
                  </a:lnTo>
                  <a:cubicBezTo>
                    <a:pt x="0" y="196021"/>
                    <a:pt x="24389" y="220411"/>
                    <a:pt x="54199" y="220411"/>
                  </a:cubicBezTo>
                  <a:lnTo>
                    <a:pt x="75879" y="220411"/>
                  </a:lnTo>
                  <a:lnTo>
                    <a:pt x="75879" y="264674"/>
                  </a:lnTo>
                  <a:cubicBezTo>
                    <a:pt x="75879" y="270093"/>
                    <a:pt x="78589" y="272804"/>
                    <a:pt x="81299" y="275513"/>
                  </a:cubicBezTo>
                  <a:cubicBezTo>
                    <a:pt x="81299" y="275513"/>
                    <a:pt x="84009" y="275513"/>
                    <a:pt x="86719" y="275513"/>
                  </a:cubicBezTo>
                  <a:cubicBezTo>
                    <a:pt x="89428" y="275513"/>
                    <a:pt x="92138" y="275513"/>
                    <a:pt x="94849" y="272804"/>
                  </a:cubicBezTo>
                  <a:lnTo>
                    <a:pt x="146338" y="220411"/>
                  </a:lnTo>
                  <a:lnTo>
                    <a:pt x="195117" y="220411"/>
                  </a:lnTo>
                  <a:cubicBezTo>
                    <a:pt x="224927" y="220411"/>
                    <a:pt x="249317" y="196021"/>
                    <a:pt x="249317" y="165308"/>
                  </a:cubicBezTo>
                  <a:lnTo>
                    <a:pt x="249317" y="55103"/>
                  </a:lnTo>
                  <a:cubicBezTo>
                    <a:pt x="251123" y="24390"/>
                    <a:pt x="226733" y="0"/>
                    <a:pt x="196020" y="0"/>
                  </a:cubicBez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94">
              <a:extLst>
                <a:ext uri="{FF2B5EF4-FFF2-40B4-BE49-F238E27FC236}">
                  <a16:creationId xmlns:a16="http://schemas.microsoft.com/office/drawing/2014/main" id="{196D9CA3-8C8A-F72C-19C9-91693CA2E31B}"/>
                </a:ext>
              </a:extLst>
            </p:cNvPr>
            <p:cNvSpPr/>
            <p:nvPr/>
          </p:nvSpPr>
          <p:spPr>
            <a:xfrm>
              <a:off x="10704674" y="5322217"/>
              <a:ext cx="364067" cy="407398"/>
            </a:xfrm>
            <a:custGeom>
              <a:avLst/>
              <a:gdLst>
                <a:gd name="connsiteX0" fmla="*/ 183374 w 364067"/>
                <a:gd name="connsiteY0" fmla="*/ 0 h 407398"/>
                <a:gd name="connsiteX1" fmla="*/ 0 w 364067"/>
                <a:gd name="connsiteY1" fmla="*/ 186085 h 407398"/>
                <a:gd name="connsiteX2" fmla="*/ 0 w 364067"/>
                <a:gd name="connsiteY2" fmla="*/ 321583 h 407398"/>
                <a:gd name="connsiteX3" fmla="*/ 84912 w 364067"/>
                <a:gd name="connsiteY3" fmla="*/ 407398 h 407398"/>
                <a:gd name="connsiteX4" fmla="*/ 95752 w 364067"/>
                <a:gd name="connsiteY4" fmla="*/ 407398 h 407398"/>
                <a:gd name="connsiteX5" fmla="*/ 95752 w 364067"/>
                <a:gd name="connsiteY5" fmla="*/ 382105 h 407398"/>
                <a:gd name="connsiteX6" fmla="*/ 84912 w 364067"/>
                <a:gd name="connsiteY6" fmla="*/ 382105 h 407398"/>
                <a:gd name="connsiteX7" fmla="*/ 24390 w 364067"/>
                <a:gd name="connsiteY7" fmla="*/ 320679 h 407398"/>
                <a:gd name="connsiteX8" fmla="*/ 24390 w 364067"/>
                <a:gd name="connsiteY8" fmla="*/ 185180 h 407398"/>
                <a:gd name="connsiteX9" fmla="*/ 183374 w 364067"/>
                <a:gd name="connsiteY9" fmla="*/ 24390 h 407398"/>
                <a:gd name="connsiteX10" fmla="*/ 342359 w 364067"/>
                <a:gd name="connsiteY10" fmla="*/ 185180 h 407398"/>
                <a:gd name="connsiteX11" fmla="*/ 342359 w 364067"/>
                <a:gd name="connsiteY11" fmla="*/ 320679 h 407398"/>
                <a:gd name="connsiteX12" fmla="*/ 281836 w 364067"/>
                <a:gd name="connsiteY12" fmla="*/ 382105 h 407398"/>
                <a:gd name="connsiteX13" fmla="*/ 268287 w 364067"/>
                <a:gd name="connsiteY13" fmla="*/ 382105 h 407398"/>
                <a:gd name="connsiteX14" fmla="*/ 268287 w 364067"/>
                <a:gd name="connsiteY14" fmla="*/ 407398 h 407398"/>
                <a:gd name="connsiteX15" fmla="*/ 279127 w 364067"/>
                <a:gd name="connsiteY15" fmla="*/ 407398 h 407398"/>
                <a:gd name="connsiteX16" fmla="*/ 364038 w 364067"/>
                <a:gd name="connsiteY16" fmla="*/ 321583 h 407398"/>
                <a:gd name="connsiteX17" fmla="*/ 364038 w 364067"/>
                <a:gd name="connsiteY17" fmla="*/ 186085 h 407398"/>
                <a:gd name="connsiteX18" fmla="*/ 183374 w 364067"/>
                <a:gd name="connsiteY18" fmla="*/ 0 h 4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4067" h="407398">
                  <a:moveTo>
                    <a:pt x="183374" y="0"/>
                  </a:moveTo>
                  <a:cubicBezTo>
                    <a:pt x="82202" y="0"/>
                    <a:pt x="0" y="83106"/>
                    <a:pt x="0" y="186085"/>
                  </a:cubicBezTo>
                  <a:lnTo>
                    <a:pt x="0" y="321583"/>
                  </a:lnTo>
                  <a:cubicBezTo>
                    <a:pt x="0" y="368555"/>
                    <a:pt x="37940" y="407398"/>
                    <a:pt x="84912" y="407398"/>
                  </a:cubicBezTo>
                  <a:lnTo>
                    <a:pt x="95752" y="407398"/>
                  </a:lnTo>
                  <a:lnTo>
                    <a:pt x="95752" y="382105"/>
                  </a:lnTo>
                  <a:lnTo>
                    <a:pt x="84912" y="382105"/>
                  </a:lnTo>
                  <a:cubicBezTo>
                    <a:pt x="52393" y="382105"/>
                    <a:pt x="24390" y="354102"/>
                    <a:pt x="24390" y="320679"/>
                  </a:cubicBezTo>
                  <a:lnTo>
                    <a:pt x="24390" y="185180"/>
                  </a:lnTo>
                  <a:cubicBezTo>
                    <a:pt x="24390" y="96656"/>
                    <a:pt x="95752" y="24390"/>
                    <a:pt x="183374" y="24390"/>
                  </a:cubicBezTo>
                  <a:cubicBezTo>
                    <a:pt x="270996" y="24390"/>
                    <a:pt x="342359" y="96656"/>
                    <a:pt x="342359" y="185180"/>
                  </a:cubicBezTo>
                  <a:lnTo>
                    <a:pt x="342359" y="320679"/>
                  </a:lnTo>
                  <a:cubicBezTo>
                    <a:pt x="342359" y="354102"/>
                    <a:pt x="315259" y="382105"/>
                    <a:pt x="281836" y="382105"/>
                  </a:cubicBezTo>
                  <a:lnTo>
                    <a:pt x="268287" y="382105"/>
                  </a:lnTo>
                  <a:lnTo>
                    <a:pt x="268287" y="407398"/>
                  </a:lnTo>
                  <a:lnTo>
                    <a:pt x="279127" y="407398"/>
                  </a:lnTo>
                  <a:cubicBezTo>
                    <a:pt x="325196" y="407398"/>
                    <a:pt x="364038" y="368555"/>
                    <a:pt x="364038" y="321583"/>
                  </a:cubicBezTo>
                  <a:lnTo>
                    <a:pt x="364038" y="186085"/>
                  </a:lnTo>
                  <a:cubicBezTo>
                    <a:pt x="365845" y="83106"/>
                    <a:pt x="284546" y="0"/>
                    <a:pt x="183374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95">
              <a:extLst>
                <a:ext uri="{FF2B5EF4-FFF2-40B4-BE49-F238E27FC236}">
                  <a16:creationId xmlns:a16="http://schemas.microsoft.com/office/drawing/2014/main" id="{53EF1B3F-28F9-75CF-E4E4-68CE0F86E77D}"/>
                </a:ext>
              </a:extLst>
            </p:cNvPr>
            <p:cNvSpPr/>
            <p:nvPr/>
          </p:nvSpPr>
          <p:spPr>
            <a:xfrm>
              <a:off x="11100328" y="5322217"/>
              <a:ext cx="280954" cy="306225"/>
            </a:xfrm>
            <a:custGeom>
              <a:avLst/>
              <a:gdLst>
                <a:gd name="connsiteX0" fmla="*/ 259253 w 280954"/>
                <a:gd name="connsiteY0" fmla="*/ 185180 h 306225"/>
                <a:gd name="connsiteX1" fmla="*/ 223121 w 280954"/>
                <a:gd name="connsiteY1" fmla="*/ 221313 h 306225"/>
                <a:gd name="connsiteX2" fmla="*/ 162598 w 280954"/>
                <a:gd name="connsiteY2" fmla="*/ 221313 h 306225"/>
                <a:gd name="connsiteX3" fmla="*/ 154468 w 280954"/>
                <a:gd name="connsiteY3" fmla="*/ 224024 h 306225"/>
                <a:gd name="connsiteX4" fmla="*/ 112915 w 280954"/>
                <a:gd name="connsiteY4" fmla="*/ 265576 h 306225"/>
                <a:gd name="connsiteX5" fmla="*/ 112915 w 280954"/>
                <a:gd name="connsiteY5" fmla="*/ 232154 h 306225"/>
                <a:gd name="connsiteX6" fmla="*/ 102075 w 280954"/>
                <a:gd name="connsiteY6" fmla="*/ 221313 h 306225"/>
                <a:gd name="connsiteX7" fmla="*/ 65942 w 280954"/>
                <a:gd name="connsiteY7" fmla="*/ 221313 h 306225"/>
                <a:gd name="connsiteX8" fmla="*/ 29809 w 280954"/>
                <a:gd name="connsiteY8" fmla="*/ 185180 h 306225"/>
                <a:gd name="connsiteX9" fmla="*/ 29809 w 280954"/>
                <a:gd name="connsiteY9" fmla="*/ 60523 h 306225"/>
                <a:gd name="connsiteX10" fmla="*/ 65942 w 280954"/>
                <a:gd name="connsiteY10" fmla="*/ 24390 h 306225"/>
                <a:gd name="connsiteX11" fmla="*/ 226734 w 280954"/>
                <a:gd name="connsiteY11" fmla="*/ 24390 h 306225"/>
                <a:gd name="connsiteX12" fmla="*/ 262867 w 280954"/>
                <a:gd name="connsiteY12" fmla="*/ 60523 h 306225"/>
                <a:gd name="connsiteX13" fmla="*/ 262867 w 280954"/>
                <a:gd name="connsiteY13" fmla="*/ 185180 h 306225"/>
                <a:gd name="connsiteX14" fmla="*/ 259253 w 280954"/>
                <a:gd name="connsiteY14" fmla="*/ 185180 h 306225"/>
                <a:gd name="connsiteX15" fmla="*/ 220411 w 280954"/>
                <a:gd name="connsiteY15" fmla="*/ 0 h 306225"/>
                <a:gd name="connsiteX16" fmla="*/ 60523 w 280954"/>
                <a:gd name="connsiteY16" fmla="*/ 0 h 306225"/>
                <a:gd name="connsiteX17" fmla="*/ 0 w 280954"/>
                <a:gd name="connsiteY17" fmla="*/ 60523 h 306225"/>
                <a:gd name="connsiteX18" fmla="*/ 0 w 280954"/>
                <a:gd name="connsiteY18" fmla="*/ 185180 h 306225"/>
                <a:gd name="connsiteX19" fmla="*/ 60523 w 280954"/>
                <a:gd name="connsiteY19" fmla="*/ 245704 h 306225"/>
                <a:gd name="connsiteX20" fmla="*/ 85816 w 280954"/>
                <a:gd name="connsiteY20" fmla="*/ 245704 h 306225"/>
                <a:gd name="connsiteX21" fmla="*/ 85816 w 280954"/>
                <a:gd name="connsiteY21" fmla="*/ 295386 h 306225"/>
                <a:gd name="connsiteX22" fmla="*/ 93946 w 280954"/>
                <a:gd name="connsiteY22" fmla="*/ 306226 h 306225"/>
                <a:gd name="connsiteX23" fmla="*/ 99365 w 280954"/>
                <a:gd name="connsiteY23" fmla="*/ 306226 h 306225"/>
                <a:gd name="connsiteX24" fmla="*/ 107495 w 280954"/>
                <a:gd name="connsiteY24" fmla="*/ 303516 h 306225"/>
                <a:gd name="connsiteX25" fmla="*/ 165308 w 280954"/>
                <a:gd name="connsiteY25" fmla="*/ 245704 h 306225"/>
                <a:gd name="connsiteX26" fmla="*/ 220411 w 280954"/>
                <a:gd name="connsiteY26" fmla="*/ 245704 h 306225"/>
                <a:gd name="connsiteX27" fmla="*/ 280933 w 280954"/>
                <a:gd name="connsiteY27" fmla="*/ 185180 h 306225"/>
                <a:gd name="connsiteX28" fmla="*/ 280933 w 280954"/>
                <a:gd name="connsiteY28" fmla="*/ 60523 h 306225"/>
                <a:gd name="connsiteX29" fmla="*/ 220411 w 280954"/>
                <a:gd name="connsiteY29" fmla="*/ 0 h 30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0954" h="306225">
                  <a:moveTo>
                    <a:pt x="259253" y="185180"/>
                  </a:moveTo>
                  <a:cubicBezTo>
                    <a:pt x="259253" y="204151"/>
                    <a:pt x="242994" y="221313"/>
                    <a:pt x="223121" y="221313"/>
                  </a:cubicBezTo>
                  <a:lnTo>
                    <a:pt x="162598" y="221313"/>
                  </a:lnTo>
                  <a:cubicBezTo>
                    <a:pt x="159888" y="221313"/>
                    <a:pt x="157178" y="221313"/>
                    <a:pt x="154468" y="224024"/>
                  </a:cubicBezTo>
                  <a:lnTo>
                    <a:pt x="112915" y="265576"/>
                  </a:lnTo>
                  <a:lnTo>
                    <a:pt x="112915" y="232154"/>
                  </a:lnTo>
                  <a:cubicBezTo>
                    <a:pt x="112915" y="226734"/>
                    <a:pt x="107495" y="221313"/>
                    <a:pt x="102075" y="221313"/>
                  </a:cubicBezTo>
                  <a:lnTo>
                    <a:pt x="65942" y="221313"/>
                  </a:lnTo>
                  <a:cubicBezTo>
                    <a:pt x="46973" y="221313"/>
                    <a:pt x="29809" y="205054"/>
                    <a:pt x="29809" y="185180"/>
                  </a:cubicBezTo>
                  <a:lnTo>
                    <a:pt x="29809" y="60523"/>
                  </a:lnTo>
                  <a:cubicBezTo>
                    <a:pt x="29809" y="41553"/>
                    <a:pt x="46070" y="24390"/>
                    <a:pt x="65942" y="24390"/>
                  </a:cubicBezTo>
                  <a:lnTo>
                    <a:pt x="226734" y="24390"/>
                  </a:lnTo>
                  <a:cubicBezTo>
                    <a:pt x="245704" y="24390"/>
                    <a:pt x="262867" y="40649"/>
                    <a:pt x="262867" y="60523"/>
                  </a:cubicBezTo>
                  <a:lnTo>
                    <a:pt x="262867" y="185180"/>
                  </a:lnTo>
                  <a:lnTo>
                    <a:pt x="259253" y="185180"/>
                  </a:lnTo>
                  <a:close/>
                  <a:moveTo>
                    <a:pt x="220411" y="0"/>
                  </a:moveTo>
                  <a:lnTo>
                    <a:pt x="60523" y="0"/>
                  </a:lnTo>
                  <a:cubicBezTo>
                    <a:pt x="27100" y="0"/>
                    <a:pt x="0" y="28003"/>
                    <a:pt x="0" y="60523"/>
                  </a:cubicBezTo>
                  <a:lnTo>
                    <a:pt x="0" y="185180"/>
                  </a:lnTo>
                  <a:cubicBezTo>
                    <a:pt x="0" y="218604"/>
                    <a:pt x="28003" y="245704"/>
                    <a:pt x="60523" y="245704"/>
                  </a:cubicBezTo>
                  <a:lnTo>
                    <a:pt x="85816" y="245704"/>
                  </a:lnTo>
                  <a:lnTo>
                    <a:pt x="85816" y="295386"/>
                  </a:lnTo>
                  <a:cubicBezTo>
                    <a:pt x="85816" y="300806"/>
                    <a:pt x="88525" y="303516"/>
                    <a:pt x="93946" y="306226"/>
                  </a:cubicBezTo>
                  <a:cubicBezTo>
                    <a:pt x="96656" y="306226"/>
                    <a:pt x="96656" y="306226"/>
                    <a:pt x="99365" y="306226"/>
                  </a:cubicBezTo>
                  <a:cubicBezTo>
                    <a:pt x="102075" y="306226"/>
                    <a:pt x="104786" y="306226"/>
                    <a:pt x="107495" y="303516"/>
                  </a:cubicBezTo>
                  <a:lnTo>
                    <a:pt x="165308" y="245704"/>
                  </a:lnTo>
                  <a:lnTo>
                    <a:pt x="220411" y="245704"/>
                  </a:lnTo>
                  <a:cubicBezTo>
                    <a:pt x="253834" y="245704"/>
                    <a:pt x="280933" y="217701"/>
                    <a:pt x="280933" y="185180"/>
                  </a:cubicBezTo>
                  <a:lnTo>
                    <a:pt x="280933" y="60523"/>
                  </a:lnTo>
                  <a:cubicBezTo>
                    <a:pt x="281836" y="28003"/>
                    <a:pt x="253834" y="0"/>
                    <a:pt x="220411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96">
              <a:extLst>
                <a:ext uri="{FF2B5EF4-FFF2-40B4-BE49-F238E27FC236}">
                  <a16:creationId xmlns:a16="http://schemas.microsoft.com/office/drawing/2014/main" id="{786C16E8-9C4B-6B0D-86CA-08BEC95C7DD9}"/>
                </a:ext>
              </a:extLst>
            </p:cNvPr>
            <p:cNvSpPr/>
            <p:nvPr/>
          </p:nvSpPr>
          <p:spPr>
            <a:xfrm>
              <a:off x="11162658" y="5390870"/>
              <a:ext cx="81298" cy="18969"/>
            </a:xfrm>
            <a:custGeom>
              <a:avLst/>
              <a:gdLst>
                <a:gd name="connsiteX0" fmla="*/ 0 w 81298"/>
                <a:gd name="connsiteY0" fmla="*/ 0 h 18969"/>
                <a:gd name="connsiteX1" fmla="*/ 81299 w 81298"/>
                <a:gd name="connsiteY1" fmla="*/ 0 h 18969"/>
                <a:gd name="connsiteX2" fmla="*/ 81299 w 81298"/>
                <a:gd name="connsiteY2" fmla="*/ 18969 h 18969"/>
                <a:gd name="connsiteX3" fmla="*/ 0 w 81298"/>
                <a:gd name="connsiteY3" fmla="*/ 18969 h 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98" h="18969">
                  <a:moveTo>
                    <a:pt x="0" y="0"/>
                  </a:moveTo>
                  <a:lnTo>
                    <a:pt x="81299" y="0"/>
                  </a:lnTo>
                  <a:lnTo>
                    <a:pt x="81299" y="18969"/>
                  </a:lnTo>
                  <a:lnTo>
                    <a:pt x="0" y="18969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97">
              <a:extLst>
                <a:ext uri="{FF2B5EF4-FFF2-40B4-BE49-F238E27FC236}">
                  <a16:creationId xmlns:a16="http://schemas.microsoft.com/office/drawing/2014/main" id="{D406C4C0-379E-E594-D240-B1048CD51732}"/>
                </a:ext>
              </a:extLst>
            </p:cNvPr>
            <p:cNvSpPr/>
            <p:nvPr/>
          </p:nvSpPr>
          <p:spPr>
            <a:xfrm>
              <a:off x="11269250" y="5390870"/>
              <a:ext cx="50586" cy="18969"/>
            </a:xfrm>
            <a:custGeom>
              <a:avLst/>
              <a:gdLst>
                <a:gd name="connsiteX0" fmla="*/ 0 w 50586"/>
                <a:gd name="connsiteY0" fmla="*/ 0 h 18969"/>
                <a:gd name="connsiteX1" fmla="*/ 50586 w 50586"/>
                <a:gd name="connsiteY1" fmla="*/ 0 h 18969"/>
                <a:gd name="connsiteX2" fmla="*/ 50586 w 50586"/>
                <a:gd name="connsiteY2" fmla="*/ 18969 h 18969"/>
                <a:gd name="connsiteX3" fmla="*/ 0 w 50586"/>
                <a:gd name="connsiteY3" fmla="*/ 18969 h 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86" h="18969">
                  <a:moveTo>
                    <a:pt x="0" y="0"/>
                  </a:moveTo>
                  <a:lnTo>
                    <a:pt x="50586" y="0"/>
                  </a:lnTo>
                  <a:lnTo>
                    <a:pt x="50586" y="18969"/>
                  </a:lnTo>
                  <a:lnTo>
                    <a:pt x="0" y="18969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98">
              <a:extLst>
                <a:ext uri="{FF2B5EF4-FFF2-40B4-BE49-F238E27FC236}">
                  <a16:creationId xmlns:a16="http://schemas.microsoft.com/office/drawing/2014/main" id="{23A7337D-AD91-9505-CD0D-4FA2B7D18A2F}"/>
                </a:ext>
              </a:extLst>
            </p:cNvPr>
            <p:cNvSpPr/>
            <p:nvPr/>
          </p:nvSpPr>
          <p:spPr>
            <a:xfrm>
              <a:off x="11162658" y="5435132"/>
              <a:ext cx="157177" cy="25293"/>
            </a:xfrm>
            <a:custGeom>
              <a:avLst/>
              <a:gdLst>
                <a:gd name="connsiteX0" fmla="*/ 0 w 157177"/>
                <a:gd name="connsiteY0" fmla="*/ 0 h 25293"/>
                <a:gd name="connsiteX1" fmla="*/ 157178 w 157177"/>
                <a:gd name="connsiteY1" fmla="*/ 0 h 25293"/>
                <a:gd name="connsiteX2" fmla="*/ 157178 w 157177"/>
                <a:gd name="connsiteY2" fmla="*/ 25293 h 25293"/>
                <a:gd name="connsiteX3" fmla="*/ 0 w 157177"/>
                <a:gd name="connsiteY3" fmla="*/ 25293 h 2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77" h="25293">
                  <a:moveTo>
                    <a:pt x="0" y="0"/>
                  </a:moveTo>
                  <a:lnTo>
                    <a:pt x="157178" y="0"/>
                  </a:lnTo>
                  <a:lnTo>
                    <a:pt x="157178" y="25293"/>
                  </a:lnTo>
                  <a:lnTo>
                    <a:pt x="0" y="25293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99">
              <a:extLst>
                <a:ext uri="{FF2B5EF4-FFF2-40B4-BE49-F238E27FC236}">
                  <a16:creationId xmlns:a16="http://schemas.microsoft.com/office/drawing/2014/main" id="{EFA2B897-B670-0C02-EE8A-7A50A10D442F}"/>
                </a:ext>
              </a:extLst>
            </p:cNvPr>
            <p:cNvSpPr/>
            <p:nvPr/>
          </p:nvSpPr>
          <p:spPr>
            <a:xfrm>
              <a:off x="11162658" y="5484815"/>
              <a:ext cx="81298" cy="25293"/>
            </a:xfrm>
            <a:custGeom>
              <a:avLst/>
              <a:gdLst>
                <a:gd name="connsiteX0" fmla="*/ 0 w 81298"/>
                <a:gd name="connsiteY0" fmla="*/ 0 h 25293"/>
                <a:gd name="connsiteX1" fmla="*/ 81299 w 81298"/>
                <a:gd name="connsiteY1" fmla="*/ 0 h 25293"/>
                <a:gd name="connsiteX2" fmla="*/ 81299 w 81298"/>
                <a:gd name="connsiteY2" fmla="*/ 25293 h 25293"/>
                <a:gd name="connsiteX3" fmla="*/ 0 w 81298"/>
                <a:gd name="connsiteY3" fmla="*/ 25293 h 2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98" h="25293">
                  <a:moveTo>
                    <a:pt x="0" y="0"/>
                  </a:moveTo>
                  <a:lnTo>
                    <a:pt x="81299" y="0"/>
                  </a:lnTo>
                  <a:lnTo>
                    <a:pt x="81299" y="25293"/>
                  </a:lnTo>
                  <a:lnTo>
                    <a:pt x="0" y="25293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400">
              <a:extLst>
                <a:ext uri="{FF2B5EF4-FFF2-40B4-BE49-F238E27FC236}">
                  <a16:creationId xmlns:a16="http://schemas.microsoft.com/office/drawing/2014/main" id="{A254C0B8-48CB-8618-6C7E-54BCAA3BFF17}"/>
                </a:ext>
              </a:extLst>
            </p:cNvPr>
            <p:cNvSpPr/>
            <p:nvPr/>
          </p:nvSpPr>
          <p:spPr>
            <a:xfrm>
              <a:off x="11024450" y="5879567"/>
              <a:ext cx="50126" cy="187890"/>
            </a:xfrm>
            <a:custGeom>
              <a:avLst/>
              <a:gdLst>
                <a:gd name="connsiteX0" fmla="*/ 30713 w 50126"/>
                <a:gd name="connsiteY0" fmla="*/ 14453 h 187890"/>
                <a:gd name="connsiteX1" fmla="*/ 22583 w 50126"/>
                <a:gd name="connsiteY1" fmla="*/ 0 h 187890"/>
                <a:gd name="connsiteX2" fmla="*/ 0 w 50126"/>
                <a:gd name="connsiteY2" fmla="*/ 14453 h 187890"/>
                <a:gd name="connsiteX3" fmla="*/ 8130 w 50126"/>
                <a:gd name="connsiteY3" fmla="*/ 28906 h 187890"/>
                <a:gd name="connsiteX4" fmla="*/ 2710 w 50126"/>
                <a:gd name="connsiteY4" fmla="*/ 143628 h 187890"/>
                <a:gd name="connsiteX5" fmla="*/ 0 w 50126"/>
                <a:gd name="connsiteY5" fmla="*/ 151757 h 187890"/>
                <a:gd name="connsiteX6" fmla="*/ 0 w 50126"/>
                <a:gd name="connsiteY6" fmla="*/ 187890 h 187890"/>
                <a:gd name="connsiteX7" fmla="*/ 25293 w 50126"/>
                <a:gd name="connsiteY7" fmla="*/ 187890 h 187890"/>
                <a:gd name="connsiteX8" fmla="*/ 25293 w 50126"/>
                <a:gd name="connsiteY8" fmla="*/ 154468 h 187890"/>
                <a:gd name="connsiteX9" fmla="*/ 30713 w 50126"/>
                <a:gd name="connsiteY9" fmla="*/ 14453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26" h="187890">
                  <a:moveTo>
                    <a:pt x="30713" y="14453"/>
                  </a:moveTo>
                  <a:lnTo>
                    <a:pt x="22583" y="0"/>
                  </a:lnTo>
                  <a:lnTo>
                    <a:pt x="0" y="14453"/>
                  </a:lnTo>
                  <a:lnTo>
                    <a:pt x="8130" y="28906"/>
                  </a:lnTo>
                  <a:cubicBezTo>
                    <a:pt x="30713" y="65039"/>
                    <a:pt x="28003" y="110205"/>
                    <a:pt x="2710" y="143628"/>
                  </a:cubicBezTo>
                  <a:cubicBezTo>
                    <a:pt x="0" y="146338"/>
                    <a:pt x="0" y="149048"/>
                    <a:pt x="0" y="151757"/>
                  </a:cubicBezTo>
                  <a:lnTo>
                    <a:pt x="0" y="187890"/>
                  </a:lnTo>
                  <a:lnTo>
                    <a:pt x="25293" y="187890"/>
                  </a:lnTo>
                  <a:lnTo>
                    <a:pt x="25293" y="154468"/>
                  </a:lnTo>
                  <a:cubicBezTo>
                    <a:pt x="56005" y="112915"/>
                    <a:pt x="58716" y="56909"/>
                    <a:pt x="30713" y="14453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401">
              <a:extLst>
                <a:ext uri="{FF2B5EF4-FFF2-40B4-BE49-F238E27FC236}">
                  <a16:creationId xmlns:a16="http://schemas.microsoft.com/office/drawing/2014/main" id="{FCAEAA75-D88A-507F-DA14-E07C83764C5C}"/>
                </a:ext>
              </a:extLst>
            </p:cNvPr>
            <p:cNvSpPr/>
            <p:nvPr/>
          </p:nvSpPr>
          <p:spPr>
            <a:xfrm>
              <a:off x="10641441" y="5428649"/>
              <a:ext cx="740723" cy="639712"/>
            </a:xfrm>
            <a:custGeom>
              <a:avLst/>
              <a:gdLst>
                <a:gd name="connsiteX0" fmla="*/ 654005 w 740723"/>
                <a:gd name="connsiteY0" fmla="*/ 391299 h 639712"/>
                <a:gd name="connsiteX1" fmla="*/ 557349 w 740723"/>
                <a:gd name="connsiteY1" fmla="*/ 391299 h 639712"/>
                <a:gd name="connsiteX2" fmla="*/ 618775 w 740723"/>
                <a:gd name="connsiteY2" fmla="*/ 340712 h 639712"/>
                <a:gd name="connsiteX3" fmla="*/ 715431 w 740723"/>
                <a:gd name="connsiteY3" fmla="*/ 340712 h 639712"/>
                <a:gd name="connsiteX4" fmla="*/ 654005 w 740723"/>
                <a:gd name="connsiteY4" fmla="*/ 391299 h 639712"/>
                <a:gd name="connsiteX5" fmla="*/ 305323 w 740723"/>
                <a:gd name="connsiteY5" fmla="*/ 403041 h 639712"/>
                <a:gd name="connsiteX6" fmla="*/ 191504 w 740723"/>
                <a:gd name="connsiteY6" fmla="*/ 403041 h 639712"/>
                <a:gd name="connsiteX7" fmla="*/ 155371 w 740723"/>
                <a:gd name="connsiteY7" fmla="*/ 352455 h 639712"/>
                <a:gd name="connsiteX8" fmla="*/ 160791 w 740723"/>
                <a:gd name="connsiteY8" fmla="*/ 352455 h 639712"/>
                <a:gd name="connsiteX9" fmla="*/ 210474 w 740723"/>
                <a:gd name="connsiteY9" fmla="*/ 301870 h 639712"/>
                <a:gd name="connsiteX10" fmla="*/ 210474 w 740723"/>
                <a:gd name="connsiteY10" fmla="*/ 281996 h 639712"/>
                <a:gd name="connsiteX11" fmla="*/ 285449 w 740723"/>
                <a:gd name="connsiteY11" fmla="*/ 281996 h 639712"/>
                <a:gd name="connsiteX12" fmla="*/ 285449 w 740723"/>
                <a:gd name="connsiteY12" fmla="*/ 301870 h 639712"/>
                <a:gd name="connsiteX13" fmla="*/ 335132 w 740723"/>
                <a:gd name="connsiteY13" fmla="*/ 352455 h 639712"/>
                <a:gd name="connsiteX14" fmla="*/ 345972 w 740723"/>
                <a:gd name="connsiteY14" fmla="*/ 352455 h 639712"/>
                <a:gd name="connsiteX15" fmla="*/ 305323 w 740723"/>
                <a:gd name="connsiteY15" fmla="*/ 403041 h 639712"/>
                <a:gd name="connsiteX16" fmla="*/ 246607 w 740723"/>
                <a:gd name="connsiteY16" fmla="*/ 480727 h 639712"/>
                <a:gd name="connsiteX17" fmla="*/ 207764 w 740723"/>
                <a:gd name="connsiteY17" fmla="*/ 427431 h 639712"/>
                <a:gd name="connsiteX18" fmla="*/ 285449 w 740723"/>
                <a:gd name="connsiteY18" fmla="*/ 427431 h 639712"/>
                <a:gd name="connsiteX19" fmla="*/ 246607 w 740723"/>
                <a:gd name="connsiteY19" fmla="*/ 480727 h 639712"/>
                <a:gd name="connsiteX20" fmla="*/ 147241 w 740723"/>
                <a:gd name="connsiteY20" fmla="*/ 165468 h 639712"/>
                <a:gd name="connsiteX21" fmla="*/ 147241 w 740723"/>
                <a:gd name="connsiteY21" fmla="*/ 121205 h 639712"/>
                <a:gd name="connsiteX22" fmla="*/ 338746 w 740723"/>
                <a:gd name="connsiteY22" fmla="*/ 31776 h 639712"/>
                <a:gd name="connsiteX23" fmla="*/ 344165 w 740723"/>
                <a:gd name="connsiteY23" fmla="*/ 67909 h 639712"/>
                <a:gd name="connsiteX24" fmla="*/ 344165 w 740723"/>
                <a:gd name="connsiteY24" fmla="*/ 168178 h 639712"/>
                <a:gd name="connsiteX25" fmla="*/ 244800 w 740723"/>
                <a:gd name="connsiteY25" fmla="*/ 268446 h 639712"/>
                <a:gd name="connsiteX26" fmla="*/ 147241 w 740723"/>
                <a:gd name="connsiteY26" fmla="*/ 165468 h 639712"/>
                <a:gd name="connsiteX27" fmla="*/ 728981 w 740723"/>
                <a:gd name="connsiteY27" fmla="*/ 316323 h 639712"/>
                <a:gd name="connsiteX28" fmla="*/ 618775 w 740723"/>
                <a:gd name="connsiteY28" fmla="*/ 316323 h 639712"/>
                <a:gd name="connsiteX29" fmla="*/ 532960 w 740723"/>
                <a:gd name="connsiteY29" fmla="*/ 400332 h 639712"/>
                <a:gd name="connsiteX30" fmla="*/ 496827 w 740723"/>
                <a:gd name="connsiteY30" fmla="*/ 467177 h 639712"/>
                <a:gd name="connsiteX31" fmla="*/ 496827 w 740723"/>
                <a:gd name="connsiteY31" fmla="*/ 416591 h 639712"/>
                <a:gd name="connsiteX32" fmla="*/ 411011 w 740723"/>
                <a:gd name="connsiteY32" fmla="*/ 329872 h 639712"/>
                <a:gd name="connsiteX33" fmla="*/ 365845 w 740723"/>
                <a:gd name="connsiteY33" fmla="*/ 329872 h 639712"/>
                <a:gd name="connsiteX34" fmla="*/ 338746 w 740723"/>
                <a:gd name="connsiteY34" fmla="*/ 329872 h 639712"/>
                <a:gd name="connsiteX35" fmla="*/ 313453 w 740723"/>
                <a:gd name="connsiteY35" fmla="*/ 304579 h 639712"/>
                <a:gd name="connsiteX36" fmla="*/ 313453 w 740723"/>
                <a:gd name="connsiteY36" fmla="*/ 273867 h 639712"/>
                <a:gd name="connsiteX37" fmla="*/ 374878 w 740723"/>
                <a:gd name="connsiteY37" fmla="*/ 165468 h 639712"/>
                <a:gd name="connsiteX38" fmla="*/ 374878 w 740723"/>
                <a:gd name="connsiteY38" fmla="*/ 65199 h 639712"/>
                <a:gd name="connsiteX39" fmla="*/ 361329 w 740723"/>
                <a:gd name="connsiteY39" fmla="*/ 6483 h 639712"/>
                <a:gd name="connsiteX40" fmla="*/ 345069 w 740723"/>
                <a:gd name="connsiteY40" fmla="*/ 1063 h 639712"/>
                <a:gd name="connsiteX41" fmla="*/ 134595 w 740723"/>
                <a:gd name="connsiteY41" fmla="*/ 101332 h 639712"/>
                <a:gd name="connsiteX42" fmla="*/ 126465 w 740723"/>
                <a:gd name="connsiteY42" fmla="*/ 112172 h 639712"/>
                <a:gd name="connsiteX43" fmla="*/ 126465 w 740723"/>
                <a:gd name="connsiteY43" fmla="*/ 165468 h 639712"/>
                <a:gd name="connsiteX44" fmla="*/ 187891 w 740723"/>
                <a:gd name="connsiteY44" fmla="*/ 273867 h 639712"/>
                <a:gd name="connsiteX45" fmla="*/ 187891 w 740723"/>
                <a:gd name="connsiteY45" fmla="*/ 304579 h 639712"/>
                <a:gd name="connsiteX46" fmla="*/ 162598 w 740723"/>
                <a:gd name="connsiteY46" fmla="*/ 329872 h 639712"/>
                <a:gd name="connsiteX47" fmla="*/ 85816 w 740723"/>
                <a:gd name="connsiteY47" fmla="*/ 329872 h 639712"/>
                <a:gd name="connsiteX48" fmla="*/ 0 w 740723"/>
                <a:gd name="connsiteY48" fmla="*/ 416591 h 639712"/>
                <a:gd name="connsiteX49" fmla="*/ 0 w 740723"/>
                <a:gd name="connsiteY49" fmla="*/ 639712 h 639712"/>
                <a:gd name="connsiteX50" fmla="*/ 25293 w 740723"/>
                <a:gd name="connsiteY50" fmla="*/ 639712 h 639712"/>
                <a:gd name="connsiteX51" fmla="*/ 25293 w 740723"/>
                <a:gd name="connsiteY51" fmla="*/ 416591 h 639712"/>
                <a:gd name="connsiteX52" fmla="*/ 86719 w 740723"/>
                <a:gd name="connsiteY52" fmla="*/ 355166 h 639712"/>
                <a:gd name="connsiteX53" fmla="*/ 125562 w 740723"/>
                <a:gd name="connsiteY53" fmla="*/ 355166 h 639712"/>
                <a:gd name="connsiteX54" fmla="*/ 236670 w 740723"/>
                <a:gd name="connsiteY54" fmla="*/ 511440 h 639712"/>
                <a:gd name="connsiteX55" fmla="*/ 247510 w 740723"/>
                <a:gd name="connsiteY55" fmla="*/ 516859 h 639712"/>
                <a:gd name="connsiteX56" fmla="*/ 258350 w 740723"/>
                <a:gd name="connsiteY56" fmla="*/ 511440 h 639712"/>
                <a:gd name="connsiteX57" fmla="*/ 374878 w 740723"/>
                <a:gd name="connsiteY57" fmla="*/ 355166 h 639712"/>
                <a:gd name="connsiteX58" fmla="*/ 408301 w 740723"/>
                <a:gd name="connsiteY58" fmla="*/ 355166 h 639712"/>
                <a:gd name="connsiteX59" fmla="*/ 469727 w 740723"/>
                <a:gd name="connsiteY59" fmla="*/ 416591 h 639712"/>
                <a:gd name="connsiteX60" fmla="*/ 469727 w 740723"/>
                <a:gd name="connsiteY60" fmla="*/ 516859 h 639712"/>
                <a:gd name="connsiteX61" fmla="*/ 480567 w 740723"/>
                <a:gd name="connsiteY61" fmla="*/ 527700 h 639712"/>
                <a:gd name="connsiteX62" fmla="*/ 491407 w 740723"/>
                <a:gd name="connsiteY62" fmla="*/ 522280 h 639712"/>
                <a:gd name="connsiteX63" fmla="*/ 549219 w 740723"/>
                <a:gd name="connsiteY63" fmla="*/ 416591 h 639712"/>
                <a:gd name="connsiteX64" fmla="*/ 621485 w 740723"/>
                <a:gd name="connsiteY64" fmla="*/ 416591 h 639712"/>
                <a:gd name="connsiteX65" fmla="*/ 499537 w 740723"/>
                <a:gd name="connsiteY65" fmla="*/ 639712 h 639712"/>
                <a:gd name="connsiteX66" fmla="*/ 527540 w 740723"/>
                <a:gd name="connsiteY66" fmla="*/ 639712 h 639712"/>
                <a:gd name="connsiteX67" fmla="*/ 649488 w 740723"/>
                <a:gd name="connsiteY67" fmla="*/ 416591 h 639712"/>
                <a:gd name="connsiteX68" fmla="*/ 654908 w 740723"/>
                <a:gd name="connsiteY68" fmla="*/ 416591 h 639712"/>
                <a:gd name="connsiteX69" fmla="*/ 740724 w 740723"/>
                <a:gd name="connsiteY69" fmla="*/ 329872 h 639712"/>
                <a:gd name="connsiteX70" fmla="*/ 728981 w 740723"/>
                <a:gd name="connsiteY70" fmla="*/ 316323 h 6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40723" h="639712">
                  <a:moveTo>
                    <a:pt x="654005" y="391299"/>
                  </a:moveTo>
                  <a:lnTo>
                    <a:pt x="557349" y="391299"/>
                  </a:lnTo>
                  <a:cubicBezTo>
                    <a:pt x="562769" y="363295"/>
                    <a:pt x="588062" y="340712"/>
                    <a:pt x="618775" y="340712"/>
                  </a:cubicBezTo>
                  <a:lnTo>
                    <a:pt x="715431" y="340712"/>
                  </a:lnTo>
                  <a:cubicBezTo>
                    <a:pt x="710010" y="369619"/>
                    <a:pt x="684718" y="391299"/>
                    <a:pt x="654005" y="391299"/>
                  </a:cubicBezTo>
                  <a:close/>
                  <a:moveTo>
                    <a:pt x="305323" y="403041"/>
                  </a:moveTo>
                  <a:lnTo>
                    <a:pt x="191504" y="403041"/>
                  </a:lnTo>
                  <a:lnTo>
                    <a:pt x="155371" y="352455"/>
                  </a:lnTo>
                  <a:lnTo>
                    <a:pt x="160791" y="352455"/>
                  </a:lnTo>
                  <a:cubicBezTo>
                    <a:pt x="188794" y="352455"/>
                    <a:pt x="210474" y="329872"/>
                    <a:pt x="210474" y="301870"/>
                  </a:cubicBezTo>
                  <a:lnTo>
                    <a:pt x="210474" y="281996"/>
                  </a:lnTo>
                  <a:cubicBezTo>
                    <a:pt x="235767" y="290126"/>
                    <a:pt x="260156" y="290126"/>
                    <a:pt x="285449" y="281996"/>
                  </a:cubicBezTo>
                  <a:lnTo>
                    <a:pt x="285449" y="301870"/>
                  </a:lnTo>
                  <a:cubicBezTo>
                    <a:pt x="285449" y="329872"/>
                    <a:pt x="308032" y="352455"/>
                    <a:pt x="335132" y="352455"/>
                  </a:cubicBezTo>
                  <a:lnTo>
                    <a:pt x="345972" y="352455"/>
                  </a:lnTo>
                  <a:lnTo>
                    <a:pt x="305323" y="403041"/>
                  </a:lnTo>
                  <a:close/>
                  <a:moveTo>
                    <a:pt x="246607" y="480727"/>
                  </a:moveTo>
                  <a:lnTo>
                    <a:pt x="207764" y="427431"/>
                  </a:lnTo>
                  <a:lnTo>
                    <a:pt x="285449" y="427431"/>
                  </a:lnTo>
                  <a:lnTo>
                    <a:pt x="246607" y="480727"/>
                  </a:lnTo>
                  <a:close/>
                  <a:moveTo>
                    <a:pt x="147241" y="165468"/>
                  </a:moveTo>
                  <a:lnTo>
                    <a:pt x="147241" y="121205"/>
                  </a:lnTo>
                  <a:lnTo>
                    <a:pt x="338746" y="31776"/>
                  </a:lnTo>
                  <a:cubicBezTo>
                    <a:pt x="344165" y="42616"/>
                    <a:pt x="344165" y="57069"/>
                    <a:pt x="344165" y="67909"/>
                  </a:cubicBezTo>
                  <a:lnTo>
                    <a:pt x="344165" y="168178"/>
                  </a:lnTo>
                  <a:cubicBezTo>
                    <a:pt x="344165" y="224184"/>
                    <a:pt x="299903" y="268446"/>
                    <a:pt x="244800" y="268446"/>
                  </a:cubicBezTo>
                  <a:cubicBezTo>
                    <a:pt x="189698" y="268446"/>
                    <a:pt x="147241" y="221474"/>
                    <a:pt x="147241" y="165468"/>
                  </a:cubicBezTo>
                  <a:close/>
                  <a:moveTo>
                    <a:pt x="728981" y="316323"/>
                  </a:moveTo>
                  <a:lnTo>
                    <a:pt x="618775" y="316323"/>
                  </a:lnTo>
                  <a:cubicBezTo>
                    <a:pt x="571802" y="316323"/>
                    <a:pt x="535670" y="352455"/>
                    <a:pt x="532960" y="400332"/>
                  </a:cubicBezTo>
                  <a:lnTo>
                    <a:pt x="496827" y="467177"/>
                  </a:lnTo>
                  <a:lnTo>
                    <a:pt x="496827" y="416591"/>
                  </a:lnTo>
                  <a:cubicBezTo>
                    <a:pt x="496827" y="369619"/>
                    <a:pt x="457984" y="329872"/>
                    <a:pt x="411011" y="329872"/>
                  </a:cubicBezTo>
                  <a:lnTo>
                    <a:pt x="365845" y="329872"/>
                  </a:lnTo>
                  <a:lnTo>
                    <a:pt x="338746" y="329872"/>
                  </a:lnTo>
                  <a:cubicBezTo>
                    <a:pt x="325196" y="329872"/>
                    <a:pt x="313453" y="319033"/>
                    <a:pt x="313453" y="304579"/>
                  </a:cubicBezTo>
                  <a:lnTo>
                    <a:pt x="313453" y="273867"/>
                  </a:lnTo>
                  <a:cubicBezTo>
                    <a:pt x="352295" y="251284"/>
                    <a:pt x="374878" y="209730"/>
                    <a:pt x="374878" y="165468"/>
                  </a:cubicBezTo>
                  <a:lnTo>
                    <a:pt x="374878" y="65199"/>
                  </a:lnTo>
                  <a:cubicBezTo>
                    <a:pt x="374878" y="45326"/>
                    <a:pt x="369459" y="23646"/>
                    <a:pt x="361329" y="6483"/>
                  </a:cubicBezTo>
                  <a:cubicBezTo>
                    <a:pt x="358619" y="1063"/>
                    <a:pt x="350489" y="-1647"/>
                    <a:pt x="345069" y="1063"/>
                  </a:cubicBezTo>
                  <a:lnTo>
                    <a:pt x="134595" y="101332"/>
                  </a:lnTo>
                  <a:cubicBezTo>
                    <a:pt x="129175" y="104042"/>
                    <a:pt x="126465" y="106752"/>
                    <a:pt x="126465" y="112172"/>
                  </a:cubicBezTo>
                  <a:lnTo>
                    <a:pt x="126465" y="165468"/>
                  </a:lnTo>
                  <a:cubicBezTo>
                    <a:pt x="126465" y="209730"/>
                    <a:pt x="151758" y="252187"/>
                    <a:pt x="187891" y="273867"/>
                  </a:cubicBezTo>
                  <a:lnTo>
                    <a:pt x="187891" y="304579"/>
                  </a:lnTo>
                  <a:cubicBezTo>
                    <a:pt x="187891" y="318129"/>
                    <a:pt x="177051" y="329872"/>
                    <a:pt x="162598" y="329872"/>
                  </a:cubicBezTo>
                  <a:lnTo>
                    <a:pt x="85816" y="329872"/>
                  </a:lnTo>
                  <a:cubicBezTo>
                    <a:pt x="38843" y="329872"/>
                    <a:pt x="0" y="368716"/>
                    <a:pt x="0" y="416591"/>
                  </a:cubicBezTo>
                  <a:lnTo>
                    <a:pt x="0" y="639712"/>
                  </a:lnTo>
                  <a:lnTo>
                    <a:pt x="25293" y="639712"/>
                  </a:lnTo>
                  <a:lnTo>
                    <a:pt x="25293" y="416591"/>
                  </a:lnTo>
                  <a:cubicBezTo>
                    <a:pt x="25293" y="383169"/>
                    <a:pt x="53296" y="355166"/>
                    <a:pt x="86719" y="355166"/>
                  </a:cubicBezTo>
                  <a:lnTo>
                    <a:pt x="125562" y="355166"/>
                  </a:lnTo>
                  <a:lnTo>
                    <a:pt x="236670" y="511440"/>
                  </a:lnTo>
                  <a:cubicBezTo>
                    <a:pt x="239380" y="514150"/>
                    <a:pt x="242090" y="516859"/>
                    <a:pt x="247510" y="516859"/>
                  </a:cubicBezTo>
                  <a:cubicBezTo>
                    <a:pt x="250220" y="516859"/>
                    <a:pt x="255640" y="514150"/>
                    <a:pt x="258350" y="511440"/>
                  </a:cubicBezTo>
                  <a:lnTo>
                    <a:pt x="374878" y="355166"/>
                  </a:lnTo>
                  <a:lnTo>
                    <a:pt x="408301" y="355166"/>
                  </a:lnTo>
                  <a:cubicBezTo>
                    <a:pt x="441724" y="355166"/>
                    <a:pt x="469727" y="383169"/>
                    <a:pt x="469727" y="416591"/>
                  </a:cubicBezTo>
                  <a:lnTo>
                    <a:pt x="469727" y="516859"/>
                  </a:lnTo>
                  <a:cubicBezTo>
                    <a:pt x="469727" y="522280"/>
                    <a:pt x="475147" y="527700"/>
                    <a:pt x="480567" y="527700"/>
                  </a:cubicBezTo>
                  <a:cubicBezTo>
                    <a:pt x="485987" y="527700"/>
                    <a:pt x="488697" y="524990"/>
                    <a:pt x="491407" y="522280"/>
                  </a:cubicBezTo>
                  <a:lnTo>
                    <a:pt x="549219" y="416591"/>
                  </a:lnTo>
                  <a:lnTo>
                    <a:pt x="621485" y="416591"/>
                  </a:lnTo>
                  <a:lnTo>
                    <a:pt x="499537" y="639712"/>
                  </a:lnTo>
                  <a:lnTo>
                    <a:pt x="527540" y="639712"/>
                  </a:lnTo>
                  <a:lnTo>
                    <a:pt x="649488" y="416591"/>
                  </a:lnTo>
                  <a:lnTo>
                    <a:pt x="654908" y="416591"/>
                  </a:lnTo>
                  <a:cubicBezTo>
                    <a:pt x="701881" y="416591"/>
                    <a:pt x="740724" y="377749"/>
                    <a:pt x="740724" y="329872"/>
                  </a:cubicBezTo>
                  <a:cubicBezTo>
                    <a:pt x="740724" y="321742"/>
                    <a:pt x="734400" y="316323"/>
                    <a:pt x="728981" y="316323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oogle Shape;763;p39">
            <a:extLst>
              <a:ext uri="{FF2B5EF4-FFF2-40B4-BE49-F238E27FC236}">
                <a16:creationId xmlns:a16="http://schemas.microsoft.com/office/drawing/2014/main" id="{BAD339A1-9BBF-EF06-3DB6-D5C2F7EEC087}"/>
              </a:ext>
            </a:extLst>
          </p:cNvPr>
          <p:cNvGrpSpPr/>
          <p:nvPr/>
        </p:nvGrpSpPr>
        <p:grpSpPr>
          <a:xfrm>
            <a:off x="9703165" y="2025039"/>
            <a:ext cx="484073" cy="494580"/>
            <a:chOff x="6649150" y="309350"/>
            <a:chExt cx="395800" cy="395800"/>
          </a:xfrm>
          <a:solidFill>
            <a:srgbClr val="000000"/>
          </a:solidFill>
        </p:grpSpPr>
        <p:sp>
          <p:nvSpPr>
            <p:cNvPr id="41" name="Google Shape;764;p39">
              <a:extLst>
                <a:ext uri="{FF2B5EF4-FFF2-40B4-BE49-F238E27FC236}">
                  <a16:creationId xmlns:a16="http://schemas.microsoft.com/office/drawing/2014/main" id="{B1254830-62DE-55D5-02DE-C53F7C8BD6A0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5;p39">
              <a:extLst>
                <a:ext uri="{FF2B5EF4-FFF2-40B4-BE49-F238E27FC236}">
                  <a16:creationId xmlns:a16="http://schemas.microsoft.com/office/drawing/2014/main" id="{506BBFD3-E616-406C-1865-331D67798DC3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6;p39">
              <a:extLst>
                <a:ext uri="{FF2B5EF4-FFF2-40B4-BE49-F238E27FC236}">
                  <a16:creationId xmlns:a16="http://schemas.microsoft.com/office/drawing/2014/main" id="{FE2FB354-3D85-7328-516C-17797EDD271C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7;p39">
              <a:extLst>
                <a:ext uri="{FF2B5EF4-FFF2-40B4-BE49-F238E27FC236}">
                  <a16:creationId xmlns:a16="http://schemas.microsoft.com/office/drawing/2014/main" id="{6C169700-4F9E-C27D-740C-EBD3B07AE54D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8;p39">
              <a:extLst>
                <a:ext uri="{FF2B5EF4-FFF2-40B4-BE49-F238E27FC236}">
                  <a16:creationId xmlns:a16="http://schemas.microsoft.com/office/drawing/2014/main" id="{EC96DE1B-2C37-CD00-6AEC-CD5CA366FBBE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9;p39">
              <a:extLst>
                <a:ext uri="{FF2B5EF4-FFF2-40B4-BE49-F238E27FC236}">
                  <a16:creationId xmlns:a16="http://schemas.microsoft.com/office/drawing/2014/main" id="{7B3E38AB-7AD6-35B6-2975-1D44C000860E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0;p39">
              <a:extLst>
                <a:ext uri="{FF2B5EF4-FFF2-40B4-BE49-F238E27FC236}">
                  <a16:creationId xmlns:a16="http://schemas.microsoft.com/office/drawing/2014/main" id="{69EDF59F-0429-277B-17FD-65A6656D89D5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1;p39">
              <a:extLst>
                <a:ext uri="{FF2B5EF4-FFF2-40B4-BE49-F238E27FC236}">
                  <a16:creationId xmlns:a16="http://schemas.microsoft.com/office/drawing/2014/main" id="{6B6EB186-6150-1D31-BFEA-5C46AE21D2A0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2;p39">
              <a:extLst>
                <a:ext uri="{FF2B5EF4-FFF2-40B4-BE49-F238E27FC236}">
                  <a16:creationId xmlns:a16="http://schemas.microsoft.com/office/drawing/2014/main" id="{0C5008D8-8463-48D6-0525-D713EDD2ED5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3;p39">
              <a:extLst>
                <a:ext uri="{FF2B5EF4-FFF2-40B4-BE49-F238E27FC236}">
                  <a16:creationId xmlns:a16="http://schemas.microsoft.com/office/drawing/2014/main" id="{D7E06DEC-FCAA-6D0C-CCAC-CB83DD5BD902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4;p39">
              <a:extLst>
                <a:ext uri="{FF2B5EF4-FFF2-40B4-BE49-F238E27FC236}">
                  <a16:creationId xmlns:a16="http://schemas.microsoft.com/office/drawing/2014/main" id="{E1FF5642-27E2-EDE1-AD1A-D9AB492983F3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5;p39">
              <a:extLst>
                <a:ext uri="{FF2B5EF4-FFF2-40B4-BE49-F238E27FC236}">
                  <a16:creationId xmlns:a16="http://schemas.microsoft.com/office/drawing/2014/main" id="{CB3CDFE8-0AA8-B422-0F3A-07C311544435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6;p39">
              <a:extLst>
                <a:ext uri="{FF2B5EF4-FFF2-40B4-BE49-F238E27FC236}">
                  <a16:creationId xmlns:a16="http://schemas.microsoft.com/office/drawing/2014/main" id="{8DFDA47D-C775-2B5A-A828-82F5E9C0A275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7;p39">
              <a:extLst>
                <a:ext uri="{FF2B5EF4-FFF2-40B4-BE49-F238E27FC236}">
                  <a16:creationId xmlns:a16="http://schemas.microsoft.com/office/drawing/2014/main" id="{15596FD5-046F-5303-FEF9-F3BCA7EA7F11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8;p39">
              <a:extLst>
                <a:ext uri="{FF2B5EF4-FFF2-40B4-BE49-F238E27FC236}">
                  <a16:creationId xmlns:a16="http://schemas.microsoft.com/office/drawing/2014/main" id="{8DA4DDD0-02B2-F045-5478-B9EE8B2FCE45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9;p39">
              <a:extLst>
                <a:ext uri="{FF2B5EF4-FFF2-40B4-BE49-F238E27FC236}">
                  <a16:creationId xmlns:a16="http://schemas.microsoft.com/office/drawing/2014/main" id="{CF43B2BF-0A3C-6685-8FAB-EC11B7580718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0;p39">
              <a:extLst>
                <a:ext uri="{FF2B5EF4-FFF2-40B4-BE49-F238E27FC236}">
                  <a16:creationId xmlns:a16="http://schemas.microsoft.com/office/drawing/2014/main" id="{72C73C30-B6B8-FD1B-E82B-CD885DD7B008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1;p39">
              <a:extLst>
                <a:ext uri="{FF2B5EF4-FFF2-40B4-BE49-F238E27FC236}">
                  <a16:creationId xmlns:a16="http://schemas.microsoft.com/office/drawing/2014/main" id="{81947703-775B-AAA3-347E-DD80D8803BDA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2;p39">
              <a:extLst>
                <a:ext uri="{FF2B5EF4-FFF2-40B4-BE49-F238E27FC236}">
                  <a16:creationId xmlns:a16="http://schemas.microsoft.com/office/drawing/2014/main" id="{05F858D6-AAA3-9539-4AFC-766AE05384A1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3;p39">
              <a:extLst>
                <a:ext uri="{FF2B5EF4-FFF2-40B4-BE49-F238E27FC236}">
                  <a16:creationId xmlns:a16="http://schemas.microsoft.com/office/drawing/2014/main" id="{9F29F7EC-DF85-496F-4F18-28639E5D0342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4;p39">
              <a:extLst>
                <a:ext uri="{FF2B5EF4-FFF2-40B4-BE49-F238E27FC236}">
                  <a16:creationId xmlns:a16="http://schemas.microsoft.com/office/drawing/2014/main" id="{342C4B34-31E2-F4A9-3438-41F58EFA788F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5;p39">
              <a:extLst>
                <a:ext uri="{FF2B5EF4-FFF2-40B4-BE49-F238E27FC236}">
                  <a16:creationId xmlns:a16="http://schemas.microsoft.com/office/drawing/2014/main" id="{DBAF7707-2140-F0CF-A581-CA871D959ED3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6;p39">
              <a:extLst>
                <a:ext uri="{FF2B5EF4-FFF2-40B4-BE49-F238E27FC236}">
                  <a16:creationId xmlns:a16="http://schemas.microsoft.com/office/drawing/2014/main" id="{96A5C6EB-BB33-F4E5-7FB8-6FDDE2F12099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7128F3-C1FB-E789-706B-4B011E3C5A76}"/>
              </a:ext>
            </a:extLst>
          </p:cNvPr>
          <p:cNvSpPr txBox="1"/>
          <p:nvPr/>
        </p:nvSpPr>
        <p:spPr>
          <a:xfrm>
            <a:off x="284672" y="0"/>
            <a:ext cx="1940433" cy="461665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000000"/>
                </a:solidFill>
              </a:rPr>
              <a:t>Ein </a:t>
            </a:r>
            <a:r>
              <a:rPr lang="en-IE" sz="2400" b="1" dirty="0" err="1">
                <a:solidFill>
                  <a:srgbClr val="000000"/>
                </a:solidFill>
              </a:rPr>
              <a:t>Rückblick</a:t>
            </a:r>
            <a:r>
              <a:rPr lang="en-IE" sz="2400" b="1" dirty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65286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3F47-6B7F-40C5-8AFB-3E646AFFE2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73049" y="3045746"/>
            <a:ext cx="2020241" cy="1021879"/>
          </a:xfrm>
        </p:spPr>
        <p:txBody>
          <a:bodyPr>
            <a:noAutofit/>
          </a:bodyPr>
          <a:lstStyle/>
          <a:p>
            <a:pPr marL="0" indent="0"/>
            <a:r>
              <a:rPr lang="en-GB" sz="1800" dirty="0" err="1"/>
              <a:t>Geben</a:t>
            </a:r>
            <a:r>
              <a:rPr lang="en-GB" sz="1800" dirty="0"/>
              <a:t> Sie </a:t>
            </a:r>
            <a:r>
              <a:rPr lang="en-GB" sz="1800" dirty="0" err="1"/>
              <a:t>ihnen</a:t>
            </a:r>
            <a:r>
              <a:rPr lang="en-GB" sz="1800" dirty="0"/>
              <a:t> </a:t>
            </a:r>
            <a:r>
              <a:rPr lang="en-GB" sz="1800" dirty="0" err="1"/>
              <a:t>etwas</a:t>
            </a:r>
            <a:r>
              <a:rPr lang="en-GB" sz="1800" dirty="0"/>
              <a:t> </a:t>
            </a:r>
            <a:r>
              <a:rPr lang="en-GB" sz="1800" b="1" dirty="0" err="1"/>
              <a:t>kostenlos</a:t>
            </a:r>
            <a:r>
              <a:rPr lang="en-GB" sz="1800" b="1" dirty="0"/>
              <a:t> (</a:t>
            </a:r>
            <a:r>
              <a:rPr lang="en-GB" sz="1800" b="1" dirty="0" err="1"/>
              <a:t>Gratisproben</a:t>
            </a:r>
            <a:r>
              <a:rPr lang="en-GB" sz="1800" b="1" dirty="0"/>
              <a:t>, </a:t>
            </a:r>
            <a:r>
              <a:rPr lang="en-GB" sz="1800" b="1" dirty="0" err="1"/>
              <a:t>Gutscheine</a:t>
            </a:r>
            <a:r>
              <a:rPr lang="en-GB" sz="1800" b="1" dirty="0"/>
              <a:t>, </a:t>
            </a:r>
            <a:r>
              <a:rPr lang="en-GB" sz="1800" b="1" dirty="0" err="1"/>
              <a:t>Prämien</a:t>
            </a:r>
            <a:r>
              <a:rPr lang="en-GB" sz="18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3A1C9-A9C7-4052-945A-8BB81BE589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26080" y="3045746"/>
            <a:ext cx="2093228" cy="1202080"/>
          </a:xfrm>
        </p:spPr>
        <p:txBody>
          <a:bodyPr>
            <a:normAutofit/>
          </a:bodyPr>
          <a:lstStyle/>
          <a:p>
            <a:pPr marL="0" indent="0"/>
            <a:r>
              <a:rPr lang="en-GB" sz="1800" dirty="0" err="1"/>
              <a:t>Gesundes</a:t>
            </a:r>
            <a:r>
              <a:rPr lang="en-GB" sz="1800" dirty="0"/>
              <a:t> Altern </a:t>
            </a:r>
            <a:r>
              <a:rPr lang="en-GB" sz="1800" dirty="0" err="1"/>
              <a:t>sollte</a:t>
            </a:r>
            <a:r>
              <a:rPr lang="en-GB" sz="1800" dirty="0"/>
              <a:t> </a:t>
            </a:r>
            <a:r>
              <a:rPr lang="en-GB" sz="1800" dirty="0" err="1"/>
              <a:t>als</a:t>
            </a:r>
            <a:r>
              <a:rPr lang="en-GB" sz="1800" dirty="0"/>
              <a:t> </a:t>
            </a:r>
            <a:r>
              <a:rPr lang="en-GB" sz="1800" dirty="0" err="1"/>
              <a:t>etwas</a:t>
            </a:r>
            <a:r>
              <a:rPr lang="en-GB" sz="1800" dirty="0"/>
              <a:t> </a:t>
            </a:r>
            <a:r>
              <a:rPr lang="en-GB" sz="1800" b="1" dirty="0"/>
              <a:t>Positives</a:t>
            </a:r>
            <a:r>
              <a:rPr lang="en-GB" sz="1800" dirty="0"/>
              <a:t> </a:t>
            </a:r>
            <a:r>
              <a:rPr lang="en-GB" sz="1800" dirty="0" err="1"/>
              <a:t>gefördert</a:t>
            </a:r>
            <a:r>
              <a:rPr lang="en-GB" sz="1800" dirty="0"/>
              <a:t> </a:t>
            </a:r>
            <a:r>
              <a:rPr lang="en-GB" sz="1800" dirty="0" err="1"/>
              <a:t>werden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6502F-69A0-4B04-BAE0-B33912D0E72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99940" y="3045746"/>
            <a:ext cx="2093228" cy="1202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GB" sz="1800" dirty="0" err="1"/>
              <a:t>Verwenden</a:t>
            </a:r>
            <a:r>
              <a:rPr lang="en-GB" sz="1800" dirty="0"/>
              <a:t> Sie </a:t>
            </a:r>
            <a:r>
              <a:rPr lang="en-GB" sz="1800" b="1" dirty="0" err="1"/>
              <a:t>Erfolgsgeschichten</a:t>
            </a:r>
            <a:r>
              <a:rPr lang="en-GB" sz="1800" dirty="0"/>
              <a:t> von </a:t>
            </a:r>
            <a:r>
              <a:rPr lang="en-GB" sz="1800" dirty="0" err="1"/>
              <a:t>Kunden</a:t>
            </a:r>
            <a:r>
              <a:rPr lang="en-GB" sz="1800" dirty="0"/>
              <a:t> (z. B. Testimonials)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C8169-A6ED-42B8-B6D6-37F6E6E5DD0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68434" y="2706477"/>
            <a:ext cx="2470569" cy="12020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GB" sz="1600" dirty="0" err="1"/>
              <a:t>Gehen</a:t>
            </a:r>
            <a:r>
              <a:rPr lang="en-GB" sz="1600" dirty="0"/>
              <a:t> Sie </a:t>
            </a:r>
            <a:r>
              <a:rPr lang="en-GB" sz="1600" dirty="0" err="1"/>
              <a:t>mit</a:t>
            </a:r>
            <a:r>
              <a:rPr lang="en-GB" sz="1600" dirty="0"/>
              <a:t> </a:t>
            </a:r>
            <a:r>
              <a:rPr lang="en-GB" sz="1600" dirty="0" err="1"/>
              <a:t>gesundem</a:t>
            </a:r>
            <a:r>
              <a:rPr lang="en-GB" sz="1600" dirty="0"/>
              <a:t> Altern so um, </a:t>
            </a:r>
            <a:r>
              <a:rPr lang="en-GB" sz="1600" dirty="0" err="1"/>
              <a:t>wie</a:t>
            </a:r>
            <a:r>
              <a:rPr lang="en-GB" sz="1600" dirty="0"/>
              <a:t> Sie </a:t>
            </a:r>
            <a:r>
              <a:rPr lang="en-GB" sz="1600" b="1" dirty="0" err="1"/>
              <a:t>mit</a:t>
            </a:r>
            <a:r>
              <a:rPr lang="en-GB" sz="1600" b="1" dirty="0"/>
              <a:t> </a:t>
            </a:r>
            <a:r>
              <a:rPr lang="en-GB" sz="1600" b="1" dirty="0" err="1"/>
              <a:t>allen</a:t>
            </a:r>
            <a:r>
              <a:rPr lang="en-GB" sz="1600" b="1" dirty="0"/>
              <a:t> </a:t>
            </a:r>
            <a:r>
              <a:rPr lang="en-GB" sz="1600" b="1" dirty="0" err="1"/>
              <a:t>anderen</a:t>
            </a:r>
            <a:r>
              <a:rPr lang="en-GB" sz="1600" b="1" dirty="0"/>
              <a:t> </a:t>
            </a:r>
            <a:r>
              <a:rPr lang="en-GB" sz="1600" b="1" dirty="0" err="1"/>
              <a:t>Lebensphasen</a:t>
            </a:r>
            <a:r>
              <a:rPr lang="en-GB" sz="1600" b="1" dirty="0"/>
              <a:t> </a:t>
            </a:r>
            <a:r>
              <a:rPr lang="en-GB" sz="1600" b="1" dirty="0" err="1"/>
              <a:t>umgehen</a:t>
            </a:r>
            <a:r>
              <a:rPr lang="en-GB" sz="1600" b="1" dirty="0"/>
              <a:t> </a:t>
            </a:r>
            <a:r>
              <a:rPr lang="en-GB" sz="1600" b="1" dirty="0" err="1"/>
              <a:t>würden</a:t>
            </a:r>
            <a:r>
              <a:rPr lang="en-GB" sz="1600" b="1" dirty="0"/>
              <a:t>, </a:t>
            </a:r>
            <a:r>
              <a:rPr lang="en-GB" sz="1600" dirty="0"/>
              <a:t>und </a:t>
            </a:r>
            <a:r>
              <a:rPr lang="en-GB" sz="1600" dirty="0" err="1"/>
              <a:t>machen</a:t>
            </a:r>
            <a:r>
              <a:rPr lang="en-GB" sz="1600" dirty="0"/>
              <a:t> Sie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bewusst</a:t>
            </a:r>
            <a:r>
              <a:rPr lang="en-GB" sz="1600" dirty="0"/>
              <a:t>, </a:t>
            </a:r>
            <a:r>
              <a:rPr lang="en-GB" sz="1600" dirty="0" err="1"/>
              <a:t>dass</a:t>
            </a:r>
            <a:r>
              <a:rPr lang="en-GB" sz="1600" dirty="0"/>
              <a:t> die Menschen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nicht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"alt" </a:t>
            </a:r>
            <a:r>
              <a:rPr lang="en-GB" sz="1600" dirty="0" err="1"/>
              <a:t>identifizieren</a:t>
            </a:r>
            <a:endParaRPr lang="en-GB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5AA7B4-70FF-4B4A-924B-6F7D23B41B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50198" y="4439941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652F01-9471-43DE-8396-1BA29F665B7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92684" y="4439941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FCFCE-F8B5-4E70-BF6B-4E5C1D7C3A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35170" y="4456510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7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B2C157-0CCB-404C-A210-69B47FBB0A7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599296" y="4439941"/>
            <a:ext cx="695250" cy="734798"/>
          </a:xfrm>
        </p:spPr>
        <p:txBody>
          <a:bodyPr>
            <a:normAutofit lnSpcReduction="10000"/>
          </a:bodyPr>
          <a:lstStyle/>
          <a:p>
            <a:r>
              <a:rPr lang="en-IE"/>
              <a:t>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FE237E-B387-2F16-08E0-16A68254E4E2}"/>
              </a:ext>
            </a:extLst>
          </p:cNvPr>
          <p:cNvSpPr txBox="1"/>
          <p:nvPr/>
        </p:nvSpPr>
        <p:spPr>
          <a:xfrm>
            <a:off x="0" y="6428381"/>
            <a:ext cx="185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Houlton (2012)</a:t>
            </a:r>
            <a:endParaRPr lang="en-GB" sz="1400" dirty="0">
              <a:solidFill>
                <a:srgbClr val="1188A3"/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4DD760-2230-B721-FBA0-ACD213520BF1}"/>
              </a:ext>
            </a:extLst>
          </p:cNvPr>
          <p:cNvSpPr txBox="1">
            <a:spLocks/>
          </p:cNvSpPr>
          <p:nvPr/>
        </p:nvSpPr>
        <p:spPr>
          <a:xfrm>
            <a:off x="-380153" y="256465"/>
            <a:ext cx="12169412" cy="582221"/>
          </a:xfrm>
          <a:prstGeom prst="rect">
            <a:avLst/>
          </a:prstGeom>
          <a:solidFill>
            <a:srgbClr val="85D2E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latin typeface="Calibri"/>
                <a:cs typeface="Calibri"/>
              </a:rPr>
              <a:t>	 </a:t>
            </a:r>
            <a:r>
              <a:rPr lang="en-IE" dirty="0" err="1">
                <a:latin typeface="Calibri"/>
                <a:cs typeface="Calibri"/>
              </a:rPr>
              <a:t>Vorschläge</a:t>
            </a:r>
            <a:r>
              <a:rPr lang="en-IE" dirty="0">
                <a:latin typeface="Calibri"/>
                <a:cs typeface="Calibri"/>
              </a:rPr>
              <a:t> für die </a:t>
            </a:r>
            <a:r>
              <a:rPr lang="en-IE" dirty="0" err="1">
                <a:latin typeface="Calibri"/>
                <a:cs typeface="Calibri"/>
              </a:rPr>
              <a:t>Vermarktung</a:t>
            </a:r>
            <a:r>
              <a:rPr lang="en-IE" dirty="0">
                <a:latin typeface="Calibri"/>
                <a:cs typeface="Calibri"/>
              </a:rPr>
              <a:t> auf </a:t>
            </a:r>
            <a:r>
              <a:rPr lang="en-IE" dirty="0" err="1">
                <a:latin typeface="Calibri"/>
                <a:cs typeface="Calibri"/>
              </a:rPr>
              <a:t>dem</a:t>
            </a:r>
            <a:r>
              <a:rPr lang="en-IE" dirty="0">
                <a:latin typeface="Calibri"/>
                <a:cs typeface="Calibri"/>
              </a:rPr>
              <a:t> </a:t>
            </a:r>
            <a:r>
              <a:rPr lang="en-IE" dirty="0" err="1">
                <a:latin typeface="Calibri"/>
                <a:cs typeface="Calibri"/>
              </a:rPr>
              <a:t>Silbermarkt</a:t>
            </a:r>
            <a:endParaRPr lang="en-IE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C9E80263-4263-8A76-7C74-C1AFAD5A22D1}"/>
              </a:ext>
            </a:extLst>
          </p:cNvPr>
          <p:cNvGrpSpPr/>
          <p:nvPr/>
        </p:nvGrpSpPr>
        <p:grpSpPr>
          <a:xfrm>
            <a:off x="2743200" y="1917766"/>
            <a:ext cx="806998" cy="687411"/>
            <a:chOff x="8782406" y="5397193"/>
            <a:chExt cx="872121" cy="595289"/>
          </a:xfrm>
        </p:grpSpPr>
        <p:sp>
          <p:nvSpPr>
            <p:cNvPr id="16" name="Freeform 388">
              <a:extLst>
                <a:ext uri="{FF2B5EF4-FFF2-40B4-BE49-F238E27FC236}">
                  <a16:creationId xmlns:a16="http://schemas.microsoft.com/office/drawing/2014/main" id="{0555A404-CD1B-684C-E082-75E22322A777}"/>
                </a:ext>
              </a:extLst>
            </p:cNvPr>
            <p:cNvSpPr/>
            <p:nvPr/>
          </p:nvSpPr>
          <p:spPr>
            <a:xfrm>
              <a:off x="8782406" y="5635670"/>
              <a:ext cx="125561" cy="294482"/>
            </a:xfrm>
            <a:custGeom>
              <a:avLst/>
              <a:gdLst>
                <a:gd name="connsiteX0" fmla="*/ 0 w 125561"/>
                <a:gd name="connsiteY0" fmla="*/ 0 h 294482"/>
                <a:gd name="connsiteX1" fmla="*/ 125562 w 125561"/>
                <a:gd name="connsiteY1" fmla="*/ 0 h 294482"/>
                <a:gd name="connsiteX2" fmla="*/ 125562 w 125561"/>
                <a:gd name="connsiteY2" fmla="*/ 294483 h 294482"/>
                <a:gd name="connsiteX3" fmla="*/ 0 w 125561"/>
                <a:gd name="connsiteY3" fmla="*/ 294483 h 29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61" h="294482">
                  <a:moveTo>
                    <a:pt x="0" y="0"/>
                  </a:moveTo>
                  <a:lnTo>
                    <a:pt x="125562" y="0"/>
                  </a:lnTo>
                  <a:lnTo>
                    <a:pt x="125562" y="294483"/>
                  </a:lnTo>
                  <a:lnTo>
                    <a:pt x="0" y="294483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389">
              <a:extLst>
                <a:ext uri="{FF2B5EF4-FFF2-40B4-BE49-F238E27FC236}">
                  <a16:creationId xmlns:a16="http://schemas.microsoft.com/office/drawing/2014/main" id="{956749C6-3BCD-70D7-2547-478F11BED693}"/>
                </a:ext>
              </a:extLst>
            </p:cNvPr>
            <p:cNvSpPr/>
            <p:nvPr/>
          </p:nvSpPr>
          <p:spPr>
            <a:xfrm>
              <a:off x="8782406" y="5623023"/>
              <a:ext cx="872121" cy="369458"/>
            </a:xfrm>
            <a:custGeom>
              <a:avLst/>
              <a:gdLst>
                <a:gd name="connsiteX0" fmla="*/ 820216 w 872121"/>
                <a:gd name="connsiteY0" fmla="*/ 125562 h 369458"/>
                <a:gd name="connsiteX1" fmla="*/ 494117 w 872121"/>
                <a:gd name="connsiteY1" fmla="*/ 315259 h 369458"/>
                <a:gd name="connsiteX2" fmla="*/ 470630 w 872121"/>
                <a:gd name="connsiteY2" fmla="*/ 320679 h 369458"/>
                <a:gd name="connsiteX3" fmla="*/ 343262 w 872121"/>
                <a:gd name="connsiteY3" fmla="*/ 320679 h 369458"/>
                <a:gd name="connsiteX4" fmla="*/ 331519 w 872121"/>
                <a:gd name="connsiteY4" fmla="*/ 320679 h 369458"/>
                <a:gd name="connsiteX5" fmla="*/ 224927 w 872121"/>
                <a:gd name="connsiteY5" fmla="*/ 294483 h 369458"/>
                <a:gd name="connsiteX6" fmla="*/ 207764 w 872121"/>
                <a:gd name="connsiteY6" fmla="*/ 291773 h 369458"/>
                <a:gd name="connsiteX7" fmla="*/ 184277 w 872121"/>
                <a:gd name="connsiteY7" fmla="*/ 291773 h 369458"/>
                <a:gd name="connsiteX8" fmla="*/ 184277 w 872121"/>
                <a:gd name="connsiteY8" fmla="*/ 93946 h 369458"/>
                <a:gd name="connsiteX9" fmla="*/ 236670 w 872121"/>
                <a:gd name="connsiteY9" fmla="*/ 93946 h 369458"/>
                <a:gd name="connsiteX10" fmla="*/ 260156 w 872121"/>
                <a:gd name="connsiteY10" fmla="*/ 91235 h 369458"/>
                <a:gd name="connsiteX11" fmla="*/ 323389 w 872121"/>
                <a:gd name="connsiteY11" fmla="*/ 70460 h 369458"/>
                <a:gd name="connsiteX12" fmla="*/ 349586 w 872121"/>
                <a:gd name="connsiteY12" fmla="*/ 70460 h 369458"/>
                <a:gd name="connsiteX13" fmla="*/ 537476 w 872121"/>
                <a:gd name="connsiteY13" fmla="*/ 120142 h 369458"/>
                <a:gd name="connsiteX14" fmla="*/ 569093 w 872121"/>
                <a:gd name="connsiteY14" fmla="*/ 175245 h 369458"/>
                <a:gd name="connsiteX15" fmla="*/ 513990 w 872121"/>
                <a:gd name="connsiteY15" fmla="*/ 206861 h 369458"/>
                <a:gd name="connsiteX16" fmla="*/ 369458 w 872121"/>
                <a:gd name="connsiteY16" fmla="*/ 171631 h 369458"/>
                <a:gd name="connsiteX17" fmla="*/ 364038 w 872121"/>
                <a:gd name="connsiteY17" fmla="*/ 200537 h 369458"/>
                <a:gd name="connsiteX18" fmla="*/ 505860 w 872121"/>
                <a:gd name="connsiteY18" fmla="*/ 235767 h 369458"/>
                <a:gd name="connsiteX19" fmla="*/ 580836 w 872121"/>
                <a:gd name="connsiteY19" fmla="*/ 214991 h 369458"/>
                <a:gd name="connsiteX20" fmla="*/ 597999 w 872121"/>
                <a:gd name="connsiteY20" fmla="*/ 139112 h 369458"/>
                <a:gd name="connsiteX21" fmla="*/ 776856 w 872121"/>
                <a:gd name="connsiteY21" fmla="*/ 46069 h 369458"/>
                <a:gd name="connsiteX22" fmla="*/ 822926 w 872121"/>
                <a:gd name="connsiteY22" fmla="*/ 46069 h 369458"/>
                <a:gd name="connsiteX23" fmla="*/ 846412 w 872121"/>
                <a:gd name="connsiteY23" fmla="*/ 86719 h 369458"/>
                <a:gd name="connsiteX24" fmla="*/ 820216 w 872121"/>
                <a:gd name="connsiteY24" fmla="*/ 125562 h 369458"/>
                <a:gd name="connsiteX25" fmla="*/ 863575 w 872121"/>
                <a:gd name="connsiteY25" fmla="*/ 46972 h 369458"/>
                <a:gd name="connsiteX26" fmla="*/ 759693 w 872121"/>
                <a:gd name="connsiteY26" fmla="*/ 18066 h 369458"/>
                <a:gd name="connsiteX27" fmla="*/ 580836 w 872121"/>
                <a:gd name="connsiteY27" fmla="*/ 111109 h 369458"/>
                <a:gd name="connsiteX28" fmla="*/ 542896 w 872121"/>
                <a:gd name="connsiteY28" fmla="*/ 87622 h 369458"/>
                <a:gd name="connsiteX29" fmla="*/ 355005 w 872121"/>
                <a:gd name="connsiteY29" fmla="*/ 37939 h 369458"/>
                <a:gd name="connsiteX30" fmla="*/ 311646 w 872121"/>
                <a:gd name="connsiteY30" fmla="*/ 37939 h 369458"/>
                <a:gd name="connsiteX31" fmla="*/ 248413 w 872121"/>
                <a:gd name="connsiteY31" fmla="*/ 58716 h 369458"/>
                <a:gd name="connsiteX32" fmla="*/ 233960 w 872121"/>
                <a:gd name="connsiteY32" fmla="*/ 61426 h 369458"/>
                <a:gd name="connsiteX33" fmla="*/ 181567 w 872121"/>
                <a:gd name="connsiteY33" fmla="*/ 61426 h 369458"/>
                <a:gd name="connsiteX34" fmla="*/ 181567 w 872121"/>
                <a:gd name="connsiteY34" fmla="*/ 0 h 369458"/>
                <a:gd name="connsiteX35" fmla="*/ 0 w 872121"/>
                <a:gd name="connsiteY35" fmla="*/ 0 h 369458"/>
                <a:gd name="connsiteX36" fmla="*/ 0 w 872121"/>
                <a:gd name="connsiteY36" fmla="*/ 31616 h 369458"/>
                <a:gd name="connsiteX37" fmla="*/ 152661 w 872121"/>
                <a:gd name="connsiteY37" fmla="*/ 31616 h 369458"/>
                <a:gd name="connsiteX38" fmla="*/ 152661 w 872121"/>
                <a:gd name="connsiteY38" fmla="*/ 337842 h 369458"/>
                <a:gd name="connsiteX39" fmla="*/ 0 w 872121"/>
                <a:gd name="connsiteY39" fmla="*/ 337842 h 369458"/>
                <a:gd name="connsiteX40" fmla="*/ 0 w 872121"/>
                <a:gd name="connsiteY40" fmla="*/ 369459 h 369458"/>
                <a:gd name="connsiteX41" fmla="*/ 181567 w 872121"/>
                <a:gd name="connsiteY41" fmla="*/ 369459 h 369458"/>
                <a:gd name="connsiteX42" fmla="*/ 181567 w 872121"/>
                <a:gd name="connsiteY42" fmla="*/ 322485 h 369458"/>
                <a:gd name="connsiteX43" fmla="*/ 205054 w 872121"/>
                <a:gd name="connsiteY43" fmla="*/ 322485 h 369458"/>
                <a:gd name="connsiteX44" fmla="*/ 216797 w 872121"/>
                <a:gd name="connsiteY44" fmla="*/ 322485 h 369458"/>
                <a:gd name="connsiteX45" fmla="*/ 323389 w 872121"/>
                <a:gd name="connsiteY45" fmla="*/ 348682 h 369458"/>
                <a:gd name="connsiteX46" fmla="*/ 340552 w 872121"/>
                <a:gd name="connsiteY46" fmla="*/ 351392 h 369458"/>
                <a:gd name="connsiteX47" fmla="*/ 467920 w 872121"/>
                <a:gd name="connsiteY47" fmla="*/ 351392 h 369458"/>
                <a:gd name="connsiteX48" fmla="*/ 505860 w 872121"/>
                <a:gd name="connsiteY48" fmla="*/ 339649 h 369458"/>
                <a:gd name="connsiteX49" fmla="*/ 831959 w 872121"/>
                <a:gd name="connsiteY49" fmla="*/ 149951 h 369458"/>
                <a:gd name="connsiteX50" fmla="*/ 869898 w 872121"/>
                <a:gd name="connsiteY50" fmla="*/ 83105 h 369458"/>
                <a:gd name="connsiteX51" fmla="*/ 863575 w 872121"/>
                <a:gd name="connsiteY51" fmla="*/ 46972 h 36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72121" h="369458">
                  <a:moveTo>
                    <a:pt x="820216" y="125562"/>
                  </a:moveTo>
                  <a:lnTo>
                    <a:pt x="494117" y="315259"/>
                  </a:lnTo>
                  <a:cubicBezTo>
                    <a:pt x="488697" y="317969"/>
                    <a:pt x="479663" y="320679"/>
                    <a:pt x="470630" y="320679"/>
                  </a:cubicBezTo>
                  <a:lnTo>
                    <a:pt x="343262" y="320679"/>
                  </a:lnTo>
                  <a:cubicBezTo>
                    <a:pt x="340552" y="320679"/>
                    <a:pt x="334229" y="320679"/>
                    <a:pt x="331519" y="320679"/>
                  </a:cubicBezTo>
                  <a:lnTo>
                    <a:pt x="224927" y="294483"/>
                  </a:lnTo>
                  <a:cubicBezTo>
                    <a:pt x="219507" y="291773"/>
                    <a:pt x="213184" y="291773"/>
                    <a:pt x="207764" y="291773"/>
                  </a:cubicBezTo>
                  <a:lnTo>
                    <a:pt x="184277" y="291773"/>
                  </a:lnTo>
                  <a:lnTo>
                    <a:pt x="184277" y="93946"/>
                  </a:lnTo>
                  <a:lnTo>
                    <a:pt x="236670" y="93946"/>
                  </a:lnTo>
                  <a:cubicBezTo>
                    <a:pt x="245704" y="93946"/>
                    <a:pt x="253833" y="93946"/>
                    <a:pt x="260156" y="91235"/>
                  </a:cubicBezTo>
                  <a:lnTo>
                    <a:pt x="323389" y="70460"/>
                  </a:lnTo>
                  <a:cubicBezTo>
                    <a:pt x="332422" y="67749"/>
                    <a:pt x="340552" y="67749"/>
                    <a:pt x="349586" y="70460"/>
                  </a:cubicBezTo>
                  <a:lnTo>
                    <a:pt x="537476" y="120142"/>
                  </a:lnTo>
                  <a:cubicBezTo>
                    <a:pt x="560962" y="125562"/>
                    <a:pt x="575416" y="151758"/>
                    <a:pt x="569093" y="175245"/>
                  </a:cubicBezTo>
                  <a:cubicBezTo>
                    <a:pt x="563672" y="198731"/>
                    <a:pt x="537476" y="213184"/>
                    <a:pt x="513990" y="206861"/>
                  </a:cubicBezTo>
                  <a:lnTo>
                    <a:pt x="369458" y="171631"/>
                  </a:lnTo>
                  <a:lnTo>
                    <a:pt x="364038" y="200537"/>
                  </a:lnTo>
                  <a:lnTo>
                    <a:pt x="505860" y="235767"/>
                  </a:lnTo>
                  <a:cubicBezTo>
                    <a:pt x="532056" y="241186"/>
                    <a:pt x="560962" y="235767"/>
                    <a:pt x="580836" y="214991"/>
                  </a:cubicBezTo>
                  <a:cubicBezTo>
                    <a:pt x="600709" y="194214"/>
                    <a:pt x="607032" y="165308"/>
                    <a:pt x="597999" y="139112"/>
                  </a:cubicBezTo>
                  <a:lnTo>
                    <a:pt x="776856" y="46069"/>
                  </a:lnTo>
                  <a:cubicBezTo>
                    <a:pt x="791309" y="37036"/>
                    <a:pt x="808473" y="37036"/>
                    <a:pt x="822926" y="46069"/>
                  </a:cubicBezTo>
                  <a:cubicBezTo>
                    <a:pt x="837379" y="55102"/>
                    <a:pt x="846412" y="69555"/>
                    <a:pt x="846412" y="86719"/>
                  </a:cubicBezTo>
                  <a:cubicBezTo>
                    <a:pt x="843702" y="102076"/>
                    <a:pt x="834669" y="116529"/>
                    <a:pt x="820216" y="125562"/>
                  </a:cubicBezTo>
                  <a:close/>
                  <a:moveTo>
                    <a:pt x="863575" y="46972"/>
                  </a:moveTo>
                  <a:cubicBezTo>
                    <a:pt x="843702" y="11744"/>
                    <a:pt x="796730" y="-2710"/>
                    <a:pt x="759693" y="18066"/>
                  </a:cubicBezTo>
                  <a:lnTo>
                    <a:pt x="580836" y="111109"/>
                  </a:lnTo>
                  <a:cubicBezTo>
                    <a:pt x="571802" y="99365"/>
                    <a:pt x="557349" y="90332"/>
                    <a:pt x="542896" y="87622"/>
                  </a:cubicBezTo>
                  <a:lnTo>
                    <a:pt x="355005" y="37939"/>
                  </a:lnTo>
                  <a:cubicBezTo>
                    <a:pt x="340552" y="35230"/>
                    <a:pt x="326099" y="35230"/>
                    <a:pt x="311646" y="37939"/>
                  </a:cubicBezTo>
                  <a:lnTo>
                    <a:pt x="248413" y="58716"/>
                  </a:lnTo>
                  <a:cubicBezTo>
                    <a:pt x="242993" y="61426"/>
                    <a:pt x="239380" y="61426"/>
                    <a:pt x="233960" y="61426"/>
                  </a:cubicBezTo>
                  <a:lnTo>
                    <a:pt x="181567" y="61426"/>
                  </a:lnTo>
                  <a:lnTo>
                    <a:pt x="181567" y="0"/>
                  </a:lnTo>
                  <a:lnTo>
                    <a:pt x="0" y="0"/>
                  </a:lnTo>
                  <a:lnTo>
                    <a:pt x="0" y="31616"/>
                  </a:lnTo>
                  <a:lnTo>
                    <a:pt x="152661" y="31616"/>
                  </a:lnTo>
                  <a:lnTo>
                    <a:pt x="152661" y="337842"/>
                  </a:lnTo>
                  <a:lnTo>
                    <a:pt x="0" y="337842"/>
                  </a:lnTo>
                  <a:lnTo>
                    <a:pt x="0" y="369459"/>
                  </a:lnTo>
                  <a:lnTo>
                    <a:pt x="181567" y="369459"/>
                  </a:lnTo>
                  <a:lnTo>
                    <a:pt x="181567" y="322485"/>
                  </a:lnTo>
                  <a:lnTo>
                    <a:pt x="205054" y="322485"/>
                  </a:lnTo>
                  <a:cubicBezTo>
                    <a:pt x="207764" y="322485"/>
                    <a:pt x="214087" y="322485"/>
                    <a:pt x="216797" y="322485"/>
                  </a:cubicBezTo>
                  <a:lnTo>
                    <a:pt x="323389" y="348682"/>
                  </a:lnTo>
                  <a:cubicBezTo>
                    <a:pt x="328809" y="351392"/>
                    <a:pt x="335132" y="351392"/>
                    <a:pt x="340552" y="351392"/>
                  </a:cubicBezTo>
                  <a:lnTo>
                    <a:pt x="467920" y="351392"/>
                  </a:lnTo>
                  <a:cubicBezTo>
                    <a:pt x="482373" y="351392"/>
                    <a:pt x="494117" y="348682"/>
                    <a:pt x="505860" y="339649"/>
                  </a:cubicBezTo>
                  <a:lnTo>
                    <a:pt x="831959" y="149951"/>
                  </a:lnTo>
                  <a:cubicBezTo>
                    <a:pt x="855446" y="135498"/>
                    <a:pt x="869898" y="112012"/>
                    <a:pt x="869898" y="83105"/>
                  </a:cubicBezTo>
                  <a:cubicBezTo>
                    <a:pt x="875318" y="73169"/>
                    <a:pt x="869898" y="58716"/>
                    <a:pt x="863575" y="46972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390">
              <a:extLst>
                <a:ext uri="{FF2B5EF4-FFF2-40B4-BE49-F238E27FC236}">
                  <a16:creationId xmlns:a16="http://schemas.microsoft.com/office/drawing/2014/main" id="{29B47420-D04A-D259-B4EE-A1D39701736C}"/>
                </a:ext>
              </a:extLst>
            </p:cNvPr>
            <p:cNvSpPr/>
            <p:nvPr/>
          </p:nvSpPr>
          <p:spPr>
            <a:xfrm>
              <a:off x="9178060" y="5397193"/>
              <a:ext cx="281836" cy="289062"/>
            </a:xfrm>
            <a:custGeom>
              <a:avLst/>
              <a:gdLst>
                <a:gd name="connsiteX0" fmla="*/ 140918 w 281836"/>
                <a:gd name="connsiteY0" fmla="*/ 264674 h 289062"/>
                <a:gd name="connsiteX1" fmla="*/ 22583 w 281836"/>
                <a:gd name="connsiteY1" fmla="*/ 143628 h 289062"/>
                <a:gd name="connsiteX2" fmla="*/ 140918 w 281836"/>
                <a:gd name="connsiteY2" fmla="*/ 22583 h 289062"/>
                <a:gd name="connsiteX3" fmla="*/ 259253 w 281836"/>
                <a:gd name="connsiteY3" fmla="*/ 143628 h 289062"/>
                <a:gd name="connsiteX4" fmla="*/ 140918 w 281836"/>
                <a:gd name="connsiteY4" fmla="*/ 264674 h 289062"/>
                <a:gd name="connsiteX5" fmla="*/ 140918 w 281836"/>
                <a:gd name="connsiteY5" fmla="*/ 0 h 289062"/>
                <a:gd name="connsiteX6" fmla="*/ 0 w 281836"/>
                <a:gd name="connsiteY6" fmla="*/ 144531 h 289062"/>
                <a:gd name="connsiteX7" fmla="*/ 140918 w 281836"/>
                <a:gd name="connsiteY7" fmla="*/ 289063 h 289062"/>
                <a:gd name="connsiteX8" fmla="*/ 281836 w 281836"/>
                <a:gd name="connsiteY8" fmla="*/ 144531 h 289062"/>
                <a:gd name="connsiteX9" fmla="*/ 140918 w 281836"/>
                <a:gd name="connsiteY9" fmla="*/ 0 h 2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836" h="289062">
                  <a:moveTo>
                    <a:pt x="140918" y="264674"/>
                  </a:moveTo>
                  <a:cubicBezTo>
                    <a:pt x="77685" y="264674"/>
                    <a:pt x="22583" y="211377"/>
                    <a:pt x="22583" y="143628"/>
                  </a:cubicBezTo>
                  <a:cubicBezTo>
                    <a:pt x="22583" y="75879"/>
                    <a:pt x="74072" y="22583"/>
                    <a:pt x="140918" y="22583"/>
                  </a:cubicBezTo>
                  <a:cubicBezTo>
                    <a:pt x="204150" y="22583"/>
                    <a:pt x="259253" y="75879"/>
                    <a:pt x="259253" y="143628"/>
                  </a:cubicBezTo>
                  <a:cubicBezTo>
                    <a:pt x="259253" y="211377"/>
                    <a:pt x="204150" y="264674"/>
                    <a:pt x="140918" y="264674"/>
                  </a:cubicBezTo>
                  <a:close/>
                  <a:moveTo>
                    <a:pt x="140918" y="0"/>
                  </a:moveTo>
                  <a:cubicBezTo>
                    <a:pt x="63233" y="0"/>
                    <a:pt x="0" y="65039"/>
                    <a:pt x="0" y="144531"/>
                  </a:cubicBezTo>
                  <a:cubicBezTo>
                    <a:pt x="0" y="224024"/>
                    <a:pt x="63233" y="289063"/>
                    <a:pt x="140918" y="289063"/>
                  </a:cubicBezTo>
                  <a:cubicBezTo>
                    <a:pt x="218604" y="289063"/>
                    <a:pt x="281836" y="224024"/>
                    <a:pt x="281836" y="144531"/>
                  </a:cubicBezTo>
                  <a:cubicBezTo>
                    <a:pt x="281836" y="65039"/>
                    <a:pt x="218604" y="0"/>
                    <a:pt x="140918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391">
              <a:extLst>
                <a:ext uri="{FF2B5EF4-FFF2-40B4-BE49-F238E27FC236}">
                  <a16:creationId xmlns:a16="http://schemas.microsoft.com/office/drawing/2014/main" id="{F1D00734-8FE9-839E-B913-CEBD0E3D405B}"/>
                </a:ext>
              </a:extLst>
            </p:cNvPr>
            <p:cNvSpPr/>
            <p:nvPr/>
          </p:nvSpPr>
          <p:spPr>
            <a:xfrm>
              <a:off x="9240390" y="5465845"/>
              <a:ext cx="125561" cy="149048"/>
            </a:xfrm>
            <a:custGeom>
              <a:avLst/>
              <a:gdLst>
                <a:gd name="connsiteX0" fmla="*/ 2710 w 125561"/>
                <a:gd name="connsiteY0" fmla="*/ 54199 h 149048"/>
                <a:gd name="connsiteX1" fmla="*/ 2710 w 125561"/>
                <a:gd name="connsiteY1" fmla="*/ 54199 h 149048"/>
                <a:gd name="connsiteX2" fmla="*/ 17163 w 125561"/>
                <a:gd name="connsiteY2" fmla="*/ 51490 h 149048"/>
                <a:gd name="connsiteX3" fmla="*/ 90332 w 125561"/>
                <a:gd name="connsiteY3" fmla="*/ 0 h 149048"/>
                <a:gd name="connsiteX4" fmla="*/ 125561 w 125561"/>
                <a:gd name="connsiteY4" fmla="*/ 8130 h 149048"/>
                <a:gd name="connsiteX5" fmla="*/ 125561 w 125561"/>
                <a:gd name="connsiteY5" fmla="*/ 10840 h 149048"/>
                <a:gd name="connsiteX6" fmla="*/ 113818 w 125561"/>
                <a:gd name="connsiteY6" fmla="*/ 33424 h 149048"/>
                <a:gd name="connsiteX7" fmla="*/ 111108 w 125561"/>
                <a:gd name="connsiteY7" fmla="*/ 33424 h 149048"/>
                <a:gd name="connsiteX8" fmla="*/ 90332 w 125561"/>
                <a:gd name="connsiteY8" fmla="*/ 28003 h 149048"/>
                <a:gd name="connsiteX9" fmla="*/ 49683 w 125561"/>
                <a:gd name="connsiteY9" fmla="*/ 50586 h 149048"/>
                <a:gd name="connsiteX10" fmla="*/ 84912 w 125561"/>
                <a:gd name="connsiteY10" fmla="*/ 50586 h 149048"/>
                <a:gd name="connsiteX11" fmla="*/ 87622 w 125561"/>
                <a:gd name="connsiteY11" fmla="*/ 53296 h 149048"/>
                <a:gd name="connsiteX12" fmla="*/ 87622 w 125561"/>
                <a:gd name="connsiteY12" fmla="*/ 70460 h 149048"/>
                <a:gd name="connsiteX13" fmla="*/ 84912 w 125561"/>
                <a:gd name="connsiteY13" fmla="*/ 73169 h 149048"/>
                <a:gd name="connsiteX14" fmla="*/ 44262 w 125561"/>
                <a:gd name="connsiteY14" fmla="*/ 73169 h 149048"/>
                <a:gd name="connsiteX15" fmla="*/ 44262 w 125561"/>
                <a:gd name="connsiteY15" fmla="*/ 81299 h 149048"/>
                <a:gd name="connsiteX16" fmla="*/ 84912 w 125561"/>
                <a:gd name="connsiteY16" fmla="*/ 81299 h 149048"/>
                <a:gd name="connsiteX17" fmla="*/ 87622 w 125561"/>
                <a:gd name="connsiteY17" fmla="*/ 84009 h 149048"/>
                <a:gd name="connsiteX18" fmla="*/ 87622 w 125561"/>
                <a:gd name="connsiteY18" fmla="*/ 101173 h 149048"/>
                <a:gd name="connsiteX19" fmla="*/ 84912 w 125561"/>
                <a:gd name="connsiteY19" fmla="*/ 103882 h 149048"/>
                <a:gd name="connsiteX20" fmla="*/ 52393 w 125561"/>
                <a:gd name="connsiteY20" fmla="*/ 103882 h 149048"/>
                <a:gd name="connsiteX21" fmla="*/ 90332 w 125561"/>
                <a:gd name="connsiteY21" fmla="*/ 123756 h 149048"/>
                <a:gd name="connsiteX22" fmla="*/ 113818 w 125561"/>
                <a:gd name="connsiteY22" fmla="*/ 118335 h 149048"/>
                <a:gd name="connsiteX23" fmla="*/ 116528 w 125561"/>
                <a:gd name="connsiteY23" fmla="*/ 118335 h 149048"/>
                <a:gd name="connsiteX24" fmla="*/ 125561 w 125561"/>
                <a:gd name="connsiteY24" fmla="*/ 140918 h 149048"/>
                <a:gd name="connsiteX25" fmla="*/ 125561 w 125561"/>
                <a:gd name="connsiteY25" fmla="*/ 143628 h 149048"/>
                <a:gd name="connsiteX26" fmla="*/ 93042 w 125561"/>
                <a:gd name="connsiteY26" fmla="*/ 149048 h 149048"/>
                <a:gd name="connsiteX27" fmla="*/ 19873 w 125561"/>
                <a:gd name="connsiteY27" fmla="*/ 101173 h 149048"/>
                <a:gd name="connsiteX28" fmla="*/ 2710 w 125561"/>
                <a:gd name="connsiteY28" fmla="*/ 101173 h 149048"/>
                <a:gd name="connsiteX29" fmla="*/ 0 w 125561"/>
                <a:gd name="connsiteY29" fmla="*/ 98462 h 149048"/>
                <a:gd name="connsiteX30" fmla="*/ 0 w 125561"/>
                <a:gd name="connsiteY30" fmla="*/ 81299 h 149048"/>
                <a:gd name="connsiteX31" fmla="*/ 2710 w 125561"/>
                <a:gd name="connsiteY31" fmla="*/ 78590 h 149048"/>
                <a:gd name="connsiteX32" fmla="*/ 11743 w 125561"/>
                <a:gd name="connsiteY32" fmla="*/ 78590 h 149048"/>
                <a:gd name="connsiteX33" fmla="*/ 11743 w 125561"/>
                <a:gd name="connsiteY33" fmla="*/ 70460 h 149048"/>
                <a:gd name="connsiteX34" fmla="*/ 2710 w 125561"/>
                <a:gd name="connsiteY34" fmla="*/ 70460 h 149048"/>
                <a:gd name="connsiteX35" fmla="*/ 0 w 125561"/>
                <a:gd name="connsiteY35" fmla="*/ 67749 h 149048"/>
                <a:gd name="connsiteX36" fmla="*/ 0 w 125561"/>
                <a:gd name="connsiteY36" fmla="*/ 53296 h 149048"/>
                <a:gd name="connsiteX37" fmla="*/ 2710 w 125561"/>
                <a:gd name="connsiteY37" fmla="*/ 53296 h 14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561" h="149048">
                  <a:moveTo>
                    <a:pt x="2710" y="54199"/>
                  </a:moveTo>
                  <a:lnTo>
                    <a:pt x="2710" y="54199"/>
                  </a:lnTo>
                  <a:lnTo>
                    <a:pt x="17163" y="51490"/>
                  </a:lnTo>
                  <a:cubicBezTo>
                    <a:pt x="26196" y="23487"/>
                    <a:pt x="49683" y="0"/>
                    <a:pt x="90332" y="0"/>
                  </a:cubicBezTo>
                  <a:cubicBezTo>
                    <a:pt x="104785" y="0"/>
                    <a:pt x="113818" y="2710"/>
                    <a:pt x="125561" y="8130"/>
                  </a:cubicBezTo>
                  <a:lnTo>
                    <a:pt x="125561" y="10840"/>
                  </a:lnTo>
                  <a:lnTo>
                    <a:pt x="113818" y="33424"/>
                  </a:lnTo>
                  <a:lnTo>
                    <a:pt x="111108" y="33424"/>
                  </a:lnTo>
                  <a:cubicBezTo>
                    <a:pt x="105688" y="30713"/>
                    <a:pt x="99365" y="28003"/>
                    <a:pt x="90332" y="28003"/>
                  </a:cubicBezTo>
                  <a:cubicBezTo>
                    <a:pt x="69555" y="28003"/>
                    <a:pt x="57812" y="36133"/>
                    <a:pt x="49683" y="50586"/>
                  </a:cubicBezTo>
                  <a:lnTo>
                    <a:pt x="84912" y="50586"/>
                  </a:lnTo>
                  <a:cubicBezTo>
                    <a:pt x="84912" y="50586"/>
                    <a:pt x="87622" y="50586"/>
                    <a:pt x="87622" y="53296"/>
                  </a:cubicBezTo>
                  <a:lnTo>
                    <a:pt x="87622" y="70460"/>
                  </a:lnTo>
                  <a:cubicBezTo>
                    <a:pt x="87622" y="70460"/>
                    <a:pt x="87622" y="73169"/>
                    <a:pt x="84912" y="73169"/>
                  </a:cubicBezTo>
                  <a:lnTo>
                    <a:pt x="44262" y="73169"/>
                  </a:lnTo>
                  <a:cubicBezTo>
                    <a:pt x="44262" y="75879"/>
                    <a:pt x="44262" y="78590"/>
                    <a:pt x="44262" y="81299"/>
                  </a:cubicBezTo>
                  <a:lnTo>
                    <a:pt x="84912" y="81299"/>
                  </a:lnTo>
                  <a:cubicBezTo>
                    <a:pt x="84912" y="81299"/>
                    <a:pt x="87622" y="81299"/>
                    <a:pt x="87622" y="84009"/>
                  </a:cubicBezTo>
                  <a:lnTo>
                    <a:pt x="87622" y="101173"/>
                  </a:lnTo>
                  <a:cubicBezTo>
                    <a:pt x="87622" y="101173"/>
                    <a:pt x="87622" y="103882"/>
                    <a:pt x="84912" y="103882"/>
                  </a:cubicBezTo>
                  <a:lnTo>
                    <a:pt x="52393" y="103882"/>
                  </a:lnTo>
                  <a:cubicBezTo>
                    <a:pt x="61426" y="115626"/>
                    <a:pt x="73169" y="123756"/>
                    <a:pt x="90332" y="123756"/>
                  </a:cubicBezTo>
                  <a:cubicBezTo>
                    <a:pt x="99365" y="123756"/>
                    <a:pt x="107495" y="121045"/>
                    <a:pt x="113818" y="118335"/>
                  </a:cubicBezTo>
                  <a:lnTo>
                    <a:pt x="116528" y="118335"/>
                  </a:lnTo>
                  <a:lnTo>
                    <a:pt x="125561" y="140918"/>
                  </a:lnTo>
                  <a:lnTo>
                    <a:pt x="125561" y="143628"/>
                  </a:lnTo>
                  <a:cubicBezTo>
                    <a:pt x="116528" y="149048"/>
                    <a:pt x="102075" y="149048"/>
                    <a:pt x="93042" y="149048"/>
                  </a:cubicBezTo>
                  <a:cubicBezTo>
                    <a:pt x="52393" y="149048"/>
                    <a:pt x="31616" y="129175"/>
                    <a:pt x="19873" y="101173"/>
                  </a:cubicBezTo>
                  <a:lnTo>
                    <a:pt x="2710" y="101173"/>
                  </a:lnTo>
                  <a:cubicBezTo>
                    <a:pt x="2710" y="101173"/>
                    <a:pt x="0" y="101173"/>
                    <a:pt x="0" y="98462"/>
                  </a:cubicBezTo>
                  <a:lnTo>
                    <a:pt x="0" y="81299"/>
                  </a:lnTo>
                  <a:cubicBezTo>
                    <a:pt x="0" y="81299"/>
                    <a:pt x="0" y="78590"/>
                    <a:pt x="2710" y="78590"/>
                  </a:cubicBezTo>
                  <a:lnTo>
                    <a:pt x="11743" y="78590"/>
                  </a:lnTo>
                  <a:cubicBezTo>
                    <a:pt x="11743" y="75879"/>
                    <a:pt x="11743" y="73169"/>
                    <a:pt x="11743" y="70460"/>
                  </a:cubicBezTo>
                  <a:lnTo>
                    <a:pt x="2710" y="70460"/>
                  </a:lnTo>
                  <a:cubicBezTo>
                    <a:pt x="2710" y="70460"/>
                    <a:pt x="0" y="70460"/>
                    <a:pt x="0" y="67749"/>
                  </a:cubicBezTo>
                  <a:lnTo>
                    <a:pt x="0" y="53296"/>
                  </a:lnTo>
                  <a:lnTo>
                    <a:pt x="2710" y="53296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73892E-68DC-12BA-D207-9608005342B9}"/>
              </a:ext>
            </a:extLst>
          </p:cNvPr>
          <p:cNvGrpSpPr/>
          <p:nvPr/>
        </p:nvGrpSpPr>
        <p:grpSpPr>
          <a:xfrm>
            <a:off x="5003320" y="1917767"/>
            <a:ext cx="701233" cy="789819"/>
            <a:chOff x="430066" y="3669140"/>
            <a:chExt cx="1182811" cy="1182809"/>
          </a:xfrm>
        </p:grpSpPr>
        <p:sp>
          <p:nvSpPr>
            <p:cNvPr id="21" name="Graphic 178">
              <a:extLst>
                <a:ext uri="{FF2B5EF4-FFF2-40B4-BE49-F238E27FC236}">
                  <a16:creationId xmlns:a16="http://schemas.microsoft.com/office/drawing/2014/main" id="{E28E78BA-D342-8AFA-1DF2-E9D14A52C785}"/>
                </a:ext>
              </a:extLst>
            </p:cNvPr>
            <p:cNvSpPr/>
            <p:nvPr/>
          </p:nvSpPr>
          <p:spPr>
            <a:xfrm>
              <a:off x="1010873" y="3669140"/>
              <a:ext cx="347280" cy="346433"/>
            </a:xfrm>
            <a:custGeom>
              <a:avLst/>
              <a:gdLst>
                <a:gd name="connsiteX0" fmla="*/ 0 w 1279207"/>
                <a:gd name="connsiteY0" fmla="*/ 959168 h 1276088"/>
                <a:gd name="connsiteX1" fmla="*/ 0 w 1279207"/>
                <a:gd name="connsiteY1" fmla="*/ 492442 h 1276088"/>
                <a:gd name="connsiteX2" fmla="*/ 20955 w 1279207"/>
                <a:gd name="connsiteY2" fmla="*/ 0 h 1276088"/>
                <a:gd name="connsiteX3" fmla="*/ 1279208 w 1279207"/>
                <a:gd name="connsiteY3" fmla="*/ 0 h 1276088"/>
                <a:gd name="connsiteX4" fmla="*/ 1279208 w 1279207"/>
                <a:gd name="connsiteY4" fmla="*/ 959168 h 1276088"/>
                <a:gd name="connsiteX5" fmla="*/ 719138 w 1279207"/>
                <a:gd name="connsiteY5" fmla="*/ 959168 h 1276088"/>
                <a:gd name="connsiteX6" fmla="*/ 661988 w 1279207"/>
                <a:gd name="connsiteY6" fmla="*/ 982027 h 1276088"/>
                <a:gd name="connsiteX7" fmla="*/ 375285 w 1279207"/>
                <a:gd name="connsiteY7" fmla="*/ 1268730 h 1276088"/>
                <a:gd name="connsiteX8" fmla="*/ 340043 w 1279207"/>
                <a:gd name="connsiteY8" fmla="*/ 1273493 h 1276088"/>
                <a:gd name="connsiteX9" fmla="*/ 319088 w 1279207"/>
                <a:gd name="connsiteY9" fmla="*/ 1244918 h 1276088"/>
                <a:gd name="connsiteX10" fmla="*/ 319088 w 1279207"/>
                <a:gd name="connsiteY10" fmla="*/ 1038225 h 1276088"/>
                <a:gd name="connsiteX11" fmla="*/ 239078 w 1279207"/>
                <a:gd name="connsiteY11" fmla="*/ 958215 h 1276088"/>
                <a:gd name="connsiteX12" fmla="*/ 0 w 1279207"/>
                <a:gd name="connsiteY12" fmla="*/ 958215 h 127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9207" h="1276088">
                  <a:moveTo>
                    <a:pt x="0" y="959168"/>
                  </a:moveTo>
                  <a:lnTo>
                    <a:pt x="0" y="492442"/>
                  </a:lnTo>
                  <a:cubicBezTo>
                    <a:pt x="99060" y="344805"/>
                    <a:pt x="106680" y="155258"/>
                    <a:pt x="20955" y="0"/>
                  </a:cubicBezTo>
                  <a:lnTo>
                    <a:pt x="1279208" y="0"/>
                  </a:lnTo>
                  <a:lnTo>
                    <a:pt x="1279208" y="959168"/>
                  </a:lnTo>
                  <a:lnTo>
                    <a:pt x="719138" y="959168"/>
                  </a:lnTo>
                  <a:cubicBezTo>
                    <a:pt x="698183" y="959168"/>
                    <a:pt x="677228" y="967740"/>
                    <a:pt x="661988" y="982027"/>
                  </a:cubicBezTo>
                  <a:lnTo>
                    <a:pt x="375285" y="1268730"/>
                  </a:lnTo>
                  <a:cubicBezTo>
                    <a:pt x="365760" y="1276350"/>
                    <a:pt x="352425" y="1278255"/>
                    <a:pt x="340043" y="1273493"/>
                  </a:cubicBezTo>
                  <a:cubicBezTo>
                    <a:pt x="327660" y="1268730"/>
                    <a:pt x="320040" y="1257300"/>
                    <a:pt x="319088" y="1244918"/>
                  </a:cubicBezTo>
                  <a:lnTo>
                    <a:pt x="319088" y="1038225"/>
                  </a:lnTo>
                  <a:cubicBezTo>
                    <a:pt x="319088" y="994410"/>
                    <a:pt x="282893" y="958215"/>
                    <a:pt x="239078" y="958215"/>
                  </a:cubicBezTo>
                  <a:lnTo>
                    <a:pt x="0" y="958215"/>
                  </a:lnTo>
                  <a:close/>
                </a:path>
              </a:pathLst>
            </a:custGeom>
            <a:solidFill>
              <a:srgbClr val="FED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FD38410-D9DE-CA94-4974-E107DA6AB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066" y="3669140"/>
              <a:ext cx="1182811" cy="1182809"/>
            </a:xfrm>
            <a:prstGeom prst="rect">
              <a:avLst/>
            </a:prstGeom>
          </p:spPr>
        </p:pic>
      </p:grpSp>
      <p:grpSp>
        <p:nvGrpSpPr>
          <p:cNvPr id="23" name="Graphic 3">
            <a:extLst>
              <a:ext uri="{FF2B5EF4-FFF2-40B4-BE49-F238E27FC236}">
                <a16:creationId xmlns:a16="http://schemas.microsoft.com/office/drawing/2014/main" id="{AB83389F-485F-FB4F-EED5-6A113DB69F41}"/>
              </a:ext>
            </a:extLst>
          </p:cNvPr>
          <p:cNvGrpSpPr/>
          <p:nvPr/>
        </p:nvGrpSpPr>
        <p:grpSpPr>
          <a:xfrm>
            <a:off x="7382301" y="1916658"/>
            <a:ext cx="611663" cy="789819"/>
            <a:chOff x="8667218" y="2080812"/>
            <a:chExt cx="1039753" cy="1039933"/>
          </a:xfrm>
        </p:grpSpPr>
        <p:sp>
          <p:nvSpPr>
            <p:cNvPr id="24" name="Freeform 1116">
              <a:extLst>
                <a:ext uri="{FF2B5EF4-FFF2-40B4-BE49-F238E27FC236}">
                  <a16:creationId xmlns:a16="http://schemas.microsoft.com/office/drawing/2014/main" id="{30E3985B-FA04-8798-2DED-CEABFFC9A2BB}"/>
                </a:ext>
              </a:extLst>
            </p:cNvPr>
            <p:cNvSpPr/>
            <p:nvPr/>
          </p:nvSpPr>
          <p:spPr>
            <a:xfrm>
              <a:off x="8804356" y="2136093"/>
              <a:ext cx="773460" cy="345588"/>
            </a:xfrm>
            <a:custGeom>
              <a:avLst/>
              <a:gdLst>
                <a:gd name="connsiteX0" fmla="*/ 477242 w 773460"/>
                <a:gd name="connsiteY0" fmla="*/ 0 h 345588"/>
                <a:gd name="connsiteX1" fmla="*/ 630837 w 773460"/>
                <a:gd name="connsiteY1" fmla="*/ 0 h 345588"/>
                <a:gd name="connsiteX2" fmla="*/ 773461 w 773460"/>
                <a:gd name="connsiteY2" fmla="*/ 142624 h 345588"/>
                <a:gd name="connsiteX3" fmla="*/ 630837 w 773460"/>
                <a:gd name="connsiteY3" fmla="*/ 285248 h 345588"/>
                <a:gd name="connsiteX4" fmla="*/ 427871 w 773460"/>
                <a:gd name="connsiteY4" fmla="*/ 285248 h 345588"/>
                <a:gd name="connsiteX5" fmla="*/ 408673 w 773460"/>
                <a:gd name="connsiteY5" fmla="*/ 296218 h 345588"/>
                <a:gd name="connsiteX6" fmla="*/ 408673 w 773460"/>
                <a:gd name="connsiteY6" fmla="*/ 296218 h 345588"/>
                <a:gd name="connsiteX7" fmla="*/ 386730 w 773460"/>
                <a:gd name="connsiteY7" fmla="*/ 345588 h 345588"/>
                <a:gd name="connsiteX8" fmla="*/ 364788 w 773460"/>
                <a:gd name="connsiteY8" fmla="*/ 296218 h 345588"/>
                <a:gd name="connsiteX9" fmla="*/ 345588 w 773460"/>
                <a:gd name="connsiteY9" fmla="*/ 285248 h 345588"/>
                <a:gd name="connsiteX10" fmla="*/ 142624 w 773460"/>
                <a:gd name="connsiteY10" fmla="*/ 285248 h 345588"/>
                <a:gd name="connsiteX11" fmla="*/ 0 w 773460"/>
                <a:gd name="connsiteY11" fmla="*/ 142624 h 345588"/>
                <a:gd name="connsiteX12" fmla="*/ 142624 w 773460"/>
                <a:gd name="connsiteY12" fmla="*/ 0 h 345588"/>
                <a:gd name="connsiteX13" fmla="*/ 296219 w 773460"/>
                <a:gd name="connsiteY13" fmla="*/ 0 h 34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3460" h="345588">
                  <a:moveTo>
                    <a:pt x="477242" y="0"/>
                  </a:moveTo>
                  <a:lnTo>
                    <a:pt x="630837" y="0"/>
                  </a:lnTo>
                  <a:cubicBezTo>
                    <a:pt x="710377" y="0"/>
                    <a:pt x="773461" y="63084"/>
                    <a:pt x="773461" y="142624"/>
                  </a:cubicBezTo>
                  <a:cubicBezTo>
                    <a:pt x="773461" y="222164"/>
                    <a:pt x="710377" y="285248"/>
                    <a:pt x="630837" y="285248"/>
                  </a:cubicBezTo>
                  <a:lnTo>
                    <a:pt x="427871" y="285248"/>
                  </a:lnTo>
                  <a:cubicBezTo>
                    <a:pt x="419643" y="285248"/>
                    <a:pt x="411415" y="290733"/>
                    <a:pt x="408673" y="296218"/>
                  </a:cubicBezTo>
                  <a:lnTo>
                    <a:pt x="408673" y="296218"/>
                  </a:lnTo>
                  <a:lnTo>
                    <a:pt x="386730" y="345588"/>
                  </a:lnTo>
                  <a:lnTo>
                    <a:pt x="364788" y="296218"/>
                  </a:lnTo>
                  <a:cubicBezTo>
                    <a:pt x="362046" y="287990"/>
                    <a:pt x="353818" y="285248"/>
                    <a:pt x="345588" y="285248"/>
                  </a:cubicBezTo>
                  <a:lnTo>
                    <a:pt x="142624" y="285248"/>
                  </a:lnTo>
                  <a:cubicBezTo>
                    <a:pt x="63083" y="285248"/>
                    <a:pt x="0" y="222164"/>
                    <a:pt x="0" y="142624"/>
                  </a:cubicBezTo>
                  <a:cubicBezTo>
                    <a:pt x="0" y="63084"/>
                    <a:pt x="63083" y="0"/>
                    <a:pt x="142624" y="0"/>
                  </a:cubicBezTo>
                  <a:lnTo>
                    <a:pt x="296219" y="0"/>
                  </a:lnTo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CE70EF21-A4C8-2069-B478-5F290A97F8B4}"/>
                </a:ext>
              </a:extLst>
            </p:cNvPr>
            <p:cNvGrpSpPr/>
            <p:nvPr/>
          </p:nvGrpSpPr>
          <p:grpSpPr>
            <a:xfrm>
              <a:off x="8667218" y="2080812"/>
              <a:ext cx="1039753" cy="1039933"/>
              <a:chOff x="8667218" y="2080812"/>
              <a:chExt cx="1039753" cy="1039933"/>
            </a:xfrm>
            <a:solidFill>
              <a:srgbClr val="000000"/>
            </a:solidFill>
          </p:grpSpPr>
          <p:sp>
            <p:nvSpPr>
              <p:cNvPr id="26" name="Freeform 1118">
                <a:extLst>
                  <a:ext uri="{FF2B5EF4-FFF2-40B4-BE49-F238E27FC236}">
                    <a16:creationId xmlns:a16="http://schemas.microsoft.com/office/drawing/2014/main" id="{8E02C64C-A410-B2ED-6B93-8E8EEDCB3E91}"/>
                  </a:ext>
                </a:extLst>
              </p:cNvPr>
              <p:cNvSpPr/>
              <p:nvPr/>
            </p:nvSpPr>
            <p:spPr>
              <a:xfrm>
                <a:off x="9064919" y="2577678"/>
                <a:ext cx="246849" cy="246848"/>
              </a:xfrm>
              <a:custGeom>
                <a:avLst/>
                <a:gdLst>
                  <a:gd name="connsiteX0" fmla="*/ 246849 w 246849"/>
                  <a:gd name="connsiteY0" fmla="*/ 123424 h 246848"/>
                  <a:gd name="connsiteX1" fmla="*/ 123425 w 246849"/>
                  <a:gd name="connsiteY1" fmla="*/ 0 h 246848"/>
                  <a:gd name="connsiteX2" fmla="*/ 0 w 246849"/>
                  <a:gd name="connsiteY2" fmla="*/ 123424 h 246848"/>
                  <a:gd name="connsiteX3" fmla="*/ 123425 w 246849"/>
                  <a:gd name="connsiteY3" fmla="*/ 246849 h 246848"/>
                  <a:gd name="connsiteX4" fmla="*/ 246849 w 246849"/>
                  <a:gd name="connsiteY4" fmla="*/ 123424 h 246848"/>
                  <a:gd name="connsiteX5" fmla="*/ 246849 w 246849"/>
                  <a:gd name="connsiteY5" fmla="*/ 123424 h 246848"/>
                  <a:gd name="connsiteX6" fmla="*/ 126167 w 246849"/>
                  <a:gd name="connsiteY6" fmla="*/ 205707 h 246848"/>
                  <a:gd name="connsiteX7" fmla="*/ 43884 w 246849"/>
                  <a:gd name="connsiteY7" fmla="*/ 123424 h 246848"/>
                  <a:gd name="connsiteX8" fmla="*/ 126167 w 246849"/>
                  <a:gd name="connsiteY8" fmla="*/ 41141 h 246848"/>
                  <a:gd name="connsiteX9" fmla="*/ 208450 w 246849"/>
                  <a:gd name="connsiteY9" fmla="*/ 123424 h 246848"/>
                  <a:gd name="connsiteX10" fmla="*/ 126167 w 246849"/>
                  <a:gd name="connsiteY10" fmla="*/ 205707 h 246848"/>
                  <a:gd name="connsiteX11" fmla="*/ 126167 w 246849"/>
                  <a:gd name="connsiteY11" fmla="*/ 205707 h 24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849" h="246848">
                    <a:moveTo>
                      <a:pt x="246849" y="123424"/>
                    </a:moveTo>
                    <a:cubicBezTo>
                      <a:pt x="246849" y="54855"/>
                      <a:pt x="191994" y="0"/>
                      <a:pt x="123425" y="0"/>
                    </a:cubicBezTo>
                    <a:cubicBezTo>
                      <a:pt x="54855" y="0"/>
                      <a:pt x="0" y="54855"/>
                      <a:pt x="0" y="123424"/>
                    </a:cubicBezTo>
                    <a:cubicBezTo>
                      <a:pt x="0" y="191993"/>
                      <a:pt x="54855" y="246849"/>
                      <a:pt x="123425" y="246849"/>
                    </a:cubicBezTo>
                    <a:cubicBezTo>
                      <a:pt x="191994" y="246849"/>
                      <a:pt x="246849" y="191993"/>
                      <a:pt x="246849" y="123424"/>
                    </a:cubicBezTo>
                    <a:lnTo>
                      <a:pt x="246849" y="123424"/>
                    </a:lnTo>
                    <a:close/>
                    <a:moveTo>
                      <a:pt x="126167" y="205707"/>
                    </a:moveTo>
                    <a:cubicBezTo>
                      <a:pt x="82283" y="205707"/>
                      <a:pt x="43884" y="170051"/>
                      <a:pt x="43884" y="123424"/>
                    </a:cubicBezTo>
                    <a:cubicBezTo>
                      <a:pt x="43884" y="79540"/>
                      <a:pt x="79541" y="41141"/>
                      <a:pt x="126167" y="41141"/>
                    </a:cubicBezTo>
                    <a:cubicBezTo>
                      <a:pt x="172794" y="41141"/>
                      <a:pt x="208450" y="76797"/>
                      <a:pt x="208450" y="123424"/>
                    </a:cubicBezTo>
                    <a:cubicBezTo>
                      <a:pt x="205708" y="170051"/>
                      <a:pt x="170052" y="205707"/>
                      <a:pt x="126167" y="205707"/>
                    </a:cubicBezTo>
                    <a:lnTo>
                      <a:pt x="126167" y="2057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1119">
                <a:extLst>
                  <a:ext uri="{FF2B5EF4-FFF2-40B4-BE49-F238E27FC236}">
                    <a16:creationId xmlns:a16="http://schemas.microsoft.com/office/drawing/2014/main" id="{C8B0E13F-4228-DFCB-D9A2-E4BC782DBC06}"/>
                  </a:ext>
                </a:extLst>
              </p:cNvPr>
              <p:cNvSpPr/>
              <p:nvPr/>
            </p:nvSpPr>
            <p:spPr>
              <a:xfrm>
                <a:off x="8733045" y="2577678"/>
                <a:ext cx="246849" cy="246848"/>
              </a:xfrm>
              <a:custGeom>
                <a:avLst/>
                <a:gdLst>
                  <a:gd name="connsiteX0" fmla="*/ 246849 w 246849"/>
                  <a:gd name="connsiteY0" fmla="*/ 123424 h 246848"/>
                  <a:gd name="connsiteX1" fmla="*/ 123425 w 246849"/>
                  <a:gd name="connsiteY1" fmla="*/ 0 h 246848"/>
                  <a:gd name="connsiteX2" fmla="*/ 0 w 246849"/>
                  <a:gd name="connsiteY2" fmla="*/ 123424 h 246848"/>
                  <a:gd name="connsiteX3" fmla="*/ 123425 w 246849"/>
                  <a:gd name="connsiteY3" fmla="*/ 246849 h 246848"/>
                  <a:gd name="connsiteX4" fmla="*/ 246849 w 246849"/>
                  <a:gd name="connsiteY4" fmla="*/ 123424 h 246848"/>
                  <a:gd name="connsiteX5" fmla="*/ 246849 w 246849"/>
                  <a:gd name="connsiteY5" fmla="*/ 123424 h 246848"/>
                  <a:gd name="connsiteX6" fmla="*/ 123425 w 246849"/>
                  <a:gd name="connsiteY6" fmla="*/ 205707 h 246848"/>
                  <a:gd name="connsiteX7" fmla="*/ 41142 w 246849"/>
                  <a:gd name="connsiteY7" fmla="*/ 123424 h 246848"/>
                  <a:gd name="connsiteX8" fmla="*/ 123425 w 246849"/>
                  <a:gd name="connsiteY8" fmla="*/ 41141 h 246848"/>
                  <a:gd name="connsiteX9" fmla="*/ 205708 w 246849"/>
                  <a:gd name="connsiteY9" fmla="*/ 123424 h 246848"/>
                  <a:gd name="connsiteX10" fmla="*/ 123425 w 246849"/>
                  <a:gd name="connsiteY10" fmla="*/ 205707 h 246848"/>
                  <a:gd name="connsiteX11" fmla="*/ 123425 w 246849"/>
                  <a:gd name="connsiteY11" fmla="*/ 205707 h 24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849" h="246848">
                    <a:moveTo>
                      <a:pt x="246849" y="123424"/>
                    </a:moveTo>
                    <a:cubicBezTo>
                      <a:pt x="246849" y="54855"/>
                      <a:pt x="191994" y="0"/>
                      <a:pt x="123425" y="0"/>
                    </a:cubicBezTo>
                    <a:cubicBezTo>
                      <a:pt x="54855" y="0"/>
                      <a:pt x="0" y="54855"/>
                      <a:pt x="0" y="123424"/>
                    </a:cubicBezTo>
                    <a:cubicBezTo>
                      <a:pt x="0" y="191993"/>
                      <a:pt x="54855" y="246849"/>
                      <a:pt x="123425" y="246849"/>
                    </a:cubicBezTo>
                    <a:cubicBezTo>
                      <a:pt x="191994" y="246849"/>
                      <a:pt x="246849" y="191993"/>
                      <a:pt x="246849" y="123424"/>
                    </a:cubicBezTo>
                    <a:lnTo>
                      <a:pt x="246849" y="123424"/>
                    </a:lnTo>
                    <a:close/>
                    <a:moveTo>
                      <a:pt x="123425" y="205707"/>
                    </a:moveTo>
                    <a:cubicBezTo>
                      <a:pt x="79539" y="205707"/>
                      <a:pt x="41142" y="170051"/>
                      <a:pt x="41142" y="123424"/>
                    </a:cubicBezTo>
                    <a:cubicBezTo>
                      <a:pt x="41142" y="79540"/>
                      <a:pt x="76797" y="41141"/>
                      <a:pt x="123425" y="41141"/>
                    </a:cubicBezTo>
                    <a:cubicBezTo>
                      <a:pt x="170050" y="41141"/>
                      <a:pt x="205708" y="76797"/>
                      <a:pt x="205708" y="123424"/>
                    </a:cubicBezTo>
                    <a:cubicBezTo>
                      <a:pt x="205708" y="170051"/>
                      <a:pt x="167308" y="205707"/>
                      <a:pt x="123425" y="205707"/>
                    </a:cubicBezTo>
                    <a:lnTo>
                      <a:pt x="123425" y="2057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1120">
                <a:extLst>
                  <a:ext uri="{FF2B5EF4-FFF2-40B4-BE49-F238E27FC236}">
                    <a16:creationId xmlns:a16="http://schemas.microsoft.com/office/drawing/2014/main" id="{71563E24-C5B5-3B10-1D6A-BDD4EADA8616}"/>
                  </a:ext>
                </a:extLst>
              </p:cNvPr>
              <p:cNvSpPr/>
              <p:nvPr/>
            </p:nvSpPr>
            <p:spPr>
              <a:xfrm>
                <a:off x="9399537" y="2577678"/>
                <a:ext cx="246849" cy="246848"/>
              </a:xfrm>
              <a:custGeom>
                <a:avLst/>
                <a:gdLst>
                  <a:gd name="connsiteX0" fmla="*/ 246849 w 246849"/>
                  <a:gd name="connsiteY0" fmla="*/ 123424 h 246848"/>
                  <a:gd name="connsiteX1" fmla="*/ 123425 w 246849"/>
                  <a:gd name="connsiteY1" fmla="*/ 0 h 246848"/>
                  <a:gd name="connsiteX2" fmla="*/ 0 w 246849"/>
                  <a:gd name="connsiteY2" fmla="*/ 123424 h 246848"/>
                  <a:gd name="connsiteX3" fmla="*/ 123425 w 246849"/>
                  <a:gd name="connsiteY3" fmla="*/ 246849 h 246848"/>
                  <a:gd name="connsiteX4" fmla="*/ 246849 w 246849"/>
                  <a:gd name="connsiteY4" fmla="*/ 123424 h 246848"/>
                  <a:gd name="connsiteX5" fmla="*/ 246849 w 246849"/>
                  <a:gd name="connsiteY5" fmla="*/ 123424 h 246848"/>
                  <a:gd name="connsiteX6" fmla="*/ 123425 w 246849"/>
                  <a:gd name="connsiteY6" fmla="*/ 205707 h 246848"/>
                  <a:gd name="connsiteX7" fmla="*/ 41142 w 246849"/>
                  <a:gd name="connsiteY7" fmla="*/ 123424 h 246848"/>
                  <a:gd name="connsiteX8" fmla="*/ 123425 w 246849"/>
                  <a:gd name="connsiteY8" fmla="*/ 41141 h 246848"/>
                  <a:gd name="connsiteX9" fmla="*/ 205708 w 246849"/>
                  <a:gd name="connsiteY9" fmla="*/ 123424 h 246848"/>
                  <a:gd name="connsiteX10" fmla="*/ 123425 w 246849"/>
                  <a:gd name="connsiteY10" fmla="*/ 205707 h 246848"/>
                  <a:gd name="connsiteX11" fmla="*/ 123425 w 246849"/>
                  <a:gd name="connsiteY11" fmla="*/ 205707 h 24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849" h="246848">
                    <a:moveTo>
                      <a:pt x="246849" y="123424"/>
                    </a:moveTo>
                    <a:cubicBezTo>
                      <a:pt x="246849" y="54855"/>
                      <a:pt x="191994" y="0"/>
                      <a:pt x="123425" y="0"/>
                    </a:cubicBezTo>
                    <a:cubicBezTo>
                      <a:pt x="54855" y="0"/>
                      <a:pt x="0" y="54855"/>
                      <a:pt x="0" y="123424"/>
                    </a:cubicBezTo>
                    <a:cubicBezTo>
                      <a:pt x="0" y="191993"/>
                      <a:pt x="54855" y="246849"/>
                      <a:pt x="123425" y="246849"/>
                    </a:cubicBezTo>
                    <a:cubicBezTo>
                      <a:pt x="191994" y="246849"/>
                      <a:pt x="246849" y="191993"/>
                      <a:pt x="246849" y="123424"/>
                    </a:cubicBezTo>
                    <a:lnTo>
                      <a:pt x="246849" y="123424"/>
                    </a:lnTo>
                    <a:close/>
                    <a:moveTo>
                      <a:pt x="123425" y="205707"/>
                    </a:moveTo>
                    <a:cubicBezTo>
                      <a:pt x="79539" y="205707"/>
                      <a:pt x="41142" y="170051"/>
                      <a:pt x="41142" y="123424"/>
                    </a:cubicBezTo>
                    <a:cubicBezTo>
                      <a:pt x="41142" y="79540"/>
                      <a:pt x="76797" y="41141"/>
                      <a:pt x="123425" y="41141"/>
                    </a:cubicBezTo>
                    <a:cubicBezTo>
                      <a:pt x="170052" y="41141"/>
                      <a:pt x="205708" y="76797"/>
                      <a:pt x="205708" y="123424"/>
                    </a:cubicBezTo>
                    <a:cubicBezTo>
                      <a:pt x="205708" y="170051"/>
                      <a:pt x="170052" y="205707"/>
                      <a:pt x="123425" y="205707"/>
                    </a:cubicBezTo>
                    <a:lnTo>
                      <a:pt x="123425" y="2057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1121">
                <a:extLst>
                  <a:ext uri="{FF2B5EF4-FFF2-40B4-BE49-F238E27FC236}">
                    <a16:creationId xmlns:a16="http://schemas.microsoft.com/office/drawing/2014/main" id="{30048452-03B2-BBA8-E44C-C4B9B04968A2}"/>
                  </a:ext>
                </a:extLst>
              </p:cNvPr>
              <p:cNvSpPr/>
              <p:nvPr/>
            </p:nvSpPr>
            <p:spPr>
              <a:xfrm>
                <a:off x="8667218" y="2824527"/>
                <a:ext cx="1039753" cy="296218"/>
              </a:xfrm>
              <a:custGeom>
                <a:avLst/>
                <a:gdLst>
                  <a:gd name="connsiteX0" fmla="*/ 855744 w 1039753"/>
                  <a:gd name="connsiteY0" fmla="*/ 0 h 296218"/>
                  <a:gd name="connsiteX1" fmla="*/ 688434 w 1039753"/>
                  <a:gd name="connsiteY1" fmla="*/ 101482 h 296218"/>
                  <a:gd name="connsiteX2" fmla="*/ 521126 w 1039753"/>
                  <a:gd name="connsiteY2" fmla="*/ 0 h 296218"/>
                  <a:gd name="connsiteX3" fmla="*/ 353818 w 1039753"/>
                  <a:gd name="connsiteY3" fmla="*/ 101482 h 296218"/>
                  <a:gd name="connsiteX4" fmla="*/ 186508 w 1039753"/>
                  <a:gd name="connsiteY4" fmla="*/ 0 h 296218"/>
                  <a:gd name="connsiteX5" fmla="*/ 0 w 1039753"/>
                  <a:gd name="connsiteY5" fmla="*/ 183765 h 296218"/>
                  <a:gd name="connsiteX6" fmla="*/ 0 w 1039753"/>
                  <a:gd name="connsiteY6" fmla="*/ 277019 h 296218"/>
                  <a:gd name="connsiteX7" fmla="*/ 19200 w 1039753"/>
                  <a:gd name="connsiteY7" fmla="*/ 296218 h 296218"/>
                  <a:gd name="connsiteX8" fmla="*/ 1020310 w 1039753"/>
                  <a:gd name="connsiteY8" fmla="*/ 296218 h 296218"/>
                  <a:gd name="connsiteX9" fmla="*/ 1039510 w 1039753"/>
                  <a:gd name="connsiteY9" fmla="*/ 277019 h 296218"/>
                  <a:gd name="connsiteX10" fmla="*/ 1039510 w 1039753"/>
                  <a:gd name="connsiteY10" fmla="*/ 183765 h 296218"/>
                  <a:gd name="connsiteX11" fmla="*/ 855744 w 1039753"/>
                  <a:gd name="connsiteY11" fmla="*/ 0 h 296218"/>
                  <a:gd name="connsiteX12" fmla="*/ 855744 w 1039753"/>
                  <a:gd name="connsiteY12" fmla="*/ 0 h 296218"/>
                  <a:gd name="connsiteX13" fmla="*/ 523868 w 1039753"/>
                  <a:gd name="connsiteY13" fmla="*/ 41141 h 296218"/>
                  <a:gd name="connsiteX14" fmla="*/ 669236 w 1039753"/>
                  <a:gd name="connsiteY14" fmla="*/ 183765 h 296218"/>
                  <a:gd name="connsiteX15" fmla="*/ 669236 w 1039753"/>
                  <a:gd name="connsiteY15" fmla="*/ 257819 h 296218"/>
                  <a:gd name="connsiteX16" fmla="*/ 375759 w 1039753"/>
                  <a:gd name="connsiteY16" fmla="*/ 257819 h 296218"/>
                  <a:gd name="connsiteX17" fmla="*/ 375759 w 1039753"/>
                  <a:gd name="connsiteY17" fmla="*/ 183765 h 296218"/>
                  <a:gd name="connsiteX18" fmla="*/ 523868 w 1039753"/>
                  <a:gd name="connsiteY18" fmla="*/ 41141 h 296218"/>
                  <a:gd name="connsiteX19" fmla="*/ 523868 w 1039753"/>
                  <a:gd name="connsiteY19" fmla="*/ 41141 h 296218"/>
                  <a:gd name="connsiteX20" fmla="*/ 43884 w 1039753"/>
                  <a:gd name="connsiteY20" fmla="*/ 183765 h 296218"/>
                  <a:gd name="connsiteX21" fmla="*/ 189252 w 1039753"/>
                  <a:gd name="connsiteY21" fmla="*/ 41141 h 296218"/>
                  <a:gd name="connsiteX22" fmla="*/ 334618 w 1039753"/>
                  <a:gd name="connsiteY22" fmla="*/ 183765 h 296218"/>
                  <a:gd name="connsiteX23" fmla="*/ 334618 w 1039753"/>
                  <a:gd name="connsiteY23" fmla="*/ 257819 h 296218"/>
                  <a:gd name="connsiteX24" fmla="*/ 41142 w 1039753"/>
                  <a:gd name="connsiteY24" fmla="*/ 257819 h 296218"/>
                  <a:gd name="connsiteX25" fmla="*/ 41142 w 1039753"/>
                  <a:gd name="connsiteY25" fmla="*/ 183765 h 296218"/>
                  <a:gd name="connsiteX26" fmla="*/ 1003852 w 1039753"/>
                  <a:gd name="connsiteY26" fmla="*/ 255077 h 296218"/>
                  <a:gd name="connsiteX27" fmla="*/ 710377 w 1039753"/>
                  <a:gd name="connsiteY27" fmla="*/ 255077 h 296218"/>
                  <a:gd name="connsiteX28" fmla="*/ 710377 w 1039753"/>
                  <a:gd name="connsiteY28" fmla="*/ 181022 h 296218"/>
                  <a:gd name="connsiteX29" fmla="*/ 855744 w 1039753"/>
                  <a:gd name="connsiteY29" fmla="*/ 38399 h 296218"/>
                  <a:gd name="connsiteX30" fmla="*/ 1001110 w 1039753"/>
                  <a:gd name="connsiteY30" fmla="*/ 181022 h 296218"/>
                  <a:gd name="connsiteX31" fmla="*/ 1001110 w 1039753"/>
                  <a:gd name="connsiteY31" fmla="*/ 255077 h 29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39753" h="296218">
                    <a:moveTo>
                      <a:pt x="855744" y="0"/>
                    </a:moveTo>
                    <a:cubicBezTo>
                      <a:pt x="781689" y="0"/>
                      <a:pt x="718605" y="41141"/>
                      <a:pt x="688434" y="101482"/>
                    </a:cubicBezTo>
                    <a:cubicBezTo>
                      <a:pt x="658264" y="43884"/>
                      <a:pt x="595181" y="0"/>
                      <a:pt x="521126" y="0"/>
                    </a:cubicBezTo>
                    <a:cubicBezTo>
                      <a:pt x="447071" y="0"/>
                      <a:pt x="383987" y="41141"/>
                      <a:pt x="353818" y="101482"/>
                    </a:cubicBezTo>
                    <a:cubicBezTo>
                      <a:pt x="323646" y="43884"/>
                      <a:pt x="260563" y="0"/>
                      <a:pt x="186508" y="0"/>
                    </a:cubicBezTo>
                    <a:cubicBezTo>
                      <a:pt x="85025" y="0"/>
                      <a:pt x="0" y="82283"/>
                      <a:pt x="0" y="183765"/>
                    </a:cubicBezTo>
                    <a:lnTo>
                      <a:pt x="0" y="277019"/>
                    </a:lnTo>
                    <a:cubicBezTo>
                      <a:pt x="0" y="287990"/>
                      <a:pt x="8228" y="296218"/>
                      <a:pt x="19200" y="296218"/>
                    </a:cubicBezTo>
                    <a:lnTo>
                      <a:pt x="1020310" y="296218"/>
                    </a:lnTo>
                    <a:cubicBezTo>
                      <a:pt x="1031280" y="296218"/>
                      <a:pt x="1039510" y="287990"/>
                      <a:pt x="1039510" y="277019"/>
                    </a:cubicBezTo>
                    <a:lnTo>
                      <a:pt x="1039510" y="183765"/>
                    </a:lnTo>
                    <a:cubicBezTo>
                      <a:pt x="1044994" y="82283"/>
                      <a:pt x="957227" y="0"/>
                      <a:pt x="855744" y="0"/>
                    </a:cubicBezTo>
                    <a:lnTo>
                      <a:pt x="855744" y="0"/>
                    </a:lnTo>
                    <a:close/>
                    <a:moveTo>
                      <a:pt x="523868" y="41141"/>
                    </a:moveTo>
                    <a:cubicBezTo>
                      <a:pt x="603409" y="41141"/>
                      <a:pt x="669236" y="106968"/>
                      <a:pt x="669236" y="183765"/>
                    </a:cubicBezTo>
                    <a:lnTo>
                      <a:pt x="669236" y="257819"/>
                    </a:lnTo>
                    <a:lnTo>
                      <a:pt x="375759" y="257819"/>
                    </a:lnTo>
                    <a:lnTo>
                      <a:pt x="375759" y="183765"/>
                    </a:lnTo>
                    <a:cubicBezTo>
                      <a:pt x="375759" y="104225"/>
                      <a:pt x="444329" y="41141"/>
                      <a:pt x="523868" y="41141"/>
                    </a:cubicBezTo>
                    <a:lnTo>
                      <a:pt x="523868" y="41141"/>
                    </a:lnTo>
                    <a:close/>
                    <a:moveTo>
                      <a:pt x="43884" y="183765"/>
                    </a:moveTo>
                    <a:cubicBezTo>
                      <a:pt x="43884" y="106968"/>
                      <a:pt x="109711" y="41141"/>
                      <a:pt x="189252" y="41141"/>
                    </a:cubicBezTo>
                    <a:cubicBezTo>
                      <a:pt x="268791" y="41141"/>
                      <a:pt x="334618" y="106968"/>
                      <a:pt x="334618" y="183765"/>
                    </a:cubicBezTo>
                    <a:lnTo>
                      <a:pt x="334618" y="257819"/>
                    </a:lnTo>
                    <a:lnTo>
                      <a:pt x="41142" y="257819"/>
                    </a:lnTo>
                    <a:lnTo>
                      <a:pt x="41142" y="183765"/>
                    </a:lnTo>
                    <a:close/>
                    <a:moveTo>
                      <a:pt x="1003852" y="255077"/>
                    </a:moveTo>
                    <a:lnTo>
                      <a:pt x="710377" y="255077"/>
                    </a:lnTo>
                    <a:lnTo>
                      <a:pt x="710377" y="181022"/>
                    </a:lnTo>
                    <a:cubicBezTo>
                      <a:pt x="710377" y="104225"/>
                      <a:pt x="776203" y="38399"/>
                      <a:pt x="855744" y="38399"/>
                    </a:cubicBezTo>
                    <a:cubicBezTo>
                      <a:pt x="935283" y="38399"/>
                      <a:pt x="1001110" y="104225"/>
                      <a:pt x="1001110" y="181022"/>
                    </a:cubicBezTo>
                    <a:lnTo>
                      <a:pt x="1001110" y="25507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1122">
                <a:extLst>
                  <a:ext uri="{FF2B5EF4-FFF2-40B4-BE49-F238E27FC236}">
                    <a16:creationId xmlns:a16="http://schemas.microsoft.com/office/drawing/2014/main" id="{69D87D46-C1B8-AE80-CB24-F45A63C5F47C}"/>
                  </a:ext>
                </a:extLst>
              </p:cNvPr>
              <p:cNvSpPr/>
              <p:nvPr/>
            </p:nvSpPr>
            <p:spPr>
              <a:xfrm>
                <a:off x="9130746" y="2201920"/>
                <a:ext cx="120680" cy="120681"/>
              </a:xfrm>
              <a:custGeom>
                <a:avLst/>
                <a:gdLst>
                  <a:gd name="connsiteX0" fmla="*/ 60340 w 120680"/>
                  <a:gd name="connsiteY0" fmla="*/ 0 h 120681"/>
                  <a:gd name="connsiteX1" fmla="*/ 0 w 120680"/>
                  <a:gd name="connsiteY1" fmla="*/ 60341 h 120681"/>
                  <a:gd name="connsiteX2" fmla="*/ 60340 w 120680"/>
                  <a:gd name="connsiteY2" fmla="*/ 120681 h 120681"/>
                  <a:gd name="connsiteX3" fmla="*/ 120681 w 120680"/>
                  <a:gd name="connsiteY3" fmla="*/ 60341 h 120681"/>
                  <a:gd name="connsiteX4" fmla="*/ 60340 w 120680"/>
                  <a:gd name="connsiteY4" fmla="*/ 0 h 120681"/>
                  <a:gd name="connsiteX5" fmla="*/ 60340 w 120680"/>
                  <a:gd name="connsiteY5" fmla="*/ 0 h 120681"/>
                  <a:gd name="connsiteX6" fmla="*/ 60340 w 120680"/>
                  <a:gd name="connsiteY6" fmla="*/ 79540 h 120681"/>
                  <a:gd name="connsiteX7" fmla="*/ 41142 w 120680"/>
                  <a:gd name="connsiteY7" fmla="*/ 60341 h 120681"/>
                  <a:gd name="connsiteX8" fmla="*/ 60340 w 120680"/>
                  <a:gd name="connsiteY8" fmla="*/ 41141 h 120681"/>
                  <a:gd name="connsiteX9" fmla="*/ 79539 w 120680"/>
                  <a:gd name="connsiteY9" fmla="*/ 60341 h 120681"/>
                  <a:gd name="connsiteX10" fmla="*/ 60340 w 120680"/>
                  <a:gd name="connsiteY10" fmla="*/ 79540 h 120681"/>
                  <a:gd name="connsiteX11" fmla="*/ 60340 w 120680"/>
                  <a:gd name="connsiteY11" fmla="*/ 79540 h 1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680" h="120681">
                    <a:moveTo>
                      <a:pt x="60340" y="0"/>
                    </a:moveTo>
                    <a:cubicBezTo>
                      <a:pt x="27428" y="0"/>
                      <a:pt x="0" y="27428"/>
                      <a:pt x="0" y="60341"/>
                    </a:cubicBezTo>
                    <a:cubicBezTo>
                      <a:pt x="0" y="93254"/>
                      <a:pt x="27428" y="120681"/>
                      <a:pt x="60340" y="120681"/>
                    </a:cubicBezTo>
                    <a:cubicBezTo>
                      <a:pt x="93253" y="120681"/>
                      <a:pt x="120681" y="93254"/>
                      <a:pt x="120681" y="60341"/>
                    </a:cubicBezTo>
                    <a:cubicBezTo>
                      <a:pt x="120681" y="27428"/>
                      <a:pt x="93253" y="0"/>
                      <a:pt x="60340" y="0"/>
                    </a:cubicBezTo>
                    <a:lnTo>
                      <a:pt x="60340" y="0"/>
                    </a:lnTo>
                    <a:close/>
                    <a:moveTo>
                      <a:pt x="60340" y="79540"/>
                    </a:moveTo>
                    <a:cubicBezTo>
                      <a:pt x="49369" y="79540"/>
                      <a:pt x="41142" y="71312"/>
                      <a:pt x="41142" y="60341"/>
                    </a:cubicBezTo>
                    <a:cubicBezTo>
                      <a:pt x="41142" y="49369"/>
                      <a:pt x="49369" y="41141"/>
                      <a:pt x="60340" y="41141"/>
                    </a:cubicBezTo>
                    <a:cubicBezTo>
                      <a:pt x="71311" y="41141"/>
                      <a:pt x="79539" y="49369"/>
                      <a:pt x="79539" y="60341"/>
                    </a:cubicBezTo>
                    <a:cubicBezTo>
                      <a:pt x="79539" y="71312"/>
                      <a:pt x="71311" y="79540"/>
                      <a:pt x="60340" y="79540"/>
                    </a:cubicBezTo>
                    <a:lnTo>
                      <a:pt x="60340" y="79540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1123">
                <a:extLst>
                  <a:ext uri="{FF2B5EF4-FFF2-40B4-BE49-F238E27FC236}">
                    <a16:creationId xmlns:a16="http://schemas.microsoft.com/office/drawing/2014/main" id="{970E89AF-2DCB-B2B5-5CB3-15042846EB2E}"/>
                  </a:ext>
                </a:extLst>
              </p:cNvPr>
              <p:cNvSpPr/>
              <p:nvPr/>
            </p:nvSpPr>
            <p:spPr>
              <a:xfrm>
                <a:off x="8966180" y="2201920"/>
                <a:ext cx="120680" cy="120681"/>
              </a:xfrm>
              <a:custGeom>
                <a:avLst/>
                <a:gdLst>
                  <a:gd name="connsiteX0" fmla="*/ 0 w 120680"/>
                  <a:gd name="connsiteY0" fmla="*/ 60341 h 120681"/>
                  <a:gd name="connsiteX1" fmla="*/ 60340 w 120680"/>
                  <a:gd name="connsiteY1" fmla="*/ 120681 h 120681"/>
                  <a:gd name="connsiteX2" fmla="*/ 120681 w 120680"/>
                  <a:gd name="connsiteY2" fmla="*/ 60341 h 120681"/>
                  <a:gd name="connsiteX3" fmla="*/ 60340 w 120680"/>
                  <a:gd name="connsiteY3" fmla="*/ 0 h 120681"/>
                  <a:gd name="connsiteX4" fmla="*/ 0 w 120680"/>
                  <a:gd name="connsiteY4" fmla="*/ 60341 h 120681"/>
                  <a:gd name="connsiteX5" fmla="*/ 0 w 120680"/>
                  <a:gd name="connsiteY5" fmla="*/ 60341 h 120681"/>
                  <a:gd name="connsiteX6" fmla="*/ 82283 w 120680"/>
                  <a:gd name="connsiteY6" fmla="*/ 60341 h 120681"/>
                  <a:gd name="connsiteX7" fmla="*/ 63083 w 120680"/>
                  <a:gd name="connsiteY7" fmla="*/ 79540 h 120681"/>
                  <a:gd name="connsiteX8" fmla="*/ 43884 w 120680"/>
                  <a:gd name="connsiteY8" fmla="*/ 60341 h 120681"/>
                  <a:gd name="connsiteX9" fmla="*/ 63083 w 120680"/>
                  <a:gd name="connsiteY9" fmla="*/ 41141 h 120681"/>
                  <a:gd name="connsiteX10" fmla="*/ 82283 w 120680"/>
                  <a:gd name="connsiteY10" fmla="*/ 60341 h 120681"/>
                  <a:gd name="connsiteX11" fmla="*/ 82283 w 120680"/>
                  <a:gd name="connsiteY11" fmla="*/ 60341 h 1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680" h="120681">
                    <a:moveTo>
                      <a:pt x="0" y="60341"/>
                    </a:moveTo>
                    <a:cubicBezTo>
                      <a:pt x="0" y="93254"/>
                      <a:pt x="27428" y="120681"/>
                      <a:pt x="60340" y="120681"/>
                    </a:cubicBezTo>
                    <a:cubicBezTo>
                      <a:pt x="93253" y="120681"/>
                      <a:pt x="120681" y="93254"/>
                      <a:pt x="120681" y="60341"/>
                    </a:cubicBezTo>
                    <a:cubicBezTo>
                      <a:pt x="120681" y="27428"/>
                      <a:pt x="93253" y="0"/>
                      <a:pt x="60340" y="0"/>
                    </a:cubicBezTo>
                    <a:cubicBezTo>
                      <a:pt x="27428" y="0"/>
                      <a:pt x="0" y="27428"/>
                      <a:pt x="0" y="60341"/>
                    </a:cubicBezTo>
                    <a:lnTo>
                      <a:pt x="0" y="60341"/>
                    </a:lnTo>
                    <a:close/>
                    <a:moveTo>
                      <a:pt x="82283" y="60341"/>
                    </a:moveTo>
                    <a:cubicBezTo>
                      <a:pt x="82283" y="71312"/>
                      <a:pt x="74053" y="79540"/>
                      <a:pt x="63083" y="79540"/>
                    </a:cubicBezTo>
                    <a:cubicBezTo>
                      <a:pt x="52112" y="79540"/>
                      <a:pt x="43884" y="71312"/>
                      <a:pt x="43884" y="60341"/>
                    </a:cubicBezTo>
                    <a:cubicBezTo>
                      <a:pt x="43884" y="49369"/>
                      <a:pt x="52112" y="41141"/>
                      <a:pt x="63083" y="41141"/>
                    </a:cubicBezTo>
                    <a:cubicBezTo>
                      <a:pt x="71311" y="41141"/>
                      <a:pt x="82283" y="49369"/>
                      <a:pt x="82283" y="60341"/>
                    </a:cubicBezTo>
                    <a:lnTo>
                      <a:pt x="82283" y="60341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1124">
                <a:extLst>
                  <a:ext uri="{FF2B5EF4-FFF2-40B4-BE49-F238E27FC236}">
                    <a16:creationId xmlns:a16="http://schemas.microsoft.com/office/drawing/2014/main" id="{A1F39777-8998-CF72-D6D8-ED79DC54FAEF}"/>
                  </a:ext>
                </a:extLst>
              </p:cNvPr>
              <p:cNvSpPr/>
              <p:nvPr/>
            </p:nvSpPr>
            <p:spPr>
              <a:xfrm>
                <a:off x="9292568" y="2201920"/>
                <a:ext cx="120682" cy="120681"/>
              </a:xfrm>
              <a:custGeom>
                <a:avLst/>
                <a:gdLst>
                  <a:gd name="connsiteX0" fmla="*/ 120682 w 120682"/>
                  <a:gd name="connsiteY0" fmla="*/ 60341 h 120681"/>
                  <a:gd name="connsiteX1" fmla="*/ 60341 w 120682"/>
                  <a:gd name="connsiteY1" fmla="*/ 0 h 120681"/>
                  <a:gd name="connsiteX2" fmla="*/ 0 w 120682"/>
                  <a:gd name="connsiteY2" fmla="*/ 60341 h 120681"/>
                  <a:gd name="connsiteX3" fmla="*/ 60341 w 120682"/>
                  <a:gd name="connsiteY3" fmla="*/ 120681 h 120681"/>
                  <a:gd name="connsiteX4" fmla="*/ 120682 w 120682"/>
                  <a:gd name="connsiteY4" fmla="*/ 60341 h 120681"/>
                  <a:gd name="connsiteX5" fmla="*/ 120682 w 120682"/>
                  <a:gd name="connsiteY5" fmla="*/ 60341 h 120681"/>
                  <a:gd name="connsiteX6" fmla="*/ 41142 w 120682"/>
                  <a:gd name="connsiteY6" fmla="*/ 60341 h 120681"/>
                  <a:gd name="connsiteX7" fmla="*/ 60341 w 120682"/>
                  <a:gd name="connsiteY7" fmla="*/ 41141 h 120681"/>
                  <a:gd name="connsiteX8" fmla="*/ 79541 w 120682"/>
                  <a:gd name="connsiteY8" fmla="*/ 60341 h 120681"/>
                  <a:gd name="connsiteX9" fmla="*/ 60341 w 120682"/>
                  <a:gd name="connsiteY9" fmla="*/ 79540 h 120681"/>
                  <a:gd name="connsiteX10" fmla="*/ 41142 w 120682"/>
                  <a:gd name="connsiteY10" fmla="*/ 60341 h 120681"/>
                  <a:gd name="connsiteX11" fmla="*/ 41142 w 120682"/>
                  <a:gd name="connsiteY11" fmla="*/ 60341 h 1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682" h="120681">
                    <a:moveTo>
                      <a:pt x="120682" y="60341"/>
                    </a:moveTo>
                    <a:cubicBezTo>
                      <a:pt x="120682" y="27428"/>
                      <a:pt x="93255" y="0"/>
                      <a:pt x="60341" y="0"/>
                    </a:cubicBezTo>
                    <a:cubicBezTo>
                      <a:pt x="27428" y="0"/>
                      <a:pt x="0" y="27428"/>
                      <a:pt x="0" y="60341"/>
                    </a:cubicBezTo>
                    <a:cubicBezTo>
                      <a:pt x="0" y="93254"/>
                      <a:pt x="27428" y="120681"/>
                      <a:pt x="60341" y="120681"/>
                    </a:cubicBezTo>
                    <a:cubicBezTo>
                      <a:pt x="93255" y="120681"/>
                      <a:pt x="120682" y="93254"/>
                      <a:pt x="120682" y="60341"/>
                    </a:cubicBezTo>
                    <a:lnTo>
                      <a:pt x="120682" y="60341"/>
                    </a:lnTo>
                    <a:close/>
                    <a:moveTo>
                      <a:pt x="41142" y="60341"/>
                    </a:moveTo>
                    <a:cubicBezTo>
                      <a:pt x="41142" y="49369"/>
                      <a:pt x="49369" y="41141"/>
                      <a:pt x="60341" y="41141"/>
                    </a:cubicBezTo>
                    <a:cubicBezTo>
                      <a:pt x="71313" y="41141"/>
                      <a:pt x="79541" y="49369"/>
                      <a:pt x="79541" y="60341"/>
                    </a:cubicBezTo>
                    <a:cubicBezTo>
                      <a:pt x="79541" y="71312"/>
                      <a:pt x="71313" y="79540"/>
                      <a:pt x="60341" y="79540"/>
                    </a:cubicBezTo>
                    <a:cubicBezTo>
                      <a:pt x="49369" y="79540"/>
                      <a:pt x="41142" y="71312"/>
                      <a:pt x="41142" y="60341"/>
                    </a:cubicBezTo>
                    <a:lnTo>
                      <a:pt x="41142" y="60341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1125">
                <a:extLst>
                  <a:ext uri="{FF2B5EF4-FFF2-40B4-BE49-F238E27FC236}">
                    <a16:creationId xmlns:a16="http://schemas.microsoft.com/office/drawing/2014/main" id="{05BA7F50-D43A-FF1A-AF46-A491E38BD353}"/>
                  </a:ext>
                </a:extLst>
              </p:cNvPr>
              <p:cNvSpPr/>
              <p:nvPr/>
            </p:nvSpPr>
            <p:spPr>
              <a:xfrm>
                <a:off x="9171887" y="2080812"/>
                <a:ext cx="38397" cy="38825"/>
              </a:xfrm>
              <a:custGeom>
                <a:avLst/>
                <a:gdLst>
                  <a:gd name="connsiteX0" fmla="*/ 38398 w 38397"/>
                  <a:gd name="connsiteY0" fmla="*/ 19625 h 38825"/>
                  <a:gd name="connsiteX1" fmla="*/ 19198 w 38397"/>
                  <a:gd name="connsiteY1" fmla="*/ 38825 h 38825"/>
                  <a:gd name="connsiteX2" fmla="*/ 0 w 38397"/>
                  <a:gd name="connsiteY2" fmla="*/ 19625 h 38825"/>
                  <a:gd name="connsiteX3" fmla="*/ 19198 w 38397"/>
                  <a:gd name="connsiteY3" fmla="*/ 426 h 38825"/>
                  <a:gd name="connsiteX4" fmla="*/ 38398 w 38397"/>
                  <a:gd name="connsiteY4" fmla="*/ 19625 h 38825"/>
                  <a:gd name="connsiteX5" fmla="*/ 38398 w 38397"/>
                  <a:gd name="connsiteY5" fmla="*/ 19625 h 3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97" h="38825">
                    <a:moveTo>
                      <a:pt x="38398" y="19625"/>
                    </a:moveTo>
                    <a:cubicBezTo>
                      <a:pt x="38398" y="30597"/>
                      <a:pt x="30170" y="38825"/>
                      <a:pt x="19198" y="38825"/>
                    </a:cubicBezTo>
                    <a:cubicBezTo>
                      <a:pt x="8228" y="38825"/>
                      <a:pt x="0" y="30597"/>
                      <a:pt x="0" y="19625"/>
                    </a:cubicBezTo>
                    <a:cubicBezTo>
                      <a:pt x="0" y="8655"/>
                      <a:pt x="8228" y="426"/>
                      <a:pt x="19198" y="426"/>
                    </a:cubicBezTo>
                    <a:cubicBezTo>
                      <a:pt x="30170" y="-2316"/>
                      <a:pt x="38398" y="8655"/>
                      <a:pt x="38398" y="19625"/>
                    </a:cubicBezTo>
                    <a:lnTo>
                      <a:pt x="38398" y="19625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1126">
                <a:extLst>
                  <a:ext uri="{FF2B5EF4-FFF2-40B4-BE49-F238E27FC236}">
                    <a16:creationId xmlns:a16="http://schemas.microsoft.com/office/drawing/2014/main" id="{C624A9CA-4289-1F2F-1BAC-12B353354E5D}"/>
                  </a:ext>
                </a:extLst>
              </p:cNvPr>
              <p:cNvSpPr/>
              <p:nvPr/>
            </p:nvSpPr>
            <p:spPr>
              <a:xfrm>
                <a:off x="8763214" y="2081238"/>
                <a:ext cx="855743" cy="460784"/>
              </a:xfrm>
              <a:custGeom>
                <a:avLst/>
                <a:gdLst>
                  <a:gd name="connsiteX0" fmla="*/ 449815 w 855743"/>
                  <a:gd name="connsiteY0" fmla="*/ 334617 h 460784"/>
                  <a:gd name="connsiteX1" fmla="*/ 427871 w 855743"/>
                  <a:gd name="connsiteY1" fmla="*/ 383987 h 460784"/>
                  <a:gd name="connsiteX2" fmla="*/ 405929 w 855743"/>
                  <a:gd name="connsiteY2" fmla="*/ 334617 h 460784"/>
                  <a:gd name="connsiteX3" fmla="*/ 386730 w 855743"/>
                  <a:gd name="connsiteY3" fmla="*/ 323646 h 460784"/>
                  <a:gd name="connsiteX4" fmla="*/ 183766 w 855743"/>
                  <a:gd name="connsiteY4" fmla="*/ 323646 h 460784"/>
                  <a:gd name="connsiteX5" fmla="*/ 41142 w 855743"/>
                  <a:gd name="connsiteY5" fmla="*/ 181022 h 460784"/>
                  <a:gd name="connsiteX6" fmla="*/ 183766 w 855743"/>
                  <a:gd name="connsiteY6" fmla="*/ 38399 h 460784"/>
                  <a:gd name="connsiteX7" fmla="*/ 337360 w 855743"/>
                  <a:gd name="connsiteY7" fmla="*/ 38399 h 460784"/>
                  <a:gd name="connsiteX8" fmla="*/ 356560 w 855743"/>
                  <a:gd name="connsiteY8" fmla="*/ 19199 h 460784"/>
                  <a:gd name="connsiteX9" fmla="*/ 337360 w 855743"/>
                  <a:gd name="connsiteY9" fmla="*/ 0 h 460784"/>
                  <a:gd name="connsiteX10" fmla="*/ 183766 w 855743"/>
                  <a:gd name="connsiteY10" fmla="*/ 0 h 460784"/>
                  <a:gd name="connsiteX11" fmla="*/ 0 w 855743"/>
                  <a:gd name="connsiteY11" fmla="*/ 183765 h 460784"/>
                  <a:gd name="connsiteX12" fmla="*/ 183766 w 855743"/>
                  <a:gd name="connsiteY12" fmla="*/ 367530 h 460784"/>
                  <a:gd name="connsiteX13" fmla="*/ 373016 w 855743"/>
                  <a:gd name="connsiteY13" fmla="*/ 367530 h 460784"/>
                  <a:gd name="connsiteX14" fmla="*/ 408673 w 855743"/>
                  <a:gd name="connsiteY14" fmla="*/ 449813 h 460784"/>
                  <a:gd name="connsiteX15" fmla="*/ 427871 w 855743"/>
                  <a:gd name="connsiteY15" fmla="*/ 460784 h 460784"/>
                  <a:gd name="connsiteX16" fmla="*/ 447071 w 855743"/>
                  <a:gd name="connsiteY16" fmla="*/ 449813 h 460784"/>
                  <a:gd name="connsiteX17" fmla="*/ 482726 w 855743"/>
                  <a:gd name="connsiteY17" fmla="*/ 367530 h 460784"/>
                  <a:gd name="connsiteX18" fmla="*/ 671978 w 855743"/>
                  <a:gd name="connsiteY18" fmla="*/ 367530 h 460784"/>
                  <a:gd name="connsiteX19" fmla="*/ 855744 w 855743"/>
                  <a:gd name="connsiteY19" fmla="*/ 183765 h 460784"/>
                  <a:gd name="connsiteX20" fmla="*/ 671978 w 855743"/>
                  <a:gd name="connsiteY20" fmla="*/ 0 h 460784"/>
                  <a:gd name="connsiteX21" fmla="*/ 518384 w 855743"/>
                  <a:gd name="connsiteY21" fmla="*/ 0 h 460784"/>
                  <a:gd name="connsiteX22" fmla="*/ 499184 w 855743"/>
                  <a:gd name="connsiteY22" fmla="*/ 19199 h 460784"/>
                  <a:gd name="connsiteX23" fmla="*/ 518384 w 855743"/>
                  <a:gd name="connsiteY23" fmla="*/ 38399 h 460784"/>
                  <a:gd name="connsiteX24" fmla="*/ 671978 w 855743"/>
                  <a:gd name="connsiteY24" fmla="*/ 38399 h 460784"/>
                  <a:gd name="connsiteX25" fmla="*/ 814602 w 855743"/>
                  <a:gd name="connsiteY25" fmla="*/ 181022 h 460784"/>
                  <a:gd name="connsiteX26" fmla="*/ 671978 w 855743"/>
                  <a:gd name="connsiteY26" fmla="*/ 323646 h 460784"/>
                  <a:gd name="connsiteX27" fmla="*/ 469013 w 855743"/>
                  <a:gd name="connsiteY27" fmla="*/ 323646 h 460784"/>
                  <a:gd name="connsiteX28" fmla="*/ 449815 w 855743"/>
                  <a:gd name="connsiteY28" fmla="*/ 334617 h 460784"/>
                  <a:gd name="connsiteX29" fmla="*/ 449815 w 855743"/>
                  <a:gd name="connsiteY29" fmla="*/ 334617 h 46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55743" h="460784">
                    <a:moveTo>
                      <a:pt x="449815" y="334617"/>
                    </a:moveTo>
                    <a:lnTo>
                      <a:pt x="427871" y="383987"/>
                    </a:lnTo>
                    <a:lnTo>
                      <a:pt x="405929" y="334617"/>
                    </a:lnTo>
                    <a:cubicBezTo>
                      <a:pt x="403187" y="326389"/>
                      <a:pt x="394959" y="323646"/>
                      <a:pt x="386730" y="323646"/>
                    </a:cubicBezTo>
                    <a:lnTo>
                      <a:pt x="183766" y="323646"/>
                    </a:lnTo>
                    <a:cubicBezTo>
                      <a:pt x="104225" y="323646"/>
                      <a:pt x="41142" y="260562"/>
                      <a:pt x="41142" y="181022"/>
                    </a:cubicBezTo>
                    <a:cubicBezTo>
                      <a:pt x="41142" y="101482"/>
                      <a:pt x="104225" y="38399"/>
                      <a:pt x="183766" y="38399"/>
                    </a:cubicBezTo>
                    <a:lnTo>
                      <a:pt x="337360" y="38399"/>
                    </a:lnTo>
                    <a:cubicBezTo>
                      <a:pt x="348332" y="38399"/>
                      <a:pt x="356560" y="30171"/>
                      <a:pt x="356560" y="19199"/>
                    </a:cubicBezTo>
                    <a:cubicBezTo>
                      <a:pt x="356560" y="8228"/>
                      <a:pt x="348332" y="0"/>
                      <a:pt x="337360" y="0"/>
                    </a:cubicBezTo>
                    <a:lnTo>
                      <a:pt x="183766" y="0"/>
                    </a:lnTo>
                    <a:cubicBezTo>
                      <a:pt x="82283" y="0"/>
                      <a:pt x="0" y="82283"/>
                      <a:pt x="0" y="183765"/>
                    </a:cubicBezTo>
                    <a:cubicBezTo>
                      <a:pt x="0" y="285248"/>
                      <a:pt x="82283" y="367530"/>
                      <a:pt x="183766" y="367530"/>
                    </a:cubicBezTo>
                    <a:lnTo>
                      <a:pt x="373016" y="367530"/>
                    </a:lnTo>
                    <a:lnTo>
                      <a:pt x="408673" y="449813"/>
                    </a:lnTo>
                    <a:cubicBezTo>
                      <a:pt x="411415" y="458041"/>
                      <a:pt x="419643" y="460784"/>
                      <a:pt x="427871" y="460784"/>
                    </a:cubicBezTo>
                    <a:cubicBezTo>
                      <a:pt x="436101" y="460784"/>
                      <a:pt x="444329" y="455299"/>
                      <a:pt x="447071" y="449813"/>
                    </a:cubicBezTo>
                    <a:lnTo>
                      <a:pt x="482726" y="367530"/>
                    </a:lnTo>
                    <a:lnTo>
                      <a:pt x="671978" y="367530"/>
                    </a:lnTo>
                    <a:cubicBezTo>
                      <a:pt x="773461" y="367530"/>
                      <a:pt x="855744" y="285248"/>
                      <a:pt x="855744" y="183765"/>
                    </a:cubicBezTo>
                    <a:cubicBezTo>
                      <a:pt x="855744" y="82283"/>
                      <a:pt x="773461" y="0"/>
                      <a:pt x="671978" y="0"/>
                    </a:cubicBezTo>
                    <a:lnTo>
                      <a:pt x="518384" y="0"/>
                    </a:lnTo>
                    <a:cubicBezTo>
                      <a:pt x="507412" y="0"/>
                      <a:pt x="499184" y="8228"/>
                      <a:pt x="499184" y="19199"/>
                    </a:cubicBezTo>
                    <a:cubicBezTo>
                      <a:pt x="499184" y="30171"/>
                      <a:pt x="507412" y="38399"/>
                      <a:pt x="518384" y="38399"/>
                    </a:cubicBezTo>
                    <a:lnTo>
                      <a:pt x="671978" y="38399"/>
                    </a:lnTo>
                    <a:cubicBezTo>
                      <a:pt x="751519" y="38399"/>
                      <a:pt x="814602" y="101482"/>
                      <a:pt x="814602" y="181022"/>
                    </a:cubicBezTo>
                    <a:cubicBezTo>
                      <a:pt x="814602" y="260562"/>
                      <a:pt x="751519" y="323646"/>
                      <a:pt x="671978" y="323646"/>
                    </a:cubicBezTo>
                    <a:lnTo>
                      <a:pt x="469013" y="323646"/>
                    </a:lnTo>
                    <a:cubicBezTo>
                      <a:pt x="460785" y="323646"/>
                      <a:pt x="452557" y="329131"/>
                      <a:pt x="449815" y="334617"/>
                    </a:cubicBezTo>
                    <a:lnTo>
                      <a:pt x="449815" y="33461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aphic 3">
            <a:extLst>
              <a:ext uri="{FF2B5EF4-FFF2-40B4-BE49-F238E27FC236}">
                <a16:creationId xmlns:a16="http://schemas.microsoft.com/office/drawing/2014/main" id="{65C69D12-835B-097D-5C6B-EFD5DD17E78D}"/>
              </a:ext>
            </a:extLst>
          </p:cNvPr>
          <p:cNvGrpSpPr/>
          <p:nvPr/>
        </p:nvGrpSpPr>
        <p:grpSpPr>
          <a:xfrm>
            <a:off x="9533470" y="1916657"/>
            <a:ext cx="870249" cy="688139"/>
            <a:chOff x="4606889" y="2020197"/>
            <a:chExt cx="1088878" cy="1055963"/>
          </a:xfrm>
        </p:grpSpPr>
        <p:sp>
          <p:nvSpPr>
            <p:cNvPr id="36" name="Freeform 1048">
              <a:extLst>
                <a:ext uri="{FF2B5EF4-FFF2-40B4-BE49-F238E27FC236}">
                  <a16:creationId xmlns:a16="http://schemas.microsoft.com/office/drawing/2014/main" id="{2AC106AC-8602-1823-8D39-B18B2BCFC819}"/>
                </a:ext>
              </a:extLst>
            </p:cNvPr>
            <p:cNvSpPr/>
            <p:nvPr/>
          </p:nvSpPr>
          <p:spPr>
            <a:xfrm>
              <a:off x="4977703" y="2543564"/>
              <a:ext cx="320904" cy="323645"/>
            </a:xfrm>
            <a:custGeom>
              <a:avLst/>
              <a:gdLst>
                <a:gd name="connsiteX0" fmla="*/ 282506 w 320904"/>
                <a:gd name="connsiteY0" fmla="*/ 271534 h 323646"/>
                <a:gd name="connsiteX1" fmla="*/ 268793 w 320904"/>
                <a:gd name="connsiteY1" fmla="*/ 285248 h 323646"/>
                <a:gd name="connsiteX2" fmla="*/ 255079 w 320904"/>
                <a:gd name="connsiteY2" fmla="*/ 285248 h 323646"/>
                <a:gd name="connsiteX3" fmla="*/ 255079 w 320904"/>
                <a:gd name="connsiteY3" fmla="*/ 285248 h 323646"/>
                <a:gd name="connsiteX4" fmla="*/ 222165 w 320904"/>
                <a:gd name="connsiteY4" fmla="*/ 279762 h 323646"/>
                <a:gd name="connsiteX5" fmla="*/ 200223 w 320904"/>
                <a:gd name="connsiteY5" fmla="*/ 287990 h 323646"/>
                <a:gd name="connsiteX6" fmla="*/ 181024 w 320904"/>
                <a:gd name="connsiteY6" fmla="*/ 312675 h 323646"/>
                <a:gd name="connsiteX7" fmla="*/ 181024 w 320904"/>
                <a:gd name="connsiteY7" fmla="*/ 312675 h 323646"/>
                <a:gd name="connsiteX8" fmla="*/ 170052 w 320904"/>
                <a:gd name="connsiteY8" fmla="*/ 323646 h 323646"/>
                <a:gd name="connsiteX9" fmla="*/ 150852 w 320904"/>
                <a:gd name="connsiteY9" fmla="*/ 323646 h 323646"/>
                <a:gd name="connsiteX10" fmla="*/ 139882 w 320904"/>
                <a:gd name="connsiteY10" fmla="*/ 312675 h 323646"/>
                <a:gd name="connsiteX11" fmla="*/ 120682 w 320904"/>
                <a:gd name="connsiteY11" fmla="*/ 287990 h 323646"/>
                <a:gd name="connsiteX12" fmla="*/ 98741 w 320904"/>
                <a:gd name="connsiteY12" fmla="*/ 279762 h 323646"/>
                <a:gd name="connsiteX13" fmla="*/ 85027 w 320904"/>
                <a:gd name="connsiteY13" fmla="*/ 277019 h 323646"/>
                <a:gd name="connsiteX14" fmla="*/ 65827 w 320904"/>
                <a:gd name="connsiteY14" fmla="*/ 285248 h 323646"/>
                <a:gd name="connsiteX15" fmla="*/ 65827 w 320904"/>
                <a:gd name="connsiteY15" fmla="*/ 285248 h 323646"/>
                <a:gd name="connsiteX16" fmla="*/ 52113 w 320904"/>
                <a:gd name="connsiteY16" fmla="*/ 285248 h 323646"/>
                <a:gd name="connsiteX17" fmla="*/ 38399 w 320904"/>
                <a:gd name="connsiteY17" fmla="*/ 271534 h 323646"/>
                <a:gd name="connsiteX18" fmla="*/ 38399 w 320904"/>
                <a:gd name="connsiteY18" fmla="*/ 257820 h 323646"/>
                <a:gd name="connsiteX19" fmla="*/ 38399 w 320904"/>
                <a:gd name="connsiteY19" fmla="*/ 257820 h 323646"/>
                <a:gd name="connsiteX20" fmla="*/ 38399 w 320904"/>
                <a:gd name="connsiteY20" fmla="*/ 257820 h 323646"/>
                <a:gd name="connsiteX21" fmla="*/ 43885 w 320904"/>
                <a:gd name="connsiteY21" fmla="*/ 224906 h 323646"/>
                <a:gd name="connsiteX22" fmla="*/ 35657 w 320904"/>
                <a:gd name="connsiteY22" fmla="*/ 202965 h 323646"/>
                <a:gd name="connsiteX23" fmla="*/ 10972 w 320904"/>
                <a:gd name="connsiteY23" fmla="*/ 183765 h 323646"/>
                <a:gd name="connsiteX24" fmla="*/ 10972 w 320904"/>
                <a:gd name="connsiteY24" fmla="*/ 183765 h 323646"/>
                <a:gd name="connsiteX25" fmla="*/ 0 w 320904"/>
                <a:gd name="connsiteY25" fmla="*/ 172794 h 323646"/>
                <a:gd name="connsiteX26" fmla="*/ 0 w 320904"/>
                <a:gd name="connsiteY26" fmla="*/ 150852 h 323646"/>
                <a:gd name="connsiteX27" fmla="*/ 10972 w 320904"/>
                <a:gd name="connsiteY27" fmla="*/ 139881 h 323646"/>
                <a:gd name="connsiteX28" fmla="*/ 10972 w 320904"/>
                <a:gd name="connsiteY28" fmla="*/ 139881 h 323646"/>
                <a:gd name="connsiteX29" fmla="*/ 35657 w 320904"/>
                <a:gd name="connsiteY29" fmla="*/ 120682 h 323646"/>
                <a:gd name="connsiteX30" fmla="*/ 43885 w 320904"/>
                <a:gd name="connsiteY30" fmla="*/ 98740 h 323646"/>
                <a:gd name="connsiteX31" fmla="*/ 38399 w 320904"/>
                <a:gd name="connsiteY31" fmla="*/ 65827 h 323646"/>
                <a:gd name="connsiteX32" fmla="*/ 38399 w 320904"/>
                <a:gd name="connsiteY32" fmla="*/ 65827 h 323646"/>
                <a:gd name="connsiteX33" fmla="*/ 38399 w 320904"/>
                <a:gd name="connsiteY33" fmla="*/ 65827 h 323646"/>
                <a:gd name="connsiteX34" fmla="*/ 38399 w 320904"/>
                <a:gd name="connsiteY34" fmla="*/ 52113 h 323646"/>
                <a:gd name="connsiteX35" fmla="*/ 52113 w 320904"/>
                <a:gd name="connsiteY35" fmla="*/ 38399 h 323646"/>
                <a:gd name="connsiteX36" fmla="*/ 65827 w 320904"/>
                <a:gd name="connsiteY36" fmla="*/ 38399 h 323646"/>
                <a:gd name="connsiteX37" fmla="*/ 65827 w 320904"/>
                <a:gd name="connsiteY37" fmla="*/ 38399 h 323646"/>
                <a:gd name="connsiteX38" fmla="*/ 98741 w 320904"/>
                <a:gd name="connsiteY38" fmla="*/ 43884 h 323646"/>
                <a:gd name="connsiteX39" fmla="*/ 120682 w 320904"/>
                <a:gd name="connsiteY39" fmla="*/ 35656 h 323646"/>
                <a:gd name="connsiteX40" fmla="*/ 139882 w 320904"/>
                <a:gd name="connsiteY40" fmla="*/ 10971 h 323646"/>
                <a:gd name="connsiteX41" fmla="*/ 139882 w 320904"/>
                <a:gd name="connsiteY41" fmla="*/ 10971 h 323646"/>
                <a:gd name="connsiteX42" fmla="*/ 150852 w 320904"/>
                <a:gd name="connsiteY42" fmla="*/ 0 h 323646"/>
                <a:gd name="connsiteX43" fmla="*/ 170052 w 320904"/>
                <a:gd name="connsiteY43" fmla="*/ 0 h 323646"/>
                <a:gd name="connsiteX44" fmla="*/ 181024 w 320904"/>
                <a:gd name="connsiteY44" fmla="*/ 10971 h 323646"/>
                <a:gd name="connsiteX45" fmla="*/ 181024 w 320904"/>
                <a:gd name="connsiteY45" fmla="*/ 10971 h 323646"/>
                <a:gd name="connsiteX46" fmla="*/ 200223 w 320904"/>
                <a:gd name="connsiteY46" fmla="*/ 35656 h 323646"/>
                <a:gd name="connsiteX47" fmla="*/ 222165 w 320904"/>
                <a:gd name="connsiteY47" fmla="*/ 43884 h 323646"/>
                <a:gd name="connsiteX48" fmla="*/ 255079 w 320904"/>
                <a:gd name="connsiteY48" fmla="*/ 38399 h 323646"/>
                <a:gd name="connsiteX49" fmla="*/ 255079 w 320904"/>
                <a:gd name="connsiteY49" fmla="*/ 38399 h 323646"/>
                <a:gd name="connsiteX50" fmla="*/ 268793 w 320904"/>
                <a:gd name="connsiteY50" fmla="*/ 38399 h 323646"/>
                <a:gd name="connsiteX51" fmla="*/ 282506 w 320904"/>
                <a:gd name="connsiteY51" fmla="*/ 52113 h 323646"/>
                <a:gd name="connsiteX52" fmla="*/ 282506 w 320904"/>
                <a:gd name="connsiteY52" fmla="*/ 65827 h 323646"/>
                <a:gd name="connsiteX53" fmla="*/ 282506 w 320904"/>
                <a:gd name="connsiteY53" fmla="*/ 65827 h 323646"/>
                <a:gd name="connsiteX54" fmla="*/ 277021 w 320904"/>
                <a:gd name="connsiteY54" fmla="*/ 98740 h 323646"/>
                <a:gd name="connsiteX55" fmla="*/ 285248 w 320904"/>
                <a:gd name="connsiteY55" fmla="*/ 120682 h 323646"/>
                <a:gd name="connsiteX56" fmla="*/ 309934 w 320904"/>
                <a:gd name="connsiteY56" fmla="*/ 139881 h 323646"/>
                <a:gd name="connsiteX57" fmla="*/ 309934 w 320904"/>
                <a:gd name="connsiteY57" fmla="*/ 139881 h 323646"/>
                <a:gd name="connsiteX58" fmla="*/ 320904 w 320904"/>
                <a:gd name="connsiteY58" fmla="*/ 150852 h 323646"/>
                <a:gd name="connsiteX59" fmla="*/ 320904 w 320904"/>
                <a:gd name="connsiteY59" fmla="*/ 170051 h 323646"/>
                <a:gd name="connsiteX60" fmla="*/ 309934 w 320904"/>
                <a:gd name="connsiteY60" fmla="*/ 181022 h 323646"/>
                <a:gd name="connsiteX61" fmla="*/ 309934 w 320904"/>
                <a:gd name="connsiteY61" fmla="*/ 181022 h 323646"/>
                <a:gd name="connsiteX62" fmla="*/ 285248 w 320904"/>
                <a:gd name="connsiteY62" fmla="*/ 200222 h 323646"/>
                <a:gd name="connsiteX63" fmla="*/ 277021 w 320904"/>
                <a:gd name="connsiteY63" fmla="*/ 222164 h 323646"/>
                <a:gd name="connsiteX64" fmla="*/ 282506 w 320904"/>
                <a:gd name="connsiteY64" fmla="*/ 255077 h 323646"/>
                <a:gd name="connsiteX65" fmla="*/ 282506 w 320904"/>
                <a:gd name="connsiteY65" fmla="*/ 255077 h 323646"/>
                <a:gd name="connsiteX66" fmla="*/ 282506 w 320904"/>
                <a:gd name="connsiteY66" fmla="*/ 271534 h 323646"/>
                <a:gd name="connsiteX67" fmla="*/ 282506 w 320904"/>
                <a:gd name="connsiteY67" fmla="*/ 271534 h 32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20904" h="323646">
                  <a:moveTo>
                    <a:pt x="282506" y="271534"/>
                  </a:moveTo>
                  <a:lnTo>
                    <a:pt x="268793" y="285248"/>
                  </a:lnTo>
                  <a:cubicBezTo>
                    <a:pt x="266049" y="287990"/>
                    <a:pt x="257821" y="287990"/>
                    <a:pt x="255079" y="285248"/>
                  </a:cubicBezTo>
                  <a:lnTo>
                    <a:pt x="255079" y="285248"/>
                  </a:lnTo>
                  <a:cubicBezTo>
                    <a:pt x="246849" y="277019"/>
                    <a:pt x="233135" y="274276"/>
                    <a:pt x="222165" y="279762"/>
                  </a:cubicBezTo>
                  <a:cubicBezTo>
                    <a:pt x="216679" y="282505"/>
                    <a:pt x="208451" y="285248"/>
                    <a:pt x="200223" y="287990"/>
                  </a:cubicBezTo>
                  <a:cubicBezTo>
                    <a:pt x="189252" y="290733"/>
                    <a:pt x="181024" y="301704"/>
                    <a:pt x="181024" y="312675"/>
                  </a:cubicBezTo>
                  <a:cubicBezTo>
                    <a:pt x="181024" y="312675"/>
                    <a:pt x="181024" y="312675"/>
                    <a:pt x="181024" y="312675"/>
                  </a:cubicBezTo>
                  <a:cubicBezTo>
                    <a:pt x="181024" y="318161"/>
                    <a:pt x="175538" y="323646"/>
                    <a:pt x="170052" y="323646"/>
                  </a:cubicBezTo>
                  <a:lnTo>
                    <a:pt x="150852" y="323646"/>
                  </a:lnTo>
                  <a:cubicBezTo>
                    <a:pt x="139882" y="323646"/>
                    <a:pt x="139882" y="312675"/>
                    <a:pt x="139882" y="312675"/>
                  </a:cubicBezTo>
                  <a:cubicBezTo>
                    <a:pt x="139882" y="301704"/>
                    <a:pt x="131654" y="290733"/>
                    <a:pt x="120682" y="287990"/>
                  </a:cubicBezTo>
                  <a:cubicBezTo>
                    <a:pt x="112454" y="285248"/>
                    <a:pt x="106969" y="282505"/>
                    <a:pt x="98741" y="279762"/>
                  </a:cubicBezTo>
                  <a:cubicBezTo>
                    <a:pt x="93255" y="277019"/>
                    <a:pt x="90513" y="277019"/>
                    <a:pt x="85027" y="277019"/>
                  </a:cubicBezTo>
                  <a:cubicBezTo>
                    <a:pt x="76799" y="277019"/>
                    <a:pt x="71313" y="279762"/>
                    <a:pt x="65827" y="285248"/>
                  </a:cubicBezTo>
                  <a:lnTo>
                    <a:pt x="65827" y="285248"/>
                  </a:lnTo>
                  <a:cubicBezTo>
                    <a:pt x="63085" y="287990"/>
                    <a:pt x="54855" y="287990"/>
                    <a:pt x="52113" y="285248"/>
                  </a:cubicBezTo>
                  <a:lnTo>
                    <a:pt x="38399" y="271534"/>
                  </a:lnTo>
                  <a:cubicBezTo>
                    <a:pt x="35657" y="268791"/>
                    <a:pt x="35657" y="260562"/>
                    <a:pt x="38399" y="257820"/>
                  </a:cubicBezTo>
                  <a:cubicBezTo>
                    <a:pt x="38399" y="257820"/>
                    <a:pt x="38399" y="257820"/>
                    <a:pt x="38399" y="257820"/>
                  </a:cubicBezTo>
                  <a:cubicBezTo>
                    <a:pt x="38399" y="257820"/>
                    <a:pt x="38399" y="257820"/>
                    <a:pt x="38399" y="257820"/>
                  </a:cubicBezTo>
                  <a:cubicBezTo>
                    <a:pt x="46627" y="249592"/>
                    <a:pt x="49371" y="235878"/>
                    <a:pt x="43885" y="224906"/>
                  </a:cubicBezTo>
                  <a:cubicBezTo>
                    <a:pt x="41142" y="219421"/>
                    <a:pt x="38399" y="211193"/>
                    <a:pt x="35657" y="202965"/>
                  </a:cubicBezTo>
                  <a:cubicBezTo>
                    <a:pt x="32914" y="191993"/>
                    <a:pt x="21943" y="183765"/>
                    <a:pt x="10972" y="183765"/>
                  </a:cubicBezTo>
                  <a:cubicBezTo>
                    <a:pt x="10972" y="183765"/>
                    <a:pt x="10972" y="183765"/>
                    <a:pt x="10972" y="183765"/>
                  </a:cubicBezTo>
                  <a:cubicBezTo>
                    <a:pt x="5486" y="183765"/>
                    <a:pt x="0" y="178280"/>
                    <a:pt x="0" y="172794"/>
                  </a:cubicBezTo>
                  <a:lnTo>
                    <a:pt x="0" y="150852"/>
                  </a:lnTo>
                  <a:cubicBezTo>
                    <a:pt x="0" y="145366"/>
                    <a:pt x="5486" y="139881"/>
                    <a:pt x="10972" y="139881"/>
                  </a:cubicBezTo>
                  <a:lnTo>
                    <a:pt x="10972" y="139881"/>
                  </a:lnTo>
                  <a:cubicBezTo>
                    <a:pt x="21943" y="139881"/>
                    <a:pt x="32914" y="131653"/>
                    <a:pt x="35657" y="120682"/>
                  </a:cubicBezTo>
                  <a:cubicBezTo>
                    <a:pt x="38399" y="112453"/>
                    <a:pt x="41142" y="106968"/>
                    <a:pt x="43885" y="98740"/>
                  </a:cubicBezTo>
                  <a:cubicBezTo>
                    <a:pt x="49371" y="87768"/>
                    <a:pt x="46627" y="74054"/>
                    <a:pt x="38399" y="65827"/>
                  </a:cubicBezTo>
                  <a:lnTo>
                    <a:pt x="38399" y="65827"/>
                  </a:lnTo>
                  <a:cubicBezTo>
                    <a:pt x="38399" y="65827"/>
                    <a:pt x="38399" y="65827"/>
                    <a:pt x="38399" y="65827"/>
                  </a:cubicBezTo>
                  <a:cubicBezTo>
                    <a:pt x="35657" y="63084"/>
                    <a:pt x="35657" y="54855"/>
                    <a:pt x="38399" y="52113"/>
                  </a:cubicBezTo>
                  <a:lnTo>
                    <a:pt x="52113" y="38399"/>
                  </a:lnTo>
                  <a:cubicBezTo>
                    <a:pt x="54855" y="35656"/>
                    <a:pt x="63085" y="35656"/>
                    <a:pt x="65827" y="38399"/>
                  </a:cubicBezTo>
                  <a:lnTo>
                    <a:pt x="65827" y="38399"/>
                  </a:lnTo>
                  <a:cubicBezTo>
                    <a:pt x="74055" y="46627"/>
                    <a:pt x="87769" y="49370"/>
                    <a:pt x="98741" y="43884"/>
                  </a:cubicBezTo>
                  <a:cubicBezTo>
                    <a:pt x="104227" y="41141"/>
                    <a:pt x="112454" y="38399"/>
                    <a:pt x="120682" y="35656"/>
                  </a:cubicBezTo>
                  <a:cubicBezTo>
                    <a:pt x="131654" y="32913"/>
                    <a:pt x="139882" y="21942"/>
                    <a:pt x="139882" y="10971"/>
                  </a:cubicBezTo>
                  <a:lnTo>
                    <a:pt x="139882" y="10971"/>
                  </a:lnTo>
                  <a:cubicBezTo>
                    <a:pt x="139882" y="5485"/>
                    <a:pt x="145368" y="0"/>
                    <a:pt x="150852" y="0"/>
                  </a:cubicBezTo>
                  <a:lnTo>
                    <a:pt x="170052" y="0"/>
                  </a:lnTo>
                  <a:cubicBezTo>
                    <a:pt x="175538" y="0"/>
                    <a:pt x="181024" y="5485"/>
                    <a:pt x="181024" y="10971"/>
                  </a:cubicBezTo>
                  <a:lnTo>
                    <a:pt x="181024" y="10971"/>
                  </a:lnTo>
                  <a:cubicBezTo>
                    <a:pt x="181024" y="21942"/>
                    <a:pt x="189252" y="32913"/>
                    <a:pt x="200223" y="35656"/>
                  </a:cubicBezTo>
                  <a:cubicBezTo>
                    <a:pt x="208451" y="38399"/>
                    <a:pt x="213937" y="41141"/>
                    <a:pt x="222165" y="43884"/>
                  </a:cubicBezTo>
                  <a:cubicBezTo>
                    <a:pt x="233135" y="49370"/>
                    <a:pt x="246849" y="46627"/>
                    <a:pt x="255079" y="38399"/>
                  </a:cubicBezTo>
                  <a:lnTo>
                    <a:pt x="255079" y="38399"/>
                  </a:lnTo>
                  <a:cubicBezTo>
                    <a:pt x="257821" y="35656"/>
                    <a:pt x="266049" y="35656"/>
                    <a:pt x="268793" y="38399"/>
                  </a:cubicBezTo>
                  <a:lnTo>
                    <a:pt x="282506" y="52113"/>
                  </a:lnTo>
                  <a:cubicBezTo>
                    <a:pt x="285248" y="54855"/>
                    <a:pt x="285248" y="63084"/>
                    <a:pt x="282506" y="65827"/>
                  </a:cubicBezTo>
                  <a:lnTo>
                    <a:pt x="282506" y="65827"/>
                  </a:lnTo>
                  <a:cubicBezTo>
                    <a:pt x="274277" y="74054"/>
                    <a:pt x="271535" y="87768"/>
                    <a:pt x="277021" y="98740"/>
                  </a:cubicBezTo>
                  <a:cubicBezTo>
                    <a:pt x="279763" y="104225"/>
                    <a:pt x="282506" y="112453"/>
                    <a:pt x="285248" y="120682"/>
                  </a:cubicBezTo>
                  <a:cubicBezTo>
                    <a:pt x="287991" y="131653"/>
                    <a:pt x="298962" y="139881"/>
                    <a:pt x="309934" y="139881"/>
                  </a:cubicBezTo>
                  <a:lnTo>
                    <a:pt x="309934" y="139881"/>
                  </a:lnTo>
                  <a:cubicBezTo>
                    <a:pt x="315418" y="139881"/>
                    <a:pt x="320904" y="145366"/>
                    <a:pt x="320904" y="150852"/>
                  </a:cubicBezTo>
                  <a:lnTo>
                    <a:pt x="320904" y="170051"/>
                  </a:lnTo>
                  <a:cubicBezTo>
                    <a:pt x="320904" y="175537"/>
                    <a:pt x="315418" y="181022"/>
                    <a:pt x="309934" y="181022"/>
                  </a:cubicBezTo>
                  <a:lnTo>
                    <a:pt x="309934" y="181022"/>
                  </a:lnTo>
                  <a:cubicBezTo>
                    <a:pt x="298962" y="181022"/>
                    <a:pt x="287991" y="189251"/>
                    <a:pt x="285248" y="200222"/>
                  </a:cubicBezTo>
                  <a:cubicBezTo>
                    <a:pt x="282506" y="208450"/>
                    <a:pt x="279763" y="213936"/>
                    <a:pt x="277021" y="222164"/>
                  </a:cubicBezTo>
                  <a:cubicBezTo>
                    <a:pt x="271535" y="233135"/>
                    <a:pt x="271535" y="244106"/>
                    <a:pt x="282506" y="255077"/>
                  </a:cubicBezTo>
                  <a:cubicBezTo>
                    <a:pt x="282506" y="255077"/>
                    <a:pt x="282506" y="255077"/>
                    <a:pt x="282506" y="255077"/>
                  </a:cubicBezTo>
                  <a:cubicBezTo>
                    <a:pt x="287991" y="260562"/>
                    <a:pt x="287991" y="268791"/>
                    <a:pt x="282506" y="271534"/>
                  </a:cubicBezTo>
                  <a:lnTo>
                    <a:pt x="282506" y="271534"/>
                  </a:lnTo>
                  <a:close/>
                </a:path>
              </a:pathLst>
            </a:custGeom>
            <a:solidFill>
              <a:srgbClr val="FED1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aphic 3">
              <a:extLst>
                <a:ext uri="{FF2B5EF4-FFF2-40B4-BE49-F238E27FC236}">
                  <a16:creationId xmlns:a16="http://schemas.microsoft.com/office/drawing/2014/main" id="{075C8D4F-2924-8BE1-0162-067A872B50A6}"/>
                </a:ext>
              </a:extLst>
            </p:cNvPr>
            <p:cNvGrpSpPr/>
            <p:nvPr/>
          </p:nvGrpSpPr>
          <p:grpSpPr>
            <a:xfrm>
              <a:off x="4606889" y="2020197"/>
              <a:ext cx="1088878" cy="1055963"/>
              <a:chOff x="4606889" y="2020197"/>
              <a:chExt cx="1088878" cy="1055963"/>
            </a:xfrm>
            <a:solidFill>
              <a:srgbClr val="000000"/>
            </a:solidFill>
          </p:grpSpPr>
          <p:sp>
            <p:nvSpPr>
              <p:cNvPr id="38" name="Freeform 1050">
                <a:extLst>
                  <a:ext uri="{FF2B5EF4-FFF2-40B4-BE49-F238E27FC236}">
                    <a16:creationId xmlns:a16="http://schemas.microsoft.com/office/drawing/2014/main" id="{875F01A1-BCD0-E837-C7A8-94B262D27C37}"/>
                  </a:ext>
                </a:extLst>
              </p:cNvPr>
              <p:cNvSpPr/>
              <p:nvPr/>
            </p:nvSpPr>
            <p:spPr>
              <a:xfrm>
                <a:off x="4606889" y="2020197"/>
                <a:ext cx="1088878" cy="1055963"/>
              </a:xfrm>
              <a:custGeom>
                <a:avLst/>
                <a:gdLst>
                  <a:gd name="connsiteX0" fmla="*/ 1066937 w 1088878"/>
                  <a:gd name="connsiteY0" fmla="*/ 880427 h 1055963"/>
                  <a:gd name="connsiteX1" fmla="*/ 1044995 w 1088878"/>
                  <a:gd name="connsiteY1" fmla="*/ 874941 h 1055963"/>
                  <a:gd name="connsiteX2" fmla="*/ 1039510 w 1088878"/>
                  <a:gd name="connsiteY2" fmla="*/ 896884 h 1055963"/>
                  <a:gd name="connsiteX3" fmla="*/ 1055965 w 1088878"/>
                  <a:gd name="connsiteY3" fmla="*/ 957224 h 1055963"/>
                  <a:gd name="connsiteX4" fmla="*/ 1055965 w 1088878"/>
                  <a:gd name="connsiteY4" fmla="*/ 998366 h 1055963"/>
                  <a:gd name="connsiteX5" fmla="*/ 1034024 w 1088878"/>
                  <a:gd name="connsiteY5" fmla="*/ 1020308 h 1055963"/>
                  <a:gd name="connsiteX6" fmla="*/ 1009338 w 1088878"/>
                  <a:gd name="connsiteY6" fmla="*/ 1020308 h 1055963"/>
                  <a:gd name="connsiteX7" fmla="*/ 1009338 w 1088878"/>
                  <a:gd name="connsiteY7" fmla="*/ 970938 h 1055963"/>
                  <a:gd name="connsiteX8" fmla="*/ 992882 w 1088878"/>
                  <a:gd name="connsiteY8" fmla="*/ 954481 h 1055963"/>
                  <a:gd name="connsiteX9" fmla="*/ 976426 w 1088878"/>
                  <a:gd name="connsiteY9" fmla="*/ 970938 h 1055963"/>
                  <a:gd name="connsiteX10" fmla="*/ 976426 w 1088878"/>
                  <a:gd name="connsiteY10" fmla="*/ 1020308 h 1055963"/>
                  <a:gd name="connsiteX11" fmla="*/ 814602 w 1088878"/>
                  <a:gd name="connsiteY11" fmla="*/ 1020308 h 1055963"/>
                  <a:gd name="connsiteX12" fmla="*/ 814602 w 1088878"/>
                  <a:gd name="connsiteY12" fmla="*/ 970938 h 1055963"/>
                  <a:gd name="connsiteX13" fmla="*/ 798146 w 1088878"/>
                  <a:gd name="connsiteY13" fmla="*/ 954481 h 1055963"/>
                  <a:gd name="connsiteX14" fmla="*/ 781689 w 1088878"/>
                  <a:gd name="connsiteY14" fmla="*/ 970938 h 1055963"/>
                  <a:gd name="connsiteX15" fmla="*/ 781689 w 1088878"/>
                  <a:gd name="connsiteY15" fmla="*/ 1020308 h 1055963"/>
                  <a:gd name="connsiteX16" fmla="*/ 757005 w 1088878"/>
                  <a:gd name="connsiteY16" fmla="*/ 1020308 h 1055963"/>
                  <a:gd name="connsiteX17" fmla="*/ 735061 w 1088878"/>
                  <a:gd name="connsiteY17" fmla="*/ 998366 h 1055963"/>
                  <a:gd name="connsiteX18" fmla="*/ 735061 w 1088878"/>
                  <a:gd name="connsiteY18" fmla="*/ 957224 h 1055963"/>
                  <a:gd name="connsiteX19" fmla="*/ 850258 w 1088878"/>
                  <a:gd name="connsiteY19" fmla="*/ 842028 h 1055963"/>
                  <a:gd name="connsiteX20" fmla="*/ 938027 w 1088878"/>
                  <a:gd name="connsiteY20" fmla="*/ 842028 h 1055963"/>
                  <a:gd name="connsiteX21" fmla="*/ 987396 w 1088878"/>
                  <a:gd name="connsiteY21" fmla="*/ 852999 h 1055963"/>
                  <a:gd name="connsiteX22" fmla="*/ 1009338 w 1088878"/>
                  <a:gd name="connsiteY22" fmla="*/ 844771 h 1055963"/>
                  <a:gd name="connsiteX23" fmla="*/ 1001110 w 1088878"/>
                  <a:gd name="connsiteY23" fmla="*/ 822829 h 1055963"/>
                  <a:gd name="connsiteX24" fmla="*/ 968197 w 1088878"/>
                  <a:gd name="connsiteY24" fmla="*/ 811858 h 1055963"/>
                  <a:gd name="connsiteX25" fmla="*/ 1003854 w 1088878"/>
                  <a:gd name="connsiteY25" fmla="*/ 729575 h 1055963"/>
                  <a:gd name="connsiteX26" fmla="*/ 891399 w 1088878"/>
                  <a:gd name="connsiteY26" fmla="*/ 617122 h 1055963"/>
                  <a:gd name="connsiteX27" fmla="*/ 778947 w 1088878"/>
                  <a:gd name="connsiteY27" fmla="*/ 729575 h 1055963"/>
                  <a:gd name="connsiteX28" fmla="*/ 814602 w 1088878"/>
                  <a:gd name="connsiteY28" fmla="*/ 811858 h 1055963"/>
                  <a:gd name="connsiteX29" fmla="*/ 798146 w 1088878"/>
                  <a:gd name="connsiteY29" fmla="*/ 817343 h 1055963"/>
                  <a:gd name="connsiteX30" fmla="*/ 685692 w 1088878"/>
                  <a:gd name="connsiteY30" fmla="*/ 751517 h 1055963"/>
                  <a:gd name="connsiteX31" fmla="*/ 691178 w 1088878"/>
                  <a:gd name="connsiteY31" fmla="*/ 735060 h 1055963"/>
                  <a:gd name="connsiteX32" fmla="*/ 729577 w 1088878"/>
                  <a:gd name="connsiteY32" fmla="*/ 693919 h 1055963"/>
                  <a:gd name="connsiteX33" fmla="*/ 729577 w 1088878"/>
                  <a:gd name="connsiteY33" fmla="*/ 674720 h 1055963"/>
                  <a:gd name="connsiteX34" fmla="*/ 691178 w 1088878"/>
                  <a:gd name="connsiteY34" fmla="*/ 633578 h 1055963"/>
                  <a:gd name="connsiteX35" fmla="*/ 682950 w 1088878"/>
                  <a:gd name="connsiteY35" fmla="*/ 614379 h 1055963"/>
                  <a:gd name="connsiteX36" fmla="*/ 680206 w 1088878"/>
                  <a:gd name="connsiteY36" fmla="*/ 556781 h 1055963"/>
                  <a:gd name="connsiteX37" fmla="*/ 666492 w 1088878"/>
                  <a:gd name="connsiteY37" fmla="*/ 543067 h 1055963"/>
                  <a:gd name="connsiteX38" fmla="*/ 608895 w 1088878"/>
                  <a:gd name="connsiteY38" fmla="*/ 540325 h 1055963"/>
                  <a:gd name="connsiteX39" fmla="*/ 589695 w 1088878"/>
                  <a:gd name="connsiteY39" fmla="*/ 532096 h 1055963"/>
                  <a:gd name="connsiteX40" fmla="*/ 554039 w 1088878"/>
                  <a:gd name="connsiteY40" fmla="*/ 493697 h 1055963"/>
                  <a:gd name="connsiteX41" fmla="*/ 554039 w 1088878"/>
                  <a:gd name="connsiteY41" fmla="*/ 436099 h 1055963"/>
                  <a:gd name="connsiteX42" fmla="*/ 677464 w 1088878"/>
                  <a:gd name="connsiteY42" fmla="*/ 436099 h 1055963"/>
                  <a:gd name="connsiteX43" fmla="*/ 732319 w 1088878"/>
                  <a:gd name="connsiteY43" fmla="*/ 381244 h 1055963"/>
                  <a:gd name="connsiteX44" fmla="*/ 732319 w 1088878"/>
                  <a:gd name="connsiteY44" fmla="*/ 340103 h 1055963"/>
                  <a:gd name="connsiteX45" fmla="*/ 617123 w 1088878"/>
                  <a:gd name="connsiteY45" fmla="*/ 194736 h 1055963"/>
                  <a:gd name="connsiteX46" fmla="*/ 652778 w 1088878"/>
                  <a:gd name="connsiteY46" fmla="*/ 112453 h 1055963"/>
                  <a:gd name="connsiteX47" fmla="*/ 540326 w 1088878"/>
                  <a:gd name="connsiteY47" fmla="*/ 0 h 1055963"/>
                  <a:gd name="connsiteX48" fmla="*/ 427873 w 1088878"/>
                  <a:gd name="connsiteY48" fmla="*/ 112453 h 1055963"/>
                  <a:gd name="connsiteX49" fmla="*/ 463528 w 1088878"/>
                  <a:gd name="connsiteY49" fmla="*/ 194736 h 1055963"/>
                  <a:gd name="connsiteX50" fmla="*/ 427873 w 1088878"/>
                  <a:gd name="connsiteY50" fmla="*/ 208450 h 1055963"/>
                  <a:gd name="connsiteX51" fmla="*/ 419643 w 1088878"/>
                  <a:gd name="connsiteY51" fmla="*/ 230392 h 1055963"/>
                  <a:gd name="connsiteX52" fmla="*/ 441587 w 1088878"/>
                  <a:gd name="connsiteY52" fmla="*/ 238621 h 1055963"/>
                  <a:gd name="connsiteX53" fmla="*/ 493698 w 1088878"/>
                  <a:gd name="connsiteY53" fmla="*/ 224907 h 1055963"/>
                  <a:gd name="connsiteX54" fmla="*/ 581467 w 1088878"/>
                  <a:gd name="connsiteY54" fmla="*/ 224907 h 1055963"/>
                  <a:gd name="connsiteX55" fmla="*/ 696664 w 1088878"/>
                  <a:gd name="connsiteY55" fmla="*/ 340103 h 1055963"/>
                  <a:gd name="connsiteX56" fmla="*/ 696664 w 1088878"/>
                  <a:gd name="connsiteY56" fmla="*/ 381244 h 1055963"/>
                  <a:gd name="connsiteX57" fmla="*/ 674722 w 1088878"/>
                  <a:gd name="connsiteY57" fmla="*/ 403186 h 1055963"/>
                  <a:gd name="connsiteX58" fmla="*/ 650036 w 1088878"/>
                  <a:gd name="connsiteY58" fmla="*/ 403186 h 1055963"/>
                  <a:gd name="connsiteX59" fmla="*/ 650036 w 1088878"/>
                  <a:gd name="connsiteY59" fmla="*/ 353817 h 1055963"/>
                  <a:gd name="connsiteX60" fmla="*/ 633580 w 1088878"/>
                  <a:gd name="connsiteY60" fmla="*/ 337360 h 1055963"/>
                  <a:gd name="connsiteX61" fmla="*/ 617123 w 1088878"/>
                  <a:gd name="connsiteY61" fmla="*/ 353817 h 1055963"/>
                  <a:gd name="connsiteX62" fmla="*/ 617123 w 1088878"/>
                  <a:gd name="connsiteY62" fmla="*/ 403186 h 1055963"/>
                  <a:gd name="connsiteX63" fmla="*/ 455300 w 1088878"/>
                  <a:gd name="connsiteY63" fmla="*/ 403186 h 1055963"/>
                  <a:gd name="connsiteX64" fmla="*/ 455300 w 1088878"/>
                  <a:gd name="connsiteY64" fmla="*/ 353817 h 1055963"/>
                  <a:gd name="connsiteX65" fmla="*/ 438843 w 1088878"/>
                  <a:gd name="connsiteY65" fmla="*/ 337360 h 1055963"/>
                  <a:gd name="connsiteX66" fmla="*/ 422387 w 1088878"/>
                  <a:gd name="connsiteY66" fmla="*/ 353817 h 1055963"/>
                  <a:gd name="connsiteX67" fmla="*/ 422387 w 1088878"/>
                  <a:gd name="connsiteY67" fmla="*/ 403186 h 1055963"/>
                  <a:gd name="connsiteX68" fmla="*/ 403187 w 1088878"/>
                  <a:gd name="connsiteY68" fmla="*/ 403186 h 1055963"/>
                  <a:gd name="connsiteX69" fmla="*/ 381245 w 1088878"/>
                  <a:gd name="connsiteY69" fmla="*/ 381244 h 1055963"/>
                  <a:gd name="connsiteX70" fmla="*/ 381245 w 1088878"/>
                  <a:gd name="connsiteY70" fmla="*/ 340103 h 1055963"/>
                  <a:gd name="connsiteX71" fmla="*/ 397701 w 1088878"/>
                  <a:gd name="connsiteY71" fmla="*/ 282505 h 1055963"/>
                  <a:gd name="connsiteX72" fmla="*/ 392215 w 1088878"/>
                  <a:gd name="connsiteY72" fmla="*/ 260562 h 1055963"/>
                  <a:gd name="connsiteX73" fmla="*/ 370274 w 1088878"/>
                  <a:gd name="connsiteY73" fmla="*/ 266048 h 1055963"/>
                  <a:gd name="connsiteX74" fmla="*/ 351074 w 1088878"/>
                  <a:gd name="connsiteY74" fmla="*/ 340103 h 1055963"/>
                  <a:gd name="connsiteX75" fmla="*/ 351074 w 1088878"/>
                  <a:gd name="connsiteY75" fmla="*/ 381244 h 1055963"/>
                  <a:gd name="connsiteX76" fmla="*/ 405929 w 1088878"/>
                  <a:gd name="connsiteY76" fmla="*/ 436099 h 1055963"/>
                  <a:gd name="connsiteX77" fmla="*/ 529354 w 1088878"/>
                  <a:gd name="connsiteY77" fmla="*/ 436099 h 1055963"/>
                  <a:gd name="connsiteX78" fmla="*/ 529354 w 1088878"/>
                  <a:gd name="connsiteY78" fmla="*/ 493697 h 1055963"/>
                  <a:gd name="connsiteX79" fmla="*/ 493698 w 1088878"/>
                  <a:gd name="connsiteY79" fmla="*/ 532096 h 1055963"/>
                  <a:gd name="connsiteX80" fmla="*/ 474498 w 1088878"/>
                  <a:gd name="connsiteY80" fmla="*/ 540325 h 1055963"/>
                  <a:gd name="connsiteX81" fmla="*/ 416901 w 1088878"/>
                  <a:gd name="connsiteY81" fmla="*/ 543067 h 1055963"/>
                  <a:gd name="connsiteX82" fmla="*/ 403187 w 1088878"/>
                  <a:gd name="connsiteY82" fmla="*/ 556781 h 1055963"/>
                  <a:gd name="connsiteX83" fmla="*/ 400445 w 1088878"/>
                  <a:gd name="connsiteY83" fmla="*/ 614379 h 1055963"/>
                  <a:gd name="connsiteX84" fmla="*/ 392215 w 1088878"/>
                  <a:gd name="connsiteY84" fmla="*/ 633578 h 1055963"/>
                  <a:gd name="connsiteX85" fmla="*/ 353818 w 1088878"/>
                  <a:gd name="connsiteY85" fmla="*/ 674720 h 1055963"/>
                  <a:gd name="connsiteX86" fmla="*/ 353818 w 1088878"/>
                  <a:gd name="connsiteY86" fmla="*/ 696662 h 1055963"/>
                  <a:gd name="connsiteX87" fmla="*/ 392215 w 1088878"/>
                  <a:gd name="connsiteY87" fmla="*/ 737803 h 1055963"/>
                  <a:gd name="connsiteX88" fmla="*/ 397701 w 1088878"/>
                  <a:gd name="connsiteY88" fmla="*/ 754260 h 1055963"/>
                  <a:gd name="connsiteX89" fmla="*/ 285248 w 1088878"/>
                  <a:gd name="connsiteY89" fmla="*/ 820086 h 1055963"/>
                  <a:gd name="connsiteX90" fmla="*/ 268791 w 1088878"/>
                  <a:gd name="connsiteY90" fmla="*/ 814601 h 1055963"/>
                  <a:gd name="connsiteX91" fmla="*/ 304448 w 1088878"/>
                  <a:gd name="connsiteY91" fmla="*/ 732318 h 1055963"/>
                  <a:gd name="connsiteX92" fmla="*/ 191994 w 1088878"/>
                  <a:gd name="connsiteY92" fmla="*/ 619864 h 1055963"/>
                  <a:gd name="connsiteX93" fmla="*/ 79541 w 1088878"/>
                  <a:gd name="connsiteY93" fmla="*/ 732318 h 1055963"/>
                  <a:gd name="connsiteX94" fmla="*/ 115197 w 1088878"/>
                  <a:gd name="connsiteY94" fmla="*/ 814601 h 1055963"/>
                  <a:gd name="connsiteX95" fmla="*/ 0 w 1088878"/>
                  <a:gd name="connsiteY95" fmla="*/ 959967 h 1055963"/>
                  <a:gd name="connsiteX96" fmla="*/ 0 w 1088878"/>
                  <a:gd name="connsiteY96" fmla="*/ 1001108 h 1055963"/>
                  <a:gd name="connsiteX97" fmla="*/ 54855 w 1088878"/>
                  <a:gd name="connsiteY97" fmla="*/ 1055964 h 1055963"/>
                  <a:gd name="connsiteX98" fmla="*/ 331876 w 1088878"/>
                  <a:gd name="connsiteY98" fmla="*/ 1055964 h 1055963"/>
                  <a:gd name="connsiteX99" fmla="*/ 386731 w 1088878"/>
                  <a:gd name="connsiteY99" fmla="*/ 1001108 h 1055963"/>
                  <a:gd name="connsiteX100" fmla="*/ 386731 w 1088878"/>
                  <a:gd name="connsiteY100" fmla="*/ 959967 h 1055963"/>
                  <a:gd name="connsiteX101" fmla="*/ 320904 w 1088878"/>
                  <a:gd name="connsiteY101" fmla="*/ 836542 h 1055963"/>
                  <a:gd name="connsiteX102" fmla="*/ 392215 w 1088878"/>
                  <a:gd name="connsiteY102" fmla="*/ 795401 h 1055963"/>
                  <a:gd name="connsiteX103" fmla="*/ 403187 w 1088878"/>
                  <a:gd name="connsiteY103" fmla="*/ 817343 h 1055963"/>
                  <a:gd name="connsiteX104" fmla="*/ 416901 w 1088878"/>
                  <a:gd name="connsiteY104" fmla="*/ 831057 h 1055963"/>
                  <a:gd name="connsiteX105" fmla="*/ 474498 w 1088878"/>
                  <a:gd name="connsiteY105" fmla="*/ 833800 h 1055963"/>
                  <a:gd name="connsiteX106" fmla="*/ 493698 w 1088878"/>
                  <a:gd name="connsiteY106" fmla="*/ 842028 h 1055963"/>
                  <a:gd name="connsiteX107" fmla="*/ 534840 w 1088878"/>
                  <a:gd name="connsiteY107" fmla="*/ 880427 h 1055963"/>
                  <a:gd name="connsiteX108" fmla="*/ 554039 w 1088878"/>
                  <a:gd name="connsiteY108" fmla="*/ 880427 h 1055963"/>
                  <a:gd name="connsiteX109" fmla="*/ 595181 w 1088878"/>
                  <a:gd name="connsiteY109" fmla="*/ 842028 h 1055963"/>
                  <a:gd name="connsiteX110" fmla="*/ 614381 w 1088878"/>
                  <a:gd name="connsiteY110" fmla="*/ 833800 h 1055963"/>
                  <a:gd name="connsiteX111" fmla="*/ 671978 w 1088878"/>
                  <a:gd name="connsiteY111" fmla="*/ 831057 h 1055963"/>
                  <a:gd name="connsiteX112" fmla="*/ 685692 w 1088878"/>
                  <a:gd name="connsiteY112" fmla="*/ 817343 h 1055963"/>
                  <a:gd name="connsiteX113" fmla="*/ 696664 w 1088878"/>
                  <a:gd name="connsiteY113" fmla="*/ 795401 h 1055963"/>
                  <a:gd name="connsiteX114" fmla="*/ 767975 w 1088878"/>
                  <a:gd name="connsiteY114" fmla="*/ 836542 h 1055963"/>
                  <a:gd name="connsiteX115" fmla="*/ 702149 w 1088878"/>
                  <a:gd name="connsiteY115" fmla="*/ 959967 h 1055963"/>
                  <a:gd name="connsiteX116" fmla="*/ 702149 w 1088878"/>
                  <a:gd name="connsiteY116" fmla="*/ 1001108 h 1055963"/>
                  <a:gd name="connsiteX117" fmla="*/ 757005 w 1088878"/>
                  <a:gd name="connsiteY117" fmla="*/ 1055964 h 1055963"/>
                  <a:gd name="connsiteX118" fmla="*/ 1034024 w 1088878"/>
                  <a:gd name="connsiteY118" fmla="*/ 1055964 h 1055963"/>
                  <a:gd name="connsiteX119" fmla="*/ 1088879 w 1088878"/>
                  <a:gd name="connsiteY119" fmla="*/ 1001108 h 1055963"/>
                  <a:gd name="connsiteX120" fmla="*/ 1088879 w 1088878"/>
                  <a:gd name="connsiteY120" fmla="*/ 959967 h 1055963"/>
                  <a:gd name="connsiteX121" fmla="*/ 1066937 w 1088878"/>
                  <a:gd name="connsiteY121" fmla="*/ 880427 h 1055963"/>
                  <a:gd name="connsiteX122" fmla="*/ 1066937 w 1088878"/>
                  <a:gd name="connsiteY122" fmla="*/ 880427 h 1055963"/>
                  <a:gd name="connsiteX123" fmla="*/ 463528 w 1088878"/>
                  <a:gd name="connsiteY123" fmla="*/ 112453 h 1055963"/>
                  <a:gd name="connsiteX124" fmla="*/ 543068 w 1088878"/>
                  <a:gd name="connsiteY124" fmla="*/ 32913 h 1055963"/>
                  <a:gd name="connsiteX125" fmla="*/ 622609 w 1088878"/>
                  <a:gd name="connsiteY125" fmla="*/ 112453 h 1055963"/>
                  <a:gd name="connsiteX126" fmla="*/ 559525 w 1088878"/>
                  <a:gd name="connsiteY126" fmla="*/ 189251 h 1055963"/>
                  <a:gd name="connsiteX127" fmla="*/ 529354 w 1088878"/>
                  <a:gd name="connsiteY127" fmla="*/ 189251 h 1055963"/>
                  <a:gd name="connsiteX128" fmla="*/ 463528 w 1088878"/>
                  <a:gd name="connsiteY128" fmla="*/ 112453 h 1055963"/>
                  <a:gd name="connsiteX129" fmla="*/ 463528 w 1088878"/>
                  <a:gd name="connsiteY129" fmla="*/ 112453 h 1055963"/>
                  <a:gd name="connsiteX130" fmla="*/ 106969 w 1088878"/>
                  <a:gd name="connsiteY130" fmla="*/ 732318 h 1055963"/>
                  <a:gd name="connsiteX131" fmla="*/ 186508 w 1088878"/>
                  <a:gd name="connsiteY131" fmla="*/ 652778 h 1055963"/>
                  <a:gd name="connsiteX132" fmla="*/ 266049 w 1088878"/>
                  <a:gd name="connsiteY132" fmla="*/ 732318 h 1055963"/>
                  <a:gd name="connsiteX133" fmla="*/ 202965 w 1088878"/>
                  <a:gd name="connsiteY133" fmla="*/ 809115 h 1055963"/>
                  <a:gd name="connsiteX134" fmla="*/ 172794 w 1088878"/>
                  <a:gd name="connsiteY134" fmla="*/ 809115 h 1055963"/>
                  <a:gd name="connsiteX135" fmla="*/ 106969 w 1088878"/>
                  <a:gd name="connsiteY135" fmla="*/ 732318 h 1055963"/>
                  <a:gd name="connsiteX136" fmla="*/ 106969 w 1088878"/>
                  <a:gd name="connsiteY136" fmla="*/ 732318 h 1055963"/>
                  <a:gd name="connsiteX137" fmla="*/ 345590 w 1088878"/>
                  <a:gd name="connsiteY137" fmla="*/ 957224 h 1055963"/>
                  <a:gd name="connsiteX138" fmla="*/ 345590 w 1088878"/>
                  <a:gd name="connsiteY138" fmla="*/ 998366 h 1055963"/>
                  <a:gd name="connsiteX139" fmla="*/ 323646 w 1088878"/>
                  <a:gd name="connsiteY139" fmla="*/ 1020308 h 1055963"/>
                  <a:gd name="connsiteX140" fmla="*/ 298962 w 1088878"/>
                  <a:gd name="connsiteY140" fmla="*/ 1020308 h 1055963"/>
                  <a:gd name="connsiteX141" fmla="*/ 298962 w 1088878"/>
                  <a:gd name="connsiteY141" fmla="*/ 970938 h 1055963"/>
                  <a:gd name="connsiteX142" fmla="*/ 282505 w 1088878"/>
                  <a:gd name="connsiteY142" fmla="*/ 954481 h 1055963"/>
                  <a:gd name="connsiteX143" fmla="*/ 266049 w 1088878"/>
                  <a:gd name="connsiteY143" fmla="*/ 970938 h 1055963"/>
                  <a:gd name="connsiteX144" fmla="*/ 266049 w 1088878"/>
                  <a:gd name="connsiteY144" fmla="*/ 1020308 h 1055963"/>
                  <a:gd name="connsiteX145" fmla="*/ 104225 w 1088878"/>
                  <a:gd name="connsiteY145" fmla="*/ 1020308 h 1055963"/>
                  <a:gd name="connsiteX146" fmla="*/ 104225 w 1088878"/>
                  <a:gd name="connsiteY146" fmla="*/ 970938 h 1055963"/>
                  <a:gd name="connsiteX147" fmla="*/ 87769 w 1088878"/>
                  <a:gd name="connsiteY147" fmla="*/ 954481 h 1055963"/>
                  <a:gd name="connsiteX148" fmla="*/ 71313 w 1088878"/>
                  <a:gd name="connsiteY148" fmla="*/ 970938 h 1055963"/>
                  <a:gd name="connsiteX149" fmla="*/ 71313 w 1088878"/>
                  <a:gd name="connsiteY149" fmla="*/ 1020308 h 1055963"/>
                  <a:gd name="connsiteX150" fmla="*/ 46627 w 1088878"/>
                  <a:gd name="connsiteY150" fmla="*/ 1020308 h 1055963"/>
                  <a:gd name="connsiteX151" fmla="*/ 24686 w 1088878"/>
                  <a:gd name="connsiteY151" fmla="*/ 998366 h 1055963"/>
                  <a:gd name="connsiteX152" fmla="*/ 24686 w 1088878"/>
                  <a:gd name="connsiteY152" fmla="*/ 957224 h 1055963"/>
                  <a:gd name="connsiteX153" fmla="*/ 139882 w 1088878"/>
                  <a:gd name="connsiteY153" fmla="*/ 842028 h 1055963"/>
                  <a:gd name="connsiteX154" fmla="*/ 227649 w 1088878"/>
                  <a:gd name="connsiteY154" fmla="*/ 842028 h 1055963"/>
                  <a:gd name="connsiteX155" fmla="*/ 345590 w 1088878"/>
                  <a:gd name="connsiteY155" fmla="*/ 957224 h 1055963"/>
                  <a:gd name="connsiteX156" fmla="*/ 345590 w 1088878"/>
                  <a:gd name="connsiteY156" fmla="*/ 957224 h 1055963"/>
                  <a:gd name="connsiteX157" fmla="*/ 663750 w 1088878"/>
                  <a:gd name="connsiteY157" fmla="*/ 792659 h 1055963"/>
                  <a:gd name="connsiteX158" fmla="*/ 650036 w 1088878"/>
                  <a:gd name="connsiteY158" fmla="*/ 806372 h 1055963"/>
                  <a:gd name="connsiteX159" fmla="*/ 636322 w 1088878"/>
                  <a:gd name="connsiteY159" fmla="*/ 806372 h 1055963"/>
                  <a:gd name="connsiteX160" fmla="*/ 636322 w 1088878"/>
                  <a:gd name="connsiteY160" fmla="*/ 806372 h 1055963"/>
                  <a:gd name="connsiteX161" fmla="*/ 603409 w 1088878"/>
                  <a:gd name="connsiteY161" fmla="*/ 800887 h 1055963"/>
                  <a:gd name="connsiteX162" fmla="*/ 581467 w 1088878"/>
                  <a:gd name="connsiteY162" fmla="*/ 809115 h 1055963"/>
                  <a:gd name="connsiteX163" fmla="*/ 562267 w 1088878"/>
                  <a:gd name="connsiteY163" fmla="*/ 833800 h 1055963"/>
                  <a:gd name="connsiteX164" fmla="*/ 562267 w 1088878"/>
                  <a:gd name="connsiteY164" fmla="*/ 833800 h 1055963"/>
                  <a:gd name="connsiteX165" fmla="*/ 551297 w 1088878"/>
                  <a:gd name="connsiteY165" fmla="*/ 844771 h 1055963"/>
                  <a:gd name="connsiteX166" fmla="*/ 532098 w 1088878"/>
                  <a:gd name="connsiteY166" fmla="*/ 844771 h 1055963"/>
                  <a:gd name="connsiteX167" fmla="*/ 521126 w 1088878"/>
                  <a:gd name="connsiteY167" fmla="*/ 833800 h 1055963"/>
                  <a:gd name="connsiteX168" fmla="*/ 501926 w 1088878"/>
                  <a:gd name="connsiteY168" fmla="*/ 809115 h 1055963"/>
                  <a:gd name="connsiteX169" fmla="*/ 479984 w 1088878"/>
                  <a:gd name="connsiteY169" fmla="*/ 800887 h 1055963"/>
                  <a:gd name="connsiteX170" fmla="*/ 466270 w 1088878"/>
                  <a:gd name="connsiteY170" fmla="*/ 798144 h 1055963"/>
                  <a:gd name="connsiteX171" fmla="*/ 447071 w 1088878"/>
                  <a:gd name="connsiteY171" fmla="*/ 806372 h 1055963"/>
                  <a:gd name="connsiteX172" fmla="*/ 447071 w 1088878"/>
                  <a:gd name="connsiteY172" fmla="*/ 806372 h 1055963"/>
                  <a:gd name="connsiteX173" fmla="*/ 433357 w 1088878"/>
                  <a:gd name="connsiteY173" fmla="*/ 806372 h 1055963"/>
                  <a:gd name="connsiteX174" fmla="*/ 419643 w 1088878"/>
                  <a:gd name="connsiteY174" fmla="*/ 792659 h 1055963"/>
                  <a:gd name="connsiteX175" fmla="*/ 419643 w 1088878"/>
                  <a:gd name="connsiteY175" fmla="*/ 778945 h 1055963"/>
                  <a:gd name="connsiteX176" fmla="*/ 419643 w 1088878"/>
                  <a:gd name="connsiteY176" fmla="*/ 778945 h 1055963"/>
                  <a:gd name="connsiteX177" fmla="*/ 419643 w 1088878"/>
                  <a:gd name="connsiteY177" fmla="*/ 778945 h 1055963"/>
                  <a:gd name="connsiteX178" fmla="*/ 425129 w 1088878"/>
                  <a:gd name="connsiteY178" fmla="*/ 746032 h 1055963"/>
                  <a:gd name="connsiteX179" fmla="*/ 416901 w 1088878"/>
                  <a:gd name="connsiteY179" fmla="*/ 724089 h 1055963"/>
                  <a:gd name="connsiteX180" fmla="*/ 392215 w 1088878"/>
                  <a:gd name="connsiteY180" fmla="*/ 704890 h 1055963"/>
                  <a:gd name="connsiteX181" fmla="*/ 392215 w 1088878"/>
                  <a:gd name="connsiteY181" fmla="*/ 704890 h 1055963"/>
                  <a:gd name="connsiteX182" fmla="*/ 381245 w 1088878"/>
                  <a:gd name="connsiteY182" fmla="*/ 693919 h 1055963"/>
                  <a:gd name="connsiteX183" fmla="*/ 381245 w 1088878"/>
                  <a:gd name="connsiteY183" fmla="*/ 671977 h 1055963"/>
                  <a:gd name="connsiteX184" fmla="*/ 392215 w 1088878"/>
                  <a:gd name="connsiteY184" fmla="*/ 661006 h 1055963"/>
                  <a:gd name="connsiteX185" fmla="*/ 392215 w 1088878"/>
                  <a:gd name="connsiteY185" fmla="*/ 661006 h 1055963"/>
                  <a:gd name="connsiteX186" fmla="*/ 416901 w 1088878"/>
                  <a:gd name="connsiteY186" fmla="*/ 641807 h 1055963"/>
                  <a:gd name="connsiteX187" fmla="*/ 425129 w 1088878"/>
                  <a:gd name="connsiteY187" fmla="*/ 619864 h 1055963"/>
                  <a:gd name="connsiteX188" fmla="*/ 419643 w 1088878"/>
                  <a:gd name="connsiteY188" fmla="*/ 586951 h 1055963"/>
                  <a:gd name="connsiteX189" fmla="*/ 419643 w 1088878"/>
                  <a:gd name="connsiteY189" fmla="*/ 586951 h 1055963"/>
                  <a:gd name="connsiteX190" fmla="*/ 419643 w 1088878"/>
                  <a:gd name="connsiteY190" fmla="*/ 586951 h 1055963"/>
                  <a:gd name="connsiteX191" fmla="*/ 419643 w 1088878"/>
                  <a:gd name="connsiteY191" fmla="*/ 573238 h 1055963"/>
                  <a:gd name="connsiteX192" fmla="*/ 433357 w 1088878"/>
                  <a:gd name="connsiteY192" fmla="*/ 559524 h 1055963"/>
                  <a:gd name="connsiteX193" fmla="*/ 447071 w 1088878"/>
                  <a:gd name="connsiteY193" fmla="*/ 559524 h 1055963"/>
                  <a:gd name="connsiteX194" fmla="*/ 447071 w 1088878"/>
                  <a:gd name="connsiteY194" fmla="*/ 559524 h 1055963"/>
                  <a:gd name="connsiteX195" fmla="*/ 479984 w 1088878"/>
                  <a:gd name="connsiteY195" fmla="*/ 565009 h 1055963"/>
                  <a:gd name="connsiteX196" fmla="*/ 501926 w 1088878"/>
                  <a:gd name="connsiteY196" fmla="*/ 556781 h 1055963"/>
                  <a:gd name="connsiteX197" fmla="*/ 521126 w 1088878"/>
                  <a:gd name="connsiteY197" fmla="*/ 532096 h 1055963"/>
                  <a:gd name="connsiteX198" fmla="*/ 521126 w 1088878"/>
                  <a:gd name="connsiteY198" fmla="*/ 532096 h 1055963"/>
                  <a:gd name="connsiteX199" fmla="*/ 532098 w 1088878"/>
                  <a:gd name="connsiteY199" fmla="*/ 521125 h 1055963"/>
                  <a:gd name="connsiteX200" fmla="*/ 551297 w 1088878"/>
                  <a:gd name="connsiteY200" fmla="*/ 521125 h 1055963"/>
                  <a:gd name="connsiteX201" fmla="*/ 562267 w 1088878"/>
                  <a:gd name="connsiteY201" fmla="*/ 532096 h 1055963"/>
                  <a:gd name="connsiteX202" fmla="*/ 562267 w 1088878"/>
                  <a:gd name="connsiteY202" fmla="*/ 532096 h 1055963"/>
                  <a:gd name="connsiteX203" fmla="*/ 581467 w 1088878"/>
                  <a:gd name="connsiteY203" fmla="*/ 556781 h 1055963"/>
                  <a:gd name="connsiteX204" fmla="*/ 603409 w 1088878"/>
                  <a:gd name="connsiteY204" fmla="*/ 565009 h 1055963"/>
                  <a:gd name="connsiteX205" fmla="*/ 636322 w 1088878"/>
                  <a:gd name="connsiteY205" fmla="*/ 559524 h 1055963"/>
                  <a:gd name="connsiteX206" fmla="*/ 636322 w 1088878"/>
                  <a:gd name="connsiteY206" fmla="*/ 559524 h 1055963"/>
                  <a:gd name="connsiteX207" fmla="*/ 650036 w 1088878"/>
                  <a:gd name="connsiteY207" fmla="*/ 559524 h 1055963"/>
                  <a:gd name="connsiteX208" fmla="*/ 663750 w 1088878"/>
                  <a:gd name="connsiteY208" fmla="*/ 573238 h 1055963"/>
                  <a:gd name="connsiteX209" fmla="*/ 663750 w 1088878"/>
                  <a:gd name="connsiteY209" fmla="*/ 586951 h 1055963"/>
                  <a:gd name="connsiteX210" fmla="*/ 663750 w 1088878"/>
                  <a:gd name="connsiteY210" fmla="*/ 586951 h 1055963"/>
                  <a:gd name="connsiteX211" fmla="*/ 658264 w 1088878"/>
                  <a:gd name="connsiteY211" fmla="*/ 619864 h 1055963"/>
                  <a:gd name="connsiteX212" fmla="*/ 666492 w 1088878"/>
                  <a:gd name="connsiteY212" fmla="*/ 641807 h 1055963"/>
                  <a:gd name="connsiteX213" fmla="*/ 691178 w 1088878"/>
                  <a:gd name="connsiteY213" fmla="*/ 661006 h 1055963"/>
                  <a:gd name="connsiteX214" fmla="*/ 691178 w 1088878"/>
                  <a:gd name="connsiteY214" fmla="*/ 661006 h 1055963"/>
                  <a:gd name="connsiteX215" fmla="*/ 702149 w 1088878"/>
                  <a:gd name="connsiteY215" fmla="*/ 671977 h 1055963"/>
                  <a:gd name="connsiteX216" fmla="*/ 702149 w 1088878"/>
                  <a:gd name="connsiteY216" fmla="*/ 691176 h 1055963"/>
                  <a:gd name="connsiteX217" fmla="*/ 691178 w 1088878"/>
                  <a:gd name="connsiteY217" fmla="*/ 702147 h 1055963"/>
                  <a:gd name="connsiteX218" fmla="*/ 691178 w 1088878"/>
                  <a:gd name="connsiteY218" fmla="*/ 702147 h 1055963"/>
                  <a:gd name="connsiteX219" fmla="*/ 666492 w 1088878"/>
                  <a:gd name="connsiteY219" fmla="*/ 721347 h 1055963"/>
                  <a:gd name="connsiteX220" fmla="*/ 658264 w 1088878"/>
                  <a:gd name="connsiteY220" fmla="*/ 743289 h 1055963"/>
                  <a:gd name="connsiteX221" fmla="*/ 663750 w 1088878"/>
                  <a:gd name="connsiteY221" fmla="*/ 776202 h 1055963"/>
                  <a:gd name="connsiteX222" fmla="*/ 663750 w 1088878"/>
                  <a:gd name="connsiteY222" fmla="*/ 776202 h 1055963"/>
                  <a:gd name="connsiteX223" fmla="*/ 663750 w 1088878"/>
                  <a:gd name="connsiteY223" fmla="*/ 792659 h 1055963"/>
                  <a:gd name="connsiteX224" fmla="*/ 663750 w 1088878"/>
                  <a:gd name="connsiteY224" fmla="*/ 792659 h 1055963"/>
                  <a:gd name="connsiteX225" fmla="*/ 817344 w 1088878"/>
                  <a:gd name="connsiteY225" fmla="*/ 732318 h 1055963"/>
                  <a:gd name="connsiteX226" fmla="*/ 896885 w 1088878"/>
                  <a:gd name="connsiteY226" fmla="*/ 652778 h 1055963"/>
                  <a:gd name="connsiteX227" fmla="*/ 976426 w 1088878"/>
                  <a:gd name="connsiteY227" fmla="*/ 732318 h 1055963"/>
                  <a:gd name="connsiteX228" fmla="*/ 913341 w 1088878"/>
                  <a:gd name="connsiteY228" fmla="*/ 809115 h 1055963"/>
                  <a:gd name="connsiteX229" fmla="*/ 883171 w 1088878"/>
                  <a:gd name="connsiteY229" fmla="*/ 809115 h 1055963"/>
                  <a:gd name="connsiteX230" fmla="*/ 817344 w 1088878"/>
                  <a:gd name="connsiteY230" fmla="*/ 732318 h 1055963"/>
                  <a:gd name="connsiteX231" fmla="*/ 817344 w 1088878"/>
                  <a:gd name="connsiteY231" fmla="*/ 732318 h 105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088878" h="1055963">
                    <a:moveTo>
                      <a:pt x="1066937" y="880427"/>
                    </a:moveTo>
                    <a:cubicBezTo>
                      <a:pt x="1061451" y="872198"/>
                      <a:pt x="1053223" y="869456"/>
                      <a:pt x="1044995" y="874941"/>
                    </a:cubicBezTo>
                    <a:cubicBezTo>
                      <a:pt x="1036766" y="880427"/>
                      <a:pt x="1034024" y="888655"/>
                      <a:pt x="1039510" y="896884"/>
                    </a:cubicBezTo>
                    <a:cubicBezTo>
                      <a:pt x="1050480" y="916083"/>
                      <a:pt x="1055965" y="935282"/>
                      <a:pt x="1055965" y="957224"/>
                    </a:cubicBezTo>
                    <a:lnTo>
                      <a:pt x="1055965" y="998366"/>
                    </a:lnTo>
                    <a:cubicBezTo>
                      <a:pt x="1055965" y="1009337"/>
                      <a:pt x="1044995" y="1020308"/>
                      <a:pt x="1034024" y="1020308"/>
                    </a:cubicBezTo>
                    <a:lnTo>
                      <a:pt x="1009338" y="1020308"/>
                    </a:lnTo>
                    <a:lnTo>
                      <a:pt x="1009338" y="970938"/>
                    </a:lnTo>
                    <a:cubicBezTo>
                      <a:pt x="1009338" y="962710"/>
                      <a:pt x="1001110" y="954481"/>
                      <a:pt x="992882" y="954481"/>
                    </a:cubicBezTo>
                    <a:cubicBezTo>
                      <a:pt x="984654" y="954481"/>
                      <a:pt x="976426" y="962710"/>
                      <a:pt x="976426" y="970938"/>
                    </a:cubicBezTo>
                    <a:lnTo>
                      <a:pt x="976426" y="1020308"/>
                    </a:lnTo>
                    <a:lnTo>
                      <a:pt x="814602" y="1020308"/>
                    </a:lnTo>
                    <a:lnTo>
                      <a:pt x="814602" y="970938"/>
                    </a:lnTo>
                    <a:cubicBezTo>
                      <a:pt x="814602" y="962710"/>
                      <a:pt x="806374" y="954481"/>
                      <a:pt x="798146" y="954481"/>
                    </a:cubicBezTo>
                    <a:cubicBezTo>
                      <a:pt x="789917" y="954481"/>
                      <a:pt x="781689" y="962710"/>
                      <a:pt x="781689" y="970938"/>
                    </a:cubicBezTo>
                    <a:lnTo>
                      <a:pt x="781689" y="1020308"/>
                    </a:lnTo>
                    <a:lnTo>
                      <a:pt x="757005" y="1020308"/>
                    </a:lnTo>
                    <a:cubicBezTo>
                      <a:pt x="746033" y="1020308"/>
                      <a:pt x="735061" y="1009337"/>
                      <a:pt x="735061" y="998366"/>
                    </a:cubicBezTo>
                    <a:lnTo>
                      <a:pt x="735061" y="957224"/>
                    </a:lnTo>
                    <a:cubicBezTo>
                      <a:pt x="735061" y="894141"/>
                      <a:pt x="787175" y="842028"/>
                      <a:pt x="850258" y="842028"/>
                    </a:cubicBezTo>
                    <a:lnTo>
                      <a:pt x="938027" y="842028"/>
                    </a:lnTo>
                    <a:cubicBezTo>
                      <a:pt x="954483" y="842028"/>
                      <a:pt x="973682" y="844771"/>
                      <a:pt x="987396" y="852999"/>
                    </a:cubicBezTo>
                    <a:cubicBezTo>
                      <a:pt x="995624" y="855742"/>
                      <a:pt x="1003854" y="852999"/>
                      <a:pt x="1009338" y="844771"/>
                    </a:cubicBezTo>
                    <a:cubicBezTo>
                      <a:pt x="1012082" y="836542"/>
                      <a:pt x="1009338" y="828315"/>
                      <a:pt x="1001110" y="822829"/>
                    </a:cubicBezTo>
                    <a:cubicBezTo>
                      <a:pt x="990140" y="817343"/>
                      <a:pt x="979168" y="814601"/>
                      <a:pt x="968197" y="811858"/>
                    </a:cubicBezTo>
                    <a:cubicBezTo>
                      <a:pt x="990140" y="792659"/>
                      <a:pt x="1003854" y="762488"/>
                      <a:pt x="1003854" y="729575"/>
                    </a:cubicBezTo>
                    <a:cubicBezTo>
                      <a:pt x="1003854" y="669234"/>
                      <a:pt x="954483" y="617122"/>
                      <a:pt x="891399" y="617122"/>
                    </a:cubicBezTo>
                    <a:cubicBezTo>
                      <a:pt x="831058" y="617122"/>
                      <a:pt x="778947" y="666491"/>
                      <a:pt x="778947" y="729575"/>
                    </a:cubicBezTo>
                    <a:cubicBezTo>
                      <a:pt x="778947" y="762488"/>
                      <a:pt x="792660" y="789916"/>
                      <a:pt x="814602" y="811858"/>
                    </a:cubicBezTo>
                    <a:cubicBezTo>
                      <a:pt x="809116" y="811858"/>
                      <a:pt x="803631" y="814601"/>
                      <a:pt x="798146" y="817343"/>
                    </a:cubicBezTo>
                    <a:lnTo>
                      <a:pt x="685692" y="751517"/>
                    </a:lnTo>
                    <a:cubicBezTo>
                      <a:pt x="688436" y="746032"/>
                      <a:pt x="691178" y="740546"/>
                      <a:pt x="691178" y="735060"/>
                    </a:cubicBezTo>
                    <a:cubicBezTo>
                      <a:pt x="713120" y="732318"/>
                      <a:pt x="729577" y="715861"/>
                      <a:pt x="729577" y="693919"/>
                    </a:cubicBezTo>
                    <a:lnTo>
                      <a:pt x="729577" y="674720"/>
                    </a:lnTo>
                    <a:cubicBezTo>
                      <a:pt x="729577" y="652778"/>
                      <a:pt x="713120" y="633578"/>
                      <a:pt x="691178" y="633578"/>
                    </a:cubicBezTo>
                    <a:cubicBezTo>
                      <a:pt x="688436" y="625350"/>
                      <a:pt x="685692" y="619864"/>
                      <a:pt x="682950" y="614379"/>
                    </a:cubicBezTo>
                    <a:cubicBezTo>
                      <a:pt x="696664" y="597922"/>
                      <a:pt x="696664" y="573238"/>
                      <a:pt x="680206" y="556781"/>
                    </a:cubicBezTo>
                    <a:lnTo>
                      <a:pt x="666492" y="543067"/>
                    </a:lnTo>
                    <a:cubicBezTo>
                      <a:pt x="650036" y="526611"/>
                      <a:pt x="625351" y="526611"/>
                      <a:pt x="608895" y="540325"/>
                    </a:cubicBezTo>
                    <a:cubicBezTo>
                      <a:pt x="603409" y="537582"/>
                      <a:pt x="595181" y="534839"/>
                      <a:pt x="589695" y="532096"/>
                    </a:cubicBezTo>
                    <a:cubicBezTo>
                      <a:pt x="586953" y="512897"/>
                      <a:pt x="573239" y="496440"/>
                      <a:pt x="554039" y="493697"/>
                    </a:cubicBezTo>
                    <a:lnTo>
                      <a:pt x="554039" y="436099"/>
                    </a:lnTo>
                    <a:lnTo>
                      <a:pt x="677464" y="436099"/>
                    </a:lnTo>
                    <a:cubicBezTo>
                      <a:pt x="707634" y="436099"/>
                      <a:pt x="732319" y="411414"/>
                      <a:pt x="732319" y="381244"/>
                    </a:cubicBezTo>
                    <a:lnTo>
                      <a:pt x="732319" y="340103"/>
                    </a:lnTo>
                    <a:cubicBezTo>
                      <a:pt x="732319" y="268791"/>
                      <a:pt x="682950" y="211193"/>
                      <a:pt x="617123" y="194736"/>
                    </a:cubicBezTo>
                    <a:cubicBezTo>
                      <a:pt x="639064" y="175537"/>
                      <a:pt x="652778" y="145366"/>
                      <a:pt x="652778" y="112453"/>
                    </a:cubicBezTo>
                    <a:cubicBezTo>
                      <a:pt x="652778" y="52113"/>
                      <a:pt x="603409" y="0"/>
                      <a:pt x="540326" y="0"/>
                    </a:cubicBezTo>
                    <a:cubicBezTo>
                      <a:pt x="479984" y="0"/>
                      <a:pt x="427873" y="49370"/>
                      <a:pt x="427873" y="112453"/>
                    </a:cubicBezTo>
                    <a:cubicBezTo>
                      <a:pt x="427873" y="145366"/>
                      <a:pt x="441587" y="172794"/>
                      <a:pt x="463528" y="194736"/>
                    </a:cubicBezTo>
                    <a:cubicBezTo>
                      <a:pt x="449815" y="197479"/>
                      <a:pt x="438843" y="202965"/>
                      <a:pt x="427873" y="208450"/>
                    </a:cubicBezTo>
                    <a:cubicBezTo>
                      <a:pt x="419643" y="211193"/>
                      <a:pt x="416901" y="222164"/>
                      <a:pt x="419643" y="230392"/>
                    </a:cubicBezTo>
                    <a:cubicBezTo>
                      <a:pt x="422387" y="238621"/>
                      <a:pt x="433357" y="241363"/>
                      <a:pt x="441587" y="238621"/>
                    </a:cubicBezTo>
                    <a:cubicBezTo>
                      <a:pt x="458042" y="230392"/>
                      <a:pt x="477242" y="224907"/>
                      <a:pt x="493698" y="224907"/>
                    </a:cubicBezTo>
                    <a:lnTo>
                      <a:pt x="581467" y="224907"/>
                    </a:lnTo>
                    <a:cubicBezTo>
                      <a:pt x="644550" y="224907"/>
                      <a:pt x="696664" y="277019"/>
                      <a:pt x="696664" y="340103"/>
                    </a:cubicBezTo>
                    <a:lnTo>
                      <a:pt x="696664" y="381244"/>
                    </a:lnTo>
                    <a:cubicBezTo>
                      <a:pt x="696664" y="392215"/>
                      <a:pt x="685692" y="403186"/>
                      <a:pt x="674722" y="403186"/>
                    </a:cubicBezTo>
                    <a:lnTo>
                      <a:pt x="650036" y="403186"/>
                    </a:lnTo>
                    <a:lnTo>
                      <a:pt x="650036" y="353817"/>
                    </a:lnTo>
                    <a:cubicBezTo>
                      <a:pt x="650036" y="345588"/>
                      <a:pt x="641808" y="337360"/>
                      <a:pt x="633580" y="337360"/>
                    </a:cubicBezTo>
                    <a:cubicBezTo>
                      <a:pt x="625351" y="337360"/>
                      <a:pt x="617123" y="345588"/>
                      <a:pt x="617123" y="353817"/>
                    </a:cubicBezTo>
                    <a:lnTo>
                      <a:pt x="617123" y="403186"/>
                    </a:lnTo>
                    <a:lnTo>
                      <a:pt x="455300" y="403186"/>
                    </a:lnTo>
                    <a:lnTo>
                      <a:pt x="455300" y="353817"/>
                    </a:lnTo>
                    <a:cubicBezTo>
                      <a:pt x="455300" y="345588"/>
                      <a:pt x="447071" y="337360"/>
                      <a:pt x="438843" y="337360"/>
                    </a:cubicBezTo>
                    <a:cubicBezTo>
                      <a:pt x="430615" y="337360"/>
                      <a:pt x="422387" y="345588"/>
                      <a:pt x="422387" y="353817"/>
                    </a:cubicBezTo>
                    <a:lnTo>
                      <a:pt x="422387" y="403186"/>
                    </a:lnTo>
                    <a:lnTo>
                      <a:pt x="403187" y="403186"/>
                    </a:lnTo>
                    <a:cubicBezTo>
                      <a:pt x="392215" y="403186"/>
                      <a:pt x="381245" y="392215"/>
                      <a:pt x="381245" y="381244"/>
                    </a:cubicBezTo>
                    <a:lnTo>
                      <a:pt x="381245" y="340103"/>
                    </a:lnTo>
                    <a:cubicBezTo>
                      <a:pt x="381245" y="320904"/>
                      <a:pt x="386731" y="298961"/>
                      <a:pt x="397701" y="282505"/>
                    </a:cubicBezTo>
                    <a:cubicBezTo>
                      <a:pt x="403187" y="274276"/>
                      <a:pt x="400445" y="266048"/>
                      <a:pt x="392215" y="260562"/>
                    </a:cubicBezTo>
                    <a:cubicBezTo>
                      <a:pt x="383987" y="255077"/>
                      <a:pt x="375759" y="257820"/>
                      <a:pt x="370274" y="266048"/>
                    </a:cubicBezTo>
                    <a:cubicBezTo>
                      <a:pt x="356560" y="287990"/>
                      <a:pt x="351074" y="312675"/>
                      <a:pt x="351074" y="340103"/>
                    </a:cubicBezTo>
                    <a:lnTo>
                      <a:pt x="351074" y="381244"/>
                    </a:lnTo>
                    <a:cubicBezTo>
                      <a:pt x="351074" y="411414"/>
                      <a:pt x="375759" y="436099"/>
                      <a:pt x="405929" y="436099"/>
                    </a:cubicBezTo>
                    <a:lnTo>
                      <a:pt x="529354" y="436099"/>
                    </a:lnTo>
                    <a:lnTo>
                      <a:pt x="529354" y="493697"/>
                    </a:lnTo>
                    <a:cubicBezTo>
                      <a:pt x="510156" y="496440"/>
                      <a:pt x="493698" y="512897"/>
                      <a:pt x="493698" y="532096"/>
                    </a:cubicBezTo>
                    <a:cubicBezTo>
                      <a:pt x="485470" y="534839"/>
                      <a:pt x="479984" y="537582"/>
                      <a:pt x="474498" y="540325"/>
                    </a:cubicBezTo>
                    <a:cubicBezTo>
                      <a:pt x="458042" y="526611"/>
                      <a:pt x="433357" y="526611"/>
                      <a:pt x="416901" y="543067"/>
                    </a:cubicBezTo>
                    <a:lnTo>
                      <a:pt x="403187" y="556781"/>
                    </a:lnTo>
                    <a:cubicBezTo>
                      <a:pt x="386731" y="573238"/>
                      <a:pt x="386731" y="597922"/>
                      <a:pt x="400445" y="614379"/>
                    </a:cubicBezTo>
                    <a:cubicBezTo>
                      <a:pt x="397701" y="619864"/>
                      <a:pt x="394959" y="628093"/>
                      <a:pt x="392215" y="633578"/>
                    </a:cubicBezTo>
                    <a:cubicBezTo>
                      <a:pt x="370274" y="636321"/>
                      <a:pt x="353818" y="652778"/>
                      <a:pt x="353818" y="674720"/>
                    </a:cubicBezTo>
                    <a:lnTo>
                      <a:pt x="353818" y="696662"/>
                    </a:lnTo>
                    <a:cubicBezTo>
                      <a:pt x="353818" y="718604"/>
                      <a:pt x="370274" y="737803"/>
                      <a:pt x="392215" y="737803"/>
                    </a:cubicBezTo>
                    <a:cubicBezTo>
                      <a:pt x="394959" y="743289"/>
                      <a:pt x="394959" y="748774"/>
                      <a:pt x="397701" y="754260"/>
                    </a:cubicBezTo>
                    <a:lnTo>
                      <a:pt x="285248" y="820086"/>
                    </a:lnTo>
                    <a:cubicBezTo>
                      <a:pt x="279763" y="817343"/>
                      <a:pt x="274277" y="817343"/>
                      <a:pt x="268791" y="814601"/>
                    </a:cubicBezTo>
                    <a:cubicBezTo>
                      <a:pt x="290734" y="795401"/>
                      <a:pt x="304448" y="765231"/>
                      <a:pt x="304448" y="732318"/>
                    </a:cubicBezTo>
                    <a:cubicBezTo>
                      <a:pt x="304448" y="671977"/>
                      <a:pt x="255077" y="619864"/>
                      <a:pt x="191994" y="619864"/>
                    </a:cubicBezTo>
                    <a:cubicBezTo>
                      <a:pt x="131653" y="619864"/>
                      <a:pt x="79541" y="669234"/>
                      <a:pt x="79541" y="732318"/>
                    </a:cubicBezTo>
                    <a:cubicBezTo>
                      <a:pt x="79541" y="765231"/>
                      <a:pt x="93255" y="792659"/>
                      <a:pt x="115197" y="814601"/>
                    </a:cubicBezTo>
                    <a:cubicBezTo>
                      <a:pt x="49369" y="828315"/>
                      <a:pt x="0" y="888655"/>
                      <a:pt x="0" y="959967"/>
                    </a:cubicBezTo>
                    <a:lnTo>
                      <a:pt x="0" y="1001108"/>
                    </a:lnTo>
                    <a:cubicBezTo>
                      <a:pt x="0" y="1031279"/>
                      <a:pt x="24686" y="1055964"/>
                      <a:pt x="54855" y="1055964"/>
                    </a:cubicBezTo>
                    <a:lnTo>
                      <a:pt x="331876" y="1055964"/>
                    </a:lnTo>
                    <a:cubicBezTo>
                      <a:pt x="362046" y="1055964"/>
                      <a:pt x="386731" y="1031279"/>
                      <a:pt x="386731" y="1001108"/>
                    </a:cubicBezTo>
                    <a:lnTo>
                      <a:pt x="386731" y="959967"/>
                    </a:lnTo>
                    <a:cubicBezTo>
                      <a:pt x="386731" y="910597"/>
                      <a:pt x="362046" y="863970"/>
                      <a:pt x="320904" y="836542"/>
                    </a:cubicBezTo>
                    <a:lnTo>
                      <a:pt x="392215" y="795401"/>
                    </a:lnTo>
                    <a:cubicBezTo>
                      <a:pt x="394959" y="803629"/>
                      <a:pt x="397701" y="811858"/>
                      <a:pt x="403187" y="817343"/>
                    </a:cubicBezTo>
                    <a:lnTo>
                      <a:pt x="416901" y="831057"/>
                    </a:lnTo>
                    <a:cubicBezTo>
                      <a:pt x="433357" y="847514"/>
                      <a:pt x="458042" y="847514"/>
                      <a:pt x="474498" y="833800"/>
                    </a:cubicBezTo>
                    <a:cubicBezTo>
                      <a:pt x="479984" y="836542"/>
                      <a:pt x="488212" y="839285"/>
                      <a:pt x="493698" y="842028"/>
                    </a:cubicBezTo>
                    <a:cubicBezTo>
                      <a:pt x="496442" y="863970"/>
                      <a:pt x="512898" y="880427"/>
                      <a:pt x="534840" y="880427"/>
                    </a:cubicBezTo>
                    <a:lnTo>
                      <a:pt x="554039" y="880427"/>
                    </a:lnTo>
                    <a:cubicBezTo>
                      <a:pt x="575981" y="880427"/>
                      <a:pt x="595181" y="863970"/>
                      <a:pt x="595181" y="842028"/>
                    </a:cubicBezTo>
                    <a:cubicBezTo>
                      <a:pt x="603409" y="839285"/>
                      <a:pt x="608895" y="836542"/>
                      <a:pt x="614381" y="833800"/>
                    </a:cubicBezTo>
                    <a:cubicBezTo>
                      <a:pt x="630837" y="847514"/>
                      <a:pt x="655522" y="847514"/>
                      <a:pt x="671978" y="831057"/>
                    </a:cubicBezTo>
                    <a:lnTo>
                      <a:pt x="685692" y="817343"/>
                    </a:lnTo>
                    <a:cubicBezTo>
                      <a:pt x="691178" y="811858"/>
                      <a:pt x="696664" y="803629"/>
                      <a:pt x="696664" y="795401"/>
                    </a:cubicBezTo>
                    <a:lnTo>
                      <a:pt x="767975" y="836542"/>
                    </a:lnTo>
                    <a:cubicBezTo>
                      <a:pt x="729577" y="863970"/>
                      <a:pt x="702149" y="907854"/>
                      <a:pt x="702149" y="959967"/>
                    </a:cubicBezTo>
                    <a:lnTo>
                      <a:pt x="702149" y="1001108"/>
                    </a:lnTo>
                    <a:cubicBezTo>
                      <a:pt x="702149" y="1031279"/>
                      <a:pt x="726833" y="1055964"/>
                      <a:pt x="757005" y="1055964"/>
                    </a:cubicBezTo>
                    <a:lnTo>
                      <a:pt x="1034024" y="1055964"/>
                    </a:lnTo>
                    <a:cubicBezTo>
                      <a:pt x="1064193" y="1055964"/>
                      <a:pt x="1088879" y="1031279"/>
                      <a:pt x="1088879" y="1001108"/>
                    </a:cubicBezTo>
                    <a:lnTo>
                      <a:pt x="1088879" y="959967"/>
                    </a:lnTo>
                    <a:cubicBezTo>
                      <a:pt x="1088879" y="929797"/>
                      <a:pt x="1080651" y="905112"/>
                      <a:pt x="1066937" y="880427"/>
                    </a:cubicBezTo>
                    <a:lnTo>
                      <a:pt x="1066937" y="880427"/>
                    </a:lnTo>
                    <a:close/>
                    <a:moveTo>
                      <a:pt x="463528" y="112453"/>
                    </a:moveTo>
                    <a:cubicBezTo>
                      <a:pt x="463528" y="68569"/>
                      <a:pt x="499184" y="32913"/>
                      <a:pt x="543068" y="32913"/>
                    </a:cubicBezTo>
                    <a:cubicBezTo>
                      <a:pt x="586953" y="32913"/>
                      <a:pt x="622609" y="68569"/>
                      <a:pt x="622609" y="112453"/>
                    </a:cubicBezTo>
                    <a:cubicBezTo>
                      <a:pt x="622609" y="150852"/>
                      <a:pt x="595181" y="183765"/>
                      <a:pt x="559525" y="189251"/>
                    </a:cubicBezTo>
                    <a:lnTo>
                      <a:pt x="529354" y="189251"/>
                    </a:lnTo>
                    <a:cubicBezTo>
                      <a:pt x="488212" y="183765"/>
                      <a:pt x="463528" y="150852"/>
                      <a:pt x="463528" y="112453"/>
                    </a:cubicBezTo>
                    <a:lnTo>
                      <a:pt x="463528" y="112453"/>
                    </a:lnTo>
                    <a:close/>
                    <a:moveTo>
                      <a:pt x="106969" y="732318"/>
                    </a:moveTo>
                    <a:cubicBezTo>
                      <a:pt x="106969" y="688434"/>
                      <a:pt x="142624" y="652778"/>
                      <a:pt x="186508" y="652778"/>
                    </a:cubicBezTo>
                    <a:cubicBezTo>
                      <a:pt x="230393" y="652778"/>
                      <a:pt x="266049" y="688434"/>
                      <a:pt x="266049" y="732318"/>
                    </a:cubicBezTo>
                    <a:cubicBezTo>
                      <a:pt x="266049" y="770716"/>
                      <a:pt x="238621" y="803629"/>
                      <a:pt x="202965" y="809115"/>
                    </a:cubicBezTo>
                    <a:lnTo>
                      <a:pt x="172794" y="809115"/>
                    </a:lnTo>
                    <a:cubicBezTo>
                      <a:pt x="134396" y="803629"/>
                      <a:pt x="106969" y="770716"/>
                      <a:pt x="106969" y="732318"/>
                    </a:cubicBezTo>
                    <a:lnTo>
                      <a:pt x="106969" y="732318"/>
                    </a:lnTo>
                    <a:close/>
                    <a:moveTo>
                      <a:pt x="345590" y="957224"/>
                    </a:moveTo>
                    <a:lnTo>
                      <a:pt x="345590" y="998366"/>
                    </a:lnTo>
                    <a:cubicBezTo>
                      <a:pt x="345590" y="1009337"/>
                      <a:pt x="334618" y="1020308"/>
                      <a:pt x="323646" y="1020308"/>
                    </a:cubicBezTo>
                    <a:lnTo>
                      <a:pt x="298962" y="1020308"/>
                    </a:lnTo>
                    <a:lnTo>
                      <a:pt x="298962" y="970938"/>
                    </a:lnTo>
                    <a:cubicBezTo>
                      <a:pt x="298962" y="962710"/>
                      <a:pt x="290734" y="954481"/>
                      <a:pt x="282505" y="954481"/>
                    </a:cubicBezTo>
                    <a:cubicBezTo>
                      <a:pt x="274277" y="954481"/>
                      <a:pt x="266049" y="962710"/>
                      <a:pt x="266049" y="970938"/>
                    </a:cubicBezTo>
                    <a:lnTo>
                      <a:pt x="266049" y="1020308"/>
                    </a:lnTo>
                    <a:lnTo>
                      <a:pt x="104225" y="1020308"/>
                    </a:lnTo>
                    <a:lnTo>
                      <a:pt x="104225" y="970938"/>
                    </a:lnTo>
                    <a:cubicBezTo>
                      <a:pt x="104225" y="962710"/>
                      <a:pt x="95997" y="954481"/>
                      <a:pt x="87769" y="954481"/>
                    </a:cubicBezTo>
                    <a:cubicBezTo>
                      <a:pt x="79541" y="954481"/>
                      <a:pt x="71313" y="962710"/>
                      <a:pt x="71313" y="970938"/>
                    </a:cubicBezTo>
                    <a:lnTo>
                      <a:pt x="71313" y="1020308"/>
                    </a:lnTo>
                    <a:lnTo>
                      <a:pt x="46627" y="1020308"/>
                    </a:lnTo>
                    <a:cubicBezTo>
                      <a:pt x="35656" y="1020308"/>
                      <a:pt x="24686" y="1009337"/>
                      <a:pt x="24686" y="998366"/>
                    </a:cubicBezTo>
                    <a:lnTo>
                      <a:pt x="24686" y="957224"/>
                    </a:lnTo>
                    <a:cubicBezTo>
                      <a:pt x="24686" y="894141"/>
                      <a:pt x="76797" y="842028"/>
                      <a:pt x="139882" y="842028"/>
                    </a:cubicBezTo>
                    <a:lnTo>
                      <a:pt x="227649" y="842028"/>
                    </a:lnTo>
                    <a:cubicBezTo>
                      <a:pt x="293476" y="842028"/>
                      <a:pt x="345590" y="894141"/>
                      <a:pt x="345590" y="957224"/>
                    </a:cubicBezTo>
                    <a:lnTo>
                      <a:pt x="345590" y="957224"/>
                    </a:lnTo>
                    <a:close/>
                    <a:moveTo>
                      <a:pt x="663750" y="792659"/>
                    </a:moveTo>
                    <a:lnTo>
                      <a:pt x="650036" y="806372"/>
                    </a:lnTo>
                    <a:cubicBezTo>
                      <a:pt x="647294" y="809115"/>
                      <a:pt x="639064" y="809115"/>
                      <a:pt x="636322" y="806372"/>
                    </a:cubicBezTo>
                    <a:lnTo>
                      <a:pt x="636322" y="806372"/>
                    </a:lnTo>
                    <a:cubicBezTo>
                      <a:pt x="628094" y="798144"/>
                      <a:pt x="614381" y="795401"/>
                      <a:pt x="603409" y="800887"/>
                    </a:cubicBezTo>
                    <a:cubicBezTo>
                      <a:pt x="597923" y="803629"/>
                      <a:pt x="589695" y="806372"/>
                      <a:pt x="581467" y="809115"/>
                    </a:cubicBezTo>
                    <a:cubicBezTo>
                      <a:pt x="570495" y="811858"/>
                      <a:pt x="562267" y="822829"/>
                      <a:pt x="562267" y="833800"/>
                    </a:cubicBezTo>
                    <a:cubicBezTo>
                      <a:pt x="562267" y="833800"/>
                      <a:pt x="562267" y="833800"/>
                      <a:pt x="562267" y="833800"/>
                    </a:cubicBezTo>
                    <a:cubicBezTo>
                      <a:pt x="562267" y="839285"/>
                      <a:pt x="556781" y="844771"/>
                      <a:pt x="551297" y="844771"/>
                    </a:cubicBezTo>
                    <a:lnTo>
                      <a:pt x="532098" y="844771"/>
                    </a:lnTo>
                    <a:cubicBezTo>
                      <a:pt x="521126" y="844771"/>
                      <a:pt x="521126" y="833800"/>
                      <a:pt x="521126" y="833800"/>
                    </a:cubicBezTo>
                    <a:cubicBezTo>
                      <a:pt x="521126" y="822829"/>
                      <a:pt x="512898" y="811858"/>
                      <a:pt x="501926" y="809115"/>
                    </a:cubicBezTo>
                    <a:cubicBezTo>
                      <a:pt x="493698" y="806372"/>
                      <a:pt x="488212" y="803629"/>
                      <a:pt x="479984" y="800887"/>
                    </a:cubicBezTo>
                    <a:cubicBezTo>
                      <a:pt x="474498" y="798144"/>
                      <a:pt x="471756" y="798144"/>
                      <a:pt x="466270" y="798144"/>
                    </a:cubicBezTo>
                    <a:cubicBezTo>
                      <a:pt x="458042" y="798144"/>
                      <a:pt x="452557" y="800887"/>
                      <a:pt x="447071" y="806372"/>
                    </a:cubicBezTo>
                    <a:lnTo>
                      <a:pt x="447071" y="806372"/>
                    </a:lnTo>
                    <a:cubicBezTo>
                      <a:pt x="444329" y="809115"/>
                      <a:pt x="436101" y="809115"/>
                      <a:pt x="433357" y="806372"/>
                    </a:cubicBezTo>
                    <a:lnTo>
                      <a:pt x="419643" y="792659"/>
                    </a:lnTo>
                    <a:cubicBezTo>
                      <a:pt x="416901" y="789916"/>
                      <a:pt x="416901" y="781687"/>
                      <a:pt x="419643" y="778945"/>
                    </a:cubicBezTo>
                    <a:cubicBezTo>
                      <a:pt x="419643" y="778945"/>
                      <a:pt x="419643" y="778945"/>
                      <a:pt x="419643" y="778945"/>
                    </a:cubicBezTo>
                    <a:cubicBezTo>
                      <a:pt x="419643" y="778945"/>
                      <a:pt x="419643" y="778945"/>
                      <a:pt x="419643" y="778945"/>
                    </a:cubicBezTo>
                    <a:cubicBezTo>
                      <a:pt x="427873" y="770716"/>
                      <a:pt x="430615" y="757003"/>
                      <a:pt x="425129" y="746032"/>
                    </a:cubicBezTo>
                    <a:cubicBezTo>
                      <a:pt x="422387" y="740546"/>
                      <a:pt x="419643" y="732318"/>
                      <a:pt x="416901" y="724089"/>
                    </a:cubicBezTo>
                    <a:cubicBezTo>
                      <a:pt x="414159" y="713118"/>
                      <a:pt x="403187" y="704890"/>
                      <a:pt x="392215" y="704890"/>
                    </a:cubicBezTo>
                    <a:cubicBezTo>
                      <a:pt x="392215" y="704890"/>
                      <a:pt x="392215" y="704890"/>
                      <a:pt x="392215" y="704890"/>
                    </a:cubicBezTo>
                    <a:cubicBezTo>
                      <a:pt x="386731" y="704890"/>
                      <a:pt x="381245" y="699404"/>
                      <a:pt x="381245" y="693919"/>
                    </a:cubicBezTo>
                    <a:lnTo>
                      <a:pt x="381245" y="671977"/>
                    </a:lnTo>
                    <a:cubicBezTo>
                      <a:pt x="381245" y="666491"/>
                      <a:pt x="386731" y="661006"/>
                      <a:pt x="392215" y="661006"/>
                    </a:cubicBezTo>
                    <a:lnTo>
                      <a:pt x="392215" y="661006"/>
                    </a:lnTo>
                    <a:cubicBezTo>
                      <a:pt x="403187" y="661006"/>
                      <a:pt x="414159" y="652778"/>
                      <a:pt x="416901" y="641807"/>
                    </a:cubicBezTo>
                    <a:cubicBezTo>
                      <a:pt x="419643" y="633578"/>
                      <a:pt x="422387" y="628093"/>
                      <a:pt x="425129" y="619864"/>
                    </a:cubicBezTo>
                    <a:cubicBezTo>
                      <a:pt x="430615" y="608894"/>
                      <a:pt x="427873" y="595180"/>
                      <a:pt x="419643" y="586951"/>
                    </a:cubicBezTo>
                    <a:lnTo>
                      <a:pt x="419643" y="586951"/>
                    </a:lnTo>
                    <a:cubicBezTo>
                      <a:pt x="419643" y="586951"/>
                      <a:pt x="419643" y="586951"/>
                      <a:pt x="419643" y="586951"/>
                    </a:cubicBezTo>
                    <a:cubicBezTo>
                      <a:pt x="416901" y="584208"/>
                      <a:pt x="416901" y="575980"/>
                      <a:pt x="419643" y="573238"/>
                    </a:cubicBezTo>
                    <a:lnTo>
                      <a:pt x="433357" y="559524"/>
                    </a:lnTo>
                    <a:cubicBezTo>
                      <a:pt x="436101" y="556781"/>
                      <a:pt x="444329" y="556781"/>
                      <a:pt x="447071" y="559524"/>
                    </a:cubicBezTo>
                    <a:lnTo>
                      <a:pt x="447071" y="559524"/>
                    </a:lnTo>
                    <a:cubicBezTo>
                      <a:pt x="455300" y="567752"/>
                      <a:pt x="469014" y="570495"/>
                      <a:pt x="479984" y="565009"/>
                    </a:cubicBezTo>
                    <a:cubicBezTo>
                      <a:pt x="485470" y="562266"/>
                      <a:pt x="493698" y="559524"/>
                      <a:pt x="501926" y="556781"/>
                    </a:cubicBezTo>
                    <a:cubicBezTo>
                      <a:pt x="512898" y="554038"/>
                      <a:pt x="521126" y="543067"/>
                      <a:pt x="521126" y="532096"/>
                    </a:cubicBezTo>
                    <a:lnTo>
                      <a:pt x="521126" y="532096"/>
                    </a:lnTo>
                    <a:cubicBezTo>
                      <a:pt x="521126" y="526611"/>
                      <a:pt x="526612" y="521125"/>
                      <a:pt x="532098" y="521125"/>
                    </a:cubicBezTo>
                    <a:lnTo>
                      <a:pt x="551297" y="521125"/>
                    </a:lnTo>
                    <a:cubicBezTo>
                      <a:pt x="556781" y="521125"/>
                      <a:pt x="562267" y="526611"/>
                      <a:pt x="562267" y="532096"/>
                    </a:cubicBezTo>
                    <a:lnTo>
                      <a:pt x="562267" y="532096"/>
                    </a:lnTo>
                    <a:cubicBezTo>
                      <a:pt x="562267" y="543067"/>
                      <a:pt x="570495" y="554038"/>
                      <a:pt x="581467" y="556781"/>
                    </a:cubicBezTo>
                    <a:cubicBezTo>
                      <a:pt x="589695" y="559524"/>
                      <a:pt x="595181" y="562266"/>
                      <a:pt x="603409" y="565009"/>
                    </a:cubicBezTo>
                    <a:cubicBezTo>
                      <a:pt x="614381" y="570495"/>
                      <a:pt x="628094" y="567752"/>
                      <a:pt x="636322" y="559524"/>
                    </a:cubicBezTo>
                    <a:lnTo>
                      <a:pt x="636322" y="559524"/>
                    </a:lnTo>
                    <a:cubicBezTo>
                      <a:pt x="639064" y="556781"/>
                      <a:pt x="647294" y="556781"/>
                      <a:pt x="650036" y="559524"/>
                    </a:cubicBezTo>
                    <a:lnTo>
                      <a:pt x="663750" y="573238"/>
                    </a:lnTo>
                    <a:cubicBezTo>
                      <a:pt x="666492" y="575980"/>
                      <a:pt x="666492" y="584208"/>
                      <a:pt x="663750" y="586951"/>
                    </a:cubicBezTo>
                    <a:lnTo>
                      <a:pt x="663750" y="586951"/>
                    </a:lnTo>
                    <a:cubicBezTo>
                      <a:pt x="655522" y="595180"/>
                      <a:pt x="652778" y="608894"/>
                      <a:pt x="658264" y="619864"/>
                    </a:cubicBezTo>
                    <a:cubicBezTo>
                      <a:pt x="661008" y="625350"/>
                      <a:pt x="663750" y="633578"/>
                      <a:pt x="666492" y="641807"/>
                    </a:cubicBezTo>
                    <a:cubicBezTo>
                      <a:pt x="669236" y="652778"/>
                      <a:pt x="680206" y="661006"/>
                      <a:pt x="691178" y="661006"/>
                    </a:cubicBezTo>
                    <a:lnTo>
                      <a:pt x="691178" y="661006"/>
                    </a:lnTo>
                    <a:cubicBezTo>
                      <a:pt x="696664" y="661006"/>
                      <a:pt x="702149" y="666491"/>
                      <a:pt x="702149" y="671977"/>
                    </a:cubicBezTo>
                    <a:lnTo>
                      <a:pt x="702149" y="691176"/>
                    </a:lnTo>
                    <a:cubicBezTo>
                      <a:pt x="702149" y="696662"/>
                      <a:pt x="696664" y="702147"/>
                      <a:pt x="691178" y="702147"/>
                    </a:cubicBezTo>
                    <a:lnTo>
                      <a:pt x="691178" y="702147"/>
                    </a:lnTo>
                    <a:cubicBezTo>
                      <a:pt x="680206" y="702147"/>
                      <a:pt x="669236" y="710376"/>
                      <a:pt x="666492" y="721347"/>
                    </a:cubicBezTo>
                    <a:cubicBezTo>
                      <a:pt x="663750" y="729575"/>
                      <a:pt x="661008" y="735060"/>
                      <a:pt x="658264" y="743289"/>
                    </a:cubicBezTo>
                    <a:cubicBezTo>
                      <a:pt x="652778" y="754260"/>
                      <a:pt x="652778" y="765231"/>
                      <a:pt x="663750" y="776202"/>
                    </a:cubicBezTo>
                    <a:cubicBezTo>
                      <a:pt x="663750" y="776202"/>
                      <a:pt x="663750" y="776202"/>
                      <a:pt x="663750" y="776202"/>
                    </a:cubicBezTo>
                    <a:cubicBezTo>
                      <a:pt x="666492" y="781687"/>
                      <a:pt x="666492" y="789916"/>
                      <a:pt x="663750" y="792659"/>
                    </a:cubicBezTo>
                    <a:lnTo>
                      <a:pt x="663750" y="792659"/>
                    </a:lnTo>
                    <a:close/>
                    <a:moveTo>
                      <a:pt x="817344" y="732318"/>
                    </a:moveTo>
                    <a:cubicBezTo>
                      <a:pt x="817344" y="688434"/>
                      <a:pt x="853002" y="652778"/>
                      <a:pt x="896885" y="652778"/>
                    </a:cubicBezTo>
                    <a:cubicBezTo>
                      <a:pt x="940769" y="652778"/>
                      <a:pt x="976426" y="688434"/>
                      <a:pt x="976426" y="732318"/>
                    </a:cubicBezTo>
                    <a:cubicBezTo>
                      <a:pt x="976426" y="770716"/>
                      <a:pt x="948999" y="803629"/>
                      <a:pt x="913341" y="809115"/>
                    </a:cubicBezTo>
                    <a:lnTo>
                      <a:pt x="883171" y="809115"/>
                    </a:lnTo>
                    <a:cubicBezTo>
                      <a:pt x="842030" y="803629"/>
                      <a:pt x="817344" y="770716"/>
                      <a:pt x="817344" y="732318"/>
                    </a:cubicBezTo>
                    <a:lnTo>
                      <a:pt x="817344" y="732318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1051">
                <a:extLst>
                  <a:ext uri="{FF2B5EF4-FFF2-40B4-BE49-F238E27FC236}">
                    <a16:creationId xmlns:a16="http://schemas.microsoft.com/office/drawing/2014/main" id="{BE881814-E069-8E51-2527-0FAD1BF33634}"/>
                  </a:ext>
                </a:extLst>
              </p:cNvPr>
              <p:cNvSpPr/>
              <p:nvPr/>
            </p:nvSpPr>
            <p:spPr>
              <a:xfrm>
                <a:off x="5079678" y="2616076"/>
                <a:ext cx="148108" cy="148109"/>
              </a:xfrm>
              <a:custGeom>
                <a:avLst/>
                <a:gdLst>
                  <a:gd name="connsiteX0" fmla="*/ 74055 w 148108"/>
                  <a:gd name="connsiteY0" fmla="*/ 148109 h 148109"/>
                  <a:gd name="connsiteX1" fmla="*/ 0 w 148108"/>
                  <a:gd name="connsiteY1" fmla="*/ 74054 h 148109"/>
                  <a:gd name="connsiteX2" fmla="*/ 74055 w 148108"/>
                  <a:gd name="connsiteY2" fmla="*/ 0 h 148109"/>
                  <a:gd name="connsiteX3" fmla="*/ 148108 w 148108"/>
                  <a:gd name="connsiteY3" fmla="*/ 74054 h 148109"/>
                  <a:gd name="connsiteX4" fmla="*/ 74055 w 148108"/>
                  <a:gd name="connsiteY4" fmla="*/ 148109 h 148109"/>
                  <a:gd name="connsiteX5" fmla="*/ 74055 w 148108"/>
                  <a:gd name="connsiteY5" fmla="*/ 21942 h 148109"/>
                  <a:gd name="connsiteX6" fmla="*/ 24684 w 148108"/>
                  <a:gd name="connsiteY6" fmla="*/ 71312 h 148109"/>
                  <a:gd name="connsiteX7" fmla="*/ 74055 w 148108"/>
                  <a:gd name="connsiteY7" fmla="*/ 120682 h 148109"/>
                  <a:gd name="connsiteX8" fmla="*/ 123425 w 148108"/>
                  <a:gd name="connsiteY8" fmla="*/ 71312 h 148109"/>
                  <a:gd name="connsiteX9" fmla="*/ 74055 w 148108"/>
                  <a:gd name="connsiteY9" fmla="*/ 21942 h 14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108" h="148109">
                    <a:moveTo>
                      <a:pt x="74055" y="148109"/>
                    </a:moveTo>
                    <a:cubicBezTo>
                      <a:pt x="32914" y="148109"/>
                      <a:pt x="0" y="115196"/>
                      <a:pt x="0" y="74054"/>
                    </a:cubicBezTo>
                    <a:cubicBezTo>
                      <a:pt x="0" y="32913"/>
                      <a:pt x="32914" y="0"/>
                      <a:pt x="74055" y="0"/>
                    </a:cubicBezTo>
                    <a:cubicBezTo>
                      <a:pt x="115197" y="0"/>
                      <a:pt x="148108" y="32913"/>
                      <a:pt x="148108" y="74054"/>
                    </a:cubicBezTo>
                    <a:cubicBezTo>
                      <a:pt x="148108" y="115196"/>
                      <a:pt x="115197" y="148109"/>
                      <a:pt x="74055" y="148109"/>
                    </a:cubicBezTo>
                    <a:close/>
                    <a:moveTo>
                      <a:pt x="74055" y="21942"/>
                    </a:moveTo>
                    <a:cubicBezTo>
                      <a:pt x="46627" y="21942"/>
                      <a:pt x="24684" y="43884"/>
                      <a:pt x="24684" y="71312"/>
                    </a:cubicBezTo>
                    <a:cubicBezTo>
                      <a:pt x="24684" y="98740"/>
                      <a:pt x="46627" y="120682"/>
                      <a:pt x="74055" y="120682"/>
                    </a:cubicBezTo>
                    <a:cubicBezTo>
                      <a:pt x="101483" y="120682"/>
                      <a:pt x="123425" y="98740"/>
                      <a:pt x="123425" y="71312"/>
                    </a:cubicBezTo>
                    <a:cubicBezTo>
                      <a:pt x="123425" y="43884"/>
                      <a:pt x="101483" y="21942"/>
                      <a:pt x="74055" y="219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822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BF6686-5E9E-8B2C-8809-DAAF79FEBE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Takeaways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EF881C-360B-3B5E-F2BF-A96F306C4CD4}"/>
              </a:ext>
            </a:extLst>
          </p:cNvPr>
          <p:cNvSpPr txBox="1"/>
          <p:nvPr/>
        </p:nvSpPr>
        <p:spPr>
          <a:xfrm>
            <a:off x="228600" y="5440049"/>
            <a:ext cx="2038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188A3"/>
                </a:solidFill>
              </a:rPr>
              <a:t>Quelle: </a:t>
            </a:r>
            <a:r>
              <a:rPr lang="en-GB" sz="1400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Sorrentino (2022)</a:t>
            </a:r>
            <a:endParaRPr lang="en-GB" sz="1400" dirty="0">
              <a:solidFill>
                <a:srgbClr val="1188A3"/>
              </a:solidFill>
            </a:endParaRPr>
          </a:p>
        </p:txBody>
      </p:sp>
      <p:graphicFrame>
        <p:nvGraphicFramePr>
          <p:cNvPr id="8" name="Textplatzhalter 1">
            <a:extLst>
              <a:ext uri="{FF2B5EF4-FFF2-40B4-BE49-F238E27FC236}">
                <a16:creationId xmlns:a16="http://schemas.microsoft.com/office/drawing/2014/main" id="{D8467B7A-4BA5-0B98-3FB3-1309F2827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253210"/>
              </p:ext>
            </p:extLst>
          </p:nvPr>
        </p:nvGraphicFramePr>
        <p:xfrm>
          <a:off x="734714" y="1495148"/>
          <a:ext cx="10808102" cy="386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11310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6A0D1C-F0DF-B4DA-FC8A-DF604E87FF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68891" y="5874588"/>
            <a:ext cx="3704362" cy="361924"/>
          </a:xfrm>
        </p:spPr>
        <p:txBody>
          <a:bodyPr/>
          <a:lstStyle/>
          <a:p>
            <a:r>
              <a:rPr lang="en-GB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www.innovatingfoodforsenior.eu</a:t>
            </a:r>
            <a:endParaRPr lang="en-GB">
              <a:solidFill>
                <a:srgbClr val="1188A3"/>
              </a:solidFill>
            </a:endParaRPr>
          </a:p>
          <a:p>
            <a:endParaRPr lang="en-GB">
              <a:solidFill>
                <a:srgbClr val="1188A3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73AA1-D58C-3680-DCA1-AAE589C012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3163" y="1515711"/>
            <a:ext cx="4449451" cy="427261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/>
              <a:t>Sie </a:t>
            </a:r>
            <a:r>
              <a:rPr lang="en-GB" dirty="0" err="1"/>
              <a:t>haben</a:t>
            </a:r>
            <a:r>
              <a:rPr lang="en-GB" dirty="0"/>
              <a:t> </a:t>
            </a:r>
            <a:r>
              <a:rPr lang="en-GB" dirty="0" err="1"/>
              <a:t>gerade</a:t>
            </a:r>
            <a:r>
              <a:rPr lang="en-GB" dirty="0"/>
              <a:t> den </a:t>
            </a:r>
            <a:r>
              <a:rPr lang="en-GB" dirty="0" err="1"/>
              <a:t>gesamten</a:t>
            </a:r>
            <a:r>
              <a:rPr lang="en-GB" dirty="0"/>
              <a:t> </a:t>
            </a:r>
            <a:r>
              <a:rPr lang="en-GB" dirty="0" err="1"/>
              <a:t>Kurs</a:t>
            </a:r>
            <a:r>
              <a:rPr lang="en-GB" dirty="0"/>
              <a:t> "Innovating Food for Seniors" </a:t>
            </a:r>
            <a:r>
              <a:rPr lang="en-GB" dirty="0" err="1"/>
              <a:t>abgeschlossen</a:t>
            </a:r>
            <a:r>
              <a:rPr lang="en-GB" dirty="0"/>
              <a:t>.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hoffen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Sie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Einblick</a:t>
            </a:r>
            <a:r>
              <a:rPr lang="en-GB" dirty="0"/>
              <a:t> in die </a:t>
            </a:r>
            <a:r>
              <a:rPr lang="en-GB" dirty="0" err="1"/>
              <a:t>Möglichkeiten</a:t>
            </a:r>
            <a:r>
              <a:rPr lang="en-GB" dirty="0"/>
              <a:t> dieses </a:t>
            </a:r>
            <a:r>
              <a:rPr lang="en-GB" dirty="0" err="1"/>
              <a:t>Marktsegments</a:t>
            </a:r>
            <a:r>
              <a:rPr lang="en-GB" dirty="0"/>
              <a:t> für </a:t>
            </a:r>
            <a:r>
              <a:rPr lang="en-GB" dirty="0" err="1"/>
              <a:t>Senioren</a:t>
            </a:r>
            <a:r>
              <a:rPr lang="en-GB" dirty="0"/>
              <a:t> </a:t>
            </a:r>
            <a:r>
              <a:rPr lang="en-GB" dirty="0" err="1"/>
              <a:t>gewonnen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Sie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Handeln</a:t>
            </a:r>
            <a:r>
              <a:rPr lang="en-GB" dirty="0"/>
              <a:t> </a:t>
            </a:r>
            <a:r>
              <a:rPr lang="en-GB" dirty="0" err="1"/>
              <a:t>inspiriert</a:t>
            </a:r>
            <a:r>
              <a:rPr lang="en-GB" dirty="0"/>
              <a:t> </a:t>
            </a:r>
            <a:r>
              <a:rPr lang="en-GB" dirty="0" err="1"/>
              <a:t>wurden</a:t>
            </a:r>
            <a:r>
              <a:rPr lang="en-GB" dirty="0"/>
              <a:t> und </a:t>
            </a:r>
            <a:r>
              <a:rPr lang="en-GB" dirty="0" err="1"/>
              <a:t>dass</a:t>
            </a:r>
            <a:r>
              <a:rPr lang="en-GB" dirty="0"/>
              <a:t> Sie </a:t>
            </a:r>
            <a:r>
              <a:rPr lang="en-GB" dirty="0" err="1"/>
              <a:t>einige</a:t>
            </a:r>
            <a:r>
              <a:rPr lang="en-GB" dirty="0"/>
              <a:t> der </a:t>
            </a:r>
            <a:r>
              <a:rPr lang="en-GB" dirty="0" err="1"/>
              <a:t>vorgeschlagenen</a:t>
            </a:r>
            <a:r>
              <a:rPr lang="en-GB" dirty="0"/>
              <a:t> </a:t>
            </a:r>
            <a:r>
              <a:rPr lang="en-GB" dirty="0" err="1"/>
              <a:t>Strategien</a:t>
            </a:r>
            <a:r>
              <a:rPr lang="en-GB" dirty="0"/>
              <a:t> in </a:t>
            </a:r>
            <a:r>
              <a:rPr lang="en-GB" dirty="0" err="1"/>
              <a:t>Ihrem</a:t>
            </a:r>
            <a:r>
              <a:rPr lang="en-GB" dirty="0"/>
              <a:t> </a:t>
            </a:r>
            <a:r>
              <a:rPr lang="en-GB" dirty="0" err="1"/>
              <a:t>Unternehmen</a:t>
            </a:r>
            <a:r>
              <a:rPr lang="en-GB" dirty="0"/>
              <a:t> </a:t>
            </a:r>
            <a:r>
              <a:rPr lang="en-GB" dirty="0" err="1"/>
              <a:t>umsetzen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.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4C233E-1FD4-1CF9-7B92-6924959815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13620" y="676828"/>
            <a:ext cx="3195485" cy="83725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Gut </a:t>
            </a:r>
            <a:r>
              <a:rPr lang="en-GB" dirty="0" err="1"/>
              <a:t>gemacht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588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88BA3-85AE-4255-AE29-D86BB57144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6491" y="1568289"/>
            <a:ext cx="5149970" cy="4525954"/>
          </a:xfrm>
        </p:spPr>
        <p:txBody>
          <a:bodyPr>
            <a:normAutofit fontScale="92500" lnSpcReduction="10000"/>
          </a:bodyPr>
          <a:lstStyle/>
          <a:p>
            <a:pPr indent="0"/>
            <a:r>
              <a:rPr lang="en-GB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Foodnavigator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interessanten</a:t>
            </a:r>
            <a:r>
              <a:rPr lang="en-GB" dirty="0"/>
              <a:t> </a:t>
            </a:r>
            <a:r>
              <a:rPr lang="en-GB" dirty="0" err="1"/>
              <a:t>Ausblick</a:t>
            </a:r>
            <a:r>
              <a:rPr lang="en-GB" dirty="0"/>
              <a:t> auf die </a:t>
            </a:r>
            <a:r>
              <a:rPr lang="en-GB" dirty="0" err="1"/>
              <a:t>zukünftige</a:t>
            </a:r>
            <a:r>
              <a:rPr lang="en-GB" dirty="0"/>
              <a:t> </a:t>
            </a:r>
            <a:r>
              <a:rPr lang="en-GB" dirty="0" err="1"/>
              <a:t>Entwicklung</a:t>
            </a:r>
            <a:r>
              <a:rPr lang="en-GB" dirty="0"/>
              <a:t> des </a:t>
            </a:r>
            <a:r>
              <a:rPr lang="en-GB" dirty="0" err="1"/>
              <a:t>Marketings</a:t>
            </a:r>
            <a:r>
              <a:rPr lang="en-GB" dirty="0"/>
              <a:t> für </a:t>
            </a:r>
            <a:r>
              <a:rPr lang="en-GB" dirty="0" err="1"/>
              <a:t>Senioren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Lebensmittelmarkt</a:t>
            </a:r>
            <a:r>
              <a:rPr lang="en-GB" dirty="0"/>
              <a:t>.</a:t>
            </a:r>
          </a:p>
          <a:p>
            <a:pPr indent="0"/>
            <a:r>
              <a:rPr lang="en-GB" dirty="0"/>
              <a:t>Sie </a:t>
            </a:r>
            <a:r>
              <a:rPr lang="en-GB" dirty="0" err="1"/>
              <a:t>sind</a:t>
            </a:r>
            <a:r>
              <a:rPr lang="en-GB" dirty="0"/>
              <a:t> der </a:t>
            </a:r>
            <a:r>
              <a:rPr lang="en-GB" dirty="0" err="1"/>
              <a:t>Meinung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die </a:t>
            </a:r>
            <a:r>
              <a:rPr lang="en-GB" dirty="0" err="1"/>
              <a:t>Lebensmittelindustrie</a:t>
            </a:r>
            <a:r>
              <a:rPr lang="en-GB" dirty="0"/>
              <a:t>, was </a:t>
            </a:r>
            <a:r>
              <a:rPr lang="en-GB" dirty="0" err="1"/>
              <a:t>erfolgreiche</a:t>
            </a:r>
            <a:r>
              <a:rPr lang="en-GB" dirty="0"/>
              <a:t> </a:t>
            </a:r>
            <a:r>
              <a:rPr lang="en-GB" dirty="0" err="1"/>
              <a:t>Marketingkampagnen</a:t>
            </a:r>
            <a:r>
              <a:rPr lang="en-GB" dirty="0"/>
              <a:t> </a:t>
            </a:r>
            <a:r>
              <a:rPr lang="en-GB" dirty="0" err="1"/>
              <a:t>angeht</a:t>
            </a:r>
            <a:r>
              <a:rPr lang="en-GB" dirty="0"/>
              <a:t>, gut </a:t>
            </a:r>
            <a:r>
              <a:rPr lang="en-GB" dirty="0" err="1"/>
              <a:t>daran</a:t>
            </a:r>
            <a:r>
              <a:rPr lang="en-GB" dirty="0"/>
              <a:t> </a:t>
            </a:r>
            <a:r>
              <a:rPr lang="en-GB" dirty="0" err="1"/>
              <a:t>täte</a:t>
            </a:r>
            <a:r>
              <a:rPr lang="en-GB" dirty="0"/>
              <a:t>,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anzuschauen</a:t>
            </a:r>
            <a:r>
              <a:rPr lang="en-GB" dirty="0"/>
              <a:t>, </a:t>
            </a:r>
            <a:r>
              <a:rPr lang="en-GB" dirty="0" err="1"/>
              <a:t>wie</a:t>
            </a:r>
            <a:r>
              <a:rPr lang="en-GB" dirty="0"/>
              <a:t> es die </a:t>
            </a:r>
            <a:r>
              <a:rPr lang="en-GB" b="1" dirty="0"/>
              <a:t>Mode- und </a:t>
            </a:r>
            <a:r>
              <a:rPr lang="en-GB" b="1" dirty="0" err="1"/>
              <a:t>Kosmetikindustrie</a:t>
            </a:r>
            <a:r>
              <a:rPr lang="en-GB" dirty="0"/>
              <a:t> </a:t>
            </a:r>
            <a:r>
              <a:rPr lang="en-GB" dirty="0" err="1"/>
              <a:t>macht</a:t>
            </a:r>
            <a:r>
              <a:rPr lang="en-GB" dirty="0"/>
              <a:t>, und </a:t>
            </a:r>
            <a:r>
              <a:rPr lang="en-GB" dirty="0" err="1"/>
              <a:t>deren</a:t>
            </a:r>
            <a:r>
              <a:rPr lang="en-GB" dirty="0"/>
              <a:t> </a:t>
            </a:r>
            <a:r>
              <a:rPr lang="en-GB" dirty="0" err="1"/>
              <a:t>Marketingtaktiken</a:t>
            </a:r>
            <a:r>
              <a:rPr lang="en-GB" dirty="0"/>
              <a:t> </a:t>
            </a:r>
            <a:r>
              <a:rPr lang="en-GB" dirty="0" err="1"/>
              <a:t>vielleicht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b="1" dirty="0" err="1"/>
              <a:t>imitieren</a:t>
            </a:r>
            <a:r>
              <a:rPr lang="en-GB" dirty="0"/>
              <a:t>!!</a:t>
            </a:r>
          </a:p>
          <a:p>
            <a:pPr indent="0"/>
            <a:r>
              <a:rPr lang="en-GB" dirty="0" err="1"/>
              <a:t>Indem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ältere</a:t>
            </a:r>
            <a:r>
              <a:rPr lang="en-GB" dirty="0"/>
              <a:t> Menschen, die </a:t>
            </a:r>
            <a:r>
              <a:rPr lang="en-GB" dirty="0" err="1"/>
              <a:t>ihr</a:t>
            </a:r>
            <a:r>
              <a:rPr lang="en-GB" dirty="0"/>
              <a:t> Leben leben und </a:t>
            </a:r>
            <a:r>
              <a:rPr lang="en-GB" dirty="0" err="1"/>
              <a:t>genießen</a:t>
            </a:r>
            <a:r>
              <a:rPr lang="en-GB" dirty="0"/>
              <a:t>, in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Werbung</a:t>
            </a:r>
            <a:r>
              <a:rPr lang="en-GB" dirty="0"/>
              <a:t> </a:t>
            </a:r>
            <a:r>
              <a:rPr lang="en-GB" dirty="0" err="1"/>
              <a:t>einbezieht</a:t>
            </a:r>
            <a:r>
              <a:rPr lang="en-GB" dirty="0"/>
              <a:t>, </a:t>
            </a:r>
            <a:r>
              <a:rPr lang="en-GB" dirty="0" err="1"/>
              <a:t>spricht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die </a:t>
            </a:r>
            <a:r>
              <a:rPr lang="en-GB" dirty="0" err="1"/>
              <a:t>älteren</a:t>
            </a:r>
            <a:r>
              <a:rPr lang="en-GB" dirty="0"/>
              <a:t> </a:t>
            </a:r>
            <a:r>
              <a:rPr lang="en-GB" dirty="0" err="1"/>
              <a:t>Verbraucher</a:t>
            </a:r>
            <a:r>
              <a:rPr lang="en-GB" dirty="0"/>
              <a:t> </a:t>
            </a:r>
            <a:r>
              <a:rPr lang="en-GB" dirty="0" err="1"/>
              <a:t>stärker</a:t>
            </a:r>
            <a:r>
              <a:rPr lang="en-GB" dirty="0"/>
              <a:t> an.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15B9D-9081-445D-B0FA-42573E7811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8561" y="258418"/>
            <a:ext cx="4716425" cy="1113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dirty="0"/>
              <a:t>Marketing für </a:t>
            </a:r>
            <a:r>
              <a:rPr lang="en-IE" dirty="0" err="1"/>
              <a:t>Senioren</a:t>
            </a:r>
            <a:endParaRPr lang="en-IE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BE33E49-AA12-D559-C2BF-DD75E7D6D86F}"/>
              </a:ext>
            </a:extLst>
          </p:cNvPr>
          <p:cNvSpPr/>
          <p:nvPr/>
        </p:nvSpPr>
        <p:spPr>
          <a:xfrm>
            <a:off x="7261306" y="706873"/>
            <a:ext cx="4399471" cy="2104845"/>
          </a:xfrm>
          <a:prstGeom prst="wedgeRoundRectCallout">
            <a:avLst>
              <a:gd name="adj1" fmla="val -35931"/>
              <a:gd name="adj2" fmla="val 73156"/>
              <a:gd name="adj3" fmla="val 16667"/>
            </a:avLst>
          </a:prstGeom>
          <a:solidFill>
            <a:srgbClr val="FED100"/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b="1" dirty="0"/>
          </a:p>
          <a:p>
            <a:pPr algn="ctr"/>
            <a:endParaRPr lang="en-IE" sz="2400" b="1" dirty="0"/>
          </a:p>
          <a:p>
            <a:pPr algn="ctr"/>
            <a:endParaRPr lang="en-IE" sz="2400" b="1" dirty="0"/>
          </a:p>
          <a:p>
            <a:pPr algn="ctr"/>
            <a:endParaRPr lang="en-IE" sz="2400" b="1" dirty="0">
              <a:solidFill>
                <a:srgbClr val="000000"/>
              </a:solidFill>
            </a:endParaRPr>
          </a:p>
          <a:p>
            <a:pPr algn="ctr"/>
            <a:r>
              <a:rPr lang="en-IE" sz="2400" b="1" i="1" dirty="0">
                <a:solidFill>
                  <a:srgbClr val="000000"/>
                </a:solidFill>
              </a:rPr>
              <a:t>“Der </a:t>
            </a:r>
            <a:r>
              <a:rPr lang="en-IE" sz="2400" b="1" i="1" dirty="0" err="1">
                <a:solidFill>
                  <a:srgbClr val="000000"/>
                </a:solidFill>
              </a:rPr>
              <a:t>Lebensmittelsektor</a:t>
            </a:r>
            <a:r>
              <a:rPr lang="en-IE" sz="2400" b="1" i="1" dirty="0">
                <a:solidFill>
                  <a:srgbClr val="000000"/>
                </a:solidFill>
              </a:rPr>
              <a:t> muss Marketing-Fallen </a:t>
            </a:r>
            <a:r>
              <a:rPr lang="en-IE" sz="2400" b="1" i="1" dirty="0" err="1">
                <a:solidFill>
                  <a:srgbClr val="000000"/>
                </a:solidFill>
              </a:rPr>
              <a:t>vermeiden</a:t>
            </a:r>
            <a:r>
              <a:rPr lang="en-IE" sz="2400" b="1" i="1" dirty="0">
                <a:solidFill>
                  <a:srgbClr val="000000"/>
                </a:solidFill>
              </a:rPr>
              <a:t> ... </a:t>
            </a:r>
            <a:r>
              <a:rPr lang="en-IE" sz="2400" b="1" i="1" dirty="0" err="1">
                <a:solidFill>
                  <a:srgbClr val="000000"/>
                </a:solidFill>
              </a:rPr>
              <a:t>schuldig</a:t>
            </a:r>
            <a:r>
              <a:rPr lang="en-IE" sz="2400" b="1" i="1" dirty="0">
                <a:solidFill>
                  <a:srgbClr val="000000"/>
                </a:solidFill>
              </a:rPr>
              <a:t> des </a:t>
            </a:r>
            <a:r>
              <a:rPr lang="en-IE" sz="2400" b="1" i="1" dirty="0" err="1">
                <a:solidFill>
                  <a:srgbClr val="000000"/>
                </a:solidFill>
              </a:rPr>
              <a:t>klischeehaften</a:t>
            </a:r>
            <a:r>
              <a:rPr lang="en-IE" sz="2400" b="1" i="1" dirty="0">
                <a:solidFill>
                  <a:srgbClr val="000000"/>
                </a:solidFill>
              </a:rPr>
              <a:t>, </a:t>
            </a:r>
            <a:r>
              <a:rPr lang="en-IE" sz="2400" b="1" i="1" dirty="0" err="1">
                <a:solidFill>
                  <a:srgbClr val="000000"/>
                </a:solidFill>
              </a:rPr>
              <a:t>schneebedeckten</a:t>
            </a:r>
            <a:r>
              <a:rPr lang="en-IE" sz="2400" b="1" i="1" dirty="0">
                <a:solidFill>
                  <a:srgbClr val="000000"/>
                </a:solidFill>
              </a:rPr>
              <a:t>, </a:t>
            </a:r>
            <a:r>
              <a:rPr lang="en-IE" sz="2400" b="1" i="1" dirty="0" err="1">
                <a:solidFill>
                  <a:srgbClr val="000000"/>
                </a:solidFill>
              </a:rPr>
              <a:t>gönnerhaften</a:t>
            </a:r>
            <a:r>
              <a:rPr lang="en-IE" sz="2400" b="1" i="1" dirty="0">
                <a:solidFill>
                  <a:srgbClr val="000000"/>
                </a:solidFill>
              </a:rPr>
              <a:t> </a:t>
            </a:r>
            <a:r>
              <a:rPr lang="en-IE" sz="2400" b="1" i="1" dirty="0" err="1">
                <a:solidFill>
                  <a:srgbClr val="000000"/>
                </a:solidFill>
              </a:rPr>
              <a:t>Marketings</a:t>
            </a:r>
            <a:r>
              <a:rPr lang="en-IE" sz="2400" b="1" i="1" dirty="0">
                <a:solidFill>
                  <a:srgbClr val="000000"/>
                </a:solidFill>
              </a:rPr>
              <a:t>”</a:t>
            </a:r>
          </a:p>
          <a:p>
            <a:pPr algn="ctr"/>
            <a:endParaRPr lang="en-IE" sz="2400" b="1" dirty="0"/>
          </a:p>
          <a:p>
            <a:pPr algn="ctr"/>
            <a:endParaRPr lang="en-IE" sz="2400" b="1" dirty="0"/>
          </a:p>
          <a:p>
            <a:pPr algn="ctr"/>
            <a:endParaRPr lang="en-IE" sz="2400" b="1" dirty="0"/>
          </a:p>
          <a:p>
            <a:pPr algn="ctr"/>
            <a:endParaRPr lang="en-IE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B419E-C575-9DD8-F595-89A416595B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95" y="3429000"/>
            <a:ext cx="4999888" cy="30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7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9EED690624143B9CCB44C7945D306" ma:contentTypeVersion="16" ma:contentTypeDescription="Ein neues Dokument erstellen." ma:contentTypeScope="" ma:versionID="91b8761ab087d4999873861f1d67b04e">
  <xsd:schema xmlns:xsd="http://www.w3.org/2001/XMLSchema" xmlns:xs="http://www.w3.org/2001/XMLSchema" xmlns:p="http://schemas.microsoft.com/office/2006/metadata/properties" xmlns:ns2="539e4a8c-7e7c-4ea1-8c2e-f9bf51a8ca20" xmlns:ns3="41f5c9df-7cea-428a-8452-da6b62a57c0f" targetNamespace="http://schemas.microsoft.com/office/2006/metadata/properties" ma:root="true" ma:fieldsID="7f845a497dffe3710f4bee64a16470a8" ns2:_="" ns3:_="">
    <xsd:import namespace="539e4a8c-7e7c-4ea1-8c2e-f9bf51a8ca20"/>
    <xsd:import namespace="41f5c9df-7cea-428a-8452-da6b62a57c0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e4a8c-7e7c-4ea1-8c2e-f9bf51a8ca2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5c9df-7cea-428a-8452-da6b62a57c0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539e4a8c-7e7c-4ea1-8c2e-f9bf51a8ca20" xsi:nil="true"/>
    <AppVersion xmlns="539e4a8c-7e7c-4ea1-8c2e-f9bf51a8ca20" xsi:nil="true"/>
    <CultureName xmlns="539e4a8c-7e7c-4ea1-8c2e-f9bf51a8ca20" xsi:nil="true"/>
    <NotebookType xmlns="539e4a8c-7e7c-4ea1-8c2e-f9bf51a8ca20" xsi:nil="true"/>
    <FolderType xmlns="539e4a8c-7e7c-4ea1-8c2e-f9bf51a8ca20" xsi:nil="true"/>
  </documentManagement>
</p:properties>
</file>

<file path=customXml/itemProps1.xml><?xml version="1.0" encoding="utf-8"?>
<ds:datastoreItem xmlns:ds="http://schemas.openxmlformats.org/officeDocument/2006/customXml" ds:itemID="{DFA94DB2-D9BF-43F0-88DF-B12FE8FDC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e4a8c-7e7c-4ea1-8c2e-f9bf51a8ca20"/>
    <ds:schemaRef ds:uri="41f5c9df-7cea-428a-8452-da6b62a57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38FD0C-879A-4C95-B3E2-D3AC563DF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B237A-44E2-41A0-8C94-647EAD871804}">
  <ds:schemaRefs>
    <ds:schemaRef ds:uri="41f5c9df-7cea-428a-8452-da6b62a57c0f"/>
    <ds:schemaRef ds:uri="539e4a8c-7e7c-4ea1-8c2e-f9bf51a8ca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7344</Words>
  <Application>Microsoft Office PowerPoint</Application>
  <PresentationFormat>寬螢幕</PresentationFormat>
  <Paragraphs>606</Paragraphs>
  <Slides>89</Slides>
  <Notes>19</Notes>
  <HiddenSlides>0</HiddenSlides>
  <MMClips>5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89</vt:i4>
      </vt:variant>
    </vt:vector>
  </HeadingPairs>
  <TitlesOfParts>
    <vt:vector size="106" baseType="lpstr">
      <vt:lpstr>Inter</vt:lpstr>
      <vt:lpstr>Lato Heavy</vt:lpstr>
      <vt:lpstr>Lato Regular</vt:lpstr>
      <vt:lpstr>Arial</vt:lpstr>
      <vt:lpstr>Calibri</vt:lpstr>
      <vt:lpstr>Calibri Light</vt:lpstr>
      <vt:lpstr>Lato Light</vt:lpstr>
      <vt:lpstr>Lato Semibold</vt:lpstr>
      <vt:lpstr>Montserrat</vt:lpstr>
      <vt:lpstr>Montserrat Light</vt:lpstr>
      <vt:lpstr>Montserrat Medium</vt:lpstr>
      <vt:lpstr>Open Sans</vt:lpstr>
      <vt:lpstr>Quattrocento Sans</vt:lpstr>
      <vt:lpstr>Raleway</vt:lpstr>
      <vt:lpstr>Segoe UI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Choiwai Maggie Chak</cp:lastModifiedBy>
  <cp:revision>62</cp:revision>
  <dcterms:created xsi:type="dcterms:W3CDTF">2020-10-14T13:32:04Z</dcterms:created>
  <dcterms:modified xsi:type="dcterms:W3CDTF">2022-07-18T13:11:26Z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0x010100E089EED690624143B9CCB44C7945D306</vt:lpwstr>
  </property>
</Properties>
</file>